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Lst>
  <p:notesMasterIdLst>
    <p:notesMasterId r:id="rId68"/>
  </p:notesMasterIdLst>
  <p:handoutMasterIdLst>
    <p:handoutMasterId r:id="rId69"/>
  </p:handoutMasterIdLst>
  <p:sldIdLst>
    <p:sldId id="256" r:id="rId4"/>
    <p:sldId id="257" r:id="rId5"/>
    <p:sldId id="260" r:id="rId6"/>
    <p:sldId id="258" r:id="rId7"/>
    <p:sldId id="261" r:id="rId8"/>
    <p:sldId id="262" r:id="rId9"/>
    <p:sldId id="263" r:id="rId10"/>
    <p:sldId id="264" r:id="rId11"/>
    <p:sldId id="265" r:id="rId12"/>
    <p:sldId id="300"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04"/>
    <a:srgbClr val="F72F04"/>
    <a:srgbClr val="E42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94586" autoAdjust="0"/>
  </p:normalViewPr>
  <p:slideViewPr>
    <p:cSldViewPr snapToGrid="0">
      <p:cViewPr varScale="1">
        <p:scale>
          <a:sx n="78" d="100"/>
          <a:sy n="78" d="100"/>
        </p:scale>
        <p:origin x="96" y="120"/>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le-eco\Desktop\Argus%20chariots\Stats%20cotations\Marques%20cot&#233;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6266400604034084"/>
          <c:y val="6.9095039954300844E-2"/>
          <c:w val="0.68277553661956636"/>
          <c:h val="0.80245295389189297"/>
        </c:manualLayout>
      </c:layout>
      <c:pie3DChart>
        <c:varyColors val="1"/>
        <c:ser>
          <c:idx val="0"/>
          <c:order val="0"/>
          <c:explosion val="3"/>
          <c:dLbls>
            <c:spPr>
              <a:noFill/>
              <a:ln>
                <a:noFill/>
              </a:ln>
              <a:effectLst/>
            </c:spPr>
            <c:txPr>
              <a:bodyPr wrap="square" lIns="38100" tIns="19050" rIns="38100" bIns="19050" anchor="ctr">
                <a:spAutoFit/>
              </a:bodyPr>
              <a:lstStyle/>
              <a:p>
                <a:pPr>
                  <a:defRPr sz="1800" b="1"/>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Feuil2!$B$4:$B$7</c:f>
              <c:strCache>
                <c:ptCount val="4"/>
                <c:pt idx="0">
                  <c:v>1 ou 2</c:v>
                </c:pt>
                <c:pt idx="1">
                  <c:v>3-5</c:v>
                </c:pt>
                <c:pt idx="2">
                  <c:v>6-10</c:v>
                </c:pt>
                <c:pt idx="3">
                  <c:v>11 et +</c:v>
                </c:pt>
              </c:strCache>
            </c:strRef>
          </c:cat>
          <c:val>
            <c:numRef>
              <c:f>Feuil2!$D$4:$D$7</c:f>
              <c:numCache>
                <c:formatCode>General</c:formatCode>
                <c:ptCount val="4"/>
                <c:pt idx="0">
                  <c:v>16</c:v>
                </c:pt>
                <c:pt idx="1">
                  <c:v>10</c:v>
                </c:pt>
                <c:pt idx="2">
                  <c:v>15</c:v>
                </c:pt>
                <c:pt idx="3">
                  <c:v>11</c:v>
                </c:pt>
              </c:numCache>
            </c:numRef>
          </c:val>
          <c:extLst>
            <c:ext xmlns:c16="http://schemas.microsoft.com/office/drawing/2014/chart" uri="{C3380CC4-5D6E-409C-BE32-E72D297353CC}">
              <c16:uniqueId val="{00000000-5117-4153-97EC-7B0276550ACB}"/>
            </c:ext>
          </c:extLst>
        </c:ser>
        <c:dLbls>
          <c:showLegendKey val="0"/>
          <c:showVal val="1"/>
          <c:showCatName val="0"/>
          <c:showSerName val="0"/>
          <c:showPercent val="0"/>
          <c:showBubbleSize val="0"/>
          <c:showLeaderLines val="1"/>
        </c:dLbls>
      </c:pie3DChart>
    </c:plotArea>
    <c:legend>
      <c:legendPos val="r"/>
      <c:layout>
        <c:manualLayout>
          <c:xMode val="edge"/>
          <c:yMode val="edge"/>
          <c:x val="9.0549239564232553E-2"/>
          <c:y val="0.73028568461094057"/>
          <c:w val="0.83273843166864414"/>
          <c:h val="0.23852152858468947"/>
        </c:manualLayout>
      </c:layout>
      <c:overlay val="0"/>
      <c:txPr>
        <a:bodyPr/>
        <a:lstStyle/>
        <a:p>
          <a:pPr rtl="0">
            <a:defRPr sz="1800" b="1">
              <a:solidFill>
                <a:schemeClr val="bg1">
                  <a:lumMod val="50000"/>
                </a:schemeClr>
              </a:solidFill>
            </a:defRPr>
          </a:pPr>
          <a:endParaRPr lang="fr-FR"/>
        </a:p>
      </c:txPr>
    </c:legend>
    <c:plotVisOnly val="1"/>
    <c:dispBlanksAs val="gap"/>
    <c:showDLblsOverMax val="0"/>
  </c:chart>
  <c:spPr>
    <a:no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08E34-116E-433A-ACB2-3F7960833C5F}" type="datetimeFigureOut">
              <a:rPr lang="fr-FR" smtClean="0"/>
              <a:t>01/12/2016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945BC2-ECA5-4657-B7AD-2E0B30E17738}" type="slidenum">
              <a:rPr lang="fr-FR" smtClean="0"/>
              <a:t>‹N°›</a:t>
            </a:fld>
            <a:endParaRPr lang="fr-FR"/>
          </a:p>
        </p:txBody>
      </p:sp>
    </p:spTree>
    <p:extLst>
      <p:ext uri="{BB962C8B-B14F-4D97-AF65-F5344CB8AC3E}">
        <p14:creationId xmlns:p14="http://schemas.microsoft.com/office/powerpoint/2010/main" val="112074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17DF5-89BB-406B-9CDC-C6B9878A1D00}" type="datetimeFigureOut">
              <a:rPr lang="fr-FR" smtClean="0"/>
              <a:t>01/12/2016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3C9F2-7D2F-4CDB-A522-4AC07365A930}" type="slidenum">
              <a:rPr lang="fr-FR" smtClean="0"/>
              <a:t>‹N°›</a:t>
            </a:fld>
            <a:endParaRPr lang="fr-FR"/>
          </a:p>
        </p:txBody>
      </p:sp>
    </p:spTree>
    <p:extLst>
      <p:ext uri="{BB962C8B-B14F-4D97-AF65-F5344CB8AC3E}">
        <p14:creationId xmlns:p14="http://schemas.microsoft.com/office/powerpoint/2010/main" val="283179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egifrance.gouv.fr/affichTexteArticle.do;jsessionid=2459872F465FA9F835AE4AD8441009C1.tpdila14v_2?cidTexte=JORFTEXT000019736204&amp;idArticle=LEGIARTI000019747748&amp;dateTexte=20160203&amp;categorieLien=id#LEGIARTI000019747748"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7</a:t>
            </a:fld>
            <a:endParaRPr lang="fr-FR"/>
          </a:p>
        </p:txBody>
      </p:sp>
    </p:spTree>
    <p:extLst>
      <p:ext uri="{BB962C8B-B14F-4D97-AF65-F5344CB8AC3E}">
        <p14:creationId xmlns:p14="http://schemas.microsoft.com/office/powerpoint/2010/main" val="210842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Article R4323-1</a:t>
            </a:r>
          </a:p>
          <a:p>
            <a:r>
              <a:rPr lang="fr-FR" dirty="0"/>
              <a:t>Modifié par </a:t>
            </a:r>
            <a:r>
              <a:rPr lang="fr-FR" dirty="0">
                <a:hlinkClick r:id="rId3"/>
              </a:rPr>
              <a:t>Décret n°2008-1156 du 7 novembre 2008 - art. 10</a:t>
            </a:r>
            <a:r>
              <a:rPr lang="fr-FR" dirty="0"/>
              <a:t> </a:t>
            </a:r>
          </a:p>
          <a:p>
            <a:r>
              <a:rPr lang="fr-FR" dirty="0"/>
              <a:t>L'employeur informe de manière appropriée les travailleurs chargés de l'utilisation ou de la maintenance des équipements de travail : </a:t>
            </a:r>
            <a:br>
              <a:rPr lang="fr-FR" dirty="0"/>
            </a:br>
            <a:r>
              <a:rPr lang="fr-FR" dirty="0"/>
              <a:t>1° De leurs conditions d'utilisation ou de maintenance ; </a:t>
            </a:r>
            <a:br>
              <a:rPr lang="fr-FR" dirty="0"/>
            </a:br>
            <a:r>
              <a:rPr lang="fr-FR" dirty="0"/>
              <a:t>2° Des instructions ou consignes les concernant notamment celles contenues dans la notice d'instructions du fabricant ; </a:t>
            </a:r>
            <a:br>
              <a:rPr lang="fr-FR" dirty="0"/>
            </a:br>
            <a:r>
              <a:rPr lang="fr-FR" dirty="0"/>
              <a:t>3° De la conduite à tenir face aux situations anormales prévisibles ; </a:t>
            </a:r>
            <a:br>
              <a:rPr lang="fr-FR" dirty="0"/>
            </a:br>
            <a:r>
              <a:rPr lang="fr-FR" dirty="0"/>
              <a:t>4° Des conclusions tirées de l'expérience acquise permettant de supprimer certains risques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8888B-8F79-43FD-97EE-6CA0C642C2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054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Article L4311-5</a:t>
            </a:r>
          </a:p>
          <a:p>
            <a:r>
              <a:rPr lang="fr-FR" dirty="0"/>
              <a:t>L'acheteur ou le locataire d'un équipement de travail ou d'un moyen de protection qui a été livré dans des conditions contraires aux dispositions des articles L. 4311-1 et L. 4311-3 peut, nonobstant toute clause contraire, demander la résolution de la vente ou du bail dans le délai d'une année à compter du jour de la livraison.</a:t>
            </a:r>
          </a:p>
          <a:p>
            <a:r>
              <a:rPr lang="fr-FR" dirty="0"/>
              <a:t>Le tribunal qui prononce cette résolution peut accorder des dommages et intérêts à l'acheteur ou au locataire.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8888B-8F79-43FD-97EE-6CA0C642C2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93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Article L4311-5</a:t>
            </a:r>
          </a:p>
          <a:p>
            <a:r>
              <a:rPr lang="fr-FR" dirty="0"/>
              <a:t>L'acheteur ou le locataire d'un équipement de travail ou d'un moyen de protection qui a été livré dans des conditions contraires aux dispositions des articles L. 4311-1 et L. 4311-3 peut, nonobstant toute clause contraire, demander la résolution de la vente ou du bail dans le délai d'une année à compter du jour de la livraison.</a:t>
            </a:r>
          </a:p>
          <a:p>
            <a:r>
              <a:rPr lang="fr-FR" dirty="0"/>
              <a:t>Le tribunal qui prononce cette résolution peut accorder des dommages et intérêts à l'acheteur ou au locataire.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8888B-8F79-43FD-97EE-6CA0C642C2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33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Article L4311-5</a:t>
            </a:r>
          </a:p>
          <a:p>
            <a:r>
              <a:rPr lang="fr-FR" dirty="0"/>
              <a:t>L'acheteur ou le locataire d'un équipement de travail ou d'un moyen de protection qui a été livré dans des conditions contraires aux dispositions des articles L. 4311-1 et L. 4311-3 peut, nonobstant toute clause contraire, demander la résolution de la vente ou du bail dans le délai d'une année à compter du jour de la livraison.</a:t>
            </a:r>
          </a:p>
          <a:p>
            <a:r>
              <a:rPr lang="fr-FR" dirty="0"/>
              <a:t>Le tribunal qui prononce cette résolution peut accorder des dommages et intérêts à l'acheteur ou au locataire.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8888B-8F79-43FD-97EE-6CA0C642C2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7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8</a:t>
            </a:fld>
            <a:endParaRPr lang="fr-FR"/>
          </a:p>
        </p:txBody>
      </p:sp>
    </p:spTree>
    <p:extLst>
      <p:ext uri="{BB962C8B-B14F-4D97-AF65-F5344CB8AC3E}">
        <p14:creationId xmlns:p14="http://schemas.microsoft.com/office/powerpoint/2010/main" val="326175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26</a:t>
            </a:fld>
            <a:endParaRPr lang="fr-FR"/>
          </a:p>
        </p:txBody>
      </p:sp>
    </p:spTree>
    <p:extLst>
      <p:ext uri="{BB962C8B-B14F-4D97-AF65-F5344CB8AC3E}">
        <p14:creationId xmlns:p14="http://schemas.microsoft.com/office/powerpoint/2010/main" val="287784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34</a:t>
            </a:fld>
            <a:endParaRPr lang="fr-FR"/>
          </a:p>
        </p:txBody>
      </p:sp>
    </p:spTree>
    <p:extLst>
      <p:ext uri="{BB962C8B-B14F-4D97-AF65-F5344CB8AC3E}">
        <p14:creationId xmlns:p14="http://schemas.microsoft.com/office/powerpoint/2010/main" val="268388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36</a:t>
            </a:fld>
            <a:endParaRPr lang="fr-FR"/>
          </a:p>
        </p:txBody>
      </p:sp>
    </p:spTree>
    <p:extLst>
      <p:ext uri="{BB962C8B-B14F-4D97-AF65-F5344CB8AC3E}">
        <p14:creationId xmlns:p14="http://schemas.microsoft.com/office/powerpoint/2010/main" val="339888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38</a:t>
            </a:fld>
            <a:endParaRPr lang="fr-FR"/>
          </a:p>
        </p:txBody>
      </p:sp>
    </p:spTree>
    <p:extLst>
      <p:ext uri="{BB962C8B-B14F-4D97-AF65-F5344CB8AC3E}">
        <p14:creationId xmlns:p14="http://schemas.microsoft.com/office/powerpoint/2010/main" val="123108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41</a:t>
            </a:fld>
            <a:endParaRPr lang="fr-FR"/>
          </a:p>
        </p:txBody>
      </p:sp>
    </p:spTree>
    <p:extLst>
      <p:ext uri="{BB962C8B-B14F-4D97-AF65-F5344CB8AC3E}">
        <p14:creationId xmlns:p14="http://schemas.microsoft.com/office/powerpoint/2010/main" val="226579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42</a:t>
            </a:fld>
            <a:endParaRPr lang="fr-FR"/>
          </a:p>
        </p:txBody>
      </p:sp>
    </p:spTree>
    <p:extLst>
      <p:ext uri="{BB962C8B-B14F-4D97-AF65-F5344CB8AC3E}">
        <p14:creationId xmlns:p14="http://schemas.microsoft.com/office/powerpoint/2010/main" val="252946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informe de manière appropriée les travailleurs chargés de l'utilisation ou de la maintenance des équipements de travail :</a:t>
            </a:r>
          </a:p>
          <a:p>
            <a:r>
              <a:rPr lang="fr-FR" dirty="0">
                <a:effectLst/>
              </a:rPr>
              <a:t>1°) De leurs conditions d'utilisation ou de maintenance ;</a:t>
            </a:r>
          </a:p>
          <a:p>
            <a:r>
              <a:rPr lang="fr-FR" dirty="0">
                <a:effectLst/>
              </a:rPr>
              <a:t>2°) Des instructions ou consignes les concernant notamment celles contenues dans la notice d'instructions du fabricant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8888B-8F79-43FD-97EE-6CA0C642C2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25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3">
        <a:schemeClr val="bg2"/>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652107" y="2155371"/>
            <a:ext cx="8373291" cy="653214"/>
          </a:xfrm>
          <a:prstGeom prst="rect">
            <a:avLst/>
          </a:prstGeom>
        </p:spPr>
        <p:txBody>
          <a:bodyPr vert="horz" lIns="91440" tIns="45720" rIns="91440" bIns="45720" rtlCol="0" anchor="b" anchorCtr="0">
            <a:noAutofit/>
          </a:bodyPr>
          <a:lstStyle/>
          <a:p>
            <a:endParaRPr dirty="0"/>
          </a:p>
        </p:txBody>
      </p:sp>
    </p:spTree>
    <p:extLst>
      <p:ext uri="{BB962C8B-B14F-4D97-AF65-F5344CB8AC3E}">
        <p14:creationId xmlns:p14="http://schemas.microsoft.com/office/powerpoint/2010/main" val="2363237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A18B6EB-1E6F-4882-B235-27A439C87BD7}" type="datetime1">
              <a:rPr lang="fr-FR"/>
              <a:pPr>
                <a:defRPr/>
              </a:pPr>
              <a:t>01/12/2016</a:t>
            </a:fld>
            <a:endParaRPr lang="fr-F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4375A0B4-49ED-4670-8320-63875B34F9AD}" type="slidenum">
              <a:rPr lang="fr-FR"/>
              <a:pPr>
                <a:defRPr/>
              </a:pPr>
              <a:t>‹N°›</a:t>
            </a:fld>
            <a:endParaRPr lang="fr-FR"/>
          </a:p>
        </p:txBody>
      </p:sp>
    </p:spTree>
    <p:extLst>
      <p:ext uri="{BB962C8B-B14F-4D97-AF65-F5344CB8AC3E}">
        <p14:creationId xmlns:p14="http://schemas.microsoft.com/office/powerpoint/2010/main" val="370839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42FEA66-EB49-46E7-B418-CDFC003A8B3E}" type="datetime1">
              <a:rPr lang="fr-FR"/>
              <a:pPr>
                <a:defRPr/>
              </a:pPr>
              <a:t>01/12/2016</a:t>
            </a:fld>
            <a:endParaRPr lang="fr-F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0477AC65-FEFA-41C9-AF05-4A6FC5A9B351}" type="slidenum">
              <a:rPr lang="fr-FR"/>
              <a:pPr>
                <a:defRPr/>
              </a:pPr>
              <a:t>‹N°›</a:t>
            </a:fld>
            <a:endParaRPr lang="fr-FR"/>
          </a:p>
        </p:txBody>
      </p:sp>
    </p:spTree>
    <p:extLst>
      <p:ext uri="{BB962C8B-B14F-4D97-AF65-F5344CB8AC3E}">
        <p14:creationId xmlns:p14="http://schemas.microsoft.com/office/powerpoint/2010/main" val="1797352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AF1E784-FEAD-4253-A055-B56E6B367B63}" type="datetime1">
              <a:rPr lang="fr-FR"/>
              <a:pPr>
                <a:defRPr/>
              </a:pPr>
              <a:t>01/12/2016</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43C34DCC-0BDC-4385-B17A-FEB22CE3AD80}" type="slidenum">
              <a:rPr lang="fr-FR"/>
              <a:pPr>
                <a:defRPr/>
              </a:pPr>
              <a:t>‹N°›</a:t>
            </a:fld>
            <a:endParaRPr lang="fr-FR"/>
          </a:p>
        </p:txBody>
      </p:sp>
    </p:spTree>
    <p:extLst>
      <p:ext uri="{BB962C8B-B14F-4D97-AF65-F5344CB8AC3E}">
        <p14:creationId xmlns:p14="http://schemas.microsoft.com/office/powerpoint/2010/main" val="207411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2A308D3-10D1-4A4C-BBA1-3FF7C5073E7A}" type="datetime1">
              <a:rPr lang="fr-FR"/>
              <a:pPr>
                <a:defRPr/>
              </a:pPr>
              <a:t>01/12/2016</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98D1DCAE-01F6-490A-B289-A4C4D51AEB68}" type="slidenum">
              <a:rPr lang="fr-FR"/>
              <a:pPr>
                <a:defRPr/>
              </a:pPr>
              <a:t>‹N°›</a:t>
            </a:fld>
            <a:endParaRPr lang="fr-FR"/>
          </a:p>
        </p:txBody>
      </p:sp>
    </p:spTree>
    <p:extLst>
      <p:ext uri="{BB962C8B-B14F-4D97-AF65-F5344CB8AC3E}">
        <p14:creationId xmlns:p14="http://schemas.microsoft.com/office/powerpoint/2010/main" val="91728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1393EB2-03ED-4308-B758-FDBBF823DF24}" type="datetime1">
              <a:rPr lang="fr-FR"/>
              <a:pPr>
                <a:defRPr/>
              </a:pPr>
              <a:t>01/12/2016</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93B5E70-521B-458E-B691-2CEB71D54273}" type="slidenum">
              <a:rPr lang="fr-FR"/>
              <a:pPr>
                <a:defRPr/>
              </a:pPr>
              <a:t>‹N°›</a:t>
            </a:fld>
            <a:endParaRPr lang="fr-FR"/>
          </a:p>
        </p:txBody>
      </p:sp>
    </p:spTree>
    <p:extLst>
      <p:ext uri="{BB962C8B-B14F-4D97-AF65-F5344CB8AC3E}">
        <p14:creationId xmlns:p14="http://schemas.microsoft.com/office/powerpoint/2010/main" val="226797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C32BAFA-615D-4921-9BAC-3213BDF6022B}" type="datetime1">
              <a:rPr lang="fr-FR"/>
              <a:pPr>
                <a:defRPr/>
              </a:pPr>
              <a:t>01/12/2016</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904D4D1-855E-4D93-84AE-8D98EF4026E0}" type="slidenum">
              <a:rPr lang="fr-FR"/>
              <a:pPr>
                <a:defRPr/>
              </a:pPr>
              <a:t>‹N°›</a:t>
            </a:fld>
            <a:endParaRPr lang="fr-FR"/>
          </a:p>
        </p:txBody>
      </p:sp>
    </p:spTree>
    <p:extLst>
      <p:ext uri="{BB962C8B-B14F-4D97-AF65-F5344CB8AC3E}">
        <p14:creationId xmlns:p14="http://schemas.microsoft.com/office/powerpoint/2010/main" val="309821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lvl1pPr>
              <a:defRPr sz="3200" b="1">
                <a:solidFill>
                  <a:srgbClr val="0067B8"/>
                </a:solidFill>
              </a:defRPr>
            </a:lvl1pPr>
          </a:lstStyle>
          <a:p>
            <a:r>
              <a:rPr lang="fr-FR" dirty="0"/>
              <a:t>Modifiez le style du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sz="2400" b="1">
                <a:solidFill>
                  <a:srgbClr val="E81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u numéro de diapositive 5"/>
          <p:cNvSpPr>
            <a:spLocks noGrp="1"/>
          </p:cNvSpPr>
          <p:nvPr>
            <p:ph type="sldNum" sz="quarter" idx="10"/>
          </p:nvPr>
        </p:nvSpPr>
        <p:spPr/>
        <p:txBody>
          <a:bodyPr/>
          <a:lstStyle>
            <a:lvl1pPr>
              <a:defRPr/>
            </a:lvl1pPr>
          </a:lstStyle>
          <a:p>
            <a:pPr>
              <a:defRPr/>
            </a:pPr>
            <a:fld id="{F024AC9C-F69F-4324-B0B4-CB26A6C3550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543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D6047AE-5853-4B7D-894A-94C04F24935E}" type="datetime1">
              <a:rPr lang="fr-FR">
                <a:solidFill>
                  <a:prstClr val="black"/>
                </a:solidFill>
              </a:rPr>
              <a:pPr>
                <a:defRPr/>
              </a:pPr>
              <a:t>01/12/2016</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A16E245-5F2D-481D-8902-4E4D33B0DD9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18132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04179FF-BA30-44FB-BA7C-791193BAB652}" type="datetime1">
              <a:rPr lang="fr-FR">
                <a:solidFill>
                  <a:prstClr val="black"/>
                </a:solidFill>
              </a:rPr>
              <a:pPr>
                <a:defRPr/>
              </a:pPr>
              <a:t>01/12/2016</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134CDE6-150C-45CB-8117-37C56FC24B7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36771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F02DE47-0372-48AD-82C5-1B271D088FDC}" type="datetime1">
              <a:rPr lang="fr-FR">
                <a:solidFill>
                  <a:prstClr val="black"/>
                </a:solidFill>
              </a:rPr>
              <a:pPr>
                <a:defRPr/>
              </a:pPr>
              <a:t>01/12/2016</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7" name="Espace réservé du numéro de diapositive 6"/>
          <p:cNvSpPr>
            <a:spLocks noGrp="1"/>
          </p:cNvSpPr>
          <p:nvPr>
            <p:ph type="sldNum" sz="quarter" idx="12"/>
          </p:nvPr>
        </p:nvSpPr>
        <p:spPr/>
        <p:txBody>
          <a:bodyPr/>
          <a:lstStyle>
            <a:lvl1pPr>
              <a:defRPr/>
            </a:lvl1pPr>
          </a:lstStyle>
          <a:p>
            <a:pPr>
              <a:defRPr/>
            </a:pPr>
            <a:fld id="{A1D15E5F-4F8B-4260-8426-082E6430FD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5282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23752" y="147413"/>
            <a:ext cx="8373291" cy="727869"/>
          </a:xfrm>
          <a:prstGeom prst="rect">
            <a:avLst/>
          </a:prstGeom>
        </p:spPr>
        <p:txBody>
          <a:bodyPr vert="horz" lIns="91440" tIns="45720" rIns="91440" bIns="45720" rtlCol="0" anchor="b" anchorCtr="0">
            <a:noAutofit/>
          </a:bodyPr>
          <a:lstStyle/>
          <a:p>
            <a:endParaRPr dirty="0"/>
          </a:p>
        </p:txBody>
      </p:sp>
      <p:sp>
        <p:nvSpPr>
          <p:cNvPr id="13" name="Espace réservé du texte 12"/>
          <p:cNvSpPr>
            <a:spLocks noGrp="1"/>
          </p:cNvSpPr>
          <p:nvPr>
            <p:ph type="body" sz="quarter" idx="10" hasCustomPrompt="1"/>
          </p:nvPr>
        </p:nvSpPr>
        <p:spPr>
          <a:xfrm>
            <a:off x="1097280" y="1672045"/>
            <a:ext cx="10162903" cy="322652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a:lvl1pPr>
            <a:lvl2pPr marL="685800" indent="-336550">
              <a:buSzPct val="150000"/>
              <a:buFontTx/>
              <a:buBlip>
                <a:blip r:embed="rId2"/>
              </a:buBlip>
              <a:defRPr sz="2400">
                <a:ln>
                  <a:noFill/>
                </a:ln>
                <a:solidFill>
                  <a:schemeClr val="tx1"/>
                </a:solidFill>
              </a:defRPr>
            </a:lvl2pPr>
            <a:lvl3pPr>
              <a:buClr>
                <a:schemeClr val="tx2">
                  <a:lumMod val="75000"/>
                </a:schemeClr>
              </a:buClr>
              <a:buSzPct val="100000"/>
              <a:defRPr sz="2200"/>
            </a:lvl3pPr>
            <a:lvl4pPr>
              <a:buClr>
                <a:schemeClr val="tx1">
                  <a:lumMod val="50000"/>
                  <a:lumOff val="50000"/>
                </a:schemeClr>
              </a:buClr>
              <a:buSzPct val="100000"/>
              <a:defRPr sz="2200">
                <a:solidFill>
                  <a:schemeClr val="tx1"/>
                </a:solidFill>
              </a:defRPr>
            </a:lvl4pPr>
            <a:lvl5pPr>
              <a:defRPr sz="2000">
                <a:solidFill>
                  <a:schemeClr val="bg1">
                    <a:lumMod val="65000"/>
                  </a:schemeClr>
                </a:solidFill>
              </a:defRPr>
            </a:lvl5pPr>
          </a:lstStyle>
          <a:p>
            <a:pPr lvl="1"/>
            <a:r>
              <a:rPr lang="fr-FR" dirty="0"/>
              <a:t>Ajouter une partie</a:t>
            </a:r>
          </a:p>
          <a:p>
            <a:pPr lvl="3"/>
            <a:r>
              <a:rPr lang="fr-FR" dirty="0"/>
              <a:t>Ajouter une sous partie</a:t>
            </a:r>
          </a:p>
          <a:p>
            <a:pPr lvl="3"/>
            <a:endParaRPr lang="fr-FR" dirty="0"/>
          </a:p>
          <a:p>
            <a:pPr lvl="3"/>
            <a:endParaRPr lang="fr-FR" dirty="0"/>
          </a:p>
          <a:p>
            <a:pPr lvl="3"/>
            <a:endParaRPr lang="fr-FR" dirty="0"/>
          </a:p>
          <a:p>
            <a:pPr lvl="3"/>
            <a:endParaRPr lang="fr-FR" dirty="0"/>
          </a:p>
          <a:p>
            <a:pPr lvl="3"/>
            <a:endParaRPr lang="fr-FR" dirty="0"/>
          </a:p>
          <a:p>
            <a:pPr lvl="3"/>
            <a:endParaRPr lang="fr-FR" dirty="0"/>
          </a:p>
          <a:p>
            <a:pPr lvl="1"/>
            <a:endParaRPr lang="fr-FR" dirty="0"/>
          </a:p>
        </p:txBody>
      </p:sp>
    </p:spTree>
    <p:extLst>
      <p:ext uri="{BB962C8B-B14F-4D97-AF65-F5344CB8AC3E}">
        <p14:creationId xmlns:p14="http://schemas.microsoft.com/office/powerpoint/2010/main" val="417713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AE67927-E761-45E7-A489-84D5D2104F13}" type="datetime1">
              <a:rPr lang="fr-FR">
                <a:solidFill>
                  <a:prstClr val="black"/>
                </a:solidFill>
              </a:rPr>
              <a:pPr>
                <a:defRPr/>
              </a:pPr>
              <a:t>01/12/2016</a:t>
            </a:fld>
            <a:endParaRPr lang="fr-FR">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9" name="Espace réservé du numéro de diapositive 8"/>
          <p:cNvSpPr>
            <a:spLocks noGrp="1"/>
          </p:cNvSpPr>
          <p:nvPr>
            <p:ph type="sldNum" sz="quarter" idx="12"/>
          </p:nvPr>
        </p:nvSpPr>
        <p:spPr/>
        <p:txBody>
          <a:bodyPr/>
          <a:lstStyle>
            <a:lvl1pPr>
              <a:defRPr/>
            </a:lvl1pPr>
          </a:lstStyle>
          <a:p>
            <a:pPr>
              <a:defRPr/>
            </a:pPr>
            <a:fld id="{8BA6D720-7AED-4A80-870A-88EFD650C9D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57500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A18B6EB-1E6F-4882-B235-27A439C87BD7}" type="datetime1">
              <a:rPr lang="fr-FR">
                <a:solidFill>
                  <a:prstClr val="black"/>
                </a:solidFill>
              </a:rPr>
              <a:pPr>
                <a:defRPr/>
              </a:pPr>
              <a:t>01/12/2016</a:t>
            </a:fld>
            <a:endParaRPr lang="fr-FR">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5" name="Espace réservé du numéro de diapositive 4"/>
          <p:cNvSpPr>
            <a:spLocks noGrp="1"/>
          </p:cNvSpPr>
          <p:nvPr>
            <p:ph type="sldNum" sz="quarter" idx="12"/>
          </p:nvPr>
        </p:nvSpPr>
        <p:spPr/>
        <p:txBody>
          <a:bodyPr/>
          <a:lstStyle>
            <a:lvl1pPr>
              <a:defRPr/>
            </a:lvl1pPr>
          </a:lstStyle>
          <a:p>
            <a:pPr>
              <a:defRPr/>
            </a:pPr>
            <a:fld id="{4375A0B4-49ED-4670-8320-63875B34F9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6970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42FEA66-EB49-46E7-B418-CDFC003A8B3E}" type="datetime1">
              <a:rPr lang="fr-FR">
                <a:solidFill>
                  <a:prstClr val="black"/>
                </a:solidFill>
              </a:rPr>
              <a:pPr>
                <a:defRPr/>
              </a:pPr>
              <a:t>01/12/2016</a:t>
            </a:fld>
            <a:endParaRPr lang="fr-FR">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4" name="Espace réservé du numéro de diapositive 3"/>
          <p:cNvSpPr>
            <a:spLocks noGrp="1"/>
          </p:cNvSpPr>
          <p:nvPr>
            <p:ph type="sldNum" sz="quarter" idx="12"/>
          </p:nvPr>
        </p:nvSpPr>
        <p:spPr/>
        <p:txBody>
          <a:bodyPr/>
          <a:lstStyle>
            <a:lvl1pPr>
              <a:defRPr/>
            </a:lvl1pPr>
          </a:lstStyle>
          <a:p>
            <a:pPr>
              <a:defRPr/>
            </a:pPr>
            <a:fld id="{0477AC65-FEFA-41C9-AF05-4A6FC5A9B35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61153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AF1E784-FEAD-4253-A055-B56E6B367B63}" type="datetime1">
              <a:rPr lang="fr-FR">
                <a:solidFill>
                  <a:prstClr val="black"/>
                </a:solidFill>
              </a:rPr>
              <a:pPr>
                <a:defRPr/>
              </a:pPr>
              <a:t>01/12/2016</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7" name="Espace réservé du numéro de diapositive 6"/>
          <p:cNvSpPr>
            <a:spLocks noGrp="1"/>
          </p:cNvSpPr>
          <p:nvPr>
            <p:ph type="sldNum" sz="quarter" idx="12"/>
          </p:nvPr>
        </p:nvSpPr>
        <p:spPr/>
        <p:txBody>
          <a:bodyPr/>
          <a:lstStyle>
            <a:lvl1pPr>
              <a:defRPr/>
            </a:lvl1pPr>
          </a:lstStyle>
          <a:p>
            <a:pPr>
              <a:defRPr/>
            </a:pPr>
            <a:fld id="{43C34DCC-0BDC-4385-B17A-FEB22CE3AD8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27517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2A308D3-10D1-4A4C-BBA1-3FF7C5073E7A}" type="datetime1">
              <a:rPr lang="fr-FR">
                <a:solidFill>
                  <a:prstClr val="black"/>
                </a:solidFill>
              </a:rPr>
              <a:pPr>
                <a:defRPr/>
              </a:pPr>
              <a:t>01/12/2016</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7" name="Espace réservé du numéro de diapositive 6"/>
          <p:cNvSpPr>
            <a:spLocks noGrp="1"/>
          </p:cNvSpPr>
          <p:nvPr>
            <p:ph type="sldNum" sz="quarter" idx="12"/>
          </p:nvPr>
        </p:nvSpPr>
        <p:spPr/>
        <p:txBody>
          <a:bodyPr/>
          <a:lstStyle>
            <a:lvl1pPr>
              <a:defRPr/>
            </a:lvl1pPr>
          </a:lstStyle>
          <a:p>
            <a:pPr>
              <a:defRPr/>
            </a:pPr>
            <a:fld id="{98D1DCAE-01F6-490A-B289-A4C4D51AEB6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84657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1393EB2-03ED-4308-B758-FDBBF823DF24}" type="datetime1">
              <a:rPr lang="fr-FR">
                <a:solidFill>
                  <a:prstClr val="black"/>
                </a:solidFill>
              </a:rPr>
              <a:pPr>
                <a:defRPr/>
              </a:pPr>
              <a:t>01/12/2016</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93B5E70-521B-458E-B691-2CEB71D5427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11989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C32BAFA-615D-4921-9BAC-3213BDF6022B}" type="datetime1">
              <a:rPr lang="fr-FR">
                <a:solidFill>
                  <a:prstClr val="black"/>
                </a:solidFill>
              </a:rPr>
              <a:pPr>
                <a:defRPr/>
              </a:pPr>
              <a:t>01/12/2016</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solidFill>
                <a:prstClr val="black"/>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904D4D1-855E-4D93-84AE-8D98EF4026E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1961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p>
            <a:fld id="{D506F06A-33AE-BC48-AD43-CB4285055F8D}" type="datetimeFigureOut">
              <a:rPr lang="fr-FR" smtClean="0"/>
              <a:t>01/12/2016</a:t>
            </a:fld>
            <a:endParaRPr lang="fr-F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p>
            <a:fld id="{8023514F-6F69-B54F-A557-DDE0B43087B0}" type="slidenum">
              <a:rPr lang="fr-FR" smtClean="0"/>
              <a:t>‹N°›</a:t>
            </a:fld>
            <a:endParaRPr lang="fr-FR"/>
          </a:p>
        </p:txBody>
      </p:sp>
    </p:spTree>
    <p:extLst>
      <p:ext uri="{BB962C8B-B14F-4D97-AF65-F5344CB8AC3E}">
        <p14:creationId xmlns:p14="http://schemas.microsoft.com/office/powerpoint/2010/main" val="425697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02DE0832-6E1F-4041-BDE0-6B764A2FBC66}" type="datetimeFigureOut">
              <a:rPr lang="fr-FR" smtClean="0"/>
              <a:pPr/>
              <a:t>01/12/2016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F6B3-A52D-5F4F-AC73-5A3A3C7C7D5C}" type="slidenum">
              <a:rPr lang="fr-FR" smtClean="0"/>
              <a:pPr/>
              <a:t>‹N°›</a:t>
            </a:fld>
            <a:endParaRPr lang="fr-FR"/>
          </a:p>
        </p:txBody>
      </p:sp>
    </p:spTree>
    <p:extLst>
      <p:ext uri="{BB962C8B-B14F-4D97-AF65-F5344CB8AC3E}">
        <p14:creationId xmlns:p14="http://schemas.microsoft.com/office/powerpoint/2010/main" val="17876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lvl1pPr>
              <a:defRPr sz="3200" b="1">
                <a:solidFill>
                  <a:srgbClr val="0067B8"/>
                </a:solidFill>
              </a:defRPr>
            </a:lvl1pPr>
          </a:lstStyle>
          <a:p>
            <a:r>
              <a:rPr lang="fr-FR" dirty="0"/>
              <a:t>Modifiez le style du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sz="2400" b="1">
                <a:solidFill>
                  <a:srgbClr val="E814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u numéro de diapositive 5"/>
          <p:cNvSpPr>
            <a:spLocks noGrp="1"/>
          </p:cNvSpPr>
          <p:nvPr>
            <p:ph type="sldNum" sz="quarter" idx="10"/>
          </p:nvPr>
        </p:nvSpPr>
        <p:spPr/>
        <p:txBody>
          <a:bodyPr/>
          <a:lstStyle>
            <a:lvl1pPr>
              <a:defRPr/>
            </a:lvl1pPr>
          </a:lstStyle>
          <a:p>
            <a:pPr>
              <a:defRPr/>
            </a:pPr>
            <a:fld id="{F024AC9C-F69F-4324-B0B4-CB26A6C3550D}" type="slidenum">
              <a:rPr lang="fr-FR"/>
              <a:pPr>
                <a:defRPr/>
              </a:pPr>
              <a:t>‹N°›</a:t>
            </a:fld>
            <a:endParaRPr lang="fr-FR"/>
          </a:p>
        </p:txBody>
      </p:sp>
    </p:spTree>
    <p:extLst>
      <p:ext uri="{BB962C8B-B14F-4D97-AF65-F5344CB8AC3E}">
        <p14:creationId xmlns:p14="http://schemas.microsoft.com/office/powerpoint/2010/main" val="23767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D6047AE-5853-4B7D-894A-94C04F24935E}" type="datetime1">
              <a:rPr lang="fr-FR"/>
              <a:pPr>
                <a:defRPr/>
              </a:pPr>
              <a:t>01/12/2016</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A16E245-5F2D-481D-8902-4E4D33B0DD96}" type="slidenum">
              <a:rPr lang="fr-FR"/>
              <a:pPr>
                <a:defRPr/>
              </a:pPr>
              <a:t>‹N°›</a:t>
            </a:fld>
            <a:endParaRPr lang="fr-FR"/>
          </a:p>
        </p:txBody>
      </p:sp>
    </p:spTree>
    <p:extLst>
      <p:ext uri="{BB962C8B-B14F-4D97-AF65-F5344CB8AC3E}">
        <p14:creationId xmlns:p14="http://schemas.microsoft.com/office/powerpoint/2010/main" val="429340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04179FF-BA30-44FB-BA7C-791193BAB652}" type="datetime1">
              <a:rPr lang="fr-FR"/>
              <a:pPr>
                <a:defRPr/>
              </a:pPr>
              <a:t>01/12/2016</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134CDE6-150C-45CB-8117-37C56FC24B72}" type="slidenum">
              <a:rPr lang="fr-FR"/>
              <a:pPr>
                <a:defRPr/>
              </a:pPr>
              <a:t>‹N°›</a:t>
            </a:fld>
            <a:endParaRPr lang="fr-FR"/>
          </a:p>
        </p:txBody>
      </p:sp>
    </p:spTree>
    <p:extLst>
      <p:ext uri="{BB962C8B-B14F-4D97-AF65-F5344CB8AC3E}">
        <p14:creationId xmlns:p14="http://schemas.microsoft.com/office/powerpoint/2010/main" val="284026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F02DE47-0372-48AD-82C5-1B271D088FDC}" type="datetime1">
              <a:rPr lang="fr-FR"/>
              <a:pPr>
                <a:defRPr/>
              </a:pPr>
              <a:t>01/12/2016</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A1D15E5F-4F8B-4260-8426-082E6430FD11}" type="slidenum">
              <a:rPr lang="fr-FR"/>
              <a:pPr>
                <a:defRPr/>
              </a:pPr>
              <a:t>‹N°›</a:t>
            </a:fld>
            <a:endParaRPr lang="fr-FR"/>
          </a:p>
        </p:txBody>
      </p:sp>
    </p:spTree>
    <p:extLst>
      <p:ext uri="{BB962C8B-B14F-4D97-AF65-F5344CB8AC3E}">
        <p14:creationId xmlns:p14="http://schemas.microsoft.com/office/powerpoint/2010/main" val="255359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AE67927-E761-45E7-A489-84D5D2104F13}" type="datetime1">
              <a:rPr lang="fr-FR"/>
              <a:pPr>
                <a:defRPr/>
              </a:pPr>
              <a:t>01/12/2016</a:t>
            </a:fld>
            <a:endParaRPr lang="fr-F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8BA6D720-7AED-4A80-870A-88EFD650C9D6}" type="slidenum">
              <a:rPr lang="fr-FR"/>
              <a:pPr>
                <a:defRPr/>
              </a:pPr>
              <a:t>‹N°›</a:t>
            </a:fld>
            <a:endParaRPr lang="fr-FR"/>
          </a:p>
        </p:txBody>
      </p:sp>
    </p:spTree>
    <p:extLst>
      <p:ext uri="{BB962C8B-B14F-4D97-AF65-F5344CB8AC3E}">
        <p14:creationId xmlns:p14="http://schemas.microsoft.com/office/powerpoint/2010/main" val="1022756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2" y="78885"/>
            <a:ext cx="8373291" cy="727869"/>
          </a:xfrm>
          <a:prstGeom prst="rect">
            <a:avLst/>
          </a:prstGeom>
        </p:spPr>
        <p:txBody>
          <a:bodyPr vert="horz" lIns="91440" tIns="45720" rIns="91440" bIns="45720" rtlCol="0" anchor="b" anchorCtr="0">
            <a:noAutofit/>
          </a:bodyPr>
          <a:lstStyle/>
          <a:p>
            <a:endParaRPr dirty="0"/>
          </a:p>
        </p:txBody>
      </p:sp>
      <p:pic>
        <p:nvPicPr>
          <p:cNvPr id="7" name="Image 6" descr="Logo_Argus_Chariot_couleurs.psd"/>
          <p:cNvPicPr>
            <a:picLocks noChangeAspect="1"/>
          </p:cNvPicPr>
          <p:nvPr/>
        </p:nvPicPr>
        <p:blipFill rotWithShape="1">
          <a:blip r:embed="rId6">
            <a:extLst>
              <a:ext uri="{28A0092B-C50C-407E-A947-70E740481C1C}">
                <a14:useLocalDpi xmlns:a14="http://schemas.microsoft.com/office/drawing/2010/main" val="0"/>
              </a:ext>
            </a:extLst>
          </a:blip>
          <a:srcRect l="-2921" t="-6176" r="2921" b="50000"/>
          <a:stretch/>
        </p:blipFill>
        <p:spPr>
          <a:xfrm>
            <a:off x="9729921" y="0"/>
            <a:ext cx="2338328" cy="914400"/>
          </a:xfrm>
          <a:prstGeom prst="rect">
            <a:avLst/>
          </a:prstGeom>
        </p:spPr>
      </p:pic>
      <p:sp>
        <p:nvSpPr>
          <p:cNvPr id="8" name="Subtitle 2"/>
          <p:cNvSpPr txBox="1">
            <a:spLocks/>
          </p:cNvSpPr>
          <p:nvPr/>
        </p:nvSpPr>
        <p:spPr>
          <a:xfrm>
            <a:off x="8497043" y="806754"/>
            <a:ext cx="3694957" cy="450573"/>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fr-FR" sz="1800" b="1" i="1" dirty="0">
                <a:solidFill>
                  <a:schemeClr val="tx1">
                    <a:lumMod val="50000"/>
                    <a:lumOff val="50000"/>
                  </a:schemeClr>
                </a:solidFill>
              </a:rPr>
              <a:t>Le</a:t>
            </a:r>
            <a:r>
              <a:rPr lang="fr-FR" sz="1800" b="1" i="1" baseline="0" dirty="0">
                <a:solidFill>
                  <a:schemeClr val="tx1">
                    <a:lumMod val="50000"/>
                    <a:lumOff val="50000"/>
                  </a:schemeClr>
                </a:solidFill>
              </a:rPr>
              <a:t> nouveau site est en ligne!</a:t>
            </a:r>
            <a:endParaRPr lang="fr-FR" sz="1800" b="1" i="1" dirty="0">
              <a:solidFill>
                <a:schemeClr val="tx1">
                  <a:lumMod val="50000"/>
                  <a:lumOff val="50000"/>
                </a:schemeClr>
              </a:solidFill>
            </a:endParaRPr>
          </a:p>
        </p:txBody>
      </p:sp>
      <p:sp>
        <p:nvSpPr>
          <p:cNvPr id="9" name="Text Placeholder 2"/>
          <p:cNvSpPr txBox="1">
            <a:spLocks/>
          </p:cNvSpPr>
          <p:nvPr userDrawn="1"/>
        </p:nvSpPr>
        <p:spPr>
          <a:xfrm>
            <a:off x="10782814" y="6335885"/>
            <a:ext cx="1285434" cy="323469"/>
          </a:xfrm>
          <a:prstGeom prst="rect">
            <a:avLst/>
          </a:prstGeom>
        </p:spPr>
        <p:txBody>
          <a:bodyPr vert="horz" lIns="91440" tIns="45720" rIns="91440" bIns="45720" rtlCol="0">
            <a:normAutofit lnSpcReduction="10000"/>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dirty="0"/>
              <a:t>23/11/2016</a:t>
            </a:r>
          </a:p>
        </p:txBody>
      </p:sp>
      <p:sp>
        <p:nvSpPr>
          <p:cNvPr id="10" name="Espace réservé de la date 2"/>
          <p:cNvSpPr txBox="1">
            <a:spLocks/>
          </p:cNvSpPr>
          <p:nvPr userDrawn="1"/>
        </p:nvSpPr>
        <p:spPr>
          <a:xfrm>
            <a:off x="215192" y="6335885"/>
            <a:ext cx="3466013" cy="365125"/>
          </a:xfrm>
          <a:prstGeom prst="rect">
            <a:avLst/>
          </a:prstGeom>
        </p:spPr>
        <p:txBody>
          <a:bodyPr/>
          <a:lstStyle>
            <a:defPPr>
              <a:defRPr lang="fr-FR"/>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JOURNEE OCCASION 2016</a:t>
            </a:r>
          </a:p>
        </p:txBody>
      </p:sp>
    </p:spTree>
    <p:extLst>
      <p:ext uri="{BB962C8B-B14F-4D97-AF65-F5344CB8AC3E}">
        <p14:creationId xmlns:p14="http://schemas.microsoft.com/office/powerpoint/2010/main" val="1630406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000" b="1" i="0" kern="1200">
          <a:solidFill>
            <a:srgbClr val="FF6600"/>
          </a:solidFill>
          <a:latin typeface="+mj-lt"/>
          <a:ea typeface="+mj-ea"/>
          <a:cs typeface="+mj-cs"/>
        </a:defRPr>
      </a:lvl1pPr>
    </p:titleStyle>
    <p:body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0" y="6381751"/>
            <a:ext cx="81491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C07170-BA5E-4623-AB47-E1162D5F347A}" type="slidenum">
              <a:rPr lang="fr-FR"/>
              <a:pPr>
                <a:defRPr/>
              </a:pPr>
              <a:t>‹N°›</a:t>
            </a:fld>
            <a:endParaRPr lang="fr-FR"/>
          </a:p>
        </p:txBody>
      </p:sp>
    </p:spTree>
    <p:extLst>
      <p:ext uri="{BB962C8B-B14F-4D97-AF65-F5344CB8AC3E}">
        <p14:creationId xmlns:p14="http://schemas.microsoft.com/office/powerpoint/2010/main" val="34834262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0" y="6381751"/>
            <a:ext cx="81491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C07170-BA5E-4623-AB47-E1162D5F347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926149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4163" y="2197031"/>
            <a:ext cx="5431492" cy="2170176"/>
          </a:xfrm>
        </p:spPr>
        <p:txBody>
          <a:bodyPr/>
          <a:lstStyle/>
          <a:p>
            <a:r>
              <a:rPr lang="fr-FR" sz="5400" dirty="0"/>
              <a:t>Journée occasion</a:t>
            </a:r>
            <a:br>
              <a:rPr lang="fr-FR" sz="5400" dirty="0"/>
            </a:br>
            <a:r>
              <a:rPr lang="fr-FR" sz="5400" b="0" dirty="0"/>
              <a:t>-2016-</a:t>
            </a:r>
            <a:br>
              <a:rPr lang="fr-FR" sz="5400" b="0" dirty="0"/>
            </a:br>
            <a:r>
              <a:rPr lang="fr-FR" sz="5400" b="0" dirty="0"/>
              <a:t>Ancenis</a:t>
            </a:r>
          </a:p>
        </p:txBody>
      </p:sp>
    </p:spTree>
    <p:extLst>
      <p:ext uri="{BB962C8B-B14F-4D97-AF65-F5344CB8AC3E}">
        <p14:creationId xmlns:p14="http://schemas.microsoft.com/office/powerpoint/2010/main" val="256494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604" y="2325188"/>
            <a:ext cx="8373291" cy="2233749"/>
          </a:xfrm>
        </p:spPr>
        <p:txBody>
          <a:bodyPr/>
          <a:lstStyle/>
          <a:p>
            <a:r>
              <a:rPr lang="fr-FR" sz="4400" dirty="0"/>
              <a:t>Chariots industriels</a:t>
            </a:r>
            <a:br>
              <a:rPr lang="fr-FR" sz="4400" dirty="0"/>
            </a:br>
            <a:r>
              <a:rPr lang="fr-FR" sz="4400" dirty="0"/>
              <a:t> </a:t>
            </a:r>
            <a:r>
              <a:rPr lang="fr-FR" sz="4400" b="0" dirty="0"/>
              <a:t>Le marché de l’occasion</a:t>
            </a:r>
            <a:br>
              <a:rPr lang="fr-FR" sz="4400" b="0" dirty="0"/>
            </a:br>
            <a:r>
              <a:rPr lang="fr-FR" sz="4400" b="0" dirty="0"/>
              <a:t>- France-</a:t>
            </a:r>
          </a:p>
        </p:txBody>
      </p:sp>
      <p:sp>
        <p:nvSpPr>
          <p:cNvPr id="3" name="Sous-titre 2"/>
          <p:cNvSpPr txBox="1">
            <a:spLocks/>
          </p:cNvSpPr>
          <p:nvPr/>
        </p:nvSpPr>
        <p:spPr bwMode="auto">
          <a:xfrm>
            <a:off x="6677151" y="5020830"/>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David </a:t>
            </a:r>
            <a:r>
              <a:rPr lang="fr-FR" altLang="fr-FR" dirty="0" err="1">
                <a:solidFill>
                  <a:srgbClr val="0067B8"/>
                </a:solidFill>
                <a:latin typeface="Calibri"/>
              </a:rPr>
              <a:t>Ernoult</a:t>
            </a:r>
            <a:endParaRPr lang="fr-FR" altLang="fr-FR" dirty="0">
              <a:solidFill>
                <a:srgbClr val="0067B8"/>
              </a:solidFill>
              <a:latin typeface="Calibri"/>
            </a:endParaRPr>
          </a:p>
        </p:txBody>
      </p:sp>
    </p:spTree>
    <p:extLst>
      <p:ext uri="{BB962C8B-B14F-4D97-AF65-F5344CB8AC3E}">
        <p14:creationId xmlns:p14="http://schemas.microsoft.com/office/powerpoint/2010/main" val="416256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 marché Occasion</a:t>
            </a:r>
          </a:p>
        </p:txBody>
      </p:sp>
      <p:sp>
        <p:nvSpPr>
          <p:cNvPr id="3" name="Espace réservé du contenu 2"/>
          <p:cNvSpPr>
            <a:spLocks noGrp="1"/>
          </p:cNvSpPr>
          <p:nvPr>
            <p:ph idx="1"/>
          </p:nvPr>
        </p:nvSpPr>
        <p:spPr/>
        <p:txBody>
          <a:bodyPr/>
          <a:lstStyle/>
          <a:p>
            <a:endParaRPr lang="fr-FR"/>
          </a:p>
        </p:txBody>
      </p:sp>
      <p:pic>
        <p:nvPicPr>
          <p:cNvPr id="30723" name="Picture 3"/>
          <p:cNvPicPr>
            <a:picLocks noChangeAspect="1" noChangeArrowheads="1"/>
          </p:cNvPicPr>
          <p:nvPr/>
        </p:nvPicPr>
        <p:blipFill>
          <a:blip r:embed="rId2"/>
          <a:srcRect/>
          <a:stretch>
            <a:fillRect/>
          </a:stretch>
        </p:blipFill>
        <p:spPr bwMode="auto">
          <a:xfrm>
            <a:off x="0" y="806754"/>
            <a:ext cx="12192000" cy="6051247"/>
          </a:xfrm>
          <a:prstGeom prst="rect">
            <a:avLst/>
          </a:prstGeom>
          <a:ln>
            <a:noFill/>
          </a:ln>
          <a:effectLst>
            <a:softEdge rad="112500"/>
          </a:effectLst>
        </p:spPr>
      </p:pic>
    </p:spTree>
    <p:extLst>
      <p:ext uri="{BB962C8B-B14F-4D97-AF65-F5344CB8AC3E}">
        <p14:creationId xmlns:p14="http://schemas.microsoft.com/office/powerpoint/2010/main" val="337720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Quantités chariots occasion</a:t>
            </a:r>
          </a:p>
        </p:txBody>
      </p:sp>
      <p:sp>
        <p:nvSpPr>
          <p:cNvPr id="3" name="Espace réservé du contenu 2"/>
          <p:cNvSpPr>
            <a:spLocks noGrp="1"/>
          </p:cNvSpPr>
          <p:nvPr>
            <p:ph idx="1"/>
          </p:nvPr>
        </p:nvSpPr>
        <p:spPr/>
        <p:txBody>
          <a:bodyPr/>
          <a:lstStyle/>
          <a:p>
            <a:endParaRPr lang="fr-FR"/>
          </a:p>
        </p:txBody>
      </p:sp>
      <p:pic>
        <p:nvPicPr>
          <p:cNvPr id="31746" name="Picture 2"/>
          <p:cNvPicPr>
            <a:picLocks noChangeAspect="1" noChangeArrowheads="1"/>
          </p:cNvPicPr>
          <p:nvPr/>
        </p:nvPicPr>
        <p:blipFill>
          <a:blip r:embed="rId2"/>
          <a:srcRect/>
          <a:stretch>
            <a:fillRect/>
          </a:stretch>
        </p:blipFill>
        <p:spPr bwMode="auto">
          <a:xfrm>
            <a:off x="0" y="1444532"/>
            <a:ext cx="12192000" cy="5413468"/>
          </a:xfrm>
          <a:prstGeom prst="rect">
            <a:avLst/>
          </a:prstGeom>
          <a:ln>
            <a:noFill/>
          </a:ln>
          <a:effectLst>
            <a:softEdge rad="112500"/>
          </a:effectLst>
        </p:spPr>
      </p:pic>
    </p:spTree>
    <p:extLst>
      <p:ext uri="{BB962C8B-B14F-4D97-AF65-F5344CB8AC3E}">
        <p14:creationId xmlns:p14="http://schemas.microsoft.com/office/powerpoint/2010/main" val="151741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Répartition des ventes</a:t>
            </a:r>
          </a:p>
        </p:txBody>
      </p:sp>
      <p:sp>
        <p:nvSpPr>
          <p:cNvPr id="3" name="Espace réservé du contenu 2"/>
          <p:cNvSpPr>
            <a:spLocks noGrp="1"/>
          </p:cNvSpPr>
          <p:nvPr>
            <p:ph idx="1"/>
          </p:nvPr>
        </p:nvSpPr>
        <p:spPr/>
        <p:txBody>
          <a:bodyPr/>
          <a:lstStyle/>
          <a:p>
            <a:endParaRPr lang="fr-FR"/>
          </a:p>
        </p:txBody>
      </p:sp>
      <p:pic>
        <p:nvPicPr>
          <p:cNvPr id="32771" name="Picture 3"/>
          <p:cNvPicPr>
            <a:picLocks noChangeAspect="1" noChangeArrowheads="1"/>
          </p:cNvPicPr>
          <p:nvPr/>
        </p:nvPicPr>
        <p:blipFill>
          <a:blip r:embed="rId2"/>
          <a:srcRect/>
          <a:stretch>
            <a:fillRect/>
          </a:stretch>
        </p:blipFill>
        <p:spPr bwMode="auto">
          <a:xfrm>
            <a:off x="0" y="1188720"/>
            <a:ext cx="12192000" cy="5669281"/>
          </a:xfrm>
          <a:prstGeom prst="rect">
            <a:avLst/>
          </a:prstGeom>
          <a:ln>
            <a:noFill/>
          </a:ln>
          <a:effectLst>
            <a:softEdge rad="112500"/>
          </a:effectLst>
        </p:spPr>
      </p:pic>
    </p:spTree>
    <p:extLst>
      <p:ext uri="{BB962C8B-B14F-4D97-AF65-F5344CB8AC3E}">
        <p14:creationId xmlns:p14="http://schemas.microsoft.com/office/powerpoint/2010/main" val="300799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Ventes à utilisateur final</a:t>
            </a:r>
          </a:p>
        </p:txBody>
      </p:sp>
      <p:sp>
        <p:nvSpPr>
          <p:cNvPr id="3" name="Espace réservé du contenu 2"/>
          <p:cNvSpPr>
            <a:spLocks noGrp="1"/>
          </p:cNvSpPr>
          <p:nvPr>
            <p:ph idx="1"/>
          </p:nvPr>
        </p:nvSpPr>
        <p:spPr/>
        <p:txBody>
          <a:bodyPr/>
          <a:lstStyle/>
          <a:p>
            <a:endParaRPr lang="fr-FR"/>
          </a:p>
        </p:txBody>
      </p:sp>
      <p:pic>
        <p:nvPicPr>
          <p:cNvPr id="21507" name="Picture 3"/>
          <p:cNvPicPr>
            <a:picLocks noChangeAspect="1" noChangeArrowheads="1"/>
          </p:cNvPicPr>
          <p:nvPr/>
        </p:nvPicPr>
        <p:blipFill>
          <a:blip r:embed="rId2"/>
          <a:srcRect/>
          <a:stretch>
            <a:fillRect/>
          </a:stretch>
        </p:blipFill>
        <p:spPr bwMode="auto">
          <a:xfrm>
            <a:off x="0" y="1123406"/>
            <a:ext cx="12192000" cy="5734594"/>
          </a:xfrm>
          <a:prstGeom prst="rect">
            <a:avLst/>
          </a:prstGeom>
          <a:ln>
            <a:noFill/>
          </a:ln>
          <a:effectLst>
            <a:softEdge rad="112500"/>
          </a:effectLst>
        </p:spPr>
      </p:pic>
    </p:spTree>
    <p:extLst>
      <p:ext uri="{BB962C8B-B14F-4D97-AF65-F5344CB8AC3E}">
        <p14:creationId xmlns:p14="http://schemas.microsoft.com/office/powerpoint/2010/main" val="91518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L’histoire commence</a:t>
            </a:r>
          </a:p>
        </p:txBody>
      </p:sp>
      <p:sp>
        <p:nvSpPr>
          <p:cNvPr id="3" name="Espace réservé du contenu 2"/>
          <p:cNvSpPr>
            <a:spLocks noGrp="1"/>
          </p:cNvSpPr>
          <p:nvPr>
            <p:ph idx="1"/>
          </p:nvPr>
        </p:nvSpPr>
        <p:spPr/>
        <p:txBody>
          <a:bodyPr/>
          <a:lstStyle/>
          <a:p>
            <a:endParaRPr lang="fr-FR"/>
          </a:p>
        </p:txBody>
      </p:sp>
      <p:pic>
        <p:nvPicPr>
          <p:cNvPr id="27650" name="Picture 2"/>
          <p:cNvPicPr>
            <a:picLocks noChangeAspect="1" noChangeArrowheads="1"/>
          </p:cNvPicPr>
          <p:nvPr/>
        </p:nvPicPr>
        <p:blipFill>
          <a:blip r:embed="rId2"/>
          <a:srcRect/>
          <a:stretch>
            <a:fillRect/>
          </a:stretch>
        </p:blipFill>
        <p:spPr bwMode="auto">
          <a:xfrm>
            <a:off x="0" y="1188720"/>
            <a:ext cx="12191999" cy="5669280"/>
          </a:xfrm>
          <a:prstGeom prst="rect">
            <a:avLst/>
          </a:prstGeom>
          <a:ln>
            <a:noFill/>
          </a:ln>
          <a:effectLst>
            <a:softEdge rad="112500"/>
          </a:effectLst>
        </p:spPr>
      </p:pic>
    </p:spTree>
    <p:extLst>
      <p:ext uri="{BB962C8B-B14F-4D97-AF65-F5344CB8AC3E}">
        <p14:creationId xmlns:p14="http://schemas.microsoft.com/office/powerpoint/2010/main" val="155321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Ventes aux marchands</a:t>
            </a:r>
          </a:p>
        </p:txBody>
      </p:sp>
      <p:sp>
        <p:nvSpPr>
          <p:cNvPr id="3" name="Espace réservé du contenu 2"/>
          <p:cNvSpPr>
            <a:spLocks noGrp="1"/>
          </p:cNvSpPr>
          <p:nvPr>
            <p:ph idx="1"/>
          </p:nvPr>
        </p:nvSpPr>
        <p:spPr/>
        <p:txBody>
          <a:bodyPr/>
          <a:lstStyle/>
          <a:p>
            <a:endParaRPr lang="fr-FR"/>
          </a:p>
        </p:txBody>
      </p:sp>
      <p:pic>
        <p:nvPicPr>
          <p:cNvPr id="22531" name="Picture 3"/>
          <p:cNvPicPr>
            <a:picLocks noChangeAspect="1" noChangeArrowheads="1"/>
          </p:cNvPicPr>
          <p:nvPr/>
        </p:nvPicPr>
        <p:blipFill>
          <a:blip r:embed="rId2"/>
          <a:srcRect/>
          <a:stretch>
            <a:fillRect/>
          </a:stretch>
        </p:blipFill>
        <p:spPr bwMode="auto">
          <a:xfrm>
            <a:off x="0" y="1143000"/>
            <a:ext cx="12192000" cy="5715000"/>
          </a:xfrm>
          <a:prstGeom prst="rect">
            <a:avLst/>
          </a:prstGeom>
          <a:ln>
            <a:noFill/>
          </a:ln>
          <a:effectLst>
            <a:softEdge rad="112500"/>
          </a:effectLst>
        </p:spPr>
      </p:pic>
    </p:spTree>
    <p:extLst>
      <p:ext uri="{BB962C8B-B14F-4D97-AF65-F5344CB8AC3E}">
        <p14:creationId xmlns:p14="http://schemas.microsoft.com/office/powerpoint/2010/main" val="333406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28674" name="Picture 2"/>
          <p:cNvPicPr>
            <a:picLocks noChangeAspect="1" noChangeArrowheads="1"/>
          </p:cNvPicPr>
          <p:nvPr/>
        </p:nvPicPr>
        <p:blipFill>
          <a:blip r:embed="rId2"/>
          <a:srcRect/>
          <a:stretch>
            <a:fillRect/>
          </a:stretch>
        </p:blipFill>
        <p:spPr bwMode="auto">
          <a:xfrm>
            <a:off x="0" y="1149531"/>
            <a:ext cx="12192000" cy="5708469"/>
          </a:xfrm>
          <a:prstGeom prst="rect">
            <a:avLst/>
          </a:prstGeom>
          <a:ln>
            <a:noFill/>
          </a:ln>
          <a:effectLst>
            <a:softEdge rad="112500"/>
          </a:effectLst>
        </p:spPr>
      </p:pic>
    </p:spTree>
    <p:extLst>
      <p:ext uri="{BB962C8B-B14F-4D97-AF65-F5344CB8AC3E}">
        <p14:creationId xmlns:p14="http://schemas.microsoft.com/office/powerpoint/2010/main" val="279408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Chariots ferraillés</a:t>
            </a:r>
          </a:p>
        </p:txBody>
      </p:sp>
      <p:sp>
        <p:nvSpPr>
          <p:cNvPr id="3" name="Espace réservé du contenu 2"/>
          <p:cNvSpPr>
            <a:spLocks noGrp="1"/>
          </p:cNvSpPr>
          <p:nvPr>
            <p:ph idx="1"/>
          </p:nvPr>
        </p:nvSpPr>
        <p:spPr/>
        <p:txBody>
          <a:bodyPr/>
          <a:lstStyle/>
          <a:p>
            <a:endParaRPr lang="fr-FR"/>
          </a:p>
        </p:txBody>
      </p:sp>
      <p:pic>
        <p:nvPicPr>
          <p:cNvPr id="23555" name="Picture 3"/>
          <p:cNvPicPr>
            <a:picLocks noChangeAspect="1" noChangeArrowheads="1"/>
          </p:cNvPicPr>
          <p:nvPr/>
        </p:nvPicPr>
        <p:blipFill>
          <a:blip r:embed="rId2"/>
          <a:srcRect/>
          <a:stretch>
            <a:fillRect/>
          </a:stretch>
        </p:blipFill>
        <p:spPr bwMode="auto">
          <a:xfrm>
            <a:off x="0" y="1162594"/>
            <a:ext cx="12192000" cy="5695406"/>
          </a:xfrm>
          <a:prstGeom prst="rect">
            <a:avLst/>
          </a:prstGeom>
          <a:ln>
            <a:noFill/>
          </a:ln>
          <a:effectLst>
            <a:softEdge rad="112500"/>
          </a:effectLst>
        </p:spPr>
      </p:pic>
    </p:spTree>
    <p:extLst>
      <p:ext uri="{BB962C8B-B14F-4D97-AF65-F5344CB8AC3E}">
        <p14:creationId xmlns:p14="http://schemas.microsoft.com/office/powerpoint/2010/main" val="63830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29698" name="Picture 2"/>
          <p:cNvPicPr>
            <a:picLocks noChangeAspect="1" noChangeArrowheads="1"/>
          </p:cNvPicPr>
          <p:nvPr/>
        </p:nvPicPr>
        <p:blipFill>
          <a:blip r:embed="rId2"/>
          <a:srcRect/>
          <a:stretch>
            <a:fillRect/>
          </a:stretch>
        </p:blipFill>
        <p:spPr bwMode="auto">
          <a:xfrm>
            <a:off x="0" y="1149531"/>
            <a:ext cx="12191999" cy="5708469"/>
          </a:xfrm>
          <a:prstGeom prst="rect">
            <a:avLst/>
          </a:prstGeom>
          <a:ln>
            <a:noFill/>
          </a:ln>
          <a:effectLst>
            <a:softEdge rad="112500"/>
          </a:effectLst>
        </p:spPr>
      </p:pic>
    </p:spTree>
    <p:extLst>
      <p:ext uri="{BB962C8B-B14F-4D97-AF65-F5344CB8AC3E}">
        <p14:creationId xmlns:p14="http://schemas.microsoft.com/office/powerpoint/2010/main" val="219390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62604" y="2360141"/>
            <a:ext cx="8373291" cy="131278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site Argus-chariots.com</a:t>
            </a:r>
            <a:br>
              <a:rPr lang="fr-FR" sz="4400" dirty="0"/>
            </a:br>
            <a:r>
              <a:rPr lang="fr-FR" sz="4400" dirty="0"/>
              <a:t>- Présentation du nouveau site -</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err="1">
                <a:solidFill>
                  <a:srgbClr val="0067B8"/>
                </a:solidFill>
                <a:latin typeface="Calibri"/>
              </a:rPr>
              <a:t>Frederic</a:t>
            </a:r>
            <a:r>
              <a:rPr lang="fr-FR" altLang="fr-FR" dirty="0">
                <a:solidFill>
                  <a:srgbClr val="0067B8"/>
                </a:solidFill>
                <a:latin typeface="Calibri"/>
              </a:rPr>
              <a:t> Hazan, Julie Duval</a:t>
            </a:r>
          </a:p>
        </p:txBody>
      </p:sp>
    </p:spTree>
    <p:extLst>
      <p:ext uri="{BB962C8B-B14F-4D97-AF65-F5344CB8AC3E}">
        <p14:creationId xmlns:p14="http://schemas.microsoft.com/office/powerpoint/2010/main" val="140092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Ventes cumulées  2016</a:t>
            </a:r>
          </a:p>
        </p:txBody>
      </p:sp>
      <p:sp>
        <p:nvSpPr>
          <p:cNvPr id="3" name="Espace réservé du contenu 2"/>
          <p:cNvSpPr>
            <a:spLocks noGrp="1"/>
          </p:cNvSpPr>
          <p:nvPr>
            <p:ph idx="1"/>
          </p:nvPr>
        </p:nvSpPr>
        <p:spPr/>
        <p:txBody>
          <a:bodyPr/>
          <a:lstStyle/>
          <a:p>
            <a:endParaRPr lang="fr-FR"/>
          </a:p>
        </p:txBody>
      </p:sp>
      <p:pic>
        <p:nvPicPr>
          <p:cNvPr id="24578" name="Picture 2"/>
          <p:cNvPicPr>
            <a:picLocks noChangeAspect="1" noChangeArrowheads="1"/>
          </p:cNvPicPr>
          <p:nvPr/>
        </p:nvPicPr>
        <p:blipFill>
          <a:blip r:embed="rId2"/>
          <a:srcRect/>
          <a:stretch>
            <a:fillRect/>
          </a:stretch>
        </p:blipFill>
        <p:spPr bwMode="auto">
          <a:xfrm>
            <a:off x="0" y="1149532"/>
            <a:ext cx="12192000" cy="5708470"/>
          </a:xfrm>
          <a:prstGeom prst="rect">
            <a:avLst/>
          </a:prstGeom>
          <a:ln>
            <a:noFill/>
          </a:ln>
          <a:effectLst>
            <a:softEdge rad="112500"/>
          </a:effectLst>
        </p:spPr>
      </p:pic>
    </p:spTree>
    <p:extLst>
      <p:ext uri="{BB962C8B-B14F-4D97-AF65-F5344CB8AC3E}">
        <p14:creationId xmlns:p14="http://schemas.microsoft.com/office/powerpoint/2010/main" val="151268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Cumul du CA UF </a:t>
            </a:r>
          </a:p>
        </p:txBody>
      </p:sp>
      <p:sp>
        <p:nvSpPr>
          <p:cNvPr id="3" name="Espace réservé du contenu 2"/>
          <p:cNvSpPr>
            <a:spLocks noGrp="1"/>
          </p:cNvSpPr>
          <p:nvPr>
            <p:ph idx="1"/>
          </p:nvPr>
        </p:nvSpPr>
        <p:spPr/>
        <p:txBody>
          <a:bodyPr/>
          <a:lstStyle/>
          <a:p>
            <a:endParaRPr lang="fr-FR"/>
          </a:p>
        </p:txBody>
      </p:sp>
      <p:pic>
        <p:nvPicPr>
          <p:cNvPr id="25602" name="Picture 2"/>
          <p:cNvPicPr>
            <a:picLocks noChangeAspect="1" noChangeArrowheads="1"/>
          </p:cNvPicPr>
          <p:nvPr/>
        </p:nvPicPr>
        <p:blipFill>
          <a:blip r:embed="rId2"/>
          <a:srcRect/>
          <a:stretch>
            <a:fillRect/>
          </a:stretch>
        </p:blipFill>
        <p:spPr bwMode="auto">
          <a:xfrm>
            <a:off x="0" y="1214846"/>
            <a:ext cx="12192000" cy="5643156"/>
          </a:xfrm>
          <a:prstGeom prst="rect">
            <a:avLst/>
          </a:prstGeom>
          <a:ln>
            <a:noFill/>
          </a:ln>
          <a:effectLst>
            <a:softEdge rad="112500"/>
          </a:effectLst>
        </p:spPr>
      </p:pic>
    </p:spTree>
    <p:extLst>
      <p:ext uri="{BB962C8B-B14F-4D97-AF65-F5344CB8AC3E}">
        <p14:creationId xmlns:p14="http://schemas.microsoft.com/office/powerpoint/2010/main" val="177191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Cumul CA Négoce</a:t>
            </a:r>
          </a:p>
        </p:txBody>
      </p:sp>
      <p:sp>
        <p:nvSpPr>
          <p:cNvPr id="3" name="Espace réservé du contenu 2"/>
          <p:cNvSpPr>
            <a:spLocks noGrp="1"/>
          </p:cNvSpPr>
          <p:nvPr>
            <p:ph idx="1"/>
          </p:nvPr>
        </p:nvSpPr>
        <p:spPr/>
        <p:txBody>
          <a:bodyPr/>
          <a:lstStyle/>
          <a:p>
            <a:endParaRPr lang="fr-FR"/>
          </a:p>
        </p:txBody>
      </p:sp>
      <p:pic>
        <p:nvPicPr>
          <p:cNvPr id="26626" name="Picture 2"/>
          <p:cNvPicPr>
            <a:picLocks noChangeAspect="1" noChangeArrowheads="1"/>
          </p:cNvPicPr>
          <p:nvPr/>
        </p:nvPicPr>
        <p:blipFill>
          <a:blip r:embed="rId2"/>
          <a:srcRect/>
          <a:stretch>
            <a:fillRect/>
          </a:stretch>
        </p:blipFill>
        <p:spPr bwMode="auto">
          <a:xfrm>
            <a:off x="0" y="1214846"/>
            <a:ext cx="12192000" cy="5643154"/>
          </a:xfrm>
          <a:prstGeom prst="rect">
            <a:avLst/>
          </a:prstGeom>
          <a:ln>
            <a:noFill/>
          </a:ln>
          <a:effectLst>
            <a:softEdge rad="112500"/>
          </a:effectLst>
        </p:spPr>
      </p:pic>
    </p:spTree>
    <p:extLst>
      <p:ext uri="{BB962C8B-B14F-4D97-AF65-F5344CB8AC3E}">
        <p14:creationId xmlns:p14="http://schemas.microsoft.com/office/powerpoint/2010/main" val="340358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peu d’histoire.</a:t>
            </a: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srcRect/>
          <a:stretch>
            <a:fillRect/>
          </a:stretch>
        </p:blipFill>
        <p:spPr bwMode="auto">
          <a:xfrm>
            <a:off x="0" y="1136470"/>
            <a:ext cx="12192000" cy="5721530"/>
          </a:xfrm>
          <a:prstGeom prst="rect">
            <a:avLst/>
          </a:prstGeom>
          <a:ln>
            <a:noFill/>
          </a:ln>
          <a:effectLst>
            <a:softEdge rad="112500"/>
          </a:effectLst>
        </p:spPr>
      </p:pic>
    </p:spTree>
    <p:extLst>
      <p:ext uri="{BB962C8B-B14F-4D97-AF65-F5344CB8AC3E}">
        <p14:creationId xmlns:p14="http://schemas.microsoft.com/office/powerpoint/2010/main" val="290645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Chiffres d’affaires</a:t>
            </a: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srcRect/>
          <a:stretch>
            <a:fillRect/>
          </a:stretch>
        </p:blipFill>
        <p:spPr bwMode="auto">
          <a:xfrm>
            <a:off x="0" y="1149532"/>
            <a:ext cx="12191999" cy="5708470"/>
          </a:xfrm>
          <a:prstGeom prst="rect">
            <a:avLst/>
          </a:prstGeom>
          <a:ln>
            <a:noFill/>
          </a:ln>
          <a:effectLst>
            <a:softEdge rad="112500"/>
          </a:effectLst>
        </p:spPr>
      </p:pic>
    </p:spTree>
    <p:extLst>
      <p:ext uri="{BB962C8B-B14F-4D97-AF65-F5344CB8AC3E}">
        <p14:creationId xmlns:p14="http://schemas.microsoft.com/office/powerpoint/2010/main" val="143768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604" y="2325188"/>
            <a:ext cx="8373291" cy="2233749"/>
          </a:xfrm>
        </p:spPr>
        <p:txBody>
          <a:bodyPr/>
          <a:lstStyle/>
          <a:p>
            <a:r>
              <a:rPr lang="fr-FR" sz="4400" dirty="0"/>
              <a:t>Chariots industriels</a:t>
            </a:r>
            <a:br>
              <a:rPr lang="fr-FR" sz="4400" dirty="0"/>
            </a:br>
            <a:r>
              <a:rPr lang="fr-FR" sz="4400" dirty="0"/>
              <a:t> </a:t>
            </a:r>
            <a:r>
              <a:rPr lang="fr-FR" sz="4400" b="0" dirty="0"/>
              <a:t>Le marché du neuf</a:t>
            </a:r>
            <a:br>
              <a:rPr lang="fr-FR" sz="4400" b="0" dirty="0"/>
            </a:br>
            <a:r>
              <a:rPr lang="fr-FR" sz="4400" b="0" dirty="0"/>
              <a:t>- France-</a:t>
            </a:r>
          </a:p>
        </p:txBody>
      </p:sp>
      <p:sp>
        <p:nvSpPr>
          <p:cNvPr id="3" name="Sous-titre 2"/>
          <p:cNvSpPr txBox="1">
            <a:spLocks/>
          </p:cNvSpPr>
          <p:nvPr/>
        </p:nvSpPr>
        <p:spPr bwMode="auto">
          <a:xfrm>
            <a:off x="6442373" y="4959046"/>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Rudolph </a:t>
            </a:r>
            <a:r>
              <a:rPr lang="fr-FR" altLang="fr-FR" dirty="0" err="1">
                <a:solidFill>
                  <a:srgbClr val="0067B8"/>
                </a:solidFill>
                <a:latin typeface="Calibri"/>
              </a:rPr>
              <a:t>Ganzel</a:t>
            </a:r>
            <a:endParaRPr lang="fr-FR" altLang="fr-FR" dirty="0">
              <a:solidFill>
                <a:srgbClr val="0067B8"/>
              </a:solidFill>
              <a:latin typeface="Calibri"/>
            </a:endParaRPr>
          </a:p>
        </p:txBody>
      </p:sp>
    </p:spTree>
    <p:extLst>
      <p:ext uri="{BB962C8B-B14F-4D97-AF65-F5344CB8AC3E}">
        <p14:creationId xmlns:p14="http://schemas.microsoft.com/office/powerpoint/2010/main" val="392136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2"/>
          <p:cNvSpPr txBox="1">
            <a:spLocks/>
          </p:cNvSpPr>
          <p:nvPr/>
        </p:nvSpPr>
        <p:spPr>
          <a:xfrm>
            <a:off x="104584" y="701828"/>
            <a:ext cx="8673656"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En nombre d’unités, le marché français est largement dominé par les magasiniers à conducteur accompagnant</a:t>
            </a:r>
          </a:p>
        </p:txBody>
      </p:sp>
      <p:sp>
        <p:nvSpPr>
          <p:cNvPr id="15" name="Espace réservé du texte 2"/>
          <p:cNvSpPr txBox="1">
            <a:spLocks/>
          </p:cNvSpPr>
          <p:nvPr/>
        </p:nvSpPr>
        <p:spPr>
          <a:xfrm>
            <a:off x="104584" y="5567389"/>
            <a:ext cx="11886241" cy="129061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400" dirty="0">
                <a:solidFill>
                  <a:schemeClr val="tx1"/>
                </a:solidFill>
              </a:rPr>
              <a:t>Les électriques </a:t>
            </a:r>
            <a:r>
              <a:rPr lang="fr-FR" sz="2400" dirty="0" err="1">
                <a:solidFill>
                  <a:schemeClr val="tx1"/>
                </a:solidFill>
              </a:rPr>
              <a:t>PaF</a:t>
            </a:r>
            <a:r>
              <a:rPr lang="fr-FR" sz="2400" dirty="0">
                <a:solidFill>
                  <a:schemeClr val="tx1"/>
                </a:solidFill>
              </a:rPr>
              <a:t> représentent 14% du total, les magasiniers ACP 11%, les magasiniers ACC 61%, les thermiques 14%.  </a:t>
            </a:r>
            <a:endParaRPr lang="fr-FR" sz="1800" dirty="0">
              <a:solidFill>
                <a:schemeClr val="tx1"/>
              </a:solidFill>
            </a:endParaRPr>
          </a:p>
        </p:txBody>
      </p:sp>
      <p:sp>
        <p:nvSpPr>
          <p:cNvPr id="9" name="Titre 1"/>
          <p:cNvSpPr>
            <a:spLocks noGrp="1"/>
          </p:cNvSpPr>
          <p:nvPr>
            <p:ph type="title"/>
          </p:nvPr>
        </p:nvSpPr>
        <p:spPr>
          <a:xfrm>
            <a:off x="0" y="5133"/>
            <a:ext cx="8373291" cy="727869"/>
          </a:xfrm>
        </p:spPr>
        <p:txBody>
          <a:bodyPr/>
          <a:lstStyle/>
          <a:p>
            <a:r>
              <a:rPr lang="fr-FR" dirty="0"/>
              <a:t>- France : Le marché du neuf -</a:t>
            </a:r>
          </a:p>
        </p:txBody>
      </p:sp>
      <p:pic>
        <p:nvPicPr>
          <p:cNvPr id="4" name="Image 3"/>
          <p:cNvPicPr>
            <a:picLocks noChangeAspect="1"/>
          </p:cNvPicPr>
          <p:nvPr/>
        </p:nvPicPr>
        <p:blipFill>
          <a:blip r:embed="rId4"/>
          <a:stretch>
            <a:fillRect/>
          </a:stretch>
        </p:blipFill>
        <p:spPr>
          <a:xfrm>
            <a:off x="1679073" y="1498599"/>
            <a:ext cx="8650974" cy="3935963"/>
          </a:xfrm>
          <a:prstGeom prst="rect">
            <a:avLst/>
          </a:prstGeom>
        </p:spPr>
      </p:pic>
      <p:pic>
        <p:nvPicPr>
          <p:cNvPr id="5" name="Image 4"/>
          <p:cNvPicPr>
            <a:picLocks noChangeAspect="1"/>
          </p:cNvPicPr>
          <p:nvPr/>
        </p:nvPicPr>
        <p:blipFill>
          <a:blip r:embed="rId5"/>
          <a:stretch>
            <a:fillRect/>
          </a:stretch>
        </p:blipFill>
        <p:spPr>
          <a:xfrm>
            <a:off x="9634722" y="5143052"/>
            <a:ext cx="695325" cy="409575"/>
          </a:xfrm>
          <a:prstGeom prst="rect">
            <a:avLst/>
          </a:prstGeom>
        </p:spPr>
      </p:pic>
    </p:spTree>
    <p:extLst>
      <p:ext uri="{BB962C8B-B14F-4D97-AF65-F5344CB8AC3E}">
        <p14:creationId xmlns:p14="http://schemas.microsoft.com/office/powerpoint/2010/main" val="161384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
          <p:cNvSpPr>
            <a:spLocks noGrp="1"/>
          </p:cNvSpPr>
          <p:nvPr>
            <p:ph type="body" sz="quarter" idx="10"/>
          </p:nvPr>
        </p:nvSpPr>
        <p:spPr>
          <a:xfrm>
            <a:off x="224217" y="4698068"/>
            <a:ext cx="3706689" cy="1290611"/>
          </a:xfrm>
        </p:spPr>
        <p:txBody>
          <a:bodyPr/>
          <a:lstStyle/>
          <a:p>
            <a:r>
              <a:rPr lang="fr-FR" sz="2400" dirty="0">
                <a:solidFill>
                  <a:schemeClr val="tx1"/>
                </a:solidFill>
              </a:rPr>
              <a:t>+10% en cumul à fin octobre</a:t>
            </a:r>
            <a:endParaRPr lang="fr-FR" sz="1800" dirty="0">
              <a:solidFill>
                <a:schemeClr val="tx1"/>
              </a:solidFill>
            </a:endParaRPr>
          </a:p>
        </p:txBody>
      </p:sp>
      <p:sp>
        <p:nvSpPr>
          <p:cNvPr id="14" name="Espace réservé du texte 2"/>
          <p:cNvSpPr txBox="1">
            <a:spLocks/>
          </p:cNvSpPr>
          <p:nvPr/>
        </p:nvSpPr>
        <p:spPr>
          <a:xfrm>
            <a:off x="104584" y="701828"/>
            <a:ext cx="7138252"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Les commandes de chariots magasiniers et d’électriques en porte-à-faux sont très dynamiques</a:t>
            </a:r>
          </a:p>
        </p:txBody>
      </p:sp>
      <p:sp>
        <p:nvSpPr>
          <p:cNvPr id="9" name="Titre 1"/>
          <p:cNvSpPr>
            <a:spLocks noGrp="1"/>
          </p:cNvSpPr>
          <p:nvPr>
            <p:ph type="title"/>
          </p:nvPr>
        </p:nvSpPr>
        <p:spPr>
          <a:xfrm>
            <a:off x="0" y="5133"/>
            <a:ext cx="8373291" cy="727869"/>
          </a:xfrm>
        </p:spPr>
        <p:txBody>
          <a:bodyPr/>
          <a:lstStyle/>
          <a:p>
            <a:r>
              <a:rPr lang="fr-FR" dirty="0"/>
              <a:t>- France : Le marché du neuf -</a:t>
            </a:r>
          </a:p>
        </p:txBody>
      </p:sp>
      <p:pic>
        <p:nvPicPr>
          <p:cNvPr id="7" name="Image 6"/>
          <p:cNvPicPr>
            <a:picLocks noChangeAspect="1"/>
          </p:cNvPicPr>
          <p:nvPr/>
        </p:nvPicPr>
        <p:blipFill>
          <a:blip r:embed="rId3"/>
          <a:stretch>
            <a:fillRect/>
          </a:stretch>
        </p:blipFill>
        <p:spPr>
          <a:xfrm>
            <a:off x="8225010" y="1616186"/>
            <a:ext cx="3706689" cy="2755631"/>
          </a:xfrm>
          <a:prstGeom prst="rect">
            <a:avLst/>
          </a:prstGeom>
        </p:spPr>
      </p:pic>
      <p:sp>
        <p:nvSpPr>
          <p:cNvPr id="16" name="Espace réservé du texte 2"/>
          <p:cNvSpPr txBox="1">
            <a:spLocks/>
          </p:cNvSpPr>
          <p:nvPr/>
        </p:nvSpPr>
        <p:spPr>
          <a:xfrm>
            <a:off x="4224613" y="4698068"/>
            <a:ext cx="3706689" cy="129061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400" dirty="0">
                <a:solidFill>
                  <a:schemeClr val="tx1"/>
                </a:solidFill>
              </a:rPr>
              <a:t>+14% en cumul à fin octobre</a:t>
            </a:r>
            <a:endParaRPr lang="fr-FR" sz="1800" dirty="0">
              <a:solidFill>
                <a:schemeClr val="tx1"/>
              </a:solidFill>
            </a:endParaRPr>
          </a:p>
        </p:txBody>
      </p:sp>
      <p:sp>
        <p:nvSpPr>
          <p:cNvPr id="17" name="Espace réservé du texte 2"/>
          <p:cNvSpPr txBox="1">
            <a:spLocks/>
          </p:cNvSpPr>
          <p:nvPr/>
        </p:nvSpPr>
        <p:spPr>
          <a:xfrm>
            <a:off x="8225009" y="4698068"/>
            <a:ext cx="3706689" cy="129061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400" dirty="0">
                <a:solidFill>
                  <a:schemeClr val="tx1"/>
                </a:solidFill>
              </a:rPr>
              <a:t>En recul </a:t>
            </a:r>
            <a:r>
              <a:rPr lang="fr-FR" sz="2400">
                <a:solidFill>
                  <a:schemeClr val="tx1"/>
                </a:solidFill>
              </a:rPr>
              <a:t>de 5 % </a:t>
            </a:r>
            <a:r>
              <a:rPr lang="fr-FR" sz="2400" dirty="0">
                <a:solidFill>
                  <a:schemeClr val="tx1"/>
                </a:solidFill>
              </a:rPr>
              <a:t>en cumul à fin octobre</a:t>
            </a:r>
            <a:endParaRPr lang="fr-FR" sz="1800" dirty="0">
              <a:solidFill>
                <a:schemeClr val="tx1"/>
              </a:solidFill>
            </a:endParaRPr>
          </a:p>
        </p:txBody>
      </p:sp>
      <p:pic>
        <p:nvPicPr>
          <p:cNvPr id="10" name="Image 9"/>
          <p:cNvPicPr>
            <a:picLocks noChangeAspect="1"/>
          </p:cNvPicPr>
          <p:nvPr/>
        </p:nvPicPr>
        <p:blipFill>
          <a:blip r:embed="rId4"/>
          <a:stretch>
            <a:fillRect/>
          </a:stretch>
        </p:blipFill>
        <p:spPr>
          <a:xfrm>
            <a:off x="4224613" y="1616184"/>
            <a:ext cx="3706689" cy="2755631"/>
          </a:xfrm>
          <a:prstGeom prst="rect">
            <a:avLst/>
          </a:prstGeom>
        </p:spPr>
      </p:pic>
      <p:pic>
        <p:nvPicPr>
          <p:cNvPr id="11" name="Image 10"/>
          <p:cNvPicPr>
            <a:picLocks noChangeAspect="1"/>
          </p:cNvPicPr>
          <p:nvPr/>
        </p:nvPicPr>
        <p:blipFill>
          <a:blip r:embed="rId5"/>
          <a:stretch>
            <a:fillRect/>
          </a:stretch>
        </p:blipFill>
        <p:spPr>
          <a:xfrm>
            <a:off x="224216" y="1616184"/>
            <a:ext cx="3706689" cy="2755631"/>
          </a:xfrm>
          <a:prstGeom prst="rect">
            <a:avLst/>
          </a:prstGeom>
        </p:spPr>
      </p:pic>
    </p:spTree>
    <p:extLst>
      <p:ext uri="{BB962C8B-B14F-4D97-AF65-F5344CB8AC3E}">
        <p14:creationId xmlns:p14="http://schemas.microsoft.com/office/powerpoint/2010/main" val="2085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2"/>
          <p:cNvSpPr txBox="1">
            <a:spLocks/>
          </p:cNvSpPr>
          <p:nvPr/>
        </p:nvSpPr>
        <p:spPr>
          <a:xfrm>
            <a:off x="104584" y="701828"/>
            <a:ext cx="8612696"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Seuls les magasiniers à conducteur accompagnant ont rattrapé et dépassé leur niveau de 2007</a:t>
            </a:r>
          </a:p>
        </p:txBody>
      </p:sp>
      <p:sp>
        <p:nvSpPr>
          <p:cNvPr id="15" name="Espace réservé du texte 2"/>
          <p:cNvSpPr txBox="1">
            <a:spLocks/>
          </p:cNvSpPr>
          <p:nvPr/>
        </p:nvSpPr>
        <p:spPr>
          <a:xfrm>
            <a:off x="104584" y="5500074"/>
            <a:ext cx="11886241" cy="129061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400" dirty="0">
                <a:solidFill>
                  <a:schemeClr val="tx1"/>
                </a:solidFill>
              </a:rPr>
              <a:t>Par rapport à 2007, les commandes de thermiques industriels en 2015 se situent 40% en deçà.  Celles des magasiniers ACC se situent à +10%. </a:t>
            </a:r>
            <a:endParaRPr lang="fr-FR" sz="1800" dirty="0">
              <a:solidFill>
                <a:schemeClr val="tx1"/>
              </a:solidFill>
            </a:endParaRPr>
          </a:p>
        </p:txBody>
      </p:sp>
      <p:sp>
        <p:nvSpPr>
          <p:cNvPr id="9" name="Titre 1"/>
          <p:cNvSpPr>
            <a:spLocks noGrp="1"/>
          </p:cNvSpPr>
          <p:nvPr>
            <p:ph type="title"/>
          </p:nvPr>
        </p:nvSpPr>
        <p:spPr>
          <a:xfrm>
            <a:off x="0" y="5133"/>
            <a:ext cx="8373291" cy="727869"/>
          </a:xfrm>
        </p:spPr>
        <p:txBody>
          <a:bodyPr/>
          <a:lstStyle/>
          <a:p>
            <a:r>
              <a:rPr lang="fr-FR" dirty="0"/>
              <a:t>- France : Le marché du neuf -</a:t>
            </a:r>
          </a:p>
        </p:txBody>
      </p:sp>
      <p:pic>
        <p:nvPicPr>
          <p:cNvPr id="20" name="Image 19"/>
          <p:cNvPicPr>
            <a:picLocks noChangeAspect="1"/>
          </p:cNvPicPr>
          <p:nvPr/>
        </p:nvPicPr>
        <p:blipFill>
          <a:blip r:embed="rId3"/>
          <a:stretch>
            <a:fillRect/>
          </a:stretch>
        </p:blipFill>
        <p:spPr>
          <a:xfrm>
            <a:off x="1539321" y="1549213"/>
            <a:ext cx="9016765" cy="3885350"/>
          </a:xfrm>
          <a:prstGeom prst="rect">
            <a:avLst/>
          </a:prstGeom>
        </p:spPr>
      </p:pic>
      <p:pic>
        <p:nvPicPr>
          <p:cNvPr id="6" name="Image 5"/>
          <p:cNvPicPr>
            <a:picLocks noChangeAspect="1"/>
          </p:cNvPicPr>
          <p:nvPr/>
        </p:nvPicPr>
        <p:blipFill>
          <a:blip r:embed="rId4"/>
          <a:stretch>
            <a:fillRect/>
          </a:stretch>
        </p:blipFill>
        <p:spPr>
          <a:xfrm>
            <a:off x="9952773" y="5079187"/>
            <a:ext cx="603313" cy="355376"/>
          </a:xfrm>
          <a:prstGeom prst="rect">
            <a:avLst/>
          </a:prstGeom>
        </p:spPr>
      </p:pic>
    </p:spTree>
    <p:extLst>
      <p:ext uri="{BB962C8B-B14F-4D97-AF65-F5344CB8AC3E}">
        <p14:creationId xmlns:p14="http://schemas.microsoft.com/office/powerpoint/2010/main" val="7779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
          <p:cNvSpPr>
            <a:spLocks noGrp="1"/>
          </p:cNvSpPr>
          <p:nvPr>
            <p:ph type="body" sz="quarter" idx="10"/>
          </p:nvPr>
        </p:nvSpPr>
        <p:spPr>
          <a:xfrm>
            <a:off x="718268" y="4950823"/>
            <a:ext cx="5010832" cy="1290611"/>
          </a:xfrm>
        </p:spPr>
        <p:txBody>
          <a:bodyPr/>
          <a:lstStyle/>
          <a:p>
            <a:r>
              <a:rPr lang="fr-FR" sz="2400" dirty="0">
                <a:solidFill>
                  <a:schemeClr val="tx1"/>
                </a:solidFill>
              </a:rPr>
              <a:t>Brusque changement de niveau entre magasiniers et thermiques industriels à partir de 2009.</a:t>
            </a:r>
            <a:endParaRPr lang="fr-FR" sz="1800" dirty="0">
              <a:solidFill>
                <a:schemeClr val="tx1"/>
              </a:solidFill>
            </a:endParaRPr>
          </a:p>
        </p:txBody>
      </p:sp>
      <p:sp>
        <p:nvSpPr>
          <p:cNvPr id="14" name="Espace réservé du texte 2"/>
          <p:cNvSpPr txBox="1">
            <a:spLocks/>
          </p:cNvSpPr>
          <p:nvPr/>
        </p:nvSpPr>
        <p:spPr>
          <a:xfrm>
            <a:off x="104584" y="701828"/>
            <a:ext cx="7138252"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Changement structurel dans le marché français</a:t>
            </a:r>
          </a:p>
        </p:txBody>
      </p:sp>
      <p:sp>
        <p:nvSpPr>
          <p:cNvPr id="15" name="Espace réservé du texte 2"/>
          <p:cNvSpPr txBox="1">
            <a:spLocks/>
          </p:cNvSpPr>
          <p:nvPr/>
        </p:nvSpPr>
        <p:spPr>
          <a:xfrm>
            <a:off x="6344603" y="4950823"/>
            <a:ext cx="4991575" cy="129061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400" dirty="0">
                <a:solidFill>
                  <a:schemeClr val="tx1"/>
                </a:solidFill>
              </a:rPr>
              <a:t>Quelle que soit la famille de chariots, les mois de mars, juin et décembre sont les plus forts.</a:t>
            </a:r>
            <a:endParaRPr lang="fr-FR" sz="1800" dirty="0">
              <a:solidFill>
                <a:schemeClr val="tx1"/>
              </a:solidFill>
            </a:endParaRPr>
          </a:p>
        </p:txBody>
      </p:sp>
      <p:sp>
        <p:nvSpPr>
          <p:cNvPr id="9" name="Titre 1"/>
          <p:cNvSpPr>
            <a:spLocks noGrp="1"/>
          </p:cNvSpPr>
          <p:nvPr>
            <p:ph type="title"/>
          </p:nvPr>
        </p:nvSpPr>
        <p:spPr>
          <a:xfrm>
            <a:off x="0" y="5133"/>
            <a:ext cx="8373291" cy="727869"/>
          </a:xfrm>
        </p:spPr>
        <p:txBody>
          <a:bodyPr/>
          <a:lstStyle/>
          <a:p>
            <a:r>
              <a:rPr lang="fr-FR" dirty="0"/>
              <a:t>- France : Le marché du neuf -</a:t>
            </a:r>
          </a:p>
        </p:txBody>
      </p:sp>
      <p:pic>
        <p:nvPicPr>
          <p:cNvPr id="4" name="Image 3"/>
          <p:cNvPicPr>
            <a:picLocks noChangeAspect="1"/>
          </p:cNvPicPr>
          <p:nvPr/>
        </p:nvPicPr>
        <p:blipFill>
          <a:blip r:embed="rId3"/>
          <a:stretch>
            <a:fillRect/>
          </a:stretch>
        </p:blipFill>
        <p:spPr>
          <a:xfrm>
            <a:off x="6344603" y="1429697"/>
            <a:ext cx="5202798" cy="3339634"/>
          </a:xfrm>
          <a:prstGeom prst="rect">
            <a:avLst/>
          </a:prstGeom>
        </p:spPr>
      </p:pic>
      <p:pic>
        <p:nvPicPr>
          <p:cNvPr id="8" name="Image 7"/>
          <p:cNvPicPr>
            <a:picLocks noChangeAspect="1"/>
          </p:cNvPicPr>
          <p:nvPr/>
        </p:nvPicPr>
        <p:blipFill>
          <a:blip r:embed="rId4"/>
          <a:stretch>
            <a:fillRect/>
          </a:stretch>
        </p:blipFill>
        <p:spPr>
          <a:xfrm>
            <a:off x="526302" y="1429697"/>
            <a:ext cx="5202798" cy="3339634"/>
          </a:xfrm>
          <a:prstGeom prst="rect">
            <a:avLst/>
          </a:prstGeom>
        </p:spPr>
      </p:pic>
    </p:spTree>
    <p:extLst>
      <p:ext uri="{BB962C8B-B14F-4D97-AF65-F5344CB8AC3E}">
        <p14:creationId xmlns:p14="http://schemas.microsoft.com/office/powerpoint/2010/main" val="214652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972" y="261575"/>
            <a:ext cx="10972800" cy="339817"/>
          </a:xfrm>
        </p:spPr>
        <p:txBody>
          <a:bodyPr>
            <a:noAutofit/>
          </a:bodyPr>
          <a:lstStyle/>
          <a:p>
            <a:r>
              <a:rPr lang="fr-FR" dirty="0"/>
              <a:t>Page d’accueil</a:t>
            </a:r>
          </a:p>
        </p:txBody>
      </p:sp>
      <p:pic>
        <p:nvPicPr>
          <p:cNvPr id="7" name="Espace réservé du contenu 6" descr="Capture d’écran 2016-11-18 à 19.14.41.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33" b="-788"/>
          <a:stretch/>
        </p:blipFill>
        <p:spPr>
          <a:xfrm>
            <a:off x="0" y="725207"/>
            <a:ext cx="6797180" cy="3454602"/>
          </a:xfrm>
        </p:spPr>
      </p:pic>
      <p:pic>
        <p:nvPicPr>
          <p:cNvPr id="8" name="Espace réservé du contenu 7" descr="Capture d’écran 2016-11-18 à 18.33.23.pn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9430" b="-9430"/>
          <a:stretch/>
        </p:blipFill>
        <p:spPr>
          <a:xfrm>
            <a:off x="6209188" y="3043077"/>
            <a:ext cx="5621198" cy="3951288"/>
          </a:xfrm>
        </p:spPr>
      </p:pic>
    </p:spTree>
    <p:extLst>
      <p:ext uri="{BB962C8B-B14F-4D97-AF65-F5344CB8AC3E}">
        <p14:creationId xmlns:p14="http://schemas.microsoft.com/office/powerpoint/2010/main" val="116208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2"/>
          <p:cNvSpPr txBox="1">
            <a:spLocks/>
          </p:cNvSpPr>
          <p:nvPr/>
        </p:nvSpPr>
        <p:spPr>
          <a:xfrm>
            <a:off x="104583" y="701828"/>
            <a:ext cx="6962423" cy="74707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Des disparités géographiques importantes liées à l’activité économique </a:t>
            </a:r>
          </a:p>
        </p:txBody>
      </p:sp>
      <p:sp>
        <p:nvSpPr>
          <p:cNvPr id="9" name="Titre 1"/>
          <p:cNvSpPr>
            <a:spLocks noGrp="1"/>
          </p:cNvSpPr>
          <p:nvPr>
            <p:ph type="title"/>
          </p:nvPr>
        </p:nvSpPr>
        <p:spPr>
          <a:xfrm>
            <a:off x="0" y="5133"/>
            <a:ext cx="8373291" cy="727869"/>
          </a:xfrm>
        </p:spPr>
        <p:txBody>
          <a:bodyPr/>
          <a:lstStyle/>
          <a:p>
            <a:r>
              <a:rPr lang="fr-FR" dirty="0"/>
              <a:t>- France : Le marché du neuf -</a:t>
            </a:r>
          </a:p>
        </p:txBody>
      </p:sp>
      <p:sp>
        <p:nvSpPr>
          <p:cNvPr id="8" name="ZoneTexte 7"/>
          <p:cNvSpPr txBox="1"/>
          <p:nvPr/>
        </p:nvSpPr>
        <p:spPr>
          <a:xfrm>
            <a:off x="470259" y="1448903"/>
            <a:ext cx="5477692" cy="584775"/>
          </a:xfrm>
          <a:prstGeom prst="rect">
            <a:avLst/>
          </a:prstGeom>
          <a:noFill/>
        </p:spPr>
        <p:txBody>
          <a:bodyPr wrap="square" rtlCol="0">
            <a:spAutoFit/>
          </a:bodyPr>
          <a:lstStyle/>
          <a:p>
            <a:pPr algn="ctr"/>
            <a:r>
              <a:rPr lang="fr-FR" sz="1600" b="1" dirty="0">
                <a:solidFill>
                  <a:srgbClr val="4D4D4D"/>
                </a:solidFill>
              </a:rPr>
              <a:t>Livraisons de chariots « Porte-à-faux électriques » en 2015 *</a:t>
            </a:r>
          </a:p>
          <a:p>
            <a:pPr algn="ctr"/>
            <a:r>
              <a:rPr lang="fr-FR" sz="1600" b="1" dirty="0">
                <a:solidFill>
                  <a:srgbClr val="4D4D4D"/>
                </a:solidFill>
              </a:rPr>
              <a:t>(en unités)</a:t>
            </a:r>
          </a:p>
        </p:txBody>
      </p:sp>
      <p:sp>
        <p:nvSpPr>
          <p:cNvPr id="10" name="ZoneTexte 9"/>
          <p:cNvSpPr txBox="1"/>
          <p:nvPr/>
        </p:nvSpPr>
        <p:spPr>
          <a:xfrm>
            <a:off x="6200495" y="1450377"/>
            <a:ext cx="5477693" cy="584775"/>
          </a:xfrm>
          <a:prstGeom prst="rect">
            <a:avLst/>
          </a:prstGeom>
          <a:noFill/>
        </p:spPr>
        <p:txBody>
          <a:bodyPr wrap="square" rtlCol="0">
            <a:spAutoFit/>
          </a:bodyPr>
          <a:lstStyle/>
          <a:p>
            <a:pPr algn="ctr"/>
            <a:r>
              <a:rPr lang="fr-FR" sz="1600" b="1" dirty="0">
                <a:solidFill>
                  <a:srgbClr val="4D4D4D"/>
                </a:solidFill>
              </a:rPr>
              <a:t>Livraisons de chariots thermiques en 2015 *</a:t>
            </a:r>
          </a:p>
          <a:p>
            <a:pPr algn="ctr"/>
            <a:r>
              <a:rPr lang="fr-FR" sz="1600" b="1" dirty="0">
                <a:solidFill>
                  <a:srgbClr val="4D4D4D"/>
                </a:solidFill>
              </a:rPr>
              <a:t>(en unités)</a:t>
            </a:r>
          </a:p>
        </p:txBody>
      </p:sp>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l="10439" t="13901" r="9801" b="6180"/>
          <a:stretch/>
        </p:blipFill>
        <p:spPr>
          <a:xfrm>
            <a:off x="470259" y="2032120"/>
            <a:ext cx="5477692" cy="3884023"/>
          </a:xfrm>
          <a:prstGeom prst="rect">
            <a:avLst/>
          </a:prstGeom>
        </p:spPr>
      </p:pic>
      <p:pic>
        <p:nvPicPr>
          <p:cNvPr id="3" name="Image 2"/>
          <p:cNvPicPr>
            <a:picLocks noChangeAspect="1"/>
          </p:cNvPicPr>
          <p:nvPr/>
        </p:nvPicPr>
        <p:blipFill rotWithShape="1">
          <a:blip r:embed="rId4"/>
          <a:srcRect l="10564" t="13727" r="9641" b="6516"/>
          <a:stretch/>
        </p:blipFill>
        <p:spPr>
          <a:xfrm>
            <a:off x="6200495" y="2028453"/>
            <a:ext cx="5477693" cy="3875315"/>
          </a:xfrm>
          <a:prstGeom prst="rect">
            <a:avLst/>
          </a:prstGeom>
        </p:spPr>
      </p:pic>
    </p:spTree>
    <p:extLst>
      <p:ext uri="{BB962C8B-B14F-4D97-AF65-F5344CB8AC3E}">
        <p14:creationId xmlns:p14="http://schemas.microsoft.com/office/powerpoint/2010/main" val="49170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0" y="5133"/>
            <a:ext cx="8373291" cy="727869"/>
          </a:xfrm>
        </p:spPr>
        <p:txBody>
          <a:bodyPr/>
          <a:lstStyle/>
          <a:p>
            <a:r>
              <a:rPr lang="fr-FR" dirty="0"/>
              <a:t>- France : Le marché du neuf -</a:t>
            </a:r>
          </a:p>
        </p:txBody>
      </p:sp>
      <p:sp>
        <p:nvSpPr>
          <p:cNvPr id="3" name="ZoneTexte 2"/>
          <p:cNvSpPr txBox="1"/>
          <p:nvPr/>
        </p:nvSpPr>
        <p:spPr>
          <a:xfrm>
            <a:off x="304801" y="1489881"/>
            <a:ext cx="5869710" cy="646331"/>
          </a:xfrm>
          <a:prstGeom prst="rect">
            <a:avLst/>
          </a:prstGeom>
          <a:noFill/>
        </p:spPr>
        <p:txBody>
          <a:bodyPr wrap="square" rtlCol="0">
            <a:spAutoFit/>
          </a:bodyPr>
          <a:lstStyle/>
          <a:p>
            <a:pPr algn="ctr"/>
            <a:r>
              <a:rPr lang="fr-FR" b="1" dirty="0">
                <a:solidFill>
                  <a:srgbClr val="4D4D4D"/>
                </a:solidFill>
              </a:rPr>
              <a:t>Livraisons de chariots « Magasiniers à conducteur porté » en 2015 * (en unités)</a:t>
            </a:r>
          </a:p>
        </p:txBody>
      </p:sp>
      <p:sp>
        <p:nvSpPr>
          <p:cNvPr id="10" name="ZoneTexte 9"/>
          <p:cNvSpPr txBox="1"/>
          <p:nvPr/>
        </p:nvSpPr>
        <p:spPr>
          <a:xfrm>
            <a:off x="6130833" y="1482549"/>
            <a:ext cx="5704114" cy="646331"/>
          </a:xfrm>
          <a:prstGeom prst="rect">
            <a:avLst/>
          </a:prstGeom>
          <a:noFill/>
        </p:spPr>
        <p:txBody>
          <a:bodyPr wrap="square" rtlCol="0">
            <a:spAutoFit/>
          </a:bodyPr>
          <a:lstStyle/>
          <a:p>
            <a:pPr algn="ctr"/>
            <a:r>
              <a:rPr lang="fr-FR" b="1" dirty="0">
                <a:solidFill>
                  <a:srgbClr val="4D4D4D"/>
                </a:solidFill>
              </a:rPr>
              <a:t>Livraisons de chariots « Magasiniers AAC à conducteur accompagnant » en 2015 * (en unités)</a:t>
            </a:r>
          </a:p>
        </p:txBody>
      </p:sp>
      <p:pic>
        <p:nvPicPr>
          <p:cNvPr id="4" name="Image 3"/>
          <p:cNvPicPr>
            <a:picLocks noChangeAspect="1"/>
          </p:cNvPicPr>
          <p:nvPr/>
        </p:nvPicPr>
        <p:blipFill rotWithShape="1">
          <a:blip r:embed="rId2"/>
          <a:srcRect l="11709" t="13218" r="7933" b="6049"/>
          <a:stretch/>
        </p:blipFill>
        <p:spPr>
          <a:xfrm>
            <a:off x="426733" y="2070818"/>
            <a:ext cx="5521234" cy="3922736"/>
          </a:xfrm>
          <a:prstGeom prst="rect">
            <a:avLst/>
          </a:prstGeom>
        </p:spPr>
      </p:pic>
      <p:pic>
        <p:nvPicPr>
          <p:cNvPr id="12" name="Image 11">
            <a:extLst>
              <a:ext uri="{FF2B5EF4-FFF2-40B4-BE49-F238E27FC236}">
                <a16:creationId xmlns:a16="http://schemas.microsoft.com/office/drawing/2014/main" id="{4AE796EB-1B85-4551-86DC-2BBFC5B8ACCA}"/>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13216" r="8952" b="6271"/>
          <a:stretch/>
        </p:blipFill>
        <p:spPr>
          <a:xfrm>
            <a:off x="6207880" y="2070817"/>
            <a:ext cx="5461593" cy="3912802"/>
          </a:xfrm>
          <a:prstGeom prst="rect">
            <a:avLst/>
          </a:prstGeom>
        </p:spPr>
      </p:pic>
      <p:sp>
        <p:nvSpPr>
          <p:cNvPr id="8" name="Espace réservé du texte 2"/>
          <p:cNvSpPr txBox="1">
            <a:spLocks/>
          </p:cNvSpPr>
          <p:nvPr/>
        </p:nvSpPr>
        <p:spPr>
          <a:xfrm>
            <a:off x="104583" y="701828"/>
            <a:ext cx="6962423" cy="74707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4"/>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4"/>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Des disparités géographiques importantes liées à l’activité économique </a:t>
            </a:r>
          </a:p>
        </p:txBody>
      </p:sp>
    </p:spTree>
    <p:extLst>
      <p:ext uri="{BB962C8B-B14F-4D97-AF65-F5344CB8AC3E}">
        <p14:creationId xmlns:p14="http://schemas.microsoft.com/office/powerpoint/2010/main" val="2135064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35023" y="1264732"/>
            <a:ext cx="9010669" cy="4328535"/>
          </a:xfrm>
          <a:prstGeom prst="rect">
            <a:avLst/>
          </a:prstGeom>
        </p:spPr>
      </p:pic>
      <p:sp>
        <p:nvSpPr>
          <p:cNvPr id="7" name="ZoneTexte 6"/>
          <p:cNvSpPr txBox="1"/>
          <p:nvPr/>
        </p:nvSpPr>
        <p:spPr>
          <a:xfrm>
            <a:off x="1590665" y="1264732"/>
            <a:ext cx="3387735" cy="1138773"/>
          </a:xfrm>
          <a:prstGeom prst="rect">
            <a:avLst/>
          </a:prstGeom>
          <a:noFill/>
        </p:spPr>
        <p:txBody>
          <a:bodyPr wrap="square" rtlCol="0">
            <a:spAutoFit/>
          </a:bodyPr>
          <a:lstStyle/>
          <a:p>
            <a:pPr>
              <a:defRPr sz="1800" b="1" i="0" u="none" strike="noStrike" kern="1200" baseline="0">
                <a:solidFill>
                  <a:prstClr val="black">
                    <a:lumMod val="75000"/>
                    <a:lumOff val="25000"/>
                  </a:prstClr>
                </a:solidFill>
                <a:latin typeface="+mn-lt"/>
                <a:ea typeface="+mn-ea"/>
                <a:cs typeface="+mn-cs"/>
              </a:defRPr>
            </a:pPr>
            <a:r>
              <a:rPr lang="en-US" dirty="0" err="1"/>
              <a:t>Répartition</a:t>
            </a:r>
            <a:r>
              <a:rPr lang="en-US" dirty="0"/>
              <a:t> du </a:t>
            </a:r>
            <a:r>
              <a:rPr lang="en-US" dirty="0" err="1"/>
              <a:t>marché</a:t>
            </a:r>
            <a:r>
              <a:rPr lang="en-US" dirty="0"/>
              <a:t> </a:t>
            </a:r>
            <a:r>
              <a:rPr lang="en-US" dirty="0" err="1"/>
              <a:t>français</a:t>
            </a:r>
            <a:r>
              <a:rPr lang="en-US" dirty="0"/>
              <a:t> par </a:t>
            </a:r>
            <a:r>
              <a:rPr lang="en-US" dirty="0" err="1"/>
              <a:t>secteurs</a:t>
            </a:r>
            <a:r>
              <a:rPr lang="en-US" dirty="0"/>
              <a:t> clients</a:t>
            </a:r>
          </a:p>
          <a:p>
            <a:pPr>
              <a:defRPr sz="1800" b="1" i="0" u="none" strike="noStrike" kern="1200" baseline="0">
                <a:solidFill>
                  <a:prstClr val="black">
                    <a:lumMod val="75000"/>
                    <a:lumOff val="25000"/>
                  </a:prstClr>
                </a:solidFill>
                <a:latin typeface="+mn-lt"/>
                <a:ea typeface="+mn-ea"/>
                <a:cs typeface="+mn-cs"/>
              </a:defRPr>
            </a:pPr>
            <a:r>
              <a:rPr lang="en-US" sz="1400" i="1" dirty="0" err="1"/>
              <a:t>Année</a:t>
            </a:r>
            <a:r>
              <a:rPr lang="en-US" sz="1400" i="1" dirty="0"/>
              <a:t> 2015 </a:t>
            </a:r>
            <a:r>
              <a:rPr lang="en-US" sz="1400" i="1" dirty="0" err="1"/>
              <a:t>en</a:t>
            </a:r>
            <a:r>
              <a:rPr lang="en-US" sz="1400" i="1" dirty="0"/>
              <a:t> </a:t>
            </a:r>
            <a:r>
              <a:rPr lang="en-US" sz="1400" i="1" dirty="0" err="1"/>
              <a:t>unités</a:t>
            </a:r>
            <a:endParaRPr lang="en-US" sz="1400" i="1" dirty="0"/>
          </a:p>
          <a:p>
            <a:endParaRPr lang="fr-FR" dirty="0"/>
          </a:p>
        </p:txBody>
      </p:sp>
      <p:sp>
        <p:nvSpPr>
          <p:cNvPr id="14" name="Espace réservé du texte 2"/>
          <p:cNvSpPr txBox="1">
            <a:spLocks/>
          </p:cNvSpPr>
          <p:nvPr/>
        </p:nvSpPr>
        <p:spPr>
          <a:xfrm>
            <a:off x="104584" y="701828"/>
            <a:ext cx="8572056"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Cinq secteurs clients couvrent plus de 80% du marché français</a:t>
            </a:r>
          </a:p>
        </p:txBody>
      </p:sp>
      <p:sp>
        <p:nvSpPr>
          <p:cNvPr id="15" name="Espace réservé du texte 2"/>
          <p:cNvSpPr txBox="1">
            <a:spLocks/>
          </p:cNvSpPr>
          <p:nvPr/>
        </p:nvSpPr>
        <p:spPr>
          <a:xfrm>
            <a:off x="143114" y="5567389"/>
            <a:ext cx="11121516" cy="129061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400" dirty="0">
                <a:solidFill>
                  <a:schemeClr val="tx1"/>
                </a:solidFill>
              </a:rPr>
              <a:t>La distribution, les transports et l’industrie agroalimentaire sont les principaux secteurs clients.</a:t>
            </a:r>
            <a:endParaRPr lang="fr-FR" sz="1800" dirty="0">
              <a:solidFill>
                <a:schemeClr val="tx1"/>
              </a:solidFill>
            </a:endParaRPr>
          </a:p>
        </p:txBody>
      </p:sp>
      <p:sp>
        <p:nvSpPr>
          <p:cNvPr id="9" name="Titre 1"/>
          <p:cNvSpPr>
            <a:spLocks noGrp="1"/>
          </p:cNvSpPr>
          <p:nvPr>
            <p:ph type="title"/>
          </p:nvPr>
        </p:nvSpPr>
        <p:spPr>
          <a:xfrm>
            <a:off x="0" y="5133"/>
            <a:ext cx="8373291" cy="727869"/>
          </a:xfrm>
        </p:spPr>
        <p:txBody>
          <a:bodyPr/>
          <a:lstStyle/>
          <a:p>
            <a:r>
              <a:rPr lang="fr-FR" dirty="0"/>
              <a:t>- France : Le marché du neuf -</a:t>
            </a:r>
          </a:p>
        </p:txBody>
      </p:sp>
    </p:spTree>
    <p:extLst>
      <p:ext uri="{BB962C8B-B14F-4D97-AF65-F5344CB8AC3E}">
        <p14:creationId xmlns:p14="http://schemas.microsoft.com/office/powerpoint/2010/main" val="2270812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604" y="2325188"/>
            <a:ext cx="8373291" cy="2233749"/>
          </a:xfrm>
        </p:spPr>
        <p:txBody>
          <a:bodyPr/>
          <a:lstStyle/>
          <a:p>
            <a:r>
              <a:rPr lang="fr-FR" sz="4400" dirty="0"/>
              <a:t>Chariots industriels</a:t>
            </a:r>
            <a:br>
              <a:rPr lang="fr-FR" sz="4400" dirty="0"/>
            </a:br>
            <a:r>
              <a:rPr lang="fr-FR" sz="4400" dirty="0"/>
              <a:t> </a:t>
            </a:r>
            <a:r>
              <a:rPr lang="fr-FR" sz="4400" b="0" dirty="0"/>
              <a:t>Le marché du neuf</a:t>
            </a:r>
            <a:br>
              <a:rPr lang="fr-FR" sz="4400" b="0" dirty="0"/>
            </a:br>
            <a:r>
              <a:rPr lang="fr-FR" sz="4400" b="0" dirty="0"/>
              <a:t>- Europe &amp; Monde -</a:t>
            </a:r>
          </a:p>
        </p:txBody>
      </p:sp>
      <p:sp>
        <p:nvSpPr>
          <p:cNvPr id="3" name="Sous-titre 2"/>
          <p:cNvSpPr txBox="1">
            <a:spLocks/>
          </p:cNvSpPr>
          <p:nvPr/>
        </p:nvSpPr>
        <p:spPr bwMode="auto">
          <a:xfrm>
            <a:off x="6615368" y="4959046"/>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Lionel Couturier</a:t>
            </a:r>
          </a:p>
        </p:txBody>
      </p:sp>
    </p:spTree>
    <p:extLst>
      <p:ext uri="{BB962C8B-B14F-4D97-AF65-F5344CB8AC3E}">
        <p14:creationId xmlns:p14="http://schemas.microsoft.com/office/powerpoint/2010/main" val="1289178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188720" y="1415375"/>
            <a:ext cx="10162903" cy="509283"/>
          </a:xfrm>
        </p:spPr>
        <p:txBody>
          <a:bodyPr/>
          <a:lstStyle/>
          <a:p>
            <a:pPr lvl="0">
              <a:buClr>
                <a:srgbClr val="A3DAD1">
                  <a:lumMod val="60000"/>
                  <a:lumOff val="40000"/>
                </a:srgbClr>
              </a:buClr>
            </a:pPr>
            <a:r>
              <a:rPr lang="fr-FR" sz="2800" dirty="0">
                <a:solidFill>
                  <a:prstClr val="black"/>
                </a:solidFill>
              </a:rPr>
              <a:t>Les cinq plus grands marchés mondiaux  				</a:t>
            </a:r>
            <a:r>
              <a:rPr lang="fr-FR" sz="2800" i="1" dirty="0">
                <a:solidFill>
                  <a:prstClr val="black"/>
                </a:solidFill>
              </a:rPr>
              <a:t>(cumul des commandes de janvier à septembre 2016)</a:t>
            </a:r>
          </a:p>
          <a:p>
            <a:pPr marL="1263650" lvl="4" indent="0">
              <a:buClr>
                <a:srgbClr val="A3DAD1">
                  <a:lumMod val="60000"/>
                  <a:lumOff val="40000"/>
                </a:srgbClr>
              </a:buClr>
              <a:buNone/>
            </a:pPr>
            <a:r>
              <a:rPr lang="fr-FR" sz="2800" dirty="0">
                <a:solidFill>
                  <a:prstClr val="black"/>
                </a:solidFill>
              </a:rPr>
              <a:t>	</a:t>
            </a:r>
          </a:p>
          <a:p>
            <a:pPr marL="0" indent="0">
              <a:buNone/>
            </a:pPr>
            <a:endParaRPr lang="fr-FR" dirty="0">
              <a:solidFill>
                <a:schemeClr val="tx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50" y="3974478"/>
            <a:ext cx="811667" cy="549718"/>
          </a:xfrm>
          <a:prstGeom prst="rect">
            <a:avLst/>
          </a:prstGeom>
          <a:ln>
            <a:solidFill>
              <a:schemeClr val="tx1"/>
            </a:solidFill>
          </a:ln>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950" y="5357331"/>
            <a:ext cx="811667" cy="549718"/>
          </a:xfrm>
          <a:prstGeom prst="rect">
            <a:avLst/>
          </a:prstGeom>
          <a:ln>
            <a:solidFill>
              <a:schemeClr val="tx1"/>
            </a:solidFill>
          </a:ln>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951" y="3286210"/>
            <a:ext cx="811667" cy="552684"/>
          </a:xfrm>
          <a:prstGeom prst="rect">
            <a:avLst/>
          </a:prstGeom>
          <a:ln>
            <a:solidFill>
              <a:schemeClr val="tx1"/>
            </a:solidFill>
          </a:ln>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951" y="2609503"/>
            <a:ext cx="811667" cy="549718"/>
          </a:xfrm>
          <a:prstGeom prst="rect">
            <a:avLst/>
          </a:prstGeom>
          <a:ln>
            <a:solidFill>
              <a:schemeClr val="tx1"/>
            </a:solidFill>
          </a:ln>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8350" y="4654151"/>
            <a:ext cx="807268" cy="549718"/>
          </a:xfrm>
          <a:prstGeom prst="rect">
            <a:avLst/>
          </a:prstGeom>
          <a:ln>
            <a:solidFill>
              <a:schemeClr val="tx1"/>
            </a:solidFill>
          </a:ln>
        </p:spPr>
      </p:pic>
      <p:sp>
        <p:nvSpPr>
          <p:cNvPr id="9" name="Espace réservé du texte 2"/>
          <p:cNvSpPr txBox="1">
            <a:spLocks/>
          </p:cNvSpPr>
          <p:nvPr/>
        </p:nvSpPr>
        <p:spPr>
          <a:xfrm>
            <a:off x="2453334" y="2609503"/>
            <a:ext cx="9148354"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Chine: 202 740 unités commandées (23% du marché mondial)</a:t>
            </a:r>
          </a:p>
          <a:p>
            <a:pPr marL="1263650" lvl="4" indent="0">
              <a:buClr>
                <a:srgbClr val="A3DAD1">
                  <a:lumMod val="60000"/>
                  <a:lumOff val="40000"/>
                </a:srgbClr>
              </a:buClr>
              <a:buFont typeface="Wingdings 2" pitchFamily="18" charset="2"/>
              <a:buNone/>
            </a:pPr>
            <a:r>
              <a:rPr lang="fr-FR" sz="2400" dirty="0">
                <a:solidFill>
                  <a:prstClr val="black"/>
                </a:solidFill>
              </a:rPr>
              <a:t>	</a:t>
            </a:r>
          </a:p>
          <a:p>
            <a:pPr marL="0" indent="0">
              <a:buFontTx/>
              <a:buNone/>
            </a:pPr>
            <a:endParaRPr lang="fr-FR" sz="1400" dirty="0">
              <a:solidFill>
                <a:schemeClr val="tx1"/>
              </a:solidFill>
            </a:endParaRPr>
          </a:p>
        </p:txBody>
      </p:sp>
      <p:sp>
        <p:nvSpPr>
          <p:cNvPr id="10" name="Espace réservé du texte 2"/>
          <p:cNvSpPr txBox="1">
            <a:spLocks/>
          </p:cNvSpPr>
          <p:nvPr/>
        </p:nvSpPr>
        <p:spPr>
          <a:xfrm>
            <a:off x="2453333" y="3289176"/>
            <a:ext cx="10162903"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Etats-Unis: 165 846 unités commandées (19% du marché mondial)</a:t>
            </a:r>
          </a:p>
          <a:p>
            <a:pPr marL="1263650" lvl="4" indent="0">
              <a:buClr>
                <a:srgbClr val="A3DAD1">
                  <a:lumMod val="60000"/>
                  <a:lumOff val="40000"/>
                </a:srgbClr>
              </a:buClr>
              <a:buFont typeface="Wingdings 2" pitchFamily="18" charset="2"/>
              <a:buNone/>
            </a:pPr>
            <a:r>
              <a:rPr lang="fr-FR" sz="2400" dirty="0">
                <a:solidFill>
                  <a:prstClr val="black"/>
                </a:solidFill>
              </a:rPr>
              <a:t>	</a:t>
            </a:r>
          </a:p>
          <a:p>
            <a:pPr marL="0" indent="0">
              <a:buFontTx/>
              <a:buNone/>
            </a:pPr>
            <a:endParaRPr lang="fr-FR" sz="1400" dirty="0">
              <a:solidFill>
                <a:schemeClr val="tx1"/>
              </a:solidFill>
            </a:endParaRPr>
          </a:p>
        </p:txBody>
      </p:sp>
      <p:sp>
        <p:nvSpPr>
          <p:cNvPr id="11" name="Espace réservé du texte 2"/>
          <p:cNvSpPr txBox="1">
            <a:spLocks/>
          </p:cNvSpPr>
          <p:nvPr/>
        </p:nvSpPr>
        <p:spPr>
          <a:xfrm>
            <a:off x="2453332" y="4698204"/>
            <a:ext cx="10162903"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Japon: 60 916 unités commandées (7% du marché mondial)	</a:t>
            </a:r>
          </a:p>
          <a:p>
            <a:pPr marL="0" indent="0">
              <a:buFontTx/>
              <a:buNone/>
            </a:pPr>
            <a:endParaRPr lang="fr-FR" sz="1400" dirty="0">
              <a:solidFill>
                <a:schemeClr val="tx1"/>
              </a:solidFill>
            </a:endParaRPr>
          </a:p>
        </p:txBody>
      </p:sp>
      <p:sp>
        <p:nvSpPr>
          <p:cNvPr id="12" name="Espace réservé du texte 2"/>
          <p:cNvSpPr txBox="1">
            <a:spLocks/>
          </p:cNvSpPr>
          <p:nvPr/>
        </p:nvSpPr>
        <p:spPr>
          <a:xfrm>
            <a:off x="2453332" y="3993690"/>
            <a:ext cx="10162903"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Allemagne: 67 738 unités commandées (8% du marché mondial)</a:t>
            </a:r>
          </a:p>
        </p:txBody>
      </p:sp>
      <p:sp>
        <p:nvSpPr>
          <p:cNvPr id="13" name="Espace réservé du texte 2"/>
          <p:cNvSpPr txBox="1">
            <a:spLocks/>
          </p:cNvSpPr>
          <p:nvPr/>
        </p:nvSpPr>
        <p:spPr>
          <a:xfrm>
            <a:off x="2453332" y="5377877"/>
            <a:ext cx="10162903"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France: 49 522 unités commandées (6% du marché mondial)</a:t>
            </a:r>
          </a:p>
        </p:txBody>
      </p:sp>
      <p:sp>
        <p:nvSpPr>
          <p:cNvPr id="14" name="Titre 1"/>
          <p:cNvSpPr>
            <a:spLocks noGrp="1"/>
          </p:cNvSpPr>
          <p:nvPr>
            <p:ph type="title"/>
          </p:nvPr>
        </p:nvSpPr>
        <p:spPr>
          <a:xfrm>
            <a:off x="0" y="5133"/>
            <a:ext cx="8373291" cy="727869"/>
          </a:xfrm>
        </p:spPr>
        <p:txBody>
          <a:bodyPr/>
          <a:lstStyle/>
          <a:p>
            <a:r>
              <a:rPr lang="fr-FR" dirty="0"/>
              <a:t>- Monde : Le marché du neuf -</a:t>
            </a:r>
          </a:p>
        </p:txBody>
      </p:sp>
      <p:sp>
        <p:nvSpPr>
          <p:cNvPr id="15" name="Espace réservé du texte 2"/>
          <p:cNvSpPr txBox="1">
            <a:spLocks/>
          </p:cNvSpPr>
          <p:nvPr/>
        </p:nvSpPr>
        <p:spPr>
          <a:xfrm>
            <a:off x="104582" y="701828"/>
            <a:ext cx="8673657"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La Chine représente un quart du total des commandes mondiales</a:t>
            </a:r>
          </a:p>
        </p:txBody>
      </p:sp>
      <p:sp>
        <p:nvSpPr>
          <p:cNvPr id="16" name="Espace réservé du texte 2"/>
          <p:cNvSpPr txBox="1">
            <a:spLocks/>
          </p:cNvSpPr>
          <p:nvPr/>
        </p:nvSpPr>
        <p:spPr>
          <a:xfrm>
            <a:off x="603385" y="2584108"/>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1.</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17" name="Espace réservé du texte 2"/>
          <p:cNvSpPr txBox="1">
            <a:spLocks/>
          </p:cNvSpPr>
          <p:nvPr/>
        </p:nvSpPr>
        <p:spPr>
          <a:xfrm>
            <a:off x="603382" y="3285448"/>
            <a:ext cx="585335" cy="57115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2.</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18" name="Espace réservé du texte 2"/>
          <p:cNvSpPr txBox="1">
            <a:spLocks/>
          </p:cNvSpPr>
          <p:nvPr/>
        </p:nvSpPr>
        <p:spPr>
          <a:xfrm>
            <a:off x="603384" y="3957439"/>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3.</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19" name="Espace réservé du texte 2"/>
          <p:cNvSpPr txBox="1">
            <a:spLocks/>
          </p:cNvSpPr>
          <p:nvPr/>
        </p:nvSpPr>
        <p:spPr>
          <a:xfrm>
            <a:off x="603382" y="4672809"/>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4.</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0" name="Espace réservé du texte 2"/>
          <p:cNvSpPr txBox="1">
            <a:spLocks/>
          </p:cNvSpPr>
          <p:nvPr/>
        </p:nvSpPr>
        <p:spPr>
          <a:xfrm>
            <a:off x="603382" y="5388179"/>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5.</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Tree>
    <p:extLst>
      <p:ext uri="{BB962C8B-B14F-4D97-AF65-F5344CB8AC3E}">
        <p14:creationId xmlns:p14="http://schemas.microsoft.com/office/powerpoint/2010/main" val="30345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
          <p:cNvSpPr>
            <a:spLocks noGrp="1"/>
          </p:cNvSpPr>
          <p:nvPr>
            <p:ph type="body" sz="quarter" idx="10"/>
          </p:nvPr>
        </p:nvSpPr>
        <p:spPr>
          <a:xfrm>
            <a:off x="718267" y="4950823"/>
            <a:ext cx="5146955" cy="1290611"/>
          </a:xfrm>
        </p:spPr>
        <p:txBody>
          <a:bodyPr/>
          <a:lstStyle/>
          <a:p>
            <a:r>
              <a:rPr lang="fr-FR" sz="2000" dirty="0">
                <a:solidFill>
                  <a:schemeClr val="tx1"/>
                </a:solidFill>
              </a:rPr>
              <a:t>A l’Ouest, le marché des livraisons est en expansion chaque trimestre depuis 3 ans.</a:t>
            </a:r>
          </a:p>
          <a:p>
            <a:r>
              <a:rPr lang="fr-FR" sz="2000" dirty="0" err="1">
                <a:solidFill>
                  <a:schemeClr val="tx1"/>
                </a:solidFill>
              </a:rPr>
              <a:t>Tx</a:t>
            </a:r>
            <a:r>
              <a:rPr lang="fr-FR" sz="2000" dirty="0">
                <a:solidFill>
                  <a:schemeClr val="tx1"/>
                </a:solidFill>
              </a:rPr>
              <a:t> de croissance</a:t>
            </a:r>
            <a:r>
              <a:rPr lang="fr-FR" sz="2000" b="1" dirty="0">
                <a:solidFill>
                  <a:schemeClr val="tx1"/>
                </a:solidFill>
              </a:rPr>
              <a:t> </a:t>
            </a:r>
            <a:r>
              <a:rPr lang="fr-FR" sz="2000" dirty="0">
                <a:solidFill>
                  <a:schemeClr val="tx1"/>
                </a:solidFill>
              </a:rPr>
              <a:t>trimestriel</a:t>
            </a:r>
            <a:r>
              <a:rPr lang="fr-FR" sz="2000" b="1" dirty="0">
                <a:solidFill>
                  <a:schemeClr val="tx1"/>
                </a:solidFill>
              </a:rPr>
              <a:t> </a:t>
            </a:r>
            <a:r>
              <a:rPr lang="fr-FR" sz="2000" dirty="0">
                <a:solidFill>
                  <a:schemeClr val="tx1"/>
                </a:solidFill>
              </a:rPr>
              <a:t>moyen: 					+10,1%</a:t>
            </a:r>
            <a:endParaRPr lang="fr-FR" dirty="0">
              <a:solidFill>
                <a:schemeClr val="tx1"/>
              </a:solidFill>
            </a:endParaRPr>
          </a:p>
        </p:txBody>
      </p:sp>
      <p:sp>
        <p:nvSpPr>
          <p:cNvPr id="14" name="Espace réservé du texte 2"/>
          <p:cNvSpPr txBox="1">
            <a:spLocks/>
          </p:cNvSpPr>
          <p:nvPr/>
        </p:nvSpPr>
        <p:spPr>
          <a:xfrm>
            <a:off x="104584" y="701828"/>
            <a:ext cx="7138252"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Une accélération marquée des livraisons en Europe…</a:t>
            </a:r>
          </a:p>
        </p:txBody>
      </p:sp>
      <p:sp>
        <p:nvSpPr>
          <p:cNvPr id="15" name="Espace réservé du texte 2"/>
          <p:cNvSpPr txBox="1">
            <a:spLocks/>
          </p:cNvSpPr>
          <p:nvPr/>
        </p:nvSpPr>
        <p:spPr>
          <a:xfrm>
            <a:off x="6344603" y="4950823"/>
            <a:ext cx="4991575" cy="165898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A l’Est, après un repli en 2015, le marché des livraisons repart fortement à la hausse en 2016.</a:t>
            </a:r>
          </a:p>
          <a:p>
            <a:r>
              <a:rPr lang="fr-FR" sz="2000" dirty="0" err="1">
                <a:solidFill>
                  <a:schemeClr val="tx1"/>
                </a:solidFill>
              </a:rPr>
              <a:t>Tx</a:t>
            </a:r>
            <a:r>
              <a:rPr lang="fr-FR" sz="2000" dirty="0">
                <a:solidFill>
                  <a:schemeClr val="tx1"/>
                </a:solidFill>
              </a:rPr>
              <a:t> de croissance trimestriel moyen:  					+1,7%</a:t>
            </a:r>
          </a:p>
          <a:p>
            <a:endParaRPr lang="fr-FR" dirty="0">
              <a:solidFill>
                <a:schemeClr val="tx1"/>
              </a:solidFill>
            </a:endParaRPr>
          </a:p>
        </p:txBody>
      </p:sp>
      <p:sp>
        <p:nvSpPr>
          <p:cNvPr id="9" name="Titre 1"/>
          <p:cNvSpPr>
            <a:spLocks noGrp="1"/>
          </p:cNvSpPr>
          <p:nvPr>
            <p:ph type="title"/>
          </p:nvPr>
        </p:nvSpPr>
        <p:spPr>
          <a:xfrm>
            <a:off x="0" y="5133"/>
            <a:ext cx="8373291" cy="727869"/>
          </a:xfrm>
        </p:spPr>
        <p:txBody>
          <a:bodyPr/>
          <a:lstStyle/>
          <a:p>
            <a:r>
              <a:rPr lang="fr-FR" dirty="0"/>
              <a:t>- Monde : Le marché du neuf -</a:t>
            </a:r>
          </a:p>
        </p:txBody>
      </p:sp>
      <p:pic>
        <p:nvPicPr>
          <p:cNvPr id="2" name="Image 1"/>
          <p:cNvPicPr>
            <a:picLocks noChangeAspect="1"/>
          </p:cNvPicPr>
          <p:nvPr/>
        </p:nvPicPr>
        <p:blipFill>
          <a:blip r:embed="rId3"/>
          <a:stretch>
            <a:fillRect/>
          </a:stretch>
        </p:blipFill>
        <p:spPr>
          <a:xfrm>
            <a:off x="718268" y="1429697"/>
            <a:ext cx="5010832" cy="3521126"/>
          </a:xfrm>
          <a:prstGeom prst="rect">
            <a:avLst/>
          </a:prstGeom>
        </p:spPr>
      </p:pic>
      <p:pic>
        <p:nvPicPr>
          <p:cNvPr id="3" name="Image 2"/>
          <p:cNvPicPr>
            <a:picLocks noChangeAspect="1"/>
          </p:cNvPicPr>
          <p:nvPr/>
        </p:nvPicPr>
        <p:blipFill>
          <a:blip r:embed="rId4"/>
          <a:stretch>
            <a:fillRect/>
          </a:stretch>
        </p:blipFill>
        <p:spPr>
          <a:xfrm>
            <a:off x="6344603" y="1429697"/>
            <a:ext cx="4991574" cy="3521126"/>
          </a:xfrm>
          <a:prstGeom prst="rect">
            <a:avLst/>
          </a:prstGeom>
        </p:spPr>
      </p:pic>
    </p:spTree>
    <p:extLst>
      <p:ext uri="{BB962C8B-B14F-4D97-AF65-F5344CB8AC3E}">
        <p14:creationId xmlns:p14="http://schemas.microsoft.com/office/powerpoint/2010/main" val="3794848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133"/>
            <a:ext cx="8373291" cy="727869"/>
          </a:xfrm>
        </p:spPr>
        <p:txBody>
          <a:bodyPr/>
          <a:lstStyle/>
          <a:p>
            <a:r>
              <a:rPr lang="fr-FR" dirty="0"/>
              <a:t>- Monde : Le marché du neuf -</a:t>
            </a:r>
          </a:p>
        </p:txBody>
      </p:sp>
      <p:sp>
        <p:nvSpPr>
          <p:cNvPr id="13" name="Espace réservé du texte 2"/>
          <p:cNvSpPr>
            <a:spLocks noGrp="1"/>
          </p:cNvSpPr>
          <p:nvPr>
            <p:ph type="body" sz="quarter" idx="10"/>
          </p:nvPr>
        </p:nvSpPr>
        <p:spPr>
          <a:xfrm>
            <a:off x="105084" y="4585486"/>
            <a:ext cx="3828620" cy="1871297"/>
          </a:xfrm>
        </p:spPr>
        <p:txBody>
          <a:bodyPr/>
          <a:lstStyle/>
          <a:p>
            <a:r>
              <a:rPr lang="fr-FR" sz="2000" dirty="0">
                <a:solidFill>
                  <a:schemeClr val="tx1"/>
                </a:solidFill>
              </a:rPr>
              <a:t>En Amérique du Nord, la croissance est en train de  s’affaiblir.</a:t>
            </a:r>
          </a:p>
          <a:p>
            <a:r>
              <a:rPr lang="fr-FR" sz="2000" dirty="0" err="1">
                <a:solidFill>
                  <a:schemeClr val="tx1"/>
                </a:solidFill>
              </a:rPr>
              <a:t>Tx</a:t>
            </a:r>
            <a:r>
              <a:rPr lang="fr-FR" sz="2000" dirty="0">
                <a:solidFill>
                  <a:schemeClr val="tx1"/>
                </a:solidFill>
              </a:rPr>
              <a:t> de croissance </a:t>
            </a:r>
            <a:r>
              <a:rPr lang="fr-FR" sz="2000" dirty="0" err="1">
                <a:solidFill>
                  <a:schemeClr val="tx1"/>
                </a:solidFill>
              </a:rPr>
              <a:t>trim</a:t>
            </a:r>
            <a:r>
              <a:rPr lang="fr-FR" sz="2000" dirty="0">
                <a:solidFill>
                  <a:schemeClr val="tx1"/>
                </a:solidFill>
              </a:rPr>
              <a:t> moyen: 			+8,2%</a:t>
            </a:r>
          </a:p>
        </p:txBody>
      </p:sp>
      <p:sp>
        <p:nvSpPr>
          <p:cNvPr id="14" name="Espace réservé du texte 2"/>
          <p:cNvSpPr txBox="1">
            <a:spLocks/>
          </p:cNvSpPr>
          <p:nvPr/>
        </p:nvSpPr>
        <p:spPr>
          <a:xfrm>
            <a:off x="242262" y="601310"/>
            <a:ext cx="6354480"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…qui ne se constate pas dans le monde</a:t>
            </a:r>
          </a:p>
        </p:txBody>
      </p:sp>
      <p:sp>
        <p:nvSpPr>
          <p:cNvPr id="15" name="Espace réservé du texte 2"/>
          <p:cNvSpPr txBox="1">
            <a:spLocks/>
          </p:cNvSpPr>
          <p:nvPr/>
        </p:nvSpPr>
        <p:spPr>
          <a:xfrm>
            <a:off x="4067900" y="4581772"/>
            <a:ext cx="3828620" cy="201751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L’Amérique Latine enregistre un net repli des livraisons de chariots industriels ces trois dernières années.</a:t>
            </a:r>
          </a:p>
          <a:p>
            <a:r>
              <a:rPr lang="fr-FR" sz="2000" dirty="0" err="1">
                <a:solidFill>
                  <a:schemeClr val="tx1"/>
                </a:solidFill>
              </a:rPr>
              <a:t>Tx</a:t>
            </a:r>
            <a:r>
              <a:rPr lang="fr-FR" sz="2000" dirty="0">
                <a:solidFill>
                  <a:schemeClr val="tx1"/>
                </a:solidFill>
              </a:rPr>
              <a:t> de croissance </a:t>
            </a:r>
            <a:r>
              <a:rPr lang="fr-FR" sz="2000" dirty="0" err="1">
                <a:solidFill>
                  <a:schemeClr val="tx1"/>
                </a:solidFill>
              </a:rPr>
              <a:t>trim</a:t>
            </a:r>
            <a:r>
              <a:rPr lang="fr-FR" sz="2000" dirty="0">
                <a:solidFill>
                  <a:schemeClr val="tx1"/>
                </a:solidFill>
              </a:rPr>
              <a:t> moyen:    			-22%</a:t>
            </a:r>
          </a:p>
          <a:p>
            <a:pPr marL="0" indent="0">
              <a:buFontTx/>
              <a:buNone/>
            </a:pPr>
            <a:endParaRPr lang="fr-FR" sz="1200" dirty="0">
              <a:solidFill>
                <a:schemeClr val="tx1"/>
              </a:solidFill>
            </a:endParaRPr>
          </a:p>
        </p:txBody>
      </p:sp>
      <p:sp>
        <p:nvSpPr>
          <p:cNvPr id="9" name="Espace réservé du texte 2"/>
          <p:cNvSpPr txBox="1">
            <a:spLocks/>
          </p:cNvSpPr>
          <p:nvPr/>
        </p:nvSpPr>
        <p:spPr>
          <a:xfrm>
            <a:off x="8030716" y="4581772"/>
            <a:ext cx="3834716" cy="218478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Chine, le marché des livraisons est hésitant avec un bon T3 2016.</a:t>
            </a:r>
          </a:p>
          <a:p>
            <a:r>
              <a:rPr lang="fr-FR" sz="2000" dirty="0" err="1">
                <a:solidFill>
                  <a:schemeClr val="tx1"/>
                </a:solidFill>
              </a:rPr>
              <a:t>Tx</a:t>
            </a:r>
            <a:r>
              <a:rPr lang="fr-FR" sz="2000" dirty="0">
                <a:solidFill>
                  <a:schemeClr val="tx1"/>
                </a:solidFill>
              </a:rPr>
              <a:t> de croissance </a:t>
            </a:r>
            <a:r>
              <a:rPr lang="fr-FR" sz="2000" dirty="0" err="1">
                <a:solidFill>
                  <a:schemeClr val="tx1"/>
                </a:solidFill>
              </a:rPr>
              <a:t>trim</a:t>
            </a:r>
            <a:r>
              <a:rPr lang="fr-FR" sz="2000" dirty="0">
                <a:solidFill>
                  <a:schemeClr val="tx1"/>
                </a:solidFill>
              </a:rPr>
              <a:t> moyen: 			+1,6% </a:t>
            </a:r>
          </a:p>
          <a:p>
            <a:pPr marL="0" indent="0">
              <a:buFontTx/>
              <a:buNone/>
            </a:pPr>
            <a:endParaRPr lang="fr-FR" sz="1400" dirty="0">
              <a:solidFill>
                <a:schemeClr val="tx1"/>
              </a:solidFill>
            </a:endParaRPr>
          </a:p>
        </p:txBody>
      </p:sp>
      <p:pic>
        <p:nvPicPr>
          <p:cNvPr id="3" name="Image 2"/>
          <p:cNvPicPr>
            <a:picLocks noChangeAspect="1"/>
          </p:cNvPicPr>
          <p:nvPr/>
        </p:nvPicPr>
        <p:blipFill>
          <a:blip r:embed="rId4"/>
          <a:stretch>
            <a:fillRect/>
          </a:stretch>
        </p:blipFill>
        <p:spPr>
          <a:xfrm>
            <a:off x="105084" y="1500306"/>
            <a:ext cx="3828620" cy="3081467"/>
          </a:xfrm>
          <a:prstGeom prst="rect">
            <a:avLst/>
          </a:prstGeom>
        </p:spPr>
      </p:pic>
      <p:pic>
        <p:nvPicPr>
          <p:cNvPr id="5" name="Image 4"/>
          <p:cNvPicPr>
            <a:picLocks noChangeAspect="1"/>
          </p:cNvPicPr>
          <p:nvPr/>
        </p:nvPicPr>
        <p:blipFill>
          <a:blip r:embed="rId5"/>
          <a:stretch>
            <a:fillRect/>
          </a:stretch>
        </p:blipFill>
        <p:spPr>
          <a:xfrm>
            <a:off x="4067900" y="1500303"/>
            <a:ext cx="3828620" cy="3081469"/>
          </a:xfrm>
          <a:prstGeom prst="rect">
            <a:avLst/>
          </a:prstGeom>
        </p:spPr>
      </p:pic>
      <p:pic>
        <p:nvPicPr>
          <p:cNvPr id="6" name="Image 5"/>
          <p:cNvPicPr>
            <a:picLocks noChangeAspect="1"/>
          </p:cNvPicPr>
          <p:nvPr/>
        </p:nvPicPr>
        <p:blipFill>
          <a:blip r:embed="rId6"/>
          <a:stretch>
            <a:fillRect/>
          </a:stretch>
        </p:blipFill>
        <p:spPr>
          <a:xfrm>
            <a:off x="8030716" y="1500303"/>
            <a:ext cx="3834716" cy="3081470"/>
          </a:xfrm>
          <a:prstGeom prst="rect">
            <a:avLst/>
          </a:prstGeom>
        </p:spPr>
      </p:pic>
    </p:spTree>
    <p:extLst>
      <p:ext uri="{BB962C8B-B14F-4D97-AF65-F5344CB8AC3E}">
        <p14:creationId xmlns:p14="http://schemas.microsoft.com/office/powerpoint/2010/main" val="351043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7406639" y="1532791"/>
            <a:ext cx="4232367" cy="1831689"/>
          </a:xfrm>
        </p:spPr>
        <p:txBody>
          <a:bodyPr/>
          <a:lstStyle/>
          <a:p>
            <a:r>
              <a:rPr lang="fr-FR" sz="2800" dirty="0">
                <a:solidFill>
                  <a:schemeClr val="tx1"/>
                </a:solidFill>
              </a:rPr>
              <a:t>Chaque mois, les commandes sont plus importantes qu’en 2015</a:t>
            </a:r>
            <a:endParaRPr lang="fr-FR" sz="2400" dirty="0">
              <a:solidFill>
                <a:schemeClr val="tx1"/>
              </a:solidFill>
            </a:endParaRPr>
          </a:p>
        </p:txBody>
      </p:sp>
      <p:sp>
        <p:nvSpPr>
          <p:cNvPr id="7" name="Titre 1"/>
          <p:cNvSpPr>
            <a:spLocks noGrp="1"/>
          </p:cNvSpPr>
          <p:nvPr>
            <p:ph type="title"/>
          </p:nvPr>
        </p:nvSpPr>
        <p:spPr>
          <a:xfrm>
            <a:off x="0" y="5133"/>
            <a:ext cx="8373291" cy="727869"/>
          </a:xfrm>
        </p:spPr>
        <p:txBody>
          <a:bodyPr/>
          <a:lstStyle/>
          <a:p>
            <a:r>
              <a:rPr lang="fr-FR" dirty="0"/>
              <a:t>- Europe : Le marché du neuf -</a:t>
            </a:r>
          </a:p>
        </p:txBody>
      </p:sp>
      <p:sp>
        <p:nvSpPr>
          <p:cNvPr id="8" name="Espace réservé du texte 2"/>
          <p:cNvSpPr txBox="1">
            <a:spLocks/>
          </p:cNvSpPr>
          <p:nvPr/>
        </p:nvSpPr>
        <p:spPr>
          <a:xfrm>
            <a:off x="242262" y="601310"/>
            <a:ext cx="8274721"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En 2016, la croissance s’affirme en Europe</a:t>
            </a:r>
          </a:p>
        </p:txBody>
      </p:sp>
      <p:sp>
        <p:nvSpPr>
          <p:cNvPr id="9" name="Espace réservé du texte 2"/>
          <p:cNvSpPr txBox="1">
            <a:spLocks/>
          </p:cNvSpPr>
          <p:nvPr/>
        </p:nvSpPr>
        <p:spPr>
          <a:xfrm>
            <a:off x="7406639" y="3364480"/>
            <a:ext cx="4232367" cy="2762000"/>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800" dirty="0">
                <a:solidFill>
                  <a:schemeClr val="tx1"/>
                </a:solidFill>
              </a:rPr>
              <a:t>Le cumul annuel à septembre 2016 (312 000 unités environ) indique une croissance des commandes de + 13,6% par rapport à 2015</a:t>
            </a:r>
            <a:endParaRPr lang="fr-FR" sz="2400" dirty="0">
              <a:solidFill>
                <a:schemeClr val="tx1"/>
              </a:solidFill>
            </a:endParaRPr>
          </a:p>
          <a:p>
            <a:pPr marL="0" indent="0">
              <a:buFontTx/>
              <a:buNone/>
            </a:pPr>
            <a:endParaRPr lang="fr-FR" dirty="0">
              <a:solidFill>
                <a:schemeClr val="tx1"/>
              </a:solidFill>
            </a:endParaRPr>
          </a:p>
        </p:txBody>
      </p:sp>
      <p:pic>
        <p:nvPicPr>
          <p:cNvPr id="5" name="Image 4"/>
          <p:cNvPicPr>
            <a:picLocks noChangeAspect="1"/>
          </p:cNvPicPr>
          <p:nvPr/>
        </p:nvPicPr>
        <p:blipFill>
          <a:blip r:embed="rId3"/>
          <a:stretch>
            <a:fillRect/>
          </a:stretch>
        </p:blipFill>
        <p:spPr>
          <a:xfrm>
            <a:off x="122174" y="1358535"/>
            <a:ext cx="7166899" cy="4662607"/>
          </a:xfrm>
          <a:prstGeom prst="rect">
            <a:avLst/>
          </a:prstGeom>
        </p:spPr>
      </p:pic>
    </p:spTree>
    <p:extLst>
      <p:ext uri="{BB962C8B-B14F-4D97-AF65-F5344CB8AC3E}">
        <p14:creationId xmlns:p14="http://schemas.microsoft.com/office/powerpoint/2010/main" val="257261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7458892" y="1329178"/>
            <a:ext cx="4519750" cy="5145763"/>
          </a:xfrm>
        </p:spPr>
        <p:txBody>
          <a:bodyPr/>
          <a:lstStyle/>
          <a:p>
            <a:r>
              <a:rPr lang="fr-FR" sz="2800" dirty="0">
                <a:solidFill>
                  <a:schemeClr val="tx1"/>
                </a:solidFill>
              </a:rPr>
              <a:t>L’Europe de L’Ouest concerne un peu plus de 80% des unités commandées	      (Europe de l’Est : 20%) </a:t>
            </a:r>
          </a:p>
          <a:p>
            <a:r>
              <a:rPr lang="fr-FR" sz="2800" dirty="0">
                <a:solidFill>
                  <a:schemeClr val="tx1"/>
                </a:solidFill>
              </a:rPr>
              <a:t>Si le T4 2016 se passe comme le T4 2015, les commandes en 2016 devraient retrouver leur niveau d’avant-crise en Europe (410 000 unités)</a:t>
            </a:r>
            <a:endParaRPr lang="fr-FR" dirty="0">
              <a:solidFill>
                <a:schemeClr val="tx1"/>
              </a:solidFill>
            </a:endParaRPr>
          </a:p>
        </p:txBody>
      </p:sp>
      <p:sp>
        <p:nvSpPr>
          <p:cNvPr id="6" name="Titre 1"/>
          <p:cNvSpPr>
            <a:spLocks noGrp="1"/>
          </p:cNvSpPr>
          <p:nvPr>
            <p:ph type="title"/>
          </p:nvPr>
        </p:nvSpPr>
        <p:spPr>
          <a:xfrm>
            <a:off x="0" y="5133"/>
            <a:ext cx="8373291" cy="727869"/>
          </a:xfrm>
        </p:spPr>
        <p:txBody>
          <a:bodyPr/>
          <a:lstStyle/>
          <a:p>
            <a:r>
              <a:rPr lang="fr-FR" dirty="0"/>
              <a:t>- Europe : Le marché du neuf -</a:t>
            </a:r>
          </a:p>
        </p:txBody>
      </p:sp>
      <p:sp>
        <p:nvSpPr>
          <p:cNvPr id="7" name="Espace réservé du texte 2"/>
          <p:cNvSpPr txBox="1">
            <a:spLocks/>
          </p:cNvSpPr>
          <p:nvPr/>
        </p:nvSpPr>
        <p:spPr>
          <a:xfrm>
            <a:off x="242262" y="601310"/>
            <a:ext cx="7451761"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Le marché Ouest européen est prédominant</a:t>
            </a:r>
          </a:p>
        </p:txBody>
      </p:sp>
      <p:sp>
        <p:nvSpPr>
          <p:cNvPr id="8" name="Espace réservé du texte 2"/>
          <p:cNvSpPr txBox="1">
            <a:spLocks/>
          </p:cNvSpPr>
          <p:nvPr/>
        </p:nvSpPr>
        <p:spPr>
          <a:xfrm>
            <a:off x="242260" y="5734594"/>
            <a:ext cx="7216632" cy="59617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1800" b="1" i="1" dirty="0">
                <a:solidFill>
                  <a:schemeClr val="tx1"/>
                </a:solidFill>
              </a:rPr>
              <a:t>* E2016 : Estimation des commandes pour l’année 2016 : Ensemble des trois premiers trimestres de 2016 complété du dernier trimestre de 2015. </a:t>
            </a:r>
            <a:endParaRPr lang="fr-FR" sz="2000" b="1" i="1" dirty="0">
              <a:solidFill>
                <a:schemeClr val="tx1"/>
              </a:solidFill>
            </a:endParaRPr>
          </a:p>
          <a:p>
            <a:pPr marL="0" indent="0">
              <a:buFontTx/>
              <a:buNone/>
            </a:pPr>
            <a:endParaRPr lang="fr-FR" sz="1400" dirty="0">
              <a:solidFill>
                <a:schemeClr val="tx1"/>
              </a:solidFill>
            </a:endParaRPr>
          </a:p>
        </p:txBody>
      </p:sp>
      <p:pic>
        <p:nvPicPr>
          <p:cNvPr id="5" name="Image 4"/>
          <p:cNvPicPr>
            <a:picLocks noChangeAspect="1"/>
          </p:cNvPicPr>
          <p:nvPr/>
        </p:nvPicPr>
        <p:blipFill>
          <a:blip r:embed="rId4"/>
          <a:stretch>
            <a:fillRect/>
          </a:stretch>
        </p:blipFill>
        <p:spPr>
          <a:xfrm>
            <a:off x="460906" y="1329177"/>
            <a:ext cx="6779340" cy="4261245"/>
          </a:xfrm>
          <a:prstGeom prst="rect">
            <a:avLst/>
          </a:prstGeom>
        </p:spPr>
      </p:pic>
    </p:spTree>
    <p:extLst>
      <p:ext uri="{BB962C8B-B14F-4D97-AF65-F5344CB8AC3E}">
        <p14:creationId xmlns:p14="http://schemas.microsoft.com/office/powerpoint/2010/main" val="1304550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355109" y="4475621"/>
            <a:ext cx="5601554" cy="1943249"/>
          </a:xfrm>
        </p:spPr>
        <p:txBody>
          <a:bodyPr/>
          <a:lstStyle/>
          <a:p>
            <a:r>
              <a:rPr lang="fr-FR" sz="1800" dirty="0">
                <a:solidFill>
                  <a:schemeClr val="tx1"/>
                </a:solidFill>
              </a:rPr>
              <a:t>La tendance est partout à la hausse depuis 2013.</a:t>
            </a:r>
          </a:p>
          <a:p>
            <a:r>
              <a:rPr lang="fr-FR" sz="1800" dirty="0">
                <a:solidFill>
                  <a:schemeClr val="tx1"/>
                </a:solidFill>
              </a:rPr>
              <a:t>Allemagne : premier marché européen (90 000 unités commandées en 2015).</a:t>
            </a:r>
          </a:p>
          <a:p>
            <a:r>
              <a:rPr lang="fr-FR" sz="1800" dirty="0">
                <a:solidFill>
                  <a:schemeClr val="tx1"/>
                </a:solidFill>
              </a:rPr>
              <a:t>En 2016, le niveau des commandes italiennes repasserait au-dessus de celui du Royaume-Uni.</a:t>
            </a:r>
            <a:endParaRPr lang="fr-FR" sz="2400" dirty="0">
              <a:solidFill>
                <a:schemeClr val="tx1"/>
              </a:solidFill>
            </a:endParaRPr>
          </a:p>
          <a:p>
            <a:endParaRPr lang="fr-FR" sz="2000" dirty="0">
              <a:solidFill>
                <a:schemeClr val="tx1"/>
              </a:solidFill>
            </a:endParaRPr>
          </a:p>
          <a:p>
            <a:pPr marL="0" indent="0">
              <a:buNone/>
            </a:pPr>
            <a:endParaRPr lang="fr-FR" sz="1400" dirty="0">
              <a:solidFill>
                <a:schemeClr val="tx1"/>
              </a:solidFill>
            </a:endParaRPr>
          </a:p>
        </p:txBody>
      </p:sp>
      <p:sp>
        <p:nvSpPr>
          <p:cNvPr id="7" name="Espace réservé du texte 2"/>
          <p:cNvSpPr txBox="1">
            <a:spLocks/>
          </p:cNvSpPr>
          <p:nvPr/>
        </p:nvSpPr>
        <p:spPr>
          <a:xfrm>
            <a:off x="6311773" y="4475621"/>
            <a:ext cx="5470971" cy="2013502"/>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dirty="0">
                <a:solidFill>
                  <a:schemeClr val="tx1"/>
                </a:solidFill>
              </a:rPr>
              <a:t>La Russie a vu son marché s’effondrer pendant la crise de 2009. Il s’effondre à nouveau aux abords de la crise russe.</a:t>
            </a:r>
          </a:p>
          <a:p>
            <a:r>
              <a:rPr lang="fr-FR" sz="1800" dirty="0">
                <a:solidFill>
                  <a:schemeClr val="tx1"/>
                </a:solidFill>
              </a:rPr>
              <a:t> La Pologne et la </a:t>
            </a:r>
            <a:r>
              <a:rPr lang="fr-FR" sz="1800" dirty="0" err="1">
                <a:solidFill>
                  <a:schemeClr val="tx1"/>
                </a:solidFill>
              </a:rPr>
              <a:t>Rép</a:t>
            </a:r>
            <a:r>
              <a:rPr lang="fr-FR" sz="1800" dirty="0">
                <a:solidFill>
                  <a:schemeClr val="tx1"/>
                </a:solidFill>
              </a:rPr>
              <a:t>. Tchèque retrouvent des niveaux de commandes d’avant-crise 	    (</a:t>
            </a:r>
            <a:r>
              <a:rPr lang="fr-FR" sz="1800" dirty="0" err="1">
                <a:solidFill>
                  <a:schemeClr val="tx1"/>
                </a:solidFill>
              </a:rPr>
              <a:t>resp</a:t>
            </a:r>
            <a:r>
              <a:rPr lang="fr-FR" sz="1800" dirty="0">
                <a:solidFill>
                  <a:schemeClr val="tx1"/>
                </a:solidFill>
              </a:rPr>
              <a:t>. 17 000 et 9 000 unités).</a:t>
            </a:r>
            <a:endParaRPr lang="fr-FR" sz="1400" dirty="0">
              <a:solidFill>
                <a:schemeClr val="tx1"/>
              </a:solidFill>
            </a:endParaRPr>
          </a:p>
        </p:txBody>
      </p:sp>
      <p:sp>
        <p:nvSpPr>
          <p:cNvPr id="8" name="Titre 1"/>
          <p:cNvSpPr>
            <a:spLocks noGrp="1"/>
          </p:cNvSpPr>
          <p:nvPr>
            <p:ph type="title"/>
          </p:nvPr>
        </p:nvSpPr>
        <p:spPr>
          <a:xfrm>
            <a:off x="0" y="0"/>
            <a:ext cx="8373291" cy="727869"/>
          </a:xfrm>
        </p:spPr>
        <p:txBody>
          <a:bodyPr/>
          <a:lstStyle/>
          <a:p>
            <a:r>
              <a:rPr lang="fr-FR" dirty="0"/>
              <a:t>- Europe : Le marché du neuf -</a:t>
            </a:r>
          </a:p>
        </p:txBody>
      </p:sp>
      <p:sp>
        <p:nvSpPr>
          <p:cNvPr id="9" name="Espace réservé du texte 2"/>
          <p:cNvSpPr txBox="1">
            <a:spLocks/>
          </p:cNvSpPr>
          <p:nvPr/>
        </p:nvSpPr>
        <p:spPr>
          <a:xfrm>
            <a:off x="242262" y="601310"/>
            <a:ext cx="7451761"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Les plus gros marchés d’Europe</a:t>
            </a:r>
          </a:p>
        </p:txBody>
      </p:sp>
      <p:pic>
        <p:nvPicPr>
          <p:cNvPr id="2" name="Image 1"/>
          <p:cNvPicPr>
            <a:picLocks noChangeAspect="1"/>
          </p:cNvPicPr>
          <p:nvPr/>
        </p:nvPicPr>
        <p:blipFill>
          <a:blip r:embed="rId3"/>
          <a:stretch>
            <a:fillRect/>
          </a:stretch>
        </p:blipFill>
        <p:spPr>
          <a:xfrm>
            <a:off x="355109" y="1078213"/>
            <a:ext cx="5601554" cy="3397407"/>
          </a:xfrm>
          <a:prstGeom prst="rect">
            <a:avLst/>
          </a:prstGeom>
        </p:spPr>
      </p:pic>
      <p:pic>
        <p:nvPicPr>
          <p:cNvPr id="6" name="Image 5"/>
          <p:cNvPicPr>
            <a:picLocks noChangeAspect="1"/>
          </p:cNvPicPr>
          <p:nvPr/>
        </p:nvPicPr>
        <p:blipFill>
          <a:blip r:embed="rId4"/>
          <a:stretch>
            <a:fillRect/>
          </a:stretch>
        </p:blipFill>
        <p:spPr>
          <a:xfrm>
            <a:off x="6311773" y="1078214"/>
            <a:ext cx="5679930" cy="3397406"/>
          </a:xfrm>
          <a:prstGeom prst="rect">
            <a:avLst/>
          </a:prstGeom>
        </p:spPr>
      </p:pic>
    </p:spTree>
    <p:extLst>
      <p:ext uri="{BB962C8B-B14F-4D97-AF65-F5344CB8AC3E}">
        <p14:creationId xmlns:p14="http://schemas.microsoft.com/office/powerpoint/2010/main" val="44353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0038" y="0"/>
            <a:ext cx="8373291" cy="727869"/>
          </a:xfrm>
        </p:spPr>
        <p:txBody>
          <a:bodyPr/>
          <a:lstStyle/>
          <a:p>
            <a:r>
              <a:rPr lang="fr-FR" dirty="0"/>
              <a:t>Version Mobile</a:t>
            </a:r>
          </a:p>
        </p:txBody>
      </p:sp>
      <p:pic>
        <p:nvPicPr>
          <p:cNvPr id="7" name="Espace réservé du contenu 6" descr="Screenshot_2016-11-21-15-59-36.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9074" r="-109074" b="26177"/>
          <a:stretch/>
        </p:blipFill>
        <p:spPr>
          <a:xfrm>
            <a:off x="-2812509" y="999775"/>
            <a:ext cx="11061462" cy="4563061"/>
          </a:xfrm>
        </p:spPr>
      </p:pic>
      <p:pic>
        <p:nvPicPr>
          <p:cNvPr id="8" name="Espace réservé du contenu 7" descr="Screenshot_2016-11-21-16-17-50.png"/>
          <p:cNvPicPr>
            <a:picLocks noGrp="1" noChangeAspect="1"/>
          </p:cNvPicPr>
          <p:nvPr>
            <p:ph sz="quarter" idx="4"/>
          </p:nvPr>
        </p:nvPicPr>
        <p:blipFill>
          <a:blip r:embed="rId3">
            <a:extLst>
              <a:ext uri="{28A0092B-C50C-407E-A947-70E740481C1C}">
                <a14:useLocalDpi xmlns:a14="http://schemas.microsoft.com/office/drawing/2010/main" val="0"/>
              </a:ext>
            </a:extLst>
          </a:blip>
          <a:srcRect l="-54711" r="-54711"/>
          <a:stretch>
            <a:fillRect/>
          </a:stretch>
        </p:blipFill>
        <p:spPr>
          <a:xfrm>
            <a:off x="4301428" y="834235"/>
            <a:ext cx="6136762" cy="5209469"/>
          </a:xfrm>
        </p:spPr>
      </p:pic>
      <p:sp>
        <p:nvSpPr>
          <p:cNvPr id="11" name="Rectangle 10"/>
          <p:cNvSpPr/>
          <p:nvPr/>
        </p:nvSpPr>
        <p:spPr>
          <a:xfrm>
            <a:off x="6458857" y="2503714"/>
            <a:ext cx="2019905" cy="302381"/>
          </a:xfrm>
          <a:prstGeom prst="rect">
            <a:avLst/>
          </a:prstGeom>
          <a:solidFill>
            <a:srgbClr val="FF310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29404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355109" y="5003073"/>
            <a:ext cx="5470971" cy="1854927"/>
          </a:xfrm>
        </p:spPr>
        <p:txBody>
          <a:bodyPr/>
          <a:lstStyle/>
          <a:p>
            <a:r>
              <a:rPr lang="fr-FR" sz="1800" dirty="0">
                <a:solidFill>
                  <a:schemeClr val="tx1"/>
                </a:solidFill>
              </a:rPr>
              <a:t>Depuis 2009, l’écart s’accentue entre les commandes de magasiniers et de porte-à-faux en Europe de l’Ouest.</a:t>
            </a:r>
          </a:p>
          <a:p>
            <a:pPr marL="0" indent="0">
              <a:buNone/>
            </a:pPr>
            <a:r>
              <a:rPr lang="fr-FR" sz="1800" dirty="0">
                <a:solidFill>
                  <a:schemeClr val="tx1"/>
                </a:solidFill>
              </a:rPr>
              <a:t>=&gt;Le ratio magasiniers/porte-à-faux passe de 1,3 à 1,9</a:t>
            </a:r>
            <a:endParaRPr lang="fr-FR" sz="1400" dirty="0">
              <a:solidFill>
                <a:schemeClr val="tx1"/>
              </a:solidFill>
            </a:endParaRPr>
          </a:p>
          <a:p>
            <a:pPr marL="0" indent="0">
              <a:buNone/>
            </a:pPr>
            <a:endParaRPr lang="fr-FR" sz="1100" dirty="0">
              <a:solidFill>
                <a:schemeClr val="tx1"/>
              </a:solidFill>
            </a:endParaRPr>
          </a:p>
        </p:txBody>
      </p:sp>
      <p:sp>
        <p:nvSpPr>
          <p:cNvPr id="7" name="Espace réservé du texte 2"/>
          <p:cNvSpPr txBox="1">
            <a:spLocks/>
          </p:cNvSpPr>
          <p:nvPr/>
        </p:nvSpPr>
        <p:spPr>
          <a:xfrm>
            <a:off x="6311773" y="5003073"/>
            <a:ext cx="5470971" cy="1512432"/>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dirty="0">
                <a:solidFill>
                  <a:schemeClr val="tx1"/>
                </a:solidFill>
              </a:rPr>
              <a:t>Après une chute en 2009, le niveau des commandes de chariots en porte-à-faux passe en dessous de celui des chariots magasiniers.</a:t>
            </a:r>
            <a:endParaRPr lang="fr-FR" sz="1400" dirty="0">
              <a:solidFill>
                <a:schemeClr val="tx1"/>
              </a:solidFill>
            </a:endParaRPr>
          </a:p>
          <a:p>
            <a:pPr marL="0" indent="0">
              <a:buNone/>
            </a:pPr>
            <a:r>
              <a:rPr lang="fr-FR" sz="1800" dirty="0">
                <a:solidFill>
                  <a:schemeClr val="tx1"/>
                </a:solidFill>
              </a:rPr>
              <a:t>=&gt;Le ratio magasiniers/porte-à-faux passe de 0,6 à 1,5</a:t>
            </a:r>
            <a:endParaRPr lang="fr-FR" sz="1400" dirty="0">
              <a:solidFill>
                <a:schemeClr val="tx1"/>
              </a:solidFill>
            </a:endParaRPr>
          </a:p>
          <a:p>
            <a:endParaRPr lang="fr-FR" sz="1800" dirty="0">
              <a:solidFill>
                <a:schemeClr val="tx1"/>
              </a:solidFill>
            </a:endParaRPr>
          </a:p>
          <a:p>
            <a:pPr marL="0" indent="0">
              <a:buFontTx/>
              <a:buNone/>
            </a:pPr>
            <a:endParaRPr lang="fr-FR" sz="1200" dirty="0">
              <a:solidFill>
                <a:schemeClr val="tx1"/>
              </a:solidFill>
            </a:endParaRPr>
          </a:p>
        </p:txBody>
      </p:sp>
      <p:sp>
        <p:nvSpPr>
          <p:cNvPr id="8" name="Titre 1"/>
          <p:cNvSpPr>
            <a:spLocks noGrp="1"/>
          </p:cNvSpPr>
          <p:nvPr>
            <p:ph type="title"/>
          </p:nvPr>
        </p:nvSpPr>
        <p:spPr>
          <a:xfrm>
            <a:off x="0" y="5133"/>
            <a:ext cx="8373291" cy="727869"/>
          </a:xfrm>
        </p:spPr>
        <p:txBody>
          <a:bodyPr/>
          <a:lstStyle/>
          <a:p>
            <a:r>
              <a:rPr lang="fr-FR" dirty="0"/>
              <a:t>- Europe : Le marché du neuf -</a:t>
            </a:r>
          </a:p>
        </p:txBody>
      </p:sp>
      <p:sp>
        <p:nvSpPr>
          <p:cNvPr id="9" name="Espace réservé du texte 2"/>
          <p:cNvSpPr txBox="1">
            <a:spLocks/>
          </p:cNvSpPr>
          <p:nvPr/>
        </p:nvSpPr>
        <p:spPr>
          <a:xfrm>
            <a:off x="242262" y="601310"/>
            <a:ext cx="8418411" cy="77186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En Europe, la croissance du marché des commandes profite davantage aux magasiniers.</a:t>
            </a:r>
          </a:p>
        </p:txBody>
      </p:sp>
      <p:pic>
        <p:nvPicPr>
          <p:cNvPr id="2" name="Image 1"/>
          <p:cNvPicPr>
            <a:picLocks noChangeAspect="1"/>
          </p:cNvPicPr>
          <p:nvPr/>
        </p:nvPicPr>
        <p:blipFill>
          <a:blip r:embed="rId3"/>
          <a:stretch>
            <a:fillRect/>
          </a:stretch>
        </p:blipFill>
        <p:spPr>
          <a:xfrm>
            <a:off x="355939" y="1532789"/>
            <a:ext cx="5469309" cy="3470284"/>
          </a:xfrm>
          <a:prstGeom prst="rect">
            <a:avLst/>
          </a:prstGeom>
        </p:spPr>
      </p:pic>
      <p:pic>
        <p:nvPicPr>
          <p:cNvPr id="4" name="Image 3"/>
          <p:cNvPicPr>
            <a:picLocks noChangeAspect="1"/>
          </p:cNvPicPr>
          <p:nvPr/>
        </p:nvPicPr>
        <p:blipFill>
          <a:blip r:embed="rId4"/>
          <a:stretch>
            <a:fillRect/>
          </a:stretch>
        </p:blipFill>
        <p:spPr>
          <a:xfrm>
            <a:off x="6310941" y="1545852"/>
            <a:ext cx="5470141" cy="3470284"/>
          </a:xfrm>
          <a:prstGeom prst="rect">
            <a:avLst/>
          </a:prstGeom>
        </p:spPr>
      </p:pic>
    </p:spTree>
    <p:extLst>
      <p:ext uri="{BB962C8B-B14F-4D97-AF65-F5344CB8AC3E}">
        <p14:creationId xmlns:p14="http://schemas.microsoft.com/office/powerpoint/2010/main" val="1695608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355108" y="5036794"/>
            <a:ext cx="5797498" cy="1455446"/>
          </a:xfrm>
        </p:spPr>
        <p:txBody>
          <a:bodyPr/>
          <a:lstStyle/>
          <a:p>
            <a:r>
              <a:rPr lang="fr-FR" sz="1800" b="1" dirty="0">
                <a:solidFill>
                  <a:schemeClr val="tx1"/>
                </a:solidFill>
              </a:rPr>
              <a:t>A l’Ouest, la transition énergétique est à l’</a:t>
            </a:r>
            <a:r>
              <a:rPr lang="fr-FR" sz="1800" b="1" dirty="0" err="1">
                <a:solidFill>
                  <a:schemeClr val="tx1"/>
                </a:solidFill>
              </a:rPr>
              <a:t>oeuvre</a:t>
            </a:r>
            <a:r>
              <a:rPr lang="fr-FR" sz="1800" b="1" dirty="0">
                <a:solidFill>
                  <a:schemeClr val="tx1"/>
                </a:solidFill>
              </a:rPr>
              <a:t> </a:t>
            </a:r>
            <a:r>
              <a:rPr lang="fr-FR" sz="1800" dirty="0">
                <a:solidFill>
                  <a:schemeClr val="tx1"/>
                </a:solidFill>
              </a:rPr>
              <a:t>: Depuis 2013, les chariots électriques en porte-à-faux sont en train de prendre le pas sur les thermiques.         </a:t>
            </a:r>
          </a:p>
          <a:p>
            <a:pPr marL="0" indent="0">
              <a:buNone/>
            </a:pPr>
            <a:r>
              <a:rPr lang="fr-FR" sz="1800" dirty="0">
                <a:solidFill>
                  <a:schemeClr val="tx1"/>
                </a:solidFill>
              </a:rPr>
              <a:t>=&gt;Le ratio thermiques/électriques passe de 1 à 0,7</a:t>
            </a:r>
            <a:endParaRPr lang="fr-FR" dirty="0">
              <a:solidFill>
                <a:schemeClr val="tx1"/>
              </a:solidFill>
            </a:endParaRPr>
          </a:p>
          <a:p>
            <a:pPr marL="0" indent="0">
              <a:buNone/>
            </a:pPr>
            <a:r>
              <a:rPr lang="fr-FR" sz="1100" dirty="0">
                <a:solidFill>
                  <a:schemeClr val="tx1"/>
                </a:solidFill>
              </a:rPr>
              <a:t>	</a:t>
            </a:r>
          </a:p>
        </p:txBody>
      </p:sp>
      <p:sp>
        <p:nvSpPr>
          <p:cNvPr id="7" name="Espace réservé du texte 2"/>
          <p:cNvSpPr txBox="1">
            <a:spLocks/>
          </p:cNvSpPr>
          <p:nvPr/>
        </p:nvSpPr>
        <p:spPr>
          <a:xfrm>
            <a:off x="6311772" y="5036794"/>
            <a:ext cx="5470971" cy="182120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b="1" dirty="0">
                <a:solidFill>
                  <a:schemeClr val="tx1"/>
                </a:solidFill>
              </a:rPr>
              <a:t>A l’Est un changement structurel s’est opéré : </a:t>
            </a:r>
            <a:r>
              <a:rPr lang="fr-FR" sz="1800" dirty="0">
                <a:solidFill>
                  <a:schemeClr val="tx1"/>
                </a:solidFill>
              </a:rPr>
              <a:t>En 2009, le niveau des commandes de chariots thermiques s’est effondré. Il se situe maintenant juste au-dessus de celui des porte-à-faux électriques, à peu près stable.				          =&gt;Le ratio thermiques/électriques passe de 3 à 1,5</a:t>
            </a:r>
            <a:endParaRPr lang="fr-FR" dirty="0">
              <a:solidFill>
                <a:schemeClr val="tx1"/>
              </a:solidFill>
            </a:endParaRPr>
          </a:p>
          <a:p>
            <a:pPr marL="0" indent="0">
              <a:buFontTx/>
              <a:buNone/>
            </a:pPr>
            <a:endParaRPr lang="fr-FR" sz="1200" dirty="0">
              <a:solidFill>
                <a:schemeClr val="tx1"/>
              </a:solidFill>
            </a:endParaRPr>
          </a:p>
        </p:txBody>
      </p:sp>
      <p:sp>
        <p:nvSpPr>
          <p:cNvPr id="8" name="Titre 1"/>
          <p:cNvSpPr>
            <a:spLocks noGrp="1"/>
          </p:cNvSpPr>
          <p:nvPr>
            <p:ph type="title"/>
          </p:nvPr>
        </p:nvSpPr>
        <p:spPr>
          <a:xfrm>
            <a:off x="0" y="5133"/>
            <a:ext cx="8373291" cy="727869"/>
          </a:xfrm>
        </p:spPr>
        <p:txBody>
          <a:bodyPr/>
          <a:lstStyle/>
          <a:p>
            <a:r>
              <a:rPr lang="fr-FR" dirty="0"/>
              <a:t>- Europe : Le marché du neuf -</a:t>
            </a:r>
          </a:p>
        </p:txBody>
      </p:sp>
      <p:sp>
        <p:nvSpPr>
          <p:cNvPr id="9" name="Espace réservé du texte 2"/>
          <p:cNvSpPr txBox="1">
            <a:spLocks/>
          </p:cNvSpPr>
          <p:nvPr/>
        </p:nvSpPr>
        <p:spPr>
          <a:xfrm>
            <a:off x="242263" y="601310"/>
            <a:ext cx="8131028" cy="776599"/>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La part des chariots thermiques diminue dans les commandes de chariots en porte-à-faux.</a:t>
            </a:r>
          </a:p>
        </p:txBody>
      </p:sp>
      <p:pic>
        <p:nvPicPr>
          <p:cNvPr id="2" name="Image 1"/>
          <p:cNvPicPr>
            <a:picLocks noChangeAspect="1"/>
          </p:cNvPicPr>
          <p:nvPr/>
        </p:nvPicPr>
        <p:blipFill>
          <a:blip r:embed="rId4"/>
          <a:stretch>
            <a:fillRect/>
          </a:stretch>
        </p:blipFill>
        <p:spPr>
          <a:xfrm>
            <a:off x="355108" y="1532787"/>
            <a:ext cx="5470970" cy="3475021"/>
          </a:xfrm>
          <a:prstGeom prst="rect">
            <a:avLst/>
          </a:prstGeom>
        </p:spPr>
      </p:pic>
      <p:pic>
        <p:nvPicPr>
          <p:cNvPr id="4" name="Image 3"/>
          <p:cNvPicPr>
            <a:picLocks noChangeAspect="1"/>
          </p:cNvPicPr>
          <p:nvPr/>
        </p:nvPicPr>
        <p:blipFill>
          <a:blip r:embed="rId5"/>
          <a:stretch>
            <a:fillRect/>
          </a:stretch>
        </p:blipFill>
        <p:spPr>
          <a:xfrm>
            <a:off x="6311773" y="1532786"/>
            <a:ext cx="5470970" cy="3475021"/>
          </a:xfrm>
          <a:prstGeom prst="rect">
            <a:avLst/>
          </a:prstGeom>
        </p:spPr>
      </p:pic>
    </p:spTree>
    <p:extLst>
      <p:ext uri="{BB962C8B-B14F-4D97-AF65-F5344CB8AC3E}">
        <p14:creationId xmlns:p14="http://schemas.microsoft.com/office/powerpoint/2010/main" val="317910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45577" y="4190449"/>
            <a:ext cx="5486400" cy="2272096"/>
          </a:xfrm>
        </p:spPr>
        <p:txBody>
          <a:bodyPr/>
          <a:lstStyle/>
          <a:p>
            <a:r>
              <a:rPr lang="fr-FR" sz="2000" b="1" dirty="0">
                <a:solidFill>
                  <a:schemeClr val="tx1"/>
                </a:solidFill>
              </a:rPr>
              <a:t>En Europe, l’année 2016 devrait se situer autour de 410 000 unités commandées (soit    10 000 unités au-dessus du niveau de 2007).</a:t>
            </a:r>
          </a:p>
          <a:p>
            <a:r>
              <a:rPr lang="fr-FR" sz="2000" b="1" dirty="0">
                <a:solidFill>
                  <a:schemeClr val="tx1"/>
                </a:solidFill>
              </a:rPr>
              <a:t> La structure des commandes par famille change partout en Europe : on commande de plus en plus de chariots électriques.</a:t>
            </a:r>
            <a:endParaRPr lang="fr-FR" sz="1200" dirty="0">
              <a:solidFill>
                <a:schemeClr val="tx1"/>
              </a:solidFill>
            </a:endParaRPr>
          </a:p>
        </p:txBody>
      </p:sp>
      <p:sp>
        <p:nvSpPr>
          <p:cNvPr id="7" name="Espace réservé du texte 2"/>
          <p:cNvSpPr txBox="1">
            <a:spLocks/>
          </p:cNvSpPr>
          <p:nvPr/>
        </p:nvSpPr>
        <p:spPr>
          <a:xfrm>
            <a:off x="242263" y="1434101"/>
            <a:ext cx="5727933" cy="463306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b="1" dirty="0">
                <a:solidFill>
                  <a:schemeClr val="tx1"/>
                </a:solidFill>
              </a:rPr>
              <a:t>Les cinq plus grands marchés mondiaux :    Chine, Etats-Unis, Allemagne, Japon, France</a:t>
            </a:r>
          </a:p>
          <a:p>
            <a:r>
              <a:rPr lang="fr-FR" sz="2000" b="1" dirty="0">
                <a:solidFill>
                  <a:schemeClr val="tx1"/>
                </a:solidFill>
              </a:rPr>
              <a:t>Forte expansion du marché du neuf en Europe :		=&gt; + 13,9% sur le cumul à Septembre 2016</a:t>
            </a:r>
          </a:p>
          <a:p>
            <a:r>
              <a:rPr lang="fr-FR" sz="2000" b="1" dirty="0">
                <a:solidFill>
                  <a:schemeClr val="tx1"/>
                </a:solidFill>
              </a:rPr>
              <a:t>Les commandes européennes sont faites à plus de 80% dans les pays d’Europe de l’Ouest.</a:t>
            </a:r>
          </a:p>
          <a:p>
            <a:r>
              <a:rPr lang="fr-FR" sz="2000" b="1" dirty="0">
                <a:solidFill>
                  <a:schemeClr val="tx1"/>
                </a:solidFill>
              </a:rPr>
              <a:t>L’Allemagne, la France et l’Italie sont les trois premiers marchés de l’Europe de l’Ouest.</a:t>
            </a:r>
          </a:p>
          <a:p>
            <a:r>
              <a:rPr lang="fr-FR" sz="2000" b="1" dirty="0">
                <a:solidFill>
                  <a:schemeClr val="tx1"/>
                </a:solidFill>
              </a:rPr>
              <a:t>La Pologne, la Russie et la République Tchèque sont les trois premiers marchés de l’Europe de l’Est.</a:t>
            </a:r>
          </a:p>
        </p:txBody>
      </p:sp>
      <p:sp>
        <p:nvSpPr>
          <p:cNvPr id="8" name="Titre 1"/>
          <p:cNvSpPr>
            <a:spLocks noGrp="1"/>
          </p:cNvSpPr>
          <p:nvPr>
            <p:ph type="title"/>
          </p:nvPr>
        </p:nvSpPr>
        <p:spPr>
          <a:xfrm>
            <a:off x="0" y="5133"/>
            <a:ext cx="8373291" cy="727869"/>
          </a:xfrm>
        </p:spPr>
        <p:txBody>
          <a:bodyPr/>
          <a:lstStyle/>
          <a:p>
            <a:r>
              <a:rPr lang="fr-FR" dirty="0"/>
              <a:t>- Europe : Le marché du neuf -</a:t>
            </a:r>
          </a:p>
        </p:txBody>
      </p:sp>
      <p:sp>
        <p:nvSpPr>
          <p:cNvPr id="9" name="Espace réservé du texte 2"/>
          <p:cNvSpPr txBox="1">
            <a:spLocks/>
          </p:cNvSpPr>
          <p:nvPr/>
        </p:nvSpPr>
        <p:spPr>
          <a:xfrm>
            <a:off x="242263" y="601310"/>
            <a:ext cx="8131028" cy="46137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Conclusions</a:t>
            </a:r>
          </a:p>
        </p:txBody>
      </p:sp>
      <p:pic>
        <p:nvPicPr>
          <p:cNvPr id="6" name="Image 5"/>
          <p:cNvPicPr>
            <a:picLocks noChangeAspect="1"/>
          </p:cNvPicPr>
          <p:nvPr/>
        </p:nvPicPr>
        <p:blipFill>
          <a:blip r:embed="rId4"/>
          <a:stretch>
            <a:fillRect/>
          </a:stretch>
        </p:blipFill>
        <p:spPr>
          <a:xfrm>
            <a:off x="6245577" y="1248749"/>
            <a:ext cx="5486400" cy="2941700"/>
          </a:xfrm>
          <a:prstGeom prst="rect">
            <a:avLst/>
          </a:prstGeom>
        </p:spPr>
      </p:pic>
    </p:spTree>
    <p:extLst>
      <p:ext uri="{BB962C8B-B14F-4D97-AF65-F5344CB8AC3E}">
        <p14:creationId xmlns:p14="http://schemas.microsoft.com/office/powerpoint/2010/main" val="663097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291" name="Sous-titre 2"/>
          <p:cNvSpPr>
            <a:spLocks noGrp="1"/>
          </p:cNvSpPr>
          <p:nvPr>
            <p:ph type="subTitle" idx="1"/>
          </p:nvPr>
        </p:nvSpPr>
        <p:spPr bwMode="auto">
          <a:xfrm>
            <a:off x="2927350" y="4293097"/>
            <a:ext cx="6400800"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sz="3200" dirty="0"/>
              <a:t>Réglementation applicable</a:t>
            </a:r>
          </a:p>
        </p:txBody>
      </p:sp>
      <p:sp>
        <p:nvSpPr>
          <p:cNvPr id="4" name="Titre 1"/>
          <p:cNvSpPr txBox="1">
            <a:spLocks/>
          </p:cNvSpPr>
          <p:nvPr/>
        </p:nvSpPr>
        <p:spPr bwMode="auto">
          <a:xfrm>
            <a:off x="1703512" y="2420888"/>
            <a:ext cx="4608512" cy="1296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kern="1200">
                <a:solidFill>
                  <a:srgbClr val="0067B8"/>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eaLnBrk="1" hangingPunct="1"/>
            <a:r>
              <a:rPr lang="fr-FR" altLang="fr-FR" sz="3600" dirty="0">
                <a:latin typeface="Calibri"/>
              </a:rPr>
              <a:t>Vendre de l’occasion</a:t>
            </a:r>
            <a:br>
              <a:rPr lang="fr-FR" altLang="fr-FR" sz="3600" dirty="0">
                <a:latin typeface="Calibri"/>
              </a:rPr>
            </a:br>
            <a:r>
              <a:rPr lang="fr-FR" altLang="fr-FR" sz="3600" dirty="0">
                <a:latin typeface="Calibri"/>
              </a:rPr>
              <a:t> en France</a:t>
            </a:r>
            <a:br>
              <a:rPr lang="fr-FR" altLang="fr-FR" sz="3600" dirty="0">
                <a:latin typeface="Calibri"/>
              </a:rPr>
            </a:br>
            <a:endParaRPr lang="fr-FR" altLang="fr-FR" dirty="0">
              <a:latin typeface="Calibri"/>
            </a:endParaRPr>
          </a:p>
        </p:txBody>
      </p:sp>
      <p:sp>
        <p:nvSpPr>
          <p:cNvPr id="6" name="Sous-titre 2"/>
          <p:cNvSpPr txBox="1">
            <a:spLocks/>
          </p:cNvSpPr>
          <p:nvPr/>
        </p:nvSpPr>
        <p:spPr bwMode="auto">
          <a:xfrm>
            <a:off x="5735960" y="5589240"/>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Cosette </a:t>
            </a:r>
            <a:r>
              <a:rPr lang="fr-FR" altLang="fr-FR" dirty="0" err="1">
                <a:solidFill>
                  <a:srgbClr val="0067B8"/>
                </a:solidFill>
                <a:latin typeface="Calibri"/>
              </a:rPr>
              <a:t>Dussaugey</a:t>
            </a:r>
            <a:endParaRPr lang="fr-FR" altLang="fr-FR" dirty="0">
              <a:solidFill>
                <a:srgbClr val="0067B8"/>
              </a:solidFill>
              <a:latin typeface="Calibri"/>
            </a:endParaRPr>
          </a:p>
        </p:txBody>
      </p:sp>
    </p:spTree>
    <p:extLst>
      <p:ext uri="{BB962C8B-B14F-4D97-AF65-F5344CB8AC3E}">
        <p14:creationId xmlns:p14="http://schemas.microsoft.com/office/powerpoint/2010/main" val="408439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Obligation du vendeur </a:t>
            </a:r>
            <a:endParaRPr lang="fr-FR" altLang="fr-FR" sz="2600" b="1" dirty="0"/>
          </a:p>
        </p:txBody>
      </p:sp>
      <p:sp>
        <p:nvSpPr>
          <p:cNvPr id="3" name="Espace réservé du contenu 2"/>
          <p:cNvSpPr>
            <a:spLocks noGrp="1"/>
          </p:cNvSpPr>
          <p:nvPr>
            <p:ph idx="1"/>
          </p:nvPr>
        </p:nvSpPr>
        <p:spPr>
          <a:xfrm>
            <a:off x="1793875" y="2303623"/>
            <a:ext cx="4186808" cy="2044824"/>
          </a:xfrm>
        </p:spPr>
        <p:txBody>
          <a:bodyPr>
            <a:normAutofit/>
          </a:bodyPr>
          <a:lstStyle/>
          <a:p>
            <a:pPr marL="0" indent="0" eaLnBrk="1" fontAlgn="auto" hangingPunct="1">
              <a:spcAft>
                <a:spcPts val="0"/>
              </a:spcAft>
              <a:buNone/>
              <a:defRPr/>
            </a:pPr>
            <a:r>
              <a:rPr lang="fr-FR" sz="2200" b="1" dirty="0">
                <a:solidFill>
                  <a:srgbClr val="7D8083"/>
                </a:solidFill>
              </a:rPr>
              <a:t>Remettre à l’acheteur  un certificat de conformité attestant que l’équipement est conforme aux règles techniques qui lui sont applicables. </a:t>
            </a:r>
            <a:endParaRPr lang="fr-FR" sz="1800" dirty="0">
              <a:solidFill>
                <a:srgbClr val="A5A7A9"/>
              </a:solidFill>
            </a:endParaRPr>
          </a:p>
        </p:txBody>
      </p:sp>
      <p:sp>
        <p:nvSpPr>
          <p:cNvPr id="13316" name="Titre 1"/>
          <p:cNvSpPr txBox="1">
            <a:spLocks/>
          </p:cNvSpPr>
          <p:nvPr/>
        </p:nvSpPr>
        <p:spPr bwMode="auto">
          <a:xfrm>
            <a:off x="1793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2400" b="1" dirty="0">
                <a:solidFill>
                  <a:srgbClr val="E8147B"/>
                </a:solidFill>
              </a:rPr>
              <a:t>Article L4311-3 et R4313-14</a:t>
            </a: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44</a:t>
            </a:fld>
            <a:endParaRPr lang="fr-FR" dirty="0">
              <a:solidFill>
                <a:prstClr val="black">
                  <a:tint val="75000"/>
                </a:prstClr>
              </a:solidFill>
              <a:latin typeface="Calibri"/>
            </a:endParaRPr>
          </a:p>
        </p:txBody>
      </p:sp>
      <p:sp>
        <p:nvSpPr>
          <p:cNvPr id="2" name="ZoneTexte 1"/>
          <p:cNvSpPr txBox="1"/>
          <p:nvPr/>
        </p:nvSpPr>
        <p:spPr>
          <a:xfrm>
            <a:off x="2063552" y="4625842"/>
            <a:ext cx="3528392"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spcBef>
                <a:spcPct val="0"/>
              </a:spcBef>
              <a:defRPr/>
            </a:pPr>
            <a:r>
              <a:rPr lang="fr-FR" sz="2000" b="1" dirty="0">
                <a:solidFill>
                  <a:prstClr val="white"/>
                </a:solidFill>
                <a:latin typeface="Calibri"/>
              </a:rPr>
              <a:t>Cette obligation ne concerne que les équipements vendus ou mis à disposition en vue de leur utilisation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326"/>
          <a:stretch/>
        </p:blipFill>
        <p:spPr bwMode="auto">
          <a:xfrm>
            <a:off x="5951984" y="1422270"/>
            <a:ext cx="4549954" cy="380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456040" y="980729"/>
            <a:ext cx="3456384" cy="276999"/>
          </a:xfrm>
          <a:prstGeom prst="rect">
            <a:avLst/>
          </a:prstGeom>
          <a:noFill/>
        </p:spPr>
        <p:txBody>
          <a:bodyPr wrap="square" rtlCol="0">
            <a:spAutoFit/>
          </a:bodyPr>
          <a:lstStyle/>
          <a:p>
            <a:pPr defTabSz="914400" fontAlgn="base">
              <a:spcBef>
                <a:spcPct val="0"/>
              </a:spcBef>
              <a:spcAft>
                <a:spcPct val="0"/>
              </a:spcAft>
            </a:pPr>
            <a:r>
              <a:rPr lang="fr-FR" sz="1200" dirty="0">
                <a:solidFill>
                  <a:prstClr val="black"/>
                </a:solidFill>
                <a:latin typeface="Calibri" pitchFamily="34" charset="0"/>
                <a:cs typeface="Arial" charset="0"/>
              </a:rPr>
              <a:t>Modèle de certificat de conformité d’occasion</a:t>
            </a:r>
          </a:p>
        </p:txBody>
      </p:sp>
      <p:sp>
        <p:nvSpPr>
          <p:cNvPr id="5" name="ZoneTexte 4"/>
          <p:cNvSpPr txBox="1"/>
          <p:nvPr/>
        </p:nvSpPr>
        <p:spPr>
          <a:xfrm>
            <a:off x="8472264" y="5472520"/>
            <a:ext cx="172819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914400" fontAlgn="base">
              <a:spcBef>
                <a:spcPct val="0"/>
              </a:spcBef>
              <a:spcAft>
                <a:spcPct val="0"/>
              </a:spcAft>
            </a:pPr>
            <a:r>
              <a:rPr lang="fr-FR" sz="1600" b="1" dirty="0">
                <a:solidFill>
                  <a:prstClr val="black"/>
                </a:solidFill>
                <a:latin typeface="Calibri"/>
              </a:rPr>
              <a:t>Ne pas confondre avec déclaration CE de conformité</a:t>
            </a:r>
          </a:p>
        </p:txBody>
      </p:sp>
      <p:sp>
        <p:nvSpPr>
          <p:cNvPr id="6" name="ZoneTexte 5"/>
          <p:cNvSpPr txBox="1"/>
          <p:nvPr/>
        </p:nvSpPr>
        <p:spPr>
          <a:xfrm>
            <a:off x="2567608" y="1817904"/>
            <a:ext cx="252028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914400" fontAlgn="base">
              <a:spcBef>
                <a:spcPct val="0"/>
              </a:spcBef>
              <a:spcAft>
                <a:spcPct val="0"/>
              </a:spcAft>
            </a:pPr>
            <a:r>
              <a:rPr lang="fr-FR" sz="2000" b="1" dirty="0">
                <a:solidFill>
                  <a:prstClr val="black"/>
                </a:solidFill>
                <a:latin typeface="Calibri"/>
              </a:rPr>
              <a:t>Vente à un utilisateur</a:t>
            </a:r>
          </a:p>
        </p:txBody>
      </p:sp>
    </p:spTree>
    <p:extLst>
      <p:ext uri="{BB962C8B-B14F-4D97-AF65-F5344CB8AC3E}">
        <p14:creationId xmlns:p14="http://schemas.microsoft.com/office/powerpoint/2010/main" val="3370396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Procédure à suivre pour établir le certificat de conformité</a:t>
            </a:r>
            <a:endParaRPr lang="fr-FR" altLang="fr-FR" sz="2600" b="1" dirty="0"/>
          </a:p>
        </p:txBody>
      </p:sp>
      <p:sp>
        <p:nvSpPr>
          <p:cNvPr id="3" name="Espace réservé du contenu 2"/>
          <p:cNvSpPr>
            <a:spLocks noGrp="1"/>
          </p:cNvSpPr>
          <p:nvPr>
            <p:ph idx="1"/>
          </p:nvPr>
        </p:nvSpPr>
        <p:spPr>
          <a:xfrm>
            <a:off x="1981200" y="1196752"/>
            <a:ext cx="8229600" cy="5040560"/>
          </a:xfrm>
        </p:spPr>
        <p:txBody>
          <a:bodyPr>
            <a:normAutofit fontScale="92500" lnSpcReduction="20000"/>
          </a:bodyPr>
          <a:lstStyle/>
          <a:p>
            <a:pPr eaLnBrk="1" fontAlgn="auto" hangingPunct="1">
              <a:spcAft>
                <a:spcPts val="0"/>
              </a:spcAft>
              <a:buFont typeface="Arial" panose="020B0604020202020204" pitchFamily="34" charset="0"/>
              <a:buChar char="•"/>
              <a:defRPr/>
            </a:pPr>
            <a:r>
              <a:rPr lang="fr-FR" sz="2400" b="1" dirty="0">
                <a:solidFill>
                  <a:srgbClr val="E8147B"/>
                </a:solidFill>
              </a:rPr>
              <a:t>Vérifier que l’équipement est conforme à la réglementation en vigueur </a:t>
            </a:r>
            <a:r>
              <a:rPr lang="fr-FR" sz="2200" b="1" dirty="0">
                <a:solidFill>
                  <a:srgbClr val="7D8083"/>
                </a:solidFill>
              </a:rPr>
              <a:t>(tableau résumé) </a:t>
            </a:r>
          </a:p>
          <a:p>
            <a:pPr marL="400050" lvl="1" indent="0" eaLnBrk="1" fontAlgn="auto" hangingPunct="1">
              <a:spcAft>
                <a:spcPts val="0"/>
              </a:spcAft>
              <a:buNone/>
              <a:defRPr/>
            </a:pPr>
            <a:r>
              <a:rPr lang="fr-FR" sz="2200" b="1" dirty="0">
                <a:solidFill>
                  <a:srgbClr val="8B8E91"/>
                </a:solidFill>
              </a:rPr>
              <a:t>Cette vérification peut être faite en interne au vendeur ou par une tierce partie</a:t>
            </a:r>
          </a:p>
          <a:p>
            <a:pPr marL="400050" lvl="1" indent="0" eaLnBrk="1" fontAlgn="auto" hangingPunct="1">
              <a:spcAft>
                <a:spcPts val="0"/>
              </a:spcAft>
              <a:buNone/>
              <a:defRPr/>
            </a:pPr>
            <a:r>
              <a:rPr lang="fr-FR" sz="2200" b="1" dirty="0">
                <a:solidFill>
                  <a:srgbClr val="8B8E91"/>
                </a:solidFill>
              </a:rPr>
              <a:t>La conformité de l’équipement se juge par rapport à l’état de l’art au moment de sa mise sur le marché</a:t>
            </a:r>
          </a:p>
          <a:p>
            <a:pPr marL="400050" lvl="1" indent="0" eaLnBrk="1" fontAlgn="auto" hangingPunct="1">
              <a:spcAft>
                <a:spcPts val="0"/>
              </a:spcAft>
              <a:buNone/>
              <a:defRPr/>
            </a:pPr>
            <a:r>
              <a:rPr lang="fr-FR" sz="2200" b="1" dirty="0">
                <a:solidFill>
                  <a:srgbClr val="8B8E91"/>
                </a:solidFill>
              </a:rPr>
              <a:t>Pour les machines CE la notice d’instruction fait partie intégrante de la machine.</a:t>
            </a:r>
          </a:p>
          <a:p>
            <a:pPr marL="0" indent="0" eaLnBrk="1" fontAlgn="auto" hangingPunct="1">
              <a:spcAft>
                <a:spcPts val="0"/>
              </a:spcAft>
              <a:buNone/>
              <a:tabLst>
                <a:tab pos="357188" algn="l"/>
              </a:tabLst>
              <a:defRPr/>
            </a:pPr>
            <a:r>
              <a:rPr lang="fr-FR" sz="1800" dirty="0">
                <a:solidFill>
                  <a:srgbClr val="8B8E91"/>
                </a:solidFill>
              </a:rPr>
              <a:t>	</a:t>
            </a:r>
          </a:p>
          <a:p>
            <a:pPr eaLnBrk="1" fontAlgn="auto" hangingPunct="1">
              <a:spcAft>
                <a:spcPts val="0"/>
              </a:spcAft>
              <a:buFont typeface="Arial" panose="020B0604020202020204" pitchFamily="34" charset="0"/>
              <a:buChar char="•"/>
              <a:defRPr/>
            </a:pPr>
            <a:r>
              <a:rPr lang="fr-FR" sz="2400" b="1" dirty="0">
                <a:solidFill>
                  <a:srgbClr val="E8147B"/>
                </a:solidFill>
              </a:rPr>
              <a:t>Rassembler les documents qu’il est conseillé de fournir</a:t>
            </a:r>
          </a:p>
          <a:p>
            <a:pPr marL="363538" indent="0" eaLnBrk="1" fontAlgn="auto" hangingPunct="1">
              <a:spcAft>
                <a:spcPts val="0"/>
              </a:spcAft>
              <a:buNone/>
              <a:tabLst>
                <a:tab pos="357188" algn="l"/>
                <a:tab pos="363538" algn="l"/>
              </a:tabLst>
              <a:defRPr/>
            </a:pPr>
            <a:r>
              <a:rPr lang="fr-FR" sz="2200" b="1" dirty="0">
                <a:solidFill>
                  <a:srgbClr val="8B8E91"/>
                </a:solidFill>
              </a:rPr>
              <a:t>Déclaration CE de conformité</a:t>
            </a:r>
          </a:p>
          <a:p>
            <a:pPr marL="363538" indent="0" eaLnBrk="1" fontAlgn="auto" hangingPunct="1">
              <a:spcAft>
                <a:spcPts val="0"/>
              </a:spcAft>
              <a:buNone/>
              <a:tabLst>
                <a:tab pos="357188" algn="l"/>
              </a:tabLst>
              <a:defRPr/>
            </a:pPr>
            <a:r>
              <a:rPr lang="fr-FR" sz="2200" b="1" dirty="0">
                <a:solidFill>
                  <a:srgbClr val="8B8E91"/>
                </a:solidFill>
              </a:rPr>
              <a:t>Notice d’instruction,</a:t>
            </a:r>
          </a:p>
          <a:p>
            <a:pPr marL="363538" indent="0" eaLnBrk="1" fontAlgn="auto" hangingPunct="1">
              <a:spcAft>
                <a:spcPts val="0"/>
              </a:spcAft>
              <a:buNone/>
              <a:tabLst>
                <a:tab pos="357188" algn="l"/>
              </a:tabLst>
              <a:defRPr/>
            </a:pPr>
            <a:r>
              <a:rPr lang="fr-FR" sz="2200" b="1" dirty="0">
                <a:solidFill>
                  <a:srgbClr val="8B8E91"/>
                </a:solidFill>
              </a:rPr>
              <a:t>Dossier de maintenance et de modification (si pertinent)</a:t>
            </a:r>
          </a:p>
          <a:p>
            <a:pPr marL="363538" indent="0" eaLnBrk="1" fontAlgn="auto" hangingPunct="1">
              <a:spcAft>
                <a:spcPts val="0"/>
              </a:spcAft>
              <a:buNone/>
              <a:tabLst>
                <a:tab pos="357188" algn="l"/>
              </a:tabLst>
              <a:defRPr/>
            </a:pPr>
            <a:r>
              <a:rPr lang="fr-FR" sz="2200" b="1" dirty="0">
                <a:solidFill>
                  <a:srgbClr val="8B8E91"/>
                </a:solidFill>
              </a:rPr>
              <a:t>Historique des VGP réglementaire, au minimum les 2 derniers rapports</a:t>
            </a:r>
            <a:endParaRPr lang="fr-FR" sz="1900" b="1" dirty="0">
              <a:solidFill>
                <a:srgbClr val="8B8E91"/>
              </a:solidFill>
            </a:endParaRPr>
          </a:p>
          <a:p>
            <a:pPr marL="0" indent="0" eaLnBrk="1" fontAlgn="auto" hangingPunct="1">
              <a:spcAft>
                <a:spcPts val="0"/>
              </a:spcAft>
              <a:buNone/>
              <a:tabLst>
                <a:tab pos="357188" algn="l"/>
              </a:tabLst>
              <a:defRPr/>
            </a:pPr>
            <a:endParaRPr lang="fr-FR" sz="1800" dirty="0">
              <a:solidFill>
                <a:srgbClr val="A5A7A9"/>
              </a:solidFill>
            </a:endParaRPr>
          </a:p>
          <a:p>
            <a:pPr eaLnBrk="1" fontAlgn="auto" hangingPunct="1">
              <a:spcAft>
                <a:spcPts val="0"/>
              </a:spcAft>
              <a:buFont typeface="Arial" panose="020B0604020202020204" pitchFamily="34" charset="0"/>
              <a:buChar char="•"/>
              <a:defRPr/>
            </a:pPr>
            <a:r>
              <a:rPr lang="fr-FR" sz="2400" b="1" dirty="0">
                <a:solidFill>
                  <a:srgbClr val="E8147B"/>
                </a:solidFill>
              </a:rPr>
              <a:t>Etablir le certificat de conformité</a:t>
            </a:r>
          </a:p>
          <a:p>
            <a:pPr marL="0" indent="0" eaLnBrk="1" fontAlgn="auto" hangingPunct="1">
              <a:spcAft>
                <a:spcPts val="0"/>
              </a:spcAft>
              <a:buNone/>
              <a:tabLst>
                <a:tab pos="357188" algn="l"/>
              </a:tabLst>
              <a:defRPr/>
            </a:pPr>
            <a:r>
              <a:rPr lang="fr-FR" sz="1800" dirty="0">
                <a:solidFill>
                  <a:srgbClr val="8B8E91"/>
                </a:solidFill>
              </a:rPr>
              <a:t>	</a:t>
            </a: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8B8E91"/>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45</a:t>
            </a:fld>
            <a:endParaRPr lang="fr-FR" dirty="0">
              <a:solidFill>
                <a:prstClr val="black">
                  <a:tint val="75000"/>
                </a:prstClr>
              </a:solidFill>
              <a:latin typeface="Calibri"/>
            </a:endParaRPr>
          </a:p>
        </p:txBody>
      </p:sp>
      <p:sp>
        <p:nvSpPr>
          <p:cNvPr id="2" name="ZoneTexte 1"/>
          <p:cNvSpPr txBox="1"/>
          <p:nvPr/>
        </p:nvSpPr>
        <p:spPr>
          <a:xfrm>
            <a:off x="6888088" y="5408350"/>
            <a:ext cx="34563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fontAlgn="base">
              <a:spcBef>
                <a:spcPct val="0"/>
              </a:spcBef>
              <a:spcAft>
                <a:spcPct val="0"/>
              </a:spcAft>
            </a:pPr>
            <a:r>
              <a:rPr lang="fr-FR" b="1" dirty="0">
                <a:solidFill>
                  <a:prstClr val="white"/>
                </a:solidFill>
                <a:latin typeface="Calibri"/>
              </a:rPr>
              <a:t>Le vendeur a une obligation de conseil à l’acheteur</a:t>
            </a:r>
          </a:p>
        </p:txBody>
      </p:sp>
      <p:sp>
        <p:nvSpPr>
          <p:cNvPr id="4" name="ZoneTexte 3"/>
          <p:cNvSpPr txBox="1"/>
          <p:nvPr/>
        </p:nvSpPr>
        <p:spPr>
          <a:xfrm>
            <a:off x="9050436" y="3347700"/>
            <a:ext cx="14401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fontAlgn="base">
              <a:spcBef>
                <a:spcPct val="0"/>
              </a:spcBef>
              <a:spcAft>
                <a:spcPct val="0"/>
              </a:spcAft>
            </a:pPr>
            <a:r>
              <a:rPr lang="fr-FR" dirty="0">
                <a:solidFill>
                  <a:prstClr val="black"/>
                </a:solidFill>
                <a:latin typeface="Calibri"/>
              </a:rPr>
              <a:t>Guide CISMA </a:t>
            </a:r>
          </a:p>
        </p:txBody>
      </p:sp>
    </p:spTree>
    <p:extLst>
      <p:ext uri="{BB962C8B-B14F-4D97-AF65-F5344CB8AC3E}">
        <p14:creationId xmlns:p14="http://schemas.microsoft.com/office/powerpoint/2010/main" val="4243747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834299" y="477441"/>
            <a:ext cx="8713663"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Réglementation applicable aux équipements d’occasion </a:t>
            </a:r>
            <a:r>
              <a:rPr lang="fr-FR" altLang="fr-FR" sz="1800" b="1" dirty="0">
                <a:solidFill>
                  <a:srgbClr val="0067B8"/>
                </a:solidFill>
              </a:rPr>
              <a:t>(Fr </a:t>
            </a:r>
            <a:r>
              <a:rPr lang="fr-FR" altLang="fr-FR" sz="1800" b="1" dirty="0">
                <a:solidFill>
                  <a:srgbClr val="0067B8"/>
                </a:solidFill>
                <a:sym typeface="Wingdings"/>
              </a:rPr>
              <a:t>Fr)</a:t>
            </a:r>
            <a:endParaRPr lang="fr-FR" altLang="fr-FR" sz="1800" b="1" dirty="0"/>
          </a:p>
        </p:txBody>
      </p:sp>
      <p:sp>
        <p:nvSpPr>
          <p:cNvPr id="13316" name="Titre 1"/>
          <p:cNvSpPr txBox="1">
            <a:spLocks/>
          </p:cNvSpPr>
          <p:nvPr/>
        </p:nvSpPr>
        <p:spPr bwMode="auto">
          <a:xfrm>
            <a:off x="1793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46</a:t>
            </a:fld>
            <a:endParaRPr lang="fr-FR" dirty="0">
              <a:solidFill>
                <a:prstClr val="black">
                  <a:tint val="75000"/>
                </a:prstClr>
              </a:solidFill>
              <a:latin typeface="Calibri"/>
            </a:endParaRPr>
          </a:p>
        </p:txBody>
      </p:sp>
      <p:graphicFrame>
        <p:nvGraphicFramePr>
          <p:cNvPr id="3" name="Tableau 2"/>
          <p:cNvGraphicFramePr>
            <a:graphicFrameLocks noGrp="1"/>
          </p:cNvGraphicFramePr>
          <p:nvPr>
            <p:extLst>
              <p:ext uri="{D42A27DB-BD31-4B8C-83A1-F6EECF244321}">
                <p14:modId xmlns:p14="http://schemas.microsoft.com/office/powerpoint/2010/main" val="2639208364"/>
              </p:ext>
            </p:extLst>
          </p:nvPr>
        </p:nvGraphicFramePr>
        <p:xfrm>
          <a:off x="522516" y="1143794"/>
          <a:ext cx="10175965" cy="5637672"/>
        </p:xfrm>
        <a:graphic>
          <a:graphicData uri="http://schemas.openxmlformats.org/drawingml/2006/table">
            <a:tbl>
              <a:tblPr>
                <a:tableStyleId>{5C22544A-7EE6-4342-B048-85BDC9FD1C3A}</a:tableStyleId>
              </a:tblPr>
              <a:tblGrid>
                <a:gridCol w="892234">
                  <a:extLst>
                    <a:ext uri="{9D8B030D-6E8A-4147-A177-3AD203B41FA5}">
                      <a16:colId xmlns:a16="http://schemas.microsoft.com/office/drawing/2014/main" val="20000"/>
                    </a:ext>
                  </a:extLst>
                </a:gridCol>
                <a:gridCol w="2346894">
                  <a:extLst>
                    <a:ext uri="{9D8B030D-6E8A-4147-A177-3AD203B41FA5}">
                      <a16:colId xmlns:a16="http://schemas.microsoft.com/office/drawing/2014/main" val="20001"/>
                    </a:ext>
                  </a:extLst>
                </a:gridCol>
                <a:gridCol w="2312003">
                  <a:extLst>
                    <a:ext uri="{9D8B030D-6E8A-4147-A177-3AD203B41FA5}">
                      <a16:colId xmlns:a16="http://schemas.microsoft.com/office/drawing/2014/main" val="20002"/>
                    </a:ext>
                  </a:extLst>
                </a:gridCol>
                <a:gridCol w="2352709">
                  <a:extLst>
                    <a:ext uri="{9D8B030D-6E8A-4147-A177-3AD203B41FA5}">
                      <a16:colId xmlns:a16="http://schemas.microsoft.com/office/drawing/2014/main" val="20003"/>
                    </a:ext>
                  </a:extLst>
                </a:gridCol>
                <a:gridCol w="1132324">
                  <a:extLst>
                    <a:ext uri="{9D8B030D-6E8A-4147-A177-3AD203B41FA5}">
                      <a16:colId xmlns:a16="http://schemas.microsoft.com/office/drawing/2014/main" val="20004"/>
                    </a:ext>
                  </a:extLst>
                </a:gridCol>
                <a:gridCol w="1139801">
                  <a:extLst>
                    <a:ext uri="{9D8B030D-6E8A-4147-A177-3AD203B41FA5}">
                      <a16:colId xmlns:a16="http://schemas.microsoft.com/office/drawing/2014/main" val="20005"/>
                    </a:ext>
                  </a:extLst>
                </a:gridCol>
              </a:tblGrid>
              <a:tr h="670560">
                <a:tc>
                  <a:txBody>
                    <a:bodyPr/>
                    <a:lstStyle/>
                    <a:p>
                      <a:pPr algn="ctr">
                        <a:spcBef>
                          <a:spcPts val="600"/>
                        </a:spcBef>
                        <a:spcAft>
                          <a:spcPts val="600"/>
                        </a:spcAft>
                      </a:pPr>
                      <a:r>
                        <a:rPr lang="fr-FR" sz="1000" dirty="0">
                          <a:effectLst/>
                        </a:rPr>
                        <a:t>Date de </a:t>
                      </a:r>
                      <a:br>
                        <a:rPr lang="fr-FR" sz="1000" dirty="0">
                          <a:effectLst/>
                        </a:rPr>
                      </a:br>
                      <a:r>
                        <a:rPr lang="fr-FR" sz="1000" dirty="0">
                          <a:effectLst/>
                        </a:rPr>
                        <a:t>mise en service à l'état neuf</a:t>
                      </a:r>
                      <a:endParaRPr lang="fr-FR" sz="1100" dirty="0">
                        <a:effectLst/>
                        <a:latin typeface="Arial"/>
                        <a:ea typeface="Times New Roman"/>
                      </a:endParaRPr>
                    </a:p>
                  </a:txBody>
                  <a:tcPr marL="43404" marR="43404" marT="0" marB="0" anchor="ctr"/>
                </a:tc>
                <a:tc>
                  <a:txBody>
                    <a:bodyPr/>
                    <a:lstStyle/>
                    <a:p>
                      <a:pPr marR="3810" algn="ctr">
                        <a:spcBef>
                          <a:spcPts val="600"/>
                        </a:spcBef>
                        <a:spcAft>
                          <a:spcPts val="600"/>
                        </a:spcAft>
                      </a:pPr>
                      <a:r>
                        <a:rPr lang="fr-FR" sz="1000" dirty="0">
                          <a:effectLst/>
                        </a:rPr>
                        <a:t>Appareils de levage de charge </a:t>
                      </a:r>
                      <a:br>
                        <a:rPr lang="fr-FR" sz="1000" dirty="0">
                          <a:effectLst/>
                        </a:rPr>
                      </a:br>
                      <a:r>
                        <a:rPr lang="fr-FR" sz="1000" dirty="0">
                          <a:effectLst/>
                        </a:rPr>
                        <a:t>et appareils mobiles </a:t>
                      </a:r>
                      <a:br>
                        <a:rPr lang="fr-FR" sz="1000" dirty="0">
                          <a:effectLst/>
                        </a:rPr>
                      </a:br>
                      <a:r>
                        <a:rPr lang="fr-FR" sz="1000" dirty="0">
                          <a:effectLst/>
                        </a:rPr>
                        <a:t>(hors chariots automoteurs)</a:t>
                      </a:r>
                      <a:endParaRPr lang="fr-FR" sz="1100" dirty="0">
                        <a:effectLst/>
                        <a:latin typeface="Arial"/>
                        <a:ea typeface="Times New Roman"/>
                      </a:endParaRPr>
                    </a:p>
                  </a:txBody>
                  <a:tcPr marL="43404" marR="43404" marT="0" marB="0" anchor="ctr"/>
                </a:tc>
                <a:tc>
                  <a:txBody>
                    <a:bodyPr/>
                    <a:lstStyle/>
                    <a:p>
                      <a:pPr algn="ctr">
                        <a:spcBef>
                          <a:spcPts val="600"/>
                        </a:spcBef>
                        <a:spcAft>
                          <a:spcPts val="600"/>
                        </a:spcAft>
                      </a:pPr>
                      <a:r>
                        <a:rPr lang="fr-FR" sz="1000">
                          <a:effectLst/>
                        </a:rPr>
                        <a:t>Chariots automoteurs</a:t>
                      </a:r>
                      <a:endParaRPr lang="fr-FR" sz="1100">
                        <a:effectLst/>
                        <a:latin typeface="Arial"/>
                        <a:ea typeface="Times New Roman"/>
                      </a:endParaRPr>
                    </a:p>
                  </a:txBody>
                  <a:tcPr marL="43404" marR="43404" marT="0" marB="0" anchor="ctr"/>
                </a:tc>
                <a:tc>
                  <a:txBody>
                    <a:bodyPr/>
                    <a:lstStyle/>
                    <a:p>
                      <a:pPr marR="4445" algn="ctr">
                        <a:spcBef>
                          <a:spcPts val="600"/>
                        </a:spcBef>
                        <a:spcAft>
                          <a:spcPts val="600"/>
                        </a:spcAft>
                      </a:pPr>
                      <a:r>
                        <a:rPr lang="fr-FR" sz="1000">
                          <a:effectLst/>
                        </a:rPr>
                        <a:t>Appareils de levage de personnes</a:t>
                      </a:r>
                      <a:endParaRPr lang="fr-FR" sz="1100">
                        <a:effectLst/>
                        <a:latin typeface="Arial"/>
                        <a:ea typeface="Times New Roman"/>
                      </a:endParaRPr>
                    </a:p>
                  </a:txBody>
                  <a:tcPr marL="43404" marR="43404" marT="0" marB="0" anchor="ctr"/>
                </a:tc>
                <a:tc>
                  <a:txBody>
                    <a:bodyPr/>
                    <a:lstStyle/>
                    <a:p>
                      <a:pPr algn="ctr">
                        <a:spcAft>
                          <a:spcPts val="0"/>
                        </a:spcAft>
                      </a:pPr>
                      <a:r>
                        <a:rPr lang="fr-FR" sz="1000">
                          <a:effectLst/>
                        </a:rPr>
                        <a:t>Ascenseurs de chantier</a:t>
                      </a:r>
                      <a:endParaRPr lang="fr-FR" sz="1100">
                        <a:effectLst/>
                        <a:latin typeface="Arial"/>
                        <a:ea typeface="Times New Roman"/>
                      </a:endParaRPr>
                    </a:p>
                  </a:txBody>
                  <a:tcPr marL="43404" marR="43404" marT="0" marB="0" anchor="ctr"/>
                </a:tc>
                <a:tc>
                  <a:txBody>
                    <a:bodyPr/>
                    <a:lstStyle/>
                    <a:p>
                      <a:pPr algn="ctr">
                        <a:spcAft>
                          <a:spcPts val="0"/>
                        </a:spcAft>
                      </a:pPr>
                      <a:r>
                        <a:rPr lang="fr-FR" sz="1000">
                          <a:effectLst/>
                        </a:rPr>
                        <a:t>Accessoire</a:t>
                      </a:r>
                      <a:endParaRPr lang="fr-FR" sz="1100">
                        <a:effectLst/>
                      </a:endParaRPr>
                    </a:p>
                    <a:p>
                      <a:pPr algn="ctr">
                        <a:spcAft>
                          <a:spcPts val="0"/>
                        </a:spcAft>
                      </a:pPr>
                      <a:r>
                        <a:rPr lang="fr-FR" sz="1000">
                          <a:effectLst/>
                        </a:rPr>
                        <a:t>de levage</a:t>
                      </a:r>
                      <a:endParaRPr lang="fr-FR" sz="1100">
                        <a:effectLst/>
                        <a:latin typeface="Arial"/>
                        <a:ea typeface="Times New Roman"/>
                      </a:endParaRPr>
                    </a:p>
                  </a:txBody>
                  <a:tcPr marL="43404" marR="43404" marT="0" marB="0" anchor="ctr"/>
                </a:tc>
                <a:extLst>
                  <a:ext uri="{0D108BD9-81ED-4DB2-BD59-A6C34878D82A}">
                    <a16:rowId xmlns:a16="http://schemas.microsoft.com/office/drawing/2014/main" val="10000"/>
                  </a:ext>
                </a:extLst>
              </a:tr>
              <a:tr h="344571">
                <a:tc>
                  <a:txBody>
                    <a:bodyPr/>
                    <a:lstStyle/>
                    <a:p>
                      <a:pPr marR="3810" algn="ctr">
                        <a:spcAft>
                          <a:spcPts val="0"/>
                        </a:spcAft>
                      </a:pPr>
                      <a:r>
                        <a:rPr lang="fr-FR" sz="1000">
                          <a:effectLst/>
                        </a:rPr>
                        <a:t>Avant</a:t>
                      </a:r>
                      <a:endParaRPr lang="fr-FR" sz="1100">
                        <a:effectLst/>
                      </a:endParaRPr>
                    </a:p>
                    <a:p>
                      <a:pPr marR="3810" algn="ctr">
                        <a:spcAft>
                          <a:spcPts val="0"/>
                        </a:spcAft>
                      </a:pPr>
                      <a:r>
                        <a:rPr lang="fr-FR" sz="1000">
                          <a:effectLst/>
                        </a:rPr>
                        <a:t>le 1-1-93</a:t>
                      </a:r>
                      <a:endParaRPr lang="fr-FR" sz="1100">
                        <a:effectLst/>
                        <a:latin typeface="Arial"/>
                        <a:ea typeface="Times New Roman"/>
                      </a:endParaRPr>
                    </a:p>
                  </a:txBody>
                  <a:tcPr marL="43404" marR="43404" marT="0" marB="0" anchor="ctr"/>
                </a:tc>
                <a:tc>
                  <a:txBody>
                    <a:bodyPr/>
                    <a:lstStyle/>
                    <a:p>
                      <a:pPr algn="ctr">
                        <a:spcAft>
                          <a:spcPts val="0"/>
                        </a:spcAft>
                      </a:pPr>
                      <a:r>
                        <a:rPr lang="fr-FR" sz="1000" dirty="0">
                          <a:effectLst/>
                        </a:rPr>
                        <a:t>Art. R. 4324-1 à R. 4324-45 </a:t>
                      </a:r>
                      <a:endParaRPr lang="fr-FR" sz="1100" dirty="0">
                        <a:effectLst/>
                      </a:endParaRPr>
                    </a:p>
                    <a:p>
                      <a:pPr algn="ctr">
                        <a:spcAft>
                          <a:spcPts val="0"/>
                        </a:spcAft>
                      </a:pPr>
                      <a:r>
                        <a:rPr lang="fr-FR" sz="1000" dirty="0">
                          <a:effectLst/>
                        </a:rPr>
                        <a:t>du code du travail</a:t>
                      </a:r>
                      <a:endParaRPr lang="fr-FR" sz="1100" dirty="0">
                        <a:effectLst/>
                        <a:latin typeface="Arial"/>
                        <a:ea typeface="Times New Roman"/>
                      </a:endParaRPr>
                    </a:p>
                  </a:txBody>
                  <a:tcPr marL="43404" marR="43404" marT="0" marB="0" anchor="ctr"/>
                </a:tc>
                <a:tc rowSpan="3">
                  <a:txBody>
                    <a:bodyPr/>
                    <a:lstStyle/>
                    <a:p>
                      <a:pPr algn="ctr">
                        <a:spcAft>
                          <a:spcPts val="0"/>
                        </a:spcAft>
                      </a:pPr>
                      <a:r>
                        <a:rPr lang="fr-FR" sz="1000">
                          <a:effectLst/>
                        </a:rPr>
                        <a:t>Art. R. 4324-1 à R. 4324-45 </a:t>
                      </a:r>
                      <a:endParaRPr lang="fr-FR" sz="1100">
                        <a:effectLst/>
                      </a:endParaRPr>
                    </a:p>
                    <a:p>
                      <a:pPr algn="ctr">
                        <a:spcAft>
                          <a:spcPts val="0"/>
                        </a:spcAft>
                      </a:pPr>
                      <a:r>
                        <a:rPr lang="fr-FR" sz="1000">
                          <a:effectLst/>
                        </a:rPr>
                        <a:t>du code du travail</a:t>
                      </a:r>
                      <a:endParaRPr lang="fr-FR" sz="1100">
                        <a:effectLst/>
                        <a:latin typeface="Arial"/>
                        <a:ea typeface="Times New Roman"/>
                      </a:endParaRPr>
                    </a:p>
                  </a:txBody>
                  <a:tcPr marL="43404" marR="43404" marT="0" marB="0" anchor="ctr"/>
                </a:tc>
                <a:tc rowSpan="2">
                  <a:txBody>
                    <a:bodyPr/>
                    <a:lstStyle/>
                    <a:p>
                      <a:pPr algn="ctr">
                        <a:spcAft>
                          <a:spcPts val="0"/>
                        </a:spcAft>
                      </a:pPr>
                      <a:r>
                        <a:rPr lang="fr-FR" sz="1000">
                          <a:effectLst/>
                        </a:rPr>
                        <a:t>Art. R. 4324-1 à R. 4324-45</a:t>
                      </a:r>
                      <a:endParaRPr lang="fr-FR" sz="1100">
                        <a:effectLst/>
                      </a:endParaRPr>
                    </a:p>
                    <a:p>
                      <a:pPr marR="4445" algn="ctr">
                        <a:spcAft>
                          <a:spcPts val="0"/>
                        </a:spcAft>
                      </a:pPr>
                      <a:r>
                        <a:rPr lang="fr-FR" sz="1000">
                          <a:effectLst/>
                        </a:rPr>
                        <a:t>du code du travail</a:t>
                      </a:r>
                      <a:endParaRPr lang="fr-FR" sz="1100">
                        <a:effectLst/>
                        <a:latin typeface="Arial"/>
                        <a:ea typeface="Times New Roman"/>
                      </a:endParaRPr>
                    </a:p>
                  </a:txBody>
                  <a:tcPr marL="43404" marR="43404" marT="0" marB="0" anchor="ctr"/>
                </a:tc>
                <a:tc rowSpan="6">
                  <a:txBody>
                    <a:bodyPr/>
                    <a:lstStyle/>
                    <a:p>
                      <a:pPr algn="ctr">
                        <a:lnSpc>
                          <a:spcPts val="5000"/>
                        </a:lnSpc>
                        <a:spcAft>
                          <a:spcPts val="0"/>
                        </a:spcAft>
                      </a:pPr>
                      <a:r>
                        <a:rPr lang="fr-FR" sz="1000">
                          <a:effectLst/>
                        </a:rPr>
                        <a:t>Art. R. 4324-1 à </a:t>
                      </a:r>
                      <a:endParaRPr lang="fr-FR" sz="1100">
                        <a:effectLst/>
                      </a:endParaRPr>
                    </a:p>
                    <a:p>
                      <a:pPr algn="ctr">
                        <a:lnSpc>
                          <a:spcPts val="5000"/>
                        </a:lnSpc>
                        <a:spcAft>
                          <a:spcPts val="0"/>
                        </a:spcAft>
                      </a:pPr>
                      <a:r>
                        <a:rPr lang="fr-FR" sz="1000">
                          <a:effectLst/>
                        </a:rPr>
                        <a:t>R. 4324-53</a:t>
                      </a:r>
                      <a:endParaRPr lang="fr-FR" sz="1100">
                        <a:effectLst/>
                      </a:endParaRPr>
                    </a:p>
                    <a:p>
                      <a:pPr marR="76835" algn="ctr">
                        <a:lnSpc>
                          <a:spcPts val="5000"/>
                        </a:lnSpc>
                        <a:spcAft>
                          <a:spcPts val="0"/>
                        </a:spcAft>
                      </a:pPr>
                      <a:r>
                        <a:rPr lang="fr-FR" sz="1000">
                          <a:effectLst/>
                        </a:rPr>
                        <a:t>du code du travail</a:t>
                      </a:r>
                      <a:endParaRPr lang="fr-FR" sz="1100">
                        <a:effectLst/>
                        <a:latin typeface="Arial"/>
                        <a:ea typeface="Times New Roman"/>
                      </a:endParaRPr>
                    </a:p>
                  </a:txBody>
                  <a:tcPr marL="43404" marR="43404" marT="0" marB="0" anchor="ctr"/>
                </a:tc>
                <a:tc rowSpan="7">
                  <a:txBody>
                    <a:bodyPr/>
                    <a:lstStyle/>
                    <a:p>
                      <a:pPr marR="76835" algn="ctr">
                        <a:lnSpc>
                          <a:spcPts val="5000"/>
                        </a:lnSpc>
                        <a:spcAft>
                          <a:spcPts val="0"/>
                        </a:spcAft>
                      </a:pPr>
                      <a:r>
                        <a:rPr lang="fr-FR" sz="1100">
                          <a:effectLst/>
                        </a:rPr>
                        <a:t>Annexe I</a:t>
                      </a:r>
                    </a:p>
                    <a:p>
                      <a:pPr algn="ctr">
                        <a:spcAft>
                          <a:spcPts val="0"/>
                        </a:spcAft>
                      </a:pPr>
                      <a:r>
                        <a:rPr lang="fr-FR" sz="1100">
                          <a:effectLst/>
                        </a:rPr>
                        <a:t>de l'article R.4312-1 du code du travail 1</a:t>
                      </a:r>
                      <a:endParaRPr lang="fr-FR" sz="1100">
                        <a:effectLst/>
                        <a:latin typeface="Arial"/>
                        <a:ea typeface="Times New Roman"/>
                      </a:endParaRPr>
                    </a:p>
                  </a:txBody>
                  <a:tcPr marL="43404" marR="43404" marT="0" marB="0"/>
                </a:tc>
                <a:extLst>
                  <a:ext uri="{0D108BD9-81ED-4DB2-BD59-A6C34878D82A}">
                    <a16:rowId xmlns:a16="http://schemas.microsoft.com/office/drawing/2014/main" val="10001"/>
                  </a:ext>
                </a:extLst>
              </a:tr>
              <a:tr h="919286">
                <a:tc>
                  <a:txBody>
                    <a:bodyPr/>
                    <a:lstStyle/>
                    <a:p>
                      <a:pPr marR="4445" algn="ctr">
                        <a:spcAft>
                          <a:spcPts val="0"/>
                        </a:spcAft>
                      </a:pPr>
                      <a:r>
                        <a:rPr lang="fr-FR" sz="1000">
                          <a:effectLst/>
                        </a:rPr>
                        <a:t>Du 1-1-93</a:t>
                      </a:r>
                      <a:endParaRPr lang="fr-FR" sz="1100">
                        <a:effectLst/>
                      </a:endParaRPr>
                    </a:p>
                    <a:p>
                      <a:pPr marR="4445" algn="ctr">
                        <a:spcAft>
                          <a:spcPts val="0"/>
                        </a:spcAft>
                      </a:pPr>
                      <a:r>
                        <a:rPr lang="fr-FR" sz="1000">
                          <a:effectLst/>
                        </a:rPr>
                        <a:t>au</a:t>
                      </a:r>
                      <a:endParaRPr lang="fr-FR" sz="1100">
                        <a:effectLst/>
                      </a:endParaRPr>
                    </a:p>
                    <a:p>
                      <a:pPr marR="4445" algn="ctr">
                        <a:spcAft>
                          <a:spcPts val="0"/>
                        </a:spcAft>
                      </a:pPr>
                      <a:r>
                        <a:rPr lang="fr-FR" sz="1000">
                          <a:effectLst/>
                        </a:rPr>
                        <a:t>31-12-94</a:t>
                      </a:r>
                      <a:endParaRPr lang="fr-FR" sz="1100">
                        <a:effectLst/>
                        <a:latin typeface="Arial"/>
                        <a:ea typeface="Times New Roman"/>
                      </a:endParaRPr>
                    </a:p>
                  </a:txBody>
                  <a:tcPr marL="43404" marR="43404" marT="0" marB="0" anchor="ctr"/>
                </a:tc>
                <a:tc>
                  <a:txBody>
                    <a:bodyPr/>
                    <a:lstStyle/>
                    <a:p>
                      <a:pPr marR="75565" algn="ctr">
                        <a:spcBef>
                          <a:spcPts val="500"/>
                        </a:spcBef>
                        <a:spcAft>
                          <a:spcPts val="0"/>
                        </a:spcAft>
                      </a:pPr>
                      <a:r>
                        <a:rPr lang="fr-FR" sz="1000" dirty="0">
                          <a:effectLst/>
                        </a:rPr>
                        <a:t>ou</a:t>
                      </a:r>
                      <a:endParaRPr lang="fr-FR" sz="1050" dirty="0">
                        <a:effectLst/>
                      </a:endParaRPr>
                    </a:p>
                    <a:p>
                      <a:pPr marR="75565" algn="ctr">
                        <a:spcBef>
                          <a:spcPts val="500"/>
                        </a:spcBef>
                        <a:spcAft>
                          <a:spcPts val="0"/>
                        </a:spcAft>
                      </a:pPr>
                      <a:r>
                        <a:rPr lang="fr-FR" sz="1000" dirty="0">
                          <a:effectLst/>
                        </a:rPr>
                        <a:t>articles R. 4324-1 à R. 4324-45</a:t>
                      </a:r>
                      <a:endParaRPr lang="fr-FR" sz="1050" dirty="0">
                        <a:effectLst/>
                      </a:endParaRPr>
                    </a:p>
                    <a:p>
                      <a:pPr marR="75565" algn="ctr">
                        <a:spcBef>
                          <a:spcPts val="500"/>
                        </a:spcBef>
                        <a:spcAft>
                          <a:spcPts val="0"/>
                        </a:spcAft>
                      </a:pPr>
                      <a:r>
                        <a:rPr lang="fr-FR" sz="1000" dirty="0">
                          <a:effectLst/>
                        </a:rPr>
                        <a:t>du code du travail.</a:t>
                      </a:r>
                      <a:endParaRPr lang="fr-FR" sz="1050" dirty="0">
                        <a:effectLst/>
                        <a:latin typeface="Arial"/>
                        <a:ea typeface="Times New Roman"/>
                        <a:cs typeface="Times New Roman"/>
                      </a:endParaRPr>
                    </a:p>
                  </a:txBody>
                  <a:tcPr marL="43404" marR="43404" marT="0"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502920">
                <a:tc>
                  <a:txBody>
                    <a:bodyPr/>
                    <a:lstStyle/>
                    <a:p>
                      <a:pPr marR="3810" algn="ctr">
                        <a:spcAft>
                          <a:spcPts val="0"/>
                        </a:spcAft>
                      </a:pPr>
                      <a:r>
                        <a:rPr lang="fr-FR" sz="1000">
                          <a:effectLst/>
                        </a:rPr>
                        <a:t>Du 1-1-95</a:t>
                      </a:r>
                      <a:endParaRPr lang="fr-FR" sz="1100">
                        <a:effectLst/>
                      </a:endParaRPr>
                    </a:p>
                    <a:p>
                      <a:pPr marR="3810" algn="ctr">
                        <a:spcAft>
                          <a:spcPts val="0"/>
                        </a:spcAft>
                      </a:pPr>
                      <a:r>
                        <a:rPr lang="fr-FR" sz="1000">
                          <a:effectLst/>
                        </a:rPr>
                        <a:t>au</a:t>
                      </a:r>
                      <a:endParaRPr lang="fr-FR" sz="1100">
                        <a:effectLst/>
                      </a:endParaRPr>
                    </a:p>
                    <a:p>
                      <a:pPr marR="3810" algn="ctr">
                        <a:spcAft>
                          <a:spcPts val="0"/>
                        </a:spcAft>
                      </a:pPr>
                      <a:r>
                        <a:rPr lang="fr-FR" sz="1000">
                          <a:effectLst/>
                        </a:rPr>
                        <a:t>30-6-95</a:t>
                      </a:r>
                      <a:endParaRPr lang="fr-FR" sz="1100">
                        <a:effectLst/>
                        <a:latin typeface="Arial"/>
                        <a:ea typeface="Times New Roman"/>
                      </a:endParaRPr>
                    </a:p>
                  </a:txBody>
                  <a:tcPr marL="43404" marR="43404" marT="0" marB="0" anchor="ctr"/>
                </a:tc>
                <a:tc rowSpan="5">
                  <a:txBody>
                    <a:bodyPr/>
                    <a:lstStyle/>
                    <a:p>
                      <a:pPr algn="ctr">
                        <a:spcAft>
                          <a:spcPts val="0"/>
                        </a:spcAft>
                      </a:pPr>
                      <a:r>
                        <a:rPr lang="fr-FR" sz="1000" dirty="0">
                          <a:effectLst/>
                        </a:rPr>
                        <a:t> Annexe I</a:t>
                      </a:r>
                      <a:endParaRPr lang="fr-FR" sz="1100" dirty="0">
                        <a:effectLst/>
                      </a:endParaRPr>
                    </a:p>
                    <a:p>
                      <a:pPr marR="75565" algn="ctr">
                        <a:spcBef>
                          <a:spcPts val="500"/>
                        </a:spcBef>
                        <a:spcAft>
                          <a:spcPts val="0"/>
                        </a:spcAft>
                      </a:pPr>
                      <a:r>
                        <a:rPr lang="fr-FR" sz="1000" dirty="0">
                          <a:effectLst/>
                        </a:rPr>
                        <a:t>de l'article R.4312-1</a:t>
                      </a:r>
                      <a:endParaRPr lang="fr-FR" sz="1050" dirty="0">
                        <a:effectLst/>
                      </a:endParaRPr>
                    </a:p>
                    <a:p>
                      <a:pPr marR="3810" algn="ctr">
                        <a:spcAft>
                          <a:spcPts val="0"/>
                        </a:spcAft>
                      </a:pPr>
                      <a:r>
                        <a:rPr lang="fr-FR" sz="1000" dirty="0">
                          <a:effectLst/>
                        </a:rPr>
                        <a:t> </a:t>
                      </a:r>
                      <a:endParaRPr lang="fr-FR" sz="1100" dirty="0">
                        <a:effectLst/>
                        <a:latin typeface="Arial"/>
                        <a:ea typeface="Times New Roman"/>
                      </a:endParaRPr>
                    </a:p>
                  </a:txBody>
                  <a:tcPr marL="43404" marR="43404" marT="0" marB="0" anchor="ctr"/>
                </a:tc>
                <a:tc vMerge="1">
                  <a:txBody>
                    <a:bodyPr/>
                    <a:lstStyle/>
                    <a:p>
                      <a:endParaRPr lang="fr-FR"/>
                    </a:p>
                  </a:txBody>
                  <a:tcPr/>
                </a:tc>
                <a:tc rowSpan="3">
                  <a:txBody>
                    <a:bodyPr/>
                    <a:lstStyle/>
                    <a:p>
                      <a:pPr algn="ctr">
                        <a:spcAft>
                          <a:spcPts val="0"/>
                        </a:spcAft>
                      </a:pPr>
                      <a:r>
                        <a:rPr lang="fr-FR" sz="1000">
                          <a:effectLst/>
                        </a:rPr>
                        <a:t>Annexe I</a:t>
                      </a:r>
                      <a:endParaRPr lang="fr-FR" sz="1100">
                        <a:effectLst/>
                      </a:endParaRPr>
                    </a:p>
                    <a:p>
                      <a:pPr marR="75565" algn="ctr">
                        <a:spcBef>
                          <a:spcPts val="500"/>
                        </a:spcBef>
                        <a:spcAft>
                          <a:spcPts val="0"/>
                        </a:spcAft>
                      </a:pPr>
                      <a:r>
                        <a:rPr lang="fr-FR" sz="1000">
                          <a:effectLst/>
                        </a:rPr>
                        <a:t>de l'article R.4312-1</a:t>
                      </a:r>
                      <a:endParaRPr lang="fr-FR" sz="1050">
                        <a:effectLst/>
                      </a:endParaRPr>
                    </a:p>
                    <a:p>
                      <a:pPr marR="75565" algn="ctr">
                        <a:spcBef>
                          <a:spcPts val="500"/>
                        </a:spcBef>
                        <a:spcAft>
                          <a:spcPts val="0"/>
                        </a:spcAft>
                      </a:pPr>
                      <a:r>
                        <a:rPr lang="fr-FR" sz="1000">
                          <a:effectLst/>
                        </a:rPr>
                        <a:t>ou</a:t>
                      </a:r>
                      <a:endParaRPr lang="fr-FR" sz="1050">
                        <a:effectLst/>
                      </a:endParaRPr>
                    </a:p>
                    <a:p>
                      <a:pPr marR="75565" algn="ctr">
                        <a:spcBef>
                          <a:spcPts val="500"/>
                        </a:spcBef>
                        <a:spcAft>
                          <a:spcPts val="0"/>
                        </a:spcAft>
                      </a:pPr>
                      <a:r>
                        <a:rPr lang="fr-FR" sz="1000">
                          <a:effectLst/>
                        </a:rPr>
                        <a:t>articles R. 4324-1 à R. 4324-45</a:t>
                      </a:r>
                      <a:endParaRPr lang="fr-FR" sz="1050">
                        <a:effectLst/>
                      </a:endParaRPr>
                    </a:p>
                    <a:p>
                      <a:pPr marR="75565" algn="ctr">
                        <a:spcBef>
                          <a:spcPts val="500"/>
                        </a:spcBef>
                        <a:spcAft>
                          <a:spcPts val="0"/>
                        </a:spcAft>
                      </a:pPr>
                      <a:r>
                        <a:rPr lang="fr-FR" sz="1000">
                          <a:effectLst/>
                        </a:rPr>
                        <a:t>du code du travail.</a:t>
                      </a:r>
                      <a:endParaRPr lang="fr-FR" sz="1050">
                        <a:effectLst/>
                        <a:latin typeface="Arial"/>
                        <a:ea typeface="Times New Roman"/>
                        <a:cs typeface="Times New Roman"/>
                      </a:endParaRPr>
                    </a:p>
                  </a:txBody>
                  <a:tcPr marL="43404" marR="43404"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3"/>
                  </a:ext>
                </a:extLst>
              </a:tr>
              <a:tr h="1092200">
                <a:tc>
                  <a:txBody>
                    <a:bodyPr/>
                    <a:lstStyle/>
                    <a:p>
                      <a:pPr marR="3810" algn="ctr">
                        <a:spcAft>
                          <a:spcPts val="0"/>
                        </a:spcAft>
                      </a:pPr>
                      <a:r>
                        <a:rPr lang="fr-FR" sz="1000">
                          <a:effectLst/>
                        </a:rPr>
                        <a:t>Du 1-7-95</a:t>
                      </a:r>
                      <a:endParaRPr lang="fr-FR" sz="1100">
                        <a:effectLst/>
                      </a:endParaRPr>
                    </a:p>
                    <a:p>
                      <a:pPr marR="3810" algn="ctr">
                        <a:spcBef>
                          <a:spcPts val="500"/>
                        </a:spcBef>
                        <a:spcAft>
                          <a:spcPts val="300"/>
                        </a:spcAft>
                      </a:pPr>
                      <a:r>
                        <a:rPr lang="fr-FR" sz="1000">
                          <a:effectLst/>
                        </a:rPr>
                        <a:t>au</a:t>
                      </a:r>
                      <a:endParaRPr lang="fr-FR" sz="1100">
                        <a:effectLst/>
                      </a:endParaRPr>
                    </a:p>
                    <a:p>
                      <a:pPr marR="3810" algn="ctr">
                        <a:spcBef>
                          <a:spcPts val="500"/>
                        </a:spcBef>
                        <a:spcAft>
                          <a:spcPts val="300"/>
                        </a:spcAft>
                      </a:pPr>
                      <a:r>
                        <a:rPr lang="fr-FR" sz="1000">
                          <a:effectLst/>
                        </a:rPr>
                        <a:t>31-12-95</a:t>
                      </a:r>
                      <a:endParaRPr lang="fr-FR" sz="1100">
                        <a:effectLst/>
                        <a:latin typeface="Arial"/>
                        <a:ea typeface="Times New Roman"/>
                      </a:endParaRPr>
                    </a:p>
                  </a:txBody>
                  <a:tcPr marL="43404" marR="43404" marT="0" marB="0" anchor="ctr"/>
                </a:tc>
                <a:tc vMerge="1">
                  <a:txBody>
                    <a:bodyPr/>
                    <a:lstStyle/>
                    <a:p>
                      <a:endParaRPr lang="fr-FR"/>
                    </a:p>
                  </a:txBody>
                  <a:tcPr/>
                </a:tc>
                <a:tc>
                  <a:txBody>
                    <a:bodyPr/>
                    <a:lstStyle/>
                    <a:p>
                      <a:pPr algn="ctr">
                        <a:spcAft>
                          <a:spcPts val="0"/>
                        </a:spcAft>
                      </a:pPr>
                      <a:r>
                        <a:rPr lang="fr-FR" sz="1000" dirty="0">
                          <a:effectLst/>
                        </a:rPr>
                        <a:t>Annexe I</a:t>
                      </a:r>
                      <a:endParaRPr lang="fr-FR" sz="1100" dirty="0">
                        <a:effectLst/>
                      </a:endParaRPr>
                    </a:p>
                    <a:p>
                      <a:pPr marR="75565" algn="ctr">
                        <a:spcBef>
                          <a:spcPts val="500"/>
                        </a:spcBef>
                        <a:spcAft>
                          <a:spcPts val="0"/>
                        </a:spcAft>
                      </a:pPr>
                      <a:r>
                        <a:rPr lang="fr-FR" sz="1000" dirty="0">
                          <a:effectLst/>
                        </a:rPr>
                        <a:t>de l'article R.4312-1</a:t>
                      </a:r>
                      <a:endParaRPr lang="fr-FR" sz="1050" dirty="0">
                        <a:effectLst/>
                      </a:endParaRPr>
                    </a:p>
                    <a:p>
                      <a:pPr marR="75565" algn="ctr">
                        <a:spcBef>
                          <a:spcPts val="500"/>
                        </a:spcBef>
                        <a:spcAft>
                          <a:spcPts val="0"/>
                        </a:spcAft>
                      </a:pPr>
                      <a:r>
                        <a:rPr lang="fr-FR" sz="1000" dirty="0">
                          <a:effectLst/>
                        </a:rPr>
                        <a:t>ou </a:t>
                      </a:r>
                      <a:endParaRPr lang="fr-FR" sz="1050" dirty="0">
                        <a:effectLst/>
                      </a:endParaRPr>
                    </a:p>
                    <a:p>
                      <a:pPr marR="75565" algn="ctr">
                        <a:spcBef>
                          <a:spcPts val="500"/>
                        </a:spcBef>
                        <a:spcAft>
                          <a:spcPts val="0"/>
                        </a:spcAft>
                      </a:pPr>
                      <a:r>
                        <a:rPr lang="fr-FR" sz="1000" dirty="0">
                          <a:effectLst/>
                        </a:rPr>
                        <a:t>articles R. 4324-1 à R. 4324-45 </a:t>
                      </a:r>
                      <a:endParaRPr lang="fr-FR" sz="1050" dirty="0">
                        <a:effectLst/>
                      </a:endParaRPr>
                    </a:p>
                    <a:p>
                      <a:pPr marR="75565" algn="ctr">
                        <a:spcBef>
                          <a:spcPts val="500"/>
                        </a:spcBef>
                        <a:spcAft>
                          <a:spcPts val="0"/>
                        </a:spcAft>
                      </a:pPr>
                      <a:r>
                        <a:rPr lang="fr-FR" sz="1000" dirty="0">
                          <a:effectLst/>
                        </a:rPr>
                        <a:t>du code du travail.</a:t>
                      </a:r>
                      <a:endParaRPr lang="fr-FR" sz="1050" dirty="0">
                        <a:effectLst/>
                        <a:latin typeface="Arial"/>
                        <a:ea typeface="Times New Roman"/>
                        <a:cs typeface="Times New Roman"/>
                      </a:endParaRPr>
                    </a:p>
                  </a:txBody>
                  <a:tcPr marL="43404" marR="43404" marT="0" marB="0" anchor="ct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502920">
                <a:tc>
                  <a:txBody>
                    <a:bodyPr/>
                    <a:lstStyle/>
                    <a:p>
                      <a:pPr algn="ctr">
                        <a:spcAft>
                          <a:spcPts val="0"/>
                        </a:spcAft>
                      </a:pPr>
                      <a:r>
                        <a:rPr lang="fr-FR" sz="1000">
                          <a:effectLst/>
                        </a:rPr>
                        <a:t>Du 1-1-96</a:t>
                      </a:r>
                      <a:endParaRPr lang="fr-FR" sz="1100">
                        <a:effectLst/>
                      </a:endParaRPr>
                    </a:p>
                    <a:p>
                      <a:pPr marR="3810" algn="ctr">
                        <a:spcAft>
                          <a:spcPts val="0"/>
                        </a:spcAft>
                      </a:pPr>
                      <a:r>
                        <a:rPr lang="fr-FR" sz="1000">
                          <a:effectLst/>
                        </a:rPr>
                        <a:t>au</a:t>
                      </a:r>
                      <a:endParaRPr lang="fr-FR" sz="1100">
                        <a:effectLst/>
                      </a:endParaRPr>
                    </a:p>
                    <a:p>
                      <a:pPr marR="3810" algn="ctr">
                        <a:spcAft>
                          <a:spcPts val="0"/>
                        </a:spcAft>
                      </a:pPr>
                      <a:r>
                        <a:rPr lang="fr-FR" sz="1000">
                          <a:effectLst/>
                        </a:rPr>
                        <a:t>31-12-96</a:t>
                      </a:r>
                      <a:endParaRPr lang="fr-FR" sz="1100">
                        <a:effectLst/>
                        <a:latin typeface="Arial"/>
                        <a:ea typeface="Times New Roman"/>
                      </a:endParaRPr>
                    </a:p>
                  </a:txBody>
                  <a:tcPr marL="43404" marR="43404" marT="0" marB="0" anchor="ctr"/>
                </a:tc>
                <a:tc vMerge="1">
                  <a:txBody>
                    <a:bodyPr/>
                    <a:lstStyle/>
                    <a:p>
                      <a:endParaRPr lang="fr-FR"/>
                    </a:p>
                  </a:txBody>
                  <a:tcPr/>
                </a:tc>
                <a:tc rowSpan="3">
                  <a:txBody>
                    <a:bodyPr/>
                    <a:lstStyle/>
                    <a:p>
                      <a:pPr algn="ctr">
                        <a:spcAft>
                          <a:spcPts val="0"/>
                        </a:spcAft>
                      </a:pPr>
                      <a:r>
                        <a:rPr lang="fr-FR" sz="1000" dirty="0">
                          <a:effectLst/>
                        </a:rPr>
                        <a:t>Annexe I</a:t>
                      </a:r>
                      <a:endParaRPr lang="fr-FR" sz="1100" dirty="0">
                        <a:effectLst/>
                      </a:endParaRPr>
                    </a:p>
                    <a:p>
                      <a:pPr marR="75565" algn="ctr">
                        <a:spcBef>
                          <a:spcPts val="500"/>
                        </a:spcBef>
                        <a:spcAft>
                          <a:spcPts val="0"/>
                        </a:spcAft>
                      </a:pPr>
                      <a:r>
                        <a:rPr lang="fr-FR" sz="1000" dirty="0">
                          <a:effectLst/>
                        </a:rPr>
                        <a:t>de l'article R.4312-1 du code du travail</a:t>
                      </a:r>
                      <a:endParaRPr lang="fr-FR" sz="1050" dirty="0">
                        <a:effectLst/>
                        <a:latin typeface="Arial"/>
                        <a:ea typeface="Times New Roman"/>
                        <a:cs typeface="Times New Roman"/>
                      </a:endParaRPr>
                    </a:p>
                  </a:txBody>
                  <a:tcPr marL="43404" marR="43404" marT="0" marB="0" anchor="ct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581143">
                <a:tc>
                  <a:txBody>
                    <a:bodyPr/>
                    <a:lstStyle/>
                    <a:p>
                      <a:pPr algn="ctr">
                        <a:spcAft>
                          <a:spcPts val="0"/>
                        </a:spcAft>
                      </a:pPr>
                      <a:r>
                        <a:rPr lang="fr-FR" sz="1000">
                          <a:effectLst/>
                        </a:rPr>
                        <a:t>À partir</a:t>
                      </a:r>
                      <a:endParaRPr lang="fr-FR" sz="1100">
                        <a:effectLst/>
                      </a:endParaRPr>
                    </a:p>
                    <a:p>
                      <a:pPr algn="ctr">
                        <a:spcAft>
                          <a:spcPts val="0"/>
                        </a:spcAft>
                      </a:pPr>
                      <a:r>
                        <a:rPr lang="fr-FR" sz="1000">
                          <a:effectLst/>
                        </a:rPr>
                        <a:t>du 1-1-97</a:t>
                      </a:r>
                      <a:endParaRPr lang="fr-FR" sz="1100">
                        <a:effectLst/>
                        <a:latin typeface="Arial"/>
                        <a:ea typeface="Times New Roman"/>
                      </a:endParaRPr>
                    </a:p>
                  </a:txBody>
                  <a:tcPr marL="43404" marR="43404" marT="0" marB="0" anchor="ctr"/>
                </a:tc>
                <a:tc vMerge="1">
                  <a:txBody>
                    <a:bodyPr/>
                    <a:lstStyle/>
                    <a:p>
                      <a:endParaRPr lang="fr-FR"/>
                    </a:p>
                  </a:txBody>
                  <a:tcPr/>
                </a:tc>
                <a:tc vMerge="1">
                  <a:txBody>
                    <a:bodyPr/>
                    <a:lstStyle/>
                    <a:p>
                      <a:endParaRPr lang="fr-FR"/>
                    </a:p>
                  </a:txBody>
                  <a:tcPr/>
                </a:tc>
                <a:tc rowSpan="2">
                  <a:txBody>
                    <a:bodyPr/>
                    <a:lstStyle/>
                    <a:p>
                      <a:pPr algn="ctr">
                        <a:spcAft>
                          <a:spcPts val="0"/>
                        </a:spcAft>
                      </a:pPr>
                      <a:r>
                        <a:rPr lang="fr-FR" sz="1000" dirty="0">
                          <a:effectLst/>
                        </a:rPr>
                        <a:t>Annexe I</a:t>
                      </a:r>
                      <a:endParaRPr lang="fr-FR" sz="1100" dirty="0">
                        <a:effectLst/>
                      </a:endParaRPr>
                    </a:p>
                    <a:p>
                      <a:pPr marR="75565" algn="ctr">
                        <a:spcBef>
                          <a:spcPts val="500"/>
                        </a:spcBef>
                        <a:spcAft>
                          <a:spcPts val="0"/>
                        </a:spcAft>
                      </a:pPr>
                      <a:r>
                        <a:rPr lang="fr-FR" sz="1000" dirty="0">
                          <a:effectLst/>
                        </a:rPr>
                        <a:t>de l'article R.4312-1 du code du travail</a:t>
                      </a:r>
                      <a:endParaRPr lang="fr-FR" sz="1050" dirty="0">
                        <a:effectLst/>
                        <a:latin typeface="Arial"/>
                        <a:ea typeface="Times New Roman"/>
                        <a:cs typeface="Times New Roman"/>
                      </a:endParaRPr>
                    </a:p>
                  </a:txBody>
                  <a:tcPr marL="43404" marR="43404"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6"/>
                  </a:ext>
                </a:extLst>
              </a:tr>
              <a:tr h="1024072">
                <a:tc>
                  <a:txBody>
                    <a:bodyPr/>
                    <a:lstStyle/>
                    <a:p>
                      <a:pPr algn="ctr">
                        <a:spcAft>
                          <a:spcPts val="0"/>
                        </a:spcAft>
                      </a:pPr>
                      <a:r>
                        <a:rPr lang="fr-FR" sz="1000">
                          <a:effectLst/>
                        </a:rPr>
                        <a:t>À partir</a:t>
                      </a:r>
                      <a:endParaRPr lang="fr-FR" sz="1100">
                        <a:effectLst/>
                      </a:endParaRPr>
                    </a:p>
                    <a:p>
                      <a:pPr algn="ctr">
                        <a:spcAft>
                          <a:spcPts val="0"/>
                        </a:spcAft>
                      </a:pPr>
                      <a:r>
                        <a:rPr lang="fr-FR" sz="1000">
                          <a:effectLst/>
                        </a:rPr>
                        <a:t>du 29-12-2009</a:t>
                      </a:r>
                      <a:endParaRPr lang="fr-FR" sz="1100">
                        <a:effectLst/>
                        <a:latin typeface="Arial"/>
                        <a:ea typeface="Times New Roman"/>
                      </a:endParaRPr>
                    </a:p>
                  </a:txBody>
                  <a:tcPr marL="43404" marR="43404" marT="0" marB="0" anchor="ct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spcAft>
                          <a:spcPts val="0"/>
                        </a:spcAft>
                      </a:pPr>
                      <a:r>
                        <a:rPr lang="fr-FR" sz="1000" dirty="0">
                          <a:effectLst/>
                        </a:rPr>
                        <a:t>Annexe I</a:t>
                      </a:r>
                      <a:endParaRPr lang="fr-FR" sz="1100" dirty="0">
                        <a:effectLst/>
                      </a:endParaRPr>
                    </a:p>
                    <a:p>
                      <a:pPr marR="76835" algn="ctr">
                        <a:spcAft>
                          <a:spcPts val="0"/>
                        </a:spcAft>
                      </a:pPr>
                      <a:r>
                        <a:rPr lang="fr-FR" sz="1000" dirty="0">
                          <a:effectLst/>
                        </a:rPr>
                        <a:t>de l'article R.4312-1 du code du travail</a:t>
                      </a:r>
                      <a:endParaRPr lang="fr-FR" sz="1100" dirty="0">
                        <a:effectLst/>
                        <a:latin typeface="Arial"/>
                        <a:ea typeface="Times New Roman"/>
                      </a:endParaRPr>
                    </a:p>
                  </a:txBody>
                  <a:tcPr marL="43404" marR="43404" marT="0" marB="0" anchor="ctr"/>
                </a:tc>
                <a:tc vMerge="1">
                  <a:txBody>
                    <a:bodyPr/>
                    <a:lstStyle/>
                    <a:p>
                      <a:endParaRPr lang="fr-FR"/>
                    </a:p>
                  </a:txBody>
                  <a:tcPr/>
                </a:tc>
                <a:extLst>
                  <a:ext uri="{0D108BD9-81ED-4DB2-BD59-A6C34878D82A}">
                    <a16:rowId xmlns:a16="http://schemas.microsoft.com/office/drawing/2014/main" val="10007"/>
                  </a:ext>
                </a:extLst>
              </a:tr>
            </a:tbl>
          </a:graphicData>
        </a:graphic>
      </p:graphicFrame>
      <p:sp>
        <p:nvSpPr>
          <p:cNvPr id="4" name="Rectangle 1"/>
          <p:cNvSpPr>
            <a:spLocks noChangeArrowheads="1"/>
          </p:cNvSpPr>
          <p:nvPr/>
        </p:nvSpPr>
        <p:spPr bwMode="auto">
          <a:xfrm>
            <a:off x="2773364" y="16361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17102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713663"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Réglementation applicable aux équipements d’occasion </a:t>
            </a:r>
            <a:br>
              <a:rPr lang="fr-FR" altLang="fr-FR" sz="2600" b="1" dirty="0">
                <a:solidFill>
                  <a:srgbClr val="0067B8"/>
                </a:solidFill>
              </a:rPr>
            </a:br>
            <a:r>
              <a:rPr lang="fr-FR" altLang="fr-FR" sz="1800" b="1" dirty="0">
                <a:solidFill>
                  <a:srgbClr val="0067B8"/>
                </a:solidFill>
              </a:rPr>
              <a:t>(EEE </a:t>
            </a:r>
            <a:r>
              <a:rPr lang="fr-FR" altLang="fr-FR" sz="1800" b="1" dirty="0">
                <a:solidFill>
                  <a:srgbClr val="0067B8"/>
                </a:solidFill>
                <a:sym typeface="Wingdings"/>
              </a:rPr>
              <a:t>Fr)</a:t>
            </a:r>
            <a:endParaRPr lang="fr-FR" altLang="fr-FR" sz="1800" b="1" dirty="0"/>
          </a:p>
        </p:txBody>
      </p:sp>
      <p:sp>
        <p:nvSpPr>
          <p:cNvPr id="13316" name="Titre 1"/>
          <p:cNvSpPr txBox="1">
            <a:spLocks/>
          </p:cNvSpPr>
          <p:nvPr/>
        </p:nvSpPr>
        <p:spPr bwMode="auto">
          <a:xfrm>
            <a:off x="1793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47</a:t>
            </a:fld>
            <a:endParaRPr lang="fr-FR" dirty="0">
              <a:solidFill>
                <a:prstClr val="black">
                  <a:tint val="75000"/>
                </a:prstClr>
              </a:solidFill>
              <a:latin typeface="Calibri"/>
            </a:endParaRPr>
          </a:p>
        </p:txBody>
      </p:sp>
      <p:sp>
        <p:nvSpPr>
          <p:cNvPr id="4" name="Rectangle 1"/>
          <p:cNvSpPr>
            <a:spLocks noChangeArrowheads="1"/>
          </p:cNvSpPr>
          <p:nvPr/>
        </p:nvSpPr>
        <p:spPr bwMode="auto">
          <a:xfrm>
            <a:off x="2773364" y="16361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fr-FR" altLang="fr-FR">
              <a:solidFill>
                <a:prstClr val="black"/>
              </a:solidFill>
              <a:latin typeface="Arial" pitchFamily="34" charset="0"/>
              <a:cs typeface="Arial" pitchFamily="34" charset="0"/>
            </a:endParaRPr>
          </a:p>
        </p:txBody>
      </p:sp>
      <p:sp>
        <p:nvSpPr>
          <p:cNvPr id="2" name="ZoneTexte 1"/>
          <p:cNvSpPr txBox="1"/>
          <p:nvPr/>
        </p:nvSpPr>
        <p:spPr>
          <a:xfrm>
            <a:off x="2415640" y="2040336"/>
            <a:ext cx="7352768" cy="1723549"/>
          </a:xfrm>
          <a:prstGeom prst="rect">
            <a:avLst/>
          </a:prstGeom>
          <a:noFill/>
        </p:spPr>
        <p:txBody>
          <a:bodyPr wrap="square" rtlCol="0">
            <a:spAutoFit/>
          </a:bodyPr>
          <a:lstStyle/>
          <a:p>
            <a:pPr defTabSz="914400" fontAlgn="base">
              <a:spcBef>
                <a:spcPct val="0"/>
              </a:spcBef>
              <a:spcAft>
                <a:spcPct val="0"/>
              </a:spcAft>
            </a:pPr>
            <a:r>
              <a:rPr lang="fr-FR" sz="2200" b="1" kern="100" dirty="0">
                <a:solidFill>
                  <a:srgbClr val="7D8083"/>
                </a:solidFill>
                <a:latin typeface="Calibri"/>
                <a:cs typeface="Arial" charset="0"/>
              </a:rPr>
              <a:t>les exigences réglementaires des articles R. 4324-1 à R. 4324-45 du code du travail contenus dans le tableau précédent peuvent être remplacées par une réglementation équivalente du pays de provenance </a:t>
            </a:r>
            <a:r>
              <a:rPr lang="fr-FR" dirty="0">
                <a:solidFill>
                  <a:prstClr val="black"/>
                </a:solidFill>
                <a:latin typeface="Calibri" pitchFamily="34" charset="0"/>
                <a:cs typeface="Arial" charset="0"/>
              </a:rPr>
              <a:t> </a:t>
            </a:r>
          </a:p>
          <a:p>
            <a:pPr defTabSz="914400" fontAlgn="base">
              <a:spcBef>
                <a:spcPct val="0"/>
              </a:spcBef>
              <a:spcAft>
                <a:spcPct val="0"/>
              </a:spcAft>
            </a:pPr>
            <a:endParaRPr lang="fr-FR" dirty="0">
              <a:solidFill>
                <a:prstClr val="black"/>
              </a:solidFill>
              <a:latin typeface="Calibri" pitchFamily="34" charset="0"/>
              <a:cs typeface="Arial" charset="0"/>
            </a:endParaRPr>
          </a:p>
        </p:txBody>
      </p:sp>
    </p:spTree>
    <p:extLst>
      <p:ext uri="{BB962C8B-B14F-4D97-AF65-F5344CB8AC3E}">
        <p14:creationId xmlns:p14="http://schemas.microsoft.com/office/powerpoint/2010/main" val="136759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Obligations de l’acheteur</a:t>
            </a:r>
            <a:endParaRPr lang="fr-FR" altLang="fr-FR" sz="2600" b="1" dirty="0"/>
          </a:p>
        </p:txBody>
      </p:sp>
      <p:sp>
        <p:nvSpPr>
          <p:cNvPr id="3" name="Espace réservé du contenu 2"/>
          <p:cNvSpPr>
            <a:spLocks noGrp="1"/>
          </p:cNvSpPr>
          <p:nvPr>
            <p:ph idx="1"/>
          </p:nvPr>
        </p:nvSpPr>
        <p:spPr>
          <a:xfrm>
            <a:off x="1981200" y="1124744"/>
            <a:ext cx="8291264" cy="2664296"/>
          </a:xfrm>
        </p:spPr>
        <p:txBody>
          <a:bodyPr>
            <a:normAutofit/>
          </a:bodyPr>
          <a:lstStyle/>
          <a:p>
            <a:pPr eaLnBrk="1" fontAlgn="auto" hangingPunct="1">
              <a:spcAft>
                <a:spcPts val="0"/>
              </a:spcAft>
              <a:buFont typeface="Arial" panose="020B0604020202020204" pitchFamily="34" charset="0"/>
              <a:buChar char="•"/>
              <a:defRPr/>
            </a:pPr>
            <a:r>
              <a:rPr lang="fr-FR" sz="2200" b="1" dirty="0">
                <a:solidFill>
                  <a:srgbClr val="7D8083"/>
                </a:solidFill>
              </a:rPr>
              <a:t>S’assurer que l’équipement est conforme à la réglementation en vigueur (tableau résumé) </a:t>
            </a:r>
          </a:p>
          <a:p>
            <a:pPr marL="400050" lvl="1" indent="0" eaLnBrk="1" fontAlgn="auto" hangingPunct="1">
              <a:spcAft>
                <a:spcPts val="0"/>
              </a:spcAft>
              <a:buNone/>
              <a:defRPr/>
            </a:pPr>
            <a:r>
              <a:rPr lang="fr-FR" sz="1600" b="1" dirty="0">
                <a:solidFill>
                  <a:srgbClr val="8B8E91"/>
                </a:solidFill>
              </a:rPr>
              <a:t>Vérification des informations données par le vendeur, éventuellement contrôle en interne ou par tierce partie. </a:t>
            </a:r>
          </a:p>
          <a:p>
            <a:pPr marL="0" indent="0" eaLnBrk="1" fontAlgn="auto" hangingPunct="1">
              <a:spcAft>
                <a:spcPts val="0"/>
              </a:spcAft>
              <a:buNone/>
              <a:tabLst>
                <a:tab pos="357188" algn="l"/>
              </a:tabLst>
              <a:defRPr/>
            </a:pPr>
            <a:r>
              <a:rPr lang="fr-FR" sz="900" dirty="0">
                <a:solidFill>
                  <a:srgbClr val="8B8E91"/>
                </a:solidFill>
              </a:rPr>
              <a:t>	</a:t>
            </a:r>
          </a:p>
          <a:p>
            <a:pPr eaLnBrk="1" fontAlgn="auto" hangingPunct="1">
              <a:spcAft>
                <a:spcPts val="0"/>
              </a:spcAft>
              <a:buFont typeface="Arial" panose="020B0604020202020204" pitchFamily="34" charset="0"/>
              <a:buChar char="•"/>
              <a:defRPr/>
            </a:pPr>
            <a:r>
              <a:rPr lang="fr-FR" sz="2200" b="1" kern="100" dirty="0">
                <a:solidFill>
                  <a:srgbClr val="7D8083"/>
                </a:solidFill>
              </a:rPr>
              <a:t>S’assurer de la </a:t>
            </a:r>
            <a:r>
              <a:rPr lang="fr-FR" sz="2200" b="1" dirty="0">
                <a:solidFill>
                  <a:srgbClr val="7D8083"/>
                </a:solidFill>
              </a:rPr>
              <a:t>disponibilité du certificat de conformité d’occasion (à ne pas confondre avec la déclaration CE de conformité)</a:t>
            </a:r>
          </a:p>
          <a:p>
            <a:pPr eaLnBrk="1" fontAlgn="auto" hangingPunct="1">
              <a:spcAft>
                <a:spcPts val="0"/>
              </a:spcAft>
              <a:buFont typeface="Arial" panose="020B0604020202020204" pitchFamily="34" charset="0"/>
              <a:buChar char="•"/>
              <a:defRPr/>
            </a:pPr>
            <a:endParaRPr lang="fr-FR" sz="900" b="1" dirty="0">
              <a:solidFill>
                <a:srgbClr val="7D8083"/>
              </a:solidFill>
            </a:endParaRPr>
          </a:p>
          <a:p>
            <a:pPr marL="0" indent="0" eaLnBrk="1" fontAlgn="auto" hangingPunct="1">
              <a:spcAft>
                <a:spcPts val="0"/>
              </a:spcAft>
              <a:buNone/>
              <a:tabLst>
                <a:tab pos="357188" algn="l"/>
              </a:tabLst>
              <a:defRPr/>
            </a:pPr>
            <a:endParaRPr lang="fr-FR" sz="2200" b="1" dirty="0">
              <a:solidFill>
                <a:srgbClr val="7D8083"/>
              </a:solidFill>
            </a:endParaRPr>
          </a:p>
          <a:p>
            <a:pPr marL="0" indent="0" eaLnBrk="1" fontAlgn="auto" hangingPunct="1">
              <a:spcAft>
                <a:spcPts val="0"/>
              </a:spcAft>
              <a:buNone/>
              <a:tabLst>
                <a:tab pos="357188" algn="l"/>
              </a:tabLst>
              <a:defRPr/>
            </a:pPr>
            <a:endParaRPr lang="fr-FR" sz="1800" dirty="0">
              <a:solidFill>
                <a:srgbClr val="8B8E91"/>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48</a:t>
            </a:fld>
            <a:endParaRPr lang="fr-FR" dirty="0">
              <a:solidFill>
                <a:prstClr val="black">
                  <a:tint val="75000"/>
                </a:prstClr>
              </a:solidFill>
              <a:latin typeface="Calibri"/>
            </a:endParaRPr>
          </a:p>
        </p:txBody>
      </p:sp>
      <p:sp>
        <p:nvSpPr>
          <p:cNvPr id="2" name="ZoneTexte 1"/>
          <p:cNvSpPr txBox="1"/>
          <p:nvPr/>
        </p:nvSpPr>
        <p:spPr>
          <a:xfrm>
            <a:off x="7032104" y="3672894"/>
            <a:ext cx="3456384" cy="2708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spcBef>
                <a:spcPct val="0"/>
              </a:spcBef>
              <a:defRPr/>
            </a:pPr>
            <a:r>
              <a:rPr lang="fr-FR" sz="2200" b="1" dirty="0">
                <a:solidFill>
                  <a:prstClr val="white"/>
                </a:solidFill>
                <a:latin typeface="Calibri"/>
              </a:rPr>
              <a:t>Il est conseillé de demander les documents suivants</a:t>
            </a:r>
          </a:p>
          <a:p>
            <a:pPr marL="182563" indent="-182563" defTabSz="914400">
              <a:spcBef>
                <a:spcPct val="0"/>
              </a:spcBef>
              <a:defRPr/>
            </a:pPr>
            <a:r>
              <a:rPr lang="fr-FR" b="1" dirty="0">
                <a:solidFill>
                  <a:prstClr val="white"/>
                </a:solidFill>
                <a:latin typeface="Calibri"/>
              </a:rPr>
              <a:t>- Déclaration CE de conformité</a:t>
            </a:r>
          </a:p>
          <a:p>
            <a:pPr marL="182563" indent="-182563" defTabSz="914400">
              <a:spcBef>
                <a:spcPct val="0"/>
              </a:spcBef>
              <a:defRPr/>
            </a:pPr>
            <a:r>
              <a:rPr lang="fr-FR" b="1" dirty="0">
                <a:solidFill>
                  <a:prstClr val="white"/>
                </a:solidFill>
                <a:latin typeface="Calibri"/>
              </a:rPr>
              <a:t>- Notice d’instruction,</a:t>
            </a:r>
          </a:p>
          <a:p>
            <a:pPr marL="182563" indent="-182563" defTabSz="914400">
              <a:spcBef>
                <a:spcPct val="0"/>
              </a:spcBef>
              <a:defRPr/>
            </a:pPr>
            <a:r>
              <a:rPr lang="fr-FR" b="1" dirty="0">
                <a:solidFill>
                  <a:prstClr val="white"/>
                </a:solidFill>
                <a:latin typeface="Calibri"/>
              </a:rPr>
              <a:t>- Dossier de maintenance et de modification (si pertinent)</a:t>
            </a:r>
          </a:p>
          <a:p>
            <a:pPr marL="182563" indent="-182563" defTabSz="914400">
              <a:spcBef>
                <a:spcPct val="0"/>
              </a:spcBef>
              <a:defRPr/>
            </a:pPr>
            <a:r>
              <a:rPr lang="fr-FR" b="1" dirty="0">
                <a:solidFill>
                  <a:prstClr val="white"/>
                </a:solidFill>
                <a:latin typeface="Calibri"/>
              </a:rPr>
              <a:t>- Historique des VGP réglementaires, au minimum les 2 derniers rapports</a:t>
            </a:r>
          </a:p>
        </p:txBody>
      </p:sp>
      <p:sp>
        <p:nvSpPr>
          <p:cNvPr id="4" name="ZoneTexte 3"/>
          <p:cNvSpPr txBox="1"/>
          <p:nvPr/>
        </p:nvSpPr>
        <p:spPr>
          <a:xfrm>
            <a:off x="2063552" y="3501008"/>
            <a:ext cx="4464496" cy="3262432"/>
          </a:xfrm>
          <a:prstGeom prst="rect">
            <a:avLst/>
          </a:prstGeom>
          <a:noFill/>
        </p:spPr>
        <p:txBody>
          <a:bodyPr wrap="square" rtlCol="0">
            <a:spAutoFit/>
          </a:bodyPr>
          <a:lstStyle/>
          <a:p>
            <a:pPr marL="342900" lvl="1" indent="-342900" defTabSz="914400">
              <a:spcBef>
                <a:spcPct val="0"/>
              </a:spcBef>
              <a:buFont typeface="Arial" panose="020B0604020202020204" pitchFamily="34" charset="0"/>
              <a:buChar char="•"/>
              <a:defRPr/>
            </a:pPr>
            <a:r>
              <a:rPr lang="fr-FR" sz="2200" b="1" dirty="0">
                <a:solidFill>
                  <a:srgbClr val="7D8083"/>
                </a:solidFill>
                <a:latin typeface="Calibri" pitchFamily="34" charset="0"/>
                <a:cs typeface="Arial" charset="0"/>
              </a:rPr>
              <a:t>S’assurer de la disponibilité de la notice d’instruction (important pour l’application de l’article R4323-1) </a:t>
            </a:r>
          </a:p>
          <a:p>
            <a:pPr defTabSz="914400">
              <a:spcBef>
                <a:spcPct val="0"/>
              </a:spcBef>
              <a:buFont typeface="Arial" panose="020B0604020202020204" pitchFamily="34" charset="0"/>
              <a:buChar char="•"/>
              <a:defRPr/>
            </a:pPr>
            <a:endParaRPr lang="fr-FR" sz="1000" b="1" dirty="0">
              <a:solidFill>
                <a:srgbClr val="7D8083"/>
              </a:solidFill>
              <a:latin typeface="Calibri" pitchFamily="34" charset="0"/>
              <a:cs typeface="Arial" charset="0"/>
            </a:endParaRPr>
          </a:p>
          <a:p>
            <a:pPr marL="342900" indent="-342900" defTabSz="914400">
              <a:spcBef>
                <a:spcPct val="0"/>
              </a:spcBef>
              <a:buFont typeface="Arial" panose="020B0604020202020204" pitchFamily="34" charset="0"/>
              <a:buChar char="•"/>
              <a:tabLst>
                <a:tab pos="357188" algn="l"/>
              </a:tabLst>
              <a:defRPr/>
            </a:pPr>
            <a:r>
              <a:rPr lang="fr-FR" sz="2200" b="1" dirty="0">
                <a:solidFill>
                  <a:srgbClr val="7D8083"/>
                </a:solidFill>
                <a:latin typeface="Calibri" pitchFamily="34" charset="0"/>
                <a:cs typeface="Arial" charset="0"/>
              </a:rPr>
              <a:t>Pour les appareils de levage, réaliser la vérification de mise en service au titre de l’arrêté du 1 mars 2004	</a:t>
            </a:r>
          </a:p>
          <a:p>
            <a:pPr defTabSz="914400" fontAlgn="base">
              <a:spcBef>
                <a:spcPct val="0"/>
              </a:spcBef>
              <a:spcAft>
                <a:spcPct val="0"/>
              </a:spcAft>
            </a:pPr>
            <a:endParaRPr lang="fr-FR" dirty="0">
              <a:solidFill>
                <a:prstClr val="black"/>
              </a:solidFill>
              <a:latin typeface="Calibri" pitchFamily="34" charset="0"/>
              <a:cs typeface="Arial" charset="0"/>
            </a:endParaRPr>
          </a:p>
        </p:txBody>
      </p:sp>
    </p:spTree>
    <p:extLst>
      <p:ext uri="{BB962C8B-B14F-4D97-AF65-F5344CB8AC3E}">
        <p14:creationId xmlns:p14="http://schemas.microsoft.com/office/powerpoint/2010/main" val="83935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476672"/>
            <a:ext cx="8229600" cy="490066"/>
          </a:xfrm>
        </p:spPr>
        <p:txBody>
          <a:bodyPr/>
          <a:lstStyle/>
          <a:p>
            <a:pPr algn="l"/>
            <a:r>
              <a:rPr lang="fr-FR" sz="2600" b="1" dirty="0">
                <a:solidFill>
                  <a:srgbClr val="0067B8"/>
                </a:solidFill>
              </a:rPr>
              <a:t>Cas des chariots en crédits bail</a:t>
            </a:r>
          </a:p>
        </p:txBody>
      </p:sp>
      <p:sp>
        <p:nvSpPr>
          <p:cNvPr id="3" name="Espace réservé du contenu 2"/>
          <p:cNvSpPr>
            <a:spLocks noGrp="1"/>
          </p:cNvSpPr>
          <p:nvPr>
            <p:ph idx="1"/>
          </p:nvPr>
        </p:nvSpPr>
        <p:spPr/>
        <p:txBody>
          <a:bodyPr/>
          <a:lstStyle/>
          <a:p>
            <a:r>
              <a:rPr lang="fr-FR" sz="2200" b="1" dirty="0">
                <a:solidFill>
                  <a:srgbClr val="7D8083"/>
                </a:solidFill>
              </a:rPr>
              <a:t>Obligations du </a:t>
            </a:r>
            <a:r>
              <a:rPr lang="fr-FR" sz="2200" b="1" dirty="0">
                <a:solidFill>
                  <a:srgbClr val="E8147B"/>
                </a:solidFill>
              </a:rPr>
              <a:t>vendeur</a:t>
            </a:r>
            <a:r>
              <a:rPr lang="fr-FR" sz="2200" b="1" dirty="0"/>
              <a:t> </a:t>
            </a:r>
            <a:r>
              <a:rPr lang="fr-FR" sz="2200" b="1" dirty="0">
                <a:solidFill>
                  <a:srgbClr val="7D8083"/>
                </a:solidFill>
              </a:rPr>
              <a:t>reste les mêmes</a:t>
            </a:r>
          </a:p>
          <a:p>
            <a:endParaRPr lang="fr-FR" sz="2200" b="1" dirty="0"/>
          </a:p>
          <a:p>
            <a:r>
              <a:rPr lang="fr-FR" sz="2200" b="1" dirty="0">
                <a:solidFill>
                  <a:srgbClr val="7D8083"/>
                </a:solidFill>
              </a:rPr>
              <a:t>Obligations de l’</a:t>
            </a:r>
            <a:r>
              <a:rPr lang="fr-FR" sz="2200" b="1" dirty="0">
                <a:solidFill>
                  <a:srgbClr val="E8147B"/>
                </a:solidFill>
              </a:rPr>
              <a:t>acheteur</a:t>
            </a:r>
            <a:r>
              <a:rPr lang="fr-FR" sz="2200" b="1" dirty="0"/>
              <a:t>: </a:t>
            </a:r>
            <a:r>
              <a:rPr lang="fr-FR" sz="2200" b="1" dirty="0">
                <a:solidFill>
                  <a:srgbClr val="7D8083"/>
                </a:solidFill>
              </a:rPr>
              <a:t>particularité</a:t>
            </a:r>
            <a:endParaRPr lang="fr-FR" sz="2200" b="1" dirty="0">
              <a:solidFill>
                <a:srgbClr val="7D8083"/>
              </a:solidFill>
              <a:sym typeface="Wingdings"/>
            </a:endParaRPr>
          </a:p>
          <a:p>
            <a:pPr marL="0" indent="0">
              <a:buNone/>
            </a:pPr>
            <a:r>
              <a:rPr lang="fr-FR" sz="2200" b="1" dirty="0">
                <a:sym typeface="Wingdings"/>
              </a:rPr>
              <a:t>	</a:t>
            </a:r>
            <a:r>
              <a:rPr lang="fr-FR" sz="2800" b="1" dirty="0">
                <a:solidFill>
                  <a:srgbClr val="7D8083"/>
                </a:solidFill>
                <a:sym typeface="Wingdings"/>
              </a:rPr>
              <a:t></a:t>
            </a:r>
            <a:r>
              <a:rPr lang="fr-FR" sz="2200" b="1" dirty="0">
                <a:solidFill>
                  <a:srgbClr val="7D8083"/>
                </a:solidFill>
                <a:sym typeface="Wingdings"/>
              </a:rPr>
              <a:t>le chariot étant déjà en service, par de vérifications de mise en service au titre de l’arrêté du 1 mars 2004</a:t>
            </a:r>
            <a:r>
              <a:rPr lang="fr-FR" sz="2200" dirty="0">
                <a:solidFill>
                  <a:srgbClr val="7D8083"/>
                </a:solidFill>
                <a:sym typeface="Wingdings"/>
              </a:rPr>
              <a:t>. </a:t>
            </a:r>
            <a:endParaRPr lang="fr-FR" sz="2200" dirty="0">
              <a:solidFill>
                <a:srgbClr val="7D8083"/>
              </a:solidFill>
            </a:endParaRPr>
          </a:p>
        </p:txBody>
      </p:sp>
      <p:sp>
        <p:nvSpPr>
          <p:cNvPr id="4" name="Espace réservé du numéro de diapositive 3"/>
          <p:cNvSpPr>
            <a:spLocks noGrp="1"/>
          </p:cNvSpPr>
          <p:nvPr>
            <p:ph type="sldNum" sz="quarter" idx="12"/>
          </p:nvPr>
        </p:nvSpPr>
        <p:spPr/>
        <p:txBody>
          <a:bodyPr/>
          <a:lstStyle/>
          <a:p>
            <a:pPr defTabSz="914400">
              <a:defRPr/>
            </a:pPr>
            <a:fld id="{7A16E245-5F2D-481D-8902-4E4D33B0DD96}" type="slidenum">
              <a:rPr lang="fr-FR">
                <a:solidFill>
                  <a:prstClr val="black">
                    <a:tint val="75000"/>
                  </a:prstClr>
                </a:solidFill>
                <a:latin typeface="Calibri"/>
              </a:rPr>
              <a:pPr defTabSz="914400">
                <a:defRPr/>
              </a:pPr>
              <a:t>49</a:t>
            </a:fld>
            <a:endParaRPr lang="fr-FR">
              <a:solidFill>
                <a:prstClr val="black">
                  <a:tint val="75000"/>
                </a:prstClr>
              </a:solidFill>
              <a:latin typeface="Calibri"/>
            </a:endParaRPr>
          </a:p>
        </p:txBody>
      </p:sp>
    </p:spTree>
    <p:extLst>
      <p:ext uri="{BB962C8B-B14F-4D97-AF65-F5344CB8AC3E}">
        <p14:creationId xmlns:p14="http://schemas.microsoft.com/office/powerpoint/2010/main" val="230357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604" y="2360141"/>
            <a:ext cx="8373291" cy="1312782"/>
          </a:xfrm>
        </p:spPr>
        <p:txBody>
          <a:bodyPr/>
          <a:lstStyle/>
          <a:p>
            <a:r>
              <a:rPr lang="fr-FR" sz="4400" dirty="0"/>
              <a:t>Le site Argus-chariots.com</a:t>
            </a:r>
            <a:br>
              <a:rPr lang="fr-FR" sz="4400" dirty="0"/>
            </a:br>
            <a:r>
              <a:rPr lang="fr-FR" sz="4400" dirty="0"/>
              <a:t>- Statistiques 2016 -</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Lionel Couturier</a:t>
            </a:r>
          </a:p>
        </p:txBody>
      </p:sp>
    </p:spTree>
    <p:extLst>
      <p:ext uri="{BB962C8B-B14F-4D97-AF65-F5344CB8AC3E}">
        <p14:creationId xmlns:p14="http://schemas.microsoft.com/office/powerpoint/2010/main" val="1834385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Remarques importantes</a:t>
            </a:r>
            <a:endParaRPr lang="fr-FR" altLang="fr-FR" sz="2600" b="1" dirty="0"/>
          </a:p>
        </p:txBody>
      </p:sp>
      <p:sp>
        <p:nvSpPr>
          <p:cNvPr id="3" name="Espace réservé du contenu 2"/>
          <p:cNvSpPr>
            <a:spLocks noGrp="1"/>
          </p:cNvSpPr>
          <p:nvPr>
            <p:ph idx="1"/>
          </p:nvPr>
        </p:nvSpPr>
        <p:spPr>
          <a:xfrm>
            <a:off x="1981200" y="4624538"/>
            <a:ext cx="8194675" cy="1180727"/>
          </a:xfrm>
        </p:spPr>
        <p:txBody>
          <a:bodyPr>
            <a:normAutofit fontScale="92500" lnSpcReduction="20000"/>
          </a:bodyPr>
          <a:lstStyle/>
          <a:p>
            <a:pPr marL="0" indent="0" eaLnBrk="1" fontAlgn="auto" hangingPunct="1">
              <a:spcAft>
                <a:spcPts val="0"/>
              </a:spcAft>
              <a:buNone/>
              <a:defRPr/>
            </a:pPr>
            <a:r>
              <a:rPr lang="fr-FR" sz="2200" b="1" dirty="0">
                <a:solidFill>
                  <a:srgbClr val="7D8083"/>
                </a:solidFill>
              </a:rPr>
              <a:t>L’acheteur ou le locataire d’un équipement de travail non conforme peut demander la résolution de la vente ou du bail dans un délai de 1 an après le jour de la livraison. </a:t>
            </a:r>
          </a:p>
          <a:p>
            <a:pPr marL="0" indent="0" eaLnBrk="1" fontAlgn="auto" hangingPunct="1">
              <a:spcAft>
                <a:spcPts val="0"/>
              </a:spcAft>
              <a:buNone/>
              <a:tabLst>
                <a:tab pos="357188" algn="l"/>
              </a:tabLst>
              <a:defRPr/>
            </a:pPr>
            <a:r>
              <a:rPr lang="fr-FR" sz="1800" dirty="0">
                <a:solidFill>
                  <a:srgbClr val="8B8E91"/>
                </a:solidFill>
              </a:rPr>
              <a:t>	</a:t>
            </a:r>
          </a:p>
          <a:p>
            <a:pPr marL="0" indent="0" eaLnBrk="1" fontAlgn="auto" hangingPunct="1">
              <a:spcAft>
                <a:spcPts val="0"/>
              </a:spcAft>
              <a:buNone/>
              <a:tabLst>
                <a:tab pos="357188" algn="l"/>
              </a:tabLst>
              <a:defRPr/>
            </a:pP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8B8E91"/>
              </a:solidFill>
            </a:endParaRPr>
          </a:p>
        </p:txBody>
      </p:sp>
      <p:sp>
        <p:nvSpPr>
          <p:cNvPr id="13316" name="Titre 1"/>
          <p:cNvSpPr txBox="1">
            <a:spLocks/>
          </p:cNvSpPr>
          <p:nvPr/>
        </p:nvSpPr>
        <p:spPr bwMode="auto">
          <a:xfrm>
            <a:off x="1793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50</a:t>
            </a:fld>
            <a:endParaRPr lang="fr-FR" dirty="0">
              <a:solidFill>
                <a:prstClr val="black">
                  <a:tint val="75000"/>
                </a:prstClr>
              </a:solidFill>
              <a:latin typeface="Calibri"/>
            </a:endParaRPr>
          </a:p>
        </p:txBody>
      </p:sp>
      <p:sp>
        <p:nvSpPr>
          <p:cNvPr id="11" name="Titre 1"/>
          <p:cNvSpPr txBox="1">
            <a:spLocks/>
          </p:cNvSpPr>
          <p:nvPr/>
        </p:nvSpPr>
        <p:spPr bwMode="auto">
          <a:xfrm>
            <a:off x="1793875" y="1143794"/>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2400" b="1" dirty="0">
                <a:solidFill>
                  <a:srgbClr val="E8147B"/>
                </a:solidFill>
              </a:rPr>
              <a:t>Cas d’équipement achetés hors France mais dans l’EEE</a:t>
            </a:r>
            <a:endParaRPr lang="fr-FR" altLang="fr-FR" sz="2400" dirty="0">
              <a:solidFill>
                <a:srgbClr val="E8147B"/>
              </a:solidFill>
            </a:endParaRPr>
          </a:p>
        </p:txBody>
      </p:sp>
      <p:sp>
        <p:nvSpPr>
          <p:cNvPr id="12" name="Titre 1"/>
          <p:cNvSpPr txBox="1">
            <a:spLocks/>
          </p:cNvSpPr>
          <p:nvPr/>
        </p:nvSpPr>
        <p:spPr bwMode="auto">
          <a:xfrm>
            <a:off x="2094230" y="4008577"/>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2400" b="1" dirty="0">
                <a:solidFill>
                  <a:srgbClr val="E8147B"/>
                </a:solidFill>
              </a:rPr>
              <a:t>Résolution de la vente Article L4311-5</a:t>
            </a:r>
            <a:endParaRPr lang="fr-FR" altLang="fr-FR" sz="2400" dirty="0">
              <a:solidFill>
                <a:srgbClr val="E8147B"/>
              </a:solidFill>
            </a:endParaRPr>
          </a:p>
        </p:txBody>
      </p:sp>
      <p:sp>
        <p:nvSpPr>
          <p:cNvPr id="13" name="Espace réservé du contenu 2"/>
          <p:cNvSpPr txBox="1">
            <a:spLocks/>
          </p:cNvSpPr>
          <p:nvPr/>
        </p:nvSpPr>
        <p:spPr>
          <a:xfrm>
            <a:off x="1828801" y="1988841"/>
            <a:ext cx="8194675" cy="2019737"/>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eaLnBrk="1" fontAlgn="auto" hangingPunct="1">
              <a:spcAft>
                <a:spcPts val="0"/>
              </a:spcAft>
              <a:buNone/>
              <a:defRPr/>
            </a:pPr>
            <a:r>
              <a:rPr lang="fr-FR" sz="2200" b="1" dirty="0">
                <a:solidFill>
                  <a:srgbClr val="7D8083"/>
                </a:solidFill>
                <a:latin typeface="Calibri"/>
              </a:rPr>
              <a:t>Certificat de conformité d’occasion = particularité français</a:t>
            </a:r>
          </a:p>
          <a:p>
            <a:pPr marL="0" indent="0" defTabSz="914400" eaLnBrk="1" fontAlgn="auto" hangingPunct="1">
              <a:spcAft>
                <a:spcPts val="0"/>
              </a:spcAft>
              <a:buNone/>
              <a:defRPr/>
            </a:pPr>
            <a:r>
              <a:rPr lang="fr-FR" sz="2200" b="1" dirty="0">
                <a:solidFill>
                  <a:srgbClr val="7D8083"/>
                </a:solidFill>
                <a:latin typeface="Calibri"/>
                <a:sym typeface="Wingdings"/>
              </a:rPr>
              <a:t>un vendeur non établi en France n’a pas l’obligation de délivrer ce certificat</a:t>
            </a:r>
          </a:p>
          <a:p>
            <a:pPr marL="0" indent="0" defTabSz="914400" eaLnBrk="1" fontAlgn="auto" hangingPunct="1">
              <a:spcAft>
                <a:spcPts val="0"/>
              </a:spcAft>
              <a:buNone/>
              <a:defRPr/>
            </a:pPr>
            <a:r>
              <a:rPr lang="fr-FR" sz="2200" b="1" dirty="0">
                <a:solidFill>
                  <a:srgbClr val="7D8083"/>
                </a:solidFill>
                <a:latin typeface="Calibri"/>
                <a:sym typeface="Wingdings"/>
              </a:rPr>
              <a:t>l’acheteur qui introduit l’équipement sur le territoire français a les mêmes obligations qu’un vendeur</a:t>
            </a:r>
            <a:r>
              <a:rPr lang="fr-FR" sz="2200" b="1" dirty="0">
                <a:solidFill>
                  <a:srgbClr val="7D8083"/>
                </a:solidFill>
                <a:latin typeface="Calibri"/>
              </a:rPr>
              <a:t> </a:t>
            </a:r>
          </a:p>
          <a:p>
            <a:pPr marL="0" indent="0" defTabSz="914400" eaLnBrk="1" fontAlgn="auto" hangingPunct="1">
              <a:spcAft>
                <a:spcPts val="0"/>
              </a:spcAft>
              <a:buNone/>
              <a:tabLst>
                <a:tab pos="357188" algn="l"/>
              </a:tabLst>
              <a:defRPr/>
            </a:pPr>
            <a:r>
              <a:rPr lang="fr-FR" sz="1800" dirty="0">
                <a:solidFill>
                  <a:srgbClr val="8B8E91"/>
                </a:solidFill>
                <a:latin typeface="Calibri"/>
              </a:rPr>
              <a:t>	</a:t>
            </a:r>
          </a:p>
          <a:p>
            <a:pPr marL="0" indent="0" defTabSz="914400" eaLnBrk="1" fontAlgn="auto" hangingPunct="1">
              <a:spcAft>
                <a:spcPts val="0"/>
              </a:spcAft>
              <a:buNone/>
              <a:tabLst>
                <a:tab pos="357188" algn="l"/>
              </a:tabLst>
              <a:defRPr/>
            </a:pPr>
            <a:endParaRPr lang="fr-FR" sz="1800" dirty="0">
              <a:solidFill>
                <a:srgbClr val="A5A7A9"/>
              </a:solidFill>
              <a:latin typeface="Calibri"/>
            </a:endParaRPr>
          </a:p>
          <a:p>
            <a:pPr marL="0" indent="0" defTabSz="914400" eaLnBrk="1" fontAlgn="auto" hangingPunct="1">
              <a:spcAft>
                <a:spcPts val="0"/>
              </a:spcAft>
              <a:buNone/>
              <a:tabLst>
                <a:tab pos="357188" algn="l"/>
              </a:tabLst>
              <a:defRPr/>
            </a:pPr>
            <a:endParaRPr lang="fr-FR" sz="1800" dirty="0">
              <a:solidFill>
                <a:srgbClr val="8B8E91"/>
              </a:solidFill>
              <a:latin typeface="Calibri"/>
            </a:endParaRPr>
          </a:p>
        </p:txBody>
      </p:sp>
      <p:sp>
        <p:nvSpPr>
          <p:cNvPr id="10" name="ZoneTexte 8"/>
          <p:cNvSpPr txBox="1">
            <a:spLocks noChangeArrowheads="1"/>
          </p:cNvSpPr>
          <p:nvPr/>
        </p:nvSpPr>
        <p:spPr bwMode="auto">
          <a:xfrm>
            <a:off x="4751389" y="34926"/>
            <a:ext cx="604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1400" b="1" dirty="0">
                <a:solidFill>
                  <a:prstClr val="white"/>
                </a:solidFill>
              </a:rPr>
              <a:t>Occasion – 26 mai 2016</a:t>
            </a:r>
            <a:endParaRPr lang="fr-FR" altLang="fr-FR" sz="1400" b="1" dirty="0">
              <a:solidFill>
                <a:prstClr val="black"/>
              </a:solidFill>
            </a:endParaRPr>
          </a:p>
        </p:txBody>
      </p:sp>
    </p:spTree>
    <p:extLst>
      <p:ext uri="{BB962C8B-B14F-4D97-AF65-F5344CB8AC3E}">
        <p14:creationId xmlns:p14="http://schemas.microsoft.com/office/powerpoint/2010/main" val="2381773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Vente d’un matériel à un négociant ou un ferrailleur</a:t>
            </a:r>
            <a:endParaRPr lang="fr-FR" altLang="fr-FR" sz="2600" b="1" dirty="0"/>
          </a:p>
        </p:txBody>
      </p:sp>
      <p:sp>
        <p:nvSpPr>
          <p:cNvPr id="13316" name="Titre 1"/>
          <p:cNvSpPr txBox="1">
            <a:spLocks/>
          </p:cNvSpPr>
          <p:nvPr/>
        </p:nvSpPr>
        <p:spPr bwMode="auto">
          <a:xfrm>
            <a:off x="1793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51</a:t>
            </a:fld>
            <a:endParaRPr lang="fr-FR" dirty="0">
              <a:solidFill>
                <a:prstClr val="black">
                  <a:tint val="75000"/>
                </a:prstClr>
              </a:solidFill>
              <a:latin typeface="Calibri"/>
            </a:endParaRPr>
          </a:p>
        </p:txBody>
      </p:sp>
      <p:sp>
        <p:nvSpPr>
          <p:cNvPr id="11" name="Titre 1"/>
          <p:cNvSpPr txBox="1">
            <a:spLocks/>
          </p:cNvSpPr>
          <p:nvPr/>
        </p:nvSpPr>
        <p:spPr bwMode="auto">
          <a:xfrm>
            <a:off x="1793875" y="1143794"/>
            <a:ext cx="8229600" cy="84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2400" b="1" dirty="0">
                <a:solidFill>
                  <a:srgbClr val="E8147B"/>
                </a:solidFill>
              </a:rPr>
              <a:t>L’équipement n’est pas destiné à être utilisé, </a:t>
            </a:r>
          </a:p>
          <a:p>
            <a:pPr defTabSz="914400" eaLnBrk="1" fontAlgn="base" hangingPunct="1">
              <a:spcBef>
                <a:spcPct val="0"/>
              </a:spcBef>
              <a:spcAft>
                <a:spcPct val="0"/>
              </a:spcAft>
            </a:pPr>
            <a:r>
              <a:rPr lang="fr-FR" altLang="fr-FR" sz="2400" b="1" dirty="0">
                <a:solidFill>
                  <a:srgbClr val="E8147B"/>
                </a:solidFill>
                <a:sym typeface="Wingdings"/>
              </a:rPr>
              <a:t> </a:t>
            </a:r>
            <a:r>
              <a:rPr lang="fr-FR" altLang="fr-FR" sz="2400" b="1" dirty="0">
                <a:solidFill>
                  <a:srgbClr val="E8147B"/>
                </a:solidFill>
              </a:rPr>
              <a:t>le R4313-14 ne s’applique pas</a:t>
            </a:r>
            <a:endParaRPr lang="fr-FR" altLang="fr-FR" sz="2400" dirty="0">
              <a:solidFill>
                <a:srgbClr val="E8147B"/>
              </a:solidFill>
            </a:endParaRPr>
          </a:p>
        </p:txBody>
      </p:sp>
      <p:sp>
        <p:nvSpPr>
          <p:cNvPr id="13" name="Espace réservé du contenu 2"/>
          <p:cNvSpPr txBox="1">
            <a:spLocks/>
          </p:cNvSpPr>
          <p:nvPr/>
        </p:nvSpPr>
        <p:spPr>
          <a:xfrm>
            <a:off x="1828801" y="2489384"/>
            <a:ext cx="8194675" cy="2019737"/>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eaLnBrk="1" fontAlgn="auto" hangingPunct="1">
              <a:spcAft>
                <a:spcPts val="0"/>
              </a:spcAft>
              <a:buNone/>
              <a:defRPr/>
            </a:pPr>
            <a:r>
              <a:rPr lang="fr-FR" sz="2200" b="1" dirty="0">
                <a:solidFill>
                  <a:srgbClr val="7D8083"/>
                </a:solidFill>
                <a:latin typeface="Calibri"/>
              </a:rPr>
              <a:t>Pas de certificat de conformité d’occasion</a:t>
            </a:r>
          </a:p>
          <a:p>
            <a:pPr marL="0" indent="0" defTabSz="914400" eaLnBrk="1" fontAlgn="auto" hangingPunct="1">
              <a:spcAft>
                <a:spcPts val="0"/>
              </a:spcAft>
              <a:buNone/>
              <a:defRPr/>
            </a:pPr>
            <a:endParaRPr lang="fr-FR" sz="2200" b="1" dirty="0">
              <a:solidFill>
                <a:srgbClr val="7D8083"/>
              </a:solidFill>
              <a:latin typeface="Calibri"/>
            </a:endParaRPr>
          </a:p>
          <a:p>
            <a:pPr marL="0" indent="0" defTabSz="914400" eaLnBrk="1" fontAlgn="auto" hangingPunct="1">
              <a:spcAft>
                <a:spcPts val="0"/>
              </a:spcAft>
              <a:buNone/>
              <a:defRPr/>
            </a:pPr>
            <a:r>
              <a:rPr lang="fr-FR" sz="2200" b="1" dirty="0">
                <a:solidFill>
                  <a:srgbClr val="7D8083"/>
                </a:solidFill>
                <a:latin typeface="Calibri"/>
              </a:rPr>
              <a:t>Il est conseillé au vendeur de préciser par écrit que l’équipement est destiné à la destruction ou la déconstruction ou doit être mis en conformité avec d’être revendu par le preneur. </a:t>
            </a:r>
            <a:endParaRPr lang="fr-FR" sz="1800" dirty="0">
              <a:solidFill>
                <a:srgbClr val="8B8E91"/>
              </a:solidFill>
              <a:latin typeface="Calibri"/>
            </a:endParaRPr>
          </a:p>
          <a:p>
            <a:pPr marL="0" indent="0" defTabSz="914400" eaLnBrk="1" fontAlgn="auto" hangingPunct="1">
              <a:spcAft>
                <a:spcPts val="0"/>
              </a:spcAft>
              <a:buNone/>
              <a:tabLst>
                <a:tab pos="357188" algn="l"/>
              </a:tabLst>
              <a:defRPr/>
            </a:pPr>
            <a:endParaRPr lang="fr-FR" sz="1800" dirty="0">
              <a:solidFill>
                <a:srgbClr val="A5A7A9"/>
              </a:solidFill>
              <a:latin typeface="Calibri"/>
            </a:endParaRPr>
          </a:p>
          <a:p>
            <a:pPr marL="0" indent="0" defTabSz="914400" eaLnBrk="1" fontAlgn="auto" hangingPunct="1">
              <a:spcAft>
                <a:spcPts val="0"/>
              </a:spcAft>
              <a:buNone/>
              <a:tabLst>
                <a:tab pos="357188" algn="l"/>
              </a:tabLst>
              <a:defRPr/>
            </a:pPr>
            <a:endParaRPr lang="fr-FR" sz="1800" dirty="0">
              <a:solidFill>
                <a:srgbClr val="8B8E91"/>
              </a:solidFill>
              <a:latin typeface="Calibri"/>
            </a:endParaRPr>
          </a:p>
        </p:txBody>
      </p:sp>
      <p:sp>
        <p:nvSpPr>
          <p:cNvPr id="8" name="ZoneTexte 8"/>
          <p:cNvSpPr txBox="1">
            <a:spLocks noChangeArrowheads="1"/>
          </p:cNvSpPr>
          <p:nvPr/>
        </p:nvSpPr>
        <p:spPr bwMode="auto">
          <a:xfrm>
            <a:off x="4751389" y="34926"/>
            <a:ext cx="604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1400" b="1" dirty="0">
                <a:solidFill>
                  <a:prstClr val="white"/>
                </a:solidFill>
              </a:rPr>
              <a:t>Occasion – 26 mai 2016</a:t>
            </a:r>
            <a:endParaRPr lang="fr-FR" altLang="fr-FR" sz="1400" b="1" dirty="0">
              <a:solidFill>
                <a:prstClr val="black"/>
              </a:solidFill>
            </a:endParaRPr>
          </a:p>
        </p:txBody>
      </p:sp>
    </p:spTree>
    <p:extLst>
      <p:ext uri="{BB962C8B-B14F-4D97-AF65-F5344CB8AC3E}">
        <p14:creationId xmlns:p14="http://schemas.microsoft.com/office/powerpoint/2010/main" val="1646470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Vente d’un matériel aux enchères</a:t>
            </a:r>
            <a:endParaRPr lang="fr-FR" altLang="fr-FR" sz="2600" b="1" dirty="0"/>
          </a:p>
        </p:txBody>
      </p:sp>
      <p:sp>
        <p:nvSpPr>
          <p:cNvPr id="13316" name="Titre 1"/>
          <p:cNvSpPr txBox="1">
            <a:spLocks/>
          </p:cNvSpPr>
          <p:nvPr/>
        </p:nvSpPr>
        <p:spPr bwMode="auto">
          <a:xfrm>
            <a:off x="1793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52</a:t>
            </a:fld>
            <a:endParaRPr lang="fr-FR" dirty="0">
              <a:solidFill>
                <a:prstClr val="black">
                  <a:tint val="75000"/>
                </a:prstClr>
              </a:solidFill>
              <a:latin typeface="Calibri"/>
            </a:endParaRPr>
          </a:p>
        </p:txBody>
      </p:sp>
      <p:sp>
        <p:nvSpPr>
          <p:cNvPr id="11" name="Titre 1"/>
          <p:cNvSpPr txBox="1">
            <a:spLocks/>
          </p:cNvSpPr>
          <p:nvPr/>
        </p:nvSpPr>
        <p:spPr bwMode="auto">
          <a:xfrm>
            <a:off x="1793875" y="1143794"/>
            <a:ext cx="8229600" cy="84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2400" b="1" dirty="0">
                <a:solidFill>
                  <a:srgbClr val="E8147B"/>
                </a:solidFill>
              </a:rPr>
              <a:t>L’équipement n’a pas de destination prévue mais il peut être acheté en vue de son utilisation </a:t>
            </a:r>
          </a:p>
        </p:txBody>
      </p:sp>
      <p:sp>
        <p:nvSpPr>
          <p:cNvPr id="13" name="Espace réservé du contenu 2"/>
          <p:cNvSpPr txBox="1">
            <a:spLocks/>
          </p:cNvSpPr>
          <p:nvPr/>
        </p:nvSpPr>
        <p:spPr>
          <a:xfrm>
            <a:off x="1828801" y="2489384"/>
            <a:ext cx="8194675" cy="2019737"/>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eaLnBrk="1" fontAlgn="auto" hangingPunct="1">
              <a:spcAft>
                <a:spcPts val="0"/>
              </a:spcAft>
              <a:buNone/>
              <a:defRPr/>
            </a:pPr>
            <a:r>
              <a:rPr lang="fr-FR" sz="2200" b="1" dirty="0">
                <a:solidFill>
                  <a:srgbClr val="7D8083"/>
                </a:solidFill>
                <a:latin typeface="Calibri"/>
              </a:rPr>
              <a:t>Aucune dérogation permettant la vente d’équipements non conformes</a:t>
            </a:r>
          </a:p>
          <a:p>
            <a:pPr marL="0" indent="0" defTabSz="914400" eaLnBrk="1" fontAlgn="auto" hangingPunct="1">
              <a:spcAft>
                <a:spcPts val="0"/>
              </a:spcAft>
              <a:buNone/>
              <a:defRPr/>
            </a:pPr>
            <a:endParaRPr lang="fr-FR" sz="2200" b="1" dirty="0">
              <a:solidFill>
                <a:srgbClr val="7D8083"/>
              </a:solidFill>
              <a:latin typeface="Calibri"/>
            </a:endParaRPr>
          </a:p>
          <a:p>
            <a:pPr marL="0" indent="0" defTabSz="914400" eaLnBrk="1" fontAlgn="auto" hangingPunct="1">
              <a:spcAft>
                <a:spcPts val="0"/>
              </a:spcAft>
              <a:buNone/>
              <a:tabLst>
                <a:tab pos="357188" algn="l"/>
              </a:tabLst>
              <a:defRPr/>
            </a:pPr>
            <a:endParaRPr lang="fr-FR" sz="1800" dirty="0">
              <a:solidFill>
                <a:srgbClr val="A5A7A9"/>
              </a:solidFill>
              <a:latin typeface="Calibri"/>
            </a:endParaRPr>
          </a:p>
          <a:p>
            <a:pPr marL="0" indent="0" defTabSz="914400" eaLnBrk="1" fontAlgn="auto" hangingPunct="1">
              <a:spcAft>
                <a:spcPts val="0"/>
              </a:spcAft>
              <a:buNone/>
              <a:tabLst>
                <a:tab pos="357188" algn="l"/>
              </a:tabLst>
              <a:defRPr/>
            </a:pPr>
            <a:endParaRPr lang="fr-FR" sz="1800" dirty="0">
              <a:solidFill>
                <a:srgbClr val="8B8E91"/>
              </a:solidFill>
              <a:latin typeface="Calibri"/>
            </a:endParaRPr>
          </a:p>
        </p:txBody>
      </p:sp>
      <p:sp>
        <p:nvSpPr>
          <p:cNvPr id="8" name="ZoneTexte 8"/>
          <p:cNvSpPr txBox="1">
            <a:spLocks noChangeArrowheads="1"/>
          </p:cNvSpPr>
          <p:nvPr/>
        </p:nvSpPr>
        <p:spPr bwMode="auto">
          <a:xfrm>
            <a:off x="4751389" y="34926"/>
            <a:ext cx="604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fr-FR" altLang="fr-FR" sz="1400" b="1" dirty="0">
                <a:solidFill>
                  <a:prstClr val="white"/>
                </a:solidFill>
              </a:rPr>
              <a:t>Occasion – 26 mai 2016</a:t>
            </a:r>
            <a:endParaRPr lang="fr-FR" altLang="fr-FR" sz="1400" b="1" dirty="0">
              <a:solidFill>
                <a:prstClr val="black"/>
              </a:solidFill>
            </a:endParaRPr>
          </a:p>
        </p:txBody>
      </p:sp>
    </p:spTree>
    <p:extLst>
      <p:ext uri="{BB962C8B-B14F-4D97-AF65-F5344CB8AC3E}">
        <p14:creationId xmlns:p14="http://schemas.microsoft.com/office/powerpoint/2010/main" val="3908172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291" name="Sous-titre 2"/>
          <p:cNvSpPr>
            <a:spLocks noGrp="1"/>
          </p:cNvSpPr>
          <p:nvPr>
            <p:ph type="subTitle" idx="1"/>
          </p:nvPr>
        </p:nvSpPr>
        <p:spPr bwMode="auto">
          <a:xfrm>
            <a:off x="2927350" y="4293097"/>
            <a:ext cx="6400800"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sz="3200" dirty="0"/>
              <a:t>Chariots élévateurs</a:t>
            </a:r>
          </a:p>
        </p:txBody>
      </p:sp>
      <p:sp>
        <p:nvSpPr>
          <p:cNvPr id="4" name="Titre 1"/>
          <p:cNvSpPr txBox="1">
            <a:spLocks/>
          </p:cNvSpPr>
          <p:nvPr/>
        </p:nvSpPr>
        <p:spPr bwMode="auto">
          <a:xfrm>
            <a:off x="1703512" y="2420888"/>
            <a:ext cx="4608512" cy="1296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kern="1200">
                <a:solidFill>
                  <a:srgbClr val="0067B8"/>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eaLnBrk="1" hangingPunct="1"/>
            <a:r>
              <a:rPr lang="fr-FR" altLang="fr-FR" sz="3600" dirty="0">
                <a:latin typeface="Calibri"/>
              </a:rPr>
              <a:t>Ceinture de sécurité</a:t>
            </a:r>
            <a:endParaRPr lang="fr-FR" altLang="fr-FR" dirty="0">
              <a:latin typeface="Calibri"/>
            </a:endParaRPr>
          </a:p>
        </p:txBody>
      </p:sp>
      <p:sp>
        <p:nvSpPr>
          <p:cNvPr id="6" name="Sous-titre 2"/>
          <p:cNvSpPr txBox="1">
            <a:spLocks/>
          </p:cNvSpPr>
          <p:nvPr/>
        </p:nvSpPr>
        <p:spPr bwMode="auto">
          <a:xfrm>
            <a:off x="5735960" y="5589240"/>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Cosette </a:t>
            </a:r>
            <a:r>
              <a:rPr lang="fr-FR" altLang="fr-FR" dirty="0" err="1">
                <a:solidFill>
                  <a:srgbClr val="0067B8"/>
                </a:solidFill>
                <a:latin typeface="Calibri"/>
              </a:rPr>
              <a:t>Dussaugey</a:t>
            </a:r>
            <a:endParaRPr lang="fr-FR" altLang="fr-FR" dirty="0">
              <a:solidFill>
                <a:srgbClr val="0067B8"/>
              </a:solidFill>
              <a:latin typeface="Calibri"/>
            </a:endParaRPr>
          </a:p>
        </p:txBody>
      </p:sp>
    </p:spTree>
    <p:extLst>
      <p:ext uri="{BB962C8B-B14F-4D97-AF65-F5344CB8AC3E}">
        <p14:creationId xmlns:p14="http://schemas.microsoft.com/office/powerpoint/2010/main" val="2553346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90662"/>
            <a:ext cx="8229600" cy="562074"/>
          </a:xfrm>
        </p:spPr>
        <p:txBody>
          <a:bodyPr/>
          <a:lstStyle/>
          <a:p>
            <a:pPr algn="l"/>
            <a:r>
              <a:rPr lang="fr-FR" altLang="fr-FR" sz="2600" b="1" dirty="0">
                <a:solidFill>
                  <a:srgbClr val="0067B8"/>
                </a:solidFill>
              </a:rPr>
              <a:t>Ceinture de sécurité</a:t>
            </a:r>
            <a:endParaRPr lang="fr-FR" sz="2600" dirty="0"/>
          </a:p>
        </p:txBody>
      </p:sp>
      <p:sp>
        <p:nvSpPr>
          <p:cNvPr id="3" name="Espace réservé du contenu 2"/>
          <p:cNvSpPr>
            <a:spLocks noGrp="1"/>
          </p:cNvSpPr>
          <p:nvPr>
            <p:ph idx="1"/>
          </p:nvPr>
        </p:nvSpPr>
        <p:spPr>
          <a:xfrm>
            <a:off x="1991544" y="980728"/>
            <a:ext cx="8229600" cy="5616624"/>
          </a:xfrm>
        </p:spPr>
        <p:txBody>
          <a:bodyPr/>
          <a:lstStyle/>
          <a:p>
            <a:r>
              <a:rPr lang="fr-FR" sz="2400" b="1" dirty="0">
                <a:solidFill>
                  <a:srgbClr val="E8147B"/>
                </a:solidFill>
              </a:rPr>
              <a:t>La réglementation directive machines</a:t>
            </a:r>
            <a:br>
              <a:rPr lang="fr-FR" sz="2400" dirty="0">
                <a:solidFill>
                  <a:srgbClr val="E8147B"/>
                </a:solidFill>
              </a:rPr>
            </a:br>
            <a:r>
              <a:rPr lang="fr-FR" sz="1400" dirty="0"/>
              <a:t>3.2.2. Siège</a:t>
            </a:r>
          </a:p>
          <a:p>
            <a:pPr marL="355600" indent="0">
              <a:buNone/>
            </a:pPr>
            <a:r>
              <a:rPr lang="fr-FR" sz="1400" dirty="0"/>
              <a:t>Lorsqu'il </a:t>
            </a:r>
            <a:r>
              <a:rPr lang="fr-FR" sz="1800" b="1" dirty="0"/>
              <a:t>existe un risque </a:t>
            </a:r>
            <a:r>
              <a:rPr lang="fr-FR" sz="1400" dirty="0"/>
              <a:t>que les opérateurs ou d'autres personnes transportés par la machine puissent </a:t>
            </a:r>
            <a:r>
              <a:rPr lang="fr-FR" sz="1800" b="1" dirty="0"/>
              <a:t>être écrasés </a:t>
            </a:r>
            <a:r>
              <a:rPr lang="fr-FR" sz="1400" dirty="0"/>
              <a:t>entre des éléments de la machine et le sol si la machine se retourne ou bascule, notamment dans le cas d'une machine équipée d'une structure de protection visée aux points 3.4.3 ou 3.4.4, </a:t>
            </a:r>
            <a:r>
              <a:rPr lang="fr-FR" sz="1800" b="1" dirty="0"/>
              <a:t>leur siège doit être conçu ou équipé avec un système de retenue de manière à maintenir les personnes</a:t>
            </a:r>
            <a:r>
              <a:rPr lang="fr-FR" sz="1400" dirty="0"/>
              <a:t> sur leur siège sans s'opposer ni aux mouvements nécessaires au travail ni aux mouvements par rapport à la structure résultant de la suspension des sièges. Ces systèmes de retenue ne devraient pas être installés s'ils augmentent le risque.</a:t>
            </a:r>
          </a:p>
          <a:p>
            <a:r>
              <a:rPr lang="fr-FR" sz="2400" b="1" dirty="0">
                <a:solidFill>
                  <a:srgbClr val="E8147B"/>
                </a:solidFill>
              </a:rPr>
              <a:t>Les normes</a:t>
            </a:r>
          </a:p>
          <a:p>
            <a:pPr marL="355600" indent="0">
              <a:buNone/>
            </a:pPr>
            <a:r>
              <a:rPr lang="fr-FR" sz="2000" dirty="0"/>
              <a:t>EN 1726-1 remplacée par EN ISO 3691-1</a:t>
            </a:r>
          </a:p>
          <a:p>
            <a:r>
              <a:rPr lang="fr-FR" sz="2400" b="1" dirty="0">
                <a:solidFill>
                  <a:srgbClr val="E8147B"/>
                </a:solidFill>
              </a:rPr>
              <a:t>Obligations des utilisateurs</a:t>
            </a:r>
          </a:p>
          <a:p>
            <a:pPr marL="355600" indent="0">
              <a:buNone/>
            </a:pPr>
            <a:r>
              <a:rPr lang="fr-FR" sz="2000" dirty="0"/>
              <a:t>Pour les chariots non en porte à faux, analyse de risque pour définir si il y a risque d’écrasement Si oui ceinture, si non pas de ceinture</a:t>
            </a:r>
          </a:p>
          <a:p>
            <a:r>
              <a:rPr lang="fr-FR" sz="2400" b="1" dirty="0">
                <a:solidFill>
                  <a:srgbClr val="E8147B"/>
                </a:solidFill>
              </a:rPr>
              <a:t>Evolutions à venir</a:t>
            </a:r>
          </a:p>
          <a:p>
            <a:pPr marL="355600" indent="0">
              <a:buNone/>
            </a:pPr>
            <a:r>
              <a:rPr lang="fr-FR" sz="2000" dirty="0"/>
              <a:t>Suite à étude INRS, privilégier des dispositifs type portillon mais sans supprimer la ceinture</a:t>
            </a:r>
          </a:p>
        </p:txBody>
      </p:sp>
      <p:sp>
        <p:nvSpPr>
          <p:cNvPr id="4" name="Espace réservé du numéro de diapositive 3"/>
          <p:cNvSpPr>
            <a:spLocks noGrp="1"/>
          </p:cNvSpPr>
          <p:nvPr>
            <p:ph type="sldNum" sz="quarter" idx="12"/>
          </p:nvPr>
        </p:nvSpPr>
        <p:spPr/>
        <p:txBody>
          <a:bodyPr/>
          <a:lstStyle/>
          <a:p>
            <a:pPr defTabSz="914400">
              <a:defRPr/>
            </a:pPr>
            <a:fld id="{7A16E245-5F2D-481D-8902-4E4D33B0DD96}" type="slidenum">
              <a:rPr lang="fr-FR">
                <a:solidFill>
                  <a:prstClr val="black">
                    <a:tint val="75000"/>
                  </a:prstClr>
                </a:solidFill>
                <a:latin typeface="Calibri"/>
              </a:rPr>
              <a:pPr defTabSz="914400">
                <a:defRPr/>
              </a:pPr>
              <a:t>54</a:t>
            </a:fld>
            <a:endParaRPr lang="fr-FR">
              <a:solidFill>
                <a:prstClr val="black">
                  <a:tint val="75000"/>
                </a:prstClr>
              </a:solidFill>
              <a:latin typeface="Calibri"/>
            </a:endParaRPr>
          </a:p>
        </p:txBody>
      </p:sp>
    </p:spTree>
    <p:extLst>
      <p:ext uri="{BB962C8B-B14F-4D97-AF65-F5344CB8AC3E}">
        <p14:creationId xmlns:p14="http://schemas.microsoft.com/office/powerpoint/2010/main" val="297953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1919536" y="3429000"/>
            <a:ext cx="7992888" cy="1296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kern="1200">
                <a:solidFill>
                  <a:srgbClr val="0067B8"/>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eaLnBrk="1" hangingPunct="1"/>
            <a:r>
              <a:rPr lang="fr-FR" altLang="fr-FR" sz="3600" dirty="0">
                <a:latin typeface="Calibri"/>
              </a:rPr>
              <a:t>Modification des chariots</a:t>
            </a:r>
          </a:p>
          <a:p>
            <a:pPr defTabSz="914400" eaLnBrk="1" hangingPunct="1"/>
            <a:r>
              <a:rPr lang="fr-FR" altLang="fr-FR" dirty="0">
                <a:solidFill>
                  <a:srgbClr val="E8147B"/>
                </a:solidFill>
                <a:latin typeface="Calibri"/>
              </a:rPr>
              <a:t>Qu’est ce qu’une modification</a:t>
            </a:r>
          </a:p>
          <a:p>
            <a:pPr defTabSz="914400" eaLnBrk="1" hangingPunct="1"/>
            <a:r>
              <a:rPr lang="fr-FR" altLang="fr-FR" dirty="0">
                <a:solidFill>
                  <a:srgbClr val="E8147B"/>
                </a:solidFill>
                <a:latin typeface="Calibri"/>
              </a:rPr>
              <a:t>Que doit on faire lors d’une modification</a:t>
            </a:r>
            <a:r>
              <a:rPr lang="fr-FR" altLang="fr-FR" sz="3600" dirty="0">
                <a:latin typeface="Calibri"/>
              </a:rPr>
              <a:t> </a:t>
            </a:r>
            <a:r>
              <a:rPr lang="fr-FR" altLang="fr-FR" dirty="0">
                <a:solidFill>
                  <a:srgbClr val="E8147B"/>
                </a:solidFill>
                <a:latin typeface="Calibri"/>
              </a:rPr>
              <a:t>?</a:t>
            </a:r>
            <a:br>
              <a:rPr lang="fr-FR" altLang="fr-FR" dirty="0">
                <a:solidFill>
                  <a:srgbClr val="E8147B"/>
                </a:solidFill>
                <a:latin typeface="Calibri"/>
              </a:rPr>
            </a:br>
            <a:endParaRPr lang="fr-FR" altLang="fr-FR" dirty="0">
              <a:solidFill>
                <a:srgbClr val="E8147B"/>
              </a:solidFill>
              <a:latin typeface="Calibri"/>
            </a:endParaRPr>
          </a:p>
        </p:txBody>
      </p:sp>
      <p:sp>
        <p:nvSpPr>
          <p:cNvPr id="6" name="Sous-titre 2"/>
          <p:cNvSpPr txBox="1">
            <a:spLocks/>
          </p:cNvSpPr>
          <p:nvPr/>
        </p:nvSpPr>
        <p:spPr bwMode="auto">
          <a:xfrm>
            <a:off x="5735960" y="5589240"/>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Cosette </a:t>
            </a:r>
            <a:r>
              <a:rPr lang="fr-FR" altLang="fr-FR" dirty="0" err="1">
                <a:solidFill>
                  <a:srgbClr val="0067B8"/>
                </a:solidFill>
                <a:latin typeface="Calibri"/>
              </a:rPr>
              <a:t>Dussaugey</a:t>
            </a:r>
            <a:endParaRPr lang="fr-FR" altLang="fr-FR" dirty="0">
              <a:solidFill>
                <a:srgbClr val="0067B8"/>
              </a:solidFill>
              <a:latin typeface="Calibri"/>
            </a:endParaRPr>
          </a:p>
        </p:txBody>
      </p:sp>
    </p:spTree>
    <p:extLst>
      <p:ext uri="{BB962C8B-B14F-4D97-AF65-F5344CB8AC3E}">
        <p14:creationId xmlns:p14="http://schemas.microsoft.com/office/powerpoint/2010/main" val="39344023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Qu’est ce qu’une modification?</a:t>
            </a:r>
            <a:endParaRPr lang="fr-FR" altLang="fr-FR" sz="2600" b="1" dirty="0"/>
          </a:p>
        </p:txBody>
      </p:sp>
      <p:sp>
        <p:nvSpPr>
          <p:cNvPr id="3" name="Espace réservé du contenu 2"/>
          <p:cNvSpPr>
            <a:spLocks noGrp="1"/>
          </p:cNvSpPr>
          <p:nvPr>
            <p:ph idx="1"/>
          </p:nvPr>
        </p:nvSpPr>
        <p:spPr>
          <a:xfrm>
            <a:off x="1981200" y="1196752"/>
            <a:ext cx="6203032" cy="5328592"/>
          </a:xfrm>
        </p:spPr>
        <p:txBody>
          <a:bodyPr>
            <a:normAutofit fontScale="92500" lnSpcReduction="10000"/>
          </a:bodyPr>
          <a:lstStyle/>
          <a:p>
            <a:pPr algn="ctr" eaLnBrk="1" hangingPunct="1">
              <a:lnSpc>
                <a:spcPct val="80000"/>
              </a:lnSpc>
              <a:buFontTx/>
              <a:buNone/>
            </a:pPr>
            <a:endParaRPr lang="fr-FR" altLang="fr-FR" sz="1100" b="1" dirty="0">
              <a:solidFill>
                <a:schemeClr val="hlink"/>
              </a:solidFill>
            </a:endParaRPr>
          </a:p>
          <a:p>
            <a:pPr eaLnBrk="1" hangingPunct="1">
              <a:lnSpc>
                <a:spcPct val="80000"/>
              </a:lnSpc>
              <a:buFont typeface="Wingdings" pitchFamily="2" charset="2"/>
              <a:buChar char="Ø"/>
            </a:pPr>
            <a:r>
              <a:rPr lang="fr-FR" altLang="fr-FR" sz="2000" b="1" dirty="0">
                <a:solidFill>
                  <a:srgbClr val="0067B8"/>
                </a:solidFill>
              </a:rPr>
              <a:t>Ajout ou la suppression d’un élément ou d’une fonction non prévue par le fabricant et non prévue dans la notice d’instruction ;</a:t>
            </a:r>
          </a:p>
          <a:p>
            <a:pPr marL="0" indent="0" eaLnBrk="1" hangingPunct="1">
              <a:lnSpc>
                <a:spcPct val="80000"/>
              </a:lnSpc>
              <a:buNone/>
            </a:pPr>
            <a:r>
              <a:rPr lang="fr-FR" altLang="fr-FR" sz="2000" b="1" dirty="0">
                <a:solidFill>
                  <a:srgbClr val="E8147B"/>
                </a:solidFill>
              </a:rPr>
              <a:t>	Exemple: Outil non mentionné dans la notice d’instruction</a:t>
            </a:r>
          </a:p>
          <a:p>
            <a:pPr eaLnBrk="1" hangingPunct="1">
              <a:lnSpc>
                <a:spcPct val="80000"/>
              </a:lnSpc>
              <a:buFont typeface="Wingdings" pitchFamily="2" charset="2"/>
              <a:buChar char="Ø"/>
            </a:pPr>
            <a:endParaRPr lang="fr-FR" altLang="fr-FR" sz="2000" b="1" dirty="0">
              <a:solidFill>
                <a:srgbClr val="E8147B"/>
              </a:solidFill>
            </a:endParaRPr>
          </a:p>
          <a:p>
            <a:pPr eaLnBrk="1" hangingPunct="1">
              <a:lnSpc>
                <a:spcPct val="80000"/>
              </a:lnSpc>
              <a:buFont typeface="Wingdings" pitchFamily="2" charset="2"/>
              <a:buChar char="Ø"/>
            </a:pPr>
            <a:endParaRPr lang="fr-FR" altLang="fr-FR" sz="1100" b="1" dirty="0"/>
          </a:p>
          <a:p>
            <a:pPr eaLnBrk="1" hangingPunct="1">
              <a:lnSpc>
                <a:spcPct val="80000"/>
              </a:lnSpc>
              <a:buFont typeface="Wingdings" pitchFamily="2" charset="2"/>
              <a:buChar char="Ø"/>
            </a:pPr>
            <a:r>
              <a:rPr lang="fr-FR" altLang="fr-FR" sz="2000" b="1" dirty="0">
                <a:solidFill>
                  <a:srgbClr val="0067B8"/>
                </a:solidFill>
              </a:rPr>
              <a:t>Ajout d’un équipement interchangeable (</a:t>
            </a:r>
            <a:r>
              <a:rPr lang="fr-FR" altLang="fr-FR" sz="2000" b="1" dirty="0" err="1">
                <a:solidFill>
                  <a:srgbClr val="0067B8"/>
                </a:solidFill>
              </a:rPr>
              <a:t>Eq</a:t>
            </a:r>
            <a:r>
              <a:rPr lang="fr-FR" altLang="fr-FR" sz="2000" b="1" dirty="0">
                <a:solidFill>
                  <a:srgbClr val="0067B8"/>
                </a:solidFill>
              </a:rPr>
              <a:t> I) non prévu par le fabricant de la machine de base ou dont les caractéristiques de la machine destinée à le recevoir n’ont pas été définies par le fabricant de l’</a:t>
            </a:r>
            <a:r>
              <a:rPr lang="fr-FR" altLang="fr-FR" sz="2000" b="1" dirty="0" err="1">
                <a:solidFill>
                  <a:srgbClr val="0067B8"/>
                </a:solidFill>
              </a:rPr>
              <a:t>Eq</a:t>
            </a:r>
            <a:r>
              <a:rPr lang="fr-FR" altLang="fr-FR" sz="2000" b="1" dirty="0">
                <a:solidFill>
                  <a:srgbClr val="0067B8"/>
                </a:solidFill>
              </a:rPr>
              <a:t> I ;</a:t>
            </a:r>
          </a:p>
          <a:p>
            <a:pPr marL="0" indent="0" eaLnBrk="1" hangingPunct="1">
              <a:lnSpc>
                <a:spcPct val="80000"/>
              </a:lnSpc>
              <a:buNone/>
            </a:pPr>
            <a:r>
              <a:rPr lang="fr-FR" altLang="fr-FR" sz="2000" b="1" dirty="0">
                <a:solidFill>
                  <a:srgbClr val="E8147B"/>
                </a:solidFill>
              </a:rPr>
              <a:t>	Exemple : Potence de levage</a:t>
            </a:r>
          </a:p>
          <a:p>
            <a:pPr eaLnBrk="1" hangingPunct="1">
              <a:lnSpc>
                <a:spcPct val="80000"/>
              </a:lnSpc>
              <a:buFont typeface="Wingdings" pitchFamily="2" charset="2"/>
              <a:buChar char="Ø"/>
            </a:pPr>
            <a:endParaRPr lang="fr-FR" altLang="fr-FR" sz="2000" b="1" dirty="0">
              <a:solidFill>
                <a:srgbClr val="0067B8"/>
              </a:solidFill>
            </a:endParaRPr>
          </a:p>
          <a:p>
            <a:pPr eaLnBrk="1" hangingPunct="1">
              <a:lnSpc>
                <a:spcPct val="80000"/>
              </a:lnSpc>
              <a:buFont typeface="Wingdings" pitchFamily="2" charset="2"/>
              <a:buChar char="Ø"/>
            </a:pPr>
            <a:endParaRPr lang="fr-FR" altLang="fr-FR" sz="1100" b="1" dirty="0">
              <a:solidFill>
                <a:srgbClr val="0067B8"/>
              </a:solidFill>
            </a:endParaRPr>
          </a:p>
          <a:p>
            <a:pPr marL="0" indent="0" eaLnBrk="1" hangingPunct="1">
              <a:lnSpc>
                <a:spcPct val="80000"/>
              </a:lnSpc>
              <a:buNone/>
            </a:pPr>
            <a:endParaRPr lang="fr-FR" altLang="fr-FR" sz="1100" b="1" dirty="0">
              <a:solidFill>
                <a:srgbClr val="0067B8"/>
              </a:solidFill>
            </a:endParaRPr>
          </a:p>
          <a:p>
            <a:pPr eaLnBrk="1" hangingPunct="1">
              <a:lnSpc>
                <a:spcPct val="80000"/>
              </a:lnSpc>
              <a:buFont typeface="Wingdings" pitchFamily="2" charset="2"/>
              <a:buChar char="Ø"/>
            </a:pPr>
            <a:r>
              <a:rPr lang="fr-FR" altLang="fr-FR" sz="2000" b="1" dirty="0">
                <a:solidFill>
                  <a:srgbClr val="0067B8"/>
                </a:solidFill>
              </a:rPr>
              <a:t>Modification d’un composant de sécurité</a:t>
            </a:r>
          </a:p>
          <a:p>
            <a:pPr marL="901700" indent="-901700" eaLnBrk="1" hangingPunct="1">
              <a:lnSpc>
                <a:spcPct val="80000"/>
              </a:lnSpc>
              <a:buNone/>
            </a:pPr>
            <a:r>
              <a:rPr lang="fr-FR" altLang="fr-FR" sz="2000" b="1" dirty="0">
                <a:solidFill>
                  <a:srgbClr val="E8147B"/>
                </a:solidFill>
              </a:rPr>
              <a:t>	Exemple : Remplacement du protège conducteur par un non fourni par le fabricant d’origine ;</a:t>
            </a:r>
          </a:p>
          <a:p>
            <a:pPr eaLnBrk="1" hangingPunct="1">
              <a:lnSpc>
                <a:spcPct val="80000"/>
              </a:lnSpc>
              <a:buFont typeface="Wingdings" pitchFamily="2" charset="2"/>
              <a:buChar char="Ø"/>
            </a:pPr>
            <a:endParaRPr lang="fr-FR" altLang="fr-FR" sz="2000" b="1" dirty="0">
              <a:solidFill>
                <a:srgbClr val="E8147B"/>
              </a:solidFill>
            </a:endParaRPr>
          </a:p>
          <a:p>
            <a:pPr eaLnBrk="1" hangingPunct="1">
              <a:lnSpc>
                <a:spcPct val="80000"/>
              </a:lnSpc>
              <a:buFont typeface="Wingdings" pitchFamily="2" charset="2"/>
              <a:buChar char="Ø"/>
            </a:pPr>
            <a:endParaRPr lang="fr-FR" altLang="fr-FR" sz="1100" b="1" dirty="0"/>
          </a:p>
          <a:p>
            <a:pPr eaLnBrk="1" hangingPunct="1">
              <a:lnSpc>
                <a:spcPct val="80000"/>
              </a:lnSpc>
              <a:buFont typeface="Wingdings" pitchFamily="2" charset="2"/>
              <a:buChar char="Ø"/>
            </a:pPr>
            <a:r>
              <a:rPr lang="fr-FR" altLang="fr-FR" sz="2000" b="1" dirty="0">
                <a:solidFill>
                  <a:srgbClr val="0067B8"/>
                </a:solidFill>
              </a:rPr>
              <a:t>La modification d’une application définie.</a:t>
            </a:r>
            <a:r>
              <a:rPr lang="fr-FR" altLang="fr-FR" sz="2400" b="1" dirty="0"/>
              <a:t> </a:t>
            </a:r>
          </a:p>
          <a:p>
            <a:pPr marL="901700" indent="-901700" eaLnBrk="1" hangingPunct="1">
              <a:lnSpc>
                <a:spcPct val="80000"/>
              </a:lnSpc>
              <a:buNone/>
            </a:pPr>
            <a:r>
              <a:rPr lang="fr-FR" altLang="fr-FR" sz="2000" b="1" dirty="0">
                <a:solidFill>
                  <a:srgbClr val="E8147B"/>
                </a:solidFill>
              </a:rPr>
              <a:t>	Exemple : Transformation d’un chariot à conducteur porté en chariot automatisé</a:t>
            </a:r>
          </a:p>
          <a:p>
            <a:pPr marL="0" indent="0" eaLnBrk="1" fontAlgn="auto" hangingPunct="1">
              <a:spcAft>
                <a:spcPts val="0"/>
              </a:spcAft>
              <a:buNone/>
              <a:tabLst>
                <a:tab pos="357188" algn="l"/>
              </a:tabLst>
              <a:defRPr/>
            </a:pP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8B8E91"/>
              </a:solidFill>
            </a:endParaRPr>
          </a:p>
        </p:txBody>
      </p:sp>
      <p:sp>
        <p:nvSpPr>
          <p:cNvPr id="13316" name="Titre 1"/>
          <p:cNvSpPr txBox="1">
            <a:spLocks/>
          </p:cNvSpPr>
          <p:nvPr/>
        </p:nvSpPr>
        <p:spPr bwMode="auto">
          <a:xfrm>
            <a:off x="1774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56</a:t>
            </a:fld>
            <a:endParaRPr lang="fr-FR" dirty="0">
              <a:solidFill>
                <a:prstClr val="black">
                  <a:tint val="75000"/>
                </a:prstClr>
              </a:solidFill>
              <a:latin typeface="Calibri"/>
            </a:endParaRPr>
          </a:p>
        </p:txBody>
      </p:sp>
    </p:spTree>
    <p:extLst>
      <p:ext uri="{BB962C8B-B14F-4D97-AF65-F5344CB8AC3E}">
        <p14:creationId xmlns:p14="http://schemas.microsoft.com/office/powerpoint/2010/main" val="2426548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Qu’est ce qui n’est pas une modification?</a:t>
            </a:r>
            <a:endParaRPr lang="fr-FR" altLang="fr-FR" sz="2600" b="1" dirty="0"/>
          </a:p>
        </p:txBody>
      </p:sp>
      <p:sp>
        <p:nvSpPr>
          <p:cNvPr id="3" name="Espace réservé du contenu 2"/>
          <p:cNvSpPr>
            <a:spLocks noGrp="1"/>
          </p:cNvSpPr>
          <p:nvPr>
            <p:ph idx="1"/>
          </p:nvPr>
        </p:nvSpPr>
        <p:spPr>
          <a:xfrm>
            <a:off x="1981200" y="1196752"/>
            <a:ext cx="8229600" cy="5040560"/>
          </a:xfrm>
        </p:spPr>
        <p:txBody>
          <a:bodyPr>
            <a:normAutofit fontScale="92500" lnSpcReduction="10000"/>
          </a:bodyPr>
          <a:lstStyle/>
          <a:p>
            <a:pPr algn="ctr" eaLnBrk="1" hangingPunct="1">
              <a:lnSpc>
                <a:spcPct val="80000"/>
              </a:lnSpc>
              <a:buFontTx/>
              <a:buNone/>
            </a:pPr>
            <a:endParaRPr lang="fr-FR" altLang="fr-FR" sz="1100" b="1" dirty="0">
              <a:solidFill>
                <a:schemeClr val="hlink"/>
              </a:solidFill>
            </a:endParaRPr>
          </a:p>
          <a:p>
            <a:pPr eaLnBrk="1" hangingPunct="1">
              <a:lnSpc>
                <a:spcPct val="90000"/>
              </a:lnSpc>
              <a:buFont typeface="Wingdings" pitchFamily="2" charset="2"/>
              <a:buChar char="Ø"/>
            </a:pPr>
            <a:r>
              <a:rPr lang="fr-FR" altLang="fr-FR" sz="2000" b="1" dirty="0">
                <a:solidFill>
                  <a:srgbClr val="0067B8"/>
                </a:solidFill>
              </a:rPr>
              <a:t>Mise en œuvre d’une fonction prévue par le fabricant ;</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Opérations de réglage, de maintenance et d’entretien ainsi que le remplacement d’une pièce référencée par le fabricant ;</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Mise en place d’un </a:t>
            </a:r>
            <a:r>
              <a:rPr lang="fr-FR" altLang="fr-FR" sz="2000" b="1" dirty="0" err="1">
                <a:solidFill>
                  <a:srgbClr val="0067B8"/>
                </a:solidFill>
              </a:rPr>
              <a:t>Eq</a:t>
            </a:r>
            <a:r>
              <a:rPr lang="fr-FR" altLang="fr-FR" sz="2000" b="1" dirty="0">
                <a:solidFill>
                  <a:srgbClr val="0067B8"/>
                </a:solidFill>
              </a:rPr>
              <a:t> I prévue par le fabricant de la machine de base et définie dans la notice d’instructions ;</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Mise en place d’un </a:t>
            </a:r>
            <a:r>
              <a:rPr lang="fr-FR" altLang="fr-FR" sz="2000" b="1" dirty="0" err="1">
                <a:solidFill>
                  <a:srgbClr val="0067B8"/>
                </a:solidFill>
              </a:rPr>
              <a:t>Eq</a:t>
            </a:r>
            <a:r>
              <a:rPr lang="fr-FR" altLang="fr-FR" sz="2000" b="1" dirty="0">
                <a:solidFill>
                  <a:srgbClr val="0067B8"/>
                </a:solidFill>
              </a:rPr>
              <a:t> I dont le fabricant a défini les modèles spécifiques ou les caractéristiques de la machine d’accueil ;</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Intégration ou le retrait d’un outil  ;</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Mise en conformité ou remise en conformité avec les prescriptions  réglementaires applicables;</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Réparations avec pièces de sécurité d’origine</a:t>
            </a:r>
            <a:r>
              <a:rPr lang="fr-FR" altLang="fr-FR" sz="2000" dirty="0"/>
              <a:t>. </a:t>
            </a:r>
          </a:p>
          <a:p>
            <a:pPr marL="0" indent="0" eaLnBrk="1" fontAlgn="auto" hangingPunct="1">
              <a:spcAft>
                <a:spcPts val="0"/>
              </a:spcAft>
              <a:buNone/>
              <a:tabLst>
                <a:tab pos="357188" algn="l"/>
              </a:tabLst>
              <a:defRPr/>
            </a:pP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8B8E91"/>
              </a:solidFill>
            </a:endParaRPr>
          </a:p>
        </p:txBody>
      </p:sp>
      <p:sp>
        <p:nvSpPr>
          <p:cNvPr id="13316" name="Titre 1"/>
          <p:cNvSpPr txBox="1">
            <a:spLocks/>
          </p:cNvSpPr>
          <p:nvPr/>
        </p:nvSpPr>
        <p:spPr bwMode="auto">
          <a:xfrm>
            <a:off x="1774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57</a:t>
            </a:fld>
            <a:endParaRPr lang="fr-FR" dirty="0">
              <a:solidFill>
                <a:prstClr val="black">
                  <a:tint val="75000"/>
                </a:prstClr>
              </a:solidFill>
              <a:latin typeface="Calibri"/>
            </a:endParaRPr>
          </a:p>
        </p:txBody>
      </p:sp>
    </p:spTree>
    <p:extLst>
      <p:ext uri="{BB962C8B-B14F-4D97-AF65-F5344CB8AC3E}">
        <p14:creationId xmlns:p14="http://schemas.microsoft.com/office/powerpoint/2010/main" val="2657636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Quand peut-on être appelé à modifier un chariot?</a:t>
            </a:r>
            <a:endParaRPr lang="fr-FR" altLang="fr-FR" sz="2600" b="1" dirty="0"/>
          </a:p>
        </p:txBody>
      </p:sp>
      <p:sp>
        <p:nvSpPr>
          <p:cNvPr id="3" name="Espace réservé du contenu 2"/>
          <p:cNvSpPr>
            <a:spLocks noGrp="1"/>
          </p:cNvSpPr>
          <p:nvPr>
            <p:ph idx="1"/>
          </p:nvPr>
        </p:nvSpPr>
        <p:spPr>
          <a:xfrm>
            <a:off x="1991544" y="1844825"/>
            <a:ext cx="8229600" cy="4525963"/>
          </a:xfrm>
        </p:spPr>
        <p:txBody>
          <a:bodyPr>
            <a:normAutofit/>
          </a:bodyPr>
          <a:lstStyle/>
          <a:p>
            <a:pPr algn="ctr" eaLnBrk="1" hangingPunct="1">
              <a:lnSpc>
                <a:spcPct val="80000"/>
              </a:lnSpc>
              <a:buFontTx/>
              <a:buNone/>
            </a:pPr>
            <a:endParaRPr lang="fr-FR" altLang="fr-FR" sz="1100" b="1" dirty="0">
              <a:solidFill>
                <a:schemeClr val="hlink"/>
              </a:solidFill>
            </a:endParaRPr>
          </a:p>
          <a:p>
            <a:pPr eaLnBrk="1" hangingPunct="1">
              <a:lnSpc>
                <a:spcPct val="90000"/>
              </a:lnSpc>
              <a:buFont typeface="Wingdings" pitchFamily="2" charset="2"/>
              <a:buChar char="Ø"/>
            </a:pPr>
            <a:r>
              <a:rPr lang="fr-FR" altLang="fr-FR" sz="2000" b="1" dirty="0">
                <a:solidFill>
                  <a:srgbClr val="0067B8"/>
                </a:solidFill>
              </a:rPr>
              <a:t>Chariot neuf avant vente au client final;</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Chariot en service chez un utilisateur</a:t>
            </a:r>
          </a:p>
          <a:p>
            <a:pPr eaLnBrk="1" hangingPunct="1">
              <a:lnSpc>
                <a:spcPct val="90000"/>
              </a:lnSpc>
              <a:buFont typeface="Wingdings" pitchFamily="2" charset="2"/>
              <a:buChar char="Ø"/>
            </a:pPr>
            <a:endParaRPr lang="fr-FR" altLang="fr-FR" sz="2000" b="1" dirty="0">
              <a:solidFill>
                <a:srgbClr val="0067B8"/>
              </a:solidFill>
            </a:endParaRPr>
          </a:p>
          <a:p>
            <a:pPr eaLnBrk="1" hangingPunct="1">
              <a:lnSpc>
                <a:spcPct val="90000"/>
              </a:lnSpc>
              <a:buFont typeface="Wingdings" pitchFamily="2" charset="2"/>
              <a:buChar char="Ø"/>
            </a:pPr>
            <a:r>
              <a:rPr lang="fr-FR" altLang="fr-FR" sz="2000" b="1" dirty="0">
                <a:solidFill>
                  <a:srgbClr val="0067B8"/>
                </a:solidFill>
              </a:rPr>
              <a:t>Chariot déjà utilisé dans l’Union européenne avant une vente d’occasion</a:t>
            </a:r>
          </a:p>
          <a:p>
            <a:pPr eaLnBrk="1" hangingPunct="1">
              <a:lnSpc>
                <a:spcPct val="90000"/>
              </a:lnSpc>
              <a:buFont typeface="Wingdings" pitchFamily="2" charset="2"/>
              <a:buChar char="Ø"/>
            </a:pPr>
            <a:endParaRPr lang="fr-FR" altLang="fr-FR" sz="2000" dirty="0"/>
          </a:p>
          <a:p>
            <a:pPr marL="0" indent="0" eaLnBrk="1" fontAlgn="auto" hangingPunct="1">
              <a:spcAft>
                <a:spcPts val="0"/>
              </a:spcAft>
              <a:buNone/>
              <a:tabLst>
                <a:tab pos="357188" algn="l"/>
              </a:tabLst>
              <a:defRPr/>
            </a:pP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8B8E91"/>
              </a:solidFill>
            </a:endParaRPr>
          </a:p>
        </p:txBody>
      </p:sp>
      <p:sp>
        <p:nvSpPr>
          <p:cNvPr id="13316" name="Titre 1"/>
          <p:cNvSpPr txBox="1">
            <a:spLocks/>
          </p:cNvSpPr>
          <p:nvPr/>
        </p:nvSpPr>
        <p:spPr bwMode="auto">
          <a:xfrm>
            <a:off x="1774875" y="874713"/>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endParaRPr lang="fr-FR" altLang="fr-FR" sz="2400" dirty="0">
              <a:solidFill>
                <a:srgbClr val="E8147B"/>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58</a:t>
            </a:fld>
            <a:endParaRPr lang="fr-FR" dirty="0">
              <a:solidFill>
                <a:prstClr val="black">
                  <a:tint val="75000"/>
                </a:prstClr>
              </a:solidFill>
              <a:latin typeface="Calibri"/>
            </a:endParaRPr>
          </a:p>
        </p:txBody>
      </p:sp>
    </p:spTree>
    <p:extLst>
      <p:ext uri="{BB962C8B-B14F-4D97-AF65-F5344CB8AC3E}">
        <p14:creationId xmlns:p14="http://schemas.microsoft.com/office/powerpoint/2010/main" val="2759285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Modification d’un chariot neuf non mis en service</a:t>
            </a:r>
            <a:endParaRPr lang="fr-FR" altLang="fr-FR" sz="2600" b="1" dirty="0"/>
          </a:p>
        </p:txBody>
      </p:sp>
      <p:sp>
        <p:nvSpPr>
          <p:cNvPr id="3" name="Espace réservé du contenu 2"/>
          <p:cNvSpPr>
            <a:spLocks noGrp="1"/>
          </p:cNvSpPr>
          <p:nvPr>
            <p:ph idx="1"/>
          </p:nvPr>
        </p:nvSpPr>
        <p:spPr>
          <a:xfrm>
            <a:off x="1981200" y="1196753"/>
            <a:ext cx="8229600" cy="4525963"/>
          </a:xfrm>
        </p:spPr>
        <p:txBody>
          <a:bodyPr>
            <a:normAutofit lnSpcReduction="10000"/>
          </a:bodyPr>
          <a:lstStyle/>
          <a:p>
            <a:pPr algn="ctr" eaLnBrk="1" hangingPunct="1">
              <a:lnSpc>
                <a:spcPct val="80000"/>
              </a:lnSpc>
              <a:buFontTx/>
              <a:buNone/>
            </a:pPr>
            <a:endParaRPr lang="fr-FR" altLang="fr-FR" sz="1100" b="1" dirty="0">
              <a:solidFill>
                <a:schemeClr val="hlink"/>
              </a:solidFill>
            </a:endParaRPr>
          </a:p>
          <a:p>
            <a:pPr marL="0" indent="0" eaLnBrk="1" hangingPunct="1">
              <a:lnSpc>
                <a:spcPct val="80000"/>
              </a:lnSpc>
              <a:buNone/>
            </a:pPr>
            <a:r>
              <a:rPr lang="fr-FR" altLang="fr-FR" sz="2000" b="1" dirty="0">
                <a:solidFill>
                  <a:srgbClr val="E8147B"/>
                </a:solidFill>
              </a:rPr>
              <a:t>Modification réalisée par distributeur </a:t>
            </a:r>
            <a:r>
              <a:rPr lang="fr-FR" altLang="fr-FR" sz="2400" b="1" dirty="0">
                <a:solidFill>
                  <a:srgbClr val="E8147B"/>
                </a:solidFill>
              </a:rPr>
              <a:t>sans</a:t>
            </a:r>
            <a:r>
              <a:rPr lang="fr-FR" altLang="fr-FR" sz="2000" b="1" dirty="0">
                <a:solidFill>
                  <a:srgbClr val="E8147B"/>
                </a:solidFill>
              </a:rPr>
              <a:t> accord du constructeur</a:t>
            </a:r>
          </a:p>
          <a:p>
            <a:pPr marL="0" indent="0" eaLnBrk="1" hangingPunct="1">
              <a:lnSpc>
                <a:spcPct val="80000"/>
              </a:lnSpc>
              <a:buNone/>
            </a:pPr>
            <a:r>
              <a:rPr lang="fr-FR" altLang="fr-FR" sz="2000" b="1" dirty="0">
                <a:solidFill>
                  <a:srgbClr val="0067B8"/>
                </a:solidFill>
              </a:rPr>
              <a:t>Appliquer la directive machines</a:t>
            </a:r>
          </a:p>
          <a:p>
            <a:pPr eaLnBrk="1" hangingPunct="1">
              <a:lnSpc>
                <a:spcPct val="80000"/>
              </a:lnSpc>
              <a:buFont typeface="Wingdings" pitchFamily="2" charset="2"/>
              <a:buChar char="Ä"/>
            </a:pPr>
            <a:r>
              <a:rPr lang="fr-FR" altLang="fr-FR" sz="2000" b="1" dirty="0">
                <a:solidFill>
                  <a:srgbClr val="0067B8"/>
                </a:solidFill>
                <a:sym typeface="Wingdings"/>
              </a:rPr>
              <a:t>Analyse de risques</a:t>
            </a:r>
          </a:p>
          <a:p>
            <a:pPr eaLnBrk="1" hangingPunct="1">
              <a:lnSpc>
                <a:spcPct val="80000"/>
              </a:lnSpc>
              <a:buFont typeface="Wingdings" pitchFamily="2" charset="2"/>
              <a:buChar char="Ä"/>
            </a:pPr>
            <a:r>
              <a:rPr lang="fr-FR" altLang="fr-FR" sz="2000" b="1" dirty="0">
                <a:solidFill>
                  <a:srgbClr val="0067B8"/>
                </a:solidFill>
                <a:sym typeface="Wingdings"/>
              </a:rPr>
              <a:t>Application des exigences essentielles de santé et de sécurité de l’annexe 1 de la directive machines</a:t>
            </a:r>
          </a:p>
          <a:p>
            <a:pPr eaLnBrk="1" hangingPunct="1">
              <a:lnSpc>
                <a:spcPct val="80000"/>
              </a:lnSpc>
              <a:buFont typeface="Wingdings" pitchFamily="2" charset="2"/>
              <a:buChar char="Ä"/>
            </a:pPr>
            <a:r>
              <a:rPr lang="fr-FR" altLang="fr-FR" sz="2000" b="1" dirty="0">
                <a:solidFill>
                  <a:srgbClr val="0067B8"/>
                </a:solidFill>
                <a:sym typeface="Wingdings"/>
              </a:rPr>
              <a:t>Complément au manuel d’instruction</a:t>
            </a:r>
          </a:p>
          <a:p>
            <a:pPr eaLnBrk="1" hangingPunct="1">
              <a:lnSpc>
                <a:spcPct val="80000"/>
              </a:lnSpc>
              <a:buFont typeface="Wingdings" pitchFamily="2" charset="2"/>
              <a:buChar char="Ä"/>
            </a:pPr>
            <a:r>
              <a:rPr lang="fr-FR" altLang="fr-FR" sz="2000" b="1" dirty="0">
                <a:solidFill>
                  <a:srgbClr val="0067B8"/>
                </a:solidFill>
                <a:sym typeface="Wingdings"/>
              </a:rPr>
              <a:t>Déclaration CE de conformité</a:t>
            </a:r>
          </a:p>
          <a:p>
            <a:pPr eaLnBrk="1" hangingPunct="1">
              <a:lnSpc>
                <a:spcPct val="80000"/>
              </a:lnSpc>
              <a:buFont typeface="Wingdings" pitchFamily="2" charset="2"/>
              <a:buChar char="Ä"/>
            </a:pPr>
            <a:endParaRPr lang="fr-FR" altLang="fr-FR" sz="2000" dirty="0">
              <a:sym typeface="Wingdings"/>
            </a:endParaRPr>
          </a:p>
          <a:p>
            <a:pPr eaLnBrk="1" hangingPunct="1">
              <a:lnSpc>
                <a:spcPct val="80000"/>
              </a:lnSpc>
              <a:buFont typeface="Wingdings" pitchFamily="2" charset="2"/>
              <a:buChar char="Ä"/>
            </a:pPr>
            <a:endParaRPr lang="fr-FR" altLang="fr-FR" sz="2000" dirty="0">
              <a:sym typeface="Wingdings"/>
            </a:endParaRPr>
          </a:p>
          <a:p>
            <a:pPr marL="0" indent="0" eaLnBrk="1" hangingPunct="1">
              <a:lnSpc>
                <a:spcPct val="80000"/>
              </a:lnSpc>
              <a:buNone/>
            </a:pPr>
            <a:r>
              <a:rPr lang="fr-FR" altLang="fr-FR" sz="2000" b="1" dirty="0">
                <a:solidFill>
                  <a:srgbClr val="E8147B"/>
                </a:solidFill>
              </a:rPr>
              <a:t>Modification réalisée par distributeur </a:t>
            </a:r>
            <a:r>
              <a:rPr lang="fr-FR" altLang="fr-FR" sz="2400" b="1" dirty="0">
                <a:solidFill>
                  <a:srgbClr val="E8147B"/>
                </a:solidFill>
              </a:rPr>
              <a:t>avec</a:t>
            </a:r>
            <a:r>
              <a:rPr lang="fr-FR" altLang="fr-FR" sz="2000" b="1" dirty="0">
                <a:solidFill>
                  <a:srgbClr val="E8147B"/>
                </a:solidFill>
              </a:rPr>
              <a:t> accord du constructeur</a:t>
            </a:r>
          </a:p>
          <a:p>
            <a:pPr marL="0" indent="0" eaLnBrk="1" hangingPunct="1">
              <a:lnSpc>
                <a:spcPct val="80000"/>
              </a:lnSpc>
              <a:buNone/>
            </a:pPr>
            <a:r>
              <a:rPr lang="fr-FR" altLang="fr-FR" sz="2000" b="1" dirty="0">
                <a:solidFill>
                  <a:srgbClr val="0067B8"/>
                </a:solidFill>
                <a:sym typeface="Wingdings"/>
              </a:rPr>
              <a:t> Pas d’action de distributeur  outre la modification conformément aux instructions du constructeur</a:t>
            </a:r>
            <a:endParaRPr lang="fr-FR" altLang="fr-FR" sz="2000" b="1" dirty="0">
              <a:solidFill>
                <a:srgbClr val="0067B8"/>
              </a:solidFill>
            </a:endParaRPr>
          </a:p>
          <a:p>
            <a:pPr marL="0" indent="0" eaLnBrk="1" hangingPunct="1">
              <a:lnSpc>
                <a:spcPct val="80000"/>
              </a:lnSpc>
              <a:buNone/>
            </a:pPr>
            <a:endParaRPr lang="fr-FR" altLang="fr-FR" sz="2400" dirty="0"/>
          </a:p>
          <a:p>
            <a:pPr marL="0" indent="0" eaLnBrk="1" fontAlgn="auto" hangingPunct="1">
              <a:spcAft>
                <a:spcPts val="0"/>
              </a:spcAft>
              <a:buNone/>
              <a:tabLst>
                <a:tab pos="357188" algn="l"/>
              </a:tabLst>
              <a:defRPr/>
            </a:pPr>
            <a:r>
              <a:rPr lang="fr-FR" sz="1800" dirty="0">
                <a:solidFill>
                  <a:srgbClr val="8B8E91"/>
                </a:solidFill>
              </a:rPr>
              <a:t>	</a:t>
            </a: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A5A7A9"/>
              </a:solidFill>
            </a:endParaRPr>
          </a:p>
          <a:p>
            <a:pPr marL="0" indent="0" eaLnBrk="1" fontAlgn="auto" hangingPunct="1">
              <a:spcAft>
                <a:spcPts val="0"/>
              </a:spcAft>
              <a:buNone/>
              <a:tabLst>
                <a:tab pos="357188" algn="l"/>
              </a:tabLst>
              <a:defRPr/>
            </a:pPr>
            <a:endParaRPr lang="fr-FR" sz="1800" dirty="0">
              <a:solidFill>
                <a:srgbClr val="8B8E91"/>
              </a:solidFill>
            </a:endParaRP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59</a:t>
            </a:fld>
            <a:endParaRPr lang="fr-FR" dirty="0">
              <a:solidFill>
                <a:prstClr val="black">
                  <a:tint val="75000"/>
                </a:prstClr>
              </a:solidFill>
              <a:latin typeface="Calibri"/>
            </a:endParaRPr>
          </a:p>
        </p:txBody>
      </p:sp>
    </p:spTree>
    <p:extLst>
      <p:ext uri="{BB962C8B-B14F-4D97-AF65-F5344CB8AC3E}">
        <p14:creationId xmlns:p14="http://schemas.microsoft.com/office/powerpoint/2010/main" val="401285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373291" cy="727869"/>
          </a:xfrm>
        </p:spPr>
        <p:txBody>
          <a:bodyPr/>
          <a:lstStyle/>
          <a:p>
            <a:r>
              <a:rPr lang="fr-FR" dirty="0"/>
              <a:t>Statistiques du site Argus-chariots.com </a:t>
            </a:r>
          </a:p>
        </p:txBody>
      </p:sp>
      <p:sp>
        <p:nvSpPr>
          <p:cNvPr id="3" name="Espace réservé du texte 2"/>
          <p:cNvSpPr>
            <a:spLocks noGrp="1"/>
          </p:cNvSpPr>
          <p:nvPr>
            <p:ph type="body" sz="quarter" idx="10"/>
          </p:nvPr>
        </p:nvSpPr>
        <p:spPr>
          <a:xfrm>
            <a:off x="744582" y="1611178"/>
            <a:ext cx="10593977" cy="4580615"/>
          </a:xfrm>
        </p:spPr>
        <p:txBody>
          <a:bodyPr/>
          <a:lstStyle/>
          <a:p>
            <a:r>
              <a:rPr lang="fr-FR" sz="2800" b="1" dirty="0">
                <a:solidFill>
                  <a:schemeClr val="tx1"/>
                </a:solidFill>
              </a:rPr>
              <a:t>19 300 visites </a:t>
            </a:r>
            <a:r>
              <a:rPr lang="fr-FR" sz="2800" dirty="0">
                <a:solidFill>
                  <a:schemeClr val="tx1"/>
                </a:solidFill>
              </a:rPr>
              <a:t>depuis le début de l’année 2016 : +25% </a:t>
            </a:r>
            <a:r>
              <a:rPr lang="fr-FR" sz="2800" dirty="0" err="1">
                <a:solidFill>
                  <a:schemeClr val="tx1"/>
                </a:solidFill>
              </a:rPr>
              <a:t>p.r</a:t>
            </a:r>
            <a:r>
              <a:rPr lang="fr-FR" sz="2800" dirty="0">
                <a:solidFill>
                  <a:schemeClr val="tx1"/>
                </a:solidFill>
              </a:rPr>
              <a:t>. 2015</a:t>
            </a:r>
          </a:p>
          <a:p>
            <a:pPr marL="0" indent="0">
              <a:buNone/>
            </a:pPr>
            <a:endParaRPr lang="fr-FR" sz="2800" dirty="0">
              <a:solidFill>
                <a:schemeClr val="tx1"/>
              </a:solidFill>
            </a:endParaRPr>
          </a:p>
          <a:p>
            <a:r>
              <a:rPr lang="fr-FR" sz="2800" b="1" dirty="0">
                <a:solidFill>
                  <a:schemeClr val="tx1"/>
                </a:solidFill>
              </a:rPr>
              <a:t>130 917 valeurs importées </a:t>
            </a:r>
            <a:r>
              <a:rPr lang="fr-FR" sz="2800" dirty="0">
                <a:solidFill>
                  <a:schemeClr val="tx1"/>
                </a:solidFill>
              </a:rPr>
              <a:t>pour le millésime 2016 : +20 % </a:t>
            </a:r>
            <a:r>
              <a:rPr lang="fr-FR" sz="2800" dirty="0" err="1">
                <a:solidFill>
                  <a:schemeClr val="tx1"/>
                </a:solidFill>
              </a:rPr>
              <a:t>p.r</a:t>
            </a:r>
            <a:r>
              <a:rPr lang="fr-FR" sz="2800" dirty="0">
                <a:solidFill>
                  <a:schemeClr val="tx1"/>
                </a:solidFill>
              </a:rPr>
              <a:t>. 2015</a:t>
            </a:r>
          </a:p>
          <a:p>
            <a:r>
              <a:rPr lang="fr-FR" sz="2800" b="1" dirty="0">
                <a:solidFill>
                  <a:schemeClr val="tx1"/>
                </a:solidFill>
              </a:rPr>
              <a:t>5820 cotes </a:t>
            </a:r>
            <a:r>
              <a:rPr lang="fr-FR" sz="2800" dirty="0">
                <a:solidFill>
                  <a:schemeClr val="tx1"/>
                </a:solidFill>
              </a:rPr>
              <a:t>calculées en 2016 : +18% </a:t>
            </a:r>
            <a:r>
              <a:rPr lang="fr-FR" sz="2800" dirty="0" err="1">
                <a:solidFill>
                  <a:schemeClr val="tx1"/>
                </a:solidFill>
              </a:rPr>
              <a:t>p.r</a:t>
            </a:r>
            <a:r>
              <a:rPr lang="fr-FR" sz="2800" dirty="0">
                <a:solidFill>
                  <a:schemeClr val="tx1"/>
                </a:solidFill>
              </a:rPr>
              <a:t>. 2015</a:t>
            </a:r>
          </a:p>
          <a:p>
            <a:r>
              <a:rPr lang="fr-FR" sz="2800" b="1" dirty="0">
                <a:solidFill>
                  <a:schemeClr val="tx1"/>
                </a:solidFill>
              </a:rPr>
              <a:t>20 marques </a:t>
            </a:r>
            <a:r>
              <a:rPr lang="fr-FR" sz="2800" dirty="0">
                <a:solidFill>
                  <a:schemeClr val="tx1"/>
                </a:solidFill>
              </a:rPr>
              <a:t>cotées : stable</a:t>
            </a:r>
          </a:p>
          <a:p>
            <a:r>
              <a:rPr lang="fr-FR" sz="2800" b="1" dirty="0">
                <a:solidFill>
                  <a:schemeClr val="tx1"/>
                </a:solidFill>
              </a:rPr>
              <a:t>52 </a:t>
            </a:r>
            <a:r>
              <a:rPr lang="fr-FR" sz="2800" b="1" dirty="0" err="1">
                <a:solidFill>
                  <a:schemeClr val="tx1"/>
                </a:solidFill>
              </a:rPr>
              <a:t>cotateurs</a:t>
            </a:r>
            <a:r>
              <a:rPr lang="fr-FR" sz="2800" b="1" dirty="0">
                <a:solidFill>
                  <a:schemeClr val="tx1"/>
                </a:solidFill>
              </a:rPr>
              <a:t> actifs </a:t>
            </a:r>
            <a:r>
              <a:rPr lang="fr-FR" sz="2800" dirty="0">
                <a:solidFill>
                  <a:schemeClr val="tx1"/>
                </a:solidFill>
              </a:rPr>
              <a:t>sur l’ensemble de l’année 2016 : -3% </a:t>
            </a:r>
            <a:r>
              <a:rPr lang="fr-FR" sz="2800" dirty="0" err="1">
                <a:solidFill>
                  <a:schemeClr val="tx1"/>
                </a:solidFill>
              </a:rPr>
              <a:t>p.r</a:t>
            </a:r>
            <a:r>
              <a:rPr lang="fr-FR" sz="2800" dirty="0">
                <a:solidFill>
                  <a:schemeClr val="tx1"/>
                </a:solidFill>
              </a:rPr>
              <a:t>. 2015</a:t>
            </a:r>
          </a:p>
          <a:p>
            <a:pPr marL="0" indent="0">
              <a:buNone/>
            </a:pPr>
            <a:endParaRPr lang="fr-FR" sz="2800" dirty="0">
              <a:solidFill>
                <a:schemeClr val="tx1"/>
              </a:solidFill>
            </a:endParaRPr>
          </a:p>
          <a:p>
            <a:pPr marL="0" indent="0">
              <a:buNone/>
            </a:pPr>
            <a:endParaRPr lang="fr-FR" sz="2800" dirty="0">
              <a:solidFill>
                <a:schemeClr val="tx1"/>
              </a:solidFill>
            </a:endParaRPr>
          </a:p>
          <a:p>
            <a:endParaRPr lang="fr-FR" sz="2800" dirty="0">
              <a:solidFill>
                <a:schemeClr val="tx1"/>
              </a:solidFill>
            </a:endParaRPr>
          </a:p>
          <a:p>
            <a:endParaRPr lang="fr-FR" sz="2800" dirty="0">
              <a:solidFill>
                <a:schemeClr val="tx1"/>
              </a:solidFill>
            </a:endParaRPr>
          </a:p>
          <a:p>
            <a:endParaRPr lang="fr-FR" sz="2000" dirty="0">
              <a:solidFill>
                <a:schemeClr val="tx1"/>
              </a:solidFill>
            </a:endParaRPr>
          </a:p>
          <a:p>
            <a:pPr marL="0" indent="0">
              <a:buNone/>
            </a:pPr>
            <a:endParaRPr lang="fr-FR" dirty="0">
              <a:solidFill>
                <a:schemeClr val="tx1"/>
              </a:solidFill>
            </a:endParaRPr>
          </a:p>
        </p:txBody>
      </p:sp>
      <p:sp>
        <p:nvSpPr>
          <p:cNvPr id="5" name="Espace réservé du texte 2"/>
          <p:cNvSpPr txBox="1">
            <a:spLocks/>
          </p:cNvSpPr>
          <p:nvPr/>
        </p:nvSpPr>
        <p:spPr>
          <a:xfrm>
            <a:off x="104584" y="701828"/>
            <a:ext cx="7546518" cy="41784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Une belle progression des statistiques sur l’année 2016</a:t>
            </a:r>
          </a:p>
        </p:txBody>
      </p:sp>
    </p:spTree>
    <p:extLst>
      <p:ext uri="{BB962C8B-B14F-4D97-AF65-F5344CB8AC3E}">
        <p14:creationId xmlns:p14="http://schemas.microsoft.com/office/powerpoint/2010/main" val="2609328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Modification d’un chariot en service chez un utilisateur (1)</a:t>
            </a:r>
            <a:endParaRPr lang="fr-FR" altLang="fr-FR" sz="2600" b="1" dirty="0"/>
          </a:p>
        </p:txBody>
      </p:sp>
      <p:sp>
        <p:nvSpPr>
          <p:cNvPr id="3" name="Espace réservé du contenu 2"/>
          <p:cNvSpPr>
            <a:spLocks noGrp="1"/>
          </p:cNvSpPr>
          <p:nvPr>
            <p:ph idx="1"/>
          </p:nvPr>
        </p:nvSpPr>
        <p:spPr>
          <a:xfrm>
            <a:off x="1981200" y="1196752"/>
            <a:ext cx="4906888" cy="2736304"/>
          </a:xfrm>
        </p:spPr>
        <p:txBody>
          <a:bodyPr>
            <a:normAutofit/>
          </a:bodyPr>
          <a:lstStyle/>
          <a:p>
            <a:pPr algn="ctr" eaLnBrk="1" hangingPunct="1">
              <a:lnSpc>
                <a:spcPct val="80000"/>
              </a:lnSpc>
              <a:buFontTx/>
              <a:buNone/>
            </a:pPr>
            <a:endParaRPr lang="fr-FR" altLang="fr-FR" sz="1100" b="1" dirty="0">
              <a:solidFill>
                <a:schemeClr val="hlink"/>
              </a:solidFill>
            </a:endParaRPr>
          </a:p>
          <a:p>
            <a:pPr marL="0" indent="0" eaLnBrk="1" hangingPunct="1">
              <a:lnSpc>
                <a:spcPct val="80000"/>
              </a:lnSpc>
              <a:buNone/>
            </a:pPr>
            <a:r>
              <a:rPr lang="fr-FR" altLang="fr-FR" sz="2000" b="1" dirty="0">
                <a:solidFill>
                  <a:srgbClr val="E8147B"/>
                </a:solidFill>
              </a:rPr>
              <a:t>Utilisateur propriétaire souhaite sous traiter une modification</a:t>
            </a:r>
          </a:p>
          <a:p>
            <a:pPr eaLnBrk="1" hangingPunct="1">
              <a:lnSpc>
                <a:spcPct val="80000"/>
              </a:lnSpc>
              <a:buFont typeface="Wingdings" pitchFamily="2" charset="2"/>
              <a:buChar char="Ä"/>
            </a:pPr>
            <a:r>
              <a:rPr lang="fr-FR" altLang="fr-FR" sz="2000" b="1" dirty="0">
                <a:solidFill>
                  <a:srgbClr val="0067B8"/>
                </a:solidFill>
                <a:sym typeface="Wingdings"/>
              </a:rPr>
              <a:t>Commande au constructeur d’origine</a:t>
            </a:r>
          </a:p>
          <a:p>
            <a:pPr eaLnBrk="1" hangingPunct="1">
              <a:lnSpc>
                <a:spcPct val="80000"/>
              </a:lnSpc>
              <a:buFont typeface="Wingdings" pitchFamily="2" charset="2"/>
              <a:buChar char="Ä"/>
            </a:pPr>
            <a:r>
              <a:rPr lang="fr-FR" altLang="fr-FR" sz="2000" b="1" dirty="0">
                <a:solidFill>
                  <a:srgbClr val="0067B8"/>
                </a:solidFill>
                <a:sym typeface="Wingdings"/>
              </a:rPr>
              <a:t>Commande à un tiers en sous-traitance</a:t>
            </a:r>
          </a:p>
          <a:p>
            <a:pPr eaLnBrk="1" hangingPunct="1">
              <a:lnSpc>
                <a:spcPct val="80000"/>
              </a:lnSpc>
              <a:buFont typeface="Wingdings" pitchFamily="2" charset="2"/>
              <a:buChar char="Ä"/>
            </a:pPr>
            <a:endParaRPr lang="fr-FR" altLang="fr-FR" sz="2000" b="1" dirty="0">
              <a:solidFill>
                <a:srgbClr val="0067B8"/>
              </a:solidFill>
              <a:sym typeface="Wingdings"/>
            </a:endParaRPr>
          </a:p>
          <a:p>
            <a:pPr marL="0" indent="0" eaLnBrk="1" hangingPunct="1">
              <a:lnSpc>
                <a:spcPct val="80000"/>
              </a:lnSpc>
              <a:buNone/>
            </a:pPr>
            <a:r>
              <a:rPr lang="fr-FR" altLang="fr-FR" sz="4300" b="1" dirty="0">
                <a:solidFill>
                  <a:srgbClr val="E8147B"/>
                </a:solidFill>
                <a:sym typeface="Wingdings"/>
              </a:rPr>
              <a:t></a:t>
            </a:r>
            <a:r>
              <a:rPr lang="fr-FR" altLang="fr-FR" sz="2000" b="1" dirty="0">
                <a:solidFill>
                  <a:srgbClr val="0067B8"/>
                </a:solidFill>
                <a:sym typeface="Wingdings"/>
              </a:rPr>
              <a:t> Dans les 2 cas le cahier des charges doit clairement identifier la demande</a:t>
            </a:r>
          </a:p>
          <a:p>
            <a:pPr eaLnBrk="1" hangingPunct="1">
              <a:lnSpc>
                <a:spcPct val="80000"/>
              </a:lnSpc>
              <a:buFont typeface="Wingdings" pitchFamily="2" charset="2"/>
              <a:buChar char="%"/>
            </a:pPr>
            <a:endParaRPr lang="fr-FR" altLang="fr-FR" sz="2000" b="1" dirty="0">
              <a:solidFill>
                <a:srgbClr val="0067B8"/>
              </a:solidFill>
              <a:sym typeface="Wingdings"/>
            </a:endParaRPr>
          </a:p>
          <a:p>
            <a:pPr eaLnBrk="1" hangingPunct="1">
              <a:lnSpc>
                <a:spcPct val="80000"/>
              </a:lnSpc>
              <a:buFont typeface="Wingdings" pitchFamily="2" charset="2"/>
              <a:buChar char="%"/>
            </a:pPr>
            <a:endParaRPr lang="fr-FR" altLang="fr-FR" sz="2000" b="1" dirty="0">
              <a:solidFill>
                <a:srgbClr val="0067B8"/>
              </a:solidFill>
              <a:sym typeface="Wingdings"/>
            </a:endParaRPr>
          </a:p>
          <a:p>
            <a:pPr eaLnBrk="1" hangingPunct="1">
              <a:lnSpc>
                <a:spcPct val="80000"/>
              </a:lnSpc>
              <a:buFont typeface="Wingdings" pitchFamily="2" charset="2"/>
              <a:buChar char="Ä"/>
            </a:pPr>
            <a:endParaRPr lang="fr-FR" altLang="fr-FR" sz="2000" b="1" dirty="0">
              <a:solidFill>
                <a:srgbClr val="0067B8"/>
              </a:solidFill>
              <a:sym typeface="Wingdings"/>
            </a:endParaRPr>
          </a:p>
          <a:p>
            <a:pPr marL="0" indent="0" eaLnBrk="1" hangingPunct="1">
              <a:lnSpc>
                <a:spcPct val="80000"/>
              </a:lnSpc>
              <a:buNone/>
            </a:pPr>
            <a:endParaRPr lang="fr-FR" altLang="fr-FR" sz="2400" dirty="0"/>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60</a:t>
            </a:fld>
            <a:endParaRPr lang="fr-FR" dirty="0">
              <a:solidFill>
                <a:prstClr val="black">
                  <a:tint val="75000"/>
                </a:prstClr>
              </a:solidFill>
              <a:latin typeface="Calibri"/>
            </a:endParaRPr>
          </a:p>
        </p:txBody>
      </p:sp>
      <p:sp>
        <p:nvSpPr>
          <p:cNvPr id="2" name="ZoneTexte 1"/>
          <p:cNvSpPr txBox="1"/>
          <p:nvPr/>
        </p:nvSpPr>
        <p:spPr>
          <a:xfrm>
            <a:off x="5365056" y="4221088"/>
            <a:ext cx="505648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914400" fontAlgn="base">
              <a:spcBef>
                <a:spcPct val="0"/>
              </a:spcBef>
              <a:spcAft>
                <a:spcPct val="0"/>
              </a:spcAft>
            </a:pPr>
            <a:r>
              <a:rPr lang="fr-FR" altLang="fr-FR" b="1" dirty="0">
                <a:solidFill>
                  <a:srgbClr val="0067B8"/>
                </a:solidFill>
                <a:latin typeface="Calibri"/>
              </a:rPr>
              <a:t>Contenu cahier des charges</a:t>
            </a:r>
          </a:p>
          <a:p>
            <a:pPr defTabSz="914400" fontAlgn="base">
              <a:spcBef>
                <a:spcPct val="0"/>
              </a:spcBef>
              <a:spcAft>
                <a:spcPct val="0"/>
              </a:spcAft>
              <a:buFont typeface="Wingdings" pitchFamily="2" charset="2"/>
              <a:buChar char="Ø"/>
            </a:pPr>
            <a:r>
              <a:rPr lang="fr-FR" altLang="fr-FR" b="1" dirty="0">
                <a:solidFill>
                  <a:srgbClr val="0067B8"/>
                </a:solidFill>
                <a:latin typeface="Calibri"/>
              </a:rPr>
              <a:t>Descriptif de la modification</a:t>
            </a:r>
          </a:p>
          <a:p>
            <a:pPr defTabSz="914400" fontAlgn="base">
              <a:spcBef>
                <a:spcPct val="0"/>
              </a:spcBef>
              <a:spcAft>
                <a:spcPct val="0"/>
              </a:spcAft>
              <a:buFont typeface="Wingdings" pitchFamily="2" charset="2"/>
              <a:buChar char="Ø"/>
            </a:pPr>
            <a:r>
              <a:rPr lang="fr-FR" altLang="fr-FR" b="1" dirty="0">
                <a:solidFill>
                  <a:srgbClr val="0067B8"/>
                </a:solidFill>
                <a:latin typeface="Calibri"/>
              </a:rPr>
              <a:t>Performances attendues</a:t>
            </a:r>
          </a:p>
          <a:p>
            <a:pPr defTabSz="914400" fontAlgn="base">
              <a:spcBef>
                <a:spcPct val="0"/>
              </a:spcBef>
              <a:spcAft>
                <a:spcPct val="0"/>
              </a:spcAft>
              <a:buFont typeface="Wingdings" pitchFamily="2" charset="2"/>
              <a:buChar char="Ø"/>
            </a:pPr>
            <a:r>
              <a:rPr lang="fr-FR" altLang="fr-FR" b="1" dirty="0">
                <a:solidFill>
                  <a:srgbClr val="0067B8"/>
                </a:solidFill>
                <a:latin typeface="Calibri"/>
              </a:rPr>
              <a:t>Éléments de réception</a:t>
            </a:r>
          </a:p>
          <a:p>
            <a:pPr defTabSz="914400" fontAlgn="base">
              <a:spcBef>
                <a:spcPct val="0"/>
              </a:spcBef>
              <a:spcAft>
                <a:spcPct val="0"/>
              </a:spcAft>
              <a:buFont typeface="Wingdings" pitchFamily="2" charset="2"/>
              <a:buChar char="Ø"/>
            </a:pPr>
            <a:r>
              <a:rPr lang="fr-FR" altLang="fr-FR" b="1" dirty="0">
                <a:solidFill>
                  <a:srgbClr val="0067B8"/>
                </a:solidFill>
                <a:latin typeface="Calibri"/>
              </a:rPr>
              <a:t>Références réglementaires et normatives</a:t>
            </a:r>
          </a:p>
          <a:p>
            <a:pPr defTabSz="914400" fontAlgn="base">
              <a:spcBef>
                <a:spcPct val="0"/>
              </a:spcBef>
              <a:spcAft>
                <a:spcPct val="0"/>
              </a:spcAft>
              <a:buFont typeface="Wingdings" pitchFamily="2" charset="2"/>
              <a:buChar char="Ø"/>
            </a:pPr>
            <a:r>
              <a:rPr lang="fr-FR" altLang="fr-FR" b="1" dirty="0">
                <a:solidFill>
                  <a:srgbClr val="0067B8"/>
                </a:solidFill>
                <a:latin typeface="Calibri"/>
              </a:rPr>
              <a:t>Répartition des tâches ( interfaces, analyse de risques, réception, évaluation de la conformité de la machine,…)</a:t>
            </a:r>
          </a:p>
        </p:txBody>
      </p:sp>
    </p:spTree>
    <p:extLst>
      <p:ext uri="{BB962C8B-B14F-4D97-AF65-F5344CB8AC3E}">
        <p14:creationId xmlns:p14="http://schemas.microsoft.com/office/powerpoint/2010/main" val="6661521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fr-FR" altLang="fr-FR" sz="2600" b="1" dirty="0">
                <a:solidFill>
                  <a:srgbClr val="0067B8"/>
                </a:solidFill>
              </a:rPr>
              <a:t>Modification d’un chariot en service chez un utilisateur (2)</a:t>
            </a:r>
            <a:endParaRPr lang="fr-FR" altLang="fr-FR" sz="2600" b="1" dirty="0"/>
          </a:p>
        </p:txBody>
      </p:sp>
      <p:sp>
        <p:nvSpPr>
          <p:cNvPr id="3" name="Espace réservé du contenu 2"/>
          <p:cNvSpPr>
            <a:spLocks noGrp="1"/>
          </p:cNvSpPr>
          <p:nvPr>
            <p:ph idx="1"/>
          </p:nvPr>
        </p:nvSpPr>
        <p:spPr>
          <a:xfrm>
            <a:off x="1981200" y="1196752"/>
            <a:ext cx="8003232" cy="936104"/>
          </a:xfrm>
        </p:spPr>
        <p:txBody>
          <a:bodyPr>
            <a:normAutofit lnSpcReduction="10000"/>
          </a:bodyPr>
          <a:lstStyle/>
          <a:p>
            <a:pPr algn="ctr" eaLnBrk="1" hangingPunct="1">
              <a:lnSpc>
                <a:spcPct val="80000"/>
              </a:lnSpc>
              <a:buFontTx/>
              <a:buNone/>
            </a:pPr>
            <a:endParaRPr lang="fr-FR" altLang="fr-FR" sz="1100" b="1" dirty="0">
              <a:solidFill>
                <a:schemeClr val="hlink"/>
              </a:solidFill>
            </a:endParaRPr>
          </a:p>
          <a:p>
            <a:pPr marL="0" indent="0" eaLnBrk="1" hangingPunct="1">
              <a:lnSpc>
                <a:spcPct val="80000"/>
              </a:lnSpc>
              <a:buNone/>
            </a:pPr>
            <a:r>
              <a:rPr lang="fr-FR" altLang="fr-FR" sz="2600" b="1" dirty="0">
                <a:solidFill>
                  <a:srgbClr val="E8147B"/>
                </a:solidFill>
                <a:sym typeface="Wingdings"/>
              </a:rPr>
              <a:t>Les étapes à franchir par l’utilisateur et que peut il sous-traiter?</a:t>
            </a:r>
          </a:p>
          <a:p>
            <a:pPr marL="0" indent="0" eaLnBrk="1" hangingPunct="1">
              <a:lnSpc>
                <a:spcPct val="80000"/>
              </a:lnSpc>
              <a:buNone/>
            </a:pPr>
            <a:endParaRPr lang="fr-FR" altLang="fr-FR" sz="2000" b="1" dirty="0">
              <a:solidFill>
                <a:srgbClr val="0067B8"/>
              </a:solidFill>
              <a:sym typeface="Wingdings"/>
            </a:endParaRPr>
          </a:p>
          <a:p>
            <a:pPr eaLnBrk="1" hangingPunct="1">
              <a:lnSpc>
                <a:spcPct val="80000"/>
              </a:lnSpc>
              <a:buFont typeface="Wingdings" pitchFamily="2" charset="2"/>
              <a:buChar char="%"/>
            </a:pPr>
            <a:endParaRPr lang="fr-FR" altLang="fr-FR" sz="2000" b="1" dirty="0">
              <a:solidFill>
                <a:srgbClr val="0067B8"/>
              </a:solidFill>
              <a:sym typeface="Wingdings"/>
            </a:endParaRPr>
          </a:p>
          <a:p>
            <a:pPr eaLnBrk="1" hangingPunct="1">
              <a:lnSpc>
                <a:spcPct val="80000"/>
              </a:lnSpc>
              <a:buFont typeface="Wingdings" pitchFamily="2" charset="2"/>
              <a:buChar char="%"/>
            </a:pPr>
            <a:endParaRPr lang="fr-FR" altLang="fr-FR" sz="2000" b="1" dirty="0">
              <a:solidFill>
                <a:srgbClr val="0067B8"/>
              </a:solidFill>
              <a:sym typeface="Wingdings"/>
            </a:endParaRPr>
          </a:p>
          <a:p>
            <a:pPr eaLnBrk="1" hangingPunct="1">
              <a:lnSpc>
                <a:spcPct val="80000"/>
              </a:lnSpc>
              <a:buFont typeface="Wingdings" pitchFamily="2" charset="2"/>
              <a:buChar char="Ä"/>
            </a:pPr>
            <a:endParaRPr lang="fr-FR" altLang="fr-FR" sz="2000" b="1" dirty="0">
              <a:solidFill>
                <a:srgbClr val="0067B8"/>
              </a:solidFill>
              <a:sym typeface="Wingdings"/>
            </a:endParaRPr>
          </a:p>
          <a:p>
            <a:pPr marL="0" indent="0" eaLnBrk="1" hangingPunct="1">
              <a:lnSpc>
                <a:spcPct val="80000"/>
              </a:lnSpc>
              <a:buNone/>
            </a:pPr>
            <a:endParaRPr lang="fr-FR" altLang="fr-FR" sz="2400" dirty="0"/>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61</a:t>
            </a:fld>
            <a:endParaRPr lang="fr-FR" dirty="0">
              <a:solidFill>
                <a:prstClr val="black">
                  <a:tint val="75000"/>
                </a:prstClr>
              </a:solidFill>
              <a:latin typeface="Calibri"/>
            </a:endParaRPr>
          </a:p>
        </p:txBody>
      </p:sp>
      <p:sp>
        <p:nvSpPr>
          <p:cNvPr id="4" name="ZoneTexte 3"/>
          <p:cNvSpPr txBox="1"/>
          <p:nvPr/>
        </p:nvSpPr>
        <p:spPr>
          <a:xfrm>
            <a:off x="1847528" y="2424604"/>
            <a:ext cx="4032448" cy="3145476"/>
          </a:xfrm>
          <a:prstGeom prst="rect">
            <a:avLst/>
          </a:prstGeom>
          <a:noFill/>
          <a:ln w="28575">
            <a:solidFill>
              <a:srgbClr val="0067B8"/>
            </a:solidFill>
          </a:ln>
        </p:spPr>
        <p:txBody>
          <a:bodyPr wrap="square" rtlCol="0">
            <a:spAutoFit/>
          </a:bodyPr>
          <a:lstStyle/>
          <a:p>
            <a:pPr defTabSz="914400" fontAlgn="base">
              <a:lnSpc>
                <a:spcPct val="80000"/>
              </a:lnSpc>
              <a:spcBef>
                <a:spcPct val="0"/>
              </a:spcBef>
              <a:spcAft>
                <a:spcPct val="0"/>
              </a:spcAft>
            </a:pPr>
            <a:r>
              <a:rPr lang="fr-FR" altLang="fr-FR" sz="2400" b="1" u="sng" dirty="0">
                <a:solidFill>
                  <a:srgbClr val="0067B8"/>
                </a:solidFill>
                <a:latin typeface="Calibri" pitchFamily="34" charset="0"/>
                <a:cs typeface="Arial" charset="0"/>
              </a:rPr>
              <a:t>La machine</a:t>
            </a:r>
          </a:p>
          <a:p>
            <a:pPr defTabSz="914400" fontAlgn="base">
              <a:lnSpc>
                <a:spcPct val="80000"/>
              </a:lnSpc>
              <a:spcBef>
                <a:spcPct val="0"/>
              </a:spcBef>
              <a:spcAft>
                <a:spcPct val="0"/>
              </a:spcAft>
            </a:pPr>
            <a:endParaRPr lang="fr-FR" altLang="fr-FR" sz="2400" b="1" u="sng" dirty="0">
              <a:solidFill>
                <a:srgbClr val="0067B8"/>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0067B8"/>
                </a:solidFill>
                <a:latin typeface="Calibri" pitchFamily="34" charset="0"/>
                <a:cs typeface="Arial" charset="0"/>
              </a:rPr>
              <a:t>Procéder à l’évaluation des risques ;</a:t>
            </a:r>
          </a:p>
          <a:p>
            <a:pPr marL="355600" lvl="1" indent="-355600" defTabSz="914400" fontAlgn="base">
              <a:lnSpc>
                <a:spcPct val="80000"/>
              </a:lnSpc>
              <a:spcBef>
                <a:spcPct val="0"/>
              </a:spcBef>
              <a:spcAft>
                <a:spcPct val="0"/>
              </a:spcAft>
              <a:buFont typeface="Wingdings" pitchFamily="2" charset="2"/>
              <a:buChar char="Ø"/>
            </a:pPr>
            <a:endParaRPr lang="fr-FR" altLang="fr-FR" sz="2000" b="1" dirty="0">
              <a:solidFill>
                <a:srgbClr val="0067B8"/>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0067B8"/>
                </a:solidFill>
                <a:latin typeface="Calibri" pitchFamily="34" charset="0"/>
                <a:cs typeface="Arial" charset="0"/>
              </a:rPr>
              <a:t>Etablir un dossier technique contenant la description de la modification et le résultat de l’évaluation des risques ;</a:t>
            </a:r>
          </a:p>
          <a:p>
            <a:pPr marL="355600" lvl="1" indent="-355600" defTabSz="914400" fontAlgn="base">
              <a:lnSpc>
                <a:spcPct val="80000"/>
              </a:lnSpc>
              <a:spcBef>
                <a:spcPct val="0"/>
              </a:spcBef>
              <a:spcAft>
                <a:spcPct val="0"/>
              </a:spcAft>
              <a:buFont typeface="Wingdings" pitchFamily="2" charset="2"/>
              <a:buChar char="Ø"/>
            </a:pPr>
            <a:endParaRPr lang="fr-FR" altLang="fr-FR" sz="2000" b="1" dirty="0">
              <a:solidFill>
                <a:srgbClr val="0067B8"/>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0067B8"/>
                </a:solidFill>
                <a:latin typeface="Calibri" pitchFamily="34" charset="0"/>
                <a:cs typeface="Arial" charset="0"/>
              </a:rPr>
              <a:t>Mettre à jour la notice d’instruction .</a:t>
            </a:r>
          </a:p>
        </p:txBody>
      </p:sp>
      <p:sp>
        <p:nvSpPr>
          <p:cNvPr id="6" name="ZoneTexte 5"/>
          <p:cNvSpPr txBox="1"/>
          <p:nvPr/>
        </p:nvSpPr>
        <p:spPr>
          <a:xfrm>
            <a:off x="6384032" y="2420888"/>
            <a:ext cx="3960440" cy="3145476"/>
          </a:xfrm>
          <a:prstGeom prst="rect">
            <a:avLst/>
          </a:prstGeom>
          <a:noFill/>
          <a:ln w="28575">
            <a:solidFill>
              <a:srgbClr val="E8147B"/>
            </a:solidFill>
          </a:ln>
        </p:spPr>
        <p:txBody>
          <a:bodyPr wrap="square" rtlCol="0">
            <a:spAutoFit/>
          </a:bodyPr>
          <a:lstStyle/>
          <a:p>
            <a:pPr defTabSz="914400" fontAlgn="base">
              <a:lnSpc>
                <a:spcPct val="80000"/>
              </a:lnSpc>
              <a:spcBef>
                <a:spcPct val="0"/>
              </a:spcBef>
              <a:spcAft>
                <a:spcPct val="0"/>
              </a:spcAft>
            </a:pPr>
            <a:r>
              <a:rPr lang="fr-FR" altLang="fr-FR" sz="2400" b="1" u="sng" dirty="0">
                <a:solidFill>
                  <a:srgbClr val="E8147B"/>
                </a:solidFill>
                <a:latin typeface="Calibri" pitchFamily="34" charset="0"/>
                <a:cs typeface="Arial" charset="0"/>
              </a:rPr>
              <a:t>Le personnel</a:t>
            </a:r>
          </a:p>
          <a:p>
            <a:pPr marL="266700" indent="-177800" defTabSz="914400" fontAlgn="base">
              <a:lnSpc>
                <a:spcPct val="80000"/>
              </a:lnSpc>
              <a:spcBef>
                <a:spcPct val="0"/>
              </a:spcBef>
              <a:spcAft>
                <a:spcPct val="0"/>
              </a:spcAft>
              <a:buFont typeface="Wingdings" pitchFamily="2" charset="2"/>
              <a:buChar char="Ø"/>
            </a:pPr>
            <a:endParaRPr lang="fr-FR" altLang="fr-FR" sz="2400" dirty="0">
              <a:solidFill>
                <a:prstClr val="black"/>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E8147B"/>
                </a:solidFill>
                <a:latin typeface="Calibri" pitchFamily="34" charset="0"/>
                <a:cs typeface="Arial" charset="0"/>
              </a:rPr>
              <a:t>Informer les travailleurs des risques les concernant et qui sont dus à la modification ;</a:t>
            </a:r>
          </a:p>
          <a:p>
            <a:pPr marL="355600" lvl="1" indent="-355600" defTabSz="914400" fontAlgn="base">
              <a:lnSpc>
                <a:spcPct val="80000"/>
              </a:lnSpc>
              <a:spcBef>
                <a:spcPct val="0"/>
              </a:spcBef>
              <a:spcAft>
                <a:spcPct val="0"/>
              </a:spcAft>
              <a:buFont typeface="Wingdings" pitchFamily="2" charset="2"/>
              <a:buChar char="Ø"/>
            </a:pPr>
            <a:endParaRPr lang="fr-FR" altLang="fr-FR" sz="2000" b="1" dirty="0">
              <a:solidFill>
                <a:srgbClr val="E8147B"/>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E8147B"/>
                </a:solidFill>
                <a:latin typeface="Calibri" pitchFamily="34" charset="0"/>
                <a:cs typeface="Arial" charset="0"/>
              </a:rPr>
              <a:t>Former les travailleurs intervenants sur la machine modifiée ; </a:t>
            </a:r>
          </a:p>
          <a:p>
            <a:pPr marL="355600" lvl="1" indent="-355600" defTabSz="914400" fontAlgn="base">
              <a:lnSpc>
                <a:spcPct val="80000"/>
              </a:lnSpc>
              <a:spcBef>
                <a:spcPct val="0"/>
              </a:spcBef>
              <a:spcAft>
                <a:spcPct val="0"/>
              </a:spcAft>
              <a:buFont typeface="Wingdings" pitchFamily="2" charset="2"/>
              <a:buChar char="Ø"/>
            </a:pPr>
            <a:endParaRPr lang="fr-FR" altLang="fr-FR" sz="2000" b="1" dirty="0">
              <a:solidFill>
                <a:srgbClr val="E8147B"/>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E8147B"/>
                </a:solidFill>
                <a:latin typeface="Calibri" pitchFamily="34" charset="0"/>
                <a:cs typeface="Arial" charset="0"/>
              </a:rPr>
              <a:t>Former les travailleurs affectés à la modification .</a:t>
            </a:r>
          </a:p>
        </p:txBody>
      </p:sp>
    </p:spTree>
    <p:extLst>
      <p:ext uri="{BB962C8B-B14F-4D97-AF65-F5344CB8AC3E}">
        <p14:creationId xmlns:p14="http://schemas.microsoft.com/office/powerpoint/2010/main" val="4082225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1774825" y="476251"/>
            <a:ext cx="82296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fr-FR" altLang="fr-FR" sz="2600" b="1" dirty="0">
                <a:solidFill>
                  <a:srgbClr val="0067B8"/>
                </a:solidFill>
              </a:rPr>
              <a:t>Modification d’un chariot</a:t>
            </a:r>
            <a:r>
              <a:rPr lang="fr-FR" altLang="fr-FR" sz="2800" b="1" dirty="0">
                <a:solidFill>
                  <a:srgbClr val="0067B8"/>
                </a:solidFill>
              </a:rPr>
              <a:t> déjà utilisé dans l’Union européenne avant une vente d’occasion</a:t>
            </a:r>
          </a:p>
        </p:txBody>
      </p:sp>
      <p:sp>
        <p:nvSpPr>
          <p:cNvPr id="7" name="Espace réservé du numéro de diapositive 6"/>
          <p:cNvSpPr>
            <a:spLocks noGrp="1"/>
          </p:cNvSpPr>
          <p:nvPr>
            <p:ph type="sldNum" sz="quarter" idx="12"/>
          </p:nvPr>
        </p:nvSpPr>
        <p:spPr>
          <a:xfrm>
            <a:off x="1573214" y="6453189"/>
            <a:ext cx="490537" cy="365125"/>
          </a:xfrm>
        </p:spPr>
        <p:txBody>
          <a:bodyPr/>
          <a:lstStyle/>
          <a:p>
            <a:pPr defTabSz="914400">
              <a:defRPr/>
            </a:pPr>
            <a:fld id="{0A4D386B-773D-46F5-B4E6-64A7A5245649}" type="slidenum">
              <a:rPr lang="fr-FR">
                <a:solidFill>
                  <a:prstClr val="black">
                    <a:tint val="75000"/>
                  </a:prstClr>
                </a:solidFill>
                <a:latin typeface="Calibri"/>
              </a:rPr>
              <a:pPr defTabSz="914400">
                <a:defRPr/>
              </a:pPr>
              <a:t>62</a:t>
            </a:fld>
            <a:endParaRPr lang="fr-FR" dirty="0">
              <a:solidFill>
                <a:prstClr val="black">
                  <a:tint val="75000"/>
                </a:prstClr>
              </a:solidFill>
              <a:latin typeface="Calibri"/>
            </a:endParaRPr>
          </a:p>
        </p:txBody>
      </p:sp>
      <p:sp>
        <p:nvSpPr>
          <p:cNvPr id="6" name="ZoneTexte 5"/>
          <p:cNvSpPr txBox="1"/>
          <p:nvPr/>
        </p:nvSpPr>
        <p:spPr>
          <a:xfrm>
            <a:off x="1847528" y="2424605"/>
            <a:ext cx="4032448" cy="3422475"/>
          </a:xfrm>
          <a:prstGeom prst="rect">
            <a:avLst/>
          </a:prstGeom>
          <a:noFill/>
          <a:ln w="28575">
            <a:solidFill>
              <a:srgbClr val="0067B8"/>
            </a:solidFill>
          </a:ln>
        </p:spPr>
        <p:txBody>
          <a:bodyPr wrap="square" rtlCol="0">
            <a:spAutoFit/>
          </a:bodyPr>
          <a:lstStyle/>
          <a:p>
            <a:pPr defTabSz="914400" fontAlgn="base">
              <a:lnSpc>
                <a:spcPct val="80000"/>
              </a:lnSpc>
              <a:spcBef>
                <a:spcPct val="0"/>
              </a:spcBef>
              <a:spcAft>
                <a:spcPct val="0"/>
              </a:spcAft>
            </a:pPr>
            <a:r>
              <a:rPr lang="fr-FR" altLang="fr-FR" sz="2400" b="1" u="sng" dirty="0">
                <a:solidFill>
                  <a:srgbClr val="0067B8"/>
                </a:solidFill>
                <a:latin typeface="Calibri" pitchFamily="34" charset="0"/>
                <a:cs typeface="Arial" charset="0"/>
              </a:rPr>
              <a:t>La machine</a:t>
            </a:r>
          </a:p>
          <a:p>
            <a:pPr defTabSz="914400" fontAlgn="base">
              <a:lnSpc>
                <a:spcPct val="80000"/>
              </a:lnSpc>
              <a:spcBef>
                <a:spcPct val="0"/>
              </a:spcBef>
              <a:spcAft>
                <a:spcPct val="0"/>
              </a:spcAft>
            </a:pPr>
            <a:endParaRPr lang="fr-FR" altLang="fr-FR" sz="2400" b="1" u="sng" dirty="0">
              <a:solidFill>
                <a:srgbClr val="0067B8"/>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0067B8"/>
                </a:solidFill>
                <a:latin typeface="Calibri" pitchFamily="34" charset="0"/>
                <a:cs typeface="Arial" charset="0"/>
              </a:rPr>
              <a:t>Procéder à l’évaluation des risques ;</a:t>
            </a:r>
          </a:p>
          <a:p>
            <a:pPr marL="355600" lvl="1" indent="-355600" defTabSz="914400" fontAlgn="base">
              <a:lnSpc>
                <a:spcPct val="80000"/>
              </a:lnSpc>
              <a:spcBef>
                <a:spcPct val="0"/>
              </a:spcBef>
              <a:spcAft>
                <a:spcPct val="0"/>
              </a:spcAft>
              <a:buFont typeface="Wingdings" pitchFamily="2" charset="2"/>
              <a:buChar char="Ø"/>
            </a:pPr>
            <a:endParaRPr lang="fr-FR" altLang="fr-FR" sz="2000" b="1" dirty="0">
              <a:solidFill>
                <a:srgbClr val="0067B8"/>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0067B8"/>
                </a:solidFill>
                <a:latin typeface="Calibri" pitchFamily="34" charset="0"/>
                <a:cs typeface="Arial" charset="0"/>
              </a:rPr>
              <a:t>Etablir un dossier technique contenant la description de la modification et le résultat de l’évaluation des risques ;</a:t>
            </a:r>
          </a:p>
          <a:p>
            <a:pPr marL="355600" lvl="1" indent="-355600" defTabSz="914400" fontAlgn="base">
              <a:lnSpc>
                <a:spcPct val="80000"/>
              </a:lnSpc>
              <a:spcBef>
                <a:spcPct val="0"/>
              </a:spcBef>
              <a:spcAft>
                <a:spcPct val="0"/>
              </a:spcAft>
              <a:buFont typeface="Wingdings" pitchFamily="2" charset="2"/>
              <a:buChar char="Ø"/>
            </a:pPr>
            <a:endParaRPr lang="fr-FR" altLang="fr-FR" sz="2000" b="1" dirty="0">
              <a:solidFill>
                <a:srgbClr val="0067B8"/>
              </a:solidFill>
              <a:latin typeface="Calibri" pitchFamily="34" charset="0"/>
              <a:cs typeface="Arial" charset="0"/>
            </a:endParaRPr>
          </a:p>
          <a:p>
            <a:pPr marL="355600" indent="-355600" defTabSz="914400" fontAlgn="base">
              <a:lnSpc>
                <a:spcPct val="80000"/>
              </a:lnSpc>
              <a:spcBef>
                <a:spcPct val="0"/>
              </a:spcBef>
              <a:spcAft>
                <a:spcPct val="0"/>
              </a:spcAft>
              <a:buFont typeface="Wingdings" pitchFamily="2" charset="2"/>
              <a:buChar char="Ø"/>
            </a:pPr>
            <a:r>
              <a:rPr lang="fr-FR" altLang="fr-FR" sz="2000" b="1" dirty="0">
                <a:solidFill>
                  <a:srgbClr val="0067B8"/>
                </a:solidFill>
                <a:latin typeface="Calibri" pitchFamily="34" charset="0"/>
                <a:cs typeface="Arial" charset="0"/>
              </a:rPr>
              <a:t>Mettre à jour la notice d’instruction ;</a:t>
            </a:r>
          </a:p>
          <a:p>
            <a:pPr defTabSz="914400" fontAlgn="base">
              <a:spcBef>
                <a:spcPct val="0"/>
              </a:spcBef>
              <a:spcAft>
                <a:spcPct val="0"/>
              </a:spcAft>
            </a:pPr>
            <a:endParaRPr lang="fr-FR" dirty="0">
              <a:solidFill>
                <a:prstClr val="black"/>
              </a:solidFill>
              <a:latin typeface="Calibri" pitchFamily="34" charset="0"/>
              <a:cs typeface="Arial" charset="0"/>
            </a:endParaRPr>
          </a:p>
        </p:txBody>
      </p:sp>
      <p:sp>
        <p:nvSpPr>
          <p:cNvPr id="4" name="ZoneTexte 3"/>
          <p:cNvSpPr txBox="1"/>
          <p:nvPr/>
        </p:nvSpPr>
        <p:spPr>
          <a:xfrm>
            <a:off x="6528048" y="2204865"/>
            <a:ext cx="3672408" cy="2985433"/>
          </a:xfrm>
          <a:prstGeom prst="rect">
            <a:avLst/>
          </a:prstGeom>
          <a:solidFill>
            <a:srgbClr val="CCECFF"/>
          </a:solidFill>
        </p:spPr>
        <p:style>
          <a:lnRef idx="1">
            <a:schemeClr val="dk1"/>
          </a:lnRef>
          <a:fillRef idx="2">
            <a:schemeClr val="dk1"/>
          </a:fillRef>
          <a:effectRef idx="1">
            <a:schemeClr val="dk1"/>
          </a:effectRef>
          <a:fontRef idx="minor">
            <a:schemeClr val="dk1"/>
          </a:fontRef>
        </p:style>
        <p:txBody>
          <a:bodyPr wrap="square" rtlCol="0">
            <a:spAutoFit/>
          </a:bodyPr>
          <a:lstStyle/>
          <a:p>
            <a:pPr defTabSz="914400" fontAlgn="base">
              <a:spcBef>
                <a:spcPct val="0"/>
              </a:spcBef>
              <a:spcAft>
                <a:spcPct val="0"/>
              </a:spcAft>
            </a:pPr>
            <a:r>
              <a:rPr lang="fr-FR" altLang="fr-FR" sz="2400" b="1" u="sng" dirty="0">
                <a:solidFill>
                  <a:srgbClr val="0067B8"/>
                </a:solidFill>
                <a:latin typeface="Calibri"/>
              </a:rPr>
              <a:t>A faire en amont</a:t>
            </a:r>
          </a:p>
          <a:p>
            <a:pPr defTabSz="914400" fontAlgn="base">
              <a:spcBef>
                <a:spcPct val="0"/>
              </a:spcBef>
              <a:spcAft>
                <a:spcPct val="0"/>
              </a:spcAft>
            </a:pPr>
            <a:endParaRPr lang="fr-FR" altLang="fr-FR" b="1" u="sng" dirty="0">
              <a:solidFill>
                <a:srgbClr val="0067B8"/>
              </a:solidFill>
              <a:latin typeface="Calibri"/>
            </a:endParaRPr>
          </a:p>
          <a:p>
            <a:pPr marL="355600" indent="-355600" defTabSz="914400" fontAlgn="base">
              <a:spcBef>
                <a:spcPct val="0"/>
              </a:spcBef>
              <a:spcAft>
                <a:spcPct val="0"/>
              </a:spcAft>
              <a:buFont typeface="Wingdings" pitchFamily="2" charset="2"/>
              <a:buChar char="Ø"/>
            </a:pPr>
            <a:r>
              <a:rPr lang="fr-FR" altLang="fr-FR" sz="2000" b="1" dirty="0">
                <a:solidFill>
                  <a:srgbClr val="0067B8"/>
                </a:solidFill>
                <a:latin typeface="Calibri"/>
              </a:rPr>
              <a:t>Bien définir la modification</a:t>
            </a:r>
          </a:p>
          <a:p>
            <a:pPr marL="355600" indent="-355600" defTabSz="914400" fontAlgn="base">
              <a:spcBef>
                <a:spcPct val="0"/>
              </a:spcBef>
              <a:spcAft>
                <a:spcPct val="0"/>
              </a:spcAft>
              <a:buFont typeface="Wingdings" pitchFamily="2" charset="2"/>
              <a:buChar char="Ø"/>
            </a:pPr>
            <a:r>
              <a:rPr lang="fr-FR" altLang="fr-FR" sz="2000" b="1" dirty="0">
                <a:solidFill>
                  <a:srgbClr val="0067B8"/>
                </a:solidFill>
                <a:latin typeface="Calibri"/>
              </a:rPr>
              <a:t>Performances attendues</a:t>
            </a:r>
          </a:p>
          <a:p>
            <a:pPr marL="355600" indent="-355600" defTabSz="914400" fontAlgn="base">
              <a:spcBef>
                <a:spcPct val="0"/>
              </a:spcBef>
              <a:spcAft>
                <a:spcPct val="0"/>
              </a:spcAft>
              <a:buFont typeface="Wingdings" pitchFamily="2" charset="2"/>
              <a:buChar char="Ø"/>
            </a:pPr>
            <a:r>
              <a:rPr lang="fr-FR" altLang="fr-FR" sz="2000" b="1" dirty="0">
                <a:solidFill>
                  <a:srgbClr val="0067B8"/>
                </a:solidFill>
                <a:latin typeface="Calibri"/>
              </a:rPr>
              <a:t>Éléments de réception</a:t>
            </a:r>
          </a:p>
          <a:p>
            <a:pPr marL="355600" indent="-355600" defTabSz="914400" fontAlgn="base">
              <a:spcBef>
                <a:spcPct val="0"/>
              </a:spcBef>
              <a:spcAft>
                <a:spcPct val="0"/>
              </a:spcAft>
              <a:buFont typeface="Wingdings" pitchFamily="2" charset="2"/>
              <a:buChar char="Ø"/>
            </a:pPr>
            <a:r>
              <a:rPr lang="fr-FR" altLang="fr-FR" sz="2000" b="1" dirty="0">
                <a:solidFill>
                  <a:srgbClr val="0067B8"/>
                </a:solidFill>
                <a:latin typeface="Calibri"/>
              </a:rPr>
              <a:t>Références réglementaires et normatives</a:t>
            </a:r>
          </a:p>
          <a:p>
            <a:pPr marL="355600" indent="-355600" defTabSz="914400" fontAlgn="base">
              <a:spcBef>
                <a:spcPct val="0"/>
              </a:spcBef>
              <a:spcAft>
                <a:spcPct val="0"/>
              </a:spcAft>
              <a:buFont typeface="Wingdings" pitchFamily="2" charset="2"/>
              <a:buChar char="Ø"/>
            </a:pPr>
            <a:r>
              <a:rPr lang="fr-FR" altLang="fr-FR" sz="2000" b="1" dirty="0">
                <a:solidFill>
                  <a:srgbClr val="0067B8"/>
                </a:solidFill>
                <a:latin typeface="Calibri"/>
              </a:rPr>
              <a:t>évaluation de la conformité de la machine,…)</a:t>
            </a:r>
          </a:p>
        </p:txBody>
      </p:sp>
    </p:spTree>
    <p:extLst>
      <p:ext uri="{BB962C8B-B14F-4D97-AF65-F5344CB8AC3E}">
        <p14:creationId xmlns:p14="http://schemas.microsoft.com/office/powerpoint/2010/main" val="1885829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a:fld id="{CD302961-FE1F-4165-AFA4-8F8A992EA283}" type="slidenum">
              <a:rPr lang="fr-FR" altLang="fr-FR" sz="1400">
                <a:solidFill>
                  <a:srgbClr val="000000"/>
                </a:solidFill>
              </a:rPr>
              <a:pPr defTabSz="914400"/>
              <a:t>63</a:t>
            </a:fld>
            <a:endParaRPr lang="fr-FR" altLang="fr-FR" sz="1400">
              <a:solidFill>
                <a:srgbClr val="000000"/>
              </a:solidFill>
            </a:endParaRPr>
          </a:p>
        </p:txBody>
      </p:sp>
      <p:sp>
        <p:nvSpPr>
          <p:cNvPr id="4099" name="Espace réservé du numéro de diapositive 5"/>
          <p:cNvSpPr txBox="1">
            <a:spLocks noGrp="1"/>
          </p:cNvSpPr>
          <p:nvPr/>
        </p:nvSpPr>
        <p:spPr bwMode="auto">
          <a:xfrm>
            <a:off x="807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914400" fontAlgn="base">
              <a:spcBef>
                <a:spcPct val="0"/>
              </a:spcBef>
              <a:spcAft>
                <a:spcPct val="0"/>
              </a:spcAft>
              <a:buNone/>
            </a:pPr>
            <a:fld id="{E8FD2F74-6FE7-402A-9DDC-64BC67345521}" type="slidenum">
              <a:rPr lang="fr-FR" altLang="fr-FR" sz="1400">
                <a:solidFill>
                  <a:srgbClr val="000000"/>
                </a:solidFill>
                <a:cs typeface="Arial" charset="0"/>
              </a:rPr>
              <a:pPr algn="r" defTabSz="914400" fontAlgn="base">
                <a:spcBef>
                  <a:spcPct val="0"/>
                </a:spcBef>
                <a:spcAft>
                  <a:spcPct val="0"/>
                </a:spcAft>
                <a:buNone/>
              </a:pPr>
              <a:t>63</a:t>
            </a:fld>
            <a:endParaRPr lang="fr-FR" altLang="fr-FR" sz="1400">
              <a:solidFill>
                <a:srgbClr val="000000"/>
              </a:solidFill>
              <a:cs typeface="Arial" charset="0"/>
            </a:endParaRPr>
          </a:p>
        </p:txBody>
      </p:sp>
      <p:sp>
        <p:nvSpPr>
          <p:cNvPr id="4100" name="Rectangle 2"/>
          <p:cNvSpPr>
            <a:spLocks noGrp="1" noChangeArrowheads="1"/>
          </p:cNvSpPr>
          <p:nvPr>
            <p:ph type="title"/>
          </p:nvPr>
        </p:nvSpPr>
        <p:spPr>
          <a:xfrm>
            <a:off x="1524000" y="274638"/>
            <a:ext cx="9144000" cy="1143000"/>
          </a:xfrm>
        </p:spPr>
        <p:txBody>
          <a:bodyPr/>
          <a:lstStyle/>
          <a:p>
            <a:pPr eaLnBrk="1" hangingPunct="1"/>
            <a:r>
              <a:rPr lang="fr-FR" altLang="fr-FR" sz="3200" b="1" dirty="0">
                <a:solidFill>
                  <a:srgbClr val="0067B8"/>
                </a:solidFill>
              </a:rPr>
              <a:t>Guide</a:t>
            </a:r>
            <a:r>
              <a:rPr lang="fr-FR" altLang="fr-FR" sz="3200" b="1" dirty="0">
                <a:solidFill>
                  <a:srgbClr val="FF0000"/>
                </a:solidFill>
              </a:rPr>
              <a:t> </a:t>
            </a:r>
            <a:r>
              <a:rPr lang="fr-FR" altLang="fr-FR" sz="3200" b="1" dirty="0">
                <a:solidFill>
                  <a:srgbClr val="E8147B"/>
                </a:solidFill>
              </a:rPr>
              <a:t>technique</a:t>
            </a:r>
            <a:r>
              <a:rPr lang="fr-FR" altLang="fr-FR" sz="3200" b="1" dirty="0">
                <a:solidFill>
                  <a:srgbClr val="FF0000"/>
                </a:solidFill>
              </a:rPr>
              <a:t> </a:t>
            </a:r>
            <a:r>
              <a:rPr lang="fr-FR" altLang="fr-FR" sz="3200" b="1" dirty="0">
                <a:solidFill>
                  <a:srgbClr val="0067B8"/>
                </a:solidFill>
              </a:rPr>
              <a:t>du 18 novembre 2014 relatif aux opérations de modifications de machines</a:t>
            </a:r>
          </a:p>
        </p:txBody>
      </p:sp>
      <p:sp>
        <p:nvSpPr>
          <p:cNvPr id="3077" name="Rectangle 5"/>
          <p:cNvSpPr>
            <a:spLocks noChangeArrowheads="1"/>
          </p:cNvSpPr>
          <p:nvPr/>
        </p:nvSpPr>
        <p:spPr bwMode="auto">
          <a:xfrm>
            <a:off x="6599238" y="1628775"/>
            <a:ext cx="3168650" cy="1295400"/>
          </a:xfrm>
          <a:prstGeom prst="rect">
            <a:avLst/>
          </a:prstGeom>
          <a:solidFill>
            <a:srgbClr val="CCECFF"/>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fontAlgn="base">
              <a:spcBef>
                <a:spcPct val="0"/>
              </a:spcBef>
              <a:spcAft>
                <a:spcPct val="0"/>
              </a:spcAft>
              <a:buNone/>
            </a:pPr>
            <a:r>
              <a:rPr lang="fr-FR" altLang="fr-FR" sz="1800" b="1" dirty="0">
                <a:solidFill>
                  <a:srgbClr val="000000"/>
                </a:solidFill>
                <a:cs typeface="Arial" charset="0"/>
              </a:rPr>
              <a:t>Publié au BO</a:t>
            </a:r>
          </a:p>
          <a:p>
            <a:pPr algn="ctr" defTabSz="914400" fontAlgn="base">
              <a:spcBef>
                <a:spcPct val="0"/>
              </a:spcBef>
              <a:spcAft>
                <a:spcPct val="0"/>
              </a:spcAft>
              <a:buNone/>
            </a:pPr>
            <a:r>
              <a:rPr lang="fr-FR" altLang="fr-FR" sz="1800" b="1" dirty="0">
                <a:solidFill>
                  <a:srgbClr val="000000"/>
                </a:solidFill>
                <a:cs typeface="Arial" charset="0"/>
              </a:rPr>
              <a:t>No 11 - 30 novembre 2014</a:t>
            </a:r>
          </a:p>
        </p:txBody>
      </p:sp>
      <p:sp>
        <p:nvSpPr>
          <p:cNvPr id="3078" name="Rectangle 6"/>
          <p:cNvSpPr>
            <a:spLocks noChangeArrowheads="1"/>
          </p:cNvSpPr>
          <p:nvPr/>
        </p:nvSpPr>
        <p:spPr bwMode="auto">
          <a:xfrm>
            <a:off x="5880100" y="3141664"/>
            <a:ext cx="4679950" cy="3095625"/>
          </a:xfrm>
          <a:prstGeom prst="rect">
            <a:avLst/>
          </a:prstGeom>
          <a:solidFill>
            <a:srgbClr val="CCECFF"/>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fontAlgn="base">
              <a:spcBef>
                <a:spcPct val="0"/>
              </a:spcBef>
              <a:spcAft>
                <a:spcPct val="0"/>
              </a:spcAft>
              <a:buNone/>
            </a:pPr>
            <a:endParaRPr lang="fr-FR" altLang="fr-FR" sz="1800" b="1" dirty="0">
              <a:solidFill>
                <a:srgbClr val="000000"/>
              </a:solidFill>
              <a:cs typeface="Arial" charset="0"/>
            </a:endParaRPr>
          </a:p>
          <a:p>
            <a:pPr algn="ctr" defTabSz="914400" fontAlgn="base">
              <a:spcBef>
                <a:spcPct val="0"/>
              </a:spcBef>
              <a:spcAft>
                <a:spcPct val="0"/>
              </a:spcAft>
              <a:buNone/>
            </a:pPr>
            <a:r>
              <a:rPr lang="fr-FR" altLang="fr-FR" sz="1800" b="1" dirty="0">
                <a:solidFill>
                  <a:srgbClr val="000000"/>
                </a:solidFill>
                <a:cs typeface="Arial" charset="0"/>
              </a:rPr>
              <a:t>Ce n’est pas un document règlementaire </a:t>
            </a:r>
          </a:p>
          <a:p>
            <a:pPr algn="ctr" defTabSz="914400" fontAlgn="base">
              <a:spcBef>
                <a:spcPct val="0"/>
              </a:spcBef>
              <a:spcAft>
                <a:spcPct val="0"/>
              </a:spcAft>
              <a:buNone/>
            </a:pPr>
            <a:r>
              <a:rPr lang="fr-FR" altLang="fr-FR" sz="1800" b="1" dirty="0">
                <a:solidFill>
                  <a:srgbClr val="000000"/>
                </a:solidFill>
                <a:cs typeface="Arial" charset="0"/>
              </a:rPr>
              <a:t>mais un document d‘orientation.</a:t>
            </a:r>
          </a:p>
          <a:p>
            <a:pPr algn="ctr" defTabSz="914400" fontAlgn="base">
              <a:spcBef>
                <a:spcPct val="0"/>
              </a:spcBef>
              <a:spcAft>
                <a:spcPct val="0"/>
              </a:spcAft>
              <a:buNone/>
            </a:pPr>
            <a:endParaRPr lang="fr-FR" altLang="fr-FR" sz="1800" b="1" dirty="0">
              <a:solidFill>
                <a:srgbClr val="000000"/>
              </a:solidFill>
              <a:cs typeface="Arial" charset="0"/>
            </a:endParaRPr>
          </a:p>
          <a:p>
            <a:pPr algn="ctr" defTabSz="914400" fontAlgn="base">
              <a:spcBef>
                <a:spcPct val="0"/>
              </a:spcBef>
              <a:spcAft>
                <a:spcPct val="0"/>
              </a:spcAft>
              <a:buNone/>
            </a:pPr>
            <a:r>
              <a:rPr lang="fr-FR" altLang="fr-FR" sz="1800" b="1" dirty="0">
                <a:solidFill>
                  <a:srgbClr val="000000"/>
                </a:solidFill>
                <a:cs typeface="Arial" charset="0"/>
              </a:rPr>
              <a:t>Co-publié par Ministères du Travail</a:t>
            </a:r>
            <a:r>
              <a:rPr lang="fr-FR" altLang="fr-FR" sz="1800" dirty="0">
                <a:solidFill>
                  <a:srgbClr val="000000"/>
                </a:solidFill>
                <a:cs typeface="Arial" charset="0"/>
              </a:rPr>
              <a:t> </a:t>
            </a:r>
          </a:p>
          <a:p>
            <a:pPr algn="ctr" defTabSz="914400" fontAlgn="base">
              <a:spcBef>
                <a:spcPct val="0"/>
              </a:spcBef>
              <a:spcAft>
                <a:spcPct val="0"/>
              </a:spcAft>
              <a:buNone/>
            </a:pPr>
            <a:r>
              <a:rPr lang="fr-FR" altLang="fr-FR" sz="1800" b="1" dirty="0">
                <a:solidFill>
                  <a:srgbClr val="000000"/>
                </a:solidFill>
                <a:cs typeface="Arial" charset="0"/>
              </a:rPr>
              <a:t>et Agriculture. </a:t>
            </a:r>
          </a:p>
          <a:p>
            <a:pPr algn="ctr" defTabSz="914400" fontAlgn="base">
              <a:spcBef>
                <a:spcPct val="0"/>
              </a:spcBef>
              <a:spcAft>
                <a:spcPct val="0"/>
              </a:spcAft>
              <a:buNone/>
            </a:pPr>
            <a:r>
              <a:rPr lang="fr-FR" altLang="fr-FR" sz="1600" b="1" dirty="0">
                <a:solidFill>
                  <a:srgbClr val="000000"/>
                </a:solidFill>
                <a:cs typeface="Arial" charset="0"/>
              </a:rPr>
              <a:t>Il a fait l’objet d’une consultation </a:t>
            </a:r>
          </a:p>
          <a:p>
            <a:pPr algn="ctr" defTabSz="914400" fontAlgn="base">
              <a:spcBef>
                <a:spcPct val="0"/>
              </a:spcBef>
              <a:spcAft>
                <a:spcPct val="0"/>
              </a:spcAft>
              <a:buNone/>
            </a:pPr>
            <a:r>
              <a:rPr lang="fr-FR" altLang="fr-FR" sz="1600" b="1" dirty="0">
                <a:solidFill>
                  <a:srgbClr val="000000"/>
                </a:solidFill>
                <a:cs typeface="Arial" charset="0"/>
              </a:rPr>
              <a:t>auprès de la CS3 du COCT </a:t>
            </a:r>
          </a:p>
          <a:p>
            <a:pPr algn="ctr" defTabSz="914400" fontAlgn="base">
              <a:spcBef>
                <a:spcPct val="0"/>
              </a:spcBef>
              <a:spcAft>
                <a:spcPct val="0"/>
              </a:spcAft>
              <a:buNone/>
            </a:pPr>
            <a:r>
              <a:rPr lang="fr-FR" altLang="fr-FR" sz="1600" b="1" dirty="0">
                <a:solidFill>
                  <a:srgbClr val="000000"/>
                </a:solidFill>
                <a:cs typeface="Arial" charset="0"/>
              </a:rPr>
              <a:t>qui a émis un avis favorable.</a:t>
            </a:r>
          </a:p>
          <a:p>
            <a:pPr algn="ctr" defTabSz="914400" fontAlgn="base">
              <a:spcBef>
                <a:spcPct val="0"/>
              </a:spcBef>
              <a:spcAft>
                <a:spcPct val="0"/>
              </a:spcAft>
              <a:buNone/>
            </a:pPr>
            <a:r>
              <a:rPr lang="fr-FR" altLang="fr-FR" sz="1600" b="1" dirty="0">
                <a:solidFill>
                  <a:srgbClr val="000000"/>
                </a:solidFill>
                <a:cs typeface="Arial" charset="0"/>
              </a:rPr>
              <a:t>Ce formalisme confère au document</a:t>
            </a:r>
          </a:p>
          <a:p>
            <a:pPr algn="ctr" defTabSz="914400" fontAlgn="base">
              <a:spcBef>
                <a:spcPct val="0"/>
              </a:spcBef>
              <a:spcAft>
                <a:spcPct val="0"/>
              </a:spcAft>
              <a:buNone/>
            </a:pPr>
            <a:r>
              <a:rPr lang="fr-FR" altLang="fr-FR" sz="1600" b="1" dirty="0">
                <a:solidFill>
                  <a:srgbClr val="000000"/>
                </a:solidFill>
                <a:cs typeface="Arial" charset="0"/>
              </a:rPr>
              <a:t> une forte valeur de recommandation.</a:t>
            </a:r>
          </a:p>
          <a:p>
            <a:pPr algn="ctr" defTabSz="914400" fontAlgn="base">
              <a:spcBef>
                <a:spcPct val="0"/>
              </a:spcBef>
              <a:spcAft>
                <a:spcPct val="0"/>
              </a:spcAft>
              <a:buNone/>
            </a:pPr>
            <a:endParaRPr lang="fr-FR" altLang="fr-FR" sz="1600" b="1" dirty="0">
              <a:solidFill>
                <a:srgbClr val="000000"/>
              </a:solidFill>
              <a:cs typeface="Arial" charset="0"/>
            </a:endParaRPr>
          </a:p>
        </p:txBody>
      </p:sp>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l="31474" t="21851" r="32082" b="4495"/>
          <a:stretch>
            <a:fillRect/>
          </a:stretch>
        </p:blipFill>
        <p:spPr bwMode="auto">
          <a:xfrm>
            <a:off x="1631951" y="1484314"/>
            <a:ext cx="4175125" cy="48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4" name="ZoneTexte 6"/>
          <p:cNvSpPr txBox="1">
            <a:spLocks noChangeArrowheads="1"/>
          </p:cNvSpPr>
          <p:nvPr/>
        </p:nvSpPr>
        <p:spPr bwMode="auto">
          <a:xfrm>
            <a:off x="10372725" y="-26988"/>
            <a:ext cx="241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0" fontAlgn="base" hangingPunct="0">
              <a:spcBef>
                <a:spcPct val="0"/>
              </a:spcBef>
              <a:spcAft>
                <a:spcPct val="0"/>
              </a:spcAft>
              <a:buNone/>
            </a:pPr>
            <a:r>
              <a:rPr lang="fr-FR" altLang="fr-FR" sz="1600">
                <a:solidFill>
                  <a:srgbClr val="000000"/>
                </a:solidFill>
                <a:cs typeface="Arial" charset="0"/>
              </a:rPr>
              <a:t>I</a:t>
            </a:r>
          </a:p>
        </p:txBody>
      </p:sp>
    </p:spTree>
    <p:extLst>
      <p:ext uri="{BB962C8B-B14F-4D97-AF65-F5344CB8AC3E}">
        <p14:creationId xmlns:p14="http://schemas.microsoft.com/office/powerpoint/2010/main" val="134938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14400">
              <a:defRPr/>
            </a:pPr>
            <a:fld id="{AF38CD2B-C526-421C-8FDB-C58118D9B794}" type="slidenum">
              <a:rPr lang="fr-FR">
                <a:solidFill>
                  <a:prstClr val="black">
                    <a:tint val="75000"/>
                  </a:prstClr>
                </a:solidFill>
                <a:latin typeface="Calibri"/>
              </a:rPr>
              <a:pPr defTabSz="914400">
                <a:defRPr/>
              </a:pPr>
              <a:t>64</a:t>
            </a:fld>
            <a:endParaRPr lang="fr-FR">
              <a:solidFill>
                <a:prstClr val="black">
                  <a:tint val="75000"/>
                </a:prstClr>
              </a:solidFill>
              <a:latin typeface="Calibri"/>
            </a:endParaRPr>
          </a:p>
        </p:txBody>
      </p:sp>
      <p:sp>
        <p:nvSpPr>
          <p:cNvPr id="3" name="ZoneTexte 2"/>
          <p:cNvSpPr txBox="1"/>
          <p:nvPr/>
        </p:nvSpPr>
        <p:spPr>
          <a:xfrm>
            <a:off x="3935760" y="3924345"/>
            <a:ext cx="4752528" cy="1569660"/>
          </a:xfrm>
          <a:prstGeom prst="rect">
            <a:avLst/>
          </a:prstGeom>
          <a:noFill/>
        </p:spPr>
        <p:txBody>
          <a:bodyPr wrap="square" rtlCol="0">
            <a:spAutoFit/>
          </a:bodyPr>
          <a:lstStyle/>
          <a:p>
            <a:pPr defTabSz="914400" fontAlgn="base">
              <a:spcBef>
                <a:spcPct val="0"/>
              </a:spcBef>
              <a:spcAft>
                <a:spcPct val="0"/>
              </a:spcAft>
            </a:pPr>
            <a:r>
              <a:rPr lang="fr-FR" sz="3200" b="1" dirty="0">
                <a:solidFill>
                  <a:srgbClr val="1F497D">
                    <a:lumMod val="60000"/>
                    <a:lumOff val="40000"/>
                  </a:srgbClr>
                </a:solidFill>
                <a:latin typeface="Calibri" pitchFamily="34" charset="0"/>
                <a:cs typeface="Arial" charset="0"/>
              </a:rPr>
              <a:t>Merci de votre attention</a:t>
            </a:r>
          </a:p>
          <a:p>
            <a:pPr defTabSz="914400" fontAlgn="base">
              <a:spcBef>
                <a:spcPct val="0"/>
              </a:spcBef>
              <a:spcAft>
                <a:spcPct val="0"/>
              </a:spcAft>
            </a:pPr>
            <a:endParaRPr lang="fr-FR" sz="3200" b="1" dirty="0">
              <a:solidFill>
                <a:srgbClr val="1F497D">
                  <a:lumMod val="60000"/>
                  <a:lumOff val="40000"/>
                </a:srgbClr>
              </a:solidFill>
              <a:latin typeface="Calibri" pitchFamily="34" charset="0"/>
              <a:cs typeface="Arial" charset="0"/>
            </a:endParaRPr>
          </a:p>
          <a:p>
            <a:pPr defTabSz="914400" fontAlgn="base">
              <a:spcBef>
                <a:spcPct val="0"/>
              </a:spcBef>
              <a:spcAft>
                <a:spcPct val="0"/>
              </a:spcAft>
            </a:pPr>
            <a:r>
              <a:rPr lang="fr-FR" sz="3200" b="1" dirty="0">
                <a:solidFill>
                  <a:srgbClr val="1F497D">
                    <a:lumMod val="60000"/>
                    <a:lumOff val="40000"/>
                  </a:srgbClr>
                </a:solidFill>
                <a:latin typeface="Calibri" pitchFamily="34" charset="0"/>
                <a:cs typeface="Arial" charset="0"/>
              </a:rPr>
              <a:t>Des questions?</a:t>
            </a:r>
          </a:p>
        </p:txBody>
      </p:sp>
      <p:pic>
        <p:nvPicPr>
          <p:cNvPr id="4" name="Picture 7" descr="j04238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296" y="3789041"/>
            <a:ext cx="954088" cy="151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0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373291" cy="727869"/>
          </a:xfrm>
        </p:spPr>
        <p:txBody>
          <a:bodyPr/>
          <a:lstStyle/>
          <a:p>
            <a:r>
              <a:rPr lang="fr-FR" dirty="0"/>
              <a:t>Statistiques du site Argus-chariots.com </a:t>
            </a:r>
          </a:p>
        </p:txBody>
      </p:sp>
      <p:sp>
        <p:nvSpPr>
          <p:cNvPr id="5" name="Espace réservé du texte 2"/>
          <p:cNvSpPr txBox="1">
            <a:spLocks/>
          </p:cNvSpPr>
          <p:nvPr/>
        </p:nvSpPr>
        <p:spPr>
          <a:xfrm>
            <a:off x="490162" y="1319988"/>
            <a:ext cx="5995770"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dirty="0">
                <a:solidFill>
                  <a:schemeClr val="tx1"/>
                </a:solidFill>
              </a:rPr>
              <a:t>Nombre de cotations effectuées par </a:t>
            </a:r>
            <a:r>
              <a:rPr lang="fr-FR" sz="2400" dirty="0" err="1">
                <a:solidFill>
                  <a:schemeClr val="tx1"/>
                </a:solidFill>
              </a:rPr>
              <a:t>cotateur</a:t>
            </a:r>
            <a:endParaRPr lang="fr-FR" sz="2400" dirty="0">
              <a:solidFill>
                <a:schemeClr val="tx1"/>
              </a:solidFill>
            </a:endParaRPr>
          </a:p>
        </p:txBody>
      </p:sp>
      <p:sp>
        <p:nvSpPr>
          <p:cNvPr id="7" name="Espace réservé du texte 2"/>
          <p:cNvSpPr>
            <a:spLocks noGrp="1"/>
          </p:cNvSpPr>
          <p:nvPr>
            <p:ph type="body" sz="quarter" idx="10"/>
          </p:nvPr>
        </p:nvSpPr>
        <p:spPr>
          <a:xfrm>
            <a:off x="7195455" y="1654326"/>
            <a:ext cx="4558938" cy="3645462"/>
          </a:xfrm>
        </p:spPr>
        <p:txBody>
          <a:bodyPr/>
          <a:lstStyle/>
          <a:p>
            <a:r>
              <a:rPr lang="fr-FR" sz="2400" dirty="0">
                <a:solidFill>
                  <a:schemeClr val="tx1"/>
                </a:solidFill>
              </a:rPr>
              <a:t>Plus de la moitié des </a:t>
            </a:r>
            <a:r>
              <a:rPr lang="fr-FR" sz="2400" dirty="0" err="1">
                <a:solidFill>
                  <a:schemeClr val="tx1"/>
                </a:solidFill>
              </a:rPr>
              <a:t>cotateurs</a:t>
            </a:r>
            <a:r>
              <a:rPr lang="fr-FR" sz="2400" dirty="0">
                <a:solidFill>
                  <a:schemeClr val="tx1"/>
                </a:solidFill>
              </a:rPr>
              <a:t> cotent maintenant plus de 250 produits (52% contre 43% en 2015).</a:t>
            </a:r>
          </a:p>
          <a:p>
            <a:r>
              <a:rPr lang="fr-FR" sz="2400" dirty="0">
                <a:solidFill>
                  <a:schemeClr val="tx1"/>
                </a:solidFill>
              </a:rPr>
              <a:t>En particulier, par rapport à 2015, une augmentation de la part des « Plus de 450 cotations effectuées » (la part est passée de 19% à 25%)</a:t>
            </a:r>
          </a:p>
          <a:p>
            <a:pPr marL="0" indent="0">
              <a:buNone/>
            </a:pPr>
            <a:r>
              <a:rPr lang="fr-FR" sz="2400" b="1" dirty="0">
                <a:solidFill>
                  <a:schemeClr val="tx1"/>
                </a:solidFill>
              </a:rPr>
              <a:t>	=&gt; De plus en plus de 	« grands </a:t>
            </a:r>
            <a:r>
              <a:rPr lang="fr-FR" sz="2400" b="1" dirty="0" err="1">
                <a:solidFill>
                  <a:schemeClr val="tx1"/>
                </a:solidFill>
              </a:rPr>
              <a:t>cotateurs</a:t>
            </a:r>
            <a:r>
              <a:rPr lang="fr-FR" sz="2400" b="1" dirty="0">
                <a:solidFill>
                  <a:schemeClr val="tx1"/>
                </a:solidFill>
              </a:rPr>
              <a:t> »</a:t>
            </a:r>
          </a:p>
          <a:p>
            <a:pPr marL="0" indent="0">
              <a:buNone/>
            </a:pPr>
            <a:endParaRPr lang="fr-FR" sz="2400" dirty="0">
              <a:solidFill>
                <a:schemeClr val="tx1"/>
              </a:solidFill>
            </a:endParaRPr>
          </a:p>
          <a:p>
            <a:endParaRPr lang="fr-FR" sz="2400" dirty="0">
              <a:solidFill>
                <a:schemeClr val="tx1"/>
              </a:solidFill>
            </a:endParaRPr>
          </a:p>
          <a:p>
            <a:endParaRPr lang="fr-FR" sz="1800" dirty="0">
              <a:solidFill>
                <a:schemeClr val="tx1"/>
              </a:solidFill>
            </a:endParaRPr>
          </a:p>
          <a:p>
            <a:pPr marL="0" indent="0">
              <a:buNone/>
            </a:pPr>
            <a:endParaRPr lang="fr-FR" sz="1400" dirty="0">
              <a:solidFill>
                <a:schemeClr val="tx1"/>
              </a:solidFill>
            </a:endParaRPr>
          </a:p>
        </p:txBody>
      </p:sp>
      <p:pic>
        <p:nvPicPr>
          <p:cNvPr id="6" name="Image 5"/>
          <p:cNvPicPr>
            <a:picLocks noChangeAspect="1"/>
          </p:cNvPicPr>
          <p:nvPr/>
        </p:nvPicPr>
        <p:blipFill>
          <a:blip r:embed="rId4"/>
          <a:stretch>
            <a:fillRect/>
          </a:stretch>
        </p:blipFill>
        <p:spPr>
          <a:xfrm>
            <a:off x="104583" y="1319988"/>
            <a:ext cx="7108657" cy="4838215"/>
          </a:xfrm>
          <a:prstGeom prst="rect">
            <a:avLst/>
          </a:prstGeom>
        </p:spPr>
      </p:pic>
      <p:sp>
        <p:nvSpPr>
          <p:cNvPr id="8" name="Espace réservé du texte 2"/>
          <p:cNvSpPr txBox="1">
            <a:spLocks/>
          </p:cNvSpPr>
          <p:nvPr/>
        </p:nvSpPr>
        <p:spPr>
          <a:xfrm>
            <a:off x="-1" y="605493"/>
            <a:ext cx="8373291" cy="48673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Les </a:t>
            </a:r>
            <a:r>
              <a:rPr lang="fr-FR" sz="2400" b="1" i="1" dirty="0" err="1">
                <a:solidFill>
                  <a:schemeClr val="tx1"/>
                </a:solidFill>
              </a:rPr>
              <a:t>cotateurs</a:t>
            </a:r>
            <a:r>
              <a:rPr lang="fr-FR" sz="2400" b="1" i="1" dirty="0">
                <a:solidFill>
                  <a:schemeClr val="tx1"/>
                </a:solidFill>
              </a:rPr>
              <a:t> actifs effectuent de plus en plus de cotations…</a:t>
            </a:r>
          </a:p>
        </p:txBody>
      </p:sp>
    </p:spTree>
    <p:extLst>
      <p:ext uri="{BB962C8B-B14F-4D97-AF65-F5344CB8AC3E}">
        <p14:creationId xmlns:p14="http://schemas.microsoft.com/office/powerpoint/2010/main" val="331010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373291" cy="727869"/>
          </a:xfrm>
        </p:spPr>
        <p:txBody>
          <a:bodyPr/>
          <a:lstStyle/>
          <a:p>
            <a:r>
              <a:rPr lang="fr-FR" dirty="0"/>
              <a:t>Statistiques du site Argus-chariots.com </a:t>
            </a:r>
          </a:p>
        </p:txBody>
      </p:sp>
      <p:sp>
        <p:nvSpPr>
          <p:cNvPr id="5" name="Espace réservé du texte 2"/>
          <p:cNvSpPr txBox="1">
            <a:spLocks/>
          </p:cNvSpPr>
          <p:nvPr/>
        </p:nvSpPr>
        <p:spPr>
          <a:xfrm>
            <a:off x="104583" y="701827"/>
            <a:ext cx="8268707" cy="473829"/>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 qui concernent de plus en plus de marques</a:t>
            </a:r>
          </a:p>
        </p:txBody>
      </p:sp>
      <p:sp>
        <p:nvSpPr>
          <p:cNvPr id="7" name="Espace réservé du texte 2"/>
          <p:cNvSpPr>
            <a:spLocks noGrp="1"/>
          </p:cNvSpPr>
          <p:nvPr>
            <p:ph type="body" sz="quarter" idx="10"/>
          </p:nvPr>
        </p:nvSpPr>
        <p:spPr>
          <a:xfrm>
            <a:off x="7053943" y="1794059"/>
            <a:ext cx="4726576" cy="3207617"/>
          </a:xfrm>
        </p:spPr>
        <p:txBody>
          <a:bodyPr/>
          <a:lstStyle/>
          <a:p>
            <a:r>
              <a:rPr lang="fr-FR" sz="2400" dirty="0">
                <a:solidFill>
                  <a:schemeClr val="tx1"/>
                </a:solidFill>
              </a:rPr>
              <a:t>Par rapport à 2015, la part des « 1 ou 2 marques » diminue (part passée de 35% en 2015 à 31%) tandis que celle des autres segments augmente :</a:t>
            </a:r>
          </a:p>
          <a:p>
            <a:pPr marL="0" indent="0">
              <a:buNone/>
            </a:pPr>
            <a:r>
              <a:rPr lang="fr-FR" sz="2400" dirty="0">
                <a:solidFill>
                  <a:schemeClr val="tx1"/>
                </a:solidFill>
              </a:rPr>
              <a:t>	</a:t>
            </a:r>
            <a:r>
              <a:rPr lang="fr-FR" sz="2400" b="1" dirty="0">
                <a:solidFill>
                  <a:schemeClr val="tx1"/>
                </a:solidFill>
              </a:rPr>
              <a:t>=&gt; Les </a:t>
            </a:r>
            <a:r>
              <a:rPr lang="fr-FR" sz="2400" b="1" dirty="0" err="1">
                <a:solidFill>
                  <a:schemeClr val="tx1"/>
                </a:solidFill>
              </a:rPr>
              <a:t>cotateurs</a:t>
            </a:r>
            <a:r>
              <a:rPr lang="fr-FR" sz="2400" b="1" dirty="0">
                <a:solidFill>
                  <a:schemeClr val="tx1"/>
                </a:solidFill>
              </a:rPr>
              <a:t> cotent 	de plus en plus de 	marques.</a:t>
            </a:r>
          </a:p>
          <a:p>
            <a:pPr marL="0" indent="0">
              <a:buNone/>
            </a:pPr>
            <a:endParaRPr lang="fr-FR" sz="2400" dirty="0">
              <a:solidFill>
                <a:schemeClr val="tx1"/>
              </a:solidFill>
            </a:endParaRPr>
          </a:p>
          <a:p>
            <a:endParaRPr lang="fr-FR" sz="2400" dirty="0">
              <a:solidFill>
                <a:schemeClr val="tx1"/>
              </a:solidFill>
            </a:endParaRPr>
          </a:p>
          <a:p>
            <a:endParaRPr lang="fr-FR" sz="1800" dirty="0">
              <a:solidFill>
                <a:schemeClr val="tx1"/>
              </a:solidFill>
            </a:endParaRPr>
          </a:p>
          <a:p>
            <a:pPr marL="0" indent="0">
              <a:buNone/>
            </a:pPr>
            <a:endParaRPr lang="fr-FR" sz="1400" dirty="0">
              <a:solidFill>
                <a:schemeClr val="tx1"/>
              </a:solidFill>
            </a:endParaRPr>
          </a:p>
        </p:txBody>
      </p:sp>
      <p:sp>
        <p:nvSpPr>
          <p:cNvPr id="8" name="Espace réservé du texte 2"/>
          <p:cNvSpPr txBox="1">
            <a:spLocks/>
          </p:cNvSpPr>
          <p:nvPr/>
        </p:nvSpPr>
        <p:spPr>
          <a:xfrm>
            <a:off x="760837" y="1401297"/>
            <a:ext cx="5630010"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dirty="0">
                <a:solidFill>
                  <a:schemeClr val="tx1"/>
                </a:solidFill>
              </a:rPr>
              <a:t>Nombre de marques cotées par </a:t>
            </a:r>
            <a:r>
              <a:rPr lang="fr-FR" sz="2400" dirty="0" err="1">
                <a:solidFill>
                  <a:schemeClr val="tx1"/>
                </a:solidFill>
              </a:rPr>
              <a:t>cotateur</a:t>
            </a:r>
            <a:endParaRPr lang="fr-FR" sz="2400" dirty="0">
              <a:solidFill>
                <a:schemeClr val="tx1"/>
              </a:solidFill>
            </a:endParaRPr>
          </a:p>
        </p:txBody>
      </p:sp>
      <p:graphicFrame>
        <p:nvGraphicFramePr>
          <p:cNvPr id="9" name="Graphique 8">
            <a:extLst/>
          </p:cNvPr>
          <p:cNvGraphicFramePr>
            <a:graphicFrameLocks/>
          </p:cNvGraphicFramePr>
          <p:nvPr>
            <p:extLst/>
          </p:nvPr>
        </p:nvGraphicFramePr>
        <p:xfrm>
          <a:off x="429567" y="1092230"/>
          <a:ext cx="6728879" cy="55828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787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373291" cy="727869"/>
          </a:xfrm>
        </p:spPr>
        <p:txBody>
          <a:bodyPr/>
          <a:lstStyle/>
          <a:p>
            <a:r>
              <a:rPr lang="fr-FR" dirty="0"/>
              <a:t>Statistiques du site Argus-chariots.com </a:t>
            </a:r>
          </a:p>
        </p:txBody>
      </p:sp>
      <p:sp>
        <p:nvSpPr>
          <p:cNvPr id="5" name="Espace réservé du texte 2"/>
          <p:cNvSpPr txBox="1">
            <a:spLocks/>
          </p:cNvSpPr>
          <p:nvPr/>
        </p:nvSpPr>
        <p:spPr>
          <a:xfrm>
            <a:off x="104583" y="701828"/>
            <a:ext cx="4584983"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Marques le plus souvent cotées</a:t>
            </a:r>
          </a:p>
        </p:txBody>
      </p:sp>
      <p:pic>
        <p:nvPicPr>
          <p:cNvPr id="4" name="Image 3"/>
          <p:cNvPicPr>
            <a:picLocks noChangeAspect="1"/>
          </p:cNvPicPr>
          <p:nvPr/>
        </p:nvPicPr>
        <p:blipFill>
          <a:blip r:embed="rId3"/>
          <a:stretch>
            <a:fillRect/>
          </a:stretch>
        </p:blipFill>
        <p:spPr>
          <a:xfrm>
            <a:off x="1445739" y="1429697"/>
            <a:ext cx="8526164" cy="4872249"/>
          </a:xfrm>
          <a:prstGeom prst="rect">
            <a:avLst/>
          </a:prstGeom>
        </p:spPr>
      </p:pic>
    </p:spTree>
    <p:extLst>
      <p:ext uri="{BB962C8B-B14F-4D97-AF65-F5344CB8AC3E}">
        <p14:creationId xmlns:p14="http://schemas.microsoft.com/office/powerpoint/2010/main" val="3740675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gus">
  <a:themeElements>
    <a:clrScheme name="Personnalisée 4">
      <a:dk1>
        <a:sysClr val="windowText" lastClr="000000"/>
      </a:dk1>
      <a:lt1>
        <a:sysClr val="window" lastClr="FFFFFF"/>
      </a:lt1>
      <a:dk2>
        <a:srgbClr val="AED1F6"/>
      </a:dk2>
      <a:lt2>
        <a:srgbClr val="D5EDF4"/>
      </a:lt2>
      <a:accent1>
        <a:srgbClr val="A3DAD1"/>
      </a:accent1>
      <a:accent2>
        <a:srgbClr val="BDC1C1"/>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gus" id="{3F2142C8-152C-4E37-963F-4B9AA96B4F0A}" vid="{031A2DD7-7BA3-46E5-AD27-F982ED11C0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Argus</Template>
  <TotalTime>660</TotalTime>
  <Words>2889</Words>
  <Application>Microsoft Office PowerPoint</Application>
  <PresentationFormat>Grand écran</PresentationFormat>
  <Paragraphs>470</Paragraphs>
  <Slides>64</Slides>
  <Notes>13</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64</vt:i4>
      </vt:variant>
    </vt:vector>
  </HeadingPairs>
  <TitlesOfParts>
    <vt:vector size="73" baseType="lpstr">
      <vt:lpstr>Arial</vt:lpstr>
      <vt:lpstr>Calibri</vt:lpstr>
      <vt:lpstr>News Gothic MT</vt:lpstr>
      <vt:lpstr>Times New Roman</vt:lpstr>
      <vt:lpstr>Wingdings</vt:lpstr>
      <vt:lpstr>Wingdings 2</vt:lpstr>
      <vt:lpstr>Argus</vt:lpstr>
      <vt:lpstr>Thème Office</vt:lpstr>
      <vt:lpstr>1_Thème Office</vt:lpstr>
      <vt:lpstr>Journée occasion -2016- Ancenis</vt:lpstr>
      <vt:lpstr>Présentation PowerPoint</vt:lpstr>
      <vt:lpstr>Page d’accueil</vt:lpstr>
      <vt:lpstr>Version Mobile</vt:lpstr>
      <vt:lpstr>Le site Argus-chariots.com - Statistiques 2016 -</vt:lpstr>
      <vt:lpstr>Statistiques du site Argus-chariots.com </vt:lpstr>
      <vt:lpstr>Statistiques du site Argus-chariots.com </vt:lpstr>
      <vt:lpstr>Statistiques du site Argus-chariots.com </vt:lpstr>
      <vt:lpstr>Statistiques du site Argus-chariots.com </vt:lpstr>
      <vt:lpstr>Chariots industriels  Le marché de l’occasion - France-</vt:lpstr>
      <vt:lpstr>CA marché Occasion</vt:lpstr>
      <vt:lpstr>Quantités chariots occasion</vt:lpstr>
      <vt:lpstr>Répartition des ventes</vt:lpstr>
      <vt:lpstr>Ventes à utilisateur final</vt:lpstr>
      <vt:lpstr>L’histoire commence</vt:lpstr>
      <vt:lpstr>Ventes aux marchands</vt:lpstr>
      <vt:lpstr>Présentation PowerPoint</vt:lpstr>
      <vt:lpstr>Chariots ferraillés</vt:lpstr>
      <vt:lpstr>Présentation PowerPoint</vt:lpstr>
      <vt:lpstr>Ventes cumulées  2016</vt:lpstr>
      <vt:lpstr>Cumul du CA UF </vt:lpstr>
      <vt:lpstr>Cumul CA Négoce</vt:lpstr>
      <vt:lpstr>Un peu d’histoire.</vt:lpstr>
      <vt:lpstr>Chiffres d’affaires</vt:lpstr>
      <vt:lpstr>Chariots industriels  Le marché du neuf - France-</vt:lpstr>
      <vt:lpstr>- France : Le marché du neuf -</vt:lpstr>
      <vt:lpstr>- France : Le marché du neuf -</vt:lpstr>
      <vt:lpstr>- France : Le marché du neuf -</vt:lpstr>
      <vt:lpstr>- France : Le marché du neuf -</vt:lpstr>
      <vt:lpstr>- France : Le marché du neuf -</vt:lpstr>
      <vt:lpstr>- France : Le marché du neuf -</vt:lpstr>
      <vt:lpstr>- France : Le marché du neuf -</vt:lpstr>
      <vt:lpstr>Chariots industriels  Le marché du neuf - Europe &amp; Monde -</vt:lpstr>
      <vt:lpstr>- Monde : Le marché du neuf -</vt:lpstr>
      <vt:lpstr>- Monde : Le marché du neuf -</vt:lpstr>
      <vt:lpstr>- Monde : Le marché du neuf -</vt:lpstr>
      <vt:lpstr>- Europe : Le marché du neuf -</vt:lpstr>
      <vt:lpstr>- Europe : Le marché du neuf -</vt:lpstr>
      <vt:lpstr>- Europe : Le marché du neuf -</vt:lpstr>
      <vt:lpstr>- Europe : Le marché du neuf -</vt:lpstr>
      <vt:lpstr>- Europe : Le marché du neuf -</vt:lpstr>
      <vt:lpstr>- Europe : Le marché du neuf -</vt:lpstr>
      <vt:lpstr>Présentation PowerPoint</vt:lpstr>
      <vt:lpstr>Obligation du vendeur </vt:lpstr>
      <vt:lpstr>Procédure à suivre pour établir le certificat de conformité</vt:lpstr>
      <vt:lpstr>Réglementation applicable aux équipements d’occasion (Fr Fr)</vt:lpstr>
      <vt:lpstr>Réglementation applicable aux équipements d’occasion  (EEE Fr)</vt:lpstr>
      <vt:lpstr>Obligations de l’acheteur</vt:lpstr>
      <vt:lpstr>Cas des chariots en crédits bail</vt:lpstr>
      <vt:lpstr>Remarques importantes</vt:lpstr>
      <vt:lpstr>Vente d’un matériel à un négociant ou un ferrailleur</vt:lpstr>
      <vt:lpstr>Vente d’un matériel aux enchères</vt:lpstr>
      <vt:lpstr>Présentation PowerPoint</vt:lpstr>
      <vt:lpstr>Ceinture de sécurité</vt:lpstr>
      <vt:lpstr>Présentation PowerPoint</vt:lpstr>
      <vt:lpstr>Qu’est ce qu’une modification?</vt:lpstr>
      <vt:lpstr>Qu’est ce qui n’est pas une modification?</vt:lpstr>
      <vt:lpstr>Quand peut-on être appelé à modifier un chariot?</vt:lpstr>
      <vt:lpstr>Modification d’un chariot neuf non mis en service</vt:lpstr>
      <vt:lpstr>Modification d’un chariot en service chez un utilisateur (1)</vt:lpstr>
      <vt:lpstr>Modification d’un chariot en service chez un utilisateur (2)</vt:lpstr>
      <vt:lpstr>Modification d’un chariot déjà utilisé dans l’Union européenne avant une vente d’occasion</vt:lpstr>
      <vt:lpstr>Guide technique du 18 novembre 2014 relatif aux opérations de modifications de machines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pole ECO</dc:creator>
  <cp:lastModifiedBy>pole ECO</cp:lastModifiedBy>
  <cp:revision>45</cp:revision>
  <dcterms:created xsi:type="dcterms:W3CDTF">2016-10-19T07:59:14Z</dcterms:created>
  <dcterms:modified xsi:type="dcterms:W3CDTF">2016-12-01T16:15:26Z</dcterms:modified>
</cp:coreProperties>
</file>