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8"/>
  </p:notesMasterIdLst>
  <p:handoutMasterIdLst>
    <p:handoutMasterId r:id="rId139"/>
  </p:handoutMasterIdLst>
  <p:sldIdLst>
    <p:sldId id="256" r:id="rId5"/>
    <p:sldId id="323" r:id="rId6"/>
    <p:sldId id="322" r:id="rId7"/>
    <p:sldId id="1390" r:id="rId8"/>
    <p:sldId id="1391" r:id="rId9"/>
    <p:sldId id="1392" r:id="rId10"/>
    <p:sldId id="1393" r:id="rId11"/>
    <p:sldId id="1394" r:id="rId12"/>
    <p:sldId id="270" r:id="rId13"/>
    <p:sldId id="340" r:id="rId14"/>
    <p:sldId id="1317" r:id="rId15"/>
    <p:sldId id="1318" r:id="rId16"/>
    <p:sldId id="283" r:id="rId17"/>
    <p:sldId id="1319" r:id="rId18"/>
    <p:sldId id="1320" r:id="rId19"/>
    <p:sldId id="324" r:id="rId20"/>
    <p:sldId id="1321" r:id="rId21"/>
    <p:sldId id="277" r:id="rId22"/>
    <p:sldId id="278" r:id="rId23"/>
    <p:sldId id="325" r:id="rId24"/>
    <p:sldId id="280" r:id="rId25"/>
    <p:sldId id="299" r:id="rId26"/>
    <p:sldId id="1354" r:id="rId27"/>
    <p:sldId id="282" r:id="rId28"/>
    <p:sldId id="300" r:id="rId29"/>
    <p:sldId id="284" r:id="rId30"/>
    <p:sldId id="285" r:id="rId31"/>
    <p:sldId id="297" r:id="rId32"/>
    <p:sldId id="298" r:id="rId33"/>
    <p:sldId id="286" r:id="rId34"/>
    <p:sldId id="329" r:id="rId35"/>
    <p:sldId id="330" r:id="rId36"/>
    <p:sldId id="331" r:id="rId37"/>
    <p:sldId id="332" r:id="rId38"/>
    <p:sldId id="334" r:id="rId39"/>
    <p:sldId id="335" r:id="rId40"/>
    <p:sldId id="336" r:id="rId41"/>
    <p:sldId id="337" r:id="rId42"/>
    <p:sldId id="338" r:id="rId43"/>
    <p:sldId id="1363" r:id="rId44"/>
    <p:sldId id="301" r:id="rId45"/>
    <p:sldId id="1364" r:id="rId46"/>
    <p:sldId id="302" r:id="rId47"/>
    <p:sldId id="304" r:id="rId48"/>
    <p:sldId id="303" r:id="rId49"/>
    <p:sldId id="1365" r:id="rId50"/>
    <p:sldId id="307" r:id="rId51"/>
    <p:sldId id="308" r:id="rId52"/>
    <p:sldId id="309" r:id="rId53"/>
    <p:sldId id="310" r:id="rId54"/>
    <p:sldId id="314" r:id="rId55"/>
    <p:sldId id="311" r:id="rId56"/>
    <p:sldId id="312" r:id="rId57"/>
    <p:sldId id="313" r:id="rId58"/>
    <p:sldId id="318" r:id="rId59"/>
    <p:sldId id="319" r:id="rId60"/>
    <p:sldId id="315" r:id="rId61"/>
    <p:sldId id="316" r:id="rId62"/>
    <p:sldId id="1366" r:id="rId63"/>
    <p:sldId id="317" r:id="rId64"/>
    <p:sldId id="320" r:id="rId65"/>
    <p:sldId id="321" r:id="rId66"/>
    <p:sldId id="1367" r:id="rId67"/>
    <p:sldId id="1352" r:id="rId68"/>
    <p:sldId id="1371" r:id="rId69"/>
    <p:sldId id="1372" r:id="rId70"/>
    <p:sldId id="343" r:id="rId71"/>
    <p:sldId id="1373" r:id="rId72"/>
    <p:sldId id="1374" r:id="rId73"/>
    <p:sldId id="1375" r:id="rId74"/>
    <p:sldId id="1376" r:id="rId75"/>
    <p:sldId id="339" r:id="rId76"/>
    <p:sldId id="1377" r:id="rId77"/>
    <p:sldId id="1378" r:id="rId78"/>
    <p:sldId id="1379" r:id="rId79"/>
    <p:sldId id="1380" r:id="rId80"/>
    <p:sldId id="327" r:id="rId81"/>
    <p:sldId id="328" r:id="rId82"/>
    <p:sldId id="326" r:id="rId83"/>
    <p:sldId id="1381" r:id="rId84"/>
    <p:sldId id="1382" r:id="rId85"/>
    <p:sldId id="1383" r:id="rId86"/>
    <p:sldId id="1384" r:id="rId87"/>
    <p:sldId id="1385" r:id="rId88"/>
    <p:sldId id="1386" r:id="rId89"/>
    <p:sldId id="333" r:id="rId90"/>
    <p:sldId id="1387" r:id="rId91"/>
    <p:sldId id="1388" r:id="rId92"/>
    <p:sldId id="341" r:id="rId93"/>
    <p:sldId id="1389" r:id="rId94"/>
    <p:sldId id="342" r:id="rId95"/>
    <p:sldId id="1368" r:id="rId96"/>
    <p:sldId id="368" r:id="rId97"/>
    <p:sldId id="294" r:id="rId98"/>
    <p:sldId id="667" r:id="rId99"/>
    <p:sldId id="442" r:id="rId100"/>
    <p:sldId id="666" r:id="rId101"/>
    <p:sldId id="664" r:id="rId102"/>
    <p:sldId id="609" r:id="rId103"/>
    <p:sldId id="695" r:id="rId104"/>
    <p:sldId id="670" r:id="rId105"/>
    <p:sldId id="669" r:id="rId106"/>
    <p:sldId id="1369" r:id="rId107"/>
    <p:sldId id="668" r:id="rId108"/>
    <p:sldId id="653" r:id="rId109"/>
    <p:sldId id="654" r:id="rId110"/>
    <p:sldId id="655" r:id="rId111"/>
    <p:sldId id="1370" r:id="rId112"/>
    <p:sldId id="675" r:id="rId113"/>
    <p:sldId id="676" r:id="rId114"/>
    <p:sldId id="677" r:id="rId115"/>
    <p:sldId id="679" r:id="rId116"/>
    <p:sldId id="680" r:id="rId117"/>
    <p:sldId id="681" r:id="rId118"/>
    <p:sldId id="657" r:id="rId119"/>
    <p:sldId id="671" r:id="rId120"/>
    <p:sldId id="683" r:id="rId121"/>
    <p:sldId id="684" r:id="rId122"/>
    <p:sldId id="685" r:id="rId123"/>
    <p:sldId id="686" r:id="rId124"/>
    <p:sldId id="691" r:id="rId125"/>
    <p:sldId id="687" r:id="rId126"/>
    <p:sldId id="694" r:id="rId127"/>
    <p:sldId id="688" r:id="rId128"/>
    <p:sldId id="689" r:id="rId129"/>
    <p:sldId id="690" r:id="rId130"/>
    <p:sldId id="692" r:id="rId131"/>
    <p:sldId id="693" r:id="rId132"/>
    <p:sldId id="348" r:id="rId133"/>
    <p:sldId id="351" r:id="rId134"/>
    <p:sldId id="1360" r:id="rId135"/>
    <p:sldId id="1361" r:id="rId136"/>
    <p:sldId id="269" r:id="rId137"/>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3F2D"/>
    <a:srgbClr val="FF3104"/>
    <a:srgbClr val="F72F04"/>
    <a:srgbClr val="E42B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7395" autoAdjust="0"/>
  </p:normalViewPr>
  <p:slideViewPr>
    <p:cSldViewPr snapToGrid="0">
      <p:cViewPr varScale="1">
        <p:scale>
          <a:sx n="55" d="100"/>
          <a:sy n="55" d="100"/>
        </p:scale>
        <p:origin x="816" y="56"/>
      </p:cViewPr>
      <p:guideLst>
        <p:guide orient="horz" pos="2160"/>
        <p:guide pos="3840"/>
      </p:guideLst>
    </p:cSldViewPr>
  </p:slideViewPr>
  <p:notesTextViewPr>
    <p:cViewPr>
      <p:scale>
        <a:sx n="100" d="100"/>
        <a:sy n="100" d="100"/>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onel Couturier" userId="bfd01b3b-7f75-45de-a814-a82b15b10602" providerId="ADAL" clId="{E31F3B68-5AAD-4010-861C-0C43E4A26545}"/>
    <pc:docChg chg="custSel modSld">
      <pc:chgData name="Lionel Couturier" userId="bfd01b3b-7f75-45de-a814-a82b15b10602" providerId="ADAL" clId="{E31F3B68-5AAD-4010-861C-0C43E4A26545}" dt="2025-10-13T08:38:33.546" v="14" actId="1076"/>
      <pc:docMkLst>
        <pc:docMk/>
      </pc:docMkLst>
      <pc:sldChg chg="modSp mod">
        <pc:chgData name="Lionel Couturier" userId="bfd01b3b-7f75-45de-a814-a82b15b10602" providerId="ADAL" clId="{E31F3B68-5AAD-4010-861C-0C43E4A26545}" dt="2025-10-07T09:16:43.943" v="10" actId="1035"/>
        <pc:sldMkLst>
          <pc:docMk/>
          <pc:sldMk cId="4083367113" sldId="270"/>
        </pc:sldMkLst>
        <pc:picChg chg="mod">
          <ac:chgData name="Lionel Couturier" userId="bfd01b3b-7f75-45de-a814-a82b15b10602" providerId="ADAL" clId="{E31F3B68-5AAD-4010-861C-0C43E4A26545}" dt="2025-10-07T09:16:43.943" v="10" actId="1035"/>
          <ac:picMkLst>
            <pc:docMk/>
            <pc:sldMk cId="4083367113" sldId="270"/>
            <ac:picMk id="5" creationId="{470B2EE6-D1FA-417B-A3B5-F2A45B0B0849}"/>
          </ac:picMkLst>
        </pc:picChg>
      </pc:sldChg>
      <pc:sldChg chg="delSp mod delAnim">
        <pc:chgData name="Lionel Couturier" userId="bfd01b3b-7f75-45de-a814-a82b15b10602" providerId="ADAL" clId="{E31F3B68-5AAD-4010-861C-0C43E4A26545}" dt="2025-10-13T08:37:59.101" v="11" actId="478"/>
        <pc:sldMkLst>
          <pc:docMk/>
          <pc:sldMk cId="2151174261" sldId="311"/>
        </pc:sldMkLst>
        <pc:picChg chg="del">
          <ac:chgData name="Lionel Couturier" userId="bfd01b3b-7f75-45de-a814-a82b15b10602" providerId="ADAL" clId="{E31F3B68-5AAD-4010-861C-0C43E4A26545}" dt="2025-10-13T08:37:59.101" v="11" actId="478"/>
          <ac:picMkLst>
            <pc:docMk/>
            <pc:sldMk cId="2151174261" sldId="311"/>
            <ac:picMk id="16" creationId="{B905CEAA-C937-4B66-B1F7-B53EC5FF6C5F}"/>
          </ac:picMkLst>
        </pc:picChg>
      </pc:sldChg>
      <pc:sldChg chg="delSp mod delAnim">
        <pc:chgData name="Lionel Couturier" userId="bfd01b3b-7f75-45de-a814-a82b15b10602" providerId="ADAL" clId="{E31F3B68-5AAD-4010-861C-0C43E4A26545}" dt="2025-10-13T08:38:06.359" v="13" actId="478"/>
        <pc:sldMkLst>
          <pc:docMk/>
          <pc:sldMk cId="397517397" sldId="313"/>
        </pc:sldMkLst>
        <pc:spChg chg="del">
          <ac:chgData name="Lionel Couturier" userId="bfd01b3b-7f75-45de-a814-a82b15b10602" providerId="ADAL" clId="{E31F3B68-5AAD-4010-861C-0C43E4A26545}" dt="2025-10-13T08:38:06.359" v="13" actId="478"/>
          <ac:spMkLst>
            <pc:docMk/>
            <pc:sldMk cId="397517397" sldId="313"/>
            <ac:spMk id="11" creationId="{66416875-7EF5-4B74-ACB4-744FD88DC476}"/>
          </ac:spMkLst>
        </pc:spChg>
        <pc:picChg chg="del">
          <ac:chgData name="Lionel Couturier" userId="bfd01b3b-7f75-45de-a814-a82b15b10602" providerId="ADAL" clId="{E31F3B68-5AAD-4010-861C-0C43E4A26545}" dt="2025-10-13T08:38:03.207" v="12" actId="478"/>
          <ac:picMkLst>
            <pc:docMk/>
            <pc:sldMk cId="397517397" sldId="313"/>
            <ac:picMk id="9" creationId="{CC67A218-B9DC-4785-92A3-A228F06A8AAA}"/>
          </ac:picMkLst>
        </pc:picChg>
      </pc:sldChg>
      <pc:sldChg chg="modSp mod">
        <pc:chgData name="Lionel Couturier" userId="bfd01b3b-7f75-45de-a814-a82b15b10602" providerId="ADAL" clId="{E31F3B68-5AAD-4010-861C-0C43E4A26545}" dt="2025-10-13T08:38:33.546" v="14" actId="1076"/>
        <pc:sldMkLst>
          <pc:docMk/>
          <pc:sldMk cId="4080741838" sldId="328"/>
        </pc:sldMkLst>
        <pc:picChg chg="mod">
          <ac:chgData name="Lionel Couturier" userId="bfd01b3b-7f75-45de-a814-a82b15b10602" providerId="ADAL" clId="{E31F3B68-5AAD-4010-861C-0C43E4A26545}" dt="2025-10-13T08:38:33.546" v="14" actId="1076"/>
          <ac:picMkLst>
            <pc:docMk/>
            <pc:sldMk cId="4080741838" sldId="328"/>
            <ac:picMk id="2" creationId="{00000000-0000-0000-0000-000000000000}"/>
          </ac:picMkLst>
        </pc:picChg>
      </pc:sldChg>
      <pc:sldChg chg="modSp mod">
        <pc:chgData name="Lionel Couturier" userId="bfd01b3b-7f75-45de-a814-a82b15b10602" providerId="ADAL" clId="{E31F3B68-5AAD-4010-861C-0C43E4A26545}" dt="2025-10-07T08:45:53.458" v="9" actId="20577"/>
        <pc:sldMkLst>
          <pc:docMk/>
          <pc:sldMk cId="1376221828" sldId="1394"/>
        </pc:sldMkLst>
        <pc:spChg chg="mod">
          <ac:chgData name="Lionel Couturier" userId="bfd01b3b-7f75-45de-a814-a82b15b10602" providerId="ADAL" clId="{E31F3B68-5AAD-4010-861C-0C43E4A26545}" dt="2025-10-07T08:45:53.458" v="9" actId="20577"/>
          <ac:spMkLst>
            <pc:docMk/>
            <pc:sldMk cId="1376221828" sldId="1394"/>
            <ac:spMk id="8" creationId="{EAC0723E-6866-4DBE-1F0F-748F270AE7B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Jagan\Downloads\export_cotateurs.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file:///\\dom_rexecode\dfs\partage\commun\Paul\R&#233;union%20de%20conjoncture%20et%20autres%20pr&#233;sentations\septembre%202025\Budget%20allemand.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file:///\\dom_rexecode\dfs\partage\commun\Paul\R&#233;union%20de%20conjoncture%20et%20autres%20pr&#233;sentations\septembre%202025\NGEU%20E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a:t>Nombre de cotations/cotateurs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18"/>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A5F-9748-89DD-07DCF478D9B3}"/>
              </c:ext>
            </c:extLst>
          </c:dPt>
          <c:dPt>
            <c:idx val="1"/>
            <c:bubble3D val="0"/>
            <c:spPr>
              <a:solidFill>
                <a:schemeClr val="bg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9A5F-9748-89DD-07DCF478D9B3}"/>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9A5F-9748-89DD-07DCF478D9B3}"/>
              </c:ext>
            </c:extLst>
          </c:dPt>
          <c:dPt>
            <c:idx val="3"/>
            <c:bubble3D val="0"/>
            <c:spPr>
              <a:solidFill>
                <a:srgbClr val="EE7E1B"/>
              </a:solidFill>
              <a:ln w="25400">
                <a:solidFill>
                  <a:schemeClr val="lt1"/>
                </a:solidFill>
              </a:ln>
              <a:effectLst/>
              <a:sp3d contourW="25400">
                <a:contourClr>
                  <a:schemeClr val="lt1"/>
                </a:contourClr>
              </a:sp3d>
            </c:spPr>
            <c:extLst>
              <c:ext xmlns:c16="http://schemas.microsoft.com/office/drawing/2014/chart" uri="{C3380CC4-5D6E-409C-BE32-E72D297353CC}">
                <c16:uniqueId val="{00000007-9A5F-9748-89DD-07DCF478D9B3}"/>
              </c:ext>
            </c:extLst>
          </c:dPt>
          <c:dPt>
            <c:idx val="4"/>
            <c:bubble3D val="0"/>
            <c:explosion val="27"/>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9-9A5F-9748-89DD-07DCF478D9B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A5F-9748-89DD-07DCF478D9B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9A5F-9748-89DD-07DCF478D9B3}"/>
              </c:ext>
            </c:extLst>
          </c:dPt>
          <c:dLbls>
            <c:dLbl>
              <c:idx val="3"/>
              <c:layout>
                <c:manualLayout>
                  <c:x val="7.586908588899928E-2"/>
                  <c:y val="8.739283644225578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A5F-9748-89DD-07DCF478D9B3}"/>
                </c:ext>
              </c:extLst>
            </c:dLbl>
            <c:dLbl>
              <c:idx val="4"/>
              <c:layout>
                <c:manualLayout>
                  <c:x val="2.5483504176174072E-2"/>
                  <c:y val="7.365594752282372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A5F-9748-89DD-07DCF478D9B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export_cotateurs!$A$80:$A$86</c:f>
              <c:strCache>
                <c:ptCount val="5"/>
                <c:pt idx="0">
                  <c:v>400 et +</c:v>
                </c:pt>
                <c:pt idx="1">
                  <c:v>250-400</c:v>
                </c:pt>
                <c:pt idx="2">
                  <c:v>100-250</c:v>
                </c:pt>
                <c:pt idx="3">
                  <c:v>50-100</c:v>
                </c:pt>
                <c:pt idx="4">
                  <c:v>Moins de 50</c:v>
                </c:pt>
              </c:strCache>
            </c:strRef>
          </c:cat>
          <c:val>
            <c:numRef>
              <c:f>export_cotateurs!$C$80:$C$86</c:f>
              <c:numCache>
                <c:formatCode>General</c:formatCode>
                <c:ptCount val="7"/>
                <c:pt idx="0">
                  <c:v>25</c:v>
                </c:pt>
                <c:pt idx="1">
                  <c:v>38.888888888888893</c:v>
                </c:pt>
                <c:pt idx="2">
                  <c:v>25</c:v>
                </c:pt>
                <c:pt idx="3">
                  <c:v>8.3333333333333321</c:v>
                </c:pt>
                <c:pt idx="4">
                  <c:v>2.7777777777777777</c:v>
                </c:pt>
              </c:numCache>
            </c:numRef>
          </c:val>
          <c:extLst>
            <c:ext xmlns:c16="http://schemas.microsoft.com/office/drawing/2014/chart" uri="{C3380CC4-5D6E-409C-BE32-E72D297353CC}">
              <c16:uniqueId val="{0000000E-9A5F-9748-89DD-07DCF478D9B3}"/>
            </c:ext>
          </c:extLst>
        </c:ser>
        <c:dLbls>
          <c:dLblPos val="ctr"/>
          <c:showLegendKey val="0"/>
          <c:showVal val="0"/>
          <c:showCatName val="0"/>
          <c:showSerName val="0"/>
          <c:showPercent val="1"/>
          <c:showBubbleSize val="0"/>
          <c:showLeaderLines val="1"/>
        </c:dLbls>
      </c:pie3DChart>
      <c:spPr>
        <a:noFill/>
        <a:ln>
          <a:noFill/>
        </a:ln>
        <a:effectLst/>
      </c:spPr>
    </c:plotArea>
    <c:legend>
      <c:legendPos val="b"/>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514036329322952E-2"/>
          <c:y val="0.18342112366347246"/>
          <c:w val="0.92401144137768332"/>
          <c:h val="0.70448179086998142"/>
        </c:manualLayout>
      </c:layout>
      <c:barChart>
        <c:barDir val="col"/>
        <c:grouping val="stacked"/>
        <c:varyColors val="0"/>
        <c:ser>
          <c:idx val="0"/>
          <c:order val="0"/>
          <c:tx>
            <c:strRef>
              <c:f>'Investissements totaux'!$A$10</c:f>
              <c:strCache>
                <c:ptCount val="1"/>
                <c:pt idx="0">
                  <c:v>Budget régulier</c:v>
                </c:pt>
              </c:strCache>
            </c:strRef>
          </c:tx>
          <c:spPr>
            <a:solidFill>
              <a:srgbClr val="0070C0"/>
            </a:solidFill>
            <a:ln>
              <a:noFill/>
            </a:ln>
            <a:effectLst/>
          </c:spPr>
          <c:invertIfNegative val="0"/>
          <c:cat>
            <c:numRef>
              <c:f>'Investissements totaux'!$B$2:$H$2</c:f>
              <c:numCache>
                <c:formatCode>General</c:formatCode>
                <c:ptCount val="7"/>
                <c:pt idx="0">
                  <c:v>2023</c:v>
                </c:pt>
                <c:pt idx="1">
                  <c:v>2024</c:v>
                </c:pt>
                <c:pt idx="2">
                  <c:v>2025</c:v>
                </c:pt>
                <c:pt idx="3">
                  <c:v>2026</c:v>
                </c:pt>
                <c:pt idx="4">
                  <c:v>2027</c:v>
                </c:pt>
                <c:pt idx="5">
                  <c:v>2028</c:v>
                </c:pt>
                <c:pt idx="6">
                  <c:v>2029</c:v>
                </c:pt>
              </c:numCache>
            </c:numRef>
          </c:cat>
          <c:val>
            <c:numRef>
              <c:f>'Investissements totaux'!$B$10:$H$10</c:f>
              <c:numCache>
                <c:formatCode>0.0</c:formatCode>
                <c:ptCount val="7"/>
                <c:pt idx="0">
                  <c:v>1.2695860678175177</c:v>
                </c:pt>
                <c:pt idx="1">
                  <c:v>1.3087870786815339</c:v>
                </c:pt>
                <c:pt idx="2">
                  <c:v>1.4483814856651813</c:v>
                </c:pt>
                <c:pt idx="3">
                  <c:v>1.2959202766477937</c:v>
                </c:pt>
                <c:pt idx="4">
                  <c:v>1.122668902764399</c:v>
                </c:pt>
                <c:pt idx="5">
                  <c:v>1.0833985913508293</c:v>
                </c:pt>
                <c:pt idx="6">
                  <c:v>1.0741585180770483</c:v>
                </c:pt>
              </c:numCache>
            </c:numRef>
          </c:val>
          <c:extLst>
            <c:ext xmlns:c16="http://schemas.microsoft.com/office/drawing/2014/chart" uri="{C3380CC4-5D6E-409C-BE32-E72D297353CC}">
              <c16:uniqueId val="{00000000-6DDF-471E-8287-5367FAA3D28F}"/>
            </c:ext>
          </c:extLst>
        </c:ser>
        <c:ser>
          <c:idx val="1"/>
          <c:order val="1"/>
          <c:tx>
            <c:strRef>
              <c:f>'Investissements totaux'!$A$11</c:f>
              <c:strCache>
                <c:ptCount val="1"/>
                <c:pt idx="0">
                  <c:v>Fonds spécial pour les infrastructures</c:v>
                </c:pt>
              </c:strCache>
            </c:strRef>
          </c:tx>
          <c:spPr>
            <a:solidFill>
              <a:schemeClr val="accent2"/>
            </a:solidFill>
            <a:ln>
              <a:noFill/>
            </a:ln>
            <a:effectLst/>
          </c:spPr>
          <c:invertIfNegative val="0"/>
          <c:cat>
            <c:numRef>
              <c:f>'Investissements totaux'!$B$2:$H$2</c:f>
              <c:numCache>
                <c:formatCode>General</c:formatCode>
                <c:ptCount val="7"/>
                <c:pt idx="0">
                  <c:v>2023</c:v>
                </c:pt>
                <c:pt idx="1">
                  <c:v>2024</c:v>
                </c:pt>
                <c:pt idx="2">
                  <c:v>2025</c:v>
                </c:pt>
                <c:pt idx="3">
                  <c:v>2026</c:v>
                </c:pt>
                <c:pt idx="4">
                  <c:v>2027</c:v>
                </c:pt>
                <c:pt idx="5">
                  <c:v>2028</c:v>
                </c:pt>
                <c:pt idx="6">
                  <c:v>2029</c:v>
                </c:pt>
              </c:numCache>
            </c:numRef>
          </c:cat>
          <c:val>
            <c:numRef>
              <c:f>'Investissements totaux'!$B$11:$H$11</c:f>
              <c:numCache>
                <c:formatCode>0.0</c:formatCode>
                <c:ptCount val="7"/>
                <c:pt idx="0">
                  <c:v>0</c:v>
                </c:pt>
                <c:pt idx="1">
                  <c:v>0</c:v>
                </c:pt>
                <c:pt idx="2">
                  <c:v>0.62832498261711212</c:v>
                </c:pt>
                <c:pt idx="3">
                  <c:v>1.1295989577197347</c:v>
                </c:pt>
                <c:pt idx="4">
                  <c:v>1.08801862798772</c:v>
                </c:pt>
                <c:pt idx="5">
                  <c:v>1.1180488661275083</c:v>
                </c:pt>
                <c:pt idx="6">
                  <c:v>1.1365290126750704</c:v>
                </c:pt>
              </c:numCache>
            </c:numRef>
          </c:val>
          <c:extLst>
            <c:ext xmlns:c16="http://schemas.microsoft.com/office/drawing/2014/chart" uri="{C3380CC4-5D6E-409C-BE32-E72D297353CC}">
              <c16:uniqueId val="{00000001-6DDF-471E-8287-5367FAA3D28F}"/>
            </c:ext>
          </c:extLst>
        </c:ser>
        <c:ser>
          <c:idx val="2"/>
          <c:order val="2"/>
          <c:tx>
            <c:strRef>
              <c:f>'Investissements totaux'!$A$12</c:f>
              <c:strCache>
                <c:ptCount val="1"/>
                <c:pt idx="0">
                  <c:v>Fonds pour le climat et la transformation</c:v>
                </c:pt>
              </c:strCache>
            </c:strRef>
          </c:tx>
          <c:spPr>
            <a:solidFill>
              <a:schemeClr val="accent3"/>
            </a:solidFill>
            <a:ln>
              <a:noFill/>
            </a:ln>
            <a:effectLst/>
          </c:spPr>
          <c:invertIfNegative val="0"/>
          <c:cat>
            <c:numRef>
              <c:f>'Investissements totaux'!$B$2:$H$2</c:f>
              <c:numCache>
                <c:formatCode>General</c:formatCode>
                <c:ptCount val="7"/>
                <c:pt idx="0">
                  <c:v>2023</c:v>
                </c:pt>
                <c:pt idx="1">
                  <c:v>2024</c:v>
                </c:pt>
                <c:pt idx="2">
                  <c:v>2025</c:v>
                </c:pt>
                <c:pt idx="3">
                  <c:v>2026</c:v>
                </c:pt>
                <c:pt idx="4">
                  <c:v>2027</c:v>
                </c:pt>
                <c:pt idx="5">
                  <c:v>2028</c:v>
                </c:pt>
                <c:pt idx="6">
                  <c:v>2029</c:v>
                </c:pt>
              </c:numCache>
            </c:numRef>
          </c:cat>
          <c:val>
            <c:numRef>
              <c:f>'Investissements totaux'!$B$12:$H$12</c:f>
              <c:numCache>
                <c:formatCode>0.0</c:formatCode>
                <c:ptCount val="7"/>
                <c:pt idx="0">
                  <c:v>0.35112278440368033</c:v>
                </c:pt>
                <c:pt idx="1">
                  <c:v>0.41118326068325722</c:v>
                </c:pt>
                <c:pt idx="2">
                  <c:v>0.59367470784043308</c:v>
                </c:pt>
                <c:pt idx="3">
                  <c:v>0.5012739751026225</c:v>
                </c:pt>
                <c:pt idx="4">
                  <c:v>0.5012739751026225</c:v>
                </c:pt>
                <c:pt idx="5">
                  <c:v>0.54054428651619202</c:v>
                </c:pt>
                <c:pt idx="6">
                  <c:v>0.54978435978997309</c:v>
                </c:pt>
              </c:numCache>
            </c:numRef>
          </c:val>
          <c:extLst>
            <c:ext xmlns:c16="http://schemas.microsoft.com/office/drawing/2014/chart" uri="{C3380CC4-5D6E-409C-BE32-E72D297353CC}">
              <c16:uniqueId val="{00000002-6DDF-471E-8287-5367FAA3D28F}"/>
            </c:ext>
          </c:extLst>
        </c:ser>
        <c:dLbls>
          <c:showLegendKey val="0"/>
          <c:showVal val="0"/>
          <c:showCatName val="0"/>
          <c:showSerName val="0"/>
          <c:showPercent val="0"/>
          <c:showBubbleSize val="0"/>
        </c:dLbls>
        <c:gapWidth val="150"/>
        <c:overlap val="100"/>
        <c:axId val="679338008"/>
        <c:axId val="679329152"/>
      </c:barChart>
      <c:catAx>
        <c:axId val="679338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venir LT 55 Roman" panose="020B0503020000020003" pitchFamily="34" charset="0"/>
                <a:ea typeface="+mn-ea"/>
                <a:cs typeface="+mn-cs"/>
              </a:defRPr>
            </a:pPr>
            <a:endParaRPr lang="fr-FR"/>
          </a:p>
        </c:txPr>
        <c:crossAx val="679329152"/>
        <c:crosses val="autoZero"/>
        <c:auto val="1"/>
        <c:lblAlgn val="ctr"/>
        <c:lblOffset val="100"/>
        <c:noMultiLvlLbl val="0"/>
      </c:catAx>
      <c:valAx>
        <c:axId val="6793291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venir LT 55 Roman" panose="020B0503020000020003" pitchFamily="34" charset="0"/>
                <a:ea typeface="+mn-ea"/>
                <a:cs typeface="+mn-cs"/>
              </a:defRPr>
            </a:pPr>
            <a:endParaRPr lang="fr-FR"/>
          </a:p>
        </c:txPr>
        <c:crossAx val="679338008"/>
        <c:crosses val="autoZero"/>
        <c:crossBetween val="between"/>
        <c:majorUnit val="0.5"/>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0072C0"/>
                </a:solidFill>
                <a:latin typeface="+mn-lt"/>
                <a:ea typeface="+mn-ea"/>
                <a:cs typeface="+mn-cs"/>
              </a:defRPr>
            </a:pPr>
            <a:endParaRPr lang="fr-FR"/>
          </a:p>
        </c:txPr>
      </c:legendEntry>
      <c:legendEntry>
        <c:idx val="1"/>
        <c:txPr>
          <a:bodyPr rot="0" spcFirstLastPara="1" vertOverflow="ellipsis" vert="horz" wrap="square" anchor="ctr" anchorCtr="1"/>
          <a:lstStyle/>
          <a:p>
            <a:pPr>
              <a:defRPr sz="1200" b="0" i="0" u="none" strike="noStrike" kern="1200" baseline="0">
                <a:solidFill>
                  <a:srgbClr val="E87511"/>
                </a:solidFill>
                <a:latin typeface="+mn-lt"/>
                <a:ea typeface="+mn-ea"/>
                <a:cs typeface="+mn-cs"/>
              </a:defRPr>
            </a:pPr>
            <a:endParaRPr lang="fr-FR"/>
          </a:p>
        </c:txPr>
      </c:legendEntry>
      <c:legendEntry>
        <c:idx val="2"/>
        <c:txPr>
          <a:bodyPr rot="0" spcFirstLastPara="1" vertOverflow="ellipsis" vert="horz" wrap="square" anchor="ctr" anchorCtr="1"/>
          <a:lstStyle/>
          <a:p>
            <a:pPr>
              <a:defRPr sz="1200" b="0" i="0" u="none" strike="noStrike" kern="1200" baseline="0">
                <a:solidFill>
                  <a:srgbClr val="969696"/>
                </a:solidFill>
                <a:latin typeface="+mn-lt"/>
                <a:ea typeface="+mn-ea"/>
                <a:cs typeface="+mn-cs"/>
              </a:defRPr>
            </a:pPr>
            <a:endParaRPr lang="fr-FR"/>
          </a:p>
        </c:txPr>
      </c:legendEntry>
      <c:layout>
        <c:manualLayout>
          <c:xMode val="edge"/>
          <c:yMode val="edge"/>
          <c:x val="5.0683445838553456E-2"/>
          <c:y val="0.20555444187418509"/>
          <c:w val="0.26347103143673684"/>
          <c:h val="0.26929035343850594"/>
        </c:manualLayout>
      </c:layout>
      <c:overlay val="1"/>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514036329322952E-2"/>
          <c:y val="0.19174583339606449"/>
          <c:w val="0.92401144137768332"/>
          <c:h val="0.67385013775763691"/>
        </c:manualLayout>
      </c:layout>
      <c:barChart>
        <c:barDir val="col"/>
        <c:grouping val="stacked"/>
        <c:varyColors val="0"/>
        <c:ser>
          <c:idx val="0"/>
          <c:order val="0"/>
          <c:tx>
            <c:strRef>
              <c:f>Graph!$A$8</c:f>
              <c:strCache>
                <c:ptCount val="1"/>
                <c:pt idx="0">
                  <c:v>Subventions</c:v>
                </c:pt>
              </c:strCache>
            </c:strRef>
          </c:tx>
          <c:spPr>
            <a:solidFill>
              <a:srgbClr val="4472C4"/>
            </a:solidFill>
            <a:ln>
              <a:noFill/>
            </a:ln>
            <a:effectLst/>
          </c:spPr>
          <c:invertIfNegative val="0"/>
          <c:cat>
            <c:strRef>
              <c:f>Graph!$B$7:$F$7</c:f>
              <c:strCache>
                <c:ptCount val="5"/>
                <c:pt idx="0">
                  <c:v>France</c:v>
                </c:pt>
                <c:pt idx="1">
                  <c:v>Italie</c:v>
                </c:pt>
                <c:pt idx="2">
                  <c:v>Espagne</c:v>
                </c:pt>
                <c:pt idx="3">
                  <c:v>Portugal</c:v>
                </c:pt>
                <c:pt idx="4">
                  <c:v>Grèce</c:v>
                </c:pt>
              </c:strCache>
            </c:strRef>
          </c:cat>
          <c:val>
            <c:numRef>
              <c:f>Graph!$B$8:$F$8</c:f>
              <c:numCache>
                <c:formatCode>0.0</c:formatCode>
                <c:ptCount val="5"/>
                <c:pt idx="0">
                  <c:v>0.21028117401280869</c:v>
                </c:pt>
                <c:pt idx="1">
                  <c:v>0.94654549667865173</c:v>
                </c:pt>
                <c:pt idx="2">
                  <c:v>1.5558921782553323</c:v>
                </c:pt>
                <c:pt idx="3">
                  <c:v>2.4493216588762925</c:v>
                </c:pt>
                <c:pt idx="4">
                  <c:v>3.4852445353638668</c:v>
                </c:pt>
              </c:numCache>
            </c:numRef>
          </c:val>
          <c:extLst>
            <c:ext xmlns:c16="http://schemas.microsoft.com/office/drawing/2014/chart" uri="{C3380CC4-5D6E-409C-BE32-E72D297353CC}">
              <c16:uniqueId val="{00000000-5BF7-4FE4-B0EC-1BE5AF8C7B96}"/>
            </c:ext>
          </c:extLst>
        </c:ser>
        <c:ser>
          <c:idx val="1"/>
          <c:order val="1"/>
          <c:tx>
            <c:strRef>
              <c:f>Graph!$A$9</c:f>
              <c:strCache>
                <c:ptCount val="1"/>
                <c:pt idx="0">
                  <c:v>Prêts</c:v>
                </c:pt>
              </c:strCache>
            </c:strRef>
          </c:tx>
          <c:spPr>
            <a:solidFill>
              <a:schemeClr val="accent2"/>
            </a:solidFill>
            <a:ln>
              <a:noFill/>
            </a:ln>
            <a:effectLst/>
          </c:spPr>
          <c:invertIfNegative val="0"/>
          <c:cat>
            <c:strRef>
              <c:f>Graph!$B$7:$F$7</c:f>
              <c:strCache>
                <c:ptCount val="5"/>
                <c:pt idx="0">
                  <c:v>France</c:v>
                </c:pt>
                <c:pt idx="1">
                  <c:v>Italie</c:v>
                </c:pt>
                <c:pt idx="2">
                  <c:v>Espagne</c:v>
                </c:pt>
                <c:pt idx="3">
                  <c:v>Portugal</c:v>
                </c:pt>
                <c:pt idx="4">
                  <c:v>Grèce</c:v>
                </c:pt>
              </c:strCache>
            </c:strRef>
          </c:cat>
          <c:val>
            <c:numRef>
              <c:f>Graph!$B$9:$F$9</c:f>
              <c:numCache>
                <c:formatCode>0.0</c:formatCode>
                <c:ptCount val="5"/>
                <c:pt idx="0" formatCode="General">
                  <c:v>0</c:v>
                </c:pt>
                <c:pt idx="1">
                  <c:v>1.5168448605088454</c:v>
                </c:pt>
                <c:pt idx="2">
                  <c:v>4.202617824402326</c:v>
                </c:pt>
                <c:pt idx="3">
                  <c:v>0.87698689604146141</c:v>
                </c:pt>
                <c:pt idx="4">
                  <c:v>2.6636023453843665</c:v>
                </c:pt>
              </c:numCache>
            </c:numRef>
          </c:val>
          <c:extLst>
            <c:ext xmlns:c16="http://schemas.microsoft.com/office/drawing/2014/chart" uri="{C3380CC4-5D6E-409C-BE32-E72D297353CC}">
              <c16:uniqueId val="{00000001-5BF7-4FE4-B0EC-1BE5AF8C7B96}"/>
            </c:ext>
          </c:extLst>
        </c:ser>
        <c:dLbls>
          <c:showLegendKey val="0"/>
          <c:showVal val="0"/>
          <c:showCatName val="0"/>
          <c:showSerName val="0"/>
          <c:showPercent val="0"/>
          <c:showBubbleSize val="0"/>
        </c:dLbls>
        <c:gapWidth val="150"/>
        <c:overlap val="100"/>
        <c:axId val="679338008"/>
        <c:axId val="679329152"/>
      </c:barChart>
      <c:catAx>
        <c:axId val="679338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venir LT 55 Roman" panose="020B0503020000020003" pitchFamily="34" charset="0"/>
                <a:ea typeface="+mn-ea"/>
                <a:cs typeface="+mn-cs"/>
              </a:defRPr>
            </a:pPr>
            <a:endParaRPr lang="fr-FR"/>
          </a:p>
        </c:txPr>
        <c:crossAx val="679329152"/>
        <c:crosses val="autoZero"/>
        <c:auto val="1"/>
        <c:lblAlgn val="ctr"/>
        <c:lblOffset val="100"/>
        <c:noMultiLvlLbl val="0"/>
      </c:catAx>
      <c:valAx>
        <c:axId val="679329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venir LT 55 Roman" panose="020B0503020000020003" pitchFamily="34" charset="0"/>
                <a:ea typeface="+mn-ea"/>
                <a:cs typeface="+mn-cs"/>
              </a:defRPr>
            </a:pPr>
            <a:endParaRPr lang="fr-FR"/>
          </a:p>
        </c:txPr>
        <c:crossAx val="67933800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0072C0"/>
                </a:solidFill>
                <a:latin typeface="+mn-lt"/>
                <a:ea typeface="+mn-ea"/>
                <a:cs typeface="+mn-cs"/>
              </a:defRPr>
            </a:pPr>
            <a:endParaRPr lang="fr-FR"/>
          </a:p>
        </c:txPr>
      </c:legendEntry>
      <c:legendEntry>
        <c:idx val="1"/>
        <c:txPr>
          <a:bodyPr rot="0" spcFirstLastPara="1" vertOverflow="ellipsis" vert="horz" wrap="square" anchor="ctr" anchorCtr="1"/>
          <a:lstStyle/>
          <a:p>
            <a:pPr>
              <a:defRPr sz="1200" b="0" i="0" u="none" strike="noStrike" kern="1200" baseline="0">
                <a:solidFill>
                  <a:srgbClr val="E87511"/>
                </a:solidFill>
                <a:latin typeface="+mn-lt"/>
                <a:ea typeface="+mn-ea"/>
                <a:cs typeface="+mn-cs"/>
              </a:defRPr>
            </a:pPr>
            <a:endParaRPr lang="fr-FR"/>
          </a:p>
        </c:txPr>
      </c:legendEntry>
      <c:layout>
        <c:manualLayout>
          <c:xMode val="edge"/>
          <c:yMode val="edge"/>
          <c:x val="0.11339294009708965"/>
          <c:y val="0.21035942447920589"/>
          <c:w val="0.24638367245023576"/>
          <c:h val="6.5765131637600907E-2"/>
        </c:manualLayout>
      </c:layout>
      <c:overlay val="1"/>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0.95291</cdr:y>
    </cdr:from>
    <cdr:to>
      <cdr:x>0.56655</cdr:x>
      <cdr:y>0.99075</cdr:y>
    </cdr:to>
    <cdr:sp macro="" textlink="">
      <cdr:nvSpPr>
        <cdr:cNvPr id="2" name="ZoneTexte 1"/>
        <cdr:cNvSpPr txBox="1"/>
      </cdr:nvSpPr>
      <cdr:spPr>
        <a:xfrm xmlns:a="http://schemas.openxmlformats.org/drawingml/2006/main">
          <a:off x="0" y="4905586"/>
          <a:ext cx="6389324" cy="194789"/>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fr-FR" sz="1050" i="1" dirty="0">
              <a:solidFill>
                <a:srgbClr val="0072C0"/>
              </a:solidFill>
              <a:latin typeface="Avenir LT 85 Heavy" panose="020B0903020000020003" pitchFamily="34" charset="0"/>
            </a:rPr>
            <a:t>Source</a:t>
          </a:r>
          <a:r>
            <a:rPr lang="fr-FR" sz="1050" i="1" baseline="0" dirty="0">
              <a:solidFill>
                <a:srgbClr val="0072C0"/>
              </a:solidFill>
              <a:latin typeface="Avenir LT 85 Heavy" panose="020B0903020000020003" pitchFamily="34" charset="0"/>
            </a:rPr>
            <a:t> :  Ministère allemand des finances, calculs Rexecode</a:t>
          </a:r>
          <a:endParaRPr lang="fr-FR" sz="1050" i="1" dirty="0">
            <a:solidFill>
              <a:srgbClr val="0072C0"/>
            </a:solidFill>
            <a:latin typeface="Avenir LT 85 Heavy" panose="020B0903020000020003" pitchFamily="34" charset="0"/>
          </a:endParaRPr>
        </a:p>
      </cdr:txBody>
    </cdr:sp>
  </cdr:relSizeAnchor>
  <cdr:relSizeAnchor xmlns:cdr="http://schemas.openxmlformats.org/drawingml/2006/chartDrawing">
    <cdr:from>
      <cdr:x>0.85817</cdr:x>
      <cdr:y>0.954</cdr:y>
    </cdr:from>
    <cdr:to>
      <cdr:x>1</cdr:x>
      <cdr:y>1</cdr:y>
    </cdr:to>
    <cdr:sp macro="" textlink="">
      <cdr:nvSpPr>
        <cdr:cNvPr id="4" name="ZoneTexte 3"/>
        <cdr:cNvSpPr txBox="1"/>
      </cdr:nvSpPr>
      <cdr:spPr>
        <a:xfrm xmlns:a="http://schemas.openxmlformats.org/drawingml/2006/main">
          <a:off x="6333275" y="4634297"/>
          <a:ext cx="1046725" cy="2234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r>
            <a:rPr lang="fr-FR" sz="1050" i="1" dirty="0">
              <a:solidFill>
                <a:srgbClr val="0072C0"/>
              </a:solidFill>
              <a:latin typeface="Avenir LT 85 Heavy" panose="020B0903020000020003" pitchFamily="34" charset="0"/>
              <a:ea typeface="+mn-ea"/>
              <a:cs typeface="+mn-cs"/>
            </a:rPr>
            <a:t>© Rexecode</a:t>
          </a:r>
        </a:p>
      </cdr:txBody>
    </cdr:sp>
  </cdr:relSizeAnchor>
  <cdr:relSizeAnchor xmlns:cdr="http://schemas.openxmlformats.org/drawingml/2006/chartDrawing">
    <cdr:from>
      <cdr:x>0.34006</cdr:x>
      <cdr:y>0.06451</cdr:y>
    </cdr:from>
    <cdr:to>
      <cdr:x>0.71361</cdr:x>
      <cdr:y>0.16268</cdr:y>
    </cdr:to>
    <cdr:sp macro="" textlink="">
      <cdr:nvSpPr>
        <cdr:cNvPr id="3" name="ZoneTexte 2"/>
        <cdr:cNvSpPr txBox="1"/>
      </cdr:nvSpPr>
      <cdr:spPr>
        <a:xfrm xmlns:a="http://schemas.openxmlformats.org/drawingml/2006/main">
          <a:off x="2509643" y="313373"/>
          <a:ext cx="2756799" cy="476882"/>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fr-FR" sz="1600" dirty="0">
              <a:solidFill>
                <a:srgbClr val="E87511"/>
              </a:solidFill>
              <a:latin typeface="Avenir LT 95 Black" panose="020B0A03020000020003" pitchFamily="34" charset="0"/>
            </a:rPr>
            <a:t>Investissements</a:t>
          </a:r>
          <a:r>
            <a:rPr lang="fr-FR" sz="1600" baseline="0" dirty="0">
              <a:solidFill>
                <a:srgbClr val="E87511"/>
              </a:solidFill>
              <a:latin typeface="Avenir LT 95 Black" panose="020B0A03020000020003" pitchFamily="34" charset="0"/>
            </a:rPr>
            <a:t> fédéraux</a:t>
          </a:r>
          <a:endParaRPr lang="fr-FR" sz="1600" dirty="0">
            <a:solidFill>
              <a:srgbClr val="E87511"/>
            </a:solidFill>
            <a:latin typeface="Avenir LT 95 Black" panose="020B0A03020000020003" pitchFamily="34" charset="0"/>
          </a:endParaRPr>
        </a:p>
      </cdr:txBody>
    </cdr:sp>
  </cdr:relSizeAnchor>
  <cdr:relSizeAnchor xmlns:cdr="http://schemas.openxmlformats.org/drawingml/2006/chartDrawing">
    <cdr:from>
      <cdr:x>0.37099</cdr:x>
      <cdr:y>0.03024</cdr:y>
    </cdr:from>
    <cdr:to>
      <cdr:x>0.62407</cdr:x>
      <cdr:y>0.09239</cdr:y>
    </cdr:to>
    <cdr:sp macro="" textlink="">
      <cdr:nvSpPr>
        <cdr:cNvPr id="5" name="ZoneTexte 4"/>
        <cdr:cNvSpPr txBox="1"/>
      </cdr:nvSpPr>
      <cdr:spPr>
        <a:xfrm xmlns:a="http://schemas.openxmlformats.org/drawingml/2006/main">
          <a:off x="1228725" y="68581"/>
          <a:ext cx="838200" cy="1409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dirty="0"/>
        </a:p>
      </cdr:txBody>
    </cdr:sp>
  </cdr:relSizeAnchor>
  <cdr:relSizeAnchor xmlns:cdr="http://schemas.openxmlformats.org/drawingml/2006/chartDrawing">
    <cdr:from>
      <cdr:x>0.4136</cdr:x>
      <cdr:y>0</cdr:y>
    </cdr:from>
    <cdr:to>
      <cdr:x>0.79807</cdr:x>
      <cdr:y>0.06081</cdr:y>
    </cdr:to>
    <cdr:sp macro="" textlink="">
      <cdr:nvSpPr>
        <cdr:cNvPr id="6" name="ZoneTexte 5"/>
        <cdr:cNvSpPr txBox="1"/>
      </cdr:nvSpPr>
      <cdr:spPr>
        <a:xfrm xmlns:a="http://schemas.openxmlformats.org/drawingml/2006/main">
          <a:off x="3506509" y="0"/>
          <a:ext cx="3259537" cy="3130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2000" dirty="0">
              <a:solidFill>
                <a:srgbClr val="0072C0"/>
              </a:solidFill>
              <a:latin typeface="Avenir LT 95 Black" panose="020B0A03020000020003" pitchFamily="34" charset="0"/>
            </a:rPr>
            <a:t>Allemagne</a:t>
          </a:r>
        </a:p>
      </cdr:txBody>
    </cdr:sp>
  </cdr:relSizeAnchor>
  <cdr:relSizeAnchor xmlns:cdr="http://schemas.openxmlformats.org/drawingml/2006/chartDrawing">
    <cdr:from>
      <cdr:x>0.04141</cdr:x>
      <cdr:y>0.12713</cdr:y>
    </cdr:from>
    <cdr:to>
      <cdr:x>0.31382</cdr:x>
      <cdr:y>0.16902</cdr:y>
    </cdr:to>
    <cdr:sp macro="" textlink="">
      <cdr:nvSpPr>
        <cdr:cNvPr id="7" name="ZoneTexte 6"/>
        <cdr:cNvSpPr txBox="1"/>
      </cdr:nvSpPr>
      <cdr:spPr>
        <a:xfrm xmlns:a="http://schemas.openxmlformats.org/drawingml/2006/main">
          <a:off x="292343" y="578369"/>
          <a:ext cx="1923005" cy="19057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fr-FR" sz="1200" dirty="0">
              <a:solidFill>
                <a:schemeClr val="tx1">
                  <a:lumMod val="65000"/>
                  <a:lumOff val="35000"/>
                </a:schemeClr>
              </a:solidFill>
              <a:latin typeface="Avenir LT 55 Roman" panose="020B0503020000020003" pitchFamily="34" charset="0"/>
            </a:rPr>
            <a:t>en</a:t>
          </a:r>
          <a:r>
            <a:rPr lang="fr-FR" sz="1200" baseline="0" dirty="0">
              <a:solidFill>
                <a:schemeClr val="tx1">
                  <a:lumMod val="65000"/>
                  <a:lumOff val="35000"/>
                </a:schemeClr>
              </a:solidFill>
              <a:latin typeface="Avenir LT 55 Roman" panose="020B0503020000020003" pitchFamily="34" charset="0"/>
            </a:rPr>
            <a:t> points de PIB 2024</a:t>
          </a:r>
          <a:endParaRPr lang="fr-FR" sz="1200" dirty="0">
            <a:solidFill>
              <a:schemeClr val="tx1">
                <a:lumMod val="65000"/>
                <a:lumOff val="35000"/>
              </a:schemeClr>
            </a:solidFill>
            <a:latin typeface="Avenir LT 55 Roman" panose="020B05030200000200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0.94255</cdr:y>
    </cdr:from>
    <cdr:to>
      <cdr:x>0.56655</cdr:x>
      <cdr:y>0.99201</cdr:y>
    </cdr:to>
    <cdr:sp macro="" textlink="">
      <cdr:nvSpPr>
        <cdr:cNvPr id="2" name="ZoneTexte 1"/>
        <cdr:cNvSpPr txBox="1"/>
      </cdr:nvSpPr>
      <cdr:spPr>
        <a:xfrm xmlns:a="http://schemas.openxmlformats.org/drawingml/2006/main">
          <a:off x="0" y="3731987"/>
          <a:ext cx="3902668" cy="195830"/>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fr-FR" sz="1050" i="1" dirty="0">
              <a:solidFill>
                <a:srgbClr val="0072C0"/>
              </a:solidFill>
              <a:latin typeface="Avenir LT 85 Heavy" panose="020B0903020000020003" pitchFamily="34" charset="0"/>
            </a:rPr>
            <a:t>Sources</a:t>
          </a:r>
          <a:r>
            <a:rPr lang="fr-FR" sz="1050" i="1" baseline="0" dirty="0">
              <a:solidFill>
                <a:srgbClr val="0072C0"/>
              </a:solidFill>
              <a:latin typeface="Avenir LT 85 Heavy" panose="020B0903020000020003" pitchFamily="34" charset="0"/>
            </a:rPr>
            <a:t> :  Commission Européenne, Eurostat, Rexecode</a:t>
          </a:r>
          <a:endParaRPr lang="fr-FR" sz="1050" i="1" dirty="0">
            <a:solidFill>
              <a:srgbClr val="0072C0"/>
            </a:solidFill>
            <a:latin typeface="Avenir LT 85 Heavy" panose="020B0903020000020003" pitchFamily="34" charset="0"/>
          </a:endParaRPr>
        </a:p>
      </cdr:txBody>
    </cdr:sp>
  </cdr:relSizeAnchor>
  <cdr:relSizeAnchor xmlns:cdr="http://schemas.openxmlformats.org/drawingml/2006/chartDrawing">
    <cdr:from>
      <cdr:x>0.83075</cdr:x>
      <cdr:y>0.93308</cdr:y>
    </cdr:from>
    <cdr:to>
      <cdr:x>1</cdr:x>
      <cdr:y>0.9889</cdr:y>
    </cdr:to>
    <cdr:sp macro="" textlink="">
      <cdr:nvSpPr>
        <cdr:cNvPr id="4" name="ZoneTexte 3"/>
        <cdr:cNvSpPr txBox="1"/>
      </cdr:nvSpPr>
      <cdr:spPr>
        <a:xfrm xmlns:a="http://schemas.openxmlformats.org/drawingml/2006/main">
          <a:off x="5722620" y="3718561"/>
          <a:ext cx="1165860" cy="2224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r>
            <a:rPr lang="fr-FR" sz="1050" i="1" dirty="0">
              <a:solidFill>
                <a:srgbClr val="0072C0"/>
              </a:solidFill>
              <a:latin typeface="Avenir LT 85 Heavy" panose="020B0903020000020003" pitchFamily="34" charset="0"/>
              <a:ea typeface="+mn-ea"/>
              <a:cs typeface="+mn-cs"/>
            </a:rPr>
            <a:t>© Rexecode</a:t>
          </a:r>
        </a:p>
      </cdr:txBody>
    </cdr:sp>
  </cdr:relSizeAnchor>
  <cdr:relSizeAnchor xmlns:cdr="http://schemas.openxmlformats.org/drawingml/2006/chartDrawing">
    <cdr:from>
      <cdr:x>0.2677</cdr:x>
      <cdr:y>0.07606</cdr:y>
    </cdr:from>
    <cdr:to>
      <cdr:x>0.86062</cdr:x>
      <cdr:y>0.16426</cdr:y>
    </cdr:to>
    <cdr:sp macro="" textlink="">
      <cdr:nvSpPr>
        <cdr:cNvPr id="3" name="ZoneTexte 2"/>
        <cdr:cNvSpPr txBox="1"/>
      </cdr:nvSpPr>
      <cdr:spPr>
        <a:xfrm xmlns:a="http://schemas.openxmlformats.org/drawingml/2006/main">
          <a:off x="1975626" y="361447"/>
          <a:ext cx="4375750" cy="419139"/>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fr-FR" sz="1600" dirty="0">
              <a:solidFill>
                <a:srgbClr val="E87511"/>
              </a:solidFill>
              <a:latin typeface="Avenir LT 95 Black" panose="020B0A03020000020003" pitchFamily="34" charset="0"/>
            </a:rPr>
            <a:t>Fonds</a:t>
          </a:r>
          <a:r>
            <a:rPr lang="fr-FR" sz="1600" baseline="0" dirty="0">
              <a:solidFill>
                <a:srgbClr val="E87511"/>
              </a:solidFill>
              <a:latin typeface="Avenir LT 95 Black" panose="020B0A03020000020003" pitchFamily="34" charset="0"/>
            </a:rPr>
            <a:t> NGEU encore non déboursés</a:t>
          </a:r>
          <a:endParaRPr lang="fr-FR" sz="1600" dirty="0">
            <a:solidFill>
              <a:srgbClr val="E87511"/>
            </a:solidFill>
            <a:latin typeface="Avenir LT 95 Black" panose="020B0A03020000020003" pitchFamily="34" charset="0"/>
          </a:endParaRPr>
        </a:p>
      </cdr:txBody>
    </cdr:sp>
  </cdr:relSizeAnchor>
  <cdr:relSizeAnchor xmlns:cdr="http://schemas.openxmlformats.org/drawingml/2006/chartDrawing">
    <cdr:from>
      <cdr:x>0.37099</cdr:x>
      <cdr:y>0.03024</cdr:y>
    </cdr:from>
    <cdr:to>
      <cdr:x>0.62407</cdr:x>
      <cdr:y>0.09239</cdr:y>
    </cdr:to>
    <cdr:sp macro="" textlink="">
      <cdr:nvSpPr>
        <cdr:cNvPr id="5" name="ZoneTexte 4"/>
        <cdr:cNvSpPr txBox="1"/>
      </cdr:nvSpPr>
      <cdr:spPr>
        <a:xfrm xmlns:a="http://schemas.openxmlformats.org/drawingml/2006/main">
          <a:off x="1228725" y="68581"/>
          <a:ext cx="838200" cy="1409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dirty="0"/>
        </a:p>
      </cdr:txBody>
    </cdr:sp>
  </cdr:relSizeAnchor>
  <cdr:relSizeAnchor xmlns:cdr="http://schemas.openxmlformats.org/drawingml/2006/chartDrawing">
    <cdr:from>
      <cdr:x>0.38373</cdr:x>
      <cdr:y>0</cdr:y>
    </cdr:from>
    <cdr:to>
      <cdr:x>0.7682</cdr:x>
      <cdr:y>0.09369</cdr:y>
    </cdr:to>
    <cdr:sp macro="" textlink="">
      <cdr:nvSpPr>
        <cdr:cNvPr id="6" name="ZoneTexte 5"/>
        <cdr:cNvSpPr txBox="1"/>
      </cdr:nvSpPr>
      <cdr:spPr>
        <a:xfrm xmlns:a="http://schemas.openxmlformats.org/drawingml/2006/main">
          <a:off x="2643335" y="0"/>
          <a:ext cx="2648414" cy="3733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2000" dirty="0">
              <a:solidFill>
                <a:srgbClr val="0072C0"/>
              </a:solidFill>
              <a:latin typeface="Avenir LT 95 Black" panose="020B0A03020000020003" pitchFamily="34" charset="0"/>
            </a:rPr>
            <a:t>Europe</a:t>
          </a:r>
          <a:r>
            <a:rPr lang="fr-FR" sz="2000" baseline="0" dirty="0">
              <a:solidFill>
                <a:srgbClr val="0072C0"/>
              </a:solidFill>
              <a:latin typeface="Avenir LT 95 Black" panose="020B0A03020000020003" pitchFamily="34" charset="0"/>
            </a:rPr>
            <a:t> du Sud</a:t>
          </a:r>
          <a:endParaRPr lang="fr-FR" sz="2000" dirty="0">
            <a:solidFill>
              <a:srgbClr val="0072C0"/>
            </a:solidFill>
            <a:latin typeface="Avenir LT 95 Black" panose="020B0A03020000020003" pitchFamily="34" charset="0"/>
          </a:endParaRPr>
        </a:p>
      </cdr:txBody>
    </cdr:sp>
  </cdr:relSizeAnchor>
  <cdr:relSizeAnchor xmlns:cdr="http://schemas.openxmlformats.org/drawingml/2006/chartDrawing">
    <cdr:from>
      <cdr:x>0.04734</cdr:x>
      <cdr:y>0.12777</cdr:y>
    </cdr:from>
    <cdr:to>
      <cdr:x>0.31975</cdr:x>
      <cdr:y>0.18738</cdr:y>
    </cdr:to>
    <cdr:sp macro="" textlink="">
      <cdr:nvSpPr>
        <cdr:cNvPr id="7" name="ZoneTexte 6"/>
        <cdr:cNvSpPr txBox="1"/>
      </cdr:nvSpPr>
      <cdr:spPr>
        <a:xfrm xmlns:a="http://schemas.openxmlformats.org/drawingml/2006/main">
          <a:off x="326088" y="509191"/>
          <a:ext cx="1876491" cy="2375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fr-FR" sz="1200" dirty="0">
              <a:solidFill>
                <a:schemeClr val="tx1">
                  <a:lumMod val="65000"/>
                  <a:lumOff val="35000"/>
                </a:schemeClr>
              </a:solidFill>
              <a:latin typeface="Avenir LT 55 Roman" panose="020B0503020000020003" pitchFamily="34" charset="0"/>
            </a:rPr>
            <a:t>en</a:t>
          </a:r>
          <a:r>
            <a:rPr lang="fr-FR" sz="1200" baseline="0" dirty="0">
              <a:solidFill>
                <a:schemeClr val="tx1">
                  <a:lumMod val="65000"/>
                  <a:lumOff val="35000"/>
                </a:schemeClr>
              </a:solidFill>
              <a:latin typeface="Avenir LT 55 Roman" panose="020B0503020000020003" pitchFamily="34" charset="0"/>
            </a:rPr>
            <a:t> points de PIB</a:t>
          </a:r>
          <a:endParaRPr lang="fr-FR" sz="1200" dirty="0">
            <a:solidFill>
              <a:schemeClr val="tx1">
                <a:lumMod val="65000"/>
                <a:lumOff val="35000"/>
              </a:schemeClr>
            </a:solidFill>
            <a:latin typeface="Avenir LT 55 Roman" panose="020B0503020000020003"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B08E34-116E-433A-ACB2-3F7960833C5F}" type="datetimeFigureOut">
              <a:rPr lang="fr-FR" smtClean="0"/>
              <a:t>13/10/2025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945BC2-ECA5-4657-B7AD-2E0B30E17738}" type="slidenum">
              <a:rPr lang="fr-FR" smtClean="0"/>
              <a:t>‹N°›</a:t>
            </a:fld>
            <a:endParaRPr lang="fr-FR"/>
          </a:p>
        </p:txBody>
      </p:sp>
    </p:spTree>
    <p:extLst>
      <p:ext uri="{BB962C8B-B14F-4D97-AF65-F5344CB8AC3E}">
        <p14:creationId xmlns:p14="http://schemas.microsoft.com/office/powerpoint/2010/main" val="1120743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17DF5-89BB-406B-9CDC-C6B9878A1D00}" type="datetimeFigureOut">
              <a:rPr lang="fr-FR" smtClean="0"/>
              <a:t>13/10/2025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3C9F2-7D2F-4CDB-A522-4AC07365A930}" type="slidenum">
              <a:rPr lang="fr-FR" smtClean="0"/>
              <a:t>‹N°›</a:t>
            </a:fld>
            <a:endParaRPr lang="fr-FR"/>
          </a:p>
        </p:txBody>
      </p:sp>
    </p:spTree>
    <p:extLst>
      <p:ext uri="{BB962C8B-B14F-4D97-AF65-F5344CB8AC3E}">
        <p14:creationId xmlns:p14="http://schemas.microsoft.com/office/powerpoint/2010/main" val="283179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10</a:t>
            </a:fld>
            <a:endParaRPr lang="fr-FR"/>
          </a:p>
        </p:txBody>
      </p:sp>
    </p:spTree>
    <p:extLst>
      <p:ext uri="{BB962C8B-B14F-4D97-AF65-F5344CB8AC3E}">
        <p14:creationId xmlns:p14="http://schemas.microsoft.com/office/powerpoint/2010/main" val="2328122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22</a:t>
            </a:fld>
            <a:endParaRPr lang="fr-FR"/>
          </a:p>
        </p:txBody>
      </p:sp>
    </p:spTree>
    <p:extLst>
      <p:ext uri="{BB962C8B-B14F-4D97-AF65-F5344CB8AC3E}">
        <p14:creationId xmlns:p14="http://schemas.microsoft.com/office/powerpoint/2010/main" val="3718281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23</a:t>
            </a:fld>
            <a:endParaRPr lang="fr-FR"/>
          </a:p>
        </p:txBody>
      </p:sp>
    </p:spTree>
    <p:extLst>
      <p:ext uri="{BB962C8B-B14F-4D97-AF65-F5344CB8AC3E}">
        <p14:creationId xmlns:p14="http://schemas.microsoft.com/office/powerpoint/2010/main" val="2464049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24</a:t>
            </a:fld>
            <a:endParaRPr lang="fr-FR"/>
          </a:p>
        </p:txBody>
      </p:sp>
    </p:spTree>
    <p:extLst>
      <p:ext uri="{BB962C8B-B14F-4D97-AF65-F5344CB8AC3E}">
        <p14:creationId xmlns:p14="http://schemas.microsoft.com/office/powerpoint/2010/main" val="43539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25</a:t>
            </a:fld>
            <a:endParaRPr lang="fr-FR"/>
          </a:p>
        </p:txBody>
      </p:sp>
    </p:spTree>
    <p:extLst>
      <p:ext uri="{BB962C8B-B14F-4D97-AF65-F5344CB8AC3E}">
        <p14:creationId xmlns:p14="http://schemas.microsoft.com/office/powerpoint/2010/main" val="1735855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26</a:t>
            </a:fld>
            <a:endParaRPr lang="fr-FR"/>
          </a:p>
        </p:txBody>
      </p:sp>
    </p:spTree>
    <p:extLst>
      <p:ext uri="{BB962C8B-B14F-4D97-AF65-F5344CB8AC3E}">
        <p14:creationId xmlns:p14="http://schemas.microsoft.com/office/powerpoint/2010/main" val="322625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27</a:t>
            </a:fld>
            <a:endParaRPr lang="fr-FR"/>
          </a:p>
        </p:txBody>
      </p:sp>
    </p:spTree>
    <p:extLst>
      <p:ext uri="{BB962C8B-B14F-4D97-AF65-F5344CB8AC3E}">
        <p14:creationId xmlns:p14="http://schemas.microsoft.com/office/powerpoint/2010/main" val="2592653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28</a:t>
            </a:fld>
            <a:endParaRPr lang="fr-FR"/>
          </a:p>
        </p:txBody>
      </p:sp>
    </p:spTree>
    <p:extLst>
      <p:ext uri="{BB962C8B-B14F-4D97-AF65-F5344CB8AC3E}">
        <p14:creationId xmlns:p14="http://schemas.microsoft.com/office/powerpoint/2010/main" val="504474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29</a:t>
            </a:fld>
            <a:endParaRPr lang="fr-FR"/>
          </a:p>
        </p:txBody>
      </p:sp>
    </p:spTree>
    <p:extLst>
      <p:ext uri="{BB962C8B-B14F-4D97-AF65-F5344CB8AC3E}">
        <p14:creationId xmlns:p14="http://schemas.microsoft.com/office/powerpoint/2010/main" val="113452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30</a:t>
            </a:fld>
            <a:endParaRPr lang="fr-FR"/>
          </a:p>
        </p:txBody>
      </p:sp>
    </p:spTree>
    <p:extLst>
      <p:ext uri="{BB962C8B-B14F-4D97-AF65-F5344CB8AC3E}">
        <p14:creationId xmlns:p14="http://schemas.microsoft.com/office/powerpoint/2010/main" val="4036758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revenir sur l’historique du marché de l’occasion en France, nous assistons à un basculement des volumes du client final vers le négoce depuis 2018</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32</a:t>
            </a:fld>
            <a:endParaRPr lang="fr-FR"/>
          </a:p>
        </p:txBody>
      </p:sp>
    </p:spTree>
    <p:extLst>
      <p:ext uri="{BB962C8B-B14F-4D97-AF65-F5344CB8AC3E}">
        <p14:creationId xmlns:p14="http://schemas.microsoft.com/office/powerpoint/2010/main" val="3993382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12</a:t>
            </a:fld>
            <a:endParaRPr lang="fr-FR"/>
          </a:p>
        </p:txBody>
      </p:sp>
    </p:spTree>
    <p:extLst>
      <p:ext uri="{BB962C8B-B14F-4D97-AF65-F5344CB8AC3E}">
        <p14:creationId xmlns:p14="http://schemas.microsoft.com/office/powerpoint/2010/main" val="3767864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Pourtant, en valeur, les ventes à client final prédominent nettement sur le négoce, et la tendance se confirme sur les dernières années.</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33</a:t>
            </a:fld>
            <a:endParaRPr lang="fr-FR"/>
          </a:p>
        </p:txBody>
      </p:sp>
    </p:spTree>
    <p:extLst>
      <p:ext uri="{BB962C8B-B14F-4D97-AF65-F5344CB8AC3E}">
        <p14:creationId xmlns:p14="http://schemas.microsoft.com/office/powerpoint/2010/main" val="1686607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les 12 derniers mois, les ventes à marchands ont représenté la moitié des volumes de transactions. En cumul de janvier à fin juin 2025 (6 derniers mois, hors ferraillage), nous assistons à une hausse du marché en volume de +1%. </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34</a:t>
            </a:fld>
            <a:endParaRPr lang="fr-FR"/>
          </a:p>
        </p:txBody>
      </p:sp>
    </p:spTree>
    <p:extLst>
      <p:ext uri="{BB962C8B-B14F-4D97-AF65-F5344CB8AC3E}">
        <p14:creationId xmlns:p14="http://schemas.microsoft.com/office/powerpoint/2010/main" val="546965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ventes à UF se replient légèrement en termes de volumes et de CA</a:t>
            </a:r>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35</a:t>
            </a:fld>
            <a:endParaRPr lang="fr-FR"/>
          </a:p>
        </p:txBody>
      </p:sp>
    </p:spTree>
    <p:extLst>
      <p:ext uri="{BB962C8B-B14F-4D97-AF65-F5344CB8AC3E}">
        <p14:creationId xmlns:p14="http://schemas.microsoft.com/office/powerpoint/2010/main" val="469860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Mis à part au mois de janvier, ce léger repli des ventes à UF s’observe sur chaque mois par rapport à 2024.</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36</a:t>
            </a:fld>
            <a:endParaRPr lang="fr-FR"/>
          </a:p>
        </p:txBody>
      </p:sp>
    </p:spTree>
    <p:extLst>
      <p:ext uri="{BB962C8B-B14F-4D97-AF65-F5344CB8AC3E}">
        <p14:creationId xmlns:p14="http://schemas.microsoft.com/office/powerpoint/2010/main" val="2719815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Concernant le négoce, les ventes ont fortement progressé en termes d’unités et de chiffre d’affaires </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37</a:t>
            </a:fld>
            <a:endParaRPr lang="fr-FR"/>
          </a:p>
        </p:txBody>
      </p:sp>
    </p:spTree>
    <p:extLst>
      <p:ext uri="{BB962C8B-B14F-4D97-AF65-F5344CB8AC3E}">
        <p14:creationId xmlns:p14="http://schemas.microsoft.com/office/powerpoint/2010/main" val="643494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Globalement, on observe une hausse sur 2025 en termes de chiffres d’affaires pour les ventes à marchands. Le mois de mars, notamment, explique cette hausse.</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38</a:t>
            </a:fld>
            <a:endParaRPr lang="fr-FR"/>
          </a:p>
        </p:txBody>
      </p:sp>
    </p:spTree>
    <p:extLst>
      <p:ext uri="{BB962C8B-B14F-4D97-AF65-F5344CB8AC3E}">
        <p14:creationId xmlns:p14="http://schemas.microsoft.com/office/powerpoint/2010/main" val="649305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2024 est une année forte concernant le ferraillage. 2025 devrait également enregistrer un volume conséquent de chariots ferraillés.</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39</a:t>
            </a:fld>
            <a:endParaRPr lang="fr-FR"/>
          </a:p>
        </p:txBody>
      </p:sp>
    </p:spTree>
    <p:extLst>
      <p:ext uri="{BB962C8B-B14F-4D97-AF65-F5344CB8AC3E}">
        <p14:creationId xmlns:p14="http://schemas.microsoft.com/office/powerpoint/2010/main" val="4236886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41</a:t>
            </a:fld>
            <a:endParaRPr lang="fr-FR"/>
          </a:p>
        </p:txBody>
      </p:sp>
    </p:spTree>
    <p:extLst>
      <p:ext uri="{BB962C8B-B14F-4D97-AF65-F5344CB8AC3E}">
        <p14:creationId xmlns:p14="http://schemas.microsoft.com/office/powerpoint/2010/main" val="2328122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47</a:t>
            </a:fld>
            <a:endParaRPr lang="fr-FR"/>
          </a:p>
        </p:txBody>
      </p:sp>
    </p:spTree>
    <p:extLst>
      <p:ext uri="{BB962C8B-B14F-4D97-AF65-F5344CB8AC3E}">
        <p14:creationId xmlns:p14="http://schemas.microsoft.com/office/powerpoint/2010/main" val="5112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61</a:t>
            </a:fld>
            <a:endParaRPr lang="fr-FR"/>
          </a:p>
        </p:txBody>
      </p:sp>
    </p:spTree>
    <p:extLst>
      <p:ext uri="{BB962C8B-B14F-4D97-AF65-F5344CB8AC3E}">
        <p14:creationId xmlns:p14="http://schemas.microsoft.com/office/powerpoint/2010/main" val="267520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14</a:t>
            </a:fld>
            <a:endParaRPr lang="fr-FR"/>
          </a:p>
        </p:txBody>
      </p:sp>
    </p:spTree>
    <p:extLst>
      <p:ext uri="{BB962C8B-B14F-4D97-AF65-F5344CB8AC3E}">
        <p14:creationId xmlns:p14="http://schemas.microsoft.com/office/powerpoint/2010/main" val="3001020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63</a:t>
            </a:fld>
            <a:endParaRPr lang="fr-FR"/>
          </a:p>
        </p:txBody>
      </p:sp>
    </p:spTree>
    <p:extLst>
      <p:ext uri="{BB962C8B-B14F-4D97-AF65-F5344CB8AC3E}">
        <p14:creationId xmlns:p14="http://schemas.microsoft.com/office/powerpoint/2010/main" val="1660003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66</a:t>
            </a:fld>
            <a:endParaRPr lang="fr-FR"/>
          </a:p>
        </p:txBody>
      </p:sp>
    </p:spTree>
    <p:extLst>
      <p:ext uri="{BB962C8B-B14F-4D97-AF65-F5344CB8AC3E}">
        <p14:creationId xmlns:p14="http://schemas.microsoft.com/office/powerpoint/2010/main" val="253742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74</a:t>
            </a:fld>
            <a:endParaRPr lang="fr-FR"/>
          </a:p>
        </p:txBody>
      </p:sp>
    </p:spTree>
    <p:extLst>
      <p:ext uri="{BB962C8B-B14F-4D97-AF65-F5344CB8AC3E}">
        <p14:creationId xmlns:p14="http://schemas.microsoft.com/office/powerpoint/2010/main" val="2328122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75</a:t>
            </a:fld>
            <a:endParaRPr lang="fr-FR"/>
          </a:p>
        </p:txBody>
      </p:sp>
    </p:spTree>
    <p:extLst>
      <p:ext uri="{BB962C8B-B14F-4D97-AF65-F5344CB8AC3E}">
        <p14:creationId xmlns:p14="http://schemas.microsoft.com/office/powerpoint/2010/main" val="712163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80</a:t>
            </a:fld>
            <a:endParaRPr lang="fr-FR"/>
          </a:p>
        </p:txBody>
      </p:sp>
    </p:spTree>
    <p:extLst>
      <p:ext uri="{BB962C8B-B14F-4D97-AF65-F5344CB8AC3E}">
        <p14:creationId xmlns:p14="http://schemas.microsoft.com/office/powerpoint/2010/main" val="3773827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87</a:t>
            </a:fld>
            <a:endParaRPr lang="fr-FR"/>
          </a:p>
        </p:txBody>
      </p:sp>
    </p:spTree>
    <p:extLst>
      <p:ext uri="{BB962C8B-B14F-4D97-AF65-F5344CB8AC3E}">
        <p14:creationId xmlns:p14="http://schemas.microsoft.com/office/powerpoint/2010/main" val="2675200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90</a:t>
            </a:fld>
            <a:endParaRPr lang="fr-FR"/>
          </a:p>
        </p:txBody>
      </p:sp>
    </p:spTree>
    <p:extLst>
      <p:ext uri="{BB962C8B-B14F-4D97-AF65-F5344CB8AC3E}">
        <p14:creationId xmlns:p14="http://schemas.microsoft.com/office/powerpoint/2010/main" val="166000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91</a:t>
            </a:fld>
            <a:endParaRPr lang="fr-FR"/>
          </a:p>
        </p:txBody>
      </p:sp>
    </p:spTree>
    <p:extLst>
      <p:ext uri="{BB962C8B-B14F-4D97-AF65-F5344CB8AC3E}">
        <p14:creationId xmlns:p14="http://schemas.microsoft.com/office/powerpoint/2010/main" val="183693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77C3B-2E20-46D0-DF55-8420D0B1EA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0266B5-FB21-30C3-5118-117DAF91EC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5250E3-FDEB-4D5D-12B7-736A99B96FA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C5AD449-B634-3D55-465E-34AEC398BE5F}"/>
              </a:ext>
            </a:extLst>
          </p:cNvPr>
          <p:cNvSpPr>
            <a:spLocks noGrp="1"/>
          </p:cNvSpPr>
          <p:nvPr>
            <p:ph type="sldNum" sz="quarter" idx="5"/>
          </p:nvPr>
        </p:nvSpPr>
        <p:spPr/>
        <p:txBody>
          <a:bodyPr/>
          <a:lstStyle/>
          <a:p>
            <a:fld id="{41C3C9F2-7D2F-4CDB-A522-4AC07365A930}" type="slidenum">
              <a:rPr lang="fr-FR" smtClean="0"/>
              <a:t>93</a:t>
            </a:fld>
            <a:endParaRPr lang="fr-FR"/>
          </a:p>
        </p:txBody>
      </p:sp>
    </p:spTree>
    <p:extLst>
      <p:ext uri="{BB962C8B-B14F-4D97-AF65-F5344CB8AC3E}">
        <p14:creationId xmlns:p14="http://schemas.microsoft.com/office/powerpoint/2010/main" val="4156125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94</a:t>
            </a:fld>
            <a:endParaRPr lang="fr-FR" dirty="0"/>
          </a:p>
        </p:txBody>
      </p:sp>
    </p:spTree>
    <p:extLst>
      <p:ext uri="{BB962C8B-B14F-4D97-AF65-F5344CB8AC3E}">
        <p14:creationId xmlns:p14="http://schemas.microsoft.com/office/powerpoint/2010/main" val="2586874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15</a:t>
            </a:fld>
            <a:endParaRPr lang="fr-FR"/>
          </a:p>
        </p:txBody>
      </p:sp>
    </p:spTree>
    <p:extLst>
      <p:ext uri="{BB962C8B-B14F-4D97-AF65-F5344CB8AC3E}">
        <p14:creationId xmlns:p14="http://schemas.microsoft.com/office/powerpoint/2010/main" val="375829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D9656-0411-F081-55F2-E3A7C85EE47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C9FD80-AB2E-3649-5884-94F240EC5C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8DD69B-DBFC-265A-7405-431D355830A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4223053-3817-DE0A-45C7-119EAED2F32F}"/>
              </a:ext>
            </a:extLst>
          </p:cNvPr>
          <p:cNvSpPr>
            <a:spLocks noGrp="1"/>
          </p:cNvSpPr>
          <p:nvPr>
            <p:ph type="sldNum" sz="quarter" idx="5"/>
          </p:nvPr>
        </p:nvSpPr>
        <p:spPr/>
        <p:txBody>
          <a:bodyPr/>
          <a:lstStyle/>
          <a:p>
            <a:fld id="{54420B86-2925-4824-928D-61071B37D3C9}" type="slidenum">
              <a:rPr lang="fr-FR" smtClean="0"/>
              <a:t>95</a:t>
            </a:fld>
            <a:endParaRPr lang="fr-FR" dirty="0"/>
          </a:p>
        </p:txBody>
      </p:sp>
    </p:spTree>
    <p:extLst>
      <p:ext uri="{BB962C8B-B14F-4D97-AF65-F5344CB8AC3E}">
        <p14:creationId xmlns:p14="http://schemas.microsoft.com/office/powerpoint/2010/main" val="1584740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96</a:t>
            </a:fld>
            <a:endParaRPr lang="fr-FR" dirty="0"/>
          </a:p>
        </p:txBody>
      </p:sp>
    </p:spTree>
    <p:extLst>
      <p:ext uri="{BB962C8B-B14F-4D97-AF65-F5344CB8AC3E}">
        <p14:creationId xmlns:p14="http://schemas.microsoft.com/office/powerpoint/2010/main" val="2857716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97</a:t>
            </a:fld>
            <a:endParaRPr lang="fr-FR" dirty="0"/>
          </a:p>
        </p:txBody>
      </p:sp>
    </p:spTree>
    <p:extLst>
      <p:ext uri="{BB962C8B-B14F-4D97-AF65-F5344CB8AC3E}">
        <p14:creationId xmlns:p14="http://schemas.microsoft.com/office/powerpoint/2010/main" val="2152507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98</a:t>
            </a:fld>
            <a:endParaRPr lang="fr-FR" dirty="0"/>
          </a:p>
        </p:txBody>
      </p:sp>
    </p:spTree>
    <p:extLst>
      <p:ext uri="{BB962C8B-B14F-4D97-AF65-F5344CB8AC3E}">
        <p14:creationId xmlns:p14="http://schemas.microsoft.com/office/powerpoint/2010/main" val="3498860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99</a:t>
            </a:fld>
            <a:endParaRPr lang="fr-FR" dirty="0"/>
          </a:p>
        </p:txBody>
      </p:sp>
    </p:spTree>
    <p:extLst>
      <p:ext uri="{BB962C8B-B14F-4D97-AF65-F5344CB8AC3E}">
        <p14:creationId xmlns:p14="http://schemas.microsoft.com/office/powerpoint/2010/main" val="163380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DB579-A760-BF89-BCF6-F077A97A2AAA}"/>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E3F339D4-9394-D671-39CA-E31653F3E8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100</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3A81724F-3762-341D-C0CC-EADBC1C5FF6D}"/>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1CF6099A-D182-7743-65E4-14F8208FCD9E}"/>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2228397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51AD5-FFBC-E370-050A-B315F3EC1C18}"/>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8C510310-6055-CBBE-0F61-C251B14BCD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101</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DDA16BBB-3A40-B906-02E7-19AA294CB088}"/>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3087AD94-E1E2-A8F7-9729-86CCEDEABB38}"/>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1406724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E7F41-11E1-7366-D177-3BBF17885857}"/>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CD5A54BF-83FD-3758-B228-642B532A52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102</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8C456A41-AD37-6496-3080-41B17091F87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273BD6A4-9D13-AE6F-D90C-25C106542C0D}"/>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980347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103</a:t>
            </a:fld>
            <a:endParaRPr lang="fr-FR" dirty="0"/>
          </a:p>
        </p:txBody>
      </p:sp>
    </p:spTree>
    <p:extLst>
      <p:ext uri="{BB962C8B-B14F-4D97-AF65-F5344CB8AC3E}">
        <p14:creationId xmlns:p14="http://schemas.microsoft.com/office/powerpoint/2010/main" val="3337985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BB5BB-2512-1C83-4B34-C962EDD2DE45}"/>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BA193789-5AC2-9766-5DE4-00E61FA1FB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104</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17012827-BBAD-61DA-9209-5BA88133456D}"/>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F065E4D2-6225-BCFE-5885-495250CB3A85}"/>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37505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16</a:t>
            </a:fld>
            <a:endParaRPr lang="fr-FR"/>
          </a:p>
        </p:txBody>
      </p:sp>
    </p:spTree>
    <p:extLst>
      <p:ext uri="{BB962C8B-B14F-4D97-AF65-F5344CB8AC3E}">
        <p14:creationId xmlns:p14="http://schemas.microsoft.com/office/powerpoint/2010/main" val="2929906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105</a:t>
            </a:fld>
            <a:endParaRPr lang="fr-FR" dirty="0"/>
          </a:p>
        </p:txBody>
      </p:sp>
    </p:spTree>
    <p:extLst>
      <p:ext uri="{BB962C8B-B14F-4D97-AF65-F5344CB8AC3E}">
        <p14:creationId xmlns:p14="http://schemas.microsoft.com/office/powerpoint/2010/main" val="40485472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106</a:t>
            </a:fld>
            <a:endParaRPr lang="fr-FR" dirty="0"/>
          </a:p>
        </p:txBody>
      </p:sp>
    </p:spTree>
    <p:extLst>
      <p:ext uri="{BB962C8B-B14F-4D97-AF65-F5344CB8AC3E}">
        <p14:creationId xmlns:p14="http://schemas.microsoft.com/office/powerpoint/2010/main" val="6123880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107</a:t>
            </a:fld>
            <a:endParaRPr lang="fr-FR" dirty="0"/>
          </a:p>
        </p:txBody>
      </p:sp>
    </p:spTree>
    <p:extLst>
      <p:ext uri="{BB962C8B-B14F-4D97-AF65-F5344CB8AC3E}">
        <p14:creationId xmlns:p14="http://schemas.microsoft.com/office/powerpoint/2010/main" val="784017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108</a:t>
            </a:fld>
            <a:endParaRPr lang="fr-FR"/>
          </a:p>
        </p:txBody>
      </p:sp>
    </p:spTree>
    <p:extLst>
      <p:ext uri="{BB962C8B-B14F-4D97-AF65-F5344CB8AC3E}">
        <p14:creationId xmlns:p14="http://schemas.microsoft.com/office/powerpoint/2010/main" val="2176975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3189E-D393-AA4D-E186-81ABF7CE2AB8}"/>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5ABEEBDF-0601-98CB-F127-2028404CCA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109</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A7DF0106-7A84-3D83-8CC6-4802B9A5D51D}"/>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930ABBFF-8ACA-C1C0-9766-47F41C0EEEFA}"/>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4018764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030D7-3E92-BF2B-FBB7-D2C2B0604BF6}"/>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41FC8979-51FE-AA9B-C2EB-736C1E5BD9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110</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21D9E473-AE90-B69B-4CD8-E69BFF565EA0}"/>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A466689-0B41-127D-2FD1-28530624412C}"/>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2327492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AB403-CAE8-BE6C-4073-ED68C69698B2}"/>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DABEE075-C82D-BFD0-CBE7-1683FAD797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111</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1F788DA0-2EF7-DF14-60F8-CDF81223EFC8}"/>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72638932-7D7F-7D85-9FDE-6244851113C8}"/>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3858607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8F746-B4C6-525A-7192-CE818BDADF66}"/>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BCD7F083-F2B4-746C-BEEA-92F81B31CB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112</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BE16000F-F7FD-3F2A-FE99-BEC25EFFEEAB}"/>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63A1127-8939-E0F8-CB8F-E79287A9ED93}"/>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868605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ED71B-1E04-2C81-FAB8-E6BDB6B4B1B7}"/>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D349CECA-986D-94AD-8943-F2C710F32E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113</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08B3851A-750F-9DDD-8863-C64E7C05311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2BDAAE1F-2314-08D7-BA55-34C15BAB841E}"/>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34891667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CA8BE-1775-40AA-5F5A-C182B59B23B6}"/>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9EC7D2FD-5CFB-DDC2-C379-5116FF59E8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114</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24D9D174-5C40-5235-0392-D42798A91221}"/>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F09518C4-2D27-67B3-2919-F9428371E7E0}"/>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315313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17</a:t>
            </a:fld>
            <a:endParaRPr lang="fr-FR"/>
          </a:p>
        </p:txBody>
      </p:sp>
    </p:spTree>
    <p:extLst>
      <p:ext uri="{BB962C8B-B14F-4D97-AF65-F5344CB8AC3E}">
        <p14:creationId xmlns:p14="http://schemas.microsoft.com/office/powerpoint/2010/main" val="41931383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420B86-2925-4824-928D-61071B37D3C9}" type="slidenum">
              <a:rPr lang="fr-FR" smtClean="0"/>
              <a:t>115</a:t>
            </a:fld>
            <a:endParaRPr lang="fr-FR" dirty="0"/>
          </a:p>
        </p:txBody>
      </p:sp>
    </p:spTree>
    <p:extLst>
      <p:ext uri="{BB962C8B-B14F-4D97-AF65-F5344CB8AC3E}">
        <p14:creationId xmlns:p14="http://schemas.microsoft.com/office/powerpoint/2010/main" val="24155458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BC87-DA4D-841F-A306-4E9485EA97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AC2BC9-B0FB-8DCE-C6A0-ED55E8E46B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8DDB26A-78D3-6486-43B6-44AF01568AF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D407C26-0C4F-6815-E2F0-3EAA829D4827}"/>
              </a:ext>
            </a:extLst>
          </p:cNvPr>
          <p:cNvSpPr>
            <a:spLocks noGrp="1"/>
          </p:cNvSpPr>
          <p:nvPr>
            <p:ph type="sldNum" sz="quarter" idx="5"/>
          </p:nvPr>
        </p:nvSpPr>
        <p:spPr/>
        <p:txBody>
          <a:bodyPr/>
          <a:lstStyle/>
          <a:p>
            <a:fld id="{41C3C9F2-7D2F-4CDB-A522-4AC07365A930}" type="slidenum">
              <a:rPr lang="fr-FR" smtClean="0"/>
              <a:t>116</a:t>
            </a:fld>
            <a:endParaRPr lang="fr-FR"/>
          </a:p>
        </p:txBody>
      </p:sp>
    </p:spTree>
    <p:extLst>
      <p:ext uri="{BB962C8B-B14F-4D97-AF65-F5344CB8AC3E}">
        <p14:creationId xmlns:p14="http://schemas.microsoft.com/office/powerpoint/2010/main" val="25317058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DCD22-9374-83EF-8577-C63D5553E0F6}"/>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AAEFDC5F-0E1D-97CF-FA22-49078A82F7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117</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5C549EB5-D963-D2EB-8129-3BB1E6D378E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66E588E6-A735-0F71-7B7E-A86A0BEFFD46}"/>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18324555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9E60B-D62D-9A14-811C-554D99CBB7D3}"/>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5A0CD0DC-268E-2F37-8B37-99225DFE5B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118</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3108ABBD-B812-17D7-1462-972A4636284A}"/>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EC36F7A3-E3EF-0968-F8F6-1E367CB17DCF}"/>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40120164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B939F-B3D9-EB12-C420-567909664DC8}"/>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C9C2052E-97CD-4DA4-E797-E3C505187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119</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3A95B596-79B7-3DB8-E717-3C371C8FCCD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06F3959A-AA48-901E-5326-73ABFA5F5CC3}"/>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2600564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24940-C988-A44B-A886-65A433AFBEBF}"/>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7790E477-1103-EE85-5331-30CA3FB404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120</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B948ADC2-D8C1-C019-4DA3-44ED16A238E8}"/>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F7388608-74B2-CF8D-57DD-DF02D6CF3B6F}"/>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19508621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522C8-AF82-DCA9-86E7-E87E2191946C}"/>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675E5629-DD81-790C-CDCE-C0DB18CA8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121</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1D5DB5A7-60AC-BF51-AC19-5C1BD89BA541}"/>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132DFBB9-40AD-FC3F-8DBF-9D0A0170F6BD}"/>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9911490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23AE1-3536-E778-E2D0-1C41B51C3A0A}"/>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CEBD8508-C875-875D-6217-34C8638BBF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122</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D78663EE-3C81-BEF9-D722-2912B3C4E463}"/>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529F788C-2964-B443-B477-5F9FD342192F}"/>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10247092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87B89-923D-9DDA-948D-C459E5A70E69}"/>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585F0958-D2BB-6E77-01E4-9563115A16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123</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2892F357-BFB2-8223-5D60-B87AF35663D4}"/>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055D9E9F-60F1-2186-D49F-539555CC641B}"/>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10218712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4F683-010D-993B-F01F-E790885B2EB2}"/>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7ED9C1EB-6A0C-D3F4-13A0-6EAB58AEBB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124</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77B5F092-66F1-1D2E-C97E-F1740D4FCAD0}"/>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33EE827B-8712-C68A-D2B0-CB242DFAABFC}"/>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406577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18</a:t>
            </a:fld>
            <a:endParaRPr lang="fr-FR"/>
          </a:p>
        </p:txBody>
      </p:sp>
    </p:spTree>
    <p:extLst>
      <p:ext uri="{BB962C8B-B14F-4D97-AF65-F5344CB8AC3E}">
        <p14:creationId xmlns:p14="http://schemas.microsoft.com/office/powerpoint/2010/main" val="1753216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3661-7035-54E8-68FE-B7F465AF114C}"/>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F0BD61F3-2D20-8496-562D-17903CBD32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125</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E043E259-5E8C-0876-6E54-8BDE0F06AFA7}"/>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3BE98C38-9BB8-CA51-60F8-9606A9A2AE0B}"/>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22738229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2F91D-6D16-DAF6-199A-CA8DF8CA5AF4}"/>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8A785CC9-6A2B-7BC7-94EC-77A269C986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126</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64349CDB-927C-D7D8-08AC-8A79B184FE61}"/>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0347D9D1-DE7E-8BEC-C102-47C841996595}"/>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14386763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404B-6FC7-656D-40A6-7CBBF15F0007}"/>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9E215F63-86AE-476C-DB4D-7891228510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127</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223608C9-C067-3CE3-F2F1-3F3A2812FD6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4E85103F-8774-DBEA-8184-7ED03DE9C0EA}"/>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18109730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899E-E4CA-3B46-39A8-1BE49EC3C971}"/>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D1969EAF-8CB5-3A4F-F892-A45CDA0203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780" eaLnBrk="0" hangingPunct="0">
              <a:defRPr sz="2500">
                <a:solidFill>
                  <a:schemeClr val="tx1"/>
                </a:solidFill>
                <a:latin typeface="Avenir LT 85 Heavy" pitchFamily="34" charset="0"/>
              </a:defRPr>
            </a:lvl1pPr>
            <a:lvl2pPr marL="776055" indent="-298483" defTabSz="961780" eaLnBrk="0" hangingPunct="0">
              <a:defRPr sz="2500">
                <a:solidFill>
                  <a:schemeClr val="tx1"/>
                </a:solidFill>
                <a:latin typeface="Avenir LT 85 Heavy" pitchFamily="34" charset="0"/>
              </a:defRPr>
            </a:lvl2pPr>
            <a:lvl3pPr marL="1193933" indent="-238786" defTabSz="961780" eaLnBrk="0" hangingPunct="0">
              <a:defRPr sz="2500">
                <a:solidFill>
                  <a:schemeClr val="tx1"/>
                </a:solidFill>
                <a:latin typeface="Avenir LT 85 Heavy" pitchFamily="34" charset="0"/>
              </a:defRPr>
            </a:lvl3pPr>
            <a:lvl4pPr marL="1671506" indent="-238786" defTabSz="961780" eaLnBrk="0" hangingPunct="0">
              <a:defRPr sz="2500">
                <a:solidFill>
                  <a:schemeClr val="tx1"/>
                </a:solidFill>
                <a:latin typeface="Avenir LT 85 Heavy" pitchFamily="34" charset="0"/>
              </a:defRPr>
            </a:lvl4pPr>
            <a:lvl5pPr marL="2149078" indent="-238786" defTabSz="961780" eaLnBrk="0" hangingPunct="0">
              <a:defRPr sz="2500">
                <a:solidFill>
                  <a:schemeClr val="tx1"/>
                </a:solidFill>
                <a:latin typeface="Avenir LT 85 Heavy" pitchFamily="34" charset="0"/>
              </a:defRPr>
            </a:lvl5pPr>
            <a:lvl6pPr marL="2626652" indent="-238786" defTabSz="961780" eaLnBrk="0" fontAlgn="base" hangingPunct="0">
              <a:spcBef>
                <a:spcPct val="0"/>
              </a:spcBef>
              <a:spcAft>
                <a:spcPct val="0"/>
              </a:spcAft>
              <a:defRPr sz="2500">
                <a:solidFill>
                  <a:schemeClr val="tx1"/>
                </a:solidFill>
                <a:latin typeface="Avenir LT 85 Heavy" pitchFamily="34" charset="0"/>
              </a:defRPr>
            </a:lvl6pPr>
            <a:lvl7pPr marL="3104224" indent="-238786" defTabSz="961780" eaLnBrk="0" fontAlgn="base" hangingPunct="0">
              <a:spcBef>
                <a:spcPct val="0"/>
              </a:spcBef>
              <a:spcAft>
                <a:spcPct val="0"/>
              </a:spcAft>
              <a:defRPr sz="2500">
                <a:solidFill>
                  <a:schemeClr val="tx1"/>
                </a:solidFill>
                <a:latin typeface="Avenir LT 85 Heavy" pitchFamily="34" charset="0"/>
              </a:defRPr>
            </a:lvl7pPr>
            <a:lvl8pPr marL="3581797" indent="-238786" defTabSz="961780" eaLnBrk="0" fontAlgn="base" hangingPunct="0">
              <a:spcBef>
                <a:spcPct val="0"/>
              </a:spcBef>
              <a:spcAft>
                <a:spcPct val="0"/>
              </a:spcAft>
              <a:defRPr sz="2500">
                <a:solidFill>
                  <a:schemeClr val="tx1"/>
                </a:solidFill>
                <a:latin typeface="Avenir LT 85 Heavy" pitchFamily="34" charset="0"/>
              </a:defRPr>
            </a:lvl8pPr>
            <a:lvl9pPr marL="4059371" indent="-238786" defTabSz="961780" eaLnBrk="0" fontAlgn="base" hangingPunct="0">
              <a:spcBef>
                <a:spcPct val="0"/>
              </a:spcBef>
              <a:spcAft>
                <a:spcPct val="0"/>
              </a:spcAft>
              <a:defRPr sz="2500">
                <a:solidFill>
                  <a:schemeClr val="tx1"/>
                </a:solidFill>
                <a:latin typeface="Avenir LT 85 Heavy" pitchFamily="34" charset="0"/>
              </a:defRPr>
            </a:lvl9pPr>
          </a:lstStyle>
          <a:p>
            <a:fld id="{FEDE81F1-4D0B-4545-8847-7FF72FC1DBA7}" type="slidenum">
              <a:rPr lang="fr-FR" sz="1300">
                <a:latin typeface="Times New Roman" pitchFamily="18" charset="0"/>
              </a:rPr>
              <a:pPr/>
              <a:t>128</a:t>
            </a:fld>
            <a:endParaRPr lang="fr-FR" sz="1300" dirty="0">
              <a:latin typeface="Times New Roman" pitchFamily="18" charset="0"/>
            </a:endParaRPr>
          </a:p>
        </p:txBody>
      </p:sp>
      <p:sp>
        <p:nvSpPr>
          <p:cNvPr id="12291" name="Rectangle 2">
            <a:extLst>
              <a:ext uri="{FF2B5EF4-FFF2-40B4-BE49-F238E27FC236}">
                <a16:creationId xmlns:a16="http://schemas.microsoft.com/office/drawing/2014/main" id="{93040D79-6A05-7E11-1E69-B936FA38055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BB0630D-3BD9-8CEF-436B-24DBD35240A8}"/>
              </a:ext>
            </a:extLst>
          </p:cNvPr>
          <p:cNvSpPr>
            <a:spLocks noGrp="1" noChangeArrowheads="1"/>
          </p:cNvSpPr>
          <p:nvPr>
            <p:ph type="body" idx="1"/>
          </p:nvPr>
        </p:nvSpPr>
        <p:spPr>
          <a:xfrm>
            <a:off x="936805" y="5279758"/>
            <a:ext cx="5159959" cy="5002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b="1" dirty="0"/>
          </a:p>
        </p:txBody>
      </p:sp>
    </p:spTree>
    <p:extLst>
      <p:ext uri="{BB962C8B-B14F-4D97-AF65-F5344CB8AC3E}">
        <p14:creationId xmlns:p14="http://schemas.microsoft.com/office/powerpoint/2010/main" val="30652820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129</a:t>
            </a:fld>
            <a:endParaRPr lang="fr-FR"/>
          </a:p>
        </p:txBody>
      </p:sp>
    </p:spTree>
    <p:extLst>
      <p:ext uri="{BB962C8B-B14F-4D97-AF65-F5344CB8AC3E}">
        <p14:creationId xmlns:p14="http://schemas.microsoft.com/office/powerpoint/2010/main" val="2716926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133</a:t>
            </a:fld>
            <a:endParaRPr lang="fr-FR"/>
          </a:p>
        </p:txBody>
      </p:sp>
    </p:spTree>
    <p:extLst>
      <p:ext uri="{BB962C8B-B14F-4D97-AF65-F5344CB8AC3E}">
        <p14:creationId xmlns:p14="http://schemas.microsoft.com/office/powerpoint/2010/main" val="556124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19</a:t>
            </a:fld>
            <a:endParaRPr lang="fr-FR"/>
          </a:p>
        </p:txBody>
      </p:sp>
    </p:spTree>
    <p:extLst>
      <p:ext uri="{BB962C8B-B14F-4D97-AF65-F5344CB8AC3E}">
        <p14:creationId xmlns:p14="http://schemas.microsoft.com/office/powerpoint/2010/main" val="2858990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21</a:t>
            </a:fld>
            <a:endParaRPr lang="fr-FR"/>
          </a:p>
        </p:txBody>
      </p:sp>
    </p:spTree>
    <p:extLst>
      <p:ext uri="{BB962C8B-B14F-4D97-AF65-F5344CB8AC3E}">
        <p14:creationId xmlns:p14="http://schemas.microsoft.com/office/powerpoint/2010/main" val="4243811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Ref idx="1003">
        <a:schemeClr val="bg2"/>
      </p:bgRef>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652107" y="2155371"/>
            <a:ext cx="8373291" cy="653214"/>
          </a:xfrm>
          <a:prstGeom prst="rect">
            <a:avLst/>
          </a:prstGeom>
        </p:spPr>
        <p:txBody>
          <a:bodyPr vert="horz" lIns="91440" tIns="45720" rIns="91440" bIns="45720" rtlCol="0" anchor="b" anchorCtr="0">
            <a:noAutofit/>
          </a:bodyPr>
          <a:lstStyle/>
          <a:p>
            <a:endParaRPr dirty="0"/>
          </a:p>
        </p:txBody>
      </p:sp>
    </p:spTree>
    <p:extLst>
      <p:ext uri="{BB962C8B-B14F-4D97-AF65-F5344CB8AC3E}">
        <p14:creationId xmlns:p14="http://schemas.microsoft.com/office/powerpoint/2010/main" val="23632377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123752" y="147413"/>
            <a:ext cx="8373291" cy="727869"/>
          </a:xfrm>
          <a:prstGeom prst="rect">
            <a:avLst/>
          </a:prstGeom>
        </p:spPr>
        <p:txBody>
          <a:bodyPr vert="horz" lIns="91440" tIns="45720" rIns="91440" bIns="45720" rtlCol="0" anchor="b" anchorCtr="0">
            <a:noAutofit/>
          </a:bodyPr>
          <a:lstStyle/>
          <a:p>
            <a:endParaRPr dirty="0"/>
          </a:p>
        </p:txBody>
      </p:sp>
      <p:sp>
        <p:nvSpPr>
          <p:cNvPr id="13" name="Espace réservé du texte 12"/>
          <p:cNvSpPr>
            <a:spLocks noGrp="1"/>
          </p:cNvSpPr>
          <p:nvPr>
            <p:ph type="body" sz="quarter" idx="10" hasCustomPrompt="1"/>
          </p:nvPr>
        </p:nvSpPr>
        <p:spPr>
          <a:xfrm>
            <a:off x="1097280" y="1672045"/>
            <a:ext cx="10162903" cy="322652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a:lvl1pPr>
            <a:lvl2pPr marL="685800" indent="-336550">
              <a:buSzPct val="150000"/>
              <a:buFontTx/>
              <a:buBlip>
                <a:blip r:embed="rId2"/>
              </a:buBlip>
              <a:defRPr sz="2400">
                <a:ln>
                  <a:noFill/>
                </a:ln>
                <a:solidFill>
                  <a:schemeClr val="tx1"/>
                </a:solidFill>
              </a:defRPr>
            </a:lvl2pPr>
            <a:lvl3pPr>
              <a:buClr>
                <a:schemeClr val="tx2">
                  <a:lumMod val="75000"/>
                </a:schemeClr>
              </a:buClr>
              <a:buSzPct val="100000"/>
              <a:defRPr sz="2200"/>
            </a:lvl3pPr>
            <a:lvl4pPr>
              <a:buClr>
                <a:schemeClr val="tx1">
                  <a:lumMod val="50000"/>
                  <a:lumOff val="50000"/>
                </a:schemeClr>
              </a:buClr>
              <a:buSzPct val="100000"/>
              <a:defRPr sz="2200">
                <a:solidFill>
                  <a:schemeClr val="tx1"/>
                </a:solidFill>
              </a:defRPr>
            </a:lvl4pPr>
            <a:lvl5pPr>
              <a:defRPr sz="2000">
                <a:solidFill>
                  <a:schemeClr val="bg1">
                    <a:lumMod val="65000"/>
                  </a:schemeClr>
                </a:solidFill>
              </a:defRPr>
            </a:lvl5pPr>
          </a:lstStyle>
          <a:p>
            <a:pPr lvl="1"/>
            <a:r>
              <a:rPr lang="fr-FR" dirty="0"/>
              <a:t>Ajouter une partie</a:t>
            </a:r>
          </a:p>
          <a:p>
            <a:pPr lvl="3"/>
            <a:r>
              <a:rPr lang="fr-FR" dirty="0"/>
              <a:t>Ajouter une sous partie</a:t>
            </a:r>
          </a:p>
          <a:p>
            <a:pPr lvl="3"/>
            <a:endParaRPr lang="fr-FR" dirty="0"/>
          </a:p>
          <a:p>
            <a:pPr lvl="3"/>
            <a:endParaRPr lang="fr-FR" dirty="0"/>
          </a:p>
          <a:p>
            <a:pPr lvl="3"/>
            <a:endParaRPr lang="fr-FR" dirty="0"/>
          </a:p>
          <a:p>
            <a:pPr lvl="3"/>
            <a:endParaRPr lang="fr-FR" dirty="0"/>
          </a:p>
          <a:p>
            <a:pPr lvl="3"/>
            <a:endParaRPr lang="fr-FR" dirty="0"/>
          </a:p>
          <a:p>
            <a:pPr lvl="3"/>
            <a:endParaRPr lang="fr-FR" dirty="0"/>
          </a:p>
          <a:p>
            <a:pPr lvl="1"/>
            <a:endParaRPr lang="fr-FR" dirty="0"/>
          </a:p>
        </p:txBody>
      </p:sp>
    </p:spTree>
    <p:extLst>
      <p:ext uri="{BB962C8B-B14F-4D97-AF65-F5344CB8AC3E}">
        <p14:creationId xmlns:p14="http://schemas.microsoft.com/office/powerpoint/2010/main" val="417713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02DE0832-6E1F-4041-BDE0-6B764A2FBC66}" type="datetimeFigureOut">
              <a:rPr lang="fr-FR" smtClean="0"/>
              <a:pPr/>
              <a:t>13/10/2025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C1F6B3-A52D-5F4F-AC73-5A3A3C7C7D5C}" type="slidenum">
              <a:rPr lang="fr-FR" smtClean="0"/>
              <a:pPr/>
              <a:t>‹N°›</a:t>
            </a:fld>
            <a:endParaRPr lang="fr-FR"/>
          </a:p>
        </p:txBody>
      </p:sp>
    </p:spTree>
    <p:extLst>
      <p:ext uri="{BB962C8B-B14F-4D97-AF65-F5344CB8AC3E}">
        <p14:creationId xmlns:p14="http://schemas.microsoft.com/office/powerpoint/2010/main" val="12928879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752" y="78885"/>
            <a:ext cx="8373291" cy="727869"/>
          </a:xfrm>
          <a:prstGeom prst="rect">
            <a:avLst/>
          </a:prstGeom>
        </p:spPr>
        <p:txBody>
          <a:bodyPr vert="horz" lIns="91440" tIns="45720" rIns="91440" bIns="45720" rtlCol="0" anchor="b" anchorCtr="0">
            <a:noAutofit/>
          </a:bodyPr>
          <a:lstStyle/>
          <a:p>
            <a:endParaRPr dirty="0"/>
          </a:p>
        </p:txBody>
      </p:sp>
      <p:sp>
        <p:nvSpPr>
          <p:cNvPr id="8" name="Subtitle 2"/>
          <p:cNvSpPr txBox="1">
            <a:spLocks/>
          </p:cNvSpPr>
          <p:nvPr/>
        </p:nvSpPr>
        <p:spPr>
          <a:xfrm>
            <a:off x="8772843" y="908667"/>
            <a:ext cx="3694957" cy="450573"/>
          </a:xfrm>
          <a:prstGeom prst="rect">
            <a:avLst/>
          </a:prstGeo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r>
              <a:rPr lang="fr-FR" sz="1800" b="1" i="1" dirty="0">
                <a:solidFill>
                  <a:srgbClr val="FF0000"/>
                </a:solidFill>
              </a:rPr>
              <a:t>Journée occasion 2025</a:t>
            </a:r>
          </a:p>
        </p:txBody>
      </p:sp>
      <p:sp>
        <p:nvSpPr>
          <p:cNvPr id="9" name="Text Placeholder 2"/>
          <p:cNvSpPr txBox="1">
            <a:spLocks/>
          </p:cNvSpPr>
          <p:nvPr userDrawn="1"/>
        </p:nvSpPr>
        <p:spPr>
          <a:xfrm>
            <a:off x="10691374" y="6401116"/>
            <a:ext cx="1285434" cy="323469"/>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dirty="0"/>
              <a:t>08/10/2025</a:t>
            </a:r>
          </a:p>
        </p:txBody>
      </p:sp>
      <p:sp>
        <p:nvSpPr>
          <p:cNvPr id="10" name="Espace réservé de la date 2"/>
          <p:cNvSpPr txBox="1">
            <a:spLocks/>
          </p:cNvSpPr>
          <p:nvPr userDrawn="1"/>
        </p:nvSpPr>
        <p:spPr>
          <a:xfrm>
            <a:off x="215192" y="6335885"/>
            <a:ext cx="3466013" cy="365125"/>
          </a:xfrm>
          <a:prstGeom prst="rect">
            <a:avLst/>
          </a:prstGeom>
        </p:spPr>
        <p:txBody>
          <a:bodyPr/>
          <a:lstStyle>
            <a:defPPr>
              <a:defRPr lang="fr-FR"/>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www.argus-chariot.com</a:t>
            </a:r>
          </a:p>
        </p:txBody>
      </p:sp>
      <p:pic>
        <p:nvPicPr>
          <p:cNvPr id="3" name="Image 2">
            <a:extLst>
              <a:ext uri="{FF2B5EF4-FFF2-40B4-BE49-F238E27FC236}">
                <a16:creationId xmlns:a16="http://schemas.microsoft.com/office/drawing/2014/main" id="{6587349F-93A8-4EAA-BEFF-96BDDE5E4131}"/>
              </a:ext>
            </a:extLst>
          </p:cNvPr>
          <p:cNvPicPr>
            <a:picLocks noChangeAspect="1"/>
          </p:cNvPicPr>
          <p:nvPr userDrawn="1"/>
        </p:nvPicPr>
        <p:blipFill>
          <a:blip r:embed="rId5"/>
          <a:stretch>
            <a:fillRect/>
          </a:stretch>
        </p:blipFill>
        <p:spPr>
          <a:xfrm>
            <a:off x="9172397" y="0"/>
            <a:ext cx="2895851" cy="1133954"/>
          </a:xfrm>
          <a:prstGeom prst="rect">
            <a:avLst/>
          </a:prstGeom>
        </p:spPr>
      </p:pic>
    </p:spTree>
    <p:extLst>
      <p:ext uri="{BB962C8B-B14F-4D97-AF65-F5344CB8AC3E}">
        <p14:creationId xmlns:p14="http://schemas.microsoft.com/office/powerpoint/2010/main" val="163040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000" b="1" i="0" kern="1200">
          <a:solidFill>
            <a:srgbClr val="FF6600"/>
          </a:solidFill>
          <a:latin typeface="+mj-lt"/>
          <a:ea typeface="+mj-ea"/>
          <a:cs typeface="+mj-cs"/>
        </a:defRPr>
      </a:lvl1pPr>
    </p:titleStyle>
    <p:body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7.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38.emf"/></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42.jpg"/></Relationships>
</file>

<file path=ppt/slides/_rels/slide13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3.jpg"/></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www.inrs.fr/media.html?refINRS=Anim-335" TargetMode="External"/><Relationship Id="rId13" Type="http://schemas.openxmlformats.org/officeDocument/2006/relationships/image" Target="../media/image92.png"/><Relationship Id="rId3" Type="http://schemas.openxmlformats.org/officeDocument/2006/relationships/image" Target="../media/image3.jpg"/><Relationship Id="rId7" Type="http://schemas.openxmlformats.org/officeDocument/2006/relationships/hyperlink" Target="https://www.inrs.fr/media.html?refINRS=ED%206475" TargetMode="External"/><Relationship Id="rId12"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inrs.fr/media.html?refINRS=ED%206476" TargetMode="External"/><Relationship Id="rId11" Type="http://schemas.openxmlformats.org/officeDocument/2006/relationships/image" Target="../media/image90.png"/><Relationship Id="rId5" Type="http://schemas.openxmlformats.org/officeDocument/2006/relationships/hyperlink" Target="https://www.inrs.fr/media.html?refINRS=ED%206407" TargetMode="External"/><Relationship Id="rId10" Type="http://schemas.openxmlformats.org/officeDocument/2006/relationships/image" Target="../media/image89.png"/><Relationship Id="rId4" Type="http://schemas.openxmlformats.org/officeDocument/2006/relationships/hyperlink" Target="https://www.inrs.fr/metiers/Energie/utilisation-batteries-lithium.html" TargetMode="External"/><Relationship Id="rId9" Type="http://schemas.openxmlformats.org/officeDocument/2006/relationships/hyperlink" Target="https://www.inrs.fr/footer/actes-evenements/journee-technique-batteries-lithium.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8" Type="http://schemas.openxmlformats.org/officeDocument/2006/relationships/hyperlink" Target="https://www.inrs.fr/media.html?refINRS=ED%20979" TargetMode="External"/><Relationship Id="rId13" Type="http://schemas.openxmlformats.org/officeDocument/2006/relationships/image" Target="../media/image109.png"/><Relationship Id="rId3" Type="http://schemas.openxmlformats.org/officeDocument/2006/relationships/hyperlink" Target="https://www.inrs.fr/media.html?refINRS=ED%206457" TargetMode="External"/><Relationship Id="rId7" Type="http://schemas.openxmlformats.org/officeDocument/2006/relationships/hyperlink" Target="https://www.inrs.fr/media.html?refINRS=ED%201372" TargetMode="External"/><Relationship Id="rId12"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inrs.fr/media.html?refINRS=ED%20812" TargetMode="External"/><Relationship Id="rId11" Type="http://schemas.openxmlformats.org/officeDocument/2006/relationships/image" Target="../media/image107.png"/><Relationship Id="rId5" Type="http://schemas.openxmlformats.org/officeDocument/2006/relationships/hyperlink" Target="https://www.inrs.fr/media.html?refINRS=ED%20766" TargetMode="External"/><Relationship Id="rId10" Type="http://schemas.openxmlformats.org/officeDocument/2006/relationships/image" Target="../media/image106.png"/><Relationship Id="rId4" Type="http://schemas.openxmlformats.org/officeDocument/2006/relationships/hyperlink" Target="https://www.inrs.fr/media.html?refINRS=ED%20949" TargetMode="External"/><Relationship Id="rId9"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0446" y="1612574"/>
            <a:ext cx="6753497" cy="3413618"/>
          </a:xfrm>
        </p:spPr>
        <p:txBody>
          <a:bodyPr/>
          <a:lstStyle/>
          <a:p>
            <a:r>
              <a:rPr lang="fr-FR" sz="5400" dirty="0"/>
              <a:t>Journée occasion</a:t>
            </a:r>
            <a:br>
              <a:rPr lang="fr-FR" sz="5400" dirty="0"/>
            </a:br>
            <a:r>
              <a:rPr lang="fr-FR" sz="5400" b="0" dirty="0"/>
              <a:t>-2025-</a:t>
            </a:r>
            <a:br>
              <a:rPr lang="fr-FR" sz="5400" b="0" dirty="0"/>
            </a:br>
            <a:r>
              <a:rPr lang="fr-FR" sz="5400" b="0" i="1" dirty="0" err="1"/>
              <a:t>Aprolis</a:t>
            </a:r>
            <a:r>
              <a:rPr lang="fr-FR" sz="5400" b="0" i="1" dirty="0"/>
              <a:t> (Calais)</a:t>
            </a:r>
          </a:p>
        </p:txBody>
      </p:sp>
    </p:spTree>
    <p:extLst>
      <p:ext uri="{BB962C8B-B14F-4D97-AF65-F5344CB8AC3E}">
        <p14:creationId xmlns:p14="http://schemas.microsoft.com/office/powerpoint/2010/main" val="2564946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16830" y="2876758"/>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Conjoncture</a:t>
            </a:r>
          </a:p>
          <a:p>
            <a:r>
              <a:rPr lang="fr-FR" sz="4400" dirty="0"/>
              <a:t>Marché français</a:t>
            </a:r>
          </a:p>
        </p:txBody>
      </p:sp>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8061378" y="2462479"/>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58743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44749-4940-9328-8579-298EC4188652}"/>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74DA3291-5DBD-1633-8242-1EB0A25C3AED}"/>
              </a:ext>
            </a:extLst>
          </p:cNvPr>
          <p:cNvSpPr>
            <a:spLocks noGrp="1" noChangeArrowheads="1"/>
          </p:cNvSpPr>
          <p:nvPr>
            <p:ph type="title"/>
          </p:nvPr>
        </p:nvSpPr>
        <p:spPr>
          <a:xfrm>
            <a:off x="0" y="667969"/>
            <a:ext cx="9162288" cy="817562"/>
          </a:xfrm>
        </p:spPr>
        <p:txBody>
          <a:bodyPr>
            <a:noAutofit/>
          </a:bodyPr>
          <a:lstStyle/>
          <a:p>
            <a:r>
              <a:rPr lang="fr-FR" sz="2800" u="sng" dirty="0"/>
              <a:t>Chine :</a:t>
            </a:r>
            <a:r>
              <a:rPr lang="fr-FR" sz="2800" dirty="0"/>
              <a:t> hypercompétitivité à l’export et impulsion négative sur la contribution à la croissance des échanges extérieurs dans le reste du monde</a:t>
            </a:r>
            <a:endParaRPr lang="fr-FR" altLang="fr-FR" sz="2800" dirty="0">
              <a:solidFill>
                <a:srgbClr val="0070C0"/>
              </a:solidFill>
              <a:latin typeface="+mj-lt"/>
            </a:endParaRPr>
          </a:p>
        </p:txBody>
      </p:sp>
      <p:pic>
        <p:nvPicPr>
          <p:cNvPr id="4" name="Picture1" descr="&lt;Chart&gt;&lt;ImageInfo Version=&quot;1.26.218&quot; GUID=&quot;f20aa365d30b4ffe8f8461557bca3a3a&quot; DsId=&quot;ZCRX018&quot; T1SubID=&quot;&quot; Width=&quot;839&quot; Height=&quot;539&quot; Format=&quot;emf&quot; ChartGroupUID=&quot;39f618ef-9d0d-4b46-b42c-1c461c645c99&quot; GroupName=&quot;Commerce extérieur&quot; ChartName=&quot;Chine : Exportations et importations (en volume_)&quot; ChartStyleName=&quot;&quot; GroupNameEncoded=&quot;Commerce+ext%c3%a9rieur&quot; ChartNameEncoded=&quot;Chine+%3a+Exportations+et+importations+(en+volume_)&quot; ChartStyleNameEncoded=&quot;&quot; ShortCode=&quot;&quot; ChartOwner=&quot;ZCRX018&quot; TemplateId=&quot;&quot; TemplateName=&quot;&quot; TemplateNameEncoded=&quot;&quot; EditionId=&quot;&quot; EditionGenerationDate=&quot;&quot; RefreshDate=&quot;01/10/2025 15:41:43&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Chine&quot; DoStretch=&quot;true&quot; Pr=&quot;&quot;/&gt;&lt;/Chart&gt;">
            <a:extLst>
              <a:ext uri="{FF2B5EF4-FFF2-40B4-BE49-F238E27FC236}">
                <a16:creationId xmlns:a16="http://schemas.microsoft.com/office/drawing/2014/main" id="{346375AD-CFCE-1B92-18D1-619F1A122468}"/>
              </a:ext>
            </a:extLst>
          </p:cNvPr>
          <p:cNvPicPr>
            <a:picLocks/>
          </p:cNvPicPr>
          <p:nvPr/>
        </p:nvPicPr>
        <p:blipFill>
          <a:blip r:embed="rId3">
            <a:lum/>
          </a:blip>
          <a:stretch>
            <a:fillRect/>
          </a:stretch>
        </p:blipFill>
        <p:spPr>
          <a:xfrm>
            <a:off x="2128273" y="1582590"/>
            <a:ext cx="7405952" cy="4754202"/>
          </a:xfrm>
          <a:prstGeom prst="rect">
            <a:avLst/>
          </a:prstGeom>
          <a:solidFill>
            <a:srgbClr val="FFFFFF"/>
          </a:solidFill>
          <a:ln>
            <a:noFill/>
          </a:ln>
        </p:spPr>
      </p:pic>
    </p:spTree>
    <p:extLst>
      <p:ext uri="{BB962C8B-B14F-4D97-AF65-F5344CB8AC3E}">
        <p14:creationId xmlns:p14="http://schemas.microsoft.com/office/powerpoint/2010/main" val="3373427082"/>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AF6F4-E5D5-748D-9E3B-25CB42143E08}"/>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3FA635DB-98F0-9B27-63C6-FE42F8C8D6CD}"/>
              </a:ext>
            </a:extLst>
          </p:cNvPr>
          <p:cNvSpPr>
            <a:spLocks noGrp="1" noChangeArrowheads="1"/>
          </p:cNvSpPr>
          <p:nvPr>
            <p:ph type="title"/>
          </p:nvPr>
        </p:nvSpPr>
        <p:spPr>
          <a:xfrm>
            <a:off x="365760" y="667969"/>
            <a:ext cx="8796528" cy="817562"/>
          </a:xfrm>
        </p:spPr>
        <p:txBody>
          <a:bodyPr>
            <a:noAutofit/>
          </a:bodyPr>
          <a:lstStyle/>
          <a:p>
            <a:pPr algn="l"/>
            <a:r>
              <a:rPr lang="fr-FR" sz="2800" u="sng" dirty="0"/>
              <a:t>Chine :</a:t>
            </a:r>
            <a:r>
              <a:rPr lang="fr-FR" sz="2800" dirty="0"/>
              <a:t> l’Europe accuse désormais un déficit commercial de 300 milliards de dollars vis-à-vis de la Chine </a:t>
            </a:r>
            <a:endParaRPr lang="fr-FR" altLang="fr-FR" sz="2800" dirty="0">
              <a:solidFill>
                <a:srgbClr val="0070C0"/>
              </a:solidFill>
              <a:latin typeface="+mj-lt"/>
            </a:endParaRPr>
          </a:p>
        </p:txBody>
      </p:sp>
      <p:pic>
        <p:nvPicPr>
          <p:cNvPr id="2" name="Image 1">
            <a:extLst>
              <a:ext uri="{FF2B5EF4-FFF2-40B4-BE49-F238E27FC236}">
                <a16:creationId xmlns:a16="http://schemas.microsoft.com/office/drawing/2014/main" id="{377C615F-6CDA-DE85-9DC9-421BB54B7ABE}"/>
              </a:ext>
            </a:extLst>
          </p:cNvPr>
          <p:cNvPicPr>
            <a:picLocks noChangeAspect="1"/>
          </p:cNvPicPr>
          <p:nvPr/>
        </p:nvPicPr>
        <p:blipFill>
          <a:blip r:embed="rId3"/>
          <a:stretch>
            <a:fillRect/>
          </a:stretch>
        </p:blipFill>
        <p:spPr>
          <a:xfrm>
            <a:off x="2271309" y="1485531"/>
            <a:ext cx="7649382" cy="4740356"/>
          </a:xfrm>
          <a:prstGeom prst="rect">
            <a:avLst/>
          </a:prstGeom>
        </p:spPr>
      </p:pic>
    </p:spTree>
    <p:extLst>
      <p:ext uri="{BB962C8B-B14F-4D97-AF65-F5344CB8AC3E}">
        <p14:creationId xmlns:p14="http://schemas.microsoft.com/office/powerpoint/2010/main" val="571698685"/>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657B0-0018-C964-C94E-E10D14B23243}"/>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36D9EB7C-DF9F-7A0B-C6D1-D70979297484}"/>
              </a:ext>
            </a:extLst>
          </p:cNvPr>
          <p:cNvSpPr>
            <a:spLocks noGrp="1" noChangeArrowheads="1"/>
          </p:cNvSpPr>
          <p:nvPr>
            <p:ph type="title"/>
          </p:nvPr>
        </p:nvSpPr>
        <p:spPr>
          <a:xfrm>
            <a:off x="190500" y="800283"/>
            <a:ext cx="9300972" cy="817562"/>
          </a:xfrm>
        </p:spPr>
        <p:txBody>
          <a:bodyPr>
            <a:noAutofit/>
          </a:bodyPr>
          <a:lstStyle/>
          <a:p>
            <a:pPr algn="l"/>
            <a:r>
              <a:rPr lang="fr-FR" sz="2400" u="sng" dirty="0"/>
              <a:t>Chine :</a:t>
            </a:r>
            <a:r>
              <a:rPr lang="fr-FR" sz="2400" dirty="0"/>
              <a:t> </a:t>
            </a:r>
            <a:r>
              <a:rPr lang="fr-FR" sz="2400" dirty="0">
                <a:latin typeface="+mj-lt"/>
              </a:rPr>
              <a:t>le surdimensionnement de son appareil productif repose sur des investissements massifs : la Chine y alloue 40 % de son PIB, soit presque le double de l’effort consenti en Europe et aux États-Unis (20 à 25 %).</a:t>
            </a:r>
            <a:endParaRPr lang="fr-FR" altLang="fr-FR" sz="2400" dirty="0">
              <a:solidFill>
                <a:srgbClr val="0070C0"/>
              </a:solidFill>
              <a:latin typeface="+mj-lt"/>
            </a:endParaRPr>
          </a:p>
        </p:txBody>
      </p:sp>
      <p:pic>
        <p:nvPicPr>
          <p:cNvPr id="3" name="Picture1" descr="&lt;Chart&gt;&lt;ImageInfo Version=&quot;1.26.218&quot; GUID=&quot;bb0cd335b4cf4ed88f6e4124336de4b5&quot; DsId=&quot;ZCRX018&quot; T1SubID=&quot;&quot; Width=&quot;834&quot; Height=&quot;543&quot; Format=&quot;emf&quot; ChartGroupUID=&quot;7ec157b2-e9ee-4e52-b4ee-209368f10841&quot; GroupName=&quot;Investissement entreprises&quot; ChartName=&quot;Monde : Investissement (en % du PIB)&quot; ChartStyleName=&quot;&quot; GroupNameEncoded=&quot;Investissement+entreprises&quot; ChartNameEncoded=&quot;Monde+%3a+Investissement+(en+%25+du+PIB)&quot; ChartStyleNameEncoded=&quot;&quot; ShortCode=&quot;&quot; ChartOwner=&quot;ZCRX018&quot; TemplateId=&quot;&quot; TemplateName=&quot;&quot; TemplateNameEncoded=&quot;&quot; EditionId=&quot;&quot; EditionGenerationDate=&quot;&quot; RefreshDate=&quot;10/09/2025 12:04:54&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Monde&quot; DoStretch=&quot;true&quot; Pr=&quot;&quot;/&gt;&lt;/Chart&gt;">
            <a:extLst>
              <a:ext uri="{FF2B5EF4-FFF2-40B4-BE49-F238E27FC236}">
                <a16:creationId xmlns:a16="http://schemas.microsoft.com/office/drawing/2014/main" id="{836127E3-38BB-EFE1-F07A-5647CE821E81}"/>
              </a:ext>
            </a:extLst>
          </p:cNvPr>
          <p:cNvPicPr>
            <a:picLocks noChangeAspect="1"/>
          </p:cNvPicPr>
          <p:nvPr/>
        </p:nvPicPr>
        <p:blipFill>
          <a:blip r:embed="rId3">
            <a:lum/>
          </a:blip>
          <a:stretch>
            <a:fillRect/>
          </a:stretch>
        </p:blipFill>
        <p:spPr>
          <a:xfrm>
            <a:off x="2563766" y="1746598"/>
            <a:ext cx="7064467" cy="4603312"/>
          </a:xfrm>
          <a:prstGeom prst="rect">
            <a:avLst/>
          </a:prstGeom>
          <a:solidFill>
            <a:srgbClr val="FFFFFF"/>
          </a:solidFill>
          <a:ln>
            <a:noFill/>
          </a:ln>
        </p:spPr>
      </p:pic>
    </p:spTree>
    <p:extLst>
      <p:ext uri="{BB962C8B-B14F-4D97-AF65-F5344CB8AC3E}">
        <p14:creationId xmlns:p14="http://schemas.microsoft.com/office/powerpoint/2010/main" val="178333937"/>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789EE1D4-BFD1-3370-E5A5-9A4D7F436940}"/>
              </a:ext>
            </a:extLst>
          </p:cNvPr>
          <p:cNvSpPr>
            <a:spLocks noGrp="1"/>
          </p:cNvSpPr>
          <p:nvPr>
            <p:ph type="title"/>
          </p:nvPr>
        </p:nvSpPr>
        <p:spPr>
          <a:xfrm>
            <a:off x="352352" y="809649"/>
            <a:ext cx="9029392" cy="727869"/>
          </a:xfrm>
        </p:spPr>
        <p:txBody>
          <a:bodyPr>
            <a:noAutofit/>
          </a:bodyPr>
          <a:lstStyle/>
          <a:p>
            <a:pPr algn="l"/>
            <a:r>
              <a:rPr lang="fr-FR" sz="2800" u="sng" dirty="0"/>
              <a:t>Zone euro :</a:t>
            </a:r>
            <a:r>
              <a:rPr lang="fr-FR" sz="2800" dirty="0"/>
              <a:t> l’Allemagne relance enfin son investissement, mais avec un effet d’entraînement incertain pour le reste de l’Europe</a:t>
            </a:r>
          </a:p>
        </p:txBody>
      </p:sp>
      <p:graphicFrame>
        <p:nvGraphicFramePr>
          <p:cNvPr id="6" name="Espace réservé du contenu 5">
            <a:extLst>
              <a:ext uri="{FF2B5EF4-FFF2-40B4-BE49-F238E27FC236}">
                <a16:creationId xmlns:a16="http://schemas.microsoft.com/office/drawing/2014/main" id="{481F9D17-FFE9-FCA5-9039-C8D1831D058A}"/>
              </a:ext>
            </a:extLst>
          </p:cNvPr>
          <p:cNvGraphicFramePr>
            <a:graphicFrameLocks noGrp="1"/>
          </p:cNvGraphicFramePr>
          <p:nvPr>
            <p:ph idx="1"/>
          </p:nvPr>
        </p:nvGraphicFramePr>
        <p:xfrm>
          <a:off x="2566386" y="1728216"/>
          <a:ext cx="7059228" cy="45494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12253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5E06B-2D3E-9A65-F3AF-BB679C95EE00}"/>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C24A47BE-752C-0458-8B89-8EF212DF7583}"/>
              </a:ext>
            </a:extLst>
          </p:cNvPr>
          <p:cNvSpPr>
            <a:spLocks noGrp="1" noChangeArrowheads="1"/>
          </p:cNvSpPr>
          <p:nvPr>
            <p:ph type="title"/>
          </p:nvPr>
        </p:nvSpPr>
        <p:spPr>
          <a:xfrm>
            <a:off x="419100" y="239976"/>
            <a:ext cx="7078980" cy="817562"/>
          </a:xfrm>
        </p:spPr>
        <p:txBody>
          <a:bodyPr>
            <a:normAutofit fontScale="90000"/>
          </a:bodyPr>
          <a:lstStyle/>
          <a:p>
            <a:pPr algn="l"/>
            <a:r>
              <a:rPr lang="fr-FR" sz="2800" u="sng" dirty="0"/>
              <a:t>Allemagne </a:t>
            </a:r>
            <a:r>
              <a:rPr lang="fr-FR" sz="2800" dirty="0"/>
              <a:t>: le débouché chinois disparait, le débouché américain se ferme</a:t>
            </a:r>
            <a:endParaRPr lang="fr-FR" altLang="fr-FR" sz="2800" dirty="0">
              <a:solidFill>
                <a:srgbClr val="0070C0"/>
              </a:solidFill>
              <a:latin typeface="+mj-lt"/>
            </a:endParaRPr>
          </a:p>
        </p:txBody>
      </p:sp>
      <p:sp>
        <p:nvSpPr>
          <p:cNvPr id="2" name="Espace réservé du pied de page 1">
            <a:extLst>
              <a:ext uri="{FF2B5EF4-FFF2-40B4-BE49-F238E27FC236}">
                <a16:creationId xmlns:a16="http://schemas.microsoft.com/office/drawing/2014/main" id="{0B4C6398-CEC3-5211-DA86-FD5966AD5C5E}"/>
              </a:ext>
            </a:extLst>
          </p:cNvPr>
          <p:cNvSpPr>
            <a:spLocks noGrp="1"/>
          </p:cNvSpPr>
          <p:nvPr>
            <p:ph type="ftr" sz="quarter" idx="11"/>
          </p:nvPr>
        </p:nvSpPr>
        <p:spPr>
          <a:xfrm>
            <a:off x="4255476" y="6441229"/>
            <a:ext cx="4630615" cy="365125"/>
          </a:xfrm>
        </p:spPr>
        <p:txBody>
          <a:bodyPr/>
          <a:lstStyle/>
          <a:p>
            <a:r>
              <a:rPr lang="fr-FR" b="1" dirty="0"/>
              <a:t>GIM - 2 octobre 2025</a:t>
            </a:r>
            <a:endParaRPr lang="fr-FR" dirty="0"/>
          </a:p>
        </p:txBody>
      </p:sp>
      <p:pic>
        <p:nvPicPr>
          <p:cNvPr id="5" name="Image 4">
            <a:extLst>
              <a:ext uri="{FF2B5EF4-FFF2-40B4-BE49-F238E27FC236}">
                <a16:creationId xmlns:a16="http://schemas.microsoft.com/office/drawing/2014/main" id="{794EE4B5-2BF7-D604-CD21-DACC449EB3CA}"/>
              </a:ext>
            </a:extLst>
          </p:cNvPr>
          <p:cNvPicPr>
            <a:picLocks noChangeAspect="1"/>
          </p:cNvPicPr>
          <p:nvPr/>
        </p:nvPicPr>
        <p:blipFill>
          <a:blip r:embed="rId3"/>
          <a:stretch>
            <a:fillRect/>
          </a:stretch>
        </p:blipFill>
        <p:spPr>
          <a:xfrm>
            <a:off x="1881569" y="1253153"/>
            <a:ext cx="8149400" cy="4956090"/>
          </a:xfrm>
          <a:prstGeom prst="rect">
            <a:avLst/>
          </a:prstGeom>
        </p:spPr>
      </p:pic>
    </p:spTree>
    <p:extLst>
      <p:ext uri="{BB962C8B-B14F-4D97-AF65-F5344CB8AC3E}">
        <p14:creationId xmlns:p14="http://schemas.microsoft.com/office/powerpoint/2010/main" val="1695538793"/>
      </p:ext>
    </p:extLst>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5259FFD-CBC9-45FC-F828-F84CCB879906}"/>
              </a:ext>
            </a:extLst>
          </p:cNvPr>
          <p:cNvSpPr>
            <a:spLocks noGrp="1"/>
          </p:cNvSpPr>
          <p:nvPr>
            <p:ph type="title"/>
          </p:nvPr>
        </p:nvSpPr>
        <p:spPr>
          <a:xfrm>
            <a:off x="281871" y="170916"/>
            <a:ext cx="8735810" cy="1120952"/>
          </a:xfrm>
        </p:spPr>
        <p:txBody>
          <a:bodyPr>
            <a:noAutofit/>
          </a:bodyPr>
          <a:lstStyle/>
          <a:p>
            <a:pPr algn="l"/>
            <a:r>
              <a:rPr lang="fr-FR" sz="2400" u="sng" dirty="0"/>
              <a:t>Zone euro :</a:t>
            </a:r>
            <a:r>
              <a:rPr lang="fr-FR" sz="2400" dirty="0"/>
              <a:t> les fonds NGEU restants en Europe du Sud laissent de la marge pour davantage d’investissements d’ici à fin 2026</a:t>
            </a:r>
          </a:p>
        </p:txBody>
      </p:sp>
      <p:graphicFrame>
        <p:nvGraphicFramePr>
          <p:cNvPr id="9" name="Espace réservé du contenu 8">
            <a:extLst>
              <a:ext uri="{FF2B5EF4-FFF2-40B4-BE49-F238E27FC236}">
                <a16:creationId xmlns:a16="http://schemas.microsoft.com/office/drawing/2014/main" id="{CE7CD63F-0916-1206-821D-4ACE60DB0D61}"/>
              </a:ext>
            </a:extLst>
          </p:cNvPr>
          <p:cNvGraphicFramePr>
            <a:graphicFrameLocks noGrp="1"/>
          </p:cNvGraphicFramePr>
          <p:nvPr>
            <p:ph idx="1"/>
          </p:nvPr>
        </p:nvGraphicFramePr>
        <p:xfrm>
          <a:off x="2406000" y="1532440"/>
          <a:ext cx="7380000" cy="47521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66198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695227" y="-371089"/>
            <a:ext cx="10574573" cy="1136342"/>
          </a:xfrm>
        </p:spPr>
        <p:txBody>
          <a:bodyPr/>
          <a:lstStyle/>
          <a:p>
            <a:r>
              <a:rPr lang="fr-FR" sz="2800" dirty="0"/>
              <a:t>Nos dernières prévisions de pétrole/taux/changes</a:t>
            </a:r>
          </a:p>
        </p:txBody>
      </p:sp>
      <p:graphicFrame>
        <p:nvGraphicFramePr>
          <p:cNvPr id="3" name="Group 3">
            <a:extLst>
              <a:ext uri="{FF2B5EF4-FFF2-40B4-BE49-F238E27FC236}">
                <a16:creationId xmlns:a16="http://schemas.microsoft.com/office/drawing/2014/main" id="{E4F3BF7A-9131-057A-936F-5CE62E254B4F}"/>
              </a:ext>
            </a:extLst>
          </p:cNvPr>
          <p:cNvGraphicFramePr>
            <a:graphicFrameLocks/>
          </p:cNvGraphicFramePr>
          <p:nvPr/>
        </p:nvGraphicFramePr>
        <p:xfrm>
          <a:off x="2503843" y="1139311"/>
          <a:ext cx="6329200" cy="4953436"/>
        </p:xfrm>
        <a:graphic>
          <a:graphicData uri="http://schemas.openxmlformats.org/drawingml/2006/table">
            <a:tbl>
              <a:tblPr/>
              <a:tblGrid>
                <a:gridCol w="4317393">
                  <a:extLst>
                    <a:ext uri="{9D8B030D-6E8A-4147-A177-3AD203B41FA5}">
                      <a16:colId xmlns:a16="http://schemas.microsoft.com/office/drawing/2014/main" val="20000"/>
                    </a:ext>
                  </a:extLst>
                </a:gridCol>
                <a:gridCol w="688250">
                  <a:extLst>
                    <a:ext uri="{9D8B030D-6E8A-4147-A177-3AD203B41FA5}">
                      <a16:colId xmlns:a16="http://schemas.microsoft.com/office/drawing/2014/main" val="20001"/>
                    </a:ext>
                  </a:extLst>
                </a:gridCol>
                <a:gridCol w="688250">
                  <a:extLst>
                    <a:ext uri="{9D8B030D-6E8A-4147-A177-3AD203B41FA5}">
                      <a16:colId xmlns:a16="http://schemas.microsoft.com/office/drawing/2014/main" val="3117641312"/>
                    </a:ext>
                  </a:extLst>
                </a:gridCol>
                <a:gridCol w="635307">
                  <a:extLst>
                    <a:ext uri="{9D8B030D-6E8A-4147-A177-3AD203B41FA5}">
                      <a16:colId xmlns:a16="http://schemas.microsoft.com/office/drawing/2014/main" val="3579847268"/>
                    </a:ext>
                  </a:extLst>
                </a:gridCol>
              </a:tblGrid>
              <a:tr h="3087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600" b="1" i="0" u="none" strike="noStrike" cap="none" normalizeH="0" baseline="0" dirty="0">
                        <a:ln>
                          <a:noFill/>
                        </a:ln>
                        <a:solidFill>
                          <a:srgbClr val="0077B8"/>
                        </a:solidFill>
                        <a:effectLst/>
                        <a:latin typeface="Avenir LT 55 Roman" pitchFamily="34" charset="0"/>
                      </a:endParaRPr>
                    </a:p>
                  </a:txBody>
                  <a:tcPr marL="73389" marR="73389" marT="36685" marB="36685" anchor="ctr" horzOverflow="overflow">
                    <a:lnL w="12700" cap="flat" cmpd="sng" algn="ctr">
                      <a:solidFill>
                        <a:srgbClr val="F47A00"/>
                      </a:solidFill>
                      <a:prstDash val="solid"/>
                      <a:round/>
                      <a:headEnd type="none" w="sm" len="sm"/>
                      <a:tailEnd type="none" w="sm" len="sm"/>
                    </a:lnL>
                    <a:lnR w="12700" cap="flat" cmpd="sng" algn="ctr">
                      <a:solidFill>
                        <a:srgbClr val="F47A00"/>
                      </a:solidFill>
                      <a:prstDash val="solid"/>
                      <a:round/>
                      <a:headEnd type="none" w="sm" len="sm"/>
                      <a:tailEnd type="none" w="sm" len="sm"/>
                    </a:lnR>
                    <a:lnT w="12700" cap="flat" cmpd="sng" algn="ctr">
                      <a:solidFill>
                        <a:srgbClr val="F47A00"/>
                      </a:solidFill>
                      <a:prstDash val="solid"/>
                      <a:round/>
                      <a:headEnd type="none" w="sm" len="sm"/>
                      <a:tailEnd type="none" w="sm" len="sm"/>
                    </a:lnT>
                    <a:lnB w="12700" cap="flat" cmpd="sng" algn="ctr">
                      <a:solidFill>
                        <a:srgbClr val="F47A00"/>
                      </a:solidFill>
                      <a:prstDash val="solid"/>
                      <a:round/>
                      <a:headEnd type="none" w="sm" len="sm"/>
                      <a:tailEnd type="none" w="sm" len="sm"/>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cap="none" normalizeH="0" baseline="0" dirty="0">
                          <a:ln>
                            <a:noFill/>
                          </a:ln>
                          <a:solidFill>
                            <a:srgbClr val="0077B8"/>
                          </a:solidFill>
                          <a:effectLst/>
                          <a:latin typeface="Avenir LT 55 Roman" pitchFamily="34" charset="0"/>
                        </a:rPr>
                        <a:t>2024</a:t>
                      </a:r>
                    </a:p>
                  </a:txBody>
                  <a:tcPr marL="73389" marR="73389" marT="36685" marB="36685" horzOverflow="overflow">
                    <a:lnL w="12700" cap="flat" cmpd="sng" algn="ctr">
                      <a:solidFill>
                        <a:srgbClr val="F47A00"/>
                      </a:solidFill>
                      <a:prstDash val="solid"/>
                      <a:round/>
                      <a:headEnd type="none" w="sm" len="sm"/>
                      <a:tailEnd type="none" w="sm" len="sm"/>
                    </a:lnL>
                    <a:lnR w="12700" cap="flat" cmpd="sng" algn="ctr">
                      <a:solidFill>
                        <a:srgbClr val="F47A00"/>
                      </a:solidFill>
                      <a:prstDash val="solid"/>
                      <a:round/>
                      <a:headEnd type="none" w="sm" len="sm"/>
                      <a:tailEnd type="none" w="sm" len="sm"/>
                    </a:lnR>
                    <a:lnT w="12700" cap="flat" cmpd="sng" algn="ctr">
                      <a:solidFill>
                        <a:srgbClr val="F47A00"/>
                      </a:solidFill>
                      <a:prstDash val="solid"/>
                      <a:round/>
                      <a:headEnd type="none" w="sm" len="sm"/>
                      <a:tailEnd type="none" w="sm" len="sm"/>
                    </a:lnT>
                    <a:lnB w="12700" cap="flat" cmpd="sng" algn="ctr">
                      <a:solidFill>
                        <a:srgbClr val="F47A00"/>
                      </a:solidFill>
                      <a:prstDash val="solid"/>
                      <a:round/>
                      <a:headEnd type="none" w="sm" len="sm"/>
                      <a:tailEnd type="none" w="sm" len="sm"/>
                    </a:lnB>
                    <a:lnTlToBr>
                      <a:noFill/>
                    </a:lnTlToBr>
                    <a:lnBlToTr>
                      <a:noFill/>
                    </a:lnBlToTr>
                    <a:solidFill>
                      <a:schemeClr val="accent3">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cap="none" normalizeH="0" baseline="0" dirty="0">
                          <a:ln>
                            <a:noFill/>
                          </a:ln>
                          <a:solidFill>
                            <a:srgbClr val="0077B8"/>
                          </a:solidFill>
                          <a:effectLst/>
                          <a:latin typeface="Avenir LT 55 Roman" pitchFamily="34" charset="0"/>
                        </a:rPr>
                        <a:t>2025</a:t>
                      </a:r>
                    </a:p>
                  </a:txBody>
                  <a:tcPr marL="73389" marR="73389" marT="36685" marB="36685" horzOverflow="overflow">
                    <a:lnL w="12700" cap="flat" cmpd="sng" algn="ctr">
                      <a:solidFill>
                        <a:srgbClr val="F47A00"/>
                      </a:solidFill>
                      <a:prstDash val="solid"/>
                      <a:round/>
                      <a:headEnd type="none" w="sm" len="sm"/>
                      <a:tailEnd type="none" w="sm" len="sm"/>
                    </a:lnL>
                    <a:lnR w="12700" cap="flat" cmpd="sng" algn="ctr">
                      <a:solidFill>
                        <a:srgbClr val="F47A00"/>
                      </a:solidFill>
                      <a:prstDash val="solid"/>
                      <a:round/>
                      <a:headEnd type="none" w="sm" len="sm"/>
                      <a:tailEnd type="none" w="sm" len="sm"/>
                    </a:lnR>
                    <a:lnT w="12700" cap="flat" cmpd="sng" algn="ctr">
                      <a:solidFill>
                        <a:srgbClr val="F47A00"/>
                      </a:solidFill>
                      <a:prstDash val="solid"/>
                      <a:round/>
                      <a:headEnd type="none" w="sm" len="sm"/>
                      <a:tailEnd type="none" w="sm" len="sm"/>
                    </a:lnT>
                    <a:lnB w="12700" cap="flat" cmpd="sng" algn="ctr">
                      <a:solidFill>
                        <a:srgbClr val="F47A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cap="none" normalizeH="0" baseline="0" dirty="0">
                          <a:ln>
                            <a:noFill/>
                          </a:ln>
                          <a:solidFill>
                            <a:srgbClr val="0077B8"/>
                          </a:solidFill>
                          <a:effectLst/>
                          <a:latin typeface="Avenir LT 55 Roman" pitchFamily="34" charset="0"/>
                        </a:rPr>
                        <a:t>2026</a:t>
                      </a:r>
                    </a:p>
                  </a:txBody>
                  <a:tcPr marL="73389" marR="73389" marT="36685" marB="36685" horzOverflow="overflow">
                    <a:lnL w="12700" cap="flat" cmpd="sng" algn="ctr">
                      <a:solidFill>
                        <a:srgbClr val="F47A00"/>
                      </a:solidFill>
                      <a:prstDash val="solid"/>
                      <a:round/>
                      <a:headEnd type="none" w="sm" len="sm"/>
                      <a:tailEnd type="none" w="sm" len="sm"/>
                    </a:lnL>
                    <a:lnR w="12700" cap="flat" cmpd="sng" algn="ctr">
                      <a:solidFill>
                        <a:srgbClr val="F47A00"/>
                      </a:solidFill>
                      <a:prstDash val="solid"/>
                      <a:round/>
                      <a:headEnd type="none" w="sm" len="sm"/>
                      <a:tailEnd type="none" w="sm" len="sm"/>
                    </a:lnR>
                    <a:lnT w="12700" cap="flat" cmpd="sng" algn="ctr">
                      <a:solidFill>
                        <a:srgbClr val="F47A00"/>
                      </a:solidFill>
                      <a:prstDash val="solid"/>
                      <a:round/>
                      <a:headEnd type="none" w="sm" len="sm"/>
                      <a:tailEnd type="none" w="sm" len="sm"/>
                    </a:lnT>
                    <a:lnB w="12700" cap="flat" cmpd="sng" algn="ctr">
                      <a:solidFill>
                        <a:srgbClr val="F47A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51287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500" b="1" i="0" u="none" strike="noStrike" cap="none" normalizeH="0" baseline="0" dirty="0">
                          <a:ln>
                            <a:noFill/>
                          </a:ln>
                          <a:solidFill>
                            <a:srgbClr val="F37635"/>
                          </a:solidFill>
                          <a:effectLst/>
                          <a:latin typeface="Avenir LT 85 Heavy" panose="020B0903020000020003" pitchFamily="34" charset="0"/>
                        </a:rPr>
                        <a:t>Brent ($ en fin d’année)</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endParaRPr kumimoji="0" lang="fr-FR" sz="600" b="1" i="0" u="none" strike="noStrike" cap="none" normalizeH="0" baseline="0" dirty="0">
                        <a:ln>
                          <a:noFill/>
                        </a:ln>
                        <a:solidFill>
                          <a:srgbClr val="F37635"/>
                        </a:solidFill>
                        <a:effectLst/>
                        <a:latin typeface="Avenir LT 85 Heavy" panose="020B0903020000020003" pitchFamily="34" charset="0"/>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500" b="1" i="0" u="none" strike="noStrike" cap="none" normalizeH="0" baseline="0" dirty="0">
                          <a:ln>
                            <a:noFill/>
                          </a:ln>
                          <a:solidFill>
                            <a:srgbClr val="F37635"/>
                          </a:solidFill>
                          <a:effectLst/>
                          <a:latin typeface="Avenir LT 85 Heavy" panose="020B0903020000020003" pitchFamily="34" charset="0"/>
                        </a:rPr>
                        <a:t>Taux directeur (% en fin d’année)</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500" b="1" i="0" u="none" strike="noStrike" cap="none" normalizeH="0" baseline="0" dirty="0">
                          <a:ln>
                            <a:noFill/>
                          </a:ln>
                          <a:solidFill>
                            <a:srgbClr val="F37635"/>
                          </a:solidFill>
                          <a:effectLst/>
                          <a:latin typeface="Avenir LT 85 Heavy" panose="020B0903020000020003" pitchFamily="34" charset="0"/>
                        </a:rPr>
                        <a:t>   </a:t>
                      </a:r>
                      <a:r>
                        <a:rPr kumimoji="0" lang="fr-FR" sz="1500" b="1" i="0" u="none" strike="noStrike" cap="none" normalizeH="0" baseline="0" dirty="0">
                          <a:ln>
                            <a:noFill/>
                          </a:ln>
                          <a:solidFill>
                            <a:srgbClr val="0077BD"/>
                          </a:solidFill>
                          <a:effectLst/>
                          <a:latin typeface="Avenir LT 85 Heavy" panose="020B0903020000020003" pitchFamily="34" charset="0"/>
                        </a:rPr>
                        <a:t>Fed (fonds fédéraux)</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500" b="1" i="0" u="none" strike="noStrike" cap="none" normalizeH="0" baseline="0" dirty="0">
                          <a:ln>
                            <a:noFill/>
                          </a:ln>
                          <a:solidFill>
                            <a:srgbClr val="0077BD"/>
                          </a:solidFill>
                          <a:effectLst/>
                          <a:latin typeface="Avenir LT 85 Heavy" panose="020B0903020000020003" pitchFamily="34" charset="0"/>
                        </a:rPr>
                        <a:t>   BCE (facilité de dépôts)</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endParaRPr kumimoji="0" lang="fr-FR" sz="600" b="1" i="0" u="none" strike="noStrike" cap="none" normalizeH="0" baseline="0" dirty="0">
                        <a:ln>
                          <a:noFill/>
                        </a:ln>
                        <a:solidFill>
                          <a:srgbClr val="F37635"/>
                        </a:solidFill>
                        <a:effectLst/>
                        <a:latin typeface="Avenir LT 85 Heavy" panose="020B0903020000020003" pitchFamily="34" charset="0"/>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500" b="1" i="0" u="none" strike="noStrike" cap="none" normalizeH="0" baseline="0" dirty="0">
                          <a:ln>
                            <a:noFill/>
                          </a:ln>
                          <a:solidFill>
                            <a:srgbClr val="F37635"/>
                          </a:solidFill>
                          <a:effectLst/>
                          <a:latin typeface="Avenir LT 85 Heavy" panose="020B0903020000020003" pitchFamily="34" charset="0"/>
                        </a:rPr>
                        <a:t>Obligations d’État 10 ans (taux en fin d’année)</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1" i="0" u="none" strike="noStrike" cap="none" normalizeH="0" baseline="0" dirty="0">
                          <a:ln>
                            <a:noFill/>
                          </a:ln>
                          <a:solidFill>
                            <a:srgbClr val="0072C6"/>
                          </a:solidFill>
                          <a:effectLst/>
                          <a:latin typeface="Avenir LT 85 Heavy" panose="020B0903020000020003" pitchFamily="34" charset="0"/>
                        </a:rPr>
                        <a:t>   États-Unis</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1" i="0" u="none" strike="noStrike" cap="none" normalizeH="0" baseline="0" dirty="0">
                          <a:ln>
                            <a:noFill/>
                          </a:ln>
                          <a:solidFill>
                            <a:srgbClr val="0072C6"/>
                          </a:solidFill>
                          <a:effectLst/>
                          <a:latin typeface="Avenir LT 85 Heavy" panose="020B0903020000020003" pitchFamily="34" charset="0"/>
                        </a:rPr>
                        <a:t>   Allemagne</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1" i="0" u="none" strike="noStrike" cap="none" normalizeH="0" baseline="0" dirty="0">
                          <a:ln>
                            <a:noFill/>
                          </a:ln>
                          <a:solidFill>
                            <a:srgbClr val="0072C6"/>
                          </a:solidFill>
                          <a:effectLst/>
                          <a:latin typeface="Avenir LT 85 Heavy" panose="020B0903020000020003" pitchFamily="34" charset="0"/>
                        </a:rPr>
                        <a:t>   France</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1" i="0" u="none" strike="noStrike" cap="none" normalizeH="0" baseline="0" dirty="0">
                          <a:ln>
                            <a:noFill/>
                          </a:ln>
                          <a:solidFill>
                            <a:srgbClr val="0072C6"/>
                          </a:solidFill>
                          <a:effectLst/>
                          <a:latin typeface="Avenir LT 85 Heavy" panose="020B0903020000020003" pitchFamily="34" charset="0"/>
                        </a:rPr>
                        <a:t>   Italie</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1" i="0" u="none" strike="noStrike" cap="none" normalizeH="0" baseline="0" dirty="0">
                          <a:ln>
                            <a:noFill/>
                          </a:ln>
                          <a:solidFill>
                            <a:srgbClr val="0072C6"/>
                          </a:solidFill>
                          <a:effectLst/>
                          <a:latin typeface="Avenir LT 85 Heavy" panose="020B0903020000020003" pitchFamily="34" charset="0"/>
                        </a:rPr>
                        <a:t>   Espagne</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1" i="0" u="none" strike="noStrike" kern="1200" cap="none" normalizeH="0" baseline="0" dirty="0">
                        <a:ln>
                          <a:noFill/>
                        </a:ln>
                        <a:solidFill>
                          <a:srgbClr val="F37635"/>
                        </a:solidFill>
                        <a:effectLst/>
                        <a:latin typeface="Avenir LT 85 Heavy" panose="020B0903020000020003"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1" i="0" u="none" strike="noStrike" kern="1200" cap="none" normalizeH="0" baseline="0" dirty="0">
                          <a:ln>
                            <a:noFill/>
                          </a:ln>
                          <a:solidFill>
                            <a:srgbClr val="F37635"/>
                          </a:solidFill>
                          <a:effectLst/>
                          <a:latin typeface="Avenir LT 85 Heavy" panose="020B0903020000020003" pitchFamily="34" charset="0"/>
                          <a:ea typeface="+mn-ea"/>
                          <a:cs typeface="+mn-cs"/>
                        </a:rPr>
                        <a:t>1 euro = … dollar (fin d’année)</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1" i="0" u="none" strike="noStrike" kern="1200" cap="none" normalizeH="0" baseline="0" dirty="0">
                        <a:ln>
                          <a:noFill/>
                        </a:ln>
                        <a:solidFill>
                          <a:srgbClr val="F37635"/>
                        </a:solidFill>
                        <a:effectLst/>
                        <a:latin typeface="Avenir LT 85 Heavy" panose="020B0903020000020003"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500" b="1" i="0" u="none" strike="noStrike" kern="1200" cap="none" normalizeH="0" baseline="0" dirty="0">
                          <a:ln>
                            <a:noFill/>
                          </a:ln>
                          <a:solidFill>
                            <a:srgbClr val="F37635"/>
                          </a:solidFill>
                          <a:effectLst/>
                          <a:latin typeface="Avenir LT 85 Heavy" panose="020B0903020000020003" pitchFamily="34" charset="0"/>
                          <a:ea typeface="+mn-ea"/>
                          <a:cs typeface="+mn-cs"/>
                        </a:rPr>
                        <a:t>Prix à la consommation (moyenne annuelle)</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1" i="0" u="none" strike="noStrike" cap="none" normalizeH="0" baseline="0" dirty="0">
                          <a:ln>
                            <a:noFill/>
                          </a:ln>
                          <a:solidFill>
                            <a:srgbClr val="0072C6"/>
                          </a:solidFill>
                          <a:effectLst/>
                          <a:latin typeface="Avenir LT 85 Heavy" panose="020B0903020000020003" pitchFamily="34" charset="0"/>
                        </a:rPr>
                        <a:t>   États-Unis</a:t>
                      </a:r>
                    </a:p>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1" i="0" u="none" strike="noStrike" cap="none" normalizeH="0" baseline="0" dirty="0">
                          <a:ln>
                            <a:noFill/>
                          </a:ln>
                          <a:solidFill>
                            <a:srgbClr val="0072C6"/>
                          </a:solidFill>
                          <a:effectLst/>
                          <a:latin typeface="Avenir LT 85 Heavy" panose="020B0903020000020003" pitchFamily="34" charset="0"/>
                        </a:rPr>
                        <a:t>   Zone euro</a:t>
                      </a:r>
                    </a:p>
                  </a:txBody>
                  <a:tcPr marL="73389" marR="73389" marT="36685" marB="36685" horzOverflow="overflow">
                    <a:lnL w="12700" cap="flat" cmpd="sng" algn="ctr">
                      <a:solidFill>
                        <a:srgbClr val="F47A00"/>
                      </a:solidFill>
                      <a:prstDash val="solid"/>
                      <a:round/>
                      <a:headEnd type="none" w="sm" len="sm"/>
                      <a:tailEnd type="none" w="sm" len="sm"/>
                    </a:lnL>
                    <a:lnR w="12700" cap="flat" cmpd="sng" algn="ctr">
                      <a:solidFill>
                        <a:srgbClr val="F47A00"/>
                      </a:solidFill>
                      <a:prstDash val="solid"/>
                      <a:round/>
                      <a:headEnd type="none" w="sm" len="sm"/>
                      <a:tailEnd type="none" w="sm" len="sm"/>
                    </a:lnR>
                    <a:lnT w="12700" cap="flat" cmpd="sng" algn="ctr">
                      <a:solidFill>
                        <a:srgbClr val="F47A00"/>
                      </a:solidFill>
                      <a:prstDash val="solid"/>
                      <a:round/>
                      <a:headEnd type="none" w="sm" len="sm"/>
                      <a:tailEnd type="none" w="sm" len="sm"/>
                    </a:lnT>
                    <a:lnB w="12700" cap="flat" cmpd="sng" algn="ctr">
                      <a:solidFill>
                        <a:srgbClr val="F47A00"/>
                      </a:solidFill>
                      <a:prstDash val="solid"/>
                      <a:round/>
                      <a:headEnd type="none" w="sm" len="sm"/>
                      <a:tailEnd type="none" w="sm" len="sm"/>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F37635"/>
                          </a:solidFill>
                          <a:effectLst/>
                          <a:latin typeface="Avenir LT 85 Heavy" panose="020B0903020000020003" pitchFamily="34" charset="0"/>
                        </a:rPr>
                        <a:t>74</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600" b="0" i="0" u="none" strike="noStrike" cap="none" normalizeH="0" baseline="0" dirty="0">
                        <a:ln>
                          <a:noFill/>
                        </a:ln>
                        <a:solidFill>
                          <a:srgbClr val="F37635"/>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0072C6"/>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4,7</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3,3</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600" b="0" i="0" u="none" strike="noStrike" cap="none" normalizeH="0" baseline="0" dirty="0">
                        <a:ln>
                          <a:noFill/>
                        </a:ln>
                        <a:solidFill>
                          <a:srgbClr val="0072C6"/>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0072C6"/>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4,3</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2,3</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3,0</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3,4</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3,5</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F37635"/>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F37635"/>
                          </a:solidFill>
                          <a:effectLst/>
                          <a:latin typeface="Avenir LT 85 Heavy" panose="020B0903020000020003" pitchFamily="34" charset="0"/>
                        </a:rPr>
                        <a:t>1,07</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6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9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3,0</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2,4</a:t>
                      </a:r>
                    </a:p>
                  </a:txBody>
                  <a:tcPr marL="73389" marR="73389" marT="36685" marB="36685" horzOverflow="overflow">
                    <a:lnL w="12700" cap="flat" cmpd="sng" algn="ctr">
                      <a:solidFill>
                        <a:srgbClr val="F47A00"/>
                      </a:solidFill>
                      <a:prstDash val="solid"/>
                      <a:round/>
                      <a:headEnd type="none" w="sm" len="sm"/>
                      <a:tailEnd type="none" w="sm" len="sm"/>
                    </a:lnL>
                    <a:lnR w="12700" cap="flat" cmpd="sng" algn="ctr">
                      <a:solidFill>
                        <a:srgbClr val="F47A00"/>
                      </a:solidFill>
                      <a:prstDash val="solid"/>
                      <a:round/>
                      <a:headEnd type="none" w="sm" len="sm"/>
                      <a:tailEnd type="none" w="sm" len="sm"/>
                    </a:lnR>
                    <a:lnT w="12700" cap="flat" cmpd="sng" algn="ctr">
                      <a:solidFill>
                        <a:srgbClr val="F47A00"/>
                      </a:solidFill>
                      <a:prstDash val="solid"/>
                      <a:round/>
                      <a:headEnd type="none" w="sm" len="sm"/>
                      <a:tailEnd type="none" w="sm" len="sm"/>
                    </a:lnT>
                    <a:lnB w="12700" cap="flat" cmpd="sng" algn="ctr">
                      <a:solidFill>
                        <a:srgbClr val="F47A00"/>
                      </a:solidFill>
                      <a:prstDash val="solid"/>
                      <a:round/>
                      <a:headEnd type="none" w="sm" len="sm"/>
                      <a:tailEnd type="none" w="sm" len="sm"/>
                    </a:lnB>
                    <a:lnTlToBr>
                      <a:noFill/>
                    </a:lnTlToBr>
                    <a:lnBlToTr>
                      <a:noFill/>
                    </a:lnBlToTr>
                    <a:solidFill>
                      <a:schemeClr val="accent3">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F37635"/>
                          </a:solidFill>
                          <a:effectLst/>
                          <a:latin typeface="Avenir LT 85 Heavy" panose="020B0903020000020003" pitchFamily="34" charset="0"/>
                        </a:rPr>
                        <a:t>65</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600" b="0" i="0" u="none" strike="noStrike" cap="none" normalizeH="0" baseline="0" dirty="0">
                        <a:ln>
                          <a:noFill/>
                        </a:ln>
                        <a:solidFill>
                          <a:srgbClr val="F37635"/>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0072C6"/>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3,8</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1,8</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600" b="0" i="0" u="none" strike="noStrike" cap="none" normalizeH="0" baseline="0" dirty="0">
                        <a:ln>
                          <a:noFill/>
                        </a:ln>
                        <a:solidFill>
                          <a:srgbClr val="0072C6"/>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0072C6"/>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4,1</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2,6</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3,5</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3,5</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2,9</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F37635"/>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F37635"/>
                          </a:solidFill>
                          <a:effectLst/>
                          <a:latin typeface="Avenir LT 85 Heavy" panose="020B0903020000020003" pitchFamily="34" charset="0"/>
                        </a:rPr>
                        <a:t>1,18</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6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9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2,8</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2,0</a:t>
                      </a:r>
                    </a:p>
                  </a:txBody>
                  <a:tcPr marL="73389" marR="73389" marT="36685" marB="36685" horzOverflow="overflow">
                    <a:lnL w="12700" cap="flat" cmpd="sng" algn="ctr">
                      <a:solidFill>
                        <a:srgbClr val="F47A00"/>
                      </a:solidFill>
                      <a:prstDash val="solid"/>
                      <a:round/>
                      <a:headEnd type="none" w="sm" len="sm"/>
                      <a:tailEnd type="none" w="sm" len="sm"/>
                    </a:lnL>
                    <a:lnR w="12700" cap="flat" cmpd="sng" algn="ctr">
                      <a:solidFill>
                        <a:srgbClr val="F47A00"/>
                      </a:solidFill>
                      <a:prstDash val="solid"/>
                      <a:round/>
                      <a:headEnd type="none" w="sm" len="sm"/>
                      <a:tailEnd type="none" w="sm" len="sm"/>
                    </a:lnR>
                    <a:lnT w="12700" cap="flat" cmpd="sng" algn="ctr">
                      <a:solidFill>
                        <a:srgbClr val="F47A00"/>
                      </a:solidFill>
                      <a:prstDash val="solid"/>
                      <a:round/>
                      <a:headEnd type="none" w="sm" len="sm"/>
                      <a:tailEnd type="none" w="sm" len="sm"/>
                    </a:lnT>
                    <a:lnB w="12700" cap="flat" cmpd="sng" algn="ctr">
                      <a:solidFill>
                        <a:srgbClr val="F47A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E87511"/>
                          </a:solidFill>
                          <a:effectLst/>
                          <a:latin typeface="Avenir LT 85 Heavy" panose="020B0903020000020003" pitchFamily="34" charset="0"/>
                        </a:rPr>
                        <a:t>67</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600" b="0" i="0" u="none" strike="noStrike" cap="none" normalizeH="0" baseline="0" dirty="0">
                        <a:ln>
                          <a:noFill/>
                        </a:ln>
                        <a:solidFill>
                          <a:srgbClr val="E87511"/>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2,8</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1,8</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6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3,8</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2,5</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3,5</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3,6</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2C6"/>
                          </a:solidFill>
                          <a:effectLst/>
                          <a:latin typeface="Avenir LT 85 Heavy" panose="020B0903020000020003" pitchFamily="34" charset="0"/>
                        </a:rPr>
                        <a:t>2,8</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E87511"/>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E87511"/>
                          </a:solidFill>
                          <a:effectLst/>
                          <a:latin typeface="Avenir LT 85 Heavy" panose="020B0903020000020003" pitchFamily="34" charset="0"/>
                        </a:rPr>
                        <a:t>1,21</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15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6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endParaRPr kumimoji="0" lang="fr-FR" sz="900" b="0" i="0" u="none" strike="noStrike" cap="none" normalizeH="0" baseline="0" dirty="0">
                        <a:ln>
                          <a:noFill/>
                        </a:ln>
                        <a:solidFill>
                          <a:srgbClr val="0077BD"/>
                        </a:solidFill>
                        <a:effectLst/>
                        <a:latin typeface="Avenir LT 85 Heavy" panose="020B0903020000020003"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3,5</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500" b="0" i="0" u="none" strike="noStrike" cap="none" normalizeH="0" baseline="0" dirty="0">
                          <a:ln>
                            <a:noFill/>
                          </a:ln>
                          <a:solidFill>
                            <a:srgbClr val="0077BD"/>
                          </a:solidFill>
                          <a:effectLst/>
                          <a:latin typeface="Avenir LT 85 Heavy" panose="020B0903020000020003" pitchFamily="34" charset="0"/>
                        </a:rPr>
                        <a:t>1,7</a:t>
                      </a:r>
                    </a:p>
                  </a:txBody>
                  <a:tcPr marL="73389" marR="73389" marT="36685" marB="36685" horzOverflow="overflow">
                    <a:lnL w="12700" cap="flat" cmpd="sng" algn="ctr">
                      <a:solidFill>
                        <a:srgbClr val="F47A00"/>
                      </a:solidFill>
                      <a:prstDash val="solid"/>
                      <a:round/>
                      <a:headEnd type="none" w="sm" len="sm"/>
                      <a:tailEnd type="none" w="sm" len="sm"/>
                    </a:lnL>
                    <a:lnR w="12700" cap="flat" cmpd="sng" algn="ctr">
                      <a:solidFill>
                        <a:srgbClr val="F47A00"/>
                      </a:solidFill>
                      <a:prstDash val="solid"/>
                      <a:round/>
                      <a:headEnd type="none" w="sm" len="sm"/>
                      <a:tailEnd type="none" w="sm" len="sm"/>
                    </a:lnR>
                    <a:lnT w="12700" cap="flat" cmpd="sng" algn="ctr">
                      <a:solidFill>
                        <a:srgbClr val="F47A00"/>
                      </a:solidFill>
                      <a:prstDash val="solid"/>
                      <a:round/>
                      <a:headEnd type="none" w="sm" len="sm"/>
                      <a:tailEnd type="none" w="sm" len="sm"/>
                    </a:lnT>
                    <a:lnB w="12700" cap="flat" cmpd="sng" algn="ctr">
                      <a:solidFill>
                        <a:srgbClr val="F47A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ZoneTexte 1">
            <a:extLst>
              <a:ext uri="{FF2B5EF4-FFF2-40B4-BE49-F238E27FC236}">
                <a16:creationId xmlns:a16="http://schemas.microsoft.com/office/drawing/2014/main" id="{CD3A664A-3B94-C8B8-2962-8776B3D39F56}"/>
              </a:ext>
            </a:extLst>
          </p:cNvPr>
          <p:cNvSpPr txBox="1"/>
          <p:nvPr/>
        </p:nvSpPr>
        <p:spPr>
          <a:xfrm>
            <a:off x="2503843" y="6092747"/>
            <a:ext cx="6850357" cy="307777"/>
          </a:xfrm>
          <a:prstGeom prst="rect">
            <a:avLst/>
          </a:prstGeom>
          <a:noFill/>
        </p:spPr>
        <p:txBody>
          <a:bodyPr wrap="square" rtlCol="0">
            <a:spAutoFit/>
          </a:bodyPr>
          <a:lstStyle/>
          <a:p>
            <a:r>
              <a:rPr lang="fr-FR" sz="1400" dirty="0">
                <a:solidFill>
                  <a:srgbClr val="FF3104"/>
                </a:solidFill>
                <a:latin typeface="Avenir LT 85 Heavy" panose="020B0903020000020003" pitchFamily="34" charset="0"/>
              </a:rPr>
              <a:t>Source : Perspectives </a:t>
            </a:r>
            <a:r>
              <a:rPr lang="fr-FR" sz="1400" dirty="0">
                <a:solidFill>
                  <a:srgbClr val="FF3104"/>
                </a:solidFill>
              </a:rPr>
              <a:t>économiques Rexecode septembre 2025</a:t>
            </a:r>
          </a:p>
        </p:txBody>
      </p:sp>
    </p:spTree>
    <p:extLst>
      <p:ext uri="{BB962C8B-B14F-4D97-AF65-F5344CB8AC3E}">
        <p14:creationId xmlns:p14="http://schemas.microsoft.com/office/powerpoint/2010/main" val="4655222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4305-1305-5B23-0E30-ACC14CDFA43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28C40CD-00CE-2658-B344-A2388DC4C01C}"/>
              </a:ext>
            </a:extLst>
          </p:cNvPr>
          <p:cNvSpPr>
            <a:spLocks noGrp="1"/>
          </p:cNvSpPr>
          <p:nvPr>
            <p:ph type="title"/>
          </p:nvPr>
        </p:nvSpPr>
        <p:spPr>
          <a:xfrm>
            <a:off x="-1278567" y="-275450"/>
            <a:ext cx="10568409" cy="1100830"/>
          </a:xfrm>
        </p:spPr>
        <p:txBody>
          <a:bodyPr>
            <a:noAutofit/>
          </a:bodyPr>
          <a:lstStyle/>
          <a:p>
            <a:r>
              <a:rPr lang="fr-FR" sz="2800" dirty="0"/>
              <a:t>Nos dernières prévisions de croissance</a:t>
            </a:r>
          </a:p>
        </p:txBody>
      </p:sp>
      <p:graphicFrame>
        <p:nvGraphicFramePr>
          <p:cNvPr id="4" name="Espace réservé du contenu 13">
            <a:extLst>
              <a:ext uri="{FF2B5EF4-FFF2-40B4-BE49-F238E27FC236}">
                <a16:creationId xmlns:a16="http://schemas.microsoft.com/office/drawing/2014/main" id="{44D0EBB0-1284-051F-6FA5-5731366B5060}"/>
              </a:ext>
            </a:extLst>
          </p:cNvPr>
          <p:cNvGraphicFramePr>
            <a:graphicFrameLocks noGrp="1"/>
          </p:cNvGraphicFramePr>
          <p:nvPr>
            <p:ph idx="1"/>
          </p:nvPr>
        </p:nvGraphicFramePr>
        <p:xfrm>
          <a:off x="2727981" y="1737364"/>
          <a:ext cx="6197600" cy="3717367"/>
        </p:xfrm>
        <a:graphic>
          <a:graphicData uri="http://schemas.openxmlformats.org/drawingml/2006/table">
            <a:tbl>
              <a:tblPr firstRow="1" bandRow="1">
                <a:tableStyleId>{5940675A-B579-460E-94D1-54222C63F5DA}</a:tableStyleId>
              </a:tblPr>
              <a:tblGrid>
                <a:gridCol w="2558991">
                  <a:extLst>
                    <a:ext uri="{9D8B030D-6E8A-4147-A177-3AD203B41FA5}">
                      <a16:colId xmlns:a16="http://schemas.microsoft.com/office/drawing/2014/main" val="411448263"/>
                    </a:ext>
                  </a:extLst>
                </a:gridCol>
                <a:gridCol w="1227266">
                  <a:extLst>
                    <a:ext uri="{9D8B030D-6E8A-4147-A177-3AD203B41FA5}">
                      <a16:colId xmlns:a16="http://schemas.microsoft.com/office/drawing/2014/main" val="1992192784"/>
                    </a:ext>
                  </a:extLst>
                </a:gridCol>
                <a:gridCol w="1194002">
                  <a:extLst>
                    <a:ext uri="{9D8B030D-6E8A-4147-A177-3AD203B41FA5}">
                      <a16:colId xmlns:a16="http://schemas.microsoft.com/office/drawing/2014/main" val="2267553415"/>
                    </a:ext>
                  </a:extLst>
                </a:gridCol>
                <a:gridCol w="1217341">
                  <a:extLst>
                    <a:ext uri="{9D8B030D-6E8A-4147-A177-3AD203B41FA5}">
                      <a16:colId xmlns:a16="http://schemas.microsoft.com/office/drawing/2014/main" val="2342206354"/>
                    </a:ext>
                  </a:extLst>
                </a:gridCol>
              </a:tblGrid>
              <a:tr h="362246">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kern="1200" cap="none" normalizeH="0" baseline="0" dirty="0">
                          <a:ln>
                            <a:noFill/>
                          </a:ln>
                          <a:solidFill>
                            <a:srgbClr val="387BB9"/>
                          </a:solidFill>
                          <a:effectLst/>
                          <a:latin typeface="+mj-lt"/>
                          <a:ea typeface="+mn-ea"/>
                          <a:cs typeface="+mn-cs"/>
                        </a:rPr>
                        <a:t>Évolution en %</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solidFill>
                        <a:srgbClr val="E87511"/>
                      </a:solidFill>
                      <a:prstDash val="solid"/>
                      <a:round/>
                      <a:headEnd type="none" w="med" len="med"/>
                      <a:tailEnd type="none" w="med" len="med"/>
                    </a:lnT>
                    <a:lnB w="12700" cap="flat" cmpd="sng" algn="ctr">
                      <a:solidFill>
                        <a:srgbClr val="E8751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kern="1200" cap="none" normalizeH="0" baseline="0" dirty="0">
                          <a:ln>
                            <a:noFill/>
                          </a:ln>
                          <a:solidFill>
                            <a:srgbClr val="387BB9"/>
                          </a:solidFill>
                          <a:effectLst/>
                          <a:latin typeface="+mj-lt"/>
                          <a:ea typeface="+mn-ea"/>
                          <a:cs typeface="+mn-cs"/>
                        </a:rPr>
                        <a:t>2024</a:t>
                      </a:r>
                    </a:p>
                  </a:txBody>
                  <a:tcPr marL="117899" marR="117899" marT="45713" marB="45713"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solidFill>
                        <a:srgbClr val="E87511"/>
                      </a:solidFill>
                      <a:prstDash val="solid"/>
                      <a:round/>
                      <a:headEnd type="none" w="med" len="med"/>
                      <a:tailEnd type="none" w="med" len="med"/>
                    </a:lnT>
                    <a:lnB w="12700" cap="flat" cmpd="sng" algn="ctr">
                      <a:solidFill>
                        <a:srgbClr val="E8751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kern="1200" cap="none" normalizeH="0" baseline="0" dirty="0">
                          <a:ln>
                            <a:noFill/>
                          </a:ln>
                          <a:solidFill>
                            <a:srgbClr val="387BB9"/>
                          </a:solidFill>
                          <a:effectLst/>
                          <a:latin typeface="+mj-lt"/>
                          <a:ea typeface="+mn-ea"/>
                          <a:cs typeface="+mn-cs"/>
                        </a:rPr>
                        <a:t>2025</a:t>
                      </a:r>
                    </a:p>
                  </a:txBody>
                  <a:tcPr marL="117899" marR="117899" marT="45713" marB="45713"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solidFill>
                        <a:srgbClr val="E87511"/>
                      </a:solidFill>
                      <a:prstDash val="solid"/>
                      <a:round/>
                      <a:headEnd type="none" w="med" len="med"/>
                      <a:tailEnd type="none" w="med" len="med"/>
                    </a:lnT>
                    <a:lnB w="12700" cap="flat" cmpd="sng" algn="ctr">
                      <a:solidFill>
                        <a:srgbClr val="E8751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kern="1200" cap="none" normalizeH="0" baseline="0" dirty="0">
                          <a:ln>
                            <a:noFill/>
                          </a:ln>
                          <a:solidFill>
                            <a:srgbClr val="387BB9"/>
                          </a:solidFill>
                          <a:effectLst/>
                          <a:latin typeface="+mj-lt"/>
                          <a:ea typeface="+mn-ea"/>
                          <a:cs typeface="+mn-cs"/>
                        </a:rPr>
                        <a:t>2026</a:t>
                      </a:r>
                    </a:p>
                  </a:txBody>
                  <a:tcPr marL="117899" marR="117899" marT="45713" marB="45713"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solidFill>
                        <a:srgbClr val="E87511"/>
                      </a:solidFill>
                      <a:prstDash val="solid"/>
                      <a:round/>
                      <a:headEnd type="none" w="med" len="med"/>
                      <a:tailEnd type="none" w="med" len="med"/>
                    </a:lnT>
                    <a:lnB w="12700" cap="flat" cmpd="sng" algn="ctr">
                      <a:solidFill>
                        <a:srgbClr val="E87511"/>
                      </a:solidFill>
                      <a:prstDash val="solid"/>
                      <a:round/>
                      <a:headEnd type="none" w="med" len="med"/>
                      <a:tailEnd type="none" w="med" len="med"/>
                    </a:lnB>
                  </a:tcPr>
                </a:tc>
                <a:extLst>
                  <a:ext uri="{0D108BD9-81ED-4DB2-BD59-A6C34878D82A}">
                    <a16:rowId xmlns:a16="http://schemas.microsoft.com/office/drawing/2014/main" val="1329975135"/>
                  </a:ext>
                </a:extLst>
              </a:tr>
              <a:tr h="334211">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600" b="1" i="0" u="none" strike="noStrike" kern="1200" cap="none" normalizeH="0" baseline="0" dirty="0">
                          <a:ln>
                            <a:noFill/>
                          </a:ln>
                          <a:solidFill>
                            <a:srgbClr val="387BB9"/>
                          </a:solidFill>
                          <a:effectLst/>
                          <a:latin typeface="+mj-lt"/>
                          <a:ea typeface="+mn-ea"/>
                          <a:cs typeface="+mn-cs"/>
                        </a:rPr>
                        <a:t>Monde</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solidFill>
                        <a:srgbClr val="E8751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3,3</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solidFill>
                        <a:srgbClr val="E8751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3,0</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solidFill>
                        <a:srgbClr val="E8751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2,8</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solidFill>
                        <a:srgbClr val="E8751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438134"/>
                  </a:ext>
                </a:extLst>
              </a:tr>
              <a:tr h="334211">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600" b="1" i="0" u="none" strike="noStrike" kern="1200" cap="none" normalizeH="0" baseline="0" dirty="0">
                          <a:ln>
                            <a:noFill/>
                          </a:ln>
                          <a:solidFill>
                            <a:srgbClr val="387BB9"/>
                          </a:solidFill>
                          <a:effectLst/>
                          <a:latin typeface="+mj-lt"/>
                          <a:ea typeface="+mn-ea"/>
                          <a:cs typeface="+mn-cs"/>
                        </a:rPr>
                        <a:t>   Etats-Unis</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2,8</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1,7</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1,5</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5729751"/>
                  </a:ext>
                </a:extLst>
              </a:tr>
              <a:tr h="334211">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600" b="1" i="0" u="none" strike="noStrike" kern="1200" cap="none" normalizeH="0" baseline="0" dirty="0">
                          <a:ln>
                            <a:noFill/>
                          </a:ln>
                          <a:solidFill>
                            <a:srgbClr val="387BB9"/>
                          </a:solidFill>
                          <a:effectLst/>
                          <a:latin typeface="+mj-lt"/>
                          <a:ea typeface="+mn-ea"/>
                          <a:cs typeface="+mn-cs"/>
                        </a:rPr>
                        <a:t>   Zone euro</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0,8</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1,1</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1,1</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5992674"/>
                  </a:ext>
                </a:extLst>
              </a:tr>
              <a:tr h="334211">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600" b="1" i="0" u="none" strike="noStrike" kern="1200" cap="none" normalizeH="0" baseline="0" dirty="0">
                          <a:ln>
                            <a:noFill/>
                          </a:ln>
                          <a:solidFill>
                            <a:srgbClr val="387BB9"/>
                          </a:solidFill>
                          <a:effectLst/>
                          <a:latin typeface="+mj-lt"/>
                          <a:ea typeface="+mn-ea"/>
                          <a:cs typeface="+mn-cs"/>
                        </a:rPr>
                        <a:t>       Allemagne</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-0,5</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0,2</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1,0</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5322606"/>
                  </a:ext>
                </a:extLst>
              </a:tr>
              <a:tr h="334211">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600" b="1" i="0" u="none" strike="noStrike" kern="1200" cap="none" normalizeH="0" baseline="0" dirty="0">
                          <a:ln>
                            <a:noFill/>
                          </a:ln>
                          <a:solidFill>
                            <a:srgbClr val="387BB9"/>
                          </a:solidFill>
                          <a:effectLst/>
                          <a:latin typeface="+mj-lt"/>
                          <a:ea typeface="+mn-ea"/>
                          <a:cs typeface="+mn-cs"/>
                        </a:rPr>
                        <a:t>       France</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1,1</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0,7</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0,9</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9069386"/>
                  </a:ext>
                </a:extLst>
              </a:tr>
              <a:tr h="334211">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600" b="1" i="0" u="none" strike="noStrike" kern="1200" cap="none" normalizeH="0" baseline="0" dirty="0">
                          <a:ln>
                            <a:noFill/>
                          </a:ln>
                          <a:solidFill>
                            <a:srgbClr val="387BB9"/>
                          </a:solidFill>
                          <a:effectLst/>
                          <a:latin typeface="+mj-lt"/>
                          <a:ea typeface="+mn-ea"/>
                          <a:cs typeface="+mn-cs"/>
                        </a:rPr>
                        <a:t>   Royaume-Uni</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1,1</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1,2</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0,9</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5671733"/>
                  </a:ext>
                </a:extLst>
              </a:tr>
              <a:tr h="334211">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defRPr/>
                      </a:pPr>
                      <a:r>
                        <a:rPr kumimoji="0" lang="fr-FR" sz="1600" b="1" i="0" u="none" strike="noStrike" kern="1200" cap="none" normalizeH="0" baseline="0" dirty="0">
                          <a:ln>
                            <a:noFill/>
                          </a:ln>
                          <a:solidFill>
                            <a:srgbClr val="387BB9"/>
                          </a:solidFill>
                          <a:effectLst/>
                          <a:latin typeface="+mj-lt"/>
                          <a:ea typeface="+mn-ea"/>
                          <a:cs typeface="+mn-cs"/>
                        </a:rPr>
                        <a:t>   Pays hors OCDE</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4,5</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4,3</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4,0</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344450"/>
                  </a:ext>
                </a:extLst>
              </a:tr>
              <a:tr h="334211">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kern="1200" cap="none" normalizeH="0" baseline="0" dirty="0">
                          <a:ln>
                            <a:noFill/>
                          </a:ln>
                          <a:solidFill>
                            <a:srgbClr val="387BB9"/>
                          </a:solidFill>
                          <a:effectLst/>
                          <a:latin typeface="+mj-lt"/>
                          <a:ea typeface="+mn-ea"/>
                          <a:cs typeface="+mn-cs"/>
                        </a:rPr>
                        <a:t>       Chine</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5,0</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4,7</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4,3</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9758374"/>
                  </a:ext>
                </a:extLst>
              </a:tr>
              <a:tr h="33772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kern="1200" cap="none" normalizeH="0" baseline="0" dirty="0">
                          <a:ln>
                            <a:noFill/>
                          </a:ln>
                          <a:solidFill>
                            <a:srgbClr val="387BB9"/>
                          </a:solidFill>
                          <a:effectLst/>
                          <a:latin typeface="+mj-lt"/>
                          <a:ea typeface="+mn-ea"/>
                          <a:cs typeface="+mn-cs"/>
                        </a:rPr>
                        <a:t>       Inde</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6,6</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6,6</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6,5</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3087745"/>
                  </a:ext>
                </a:extLst>
              </a:tr>
              <a:tr h="334211">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Monotype Sorts" pitchFamily="2" charset="2"/>
                        <a:buNone/>
                        <a:tabLst/>
                      </a:pPr>
                      <a:r>
                        <a:rPr kumimoji="0" lang="fr-FR" sz="1600" b="1" i="0" u="none" strike="noStrike" kern="1200" cap="none" normalizeH="0" baseline="0" dirty="0">
                          <a:ln>
                            <a:noFill/>
                          </a:ln>
                          <a:solidFill>
                            <a:srgbClr val="387BB9"/>
                          </a:solidFill>
                          <a:effectLst/>
                          <a:latin typeface="+mj-lt"/>
                          <a:ea typeface="+mn-ea"/>
                          <a:cs typeface="+mn-cs"/>
                        </a:rPr>
                        <a:t>       Brésil</a:t>
                      </a:r>
                    </a:p>
                  </a:txBody>
                  <a:tcPr marL="117899" marR="117899" marT="45713" marB="45713" anchor="ctr" horzOverflow="overflow">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751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3,0</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751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fr-FR" sz="1600" b="1" i="0" u="none" strike="noStrike" dirty="0">
                          <a:solidFill>
                            <a:srgbClr val="0077BD"/>
                          </a:solidFill>
                          <a:effectLst/>
                          <a:latin typeface="+mj-lt"/>
                        </a:rPr>
                        <a:t>2,0</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751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1" i="0" u="none" strike="noStrike" dirty="0">
                          <a:solidFill>
                            <a:srgbClr val="0077BD"/>
                          </a:solidFill>
                          <a:effectLst/>
                          <a:latin typeface="+mj-lt"/>
                        </a:rPr>
                        <a:t>1,0</a:t>
                      </a:r>
                    </a:p>
                  </a:txBody>
                  <a:tcPr marL="12280" marR="12280" marT="9525" marB="0" anchor="ctr">
                    <a:lnL w="12700" cap="flat" cmpd="sng" algn="ctr">
                      <a:solidFill>
                        <a:srgbClr val="E87511"/>
                      </a:solidFill>
                      <a:prstDash val="solid"/>
                      <a:round/>
                      <a:headEnd type="none" w="med" len="med"/>
                      <a:tailEnd type="none" w="med" len="med"/>
                    </a:lnL>
                    <a:lnR w="12700" cap="flat" cmpd="sng" algn="ctr">
                      <a:solidFill>
                        <a:srgbClr val="E875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751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5747682"/>
                  </a:ext>
                </a:extLst>
              </a:tr>
            </a:tbl>
          </a:graphicData>
        </a:graphic>
      </p:graphicFrame>
      <p:sp>
        <p:nvSpPr>
          <p:cNvPr id="6" name="ZoneTexte 5">
            <a:extLst>
              <a:ext uri="{FF2B5EF4-FFF2-40B4-BE49-F238E27FC236}">
                <a16:creationId xmlns:a16="http://schemas.microsoft.com/office/drawing/2014/main" id="{C073076C-DDF7-16B6-D59B-09901C74AB90}"/>
              </a:ext>
            </a:extLst>
          </p:cNvPr>
          <p:cNvSpPr txBox="1"/>
          <p:nvPr/>
        </p:nvSpPr>
        <p:spPr>
          <a:xfrm>
            <a:off x="2670821" y="5454731"/>
            <a:ext cx="6850357" cy="307777"/>
          </a:xfrm>
          <a:prstGeom prst="rect">
            <a:avLst/>
          </a:prstGeom>
          <a:noFill/>
        </p:spPr>
        <p:txBody>
          <a:bodyPr wrap="square" rtlCol="0">
            <a:spAutoFit/>
          </a:bodyPr>
          <a:lstStyle/>
          <a:p>
            <a:r>
              <a:rPr lang="fr-FR" sz="1400" dirty="0">
                <a:solidFill>
                  <a:srgbClr val="FF3104"/>
                </a:solidFill>
                <a:latin typeface="Avenir LT 85 Heavy" panose="020B0903020000020003" pitchFamily="34" charset="0"/>
              </a:rPr>
              <a:t>Source : Perspectives </a:t>
            </a:r>
            <a:r>
              <a:rPr lang="fr-FR" sz="1400" dirty="0">
                <a:solidFill>
                  <a:srgbClr val="FF3104"/>
                </a:solidFill>
              </a:rPr>
              <a:t>économiques Rexecode septembre 2025</a:t>
            </a:r>
          </a:p>
        </p:txBody>
      </p:sp>
    </p:spTree>
    <p:extLst>
      <p:ext uri="{BB962C8B-B14F-4D97-AF65-F5344CB8AC3E}">
        <p14:creationId xmlns:p14="http://schemas.microsoft.com/office/powerpoint/2010/main" val="32859496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Perspectives de </a:t>
            </a:r>
          </a:p>
          <a:p>
            <a:r>
              <a:rPr lang="fr-FR" sz="4400" dirty="0"/>
              <a:t>l’économie française</a:t>
            </a:r>
          </a:p>
        </p:txBody>
      </p:sp>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27376"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15291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91A6-427D-E423-4727-66F756852261}"/>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98F38F4E-6C3E-17A1-23CB-BA047E0D46C8}"/>
              </a:ext>
            </a:extLst>
          </p:cNvPr>
          <p:cNvSpPr>
            <a:spLocks noGrp="1" noChangeArrowheads="1"/>
          </p:cNvSpPr>
          <p:nvPr>
            <p:ph type="title"/>
          </p:nvPr>
        </p:nvSpPr>
        <p:spPr>
          <a:xfrm>
            <a:off x="419100" y="239976"/>
            <a:ext cx="8816340" cy="1131624"/>
          </a:xfrm>
        </p:spPr>
        <p:txBody>
          <a:bodyPr>
            <a:normAutofit fontScale="90000"/>
          </a:bodyPr>
          <a:lstStyle/>
          <a:p>
            <a:pPr algn="l"/>
            <a:r>
              <a:rPr lang="fr-FR" sz="2800" dirty="0"/>
              <a:t>La croissance du PIB français a résisté mieux que prévu sur le début d’année 2025, mais cela cache une forte hétérogénéité sectorielle.</a:t>
            </a:r>
            <a:endParaRPr lang="fr-FR" altLang="fr-FR" sz="2800" dirty="0">
              <a:solidFill>
                <a:srgbClr val="0070C0"/>
              </a:solidFill>
              <a:latin typeface="+mj-lt"/>
            </a:endParaRPr>
          </a:p>
        </p:txBody>
      </p:sp>
      <p:pic>
        <p:nvPicPr>
          <p:cNvPr id="3" name="Picture1" descr="&lt;Chart&gt;&lt;ImageInfo Version=&quot;1.26.218&quot; GUID=&quot;2c3bdeebf2e64c9683a913865eca4a63&quot; DsId=&quot;ZCRX018&quot; T1SubID=&quot;&quot; Width=&quot;872&quot; Height=&quot;528&quot; Format=&quot;emf&quot; ChartGroupUID=&quot;47e1b684-7266-4d8b-9010-abe542d64971&quot; GroupName=&quot;France&quot; ChartName=&quot;France : Valeur ajoutée sectorielle&quot; ChartStyleName=&quot;&quot; GroupNameEncoded=&quot;France&quot; ChartNameEncoded=&quot;France+%3a+Valeur+ajout%c3%a9e+sectorielle&quot; ChartStyleNameEncoded=&quot;&quot; ShortCode=&quot;&quot; ChartOwner=&quot;ZCRX018&quot; TemplateId=&quot;&quot; TemplateName=&quot;&quot; TemplateNameEncoded=&quot;&quot; EditionId=&quot;&quot; EditionGenerationDate=&quot;&quot; RefreshDate=&quot;15/09/2025 15:40:42&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France&quot; DoStretch=&quot;true&quot; Pr=&quot;&quot;/&gt;&lt;/Chart&gt;">
            <a:extLst>
              <a:ext uri="{FF2B5EF4-FFF2-40B4-BE49-F238E27FC236}">
                <a16:creationId xmlns:a16="http://schemas.microsoft.com/office/drawing/2014/main" id="{8625574A-C636-B5F1-0B16-9442B1F63618}"/>
              </a:ext>
            </a:extLst>
          </p:cNvPr>
          <p:cNvPicPr>
            <a:picLocks noChangeAspect="1"/>
          </p:cNvPicPr>
          <p:nvPr/>
        </p:nvPicPr>
        <p:blipFill>
          <a:blip r:embed="rId3">
            <a:lum/>
          </a:blip>
          <a:stretch>
            <a:fillRect/>
          </a:stretch>
        </p:blipFill>
        <p:spPr>
          <a:xfrm>
            <a:off x="2142801" y="1464741"/>
            <a:ext cx="7641280" cy="4846912"/>
          </a:xfrm>
          <a:prstGeom prst="rect">
            <a:avLst/>
          </a:prstGeom>
          <a:solidFill>
            <a:srgbClr val="FFFFFF"/>
          </a:solidFill>
          <a:ln>
            <a:noFill/>
          </a:ln>
        </p:spPr>
      </p:pic>
    </p:spTree>
    <p:extLst>
      <p:ext uri="{BB962C8B-B14F-4D97-AF65-F5344CB8AC3E}">
        <p14:creationId xmlns:p14="http://schemas.microsoft.com/office/powerpoint/2010/main" val="59537211"/>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5720311" y="1585263"/>
            <a:ext cx="6344093" cy="1603707"/>
          </a:xfrm>
        </p:spPr>
        <p:txBody>
          <a:bodyPr/>
          <a:lstStyle/>
          <a:p>
            <a:pPr algn="just"/>
            <a:r>
              <a:rPr lang="fr-FR" sz="2000" dirty="0">
                <a:solidFill>
                  <a:schemeClr val="tx1"/>
                </a:solidFill>
              </a:rPr>
              <a:t>Les régions ont connu des </a:t>
            </a:r>
            <a:r>
              <a:rPr lang="fr-FR" sz="2000" b="1" dirty="0">
                <a:solidFill>
                  <a:schemeClr val="tx1"/>
                </a:solidFill>
              </a:rPr>
              <a:t>évolutions</a:t>
            </a:r>
            <a:r>
              <a:rPr lang="fr-FR" sz="2000" dirty="0">
                <a:solidFill>
                  <a:schemeClr val="tx1"/>
                </a:solidFill>
              </a:rPr>
              <a:t> de livraisons </a:t>
            </a:r>
            <a:r>
              <a:rPr lang="fr-FR" sz="2000" b="1" dirty="0">
                <a:solidFill>
                  <a:schemeClr val="tx1"/>
                </a:solidFill>
              </a:rPr>
              <a:t>hétérogènes</a:t>
            </a:r>
            <a:r>
              <a:rPr lang="fr-FR" sz="2000" dirty="0">
                <a:solidFill>
                  <a:schemeClr val="tx1"/>
                </a:solidFill>
              </a:rPr>
              <a:t> comparé à 2023. Au total, elles sont en léger repli (-0,5%) sur 2024.</a:t>
            </a:r>
          </a:p>
          <a:p>
            <a:pPr algn="just"/>
            <a:endParaRPr lang="fr-FR" sz="2000" dirty="0">
              <a:solidFill>
                <a:schemeClr val="tx1"/>
              </a:solidFill>
            </a:endParaRPr>
          </a:p>
        </p:txBody>
      </p:sp>
      <p:sp>
        <p:nvSpPr>
          <p:cNvPr id="8" name="Espace réservé du texte 2"/>
          <p:cNvSpPr txBox="1">
            <a:spLocks/>
          </p:cNvSpPr>
          <p:nvPr/>
        </p:nvSpPr>
        <p:spPr>
          <a:xfrm>
            <a:off x="93651" y="601310"/>
            <a:ext cx="9975164"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000" b="1" i="1" dirty="0">
                <a:solidFill>
                  <a:schemeClr val="tx1"/>
                </a:solidFill>
              </a:rPr>
              <a:t>Les livraisons ont maintenu la cadence, malgré un léger repli</a:t>
            </a:r>
          </a:p>
        </p:txBody>
      </p:sp>
      <p:sp>
        <p:nvSpPr>
          <p:cNvPr id="9" name="Espace réservé du texte 2"/>
          <p:cNvSpPr txBox="1">
            <a:spLocks/>
          </p:cNvSpPr>
          <p:nvPr/>
        </p:nvSpPr>
        <p:spPr>
          <a:xfrm>
            <a:off x="5720309" y="2670630"/>
            <a:ext cx="6344093" cy="194112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just">
              <a:spcBef>
                <a:spcPts val="0"/>
              </a:spcBef>
              <a:buNone/>
            </a:pPr>
            <a:endParaRPr lang="fr-FR" sz="2000" dirty="0">
              <a:solidFill>
                <a:schemeClr val="tx1"/>
              </a:solidFill>
            </a:endParaRPr>
          </a:p>
          <a:p>
            <a:pPr algn="just">
              <a:spcBef>
                <a:spcPts val="0"/>
              </a:spcBef>
            </a:pPr>
            <a:r>
              <a:rPr lang="fr-FR" sz="2000" dirty="0">
                <a:solidFill>
                  <a:schemeClr val="tx1"/>
                </a:solidFill>
              </a:rPr>
              <a:t> </a:t>
            </a:r>
            <a:r>
              <a:rPr lang="fr-FR" sz="2000" b="1" dirty="0">
                <a:solidFill>
                  <a:schemeClr val="tx1"/>
                </a:solidFill>
              </a:rPr>
              <a:t>Ile-de-France</a:t>
            </a:r>
            <a:r>
              <a:rPr lang="fr-FR" sz="2000" dirty="0">
                <a:solidFill>
                  <a:schemeClr val="tx1"/>
                </a:solidFill>
              </a:rPr>
              <a:t>, </a:t>
            </a:r>
            <a:r>
              <a:rPr lang="fr-FR" sz="2000" b="1" dirty="0">
                <a:solidFill>
                  <a:schemeClr val="tx1"/>
                </a:solidFill>
              </a:rPr>
              <a:t>Rhône-Alpes</a:t>
            </a:r>
            <a:r>
              <a:rPr lang="fr-FR" sz="2000" dirty="0">
                <a:solidFill>
                  <a:schemeClr val="tx1"/>
                </a:solidFill>
              </a:rPr>
              <a:t> et </a:t>
            </a:r>
            <a:r>
              <a:rPr lang="fr-FR" sz="2000" b="1" dirty="0">
                <a:solidFill>
                  <a:schemeClr val="tx1"/>
                </a:solidFill>
              </a:rPr>
              <a:t>Hauts-de-France</a:t>
            </a:r>
            <a:r>
              <a:rPr lang="fr-FR" sz="2000" dirty="0">
                <a:solidFill>
                  <a:schemeClr val="tx1"/>
                </a:solidFill>
              </a:rPr>
              <a:t> représentent à elles seules </a:t>
            </a:r>
            <a:r>
              <a:rPr lang="fr-FR" sz="2000" b="1" dirty="0">
                <a:solidFill>
                  <a:schemeClr val="tx1"/>
                </a:solidFill>
              </a:rPr>
              <a:t>38%</a:t>
            </a:r>
            <a:r>
              <a:rPr lang="fr-FR" sz="2000" dirty="0">
                <a:solidFill>
                  <a:schemeClr val="tx1"/>
                </a:solidFill>
              </a:rPr>
              <a:t> du marché global. Mis à part la région Hauts-de-France, elles sont en </a:t>
            </a:r>
            <a:r>
              <a:rPr lang="fr-FR" sz="2000" b="1" dirty="0">
                <a:solidFill>
                  <a:schemeClr val="tx1"/>
                </a:solidFill>
              </a:rPr>
              <a:t>croissance</a:t>
            </a:r>
            <a:r>
              <a:rPr lang="fr-FR" sz="2000" dirty="0">
                <a:solidFill>
                  <a:schemeClr val="tx1"/>
                </a:solidFill>
              </a:rPr>
              <a:t> en 2024.</a:t>
            </a:r>
          </a:p>
          <a:p>
            <a:pPr marL="0" indent="0" algn="just">
              <a:spcBef>
                <a:spcPts val="0"/>
              </a:spcBef>
              <a:buNone/>
            </a:pPr>
            <a:endParaRPr lang="fr-FR" sz="1800" b="1" dirty="0">
              <a:solidFill>
                <a:schemeClr val="tx1"/>
              </a:solidFill>
            </a:endParaRPr>
          </a:p>
        </p:txBody>
      </p:sp>
      <p:sp>
        <p:nvSpPr>
          <p:cNvPr id="10" name="Titre 1">
            <a:extLst>
              <a:ext uri="{FF2B5EF4-FFF2-40B4-BE49-F238E27FC236}">
                <a16:creationId xmlns:a16="http://schemas.microsoft.com/office/drawing/2014/main" id="{63B4AAE0-461F-4973-8944-852441EB6867}"/>
              </a:ext>
            </a:extLst>
          </p:cNvPr>
          <p:cNvSpPr txBox="1">
            <a:spLocks/>
          </p:cNvSpPr>
          <p:nvPr/>
        </p:nvSpPr>
        <p:spPr>
          <a:xfrm>
            <a:off x="42538" y="-64727"/>
            <a:ext cx="9069931"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sz="3200" dirty="0"/>
              <a:t>Retour sur 2024 : Performances régionales</a:t>
            </a:r>
          </a:p>
        </p:txBody>
      </p:sp>
      <p:sp>
        <p:nvSpPr>
          <p:cNvPr id="11" name="Espace réservé du texte 2">
            <a:extLst>
              <a:ext uri="{FF2B5EF4-FFF2-40B4-BE49-F238E27FC236}">
                <a16:creationId xmlns:a16="http://schemas.microsoft.com/office/drawing/2014/main" id="{9D3C8213-DA1A-49E0-9E59-049B340D516B}"/>
              </a:ext>
            </a:extLst>
          </p:cNvPr>
          <p:cNvSpPr txBox="1">
            <a:spLocks/>
          </p:cNvSpPr>
          <p:nvPr/>
        </p:nvSpPr>
        <p:spPr>
          <a:xfrm>
            <a:off x="5751283" y="4344683"/>
            <a:ext cx="6344093" cy="194112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just">
              <a:spcBef>
                <a:spcPts val="0"/>
              </a:spcBef>
              <a:buNone/>
            </a:pPr>
            <a:endParaRPr lang="fr-FR" sz="2000" dirty="0">
              <a:solidFill>
                <a:schemeClr val="tx1"/>
              </a:solidFill>
            </a:endParaRPr>
          </a:p>
          <a:p>
            <a:pPr algn="just">
              <a:spcBef>
                <a:spcPts val="0"/>
              </a:spcBef>
            </a:pPr>
            <a:r>
              <a:rPr lang="fr-FR" sz="2000" dirty="0">
                <a:solidFill>
                  <a:schemeClr val="tx1"/>
                </a:solidFill>
              </a:rPr>
              <a:t>Les </a:t>
            </a:r>
            <a:r>
              <a:rPr lang="fr-FR" sz="2000" b="1" dirty="0">
                <a:solidFill>
                  <a:schemeClr val="tx1"/>
                </a:solidFill>
              </a:rPr>
              <a:t>replis</a:t>
            </a:r>
            <a:r>
              <a:rPr lang="fr-FR" sz="2000" dirty="0">
                <a:solidFill>
                  <a:schemeClr val="tx1"/>
                </a:solidFill>
              </a:rPr>
              <a:t> les plus importants ont été observés dans les régions Franche-Comté (-19,3%) et Haute-Normandie (-16,2%).</a:t>
            </a:r>
          </a:p>
        </p:txBody>
      </p:sp>
      <p:pic>
        <p:nvPicPr>
          <p:cNvPr id="2" name="Image 1">
            <a:extLst>
              <a:ext uri="{FF2B5EF4-FFF2-40B4-BE49-F238E27FC236}">
                <a16:creationId xmlns:a16="http://schemas.microsoft.com/office/drawing/2014/main" id="{35569E6F-2832-9901-FE76-80A51505FB84}"/>
              </a:ext>
            </a:extLst>
          </p:cNvPr>
          <p:cNvPicPr>
            <a:picLocks noChangeAspect="1"/>
          </p:cNvPicPr>
          <p:nvPr/>
        </p:nvPicPr>
        <p:blipFill>
          <a:blip r:embed="rId3"/>
          <a:srcRect l="23315" t="825" r="353" b="1604"/>
          <a:stretch>
            <a:fillRect/>
          </a:stretch>
        </p:blipFill>
        <p:spPr>
          <a:xfrm>
            <a:off x="42538" y="1461649"/>
            <a:ext cx="5739718" cy="5162912"/>
          </a:xfrm>
          <a:prstGeom prst="rect">
            <a:avLst/>
          </a:prstGeom>
        </p:spPr>
      </p:pic>
    </p:spTree>
    <p:extLst>
      <p:ext uri="{BB962C8B-B14F-4D97-AF65-F5344CB8AC3E}">
        <p14:creationId xmlns:p14="http://schemas.microsoft.com/office/powerpoint/2010/main" val="22686168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E6EFC-D42D-0DBB-3B34-6D2C0BAC81BB}"/>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1D93391A-851C-D5C4-D42E-EEC17C2F6DCC}"/>
              </a:ext>
            </a:extLst>
          </p:cNvPr>
          <p:cNvSpPr>
            <a:spLocks noGrp="1" noChangeArrowheads="1"/>
          </p:cNvSpPr>
          <p:nvPr>
            <p:ph type="title"/>
          </p:nvPr>
        </p:nvSpPr>
        <p:spPr>
          <a:xfrm>
            <a:off x="419100" y="239976"/>
            <a:ext cx="8816340" cy="793296"/>
          </a:xfrm>
        </p:spPr>
        <p:txBody>
          <a:bodyPr>
            <a:normAutofit fontScale="90000"/>
          </a:bodyPr>
          <a:lstStyle/>
          <a:p>
            <a:pPr algn="l"/>
            <a:r>
              <a:rPr lang="fr-FR" sz="2800" dirty="0"/>
              <a:t>Point inquiétant : l’investissement des entreprises françaises recule de façon continue depuis la mi-2023. </a:t>
            </a:r>
            <a:endParaRPr lang="fr-FR" altLang="fr-FR" sz="2800" dirty="0">
              <a:solidFill>
                <a:srgbClr val="0070C0"/>
              </a:solidFill>
              <a:latin typeface="+mj-lt"/>
            </a:endParaRPr>
          </a:p>
        </p:txBody>
      </p:sp>
      <p:pic>
        <p:nvPicPr>
          <p:cNvPr id="9" name="Picture1" descr="&lt;Chart&gt;&lt;ImageInfo Version=&quot;1.26.218&quot; GUID=&quot;b27745134afa4571ab80501a46c49736&quot; DsId=&quot;ZCRX018&quot; T1SubID=&quot;&quot; Width=&quot;867&quot; Height=&quot;547&quot; Format=&quot;emf&quot; ChartGroupUID=&quot;4fd25ea9-cf96-437b-af01-752a0539b76d&quot; GroupName=&quot;Entreprises : résultat, trésorerie, démographie&quot; ChartName=&quot;France : investissement des entreprises non financières (ENF) en volume&quot; ChartStyleName=&quot;&quot; GroupNameEncoded=&quot;Entreprises+%3a+r%c3%a9sultat%2c+tr%c3%a9sorerie%2c+d%c3%a9mographie&quot; ChartNameEncoded=&quot;France+%3a+investissement+des+entreprises+non+financi%c3%a8res+(ENF)+en+volume&quot; ChartStyleNameEncoded=&quot;&quot; ShortCode=&quot;&quot; ChartOwner=&quot;ZCRX018&quot; TemplateId=&quot;&quot; TemplateName=&quot;&quot; TemplateNameEncoded=&quot;&quot; EditionId=&quot;&quot; EditionGenerationDate=&quot;&quot; RefreshDate=&quot;15/09/2025 15:41:18&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France&quot; DoStretch=&quot;true&quot; Pr=&quot;&quot;/&gt;&lt;/Chart&gt;">
            <a:extLst>
              <a:ext uri="{FF2B5EF4-FFF2-40B4-BE49-F238E27FC236}">
                <a16:creationId xmlns:a16="http://schemas.microsoft.com/office/drawing/2014/main" id="{79C6A05C-BFEA-E80A-CE6A-A3E31192539E}"/>
              </a:ext>
            </a:extLst>
          </p:cNvPr>
          <p:cNvPicPr>
            <a:picLocks/>
          </p:cNvPicPr>
          <p:nvPr/>
        </p:nvPicPr>
        <p:blipFill>
          <a:blip r:embed="rId3">
            <a:lum/>
          </a:blip>
          <a:stretch>
            <a:fillRect/>
          </a:stretch>
        </p:blipFill>
        <p:spPr>
          <a:xfrm>
            <a:off x="1620405" y="1176539"/>
            <a:ext cx="8263116" cy="5219066"/>
          </a:xfrm>
          <a:prstGeom prst="rect">
            <a:avLst/>
          </a:prstGeom>
          <a:solidFill>
            <a:srgbClr val="FFFFFF"/>
          </a:solidFill>
          <a:ln>
            <a:noFill/>
          </a:ln>
        </p:spPr>
      </p:pic>
      <p:cxnSp>
        <p:nvCxnSpPr>
          <p:cNvPr id="10" name="Connecteur droit avec flèche 9">
            <a:extLst>
              <a:ext uri="{FF2B5EF4-FFF2-40B4-BE49-F238E27FC236}">
                <a16:creationId xmlns:a16="http://schemas.microsoft.com/office/drawing/2014/main" id="{F4297496-6C7F-7AD7-60EE-B57048B7C44C}"/>
              </a:ext>
            </a:extLst>
          </p:cNvPr>
          <p:cNvCxnSpPr/>
          <p:nvPr/>
        </p:nvCxnSpPr>
        <p:spPr>
          <a:xfrm>
            <a:off x="9721596" y="2264283"/>
            <a:ext cx="0" cy="1000125"/>
          </a:xfrm>
          <a:prstGeom prst="straightConnector1">
            <a:avLst/>
          </a:prstGeom>
          <a:ln w="28575">
            <a:solidFill>
              <a:srgbClr val="F47A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F8A3742-F1F0-59E7-D499-AC9CCA31AB4F}"/>
              </a:ext>
            </a:extLst>
          </p:cNvPr>
          <p:cNvSpPr txBox="1"/>
          <p:nvPr/>
        </p:nvSpPr>
        <p:spPr>
          <a:xfrm>
            <a:off x="9739702" y="2313536"/>
            <a:ext cx="1400176" cy="954107"/>
          </a:xfrm>
          <a:prstGeom prst="rect">
            <a:avLst/>
          </a:prstGeom>
          <a:noFill/>
        </p:spPr>
        <p:txBody>
          <a:bodyPr wrap="square" rtlCol="0">
            <a:spAutoFit/>
          </a:bodyPr>
          <a:lstStyle/>
          <a:p>
            <a:r>
              <a:rPr lang="fr-FR" sz="1400" dirty="0">
                <a:solidFill>
                  <a:srgbClr val="FF3104"/>
                </a:solidFill>
              </a:rPr>
              <a:t>-10 % par rapport à la tendance </a:t>
            </a:r>
          </a:p>
          <a:p>
            <a:r>
              <a:rPr lang="fr-FR" sz="1400" dirty="0">
                <a:solidFill>
                  <a:srgbClr val="FF3104"/>
                </a:solidFill>
              </a:rPr>
              <a:t>pré-Covid</a:t>
            </a:r>
          </a:p>
        </p:txBody>
      </p:sp>
    </p:spTree>
    <p:extLst>
      <p:ext uri="{BB962C8B-B14F-4D97-AF65-F5344CB8AC3E}">
        <p14:creationId xmlns:p14="http://schemas.microsoft.com/office/powerpoint/2010/main" val="4179274743"/>
      </p:ext>
    </p:extLst>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90F97-601A-BAD4-0CE5-6E95BF35C70C}"/>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68EB39CF-B2E4-873F-26F0-F4D9CA240B1C}"/>
              </a:ext>
            </a:extLst>
          </p:cNvPr>
          <p:cNvSpPr>
            <a:spLocks noGrp="1" noChangeArrowheads="1"/>
          </p:cNvSpPr>
          <p:nvPr>
            <p:ph type="title"/>
          </p:nvPr>
        </p:nvSpPr>
        <p:spPr>
          <a:xfrm>
            <a:off x="419100" y="239976"/>
            <a:ext cx="8816340" cy="1131624"/>
          </a:xfrm>
        </p:spPr>
        <p:txBody>
          <a:bodyPr>
            <a:normAutofit fontScale="90000"/>
          </a:bodyPr>
          <a:lstStyle/>
          <a:p>
            <a:pPr algn="l"/>
            <a:r>
              <a:rPr lang="fr-FR" sz="2800" dirty="0"/>
              <a:t>Les indicateurs avancés commençaient à se redresser laissant espérer une reprise progressive, mais cela est remis en cause par la situation politique actuelle.</a:t>
            </a:r>
            <a:endParaRPr lang="fr-FR" altLang="fr-FR" sz="2800" dirty="0">
              <a:solidFill>
                <a:srgbClr val="0070C0"/>
              </a:solidFill>
              <a:latin typeface="+mj-lt"/>
            </a:endParaRPr>
          </a:p>
        </p:txBody>
      </p:sp>
      <p:pic>
        <p:nvPicPr>
          <p:cNvPr id="2" name="Picture1" descr="&lt;Chart&gt;&lt;ImageInfo Version=&quot;1.26.218&quot; GUID=&quot;e5ccbd13c0f94aa78b3173c133ca8c34&quot; DsId=&quot;ZCRX018&quot; T1SubID=&quot;&quot; Width=&quot;867&quot; Height=&quot;557&quot; Format=&quot;emf&quot; ChartGroupUID=&quot;c9ac652d-0802-45f4-87e2-74fe54959aed&quot; GroupName=&quot;Investissement entreprises&quot; ChartName=&quot;France : Investissement productif et indicateurs avancés_&quot; ChartStyleName=&quot;&quot; GroupNameEncoded=&quot;Investissement+entreprises&quot; ChartNameEncoded=&quot;France+%3a+Investissement+productif+et+indicateurs+avanc%c3%a9s_&quot; ChartStyleNameEncoded=&quot;&quot; ShortCode=&quot;&quot; ChartOwner=&quot;ZCRX018&quot; TemplateId=&quot;&quot; TemplateName=&quot;&quot; TemplateNameEncoded=&quot;&quot; EditionId=&quot;&quot; EditionGenerationDate=&quot;&quot; RefreshDate=&quot;15/09/2025 15:41:23&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France&quot; DoStretch=&quot;true&quot; Pr=&quot;&quot;/&gt;&lt;/Chart&gt;">
            <a:extLst>
              <a:ext uri="{FF2B5EF4-FFF2-40B4-BE49-F238E27FC236}">
                <a16:creationId xmlns:a16="http://schemas.microsoft.com/office/drawing/2014/main" id="{A8AFA5FB-FECF-38CB-1F07-B387748E39D5}"/>
              </a:ext>
            </a:extLst>
          </p:cNvPr>
          <p:cNvPicPr>
            <a:picLocks/>
          </p:cNvPicPr>
          <p:nvPr/>
        </p:nvPicPr>
        <p:blipFill>
          <a:blip r:embed="rId3">
            <a:lum/>
          </a:blip>
          <a:stretch>
            <a:fillRect/>
          </a:stretch>
        </p:blipFill>
        <p:spPr>
          <a:xfrm>
            <a:off x="2356873" y="1483200"/>
            <a:ext cx="7478253" cy="4804351"/>
          </a:xfrm>
          <a:prstGeom prst="rect">
            <a:avLst/>
          </a:prstGeom>
          <a:solidFill>
            <a:srgbClr val="FFFFFF"/>
          </a:solidFill>
          <a:ln>
            <a:noFill/>
          </a:ln>
        </p:spPr>
      </p:pic>
    </p:spTree>
    <p:extLst>
      <p:ext uri="{BB962C8B-B14F-4D97-AF65-F5344CB8AC3E}">
        <p14:creationId xmlns:p14="http://schemas.microsoft.com/office/powerpoint/2010/main" val="2647433094"/>
      </p:ext>
    </p:extLst>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04BE-8C35-C7D8-CFA7-3CF12F8C7D25}"/>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044B19DC-3B81-0DFB-453C-0DF88BA99BAD}"/>
              </a:ext>
            </a:extLst>
          </p:cNvPr>
          <p:cNvSpPr>
            <a:spLocks noGrp="1" noChangeArrowheads="1"/>
          </p:cNvSpPr>
          <p:nvPr>
            <p:ph type="title"/>
          </p:nvPr>
        </p:nvSpPr>
        <p:spPr>
          <a:xfrm>
            <a:off x="419100" y="239976"/>
            <a:ext cx="8816340" cy="903024"/>
          </a:xfrm>
        </p:spPr>
        <p:txBody>
          <a:bodyPr>
            <a:normAutofit fontScale="90000"/>
          </a:bodyPr>
          <a:lstStyle/>
          <a:p>
            <a:pPr algn="l"/>
            <a:r>
              <a:rPr lang="fr-FR" sz="2800" dirty="0"/>
              <a:t>Les ménages poursuivent leur effort d’épargne à un rythme particulièrement élevé.</a:t>
            </a:r>
            <a:endParaRPr lang="fr-FR" altLang="fr-FR" sz="2800" dirty="0">
              <a:solidFill>
                <a:srgbClr val="0070C0"/>
              </a:solidFill>
              <a:latin typeface="+mj-lt"/>
            </a:endParaRPr>
          </a:p>
        </p:txBody>
      </p:sp>
      <p:pic>
        <p:nvPicPr>
          <p:cNvPr id="3" name="Picture1" descr="&lt;Chart&gt;&lt;ImageInfo Version=&quot;1.26.218&quot; GUID=&quot;d8517d57c5ba41bbb316d6574a33aee3&quot; DsId=&quot;ZCRX018&quot; T1SubID=&quot;&quot; Width=&quot;839&quot; Height=&quot;518&quot; Format=&quot;emf&quot; ChartGroupUID=&quot;345bae8f-7ca4-4723-87a8-78651f13caf5&quot; GroupName=&quot;Ménages : revenu, épargne, investissement&quot; ChartName=&quot;France : Taux d'épargne des ménages&quot; ChartStyleName=&quot;&quot; GroupNameEncoded=&quot;M%c3%a9nages+%3a+revenu%2c+%c3%a9pargne%2c+investissement&quot; ChartNameEncoded=&quot;France+%3a+Taux+d%27%c3%a9pargne+des+m%c3%a9nages&quot; ChartStyleNameEncoded=&quot;&quot; ShortCode=&quot;&quot; ChartOwner=&quot;ZCRX018&quot; TemplateId=&quot;&quot; TemplateName=&quot;&quot; TemplateNameEncoded=&quot;&quot; EditionId=&quot;&quot; EditionGenerationDate=&quot;&quot; RefreshDate=&quot;25/09/2025 17:08:11&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France&quot; DoStretch=&quot;true&quot; Pr=&quot;&quot;/&gt;&lt;/Chart&gt;">
            <a:extLst>
              <a:ext uri="{FF2B5EF4-FFF2-40B4-BE49-F238E27FC236}">
                <a16:creationId xmlns:a16="http://schemas.microsoft.com/office/drawing/2014/main" id="{C2F43470-D543-B809-404B-88A35C9F6F32}"/>
              </a:ext>
            </a:extLst>
          </p:cNvPr>
          <p:cNvPicPr>
            <a:picLocks/>
          </p:cNvPicPr>
          <p:nvPr/>
        </p:nvPicPr>
        <p:blipFill>
          <a:blip r:embed="rId3">
            <a:lum/>
          </a:blip>
          <a:stretch>
            <a:fillRect/>
          </a:stretch>
        </p:blipFill>
        <p:spPr>
          <a:xfrm>
            <a:off x="2264335" y="1320411"/>
            <a:ext cx="7996335" cy="4939988"/>
          </a:xfrm>
          <a:prstGeom prst="rect">
            <a:avLst/>
          </a:prstGeom>
          <a:solidFill>
            <a:srgbClr val="FFFFFF"/>
          </a:solidFill>
          <a:ln>
            <a:noFill/>
          </a:ln>
        </p:spPr>
      </p:pic>
    </p:spTree>
    <p:extLst>
      <p:ext uri="{BB962C8B-B14F-4D97-AF65-F5344CB8AC3E}">
        <p14:creationId xmlns:p14="http://schemas.microsoft.com/office/powerpoint/2010/main" val="3175450494"/>
      </p:ext>
    </p:extLst>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F8F44-6CE7-CFF5-F58B-478BE1F42840}"/>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14C91F5C-B219-078B-15F3-207B130E9ADA}"/>
              </a:ext>
            </a:extLst>
          </p:cNvPr>
          <p:cNvSpPr>
            <a:spLocks noGrp="1" noChangeArrowheads="1"/>
          </p:cNvSpPr>
          <p:nvPr>
            <p:ph type="title"/>
          </p:nvPr>
        </p:nvSpPr>
        <p:spPr>
          <a:xfrm>
            <a:off x="329184" y="416772"/>
            <a:ext cx="8961120" cy="903024"/>
          </a:xfrm>
        </p:spPr>
        <p:txBody>
          <a:bodyPr>
            <a:normAutofit fontScale="90000"/>
          </a:bodyPr>
          <a:lstStyle/>
          <a:p>
            <a:pPr algn="l"/>
            <a:r>
              <a:rPr lang="fr-FR" sz="2800" dirty="0"/>
              <a:t>Le marché du travail a perdu en dynamisme, sans toutefois entrer dans une phase de destructions d’emplois.</a:t>
            </a:r>
            <a:endParaRPr lang="fr-FR" altLang="fr-FR" sz="2800" dirty="0">
              <a:solidFill>
                <a:srgbClr val="0070C0"/>
              </a:solidFill>
              <a:latin typeface="+mj-lt"/>
            </a:endParaRPr>
          </a:p>
        </p:txBody>
      </p:sp>
      <p:pic>
        <p:nvPicPr>
          <p:cNvPr id="2" name="Picture1" descr="&lt;Chart&gt;&lt;ImageInfo Version=&quot;1.26.218&quot; GUID=&quot;e0d3570d9c3a4a4ca4940916a886dc7c&quot; DsId=&quot;ZCRX018&quot; T1SubID=&quot;&quot; Width=&quot;889&quot; Height=&quot;537&quot; Format=&quot;emf&quot; ChartGroupUID=&quot;15024704-026d-4ca1-836b-c8a00d398359&quot; GroupName=&quot;2023-09_HCFP&quot; ChartName=&quot;France : Evolution de l'emploi privé et climat conjoncturel&quot; ChartStyleName=&quot;&quot; GroupNameEncoded=&quot;2023-09_HCFP&quot; ChartNameEncoded=&quot;France+%3a+Evolution+de+l%27emploi+priv%c3%a9+et+climat+conjoncturel&quot; ChartStyleNameEncoded=&quot;&quot; ShortCode=&quot;&quot; ChartOwner=&quot;ZCRX018&quot; TemplateId=&quot;&quot; TemplateName=&quot;&quot; TemplateNameEncoded=&quot;&quot; EditionId=&quot;&quot; EditionGenerationDate=&quot;&quot; RefreshDate=&quot;24/09/2025 21:58:05&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France&quot; DoStretch=&quot;true&quot; Pr=&quot;&quot;/&gt;&lt;/Chart&gt;">
            <a:extLst>
              <a:ext uri="{FF2B5EF4-FFF2-40B4-BE49-F238E27FC236}">
                <a16:creationId xmlns:a16="http://schemas.microsoft.com/office/drawing/2014/main" id="{45DAE1CE-0EF7-DE14-A84F-3CB55AAB0795}"/>
              </a:ext>
            </a:extLst>
          </p:cNvPr>
          <p:cNvPicPr>
            <a:picLocks noChangeAspect="1"/>
          </p:cNvPicPr>
          <p:nvPr/>
        </p:nvPicPr>
        <p:blipFill>
          <a:blip r:embed="rId3">
            <a:lum/>
          </a:blip>
          <a:stretch>
            <a:fillRect/>
          </a:stretch>
        </p:blipFill>
        <p:spPr>
          <a:xfrm>
            <a:off x="1861694" y="1219196"/>
            <a:ext cx="8468612" cy="5121448"/>
          </a:xfrm>
          <a:prstGeom prst="rect">
            <a:avLst/>
          </a:prstGeom>
          <a:solidFill>
            <a:srgbClr val="FFFFFF"/>
          </a:solidFill>
          <a:ln>
            <a:noFill/>
          </a:ln>
        </p:spPr>
      </p:pic>
    </p:spTree>
    <p:extLst>
      <p:ext uri="{BB962C8B-B14F-4D97-AF65-F5344CB8AC3E}">
        <p14:creationId xmlns:p14="http://schemas.microsoft.com/office/powerpoint/2010/main" val="2012012798"/>
      </p:ext>
    </p:extLst>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84956-0087-93C7-1668-A10F72B2A9DC}"/>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5A1F3C7B-A8DA-71D0-CCAD-0961E229B9CF}"/>
              </a:ext>
            </a:extLst>
          </p:cNvPr>
          <p:cNvSpPr>
            <a:spLocks noGrp="1" noChangeArrowheads="1"/>
          </p:cNvSpPr>
          <p:nvPr>
            <p:ph type="title"/>
          </p:nvPr>
        </p:nvSpPr>
        <p:spPr>
          <a:xfrm>
            <a:off x="329184" y="416772"/>
            <a:ext cx="8961120" cy="903024"/>
          </a:xfrm>
        </p:spPr>
        <p:txBody>
          <a:bodyPr>
            <a:normAutofit fontScale="90000"/>
          </a:bodyPr>
          <a:lstStyle/>
          <a:p>
            <a:pPr algn="l"/>
            <a:r>
              <a:rPr lang="fr-FR" sz="2800" dirty="0"/>
              <a:t>Le regain d’incertitude politique pèse lourdement sur les intentions d’investissement des PME/TPE, plus modérément sur les embauches.</a:t>
            </a:r>
            <a:endParaRPr lang="fr-FR" altLang="fr-FR" sz="2800" dirty="0">
              <a:solidFill>
                <a:srgbClr val="0070C0"/>
              </a:solidFill>
              <a:latin typeface="+mj-lt"/>
            </a:endParaRPr>
          </a:p>
        </p:txBody>
      </p:sp>
      <p:pic>
        <p:nvPicPr>
          <p:cNvPr id="3" name="Image 2">
            <a:extLst>
              <a:ext uri="{FF2B5EF4-FFF2-40B4-BE49-F238E27FC236}">
                <a16:creationId xmlns:a16="http://schemas.microsoft.com/office/drawing/2014/main" id="{393F0A04-186B-1C34-0C35-459819F742ED}"/>
              </a:ext>
            </a:extLst>
          </p:cNvPr>
          <p:cNvPicPr>
            <a:picLocks noChangeAspect="1"/>
          </p:cNvPicPr>
          <p:nvPr/>
        </p:nvPicPr>
        <p:blipFill>
          <a:blip r:embed="rId3"/>
          <a:srcRect l="1139"/>
          <a:stretch>
            <a:fillRect/>
          </a:stretch>
        </p:blipFill>
        <p:spPr>
          <a:xfrm>
            <a:off x="254955" y="1776813"/>
            <a:ext cx="11682090" cy="4225572"/>
          </a:xfrm>
          <a:prstGeom prst="rect">
            <a:avLst/>
          </a:prstGeom>
        </p:spPr>
      </p:pic>
    </p:spTree>
    <p:extLst>
      <p:ext uri="{BB962C8B-B14F-4D97-AF65-F5344CB8AC3E}">
        <p14:creationId xmlns:p14="http://schemas.microsoft.com/office/powerpoint/2010/main" val="4220569100"/>
      </p:ext>
    </p:extLst>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altLang="fr-FR" sz="2200" dirty="0"/>
              <a:t>Les prévisions pour l'économie française à horizon 2026</a:t>
            </a:r>
            <a:endParaRPr lang="fr-FR" sz="2200" dirty="0"/>
          </a:p>
        </p:txBody>
      </p:sp>
      <p:sp>
        <p:nvSpPr>
          <p:cNvPr id="7" name="ZoneTexte 6"/>
          <p:cNvSpPr txBox="1"/>
          <p:nvPr/>
        </p:nvSpPr>
        <p:spPr>
          <a:xfrm>
            <a:off x="626103" y="6077935"/>
            <a:ext cx="6850357" cy="276999"/>
          </a:xfrm>
          <a:prstGeom prst="rect">
            <a:avLst/>
          </a:prstGeom>
          <a:noFill/>
        </p:spPr>
        <p:txBody>
          <a:bodyPr wrap="square" rtlCol="0">
            <a:spAutoFit/>
          </a:bodyPr>
          <a:lstStyle/>
          <a:p>
            <a:r>
              <a:rPr lang="fr-FR" sz="1200" dirty="0">
                <a:solidFill>
                  <a:srgbClr val="FF3104"/>
                </a:solidFill>
                <a:latin typeface="Avenir LT 85 Heavy" panose="020B0903020000020003" pitchFamily="34" charset="0"/>
              </a:rPr>
              <a:t>Source : Perspectives </a:t>
            </a:r>
            <a:r>
              <a:rPr lang="fr-FR" sz="1200" dirty="0">
                <a:solidFill>
                  <a:srgbClr val="FF3104"/>
                </a:solidFill>
              </a:rPr>
              <a:t>économiques Rexecode septembre 2025</a:t>
            </a:r>
          </a:p>
        </p:txBody>
      </p:sp>
      <p:pic>
        <p:nvPicPr>
          <p:cNvPr id="5" name="Image 4">
            <a:extLst>
              <a:ext uri="{FF2B5EF4-FFF2-40B4-BE49-F238E27FC236}">
                <a16:creationId xmlns:a16="http://schemas.microsoft.com/office/drawing/2014/main" id="{60EE10CC-7298-3DFB-AA2A-CBC7C9AD3842}"/>
              </a:ext>
            </a:extLst>
          </p:cNvPr>
          <p:cNvPicPr>
            <a:picLocks noChangeAspect="1"/>
          </p:cNvPicPr>
          <p:nvPr/>
        </p:nvPicPr>
        <p:blipFill>
          <a:blip r:embed="rId3"/>
          <a:stretch>
            <a:fillRect/>
          </a:stretch>
        </p:blipFill>
        <p:spPr>
          <a:xfrm>
            <a:off x="558588" y="1666252"/>
            <a:ext cx="6985389" cy="4360418"/>
          </a:xfrm>
          <a:prstGeom prst="rect">
            <a:avLst/>
          </a:prstGeom>
        </p:spPr>
      </p:pic>
      <p:sp>
        <p:nvSpPr>
          <p:cNvPr id="6" name="Rectangle 5">
            <a:extLst>
              <a:ext uri="{FF2B5EF4-FFF2-40B4-BE49-F238E27FC236}">
                <a16:creationId xmlns:a16="http://schemas.microsoft.com/office/drawing/2014/main" id="{EC257AD8-52F2-E3A9-72E4-CB93AEBED3FF}"/>
              </a:ext>
            </a:extLst>
          </p:cNvPr>
          <p:cNvSpPr/>
          <p:nvPr/>
        </p:nvSpPr>
        <p:spPr>
          <a:xfrm>
            <a:off x="6033247" y="1666251"/>
            <a:ext cx="1510729" cy="4349067"/>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contenu 2">
            <a:extLst>
              <a:ext uri="{FF2B5EF4-FFF2-40B4-BE49-F238E27FC236}">
                <a16:creationId xmlns:a16="http://schemas.microsoft.com/office/drawing/2014/main" id="{B2DF687C-E42D-EA1E-0D4E-8E89CF14715D}"/>
              </a:ext>
            </a:extLst>
          </p:cNvPr>
          <p:cNvSpPr txBox="1">
            <a:spLocks/>
          </p:cNvSpPr>
          <p:nvPr/>
        </p:nvSpPr>
        <p:spPr>
          <a:xfrm>
            <a:off x="7820457" y="1522678"/>
            <a:ext cx="4048813" cy="4666862"/>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400" kern="1200">
                <a:solidFill>
                  <a:schemeClr val="accent1"/>
                </a:solidFill>
                <a:latin typeface="Avenir LT 85 Heavy" panose="020B0903020000020003"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accent1"/>
                </a:solidFill>
                <a:latin typeface="Avenir LT 85 Heavy" panose="020B090302000002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Avenir LT 85 Heavy" panose="020B090302000002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venir LT 85 Heavy" panose="020B090302000002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venir LT 85 Heavy" panose="020B090302000002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dirty="0">
                <a:solidFill>
                  <a:srgbClr val="FF3104"/>
                </a:solidFill>
              </a:rPr>
              <a:t>Messages-clés : </a:t>
            </a:r>
          </a:p>
          <a:p>
            <a:pPr marL="0" indent="0">
              <a:buNone/>
            </a:pPr>
            <a:endParaRPr lang="fr-FR" sz="500" dirty="0">
              <a:solidFill>
                <a:srgbClr val="FF3104"/>
              </a:solidFill>
            </a:endParaRPr>
          </a:p>
          <a:p>
            <a:r>
              <a:rPr lang="fr-FR" sz="1400" dirty="0">
                <a:solidFill>
                  <a:srgbClr val="FF3104"/>
                </a:solidFill>
              </a:rPr>
              <a:t>L’activité économique en France resterait en croissance, mais tournerait au ralenti.</a:t>
            </a:r>
          </a:p>
          <a:p>
            <a:pPr marL="0" indent="0">
              <a:buNone/>
            </a:pPr>
            <a:endParaRPr lang="fr-FR" sz="1400" dirty="0">
              <a:solidFill>
                <a:srgbClr val="FF3104"/>
              </a:solidFill>
            </a:endParaRPr>
          </a:p>
          <a:p>
            <a:r>
              <a:rPr lang="fr-FR" sz="1400" dirty="0">
                <a:solidFill>
                  <a:srgbClr val="FF3104"/>
                </a:solidFill>
              </a:rPr>
              <a:t>L’instabilité politique persistante amputerait le potentiel de reprise à horizon 2026.</a:t>
            </a:r>
          </a:p>
          <a:p>
            <a:endParaRPr lang="fr-FR" sz="1400" dirty="0">
              <a:solidFill>
                <a:srgbClr val="FF3104"/>
              </a:solidFill>
            </a:endParaRPr>
          </a:p>
          <a:p>
            <a:r>
              <a:rPr lang="fr-FR" sz="1400" dirty="0">
                <a:solidFill>
                  <a:srgbClr val="FF3104"/>
                </a:solidFill>
              </a:rPr>
              <a:t>Le principal risque est une accentuation de la baisse de l'investissement des entreprises.</a:t>
            </a:r>
          </a:p>
          <a:p>
            <a:endParaRPr lang="fr-FR" sz="1400" dirty="0">
              <a:solidFill>
                <a:srgbClr val="FF3104"/>
              </a:solidFill>
            </a:endParaRPr>
          </a:p>
          <a:p>
            <a:r>
              <a:rPr lang="fr-FR" sz="1400" dirty="0">
                <a:solidFill>
                  <a:srgbClr val="FF3104"/>
                </a:solidFill>
              </a:rPr>
              <a:t>Le marché du travail se stabiliserait, sans se détériorer outre mesure.</a:t>
            </a:r>
          </a:p>
          <a:p>
            <a:endParaRPr lang="fr-FR" sz="1400" dirty="0">
              <a:solidFill>
                <a:srgbClr val="FF3104"/>
              </a:solidFill>
            </a:endParaRPr>
          </a:p>
          <a:p>
            <a:r>
              <a:rPr lang="fr-FR" sz="1400" dirty="0">
                <a:solidFill>
                  <a:srgbClr val="FF3104"/>
                </a:solidFill>
              </a:rPr>
              <a:t>En l’absence de majorité politique, la réduction du déficit public sous les 5 % du PIB à horizon 2026 semble peu probable.</a:t>
            </a:r>
          </a:p>
          <a:p>
            <a:endParaRPr lang="fr-FR" sz="1400" dirty="0">
              <a:solidFill>
                <a:srgbClr val="FF3104"/>
              </a:solidFill>
            </a:endParaRPr>
          </a:p>
          <a:p>
            <a:endParaRPr lang="fr-FR" sz="1400" dirty="0"/>
          </a:p>
        </p:txBody>
      </p:sp>
      <p:sp>
        <p:nvSpPr>
          <p:cNvPr id="3" name="ZoneTexte 2">
            <a:extLst>
              <a:ext uri="{FF2B5EF4-FFF2-40B4-BE49-F238E27FC236}">
                <a16:creationId xmlns:a16="http://schemas.microsoft.com/office/drawing/2014/main" id="{651D2783-3111-FF31-F93C-424BC3697440}"/>
              </a:ext>
            </a:extLst>
          </p:cNvPr>
          <p:cNvSpPr txBox="1"/>
          <p:nvPr/>
        </p:nvSpPr>
        <p:spPr>
          <a:xfrm>
            <a:off x="6309728" y="1389251"/>
            <a:ext cx="1068226" cy="276999"/>
          </a:xfrm>
          <a:prstGeom prst="rect">
            <a:avLst/>
          </a:prstGeom>
          <a:noFill/>
        </p:spPr>
        <p:txBody>
          <a:bodyPr wrap="square" rtlCol="0">
            <a:spAutoFit/>
          </a:bodyPr>
          <a:lstStyle/>
          <a:p>
            <a:r>
              <a:rPr lang="fr-FR" sz="1200" dirty="0">
                <a:solidFill>
                  <a:schemeClr val="accent1"/>
                </a:solidFill>
                <a:latin typeface="Avenir LT 85 Heavy" panose="020B0903020000020003" pitchFamily="34" charset="0"/>
              </a:rPr>
              <a:t>Prévisions</a:t>
            </a:r>
            <a:endParaRPr lang="fr-FR" sz="1200" dirty="0">
              <a:solidFill>
                <a:schemeClr val="accent1"/>
              </a:solidFill>
            </a:endParaRPr>
          </a:p>
        </p:txBody>
      </p:sp>
      <p:sp>
        <p:nvSpPr>
          <p:cNvPr id="8" name="Espace réservé du pied de page 7">
            <a:extLst>
              <a:ext uri="{FF2B5EF4-FFF2-40B4-BE49-F238E27FC236}">
                <a16:creationId xmlns:a16="http://schemas.microsoft.com/office/drawing/2014/main" id="{C7712BCF-0445-B417-6386-BDAA2D466FED}"/>
              </a:ext>
            </a:extLst>
          </p:cNvPr>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0322799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843E-EDAD-6958-7691-57AEE6C385A7}"/>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078D0250-CA4C-1DFC-9089-6473ACF94283}"/>
              </a:ext>
            </a:extLst>
          </p:cNvPr>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Perspectives de </a:t>
            </a:r>
          </a:p>
          <a:p>
            <a:r>
              <a:rPr lang="fr-FR" sz="4400" dirty="0"/>
              <a:t>l’industrie française</a:t>
            </a:r>
          </a:p>
        </p:txBody>
      </p:sp>
      <p:pic>
        <p:nvPicPr>
          <p:cNvPr id="5" name="Image 4">
            <a:extLst>
              <a:ext uri="{FF2B5EF4-FFF2-40B4-BE49-F238E27FC236}">
                <a16:creationId xmlns:a16="http://schemas.microsoft.com/office/drawing/2014/main" id="{0FE88D1D-AAC1-34D2-C389-9E6DDABCC4E5}"/>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27376"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080724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EA86E-869C-F18F-7371-51DCFDDBEC22}"/>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3F5ED0F7-DB51-771B-7383-68422A8848C1}"/>
              </a:ext>
            </a:extLst>
          </p:cNvPr>
          <p:cNvSpPr>
            <a:spLocks noGrp="1" noChangeArrowheads="1"/>
          </p:cNvSpPr>
          <p:nvPr>
            <p:ph type="title"/>
          </p:nvPr>
        </p:nvSpPr>
        <p:spPr>
          <a:xfrm>
            <a:off x="329184" y="416772"/>
            <a:ext cx="8961120" cy="607356"/>
          </a:xfrm>
        </p:spPr>
        <p:txBody>
          <a:bodyPr>
            <a:normAutofit fontScale="90000"/>
          </a:bodyPr>
          <a:lstStyle/>
          <a:p>
            <a:pPr algn="l"/>
            <a:r>
              <a:rPr lang="fr-FR" sz="2800" dirty="0"/>
              <a:t>La France est aux portes d’un nouveau cycle de fermetures nettes d’usines...</a:t>
            </a:r>
            <a:endParaRPr lang="fr-FR" altLang="fr-FR" sz="2800" dirty="0">
              <a:solidFill>
                <a:srgbClr val="0070C0"/>
              </a:solidFill>
              <a:latin typeface="+mj-lt"/>
            </a:endParaRPr>
          </a:p>
        </p:txBody>
      </p:sp>
      <p:pic>
        <p:nvPicPr>
          <p:cNvPr id="4" name="Image 3">
            <a:extLst>
              <a:ext uri="{FF2B5EF4-FFF2-40B4-BE49-F238E27FC236}">
                <a16:creationId xmlns:a16="http://schemas.microsoft.com/office/drawing/2014/main" id="{A069E580-01F3-FCA1-F0F5-AE7E34E9278A}"/>
              </a:ext>
            </a:extLst>
          </p:cNvPr>
          <p:cNvPicPr>
            <a:picLocks noChangeAspect="1"/>
          </p:cNvPicPr>
          <p:nvPr/>
        </p:nvPicPr>
        <p:blipFill>
          <a:blip r:embed="rId3"/>
          <a:stretch>
            <a:fillRect/>
          </a:stretch>
        </p:blipFill>
        <p:spPr>
          <a:xfrm>
            <a:off x="2121759" y="1292364"/>
            <a:ext cx="7259985" cy="4895863"/>
          </a:xfrm>
          <a:prstGeom prst="rect">
            <a:avLst/>
          </a:prstGeom>
        </p:spPr>
      </p:pic>
    </p:spTree>
    <p:extLst>
      <p:ext uri="{BB962C8B-B14F-4D97-AF65-F5344CB8AC3E}">
        <p14:creationId xmlns:p14="http://schemas.microsoft.com/office/powerpoint/2010/main" val="2577311937"/>
      </p:ext>
    </p:extLst>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C0F52-7AEE-81EE-C74D-C6B9DFE16563}"/>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D1A59EBE-36F8-AE84-9997-21E0388E5E58}"/>
              </a:ext>
            </a:extLst>
          </p:cNvPr>
          <p:cNvSpPr>
            <a:spLocks noGrp="1" noChangeArrowheads="1"/>
          </p:cNvSpPr>
          <p:nvPr>
            <p:ph type="title"/>
          </p:nvPr>
        </p:nvSpPr>
        <p:spPr>
          <a:xfrm>
            <a:off x="329184" y="416772"/>
            <a:ext cx="8961120" cy="607356"/>
          </a:xfrm>
        </p:spPr>
        <p:txBody>
          <a:bodyPr>
            <a:normAutofit fontScale="90000"/>
          </a:bodyPr>
          <a:lstStyle/>
          <a:p>
            <a:pPr algn="l"/>
            <a:r>
              <a:rPr lang="fr-FR" sz="2800" dirty="0"/>
              <a:t>… mais le nombre de défaillances dans l’industrie semble se stabiliser. </a:t>
            </a:r>
            <a:endParaRPr lang="fr-FR" altLang="fr-FR" sz="2800" dirty="0">
              <a:solidFill>
                <a:srgbClr val="0070C0"/>
              </a:solidFill>
              <a:latin typeface="+mj-lt"/>
            </a:endParaRPr>
          </a:p>
        </p:txBody>
      </p:sp>
      <p:pic>
        <p:nvPicPr>
          <p:cNvPr id="2" name="Image 1">
            <a:extLst>
              <a:ext uri="{FF2B5EF4-FFF2-40B4-BE49-F238E27FC236}">
                <a16:creationId xmlns:a16="http://schemas.microsoft.com/office/drawing/2014/main" id="{0D3CE5AF-6C52-4F86-626A-1F24C5ED1531}"/>
              </a:ext>
            </a:extLst>
          </p:cNvPr>
          <p:cNvPicPr>
            <a:picLocks noChangeAspect="1"/>
          </p:cNvPicPr>
          <p:nvPr/>
        </p:nvPicPr>
        <p:blipFill>
          <a:blip r:embed="rId3"/>
          <a:stretch>
            <a:fillRect/>
          </a:stretch>
        </p:blipFill>
        <p:spPr>
          <a:xfrm>
            <a:off x="1997202" y="1239816"/>
            <a:ext cx="7704582" cy="5050148"/>
          </a:xfrm>
          <a:prstGeom prst="rect">
            <a:avLst/>
          </a:prstGeom>
        </p:spPr>
      </p:pic>
    </p:spTree>
    <p:extLst>
      <p:ext uri="{BB962C8B-B14F-4D97-AF65-F5344CB8AC3E}">
        <p14:creationId xmlns:p14="http://schemas.microsoft.com/office/powerpoint/2010/main" val="635713548"/>
      </p:ext>
    </p:extLst>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EFD43-DFD3-52D8-729E-FBE6135A1176}"/>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7FCBCAE9-9E0A-15A0-766A-7849FB3AD0D5}"/>
              </a:ext>
            </a:extLst>
          </p:cNvPr>
          <p:cNvSpPr>
            <a:spLocks noGrp="1" noChangeArrowheads="1"/>
          </p:cNvSpPr>
          <p:nvPr>
            <p:ph type="title"/>
          </p:nvPr>
        </p:nvSpPr>
        <p:spPr>
          <a:xfrm>
            <a:off x="329184" y="416772"/>
            <a:ext cx="8961120" cy="607356"/>
          </a:xfrm>
        </p:spPr>
        <p:txBody>
          <a:bodyPr>
            <a:normAutofit fontScale="90000"/>
          </a:bodyPr>
          <a:lstStyle/>
          <a:p>
            <a:pPr algn="l"/>
            <a:r>
              <a:rPr lang="fr-FR" sz="2800" dirty="0"/>
              <a:t>À court terme, la production montre une certaine résistance malgré de puissants vents contraires.</a:t>
            </a:r>
            <a:endParaRPr lang="fr-FR" altLang="fr-FR" sz="2800" dirty="0">
              <a:solidFill>
                <a:srgbClr val="0070C0"/>
              </a:solidFill>
              <a:latin typeface="+mj-lt"/>
            </a:endParaRPr>
          </a:p>
        </p:txBody>
      </p:sp>
      <p:pic>
        <p:nvPicPr>
          <p:cNvPr id="3" name="Picture1" descr="&lt;Chart&gt;&lt;ImageInfo Version=&quot;1.26.218&quot; GUID=&quot;11d0cd35198b43a0b36aa837b7cd077a&quot; DsId=&quot;ZCRX018&quot; T1SubID=&quot;&quot; Width=&quot;960&quot; Height=&quot;720&quot; Format=&quot;emf&quot; ChartGroupUID=&quot;530125ce-2d49-4f32-86fb-659733fa27db&quot; GroupName=&quot;France&quot; ChartName=&quot;France : climat vs production industrielle&quot; ChartStyleName=&quot;&quot; GroupNameEncoded=&quot;France&quot; ChartNameEncoded=&quot;France+%3a+climat+vs+production+industrielle&quot; ChartStyleNameEncoded=&quot;&quot; ShortCode=&quot;&quot; ChartOwner=&quot;ZCRX018&quot; TemplateId=&quot;&quot; TemplateName=&quot;&quot; TemplateNameEncoded=&quot;&quot; EditionId=&quot;&quot; EditionGenerationDate=&quot;&quot; RefreshDate=&quot;24/09/2025 21:47:44&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France&quot; DoStretch=&quot;true&quot; Pr=&quot;&quot;/&gt;&lt;/Chart&gt;">
            <a:extLst>
              <a:ext uri="{FF2B5EF4-FFF2-40B4-BE49-F238E27FC236}">
                <a16:creationId xmlns:a16="http://schemas.microsoft.com/office/drawing/2014/main" id="{C0086046-5A5D-1CF6-F46D-80ECF1765985}"/>
              </a:ext>
            </a:extLst>
          </p:cNvPr>
          <p:cNvPicPr>
            <a:picLocks/>
          </p:cNvPicPr>
          <p:nvPr/>
        </p:nvPicPr>
        <p:blipFill>
          <a:blip r:embed="rId3">
            <a:lum/>
          </a:blip>
          <a:stretch>
            <a:fillRect/>
          </a:stretch>
        </p:blipFill>
        <p:spPr>
          <a:xfrm>
            <a:off x="2108730" y="1200306"/>
            <a:ext cx="7974539" cy="5146998"/>
          </a:xfrm>
          <a:prstGeom prst="rect">
            <a:avLst/>
          </a:prstGeom>
          <a:solidFill>
            <a:srgbClr val="FFFFFF"/>
          </a:solidFill>
          <a:ln>
            <a:noFill/>
          </a:ln>
        </p:spPr>
      </p:pic>
    </p:spTree>
    <p:extLst>
      <p:ext uri="{BB962C8B-B14F-4D97-AF65-F5344CB8AC3E}">
        <p14:creationId xmlns:p14="http://schemas.microsoft.com/office/powerpoint/2010/main" val="1683751089"/>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68299"/>
            <a:ext cx="4716762" cy="461665"/>
          </a:xfrm>
          <a:prstGeom prst="rect">
            <a:avLst/>
          </a:prstGeom>
        </p:spPr>
        <p:txBody>
          <a:bodyPr wrap="square">
            <a:spAutoFit/>
          </a:bodyPr>
          <a:lstStyle/>
          <a:p>
            <a:r>
              <a:rPr lang="fr-FR" altLang="fr-FR" sz="2400" b="1" dirty="0">
                <a:solidFill>
                  <a:srgbClr val="0070C0"/>
                </a:solidFill>
                <a:latin typeface="Calibri Light" panose="020F0302020204030204" pitchFamily="34" charset="0"/>
              </a:rPr>
              <a:t>Focus région Hauts-de-France</a:t>
            </a:r>
          </a:p>
        </p:txBody>
      </p:sp>
      <p:sp>
        <p:nvSpPr>
          <p:cNvPr id="7" name="Object 7">
            <a:extLst>
              <a:ext uri="{FF2B5EF4-FFF2-40B4-BE49-F238E27FC236}">
                <a16:creationId xmlns:a16="http://schemas.microsoft.com/office/drawing/2014/main" id="{A5F26172-3ACF-4C82-9371-44769BC42811}"/>
              </a:ext>
            </a:extLst>
          </p:cNvPr>
          <p:cNvSpPr>
            <a:spLocks noChangeAspect="1" noChangeArrowheads="1"/>
          </p:cNvSpPr>
          <p:nvPr/>
        </p:nvSpPr>
        <p:spPr bwMode="auto">
          <a:xfrm>
            <a:off x="241318" y="1448734"/>
            <a:ext cx="6009004" cy="17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3"/>
              </a:buBlip>
            </a:pPr>
            <a:r>
              <a:rPr lang="fr-FR" altLang="fr-FR" sz="1600" b="1" dirty="0">
                <a:solidFill>
                  <a:srgbClr val="0070C0"/>
                </a:solidFill>
                <a:latin typeface="+mn-lt"/>
              </a:rPr>
              <a:t>11%</a:t>
            </a:r>
            <a:r>
              <a:rPr lang="fr-FR" altLang="fr-FR" sz="1600" dirty="0">
                <a:solidFill>
                  <a:schemeClr val="bg1">
                    <a:lumMod val="50000"/>
                  </a:schemeClr>
                </a:solidFill>
                <a:latin typeface="+mn-lt"/>
              </a:rPr>
              <a:t> </a:t>
            </a:r>
            <a:r>
              <a:rPr lang="fr-FR" altLang="fr-FR" sz="1600" b="1" dirty="0">
                <a:solidFill>
                  <a:srgbClr val="0070C0"/>
                </a:solidFill>
                <a:latin typeface="+mn-lt"/>
              </a:rPr>
              <a:t>des parts du marché </a:t>
            </a:r>
            <a:r>
              <a:rPr lang="fr-FR" altLang="fr-FR" sz="1600" dirty="0">
                <a:solidFill>
                  <a:schemeClr val="bg1">
                    <a:lumMod val="50000"/>
                  </a:schemeClr>
                </a:solidFill>
                <a:latin typeface="+mn-lt"/>
              </a:rPr>
              <a:t>français (neuf)</a:t>
            </a:r>
          </a:p>
          <a:p>
            <a:pPr eaLnBrk="1" hangingPunct="1">
              <a:spcBef>
                <a:spcPct val="0"/>
              </a:spcBef>
              <a:buSzPct val="200000"/>
              <a:buNone/>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3"/>
              </a:buBlip>
            </a:pPr>
            <a:r>
              <a:rPr lang="fr-FR" altLang="fr-FR" sz="1600" dirty="0">
                <a:solidFill>
                  <a:schemeClr val="bg1">
                    <a:lumMod val="50000"/>
                  </a:schemeClr>
                </a:solidFill>
                <a:latin typeface="+mn-lt"/>
              </a:rPr>
              <a:t>En baisse </a:t>
            </a:r>
            <a:r>
              <a:rPr lang="fr-FR" altLang="fr-FR" sz="1600" b="1" dirty="0">
                <a:solidFill>
                  <a:srgbClr val="0070C0"/>
                </a:solidFill>
                <a:latin typeface="+mn-lt"/>
              </a:rPr>
              <a:t>de -0,7%</a:t>
            </a:r>
            <a:r>
              <a:rPr lang="fr-FR" altLang="fr-FR" sz="1600" dirty="0">
                <a:solidFill>
                  <a:schemeClr val="bg1">
                    <a:lumMod val="50000"/>
                  </a:schemeClr>
                </a:solidFill>
                <a:latin typeface="+mn-lt"/>
              </a:rPr>
              <a:t> sur 2024</a:t>
            </a:r>
          </a:p>
          <a:p>
            <a:pPr marL="285750" indent="-285750" eaLnBrk="1" hangingPunct="1">
              <a:spcBef>
                <a:spcPct val="0"/>
              </a:spcBef>
              <a:buSzPct val="200000"/>
              <a:buBlip>
                <a:blip r:embed="rId3"/>
              </a:buBlip>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3"/>
              </a:buBlip>
            </a:pPr>
            <a:r>
              <a:rPr lang="fr-FR" altLang="fr-FR" sz="1600" dirty="0">
                <a:solidFill>
                  <a:schemeClr val="bg1">
                    <a:lumMod val="50000"/>
                  </a:schemeClr>
                </a:solidFill>
                <a:latin typeface="+mn-lt"/>
              </a:rPr>
              <a:t>Un marché un peu plus orienté vers les</a:t>
            </a:r>
            <a:r>
              <a:rPr lang="fr-FR" altLang="fr-FR" sz="1600" b="1" dirty="0">
                <a:solidFill>
                  <a:srgbClr val="0070C0"/>
                </a:solidFill>
                <a:latin typeface="+mn-lt"/>
              </a:rPr>
              <a:t> thermiques </a:t>
            </a:r>
            <a:r>
              <a:rPr lang="fr-FR" altLang="fr-FR" sz="1600" dirty="0">
                <a:solidFill>
                  <a:schemeClr val="bg1">
                    <a:lumMod val="50000"/>
                  </a:schemeClr>
                </a:solidFill>
                <a:latin typeface="+mn-lt"/>
              </a:rPr>
              <a:t>:</a:t>
            </a:r>
          </a:p>
          <a:p>
            <a:pPr eaLnBrk="1" hangingPunct="1">
              <a:spcBef>
                <a:spcPct val="0"/>
              </a:spcBef>
              <a:buSzPct val="200000"/>
              <a:buNone/>
            </a:pPr>
            <a:endParaRPr lang="fr-FR" altLang="fr-FR" sz="1600" dirty="0">
              <a:solidFill>
                <a:schemeClr val="bg1">
                  <a:lumMod val="50000"/>
                </a:schemeClr>
              </a:solidFill>
              <a:latin typeface="+mn-lt"/>
            </a:endParaRPr>
          </a:p>
        </p:txBody>
      </p:sp>
      <p:sp>
        <p:nvSpPr>
          <p:cNvPr id="15" name="Object 7">
            <a:extLst>
              <a:ext uri="{FF2B5EF4-FFF2-40B4-BE49-F238E27FC236}">
                <a16:creationId xmlns:a16="http://schemas.microsoft.com/office/drawing/2014/main" id="{4879B156-C2E8-4CD6-BF0F-BA41A5821F34}"/>
              </a:ext>
            </a:extLst>
          </p:cNvPr>
          <p:cNvSpPr>
            <a:spLocks noChangeAspect="1" noChangeArrowheads="1"/>
          </p:cNvSpPr>
          <p:nvPr/>
        </p:nvSpPr>
        <p:spPr bwMode="auto">
          <a:xfrm>
            <a:off x="6527079" y="1435672"/>
            <a:ext cx="5565861" cy="72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3"/>
              </a:buBlip>
            </a:pPr>
            <a:r>
              <a:rPr lang="fr-FR" altLang="fr-FR" sz="1600" dirty="0">
                <a:solidFill>
                  <a:schemeClr val="bg1">
                    <a:lumMod val="50000"/>
                  </a:schemeClr>
                </a:solidFill>
                <a:latin typeface="+mn-lt"/>
              </a:rPr>
              <a:t>Une </a:t>
            </a:r>
            <a:r>
              <a:rPr lang="fr-FR" altLang="fr-FR" sz="1600" b="1" dirty="0">
                <a:solidFill>
                  <a:srgbClr val="0070C0"/>
                </a:solidFill>
                <a:latin typeface="+mn-lt"/>
              </a:rPr>
              <a:t>répartition</a:t>
            </a:r>
            <a:r>
              <a:rPr lang="fr-FR" altLang="fr-FR" sz="1600" dirty="0">
                <a:solidFill>
                  <a:schemeClr val="bg1">
                    <a:lumMod val="50000"/>
                  </a:schemeClr>
                </a:solidFill>
                <a:latin typeface="+mn-lt"/>
              </a:rPr>
              <a:t> des livraisons majoritairement </a:t>
            </a:r>
            <a:r>
              <a:rPr lang="fr-FR" altLang="fr-FR" sz="1600" b="1" dirty="0">
                <a:solidFill>
                  <a:srgbClr val="0070C0"/>
                </a:solidFill>
                <a:latin typeface="+mn-lt"/>
              </a:rPr>
              <a:t>concentrée dans les départements Nord et Pas-de-Calais</a:t>
            </a:r>
            <a:endParaRPr lang="fr-FR" altLang="fr-FR" sz="1600" dirty="0">
              <a:solidFill>
                <a:schemeClr val="bg1">
                  <a:lumMod val="50000"/>
                </a:schemeClr>
              </a:solidFill>
              <a:latin typeface="+mn-lt"/>
            </a:endParaRPr>
          </a:p>
          <a:p>
            <a:pPr eaLnBrk="1" hangingPunct="1">
              <a:spcBef>
                <a:spcPct val="0"/>
              </a:spcBef>
              <a:buSzPct val="200000"/>
              <a:buNone/>
            </a:pPr>
            <a:endParaRPr lang="fr-FR" altLang="fr-FR" sz="1600" dirty="0">
              <a:solidFill>
                <a:schemeClr val="bg1">
                  <a:lumMod val="50000"/>
                </a:schemeClr>
              </a:solidFill>
              <a:latin typeface="+mn-lt"/>
            </a:endParaRPr>
          </a:p>
        </p:txBody>
      </p:sp>
      <p:sp>
        <p:nvSpPr>
          <p:cNvPr id="2" name="Titre 1">
            <a:extLst>
              <a:ext uri="{FF2B5EF4-FFF2-40B4-BE49-F238E27FC236}">
                <a16:creationId xmlns:a16="http://schemas.microsoft.com/office/drawing/2014/main" id="{B30AE84C-4E5E-7F65-4F4E-BC2403DC5F7F}"/>
              </a:ext>
            </a:extLst>
          </p:cNvPr>
          <p:cNvSpPr txBox="1">
            <a:spLocks/>
          </p:cNvSpPr>
          <p:nvPr/>
        </p:nvSpPr>
        <p:spPr>
          <a:xfrm>
            <a:off x="42538" y="-64727"/>
            <a:ext cx="11350676"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sz="3200" dirty="0"/>
              <a:t>Retour sur 2024 : Performances régionales</a:t>
            </a:r>
          </a:p>
        </p:txBody>
      </p:sp>
      <p:pic>
        <p:nvPicPr>
          <p:cNvPr id="5" name="Image 4">
            <a:extLst>
              <a:ext uri="{FF2B5EF4-FFF2-40B4-BE49-F238E27FC236}">
                <a16:creationId xmlns:a16="http://schemas.microsoft.com/office/drawing/2014/main" id="{44696D48-7924-B9F8-2C4A-47FF81CBDF3F}"/>
              </a:ext>
            </a:extLst>
          </p:cNvPr>
          <p:cNvPicPr>
            <a:picLocks noChangeAspect="1"/>
          </p:cNvPicPr>
          <p:nvPr/>
        </p:nvPicPr>
        <p:blipFill>
          <a:blip r:embed="rId4"/>
          <a:srcRect r="30717"/>
          <a:stretch>
            <a:fillRect/>
          </a:stretch>
        </p:blipFill>
        <p:spPr>
          <a:xfrm>
            <a:off x="0" y="3045354"/>
            <a:ext cx="2701506" cy="3306369"/>
          </a:xfrm>
          <a:prstGeom prst="rect">
            <a:avLst/>
          </a:prstGeom>
        </p:spPr>
      </p:pic>
      <p:pic>
        <p:nvPicPr>
          <p:cNvPr id="6" name="Image 5">
            <a:extLst>
              <a:ext uri="{FF2B5EF4-FFF2-40B4-BE49-F238E27FC236}">
                <a16:creationId xmlns:a16="http://schemas.microsoft.com/office/drawing/2014/main" id="{877F30A2-5C5D-7B94-66F9-FE5F3F725D2A}"/>
              </a:ext>
            </a:extLst>
          </p:cNvPr>
          <p:cNvPicPr>
            <a:picLocks noChangeAspect="1"/>
          </p:cNvPicPr>
          <p:nvPr/>
        </p:nvPicPr>
        <p:blipFill>
          <a:blip r:embed="rId5"/>
          <a:stretch>
            <a:fillRect/>
          </a:stretch>
        </p:blipFill>
        <p:spPr>
          <a:xfrm>
            <a:off x="2701506" y="3045354"/>
            <a:ext cx="3906836" cy="3306369"/>
          </a:xfrm>
          <a:prstGeom prst="rect">
            <a:avLst/>
          </a:prstGeom>
        </p:spPr>
      </p:pic>
      <p:pic>
        <p:nvPicPr>
          <p:cNvPr id="8" name="Image 7">
            <a:extLst>
              <a:ext uri="{FF2B5EF4-FFF2-40B4-BE49-F238E27FC236}">
                <a16:creationId xmlns:a16="http://schemas.microsoft.com/office/drawing/2014/main" id="{398E9EC7-43A4-78DE-255B-BBE16CD85091}"/>
              </a:ext>
            </a:extLst>
          </p:cNvPr>
          <p:cNvPicPr>
            <a:picLocks noChangeAspect="1"/>
          </p:cNvPicPr>
          <p:nvPr/>
        </p:nvPicPr>
        <p:blipFill>
          <a:blip r:embed="rId6"/>
          <a:stretch>
            <a:fillRect/>
          </a:stretch>
        </p:blipFill>
        <p:spPr>
          <a:xfrm>
            <a:off x="6637675" y="2452299"/>
            <a:ext cx="5344346" cy="3306369"/>
          </a:xfrm>
          <a:prstGeom prst="rect">
            <a:avLst/>
          </a:prstGeom>
        </p:spPr>
      </p:pic>
    </p:spTree>
    <p:extLst>
      <p:ext uri="{BB962C8B-B14F-4D97-AF65-F5344CB8AC3E}">
        <p14:creationId xmlns:p14="http://schemas.microsoft.com/office/powerpoint/2010/main" val="38150628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C2231-3DDC-120A-A673-52EC6ECBDBAC}"/>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DA141C32-6393-8A8F-F8D5-191523E702F5}"/>
              </a:ext>
            </a:extLst>
          </p:cNvPr>
          <p:cNvSpPr>
            <a:spLocks noGrp="1" noChangeArrowheads="1"/>
          </p:cNvSpPr>
          <p:nvPr>
            <p:ph type="title"/>
          </p:nvPr>
        </p:nvSpPr>
        <p:spPr>
          <a:xfrm>
            <a:off x="329184" y="416772"/>
            <a:ext cx="8961120" cy="607356"/>
          </a:xfrm>
        </p:spPr>
        <p:txBody>
          <a:bodyPr>
            <a:normAutofit fontScale="90000"/>
          </a:bodyPr>
          <a:lstStyle/>
          <a:p>
            <a:pPr algn="l"/>
            <a:r>
              <a:rPr lang="fr-FR" sz="2800" dirty="0"/>
              <a:t>Mais en tendance, la production manufacturière demeure 4 % sous son niveau de fin 2019.</a:t>
            </a:r>
            <a:endParaRPr lang="fr-FR" altLang="fr-FR" sz="2800" dirty="0">
              <a:solidFill>
                <a:srgbClr val="0070C0"/>
              </a:solidFill>
              <a:latin typeface="+mj-lt"/>
            </a:endParaRPr>
          </a:p>
        </p:txBody>
      </p:sp>
      <p:pic>
        <p:nvPicPr>
          <p:cNvPr id="5" name="Image 4">
            <a:extLst>
              <a:ext uri="{FF2B5EF4-FFF2-40B4-BE49-F238E27FC236}">
                <a16:creationId xmlns:a16="http://schemas.microsoft.com/office/drawing/2014/main" id="{09D501BB-1F1B-C71A-891F-EECE9236E4F4}"/>
              </a:ext>
            </a:extLst>
          </p:cNvPr>
          <p:cNvPicPr>
            <a:picLocks noChangeAspect="1"/>
          </p:cNvPicPr>
          <p:nvPr/>
        </p:nvPicPr>
        <p:blipFill>
          <a:blip r:embed="rId3"/>
          <a:stretch>
            <a:fillRect/>
          </a:stretch>
        </p:blipFill>
        <p:spPr>
          <a:xfrm>
            <a:off x="2119424" y="1224863"/>
            <a:ext cx="7953151" cy="5034720"/>
          </a:xfrm>
          <a:prstGeom prst="rect">
            <a:avLst/>
          </a:prstGeom>
        </p:spPr>
      </p:pic>
    </p:spTree>
    <p:extLst>
      <p:ext uri="{BB962C8B-B14F-4D97-AF65-F5344CB8AC3E}">
        <p14:creationId xmlns:p14="http://schemas.microsoft.com/office/powerpoint/2010/main" val="481663573"/>
      </p:ext>
    </p:extLst>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6C87B-D0E4-1CA9-1080-3499E42FD980}"/>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1A4F6289-CD06-8C93-9506-1DE70AAD73F9}"/>
              </a:ext>
            </a:extLst>
          </p:cNvPr>
          <p:cNvSpPr>
            <a:spLocks noGrp="1" noChangeArrowheads="1"/>
          </p:cNvSpPr>
          <p:nvPr>
            <p:ph type="title"/>
          </p:nvPr>
        </p:nvSpPr>
        <p:spPr>
          <a:xfrm>
            <a:off x="329184" y="1"/>
            <a:ext cx="8961120" cy="950975"/>
          </a:xfrm>
        </p:spPr>
        <p:txBody>
          <a:bodyPr>
            <a:normAutofit/>
          </a:bodyPr>
          <a:lstStyle/>
          <a:p>
            <a:pPr algn="l"/>
            <a:r>
              <a:rPr lang="fr-FR" sz="2400" dirty="0"/>
              <a:t>La Chine représente désormais 60 % de notre déficit commercial en biens</a:t>
            </a:r>
            <a:endParaRPr lang="fr-FR" altLang="fr-FR" sz="2400" dirty="0">
              <a:solidFill>
                <a:srgbClr val="0070C0"/>
              </a:solidFill>
              <a:latin typeface="+mj-lt"/>
            </a:endParaRPr>
          </a:p>
        </p:txBody>
      </p:sp>
      <p:pic>
        <p:nvPicPr>
          <p:cNvPr id="3" name="Picture1" descr="&lt;Chart&gt;&lt;ImageInfo Version=&quot;1.26.218&quot; GUID=&quot;6fb8f5e83daa475995bc8462e1504458&quot; DsId=&quot;ZCRX018&quot; T1SubID=&quot;&quot; Width=&quot;869&quot; Height=&quot;550&quot; Format=&quot;emf&quot; ChartGroupUID=&quot;05f990cb-4961-4cba-a84b-dbd6dc74da2d&quot; GroupName=&quot;Commerce extérieur : échanges et soldes&quot; ChartName=&quot;France : solde commercial en biens (zone euro et Chine)&quot; ChartStyleName=&quot;&quot; GroupNameEncoded=&quot;Commerce+ext%c3%a9rieur+%3a+%c3%a9changes+et+soldes&quot; ChartNameEncoded=&quot;France+%3a+solde+commercial+en+biens+(zone+euro+et+Chine)&quot; ChartStyleNameEncoded=&quot;&quot; ShortCode=&quot;&quot; ChartOwner=&quot;ZCRX018&quot; TemplateId=&quot;&quot; TemplateName=&quot;&quot; TemplateNameEncoded=&quot;&quot; EditionId=&quot;&quot; EditionGenerationDate=&quot;&quot; RefreshDate=&quot;24/09/2025 21:50:39&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France&quot; DoStretch=&quot;true&quot; Pr=&quot;&quot;/&gt;&lt;/Chart&gt;">
            <a:extLst>
              <a:ext uri="{FF2B5EF4-FFF2-40B4-BE49-F238E27FC236}">
                <a16:creationId xmlns:a16="http://schemas.microsoft.com/office/drawing/2014/main" id="{FC3DED00-2B75-B120-AB0E-9A5DD82A196B}"/>
              </a:ext>
            </a:extLst>
          </p:cNvPr>
          <p:cNvPicPr>
            <a:picLocks/>
          </p:cNvPicPr>
          <p:nvPr/>
        </p:nvPicPr>
        <p:blipFill>
          <a:blip r:embed="rId3">
            <a:lum/>
          </a:blip>
          <a:stretch>
            <a:fillRect/>
          </a:stretch>
        </p:blipFill>
        <p:spPr>
          <a:xfrm>
            <a:off x="1953703" y="1185673"/>
            <a:ext cx="8113841" cy="5131775"/>
          </a:xfrm>
          <a:prstGeom prst="rect">
            <a:avLst/>
          </a:prstGeom>
          <a:solidFill>
            <a:srgbClr val="FFFFFF"/>
          </a:solidFill>
          <a:ln>
            <a:noFill/>
          </a:ln>
        </p:spPr>
      </p:pic>
    </p:spTree>
    <p:extLst>
      <p:ext uri="{BB962C8B-B14F-4D97-AF65-F5344CB8AC3E}">
        <p14:creationId xmlns:p14="http://schemas.microsoft.com/office/powerpoint/2010/main" val="1484652060"/>
      </p:ext>
    </p:extLst>
  </p:cSld>
  <p:clrMapOvr>
    <a:masterClrMapping/>
  </p:clrMapOvr>
  <p:transition>
    <p:random/>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9FF1F-E205-CB3F-3ACF-7A54B5435E95}"/>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16EBB4F1-F874-E258-E136-94380AF8C68D}"/>
              </a:ext>
            </a:extLst>
          </p:cNvPr>
          <p:cNvSpPr>
            <a:spLocks noGrp="1" noChangeArrowheads="1"/>
          </p:cNvSpPr>
          <p:nvPr>
            <p:ph type="title"/>
          </p:nvPr>
        </p:nvSpPr>
        <p:spPr>
          <a:xfrm>
            <a:off x="329184" y="416772"/>
            <a:ext cx="8961120" cy="927396"/>
          </a:xfrm>
        </p:spPr>
        <p:txBody>
          <a:bodyPr>
            <a:normAutofit fontScale="90000"/>
          </a:bodyPr>
          <a:lstStyle/>
          <a:p>
            <a:pPr algn="l"/>
            <a:r>
              <a:rPr lang="fr-FR" sz="2800" dirty="0"/>
              <a:t>Le tournant de l’offre en 2016 s’est accompagné d’une forte hausse de l’investissement industriel, mais cette dynamique est aujourd’hui fragilisée.</a:t>
            </a:r>
            <a:endParaRPr lang="fr-FR" altLang="fr-FR" sz="2800" dirty="0">
              <a:solidFill>
                <a:srgbClr val="0070C0"/>
              </a:solidFill>
              <a:latin typeface="+mj-lt"/>
            </a:endParaRPr>
          </a:p>
        </p:txBody>
      </p:sp>
      <p:pic>
        <p:nvPicPr>
          <p:cNvPr id="2" name="Image 1">
            <a:extLst>
              <a:ext uri="{FF2B5EF4-FFF2-40B4-BE49-F238E27FC236}">
                <a16:creationId xmlns:a16="http://schemas.microsoft.com/office/drawing/2014/main" id="{8A4C2BE7-EEC6-57E8-C02A-9800D4F4D32F}"/>
              </a:ext>
            </a:extLst>
          </p:cNvPr>
          <p:cNvPicPr>
            <a:picLocks noChangeAspect="1"/>
          </p:cNvPicPr>
          <p:nvPr/>
        </p:nvPicPr>
        <p:blipFill>
          <a:blip r:embed="rId3"/>
          <a:stretch>
            <a:fillRect/>
          </a:stretch>
        </p:blipFill>
        <p:spPr>
          <a:xfrm>
            <a:off x="2137360" y="1383886"/>
            <a:ext cx="7917279" cy="5057342"/>
          </a:xfrm>
          <a:prstGeom prst="rect">
            <a:avLst/>
          </a:prstGeom>
        </p:spPr>
      </p:pic>
    </p:spTree>
    <p:extLst>
      <p:ext uri="{BB962C8B-B14F-4D97-AF65-F5344CB8AC3E}">
        <p14:creationId xmlns:p14="http://schemas.microsoft.com/office/powerpoint/2010/main" val="688515616"/>
      </p:ext>
    </p:extLst>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3B6A1-1F00-C9B5-2F8D-E9D633FF5DB1}"/>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EB81B2A0-1275-7CEE-B47A-B34A56D9E51D}"/>
              </a:ext>
            </a:extLst>
          </p:cNvPr>
          <p:cNvSpPr>
            <a:spLocks noGrp="1" noChangeArrowheads="1"/>
          </p:cNvSpPr>
          <p:nvPr>
            <p:ph type="title"/>
          </p:nvPr>
        </p:nvSpPr>
        <p:spPr>
          <a:xfrm>
            <a:off x="329184" y="416772"/>
            <a:ext cx="8961120" cy="570780"/>
          </a:xfrm>
        </p:spPr>
        <p:txBody>
          <a:bodyPr>
            <a:normAutofit fontScale="90000"/>
          </a:bodyPr>
          <a:lstStyle/>
          <a:p>
            <a:pPr algn="l"/>
            <a:r>
              <a:rPr lang="fr-FR" sz="2800" dirty="0"/>
              <a:t>L’industrie française souffre d’un déficit de robotisation, révélateur d’un sous-investissement productif.</a:t>
            </a:r>
            <a:endParaRPr lang="fr-FR" altLang="fr-FR" sz="2800" dirty="0">
              <a:solidFill>
                <a:srgbClr val="0070C0"/>
              </a:solidFill>
              <a:latin typeface="+mj-lt"/>
            </a:endParaRPr>
          </a:p>
        </p:txBody>
      </p:sp>
      <p:pic>
        <p:nvPicPr>
          <p:cNvPr id="3" name="Image 2">
            <a:extLst>
              <a:ext uri="{FF2B5EF4-FFF2-40B4-BE49-F238E27FC236}">
                <a16:creationId xmlns:a16="http://schemas.microsoft.com/office/drawing/2014/main" id="{B8B891E8-87DA-79F7-2CDD-1D108BFBBF82}"/>
              </a:ext>
            </a:extLst>
          </p:cNvPr>
          <p:cNvPicPr>
            <a:picLocks noChangeAspect="1"/>
          </p:cNvPicPr>
          <p:nvPr/>
        </p:nvPicPr>
        <p:blipFill>
          <a:blip r:embed="rId3"/>
          <a:stretch>
            <a:fillRect/>
          </a:stretch>
        </p:blipFill>
        <p:spPr>
          <a:xfrm>
            <a:off x="2305632" y="1136822"/>
            <a:ext cx="7405296" cy="5175511"/>
          </a:xfrm>
          <a:prstGeom prst="rect">
            <a:avLst/>
          </a:prstGeom>
        </p:spPr>
      </p:pic>
    </p:spTree>
    <p:extLst>
      <p:ext uri="{BB962C8B-B14F-4D97-AF65-F5344CB8AC3E}">
        <p14:creationId xmlns:p14="http://schemas.microsoft.com/office/powerpoint/2010/main" val="1899233067"/>
      </p:ext>
    </p:extLst>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9CEF2-9E18-80C4-384D-29290A51C3B1}"/>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D6AF02DC-5F23-52F0-96FF-60DB1830B9F1}"/>
              </a:ext>
            </a:extLst>
          </p:cNvPr>
          <p:cNvSpPr>
            <a:spLocks noGrp="1" noChangeArrowheads="1"/>
          </p:cNvSpPr>
          <p:nvPr>
            <p:ph type="title"/>
          </p:nvPr>
        </p:nvSpPr>
        <p:spPr>
          <a:xfrm>
            <a:off x="329184" y="416772"/>
            <a:ext cx="8961120" cy="351324"/>
          </a:xfrm>
        </p:spPr>
        <p:txBody>
          <a:bodyPr>
            <a:normAutofit fontScale="90000"/>
          </a:bodyPr>
          <a:lstStyle/>
          <a:p>
            <a:pPr algn="l"/>
            <a:r>
              <a:rPr lang="fr-FR" sz="2800" dirty="0"/>
              <a:t>Les taux de marge restent globalement préservés.</a:t>
            </a:r>
            <a:endParaRPr lang="fr-FR" altLang="fr-FR" sz="2800" dirty="0">
              <a:solidFill>
                <a:srgbClr val="0070C0"/>
              </a:solidFill>
              <a:latin typeface="+mj-lt"/>
            </a:endParaRPr>
          </a:p>
        </p:txBody>
      </p:sp>
      <p:pic>
        <p:nvPicPr>
          <p:cNvPr id="2" name="Picture1" descr="&lt;Chart&gt;&lt;ImageInfo Version=&quot;1.26.218&quot; GUID=&quot;64834430d80b4b3295d70428e3fd7543&quot; DsId=&quot;ZCRX018&quot; T1SubID=&quot;&quot; Width=&quot;843&quot; Height=&quot;537&quot; Format=&quot;emf&quot; ChartGroupUID=&quot;abf0189f-d1f5-47a2-9591-07f5f591b443&quot; GroupName=&quot;DIAPO&quot; ChartName=&quot;FRance Taux de marge du secteur industriel manufacturier : Excédent Brut d'Exploitation / VA (en %)&quot; ChartStyleName=&quot;Diapo Rexecode&quot; GroupNameEncoded=&quot;DIAPO&quot; ChartNameEncoded=&quot;FRance+Taux+de+marge+du+secteur+industriel+manufacturier+%3a+Exc%c3%a9dent+Brut+d%27Exploitation+%2f+VA+(en+%25)&quot; ChartStyleNameEncoded=&quot;Diapo+Rexecode&quot; ShortCode=&quot;&quot; ChartOwner=&quot;ZCRX018&quot; TemplateId=&quot;&quot; TemplateName=&quot;&quot; TemplateNameEncoded=&quot;&quot; EditionId=&quot;&quot; EditionGenerationDate=&quot;&quot; RefreshDate=&quot;24/09/2025 21:22:58&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Taux de marge dans l'industrie manufacturière en France&quot; DoStretch=&quot;true&quot; Pr=&quot;&quot; ChartType=&quot;None&quot;/&gt;&lt;/Chart&gt;">
            <a:extLst>
              <a:ext uri="{FF2B5EF4-FFF2-40B4-BE49-F238E27FC236}">
                <a16:creationId xmlns:a16="http://schemas.microsoft.com/office/drawing/2014/main" id="{2085F4A2-DC5B-4F58-CB31-4005EE4EC080}"/>
              </a:ext>
            </a:extLst>
          </p:cNvPr>
          <p:cNvPicPr>
            <a:picLocks/>
          </p:cNvPicPr>
          <p:nvPr/>
        </p:nvPicPr>
        <p:blipFill>
          <a:blip r:embed="rId3">
            <a:lum/>
          </a:blip>
          <a:stretch>
            <a:fillRect/>
          </a:stretch>
        </p:blipFill>
        <p:spPr>
          <a:xfrm>
            <a:off x="2078649" y="1252225"/>
            <a:ext cx="8034701" cy="5116310"/>
          </a:xfrm>
          <a:prstGeom prst="rect">
            <a:avLst/>
          </a:prstGeom>
          <a:solidFill>
            <a:srgbClr val="FFFFFF"/>
          </a:solidFill>
          <a:ln>
            <a:noFill/>
          </a:ln>
        </p:spPr>
      </p:pic>
    </p:spTree>
    <p:extLst>
      <p:ext uri="{BB962C8B-B14F-4D97-AF65-F5344CB8AC3E}">
        <p14:creationId xmlns:p14="http://schemas.microsoft.com/office/powerpoint/2010/main" val="1541927525"/>
      </p:ext>
    </p:extLst>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C2918-211D-709B-9309-D8745EA1D009}"/>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1ACB9A43-9A7C-E4A7-64E2-5332B5D8AAF7}"/>
              </a:ext>
            </a:extLst>
          </p:cNvPr>
          <p:cNvSpPr>
            <a:spLocks noGrp="1" noChangeArrowheads="1"/>
          </p:cNvSpPr>
          <p:nvPr>
            <p:ph type="title"/>
          </p:nvPr>
        </p:nvSpPr>
        <p:spPr>
          <a:xfrm>
            <a:off x="329184" y="416771"/>
            <a:ext cx="8961120" cy="982197"/>
          </a:xfrm>
        </p:spPr>
        <p:txBody>
          <a:bodyPr>
            <a:normAutofit fontScale="90000"/>
          </a:bodyPr>
          <a:lstStyle/>
          <a:p>
            <a:pPr algn="l"/>
            <a:r>
              <a:rPr lang="fr-FR" sz="2800" dirty="0"/>
              <a:t>L’emploi s’est sensiblement redressé depuis le point bas de 2016, mais des premiers signes de repli apparaissent.</a:t>
            </a:r>
            <a:endParaRPr lang="fr-FR" altLang="fr-FR" sz="2800" dirty="0">
              <a:solidFill>
                <a:srgbClr val="0070C0"/>
              </a:solidFill>
              <a:latin typeface="+mj-lt"/>
            </a:endParaRPr>
          </a:p>
        </p:txBody>
      </p:sp>
      <p:pic>
        <p:nvPicPr>
          <p:cNvPr id="3" name="Picture1" descr="&lt;Chart&gt;&lt;ImageInfo Version=&quot;1.26.218&quot; GUID=&quot;bf3fe05082144e77a5240397a148242f&quot; DsId=&quot;ZCRX018&quot; T1SubID=&quot;&quot; Width=&quot;847&quot; Height=&quot;551&quot; Format=&quot;emf&quot; ChartGroupUID=&quot;8db95fb3-a082-4faa-9e10-f9fd5fde84cc&quot; GroupName=&quot;DIAPO&quot; ChartName=&quot;France : emploi manuf - 2015_bis 16:9&quot; ChartStyleName=&quot;Diapo Rexecode (16:9)&quot; GroupNameEncoded=&quot;DIAPO&quot; ChartNameEncoded=&quot;France+%3a+emploi+manuf+-+2015_bis+16%3a9&quot; ChartStyleNameEncoded=&quot;Diapo+Rexecode+(16%3a9)&quot; ShortCode=&quot;&quot; ChartOwner=&quot;ZCRX015&quot; TemplateId=&quot;&quot; TemplateName=&quot;&quot; TemplateNameEncoded=&quot;&quot; EditionId=&quot;&quot; EditionGenerationDate=&quot;&quot; RefreshDate=&quot;24/09/2025 21:25:47&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France&quot; DoStretch=&quot;true&quot; Pr=&quot;&quot;/&gt;&lt;/Chart&gt;">
            <a:extLst>
              <a:ext uri="{FF2B5EF4-FFF2-40B4-BE49-F238E27FC236}">
                <a16:creationId xmlns:a16="http://schemas.microsoft.com/office/drawing/2014/main" id="{4EAF1BD0-0B94-57DD-1EC6-26112B0FAADD}"/>
              </a:ext>
            </a:extLst>
          </p:cNvPr>
          <p:cNvPicPr>
            <a:picLocks/>
          </p:cNvPicPr>
          <p:nvPr/>
        </p:nvPicPr>
        <p:blipFill>
          <a:blip r:embed="rId3">
            <a:lum/>
          </a:blip>
          <a:stretch>
            <a:fillRect/>
          </a:stretch>
        </p:blipFill>
        <p:spPr>
          <a:xfrm>
            <a:off x="1820433" y="1316673"/>
            <a:ext cx="8551134" cy="5007836"/>
          </a:xfrm>
          <a:prstGeom prst="rect">
            <a:avLst/>
          </a:prstGeom>
          <a:solidFill>
            <a:srgbClr val="FFFFFF"/>
          </a:solidFill>
          <a:ln>
            <a:noFill/>
          </a:ln>
        </p:spPr>
      </p:pic>
    </p:spTree>
    <p:extLst>
      <p:ext uri="{BB962C8B-B14F-4D97-AF65-F5344CB8AC3E}">
        <p14:creationId xmlns:p14="http://schemas.microsoft.com/office/powerpoint/2010/main" val="954388173"/>
      </p:ext>
    </p:extLst>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01C2E-8E0C-1519-629A-AB3185625617}"/>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B5A17F5E-F206-F970-D217-5C2293F71DA8}"/>
              </a:ext>
            </a:extLst>
          </p:cNvPr>
          <p:cNvSpPr>
            <a:spLocks noGrp="1" noChangeArrowheads="1"/>
          </p:cNvSpPr>
          <p:nvPr>
            <p:ph type="title"/>
          </p:nvPr>
        </p:nvSpPr>
        <p:spPr>
          <a:xfrm>
            <a:off x="329184" y="1"/>
            <a:ext cx="8961120" cy="1307592"/>
          </a:xfrm>
        </p:spPr>
        <p:txBody>
          <a:bodyPr>
            <a:normAutofit/>
          </a:bodyPr>
          <a:lstStyle/>
          <a:p>
            <a:pPr algn="l"/>
            <a:r>
              <a:rPr lang="fr-FR" sz="2400" dirty="0"/>
              <a:t>Les difficultés de recrutement se sont nettement réduites. Plus qu’un manque de demande, l’industrie française est surtout pénalisée par un déficit de compétitivité.</a:t>
            </a:r>
            <a:endParaRPr lang="fr-FR" altLang="fr-FR" sz="2400" dirty="0">
              <a:solidFill>
                <a:srgbClr val="0070C0"/>
              </a:solidFill>
              <a:latin typeface="+mj-lt"/>
            </a:endParaRPr>
          </a:p>
        </p:txBody>
      </p:sp>
      <p:pic>
        <p:nvPicPr>
          <p:cNvPr id="2" name="Picture1" descr="&lt;Chart&gt;&lt;ImageInfo Version=&quot;1.26.218&quot; GUID=&quot;ce69047c874f4ff08e0d54fcf3fbd423&quot; DsId=&quot;ZCRX018&quot; T1SubID=&quot;&quot; Width=&quot;884&quot; Height=&quot;536&quot; Format=&quot;emf&quot; ChartGroupUID=&quot;eec27849-3a85-4e44-802f-8b028a4abde6&quot; GroupName=&quot;Industrie : activité et enquêtes&quot; ChartName=&quot;France : Difficultés rencontrées par l'industrie manufacturière&quot; ChartStyleName=&quot;&quot; GroupNameEncoded=&quot;Industrie+%3a+activit%c3%a9+et+enqu%c3%aates&quot; ChartNameEncoded=&quot;France+%3a+Difficult%c3%a9s+rencontr%c3%a9es+par+l%27industrie+manufacturi%c3%a8re&quot; ChartStyleNameEncoded=&quot;&quot; ShortCode=&quot;&quot; ChartOwner=&quot;ZCRX018&quot; TemplateId=&quot;&quot; TemplateName=&quot;&quot; TemplateNameEncoded=&quot;&quot; EditionId=&quot;&quot; EditionGenerationDate=&quot;&quot; RefreshDate=&quot;24/09/2025 22:12:19&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France&quot; DoStretch=&quot;true&quot; Pr=&quot;&quot;/&gt;&lt;/Chart&gt;">
            <a:extLst>
              <a:ext uri="{FF2B5EF4-FFF2-40B4-BE49-F238E27FC236}">
                <a16:creationId xmlns:a16="http://schemas.microsoft.com/office/drawing/2014/main" id="{FB98C0C8-E509-87EA-F243-B80DDE828383}"/>
              </a:ext>
            </a:extLst>
          </p:cNvPr>
          <p:cNvPicPr>
            <a:picLocks noChangeAspect="1"/>
          </p:cNvPicPr>
          <p:nvPr/>
        </p:nvPicPr>
        <p:blipFill>
          <a:blip r:embed="rId3">
            <a:lum/>
          </a:blip>
          <a:stretch>
            <a:fillRect/>
          </a:stretch>
        </p:blipFill>
        <p:spPr>
          <a:xfrm>
            <a:off x="2228678" y="1398968"/>
            <a:ext cx="7734644" cy="4857305"/>
          </a:xfrm>
          <a:prstGeom prst="rect">
            <a:avLst/>
          </a:prstGeom>
          <a:solidFill>
            <a:srgbClr val="FFFFFF"/>
          </a:solidFill>
          <a:ln>
            <a:noFill/>
          </a:ln>
        </p:spPr>
      </p:pic>
    </p:spTree>
    <p:extLst>
      <p:ext uri="{BB962C8B-B14F-4D97-AF65-F5344CB8AC3E}">
        <p14:creationId xmlns:p14="http://schemas.microsoft.com/office/powerpoint/2010/main" val="3668711351"/>
      </p:ext>
    </p:extLst>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CFE24-F293-2A72-7255-D3B1E7F2C770}"/>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26AA6CBF-DB05-CDB6-C79C-8066BA1579F4}"/>
              </a:ext>
            </a:extLst>
          </p:cNvPr>
          <p:cNvSpPr>
            <a:spLocks noGrp="1" noChangeArrowheads="1"/>
          </p:cNvSpPr>
          <p:nvPr>
            <p:ph type="title"/>
          </p:nvPr>
        </p:nvSpPr>
        <p:spPr>
          <a:xfrm>
            <a:off x="329184" y="1"/>
            <a:ext cx="8961120" cy="1347859"/>
          </a:xfrm>
        </p:spPr>
        <p:txBody>
          <a:bodyPr>
            <a:normAutofit/>
          </a:bodyPr>
          <a:lstStyle/>
          <a:p>
            <a:pPr algn="l"/>
            <a:r>
              <a:rPr lang="fr-FR" sz="2400" dirty="0"/>
              <a:t>Le coût du travail en France demeure élevé et n’a pas connu d’amélioration relative depuis 2016 face à nos principaux partenaires européens.</a:t>
            </a:r>
            <a:endParaRPr lang="fr-FR" altLang="fr-FR" sz="2400" dirty="0">
              <a:solidFill>
                <a:srgbClr val="0070C0"/>
              </a:solidFill>
              <a:latin typeface="+mj-lt"/>
            </a:endParaRPr>
          </a:p>
        </p:txBody>
      </p:sp>
      <p:pic>
        <p:nvPicPr>
          <p:cNvPr id="4" name="Image 3">
            <a:extLst>
              <a:ext uri="{FF2B5EF4-FFF2-40B4-BE49-F238E27FC236}">
                <a16:creationId xmlns:a16="http://schemas.microsoft.com/office/drawing/2014/main" id="{6325CE3F-5A1E-F850-F7E1-5088E8D68BB2}"/>
              </a:ext>
            </a:extLst>
          </p:cNvPr>
          <p:cNvPicPr>
            <a:picLocks noChangeAspect="1"/>
          </p:cNvPicPr>
          <p:nvPr/>
        </p:nvPicPr>
        <p:blipFill>
          <a:blip r:embed="rId3"/>
          <a:stretch>
            <a:fillRect/>
          </a:stretch>
        </p:blipFill>
        <p:spPr>
          <a:xfrm>
            <a:off x="468354" y="1564127"/>
            <a:ext cx="5404207" cy="4736886"/>
          </a:xfrm>
          <a:prstGeom prst="rect">
            <a:avLst/>
          </a:prstGeom>
        </p:spPr>
      </p:pic>
      <p:pic>
        <p:nvPicPr>
          <p:cNvPr id="5" name="Image 4">
            <a:extLst>
              <a:ext uri="{FF2B5EF4-FFF2-40B4-BE49-F238E27FC236}">
                <a16:creationId xmlns:a16="http://schemas.microsoft.com/office/drawing/2014/main" id="{B6176410-E285-AF5A-0BBD-4C91EAA836E4}"/>
              </a:ext>
            </a:extLst>
          </p:cNvPr>
          <p:cNvPicPr>
            <a:picLocks noChangeAspect="1"/>
          </p:cNvPicPr>
          <p:nvPr/>
        </p:nvPicPr>
        <p:blipFill>
          <a:blip r:embed="rId4"/>
          <a:stretch>
            <a:fillRect/>
          </a:stretch>
        </p:blipFill>
        <p:spPr>
          <a:xfrm>
            <a:off x="6096000" y="1524345"/>
            <a:ext cx="5804067" cy="4776668"/>
          </a:xfrm>
          <a:prstGeom prst="rect">
            <a:avLst/>
          </a:prstGeom>
        </p:spPr>
      </p:pic>
    </p:spTree>
    <p:extLst>
      <p:ext uri="{BB962C8B-B14F-4D97-AF65-F5344CB8AC3E}">
        <p14:creationId xmlns:p14="http://schemas.microsoft.com/office/powerpoint/2010/main" val="3658920738"/>
      </p:ext>
    </p:extLst>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A7D38-8350-CF97-75D6-DAF331D305B2}"/>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C52E273B-ECD8-7F3E-FCF2-0AC0CFC8AFC0}"/>
              </a:ext>
            </a:extLst>
          </p:cNvPr>
          <p:cNvSpPr>
            <a:spLocks noGrp="1" noChangeArrowheads="1"/>
          </p:cNvSpPr>
          <p:nvPr>
            <p:ph type="title"/>
          </p:nvPr>
        </p:nvSpPr>
        <p:spPr>
          <a:xfrm>
            <a:off x="329184" y="1"/>
            <a:ext cx="8961120" cy="969263"/>
          </a:xfrm>
        </p:spPr>
        <p:txBody>
          <a:bodyPr>
            <a:normAutofit/>
          </a:bodyPr>
          <a:lstStyle/>
          <a:p>
            <a:pPr algn="l"/>
            <a:r>
              <a:rPr lang="fr-FR" sz="2400" dirty="0"/>
              <a:t>Une fiscalité industrielle (nette des subventions) plus lourde en France qu’ailleurs en Europe.</a:t>
            </a:r>
            <a:endParaRPr lang="fr-FR" altLang="fr-FR" sz="2400" dirty="0">
              <a:solidFill>
                <a:srgbClr val="0070C0"/>
              </a:solidFill>
              <a:latin typeface="+mj-lt"/>
            </a:endParaRPr>
          </a:p>
        </p:txBody>
      </p:sp>
      <p:pic>
        <p:nvPicPr>
          <p:cNvPr id="3" name="Image 2">
            <a:extLst>
              <a:ext uri="{FF2B5EF4-FFF2-40B4-BE49-F238E27FC236}">
                <a16:creationId xmlns:a16="http://schemas.microsoft.com/office/drawing/2014/main" id="{EF2A6EDC-10AB-3B5C-0FF4-1EEBA3387E6D}"/>
              </a:ext>
            </a:extLst>
          </p:cNvPr>
          <p:cNvPicPr>
            <a:picLocks noChangeAspect="1"/>
          </p:cNvPicPr>
          <p:nvPr/>
        </p:nvPicPr>
        <p:blipFill>
          <a:blip r:embed="rId3"/>
          <a:stretch>
            <a:fillRect/>
          </a:stretch>
        </p:blipFill>
        <p:spPr>
          <a:xfrm>
            <a:off x="2220570" y="1254012"/>
            <a:ext cx="7555311" cy="5017539"/>
          </a:xfrm>
          <a:prstGeom prst="rect">
            <a:avLst/>
          </a:prstGeom>
        </p:spPr>
      </p:pic>
    </p:spTree>
    <p:extLst>
      <p:ext uri="{BB962C8B-B14F-4D97-AF65-F5344CB8AC3E}">
        <p14:creationId xmlns:p14="http://schemas.microsoft.com/office/powerpoint/2010/main" val="3817666557"/>
      </p:ext>
    </p:extLst>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F55CD0-E839-634D-941A-E69FAF5E4EDB}"/>
              </a:ext>
            </a:extLst>
          </p:cNvPr>
          <p:cNvSpPr>
            <a:spLocks noGrp="1"/>
          </p:cNvSpPr>
          <p:nvPr>
            <p:ph type="title"/>
          </p:nvPr>
        </p:nvSpPr>
        <p:spPr>
          <a:xfrm>
            <a:off x="1861101" y="3004459"/>
            <a:ext cx="8373291" cy="653214"/>
          </a:xfrm>
        </p:spPr>
        <p:txBody>
          <a:bodyPr/>
          <a:lstStyle/>
          <a:p>
            <a:r>
              <a:rPr lang="fr-FR" dirty="0"/>
              <a:t>Tirages au sort et jeu concours</a:t>
            </a:r>
          </a:p>
        </p:txBody>
      </p:sp>
      <p:pic>
        <p:nvPicPr>
          <p:cNvPr id="4" name="Image 3">
            <a:extLst>
              <a:ext uri="{FF2B5EF4-FFF2-40B4-BE49-F238E27FC236}">
                <a16:creationId xmlns:a16="http://schemas.microsoft.com/office/drawing/2014/main" id="{B22C2AD3-EE98-47C9-8078-936EADA6B67F}"/>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741472" y="883375"/>
            <a:ext cx="2419350" cy="18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ous-titre 2">
            <a:extLst>
              <a:ext uri="{FF2B5EF4-FFF2-40B4-BE49-F238E27FC236}">
                <a16:creationId xmlns:a16="http://schemas.microsoft.com/office/drawing/2014/main" id="{86B0745C-01AA-4A5E-B04C-D9E3C66B8288}"/>
              </a:ext>
            </a:extLst>
          </p:cNvPr>
          <p:cNvSpPr txBox="1">
            <a:spLocks/>
          </p:cNvSpPr>
          <p:nvPr/>
        </p:nvSpPr>
        <p:spPr bwMode="auto">
          <a:xfrm>
            <a:off x="7475807" y="3824742"/>
            <a:ext cx="4824536" cy="19047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Patrick Gatignol</a:t>
            </a:r>
          </a:p>
          <a:p>
            <a:pPr defTabSz="914400" eaLnBrk="1" hangingPunct="1"/>
            <a:r>
              <a:rPr lang="fr-FR" altLang="fr-FR" dirty="0">
                <a:solidFill>
                  <a:srgbClr val="0067B8"/>
                </a:solidFill>
                <a:latin typeface="Calibri"/>
              </a:rPr>
              <a:t>Lionel Couturier</a:t>
            </a:r>
          </a:p>
          <a:p>
            <a:pPr defTabSz="914400" eaLnBrk="1" hangingPunct="1"/>
            <a:r>
              <a:rPr lang="fr-FR" altLang="fr-FR" dirty="0">
                <a:solidFill>
                  <a:srgbClr val="0067B8"/>
                </a:solidFill>
                <a:latin typeface="Calibri"/>
              </a:rPr>
              <a:t>Mathieu Armengaud</a:t>
            </a:r>
          </a:p>
          <a:p>
            <a:pPr defTabSz="914400" eaLnBrk="1" hangingPunct="1"/>
            <a:r>
              <a:rPr lang="fr-FR" altLang="fr-FR" dirty="0">
                <a:solidFill>
                  <a:srgbClr val="0067B8"/>
                </a:solidFill>
                <a:latin typeface="Calibri"/>
              </a:rPr>
              <a:t>Jagan </a:t>
            </a:r>
            <a:r>
              <a:rPr lang="fr-FR" altLang="fr-FR" dirty="0" err="1">
                <a:solidFill>
                  <a:srgbClr val="0067B8"/>
                </a:solidFill>
                <a:latin typeface="Calibri"/>
              </a:rPr>
              <a:t>Magueche</a:t>
            </a:r>
            <a:endParaRPr lang="fr-FR" altLang="fr-FR" dirty="0">
              <a:solidFill>
                <a:srgbClr val="0067B8"/>
              </a:solidFill>
              <a:latin typeface="Calibri"/>
            </a:endParaRPr>
          </a:p>
        </p:txBody>
      </p:sp>
      <p:pic>
        <p:nvPicPr>
          <p:cNvPr id="6" name="Image 5" descr="C:\Users\pole-eco\Desktop\chariot1.PNG">
            <a:extLst>
              <a:ext uri="{FF2B5EF4-FFF2-40B4-BE49-F238E27FC236}">
                <a16:creationId xmlns:a16="http://schemas.microsoft.com/office/drawing/2014/main" id="{5DC5AA2A-512D-42B2-8AAC-7350EF24E4D8}"/>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03076" y="3689354"/>
            <a:ext cx="643890" cy="639445"/>
          </a:xfrm>
          <a:prstGeom prst="rect">
            <a:avLst/>
          </a:prstGeom>
          <a:noFill/>
          <a:ln>
            <a:noFill/>
          </a:ln>
        </p:spPr>
      </p:pic>
    </p:spTree>
    <p:extLst>
      <p:ext uri="{BB962C8B-B14F-4D97-AF65-F5344CB8AC3E}">
        <p14:creationId xmlns:p14="http://schemas.microsoft.com/office/powerpoint/2010/main" val="286032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5518043" y="1215384"/>
            <a:ext cx="6673957" cy="5642616"/>
          </a:xfrm>
        </p:spPr>
        <p:txBody>
          <a:bodyPr/>
          <a:lstStyle/>
          <a:p>
            <a:pPr algn="just"/>
            <a:r>
              <a:rPr lang="fr-FR" sz="2000" dirty="0">
                <a:solidFill>
                  <a:schemeClr val="tx1"/>
                </a:solidFill>
              </a:rPr>
              <a:t>Sur l’année </a:t>
            </a:r>
            <a:r>
              <a:rPr lang="fr-FR" sz="2000" b="1" dirty="0">
                <a:solidFill>
                  <a:schemeClr val="tx1"/>
                </a:solidFill>
              </a:rPr>
              <a:t>2021</a:t>
            </a:r>
            <a:r>
              <a:rPr lang="fr-FR" sz="2000" dirty="0">
                <a:solidFill>
                  <a:schemeClr val="tx1"/>
                </a:solidFill>
              </a:rPr>
              <a:t>, le niveau des commandes s’est </a:t>
            </a:r>
            <a:r>
              <a:rPr lang="fr-FR" sz="2000" b="1" dirty="0">
                <a:solidFill>
                  <a:schemeClr val="tx1"/>
                </a:solidFill>
              </a:rPr>
              <a:t>redressé</a:t>
            </a:r>
            <a:r>
              <a:rPr lang="fr-FR" sz="2000" dirty="0">
                <a:solidFill>
                  <a:schemeClr val="tx1"/>
                </a:solidFill>
              </a:rPr>
              <a:t> très nettement avec la reprise globale. On enregistrait une très forte hausse des commandes de </a:t>
            </a:r>
            <a:r>
              <a:rPr lang="fr-FR" sz="2000" b="1" dirty="0">
                <a:solidFill>
                  <a:schemeClr val="tx1"/>
                </a:solidFill>
              </a:rPr>
              <a:t>+39% </a:t>
            </a:r>
            <a:r>
              <a:rPr lang="fr-FR" sz="2000" dirty="0">
                <a:solidFill>
                  <a:schemeClr val="tx1"/>
                </a:solidFill>
              </a:rPr>
              <a:t>(nouveau record à 93 153 unités commandées) en comparaison à une année 2020 difficile. Le niveau se situait également à +26% par rapport à 2019.</a:t>
            </a:r>
          </a:p>
          <a:p>
            <a:pPr algn="just"/>
            <a:r>
              <a:rPr lang="fr-FR" sz="2000" dirty="0">
                <a:solidFill>
                  <a:schemeClr val="tx1"/>
                </a:solidFill>
              </a:rPr>
              <a:t>Sur </a:t>
            </a:r>
            <a:r>
              <a:rPr lang="fr-FR" sz="2000" b="1" dirty="0">
                <a:solidFill>
                  <a:schemeClr val="tx1"/>
                </a:solidFill>
              </a:rPr>
              <a:t>2022</a:t>
            </a:r>
            <a:r>
              <a:rPr lang="fr-FR" sz="2000" dirty="0">
                <a:solidFill>
                  <a:schemeClr val="tx1"/>
                </a:solidFill>
              </a:rPr>
              <a:t> et </a:t>
            </a:r>
            <a:r>
              <a:rPr lang="fr-FR" sz="2000" b="1" dirty="0">
                <a:solidFill>
                  <a:schemeClr val="tx1"/>
                </a:solidFill>
              </a:rPr>
              <a:t>2023</a:t>
            </a:r>
            <a:r>
              <a:rPr lang="fr-FR" sz="2000" dirty="0">
                <a:solidFill>
                  <a:schemeClr val="tx1"/>
                </a:solidFill>
              </a:rPr>
              <a:t>, un </a:t>
            </a:r>
            <a:r>
              <a:rPr lang="fr-FR" sz="2000" b="1" dirty="0">
                <a:solidFill>
                  <a:schemeClr val="tx1"/>
                </a:solidFill>
              </a:rPr>
              <a:t>net retournement </a:t>
            </a:r>
            <a:r>
              <a:rPr lang="fr-FR" sz="2000" dirty="0">
                <a:solidFill>
                  <a:schemeClr val="tx1"/>
                </a:solidFill>
              </a:rPr>
              <a:t>des commandes s’est amorcé (baisses de -9% et -17% respectivement). L’année 2024 a poursuivi cette tendance à un rythme plus modéré (-1%).</a:t>
            </a:r>
          </a:p>
          <a:p>
            <a:pPr algn="just"/>
            <a:r>
              <a:rPr lang="fr-FR" sz="2000" dirty="0">
                <a:solidFill>
                  <a:schemeClr val="tx1"/>
                </a:solidFill>
              </a:rPr>
              <a:t>Sur les </a:t>
            </a:r>
            <a:r>
              <a:rPr lang="fr-FR" sz="2000" b="1" dirty="0">
                <a:solidFill>
                  <a:schemeClr val="tx1"/>
                </a:solidFill>
              </a:rPr>
              <a:t>6 premiers mois</a:t>
            </a:r>
            <a:r>
              <a:rPr lang="fr-FR" sz="2000" dirty="0">
                <a:solidFill>
                  <a:schemeClr val="tx1"/>
                </a:solidFill>
              </a:rPr>
              <a:t> de l’année 2025, un rebond s’observe : +3%, soit 36 370 unités commandées.</a:t>
            </a:r>
          </a:p>
        </p:txBody>
      </p:sp>
      <p:sp>
        <p:nvSpPr>
          <p:cNvPr id="7" name="Titre 1"/>
          <p:cNvSpPr>
            <a:spLocks noGrp="1"/>
          </p:cNvSpPr>
          <p:nvPr>
            <p:ph type="title"/>
          </p:nvPr>
        </p:nvSpPr>
        <p:spPr>
          <a:xfrm>
            <a:off x="0" y="0"/>
            <a:ext cx="8274722" cy="727869"/>
          </a:xfrm>
        </p:spPr>
        <p:txBody>
          <a:bodyPr/>
          <a:lstStyle/>
          <a:p>
            <a:r>
              <a:rPr lang="fr-FR" sz="3600" dirty="0"/>
              <a:t>Commandes: Le repli s’est estompé</a:t>
            </a:r>
          </a:p>
        </p:txBody>
      </p:sp>
      <p:sp>
        <p:nvSpPr>
          <p:cNvPr id="8" name="Espace réservé du texte 2"/>
          <p:cNvSpPr txBox="1">
            <a:spLocks/>
          </p:cNvSpPr>
          <p:nvPr/>
        </p:nvSpPr>
        <p:spPr>
          <a:xfrm>
            <a:off x="242262" y="601311"/>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Historique des commandes</a:t>
            </a:r>
          </a:p>
        </p:txBody>
      </p:sp>
      <p:sp>
        <p:nvSpPr>
          <p:cNvPr id="10" name="Espace réservé du texte 2">
            <a:extLst>
              <a:ext uri="{FF2B5EF4-FFF2-40B4-BE49-F238E27FC236}">
                <a16:creationId xmlns:a16="http://schemas.microsoft.com/office/drawing/2014/main" id="{47E562BA-B2DF-4672-95D0-D128F20334D2}"/>
              </a:ext>
            </a:extLst>
          </p:cNvPr>
          <p:cNvSpPr txBox="1">
            <a:spLocks/>
          </p:cNvSpPr>
          <p:nvPr/>
        </p:nvSpPr>
        <p:spPr>
          <a:xfrm>
            <a:off x="0" y="4972258"/>
            <a:ext cx="5518043" cy="161357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Le marché avait atteint un nouveau pic en 2018, puis la croissance s’était essoufflée en 2019, et retournée en 2020 sous l’impact de la crise sanitaire (-10%).</a:t>
            </a:r>
          </a:p>
        </p:txBody>
      </p:sp>
      <p:pic>
        <p:nvPicPr>
          <p:cNvPr id="2" name="Image 1">
            <a:extLst>
              <a:ext uri="{FF2B5EF4-FFF2-40B4-BE49-F238E27FC236}">
                <a16:creationId xmlns:a16="http://schemas.microsoft.com/office/drawing/2014/main" id="{6F3EFE18-E958-0A0E-603C-8FEF6C21BB9B}"/>
              </a:ext>
            </a:extLst>
          </p:cNvPr>
          <p:cNvPicPr>
            <a:picLocks noChangeAspect="1"/>
          </p:cNvPicPr>
          <p:nvPr/>
        </p:nvPicPr>
        <p:blipFill>
          <a:blip r:embed="rId3"/>
          <a:stretch>
            <a:fillRect/>
          </a:stretch>
        </p:blipFill>
        <p:spPr>
          <a:xfrm>
            <a:off x="85183" y="1031835"/>
            <a:ext cx="5432860" cy="3841108"/>
          </a:xfrm>
          <a:prstGeom prst="rect">
            <a:avLst/>
          </a:prstGeom>
        </p:spPr>
      </p:pic>
    </p:spTree>
    <p:extLst>
      <p:ext uri="{BB962C8B-B14F-4D97-AF65-F5344CB8AC3E}">
        <p14:creationId xmlns:p14="http://schemas.microsoft.com/office/powerpoint/2010/main" val="25726188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61DB68-C702-6B6C-4DEB-BAE871D72437}"/>
              </a:ext>
            </a:extLst>
          </p:cNvPr>
          <p:cNvSpPr>
            <a:spLocks noGrp="1"/>
          </p:cNvSpPr>
          <p:nvPr>
            <p:ph type="title"/>
          </p:nvPr>
        </p:nvSpPr>
        <p:spPr/>
        <p:txBody>
          <a:bodyPr/>
          <a:lstStyle/>
          <a:p>
            <a:r>
              <a:rPr lang="fr-FR" dirty="0"/>
              <a:t>Jeu concours</a:t>
            </a:r>
          </a:p>
        </p:txBody>
      </p:sp>
      <p:sp>
        <p:nvSpPr>
          <p:cNvPr id="6" name="Espace réservé du texte 2">
            <a:extLst>
              <a:ext uri="{FF2B5EF4-FFF2-40B4-BE49-F238E27FC236}">
                <a16:creationId xmlns:a16="http://schemas.microsoft.com/office/drawing/2014/main" id="{3F97FF2D-E051-C70E-EE3C-E7962964AB49}"/>
              </a:ext>
            </a:extLst>
          </p:cNvPr>
          <p:cNvSpPr>
            <a:spLocks noGrp="1"/>
          </p:cNvSpPr>
          <p:nvPr>
            <p:ph type="body" sz="quarter" idx="10"/>
          </p:nvPr>
        </p:nvSpPr>
        <p:spPr>
          <a:xfrm>
            <a:off x="715281" y="1162436"/>
            <a:ext cx="2171699" cy="399642"/>
          </a:xfrm>
        </p:spPr>
        <p:txBody>
          <a:bodyPr/>
          <a:lstStyle/>
          <a:p>
            <a:r>
              <a:rPr lang="fr-FR" b="1" dirty="0">
                <a:solidFill>
                  <a:schemeClr val="tx1"/>
                </a:solidFill>
              </a:rPr>
              <a:t>Modèle 1</a:t>
            </a:r>
          </a:p>
        </p:txBody>
      </p:sp>
      <p:sp>
        <p:nvSpPr>
          <p:cNvPr id="7" name="Espace réservé du texte 2">
            <a:extLst>
              <a:ext uri="{FF2B5EF4-FFF2-40B4-BE49-F238E27FC236}">
                <a16:creationId xmlns:a16="http://schemas.microsoft.com/office/drawing/2014/main" id="{F27117B3-0118-6F5E-F732-24D5F5A7FC6E}"/>
              </a:ext>
            </a:extLst>
          </p:cNvPr>
          <p:cNvSpPr txBox="1">
            <a:spLocks/>
          </p:cNvSpPr>
          <p:nvPr/>
        </p:nvSpPr>
        <p:spPr>
          <a:xfrm>
            <a:off x="6621796" y="1062599"/>
            <a:ext cx="2171699" cy="39964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b="1" dirty="0">
                <a:solidFill>
                  <a:schemeClr val="tx1"/>
                </a:solidFill>
              </a:rPr>
              <a:t>Modèle 2</a:t>
            </a:r>
          </a:p>
        </p:txBody>
      </p:sp>
      <p:pic>
        <p:nvPicPr>
          <p:cNvPr id="8" name="Image 7">
            <a:extLst>
              <a:ext uri="{FF2B5EF4-FFF2-40B4-BE49-F238E27FC236}">
                <a16:creationId xmlns:a16="http://schemas.microsoft.com/office/drawing/2014/main" id="{BDA07749-0D8F-29C3-C067-478701B8EBBB}"/>
              </a:ext>
            </a:extLst>
          </p:cNvPr>
          <p:cNvPicPr>
            <a:picLocks noChangeAspect="1"/>
          </p:cNvPicPr>
          <p:nvPr/>
        </p:nvPicPr>
        <p:blipFill>
          <a:blip r:embed="rId3">
            <a:extLst>
              <a:ext uri="{28A0092B-C50C-407E-A947-70E740481C1C}">
                <a14:useLocalDpi xmlns:a14="http://schemas.microsoft.com/office/drawing/2010/main" val="0"/>
              </a:ext>
            </a:extLst>
          </a:blip>
          <a:srcRect r="32478"/>
          <a:stretch>
            <a:fillRect/>
          </a:stretch>
        </p:blipFill>
        <p:spPr>
          <a:xfrm>
            <a:off x="715281" y="1462241"/>
            <a:ext cx="3868294" cy="4776514"/>
          </a:xfrm>
          <a:prstGeom prst="rect">
            <a:avLst/>
          </a:prstGeom>
        </p:spPr>
      </p:pic>
      <p:pic>
        <p:nvPicPr>
          <p:cNvPr id="10" name="Image 9">
            <a:extLst>
              <a:ext uri="{FF2B5EF4-FFF2-40B4-BE49-F238E27FC236}">
                <a16:creationId xmlns:a16="http://schemas.microsoft.com/office/drawing/2014/main" id="{4AFEDE5A-0341-CF97-0F42-F77D577A28AA}"/>
              </a:ext>
            </a:extLst>
          </p:cNvPr>
          <p:cNvPicPr>
            <a:picLocks noChangeAspect="1"/>
          </p:cNvPicPr>
          <p:nvPr/>
        </p:nvPicPr>
        <p:blipFill>
          <a:blip r:embed="rId4">
            <a:extLst>
              <a:ext uri="{28A0092B-C50C-407E-A947-70E740481C1C}">
                <a14:useLocalDpi xmlns:a14="http://schemas.microsoft.com/office/drawing/2010/main" val="0"/>
              </a:ext>
            </a:extLst>
          </a:blip>
          <a:srcRect r="32023"/>
          <a:stretch>
            <a:fillRect/>
          </a:stretch>
        </p:blipFill>
        <p:spPr>
          <a:xfrm>
            <a:off x="6621796" y="1377387"/>
            <a:ext cx="3868294" cy="4861368"/>
          </a:xfrm>
          <a:prstGeom prst="rect">
            <a:avLst/>
          </a:prstGeom>
        </p:spPr>
      </p:pic>
    </p:spTree>
    <p:extLst>
      <p:ext uri="{BB962C8B-B14F-4D97-AF65-F5344CB8AC3E}">
        <p14:creationId xmlns:p14="http://schemas.microsoft.com/office/powerpoint/2010/main" val="294881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E573FB-BDB0-AE25-E64C-D682FF8A51C7}"/>
              </a:ext>
            </a:extLst>
          </p:cNvPr>
          <p:cNvSpPr>
            <a:spLocks noGrp="1"/>
          </p:cNvSpPr>
          <p:nvPr>
            <p:ph type="title"/>
          </p:nvPr>
        </p:nvSpPr>
        <p:spPr/>
        <p:txBody>
          <a:bodyPr/>
          <a:lstStyle/>
          <a:p>
            <a:r>
              <a:rPr lang="fr-FR" dirty="0"/>
              <a:t>Jeu concours</a:t>
            </a:r>
          </a:p>
        </p:txBody>
      </p:sp>
      <p:sp>
        <p:nvSpPr>
          <p:cNvPr id="6" name="Espace réservé du texte 2">
            <a:extLst>
              <a:ext uri="{FF2B5EF4-FFF2-40B4-BE49-F238E27FC236}">
                <a16:creationId xmlns:a16="http://schemas.microsoft.com/office/drawing/2014/main" id="{7C87CBC8-A7E8-35EF-683C-7421F085B603}"/>
              </a:ext>
            </a:extLst>
          </p:cNvPr>
          <p:cNvSpPr>
            <a:spLocks noGrp="1"/>
          </p:cNvSpPr>
          <p:nvPr>
            <p:ph type="body" sz="quarter" idx="10"/>
          </p:nvPr>
        </p:nvSpPr>
        <p:spPr>
          <a:xfrm>
            <a:off x="414339" y="1229134"/>
            <a:ext cx="2171699" cy="399642"/>
          </a:xfrm>
        </p:spPr>
        <p:txBody>
          <a:bodyPr/>
          <a:lstStyle/>
          <a:p>
            <a:r>
              <a:rPr lang="fr-FR" b="1" dirty="0">
                <a:solidFill>
                  <a:schemeClr val="tx1"/>
                </a:solidFill>
              </a:rPr>
              <a:t>Modèle 1</a:t>
            </a:r>
          </a:p>
        </p:txBody>
      </p:sp>
      <p:pic>
        <p:nvPicPr>
          <p:cNvPr id="7" name="Image 6">
            <a:extLst>
              <a:ext uri="{FF2B5EF4-FFF2-40B4-BE49-F238E27FC236}">
                <a16:creationId xmlns:a16="http://schemas.microsoft.com/office/drawing/2014/main" id="{2E5EEE7F-722F-F20E-77A2-4202EF32C0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3503" y="1229134"/>
            <a:ext cx="5972234" cy="4943231"/>
          </a:xfrm>
          <a:prstGeom prst="rect">
            <a:avLst/>
          </a:prstGeom>
        </p:spPr>
      </p:pic>
    </p:spTree>
    <p:extLst>
      <p:ext uri="{BB962C8B-B14F-4D97-AF65-F5344CB8AC3E}">
        <p14:creationId xmlns:p14="http://schemas.microsoft.com/office/powerpoint/2010/main" val="12121325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B5F787-3518-2341-E4B6-EBA5502B809D}"/>
              </a:ext>
            </a:extLst>
          </p:cNvPr>
          <p:cNvSpPr>
            <a:spLocks noGrp="1"/>
          </p:cNvSpPr>
          <p:nvPr>
            <p:ph type="title"/>
          </p:nvPr>
        </p:nvSpPr>
        <p:spPr/>
        <p:txBody>
          <a:bodyPr/>
          <a:lstStyle/>
          <a:p>
            <a:r>
              <a:rPr lang="fr-FR" dirty="0"/>
              <a:t>Jeu concours</a:t>
            </a:r>
          </a:p>
        </p:txBody>
      </p:sp>
      <p:sp>
        <p:nvSpPr>
          <p:cNvPr id="5" name="Espace réservé du texte 2">
            <a:extLst>
              <a:ext uri="{FF2B5EF4-FFF2-40B4-BE49-F238E27FC236}">
                <a16:creationId xmlns:a16="http://schemas.microsoft.com/office/drawing/2014/main" id="{C4BA1535-580E-E4C7-401C-12099E1523CB}"/>
              </a:ext>
            </a:extLst>
          </p:cNvPr>
          <p:cNvSpPr txBox="1">
            <a:spLocks/>
          </p:cNvSpPr>
          <p:nvPr/>
        </p:nvSpPr>
        <p:spPr>
          <a:xfrm>
            <a:off x="414339" y="1229134"/>
            <a:ext cx="2171699" cy="39964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b="1" dirty="0">
                <a:solidFill>
                  <a:schemeClr val="tx1"/>
                </a:solidFill>
              </a:rPr>
              <a:t>Modèle 2</a:t>
            </a:r>
          </a:p>
        </p:txBody>
      </p:sp>
      <p:pic>
        <p:nvPicPr>
          <p:cNvPr id="3" name="Image 2">
            <a:extLst>
              <a:ext uri="{FF2B5EF4-FFF2-40B4-BE49-F238E27FC236}">
                <a16:creationId xmlns:a16="http://schemas.microsoft.com/office/drawing/2014/main" id="{EB029641-3A3A-1ADE-89C6-5E4B520D82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9451" y="1229134"/>
            <a:ext cx="5963136" cy="5006529"/>
          </a:xfrm>
          <a:prstGeom prst="rect">
            <a:avLst/>
          </a:prstGeom>
        </p:spPr>
      </p:pic>
    </p:spTree>
    <p:extLst>
      <p:ext uri="{BB962C8B-B14F-4D97-AF65-F5344CB8AC3E}">
        <p14:creationId xmlns:p14="http://schemas.microsoft.com/office/powerpoint/2010/main" val="29697016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2400" y="0"/>
            <a:ext cx="11887199" cy="3920443"/>
          </a:xfrm>
          <a:prstGeom prst="rect">
            <a:avLst/>
          </a:prstGeom>
        </p:spPr>
        <p:txBody>
          <a:bodyPr vert="horz" lIns="91440" tIns="45720" rIns="91440" bIns="45720" rtlCol="0" anchor="b" anchorCtr="0">
            <a:normAutofit fontScale="97500"/>
          </a:bodyPr>
          <a:lstStyle>
            <a:lvl1pPr algn="ctr" defTabSz="914400" rtl="0" eaLnBrk="1" latinLnBrk="0" hangingPunct="1">
              <a:spcBef>
                <a:spcPct val="0"/>
              </a:spcBef>
              <a:buNone/>
              <a:defRPr sz="4600" b="1" i="0" kern="1200">
                <a:solidFill>
                  <a:srgbClr val="FF6600"/>
                </a:solidFill>
                <a:latin typeface="+mj-lt"/>
                <a:ea typeface="+mj-ea"/>
                <a:cs typeface="+mj-cs"/>
              </a:defRPr>
            </a:lvl1pPr>
          </a:lstStyle>
          <a:p>
            <a:r>
              <a:rPr lang="fr-FR" sz="5300" dirty="0"/>
              <a:t>Merci pour votre attention</a:t>
            </a:r>
          </a:p>
          <a:p>
            <a:endParaRPr lang="fr-FR" sz="5300" dirty="0"/>
          </a:p>
          <a:p>
            <a:endParaRPr lang="fr-FR" sz="3000" dirty="0"/>
          </a:p>
        </p:txBody>
      </p:sp>
      <p:sp>
        <p:nvSpPr>
          <p:cNvPr id="3" name="ZoneTexte 2">
            <a:extLst>
              <a:ext uri="{FF2B5EF4-FFF2-40B4-BE49-F238E27FC236}">
                <a16:creationId xmlns:a16="http://schemas.microsoft.com/office/drawing/2014/main" id="{8DEED8C3-3507-C116-CD90-94BD7593483D}"/>
              </a:ext>
            </a:extLst>
          </p:cNvPr>
          <p:cNvSpPr txBox="1"/>
          <p:nvPr/>
        </p:nvSpPr>
        <p:spPr>
          <a:xfrm>
            <a:off x="7433068" y="3181778"/>
            <a:ext cx="4014294" cy="1631216"/>
          </a:xfrm>
          <a:prstGeom prst="rect">
            <a:avLst/>
          </a:prstGeom>
          <a:noFill/>
        </p:spPr>
        <p:txBody>
          <a:bodyPr wrap="square">
            <a:spAutoFit/>
          </a:bodyPr>
          <a:lstStyle/>
          <a:p>
            <a:pPr algn="ctr"/>
            <a:r>
              <a:rPr lang="fr-FR" sz="2000" b="1" dirty="0">
                <a:solidFill>
                  <a:schemeClr val="accent3"/>
                </a:solidFill>
              </a:rPr>
              <a:t>Rdv demain chez </a:t>
            </a:r>
            <a:r>
              <a:rPr lang="fr-FR" sz="2000" b="1" dirty="0" err="1">
                <a:solidFill>
                  <a:schemeClr val="accent3"/>
                </a:solidFill>
              </a:rPr>
              <a:t>Aprolis</a:t>
            </a:r>
            <a:r>
              <a:rPr lang="fr-FR" sz="2000" b="1" dirty="0">
                <a:solidFill>
                  <a:schemeClr val="accent3"/>
                </a:solidFill>
              </a:rPr>
              <a:t> :</a:t>
            </a:r>
          </a:p>
          <a:p>
            <a:pPr algn="ctr"/>
            <a:r>
              <a:rPr lang="fr-FR" sz="2000" b="1" dirty="0">
                <a:solidFill>
                  <a:schemeClr val="accent3"/>
                </a:solidFill>
              </a:rPr>
              <a:t>10h00</a:t>
            </a:r>
          </a:p>
          <a:p>
            <a:pPr algn="ctr"/>
            <a:endParaRPr lang="fr-FR" sz="2000" b="1" dirty="0">
              <a:solidFill>
                <a:schemeClr val="accent3"/>
              </a:solidFill>
            </a:endParaRPr>
          </a:p>
          <a:p>
            <a:pPr algn="ctr"/>
            <a:r>
              <a:rPr lang="fr-FR" sz="2000" b="1" dirty="0">
                <a:solidFill>
                  <a:schemeClr val="accent3"/>
                </a:solidFill>
              </a:rPr>
              <a:t>207 Impasse Nikola Tesla</a:t>
            </a:r>
          </a:p>
          <a:p>
            <a:pPr algn="ctr"/>
            <a:r>
              <a:rPr lang="fr-FR" sz="2000" b="1" dirty="0">
                <a:solidFill>
                  <a:schemeClr val="accent3"/>
                </a:solidFill>
              </a:rPr>
              <a:t>62730 Marck</a:t>
            </a:r>
          </a:p>
        </p:txBody>
      </p:sp>
      <p:sp>
        <p:nvSpPr>
          <p:cNvPr id="5" name="ZoneTexte 4">
            <a:extLst>
              <a:ext uri="{FF2B5EF4-FFF2-40B4-BE49-F238E27FC236}">
                <a16:creationId xmlns:a16="http://schemas.microsoft.com/office/drawing/2014/main" id="{73F03BBE-0824-B989-8A66-335A5F214069}"/>
              </a:ext>
            </a:extLst>
          </p:cNvPr>
          <p:cNvSpPr txBox="1"/>
          <p:nvPr/>
        </p:nvSpPr>
        <p:spPr>
          <a:xfrm>
            <a:off x="339128" y="3181778"/>
            <a:ext cx="5756871" cy="1323439"/>
          </a:xfrm>
          <a:prstGeom prst="rect">
            <a:avLst/>
          </a:prstGeom>
          <a:noFill/>
        </p:spPr>
        <p:txBody>
          <a:bodyPr wrap="square">
            <a:spAutoFit/>
          </a:bodyPr>
          <a:lstStyle/>
          <a:p>
            <a:pPr algn="ctr"/>
            <a:r>
              <a:rPr lang="fr-FR" sz="2000" b="1" dirty="0">
                <a:solidFill>
                  <a:schemeClr val="accent3"/>
                </a:solidFill>
              </a:rPr>
              <a:t>Ce soir :</a:t>
            </a:r>
          </a:p>
          <a:p>
            <a:pPr algn="ctr"/>
            <a:endParaRPr lang="fr-FR" sz="2000" b="1" dirty="0">
              <a:solidFill>
                <a:schemeClr val="accent3"/>
              </a:solidFill>
            </a:endParaRPr>
          </a:p>
          <a:p>
            <a:pPr algn="ctr"/>
            <a:r>
              <a:rPr lang="fr-FR" sz="2000" b="1" dirty="0">
                <a:solidFill>
                  <a:schemeClr val="accent3"/>
                </a:solidFill>
              </a:rPr>
              <a:t>Apéritif à 19h</a:t>
            </a:r>
          </a:p>
          <a:p>
            <a:pPr algn="ctr"/>
            <a:r>
              <a:rPr lang="fr-FR" sz="2000" b="1" dirty="0">
                <a:solidFill>
                  <a:schemeClr val="accent3"/>
                </a:solidFill>
              </a:rPr>
              <a:t>Diner à 20h</a:t>
            </a:r>
            <a:endParaRPr lang="fr-FR" sz="4000" b="1" dirty="0">
              <a:solidFill>
                <a:schemeClr val="accent3"/>
              </a:solidFill>
            </a:endParaRPr>
          </a:p>
        </p:txBody>
      </p:sp>
    </p:spTree>
    <p:extLst>
      <p:ext uri="{BB962C8B-B14F-4D97-AF65-F5344CB8AC3E}">
        <p14:creationId xmlns:p14="http://schemas.microsoft.com/office/powerpoint/2010/main" val="2659663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5694104-4474-01A4-0DD9-B9583A23BE88}"/>
              </a:ext>
            </a:extLst>
          </p:cNvPr>
          <p:cNvPicPr>
            <a:picLocks noChangeAspect="1"/>
          </p:cNvPicPr>
          <p:nvPr/>
        </p:nvPicPr>
        <p:blipFill>
          <a:blip r:embed="rId3"/>
          <a:stretch>
            <a:fillRect/>
          </a:stretch>
        </p:blipFill>
        <p:spPr>
          <a:xfrm>
            <a:off x="84439" y="1582762"/>
            <a:ext cx="6096442" cy="4261485"/>
          </a:xfrm>
          <a:prstGeom prst="rect">
            <a:avLst/>
          </a:prstGeom>
        </p:spPr>
      </p:pic>
      <p:sp>
        <p:nvSpPr>
          <p:cNvPr id="7" name="Titre 1"/>
          <p:cNvSpPr>
            <a:spLocks noGrp="1"/>
          </p:cNvSpPr>
          <p:nvPr>
            <p:ph type="title"/>
          </p:nvPr>
        </p:nvSpPr>
        <p:spPr>
          <a:xfrm>
            <a:off x="0" y="0"/>
            <a:ext cx="7582256" cy="1281010"/>
          </a:xfrm>
        </p:spPr>
        <p:txBody>
          <a:bodyPr/>
          <a:lstStyle/>
          <a:p>
            <a:r>
              <a:rPr lang="fr-FR" sz="3600" dirty="0"/>
              <a:t>Reprise des commandes sur les magasiniers</a:t>
            </a:r>
          </a:p>
        </p:txBody>
      </p:sp>
      <p:sp>
        <p:nvSpPr>
          <p:cNvPr id="9" name="Espace réservé du texte 2">
            <a:extLst>
              <a:ext uri="{FF2B5EF4-FFF2-40B4-BE49-F238E27FC236}">
                <a16:creationId xmlns:a16="http://schemas.microsoft.com/office/drawing/2014/main" id="{B5C1F948-F91E-458F-8262-FA8BEEF29C43}"/>
              </a:ext>
            </a:extLst>
          </p:cNvPr>
          <p:cNvSpPr>
            <a:spLocks noGrp="1"/>
          </p:cNvSpPr>
          <p:nvPr>
            <p:ph type="body" sz="quarter" idx="10"/>
          </p:nvPr>
        </p:nvSpPr>
        <p:spPr>
          <a:xfrm>
            <a:off x="6295971" y="1722055"/>
            <a:ext cx="5345569" cy="4082396"/>
          </a:xfrm>
        </p:spPr>
        <p:txBody>
          <a:bodyPr/>
          <a:lstStyle/>
          <a:p>
            <a:pPr algn="just"/>
            <a:r>
              <a:rPr lang="fr-FR" sz="2000" b="1" dirty="0">
                <a:solidFill>
                  <a:schemeClr val="tx1"/>
                </a:solidFill>
              </a:rPr>
              <a:t>Magasiniers</a:t>
            </a:r>
            <a:endParaRPr lang="fr-FR" sz="2000" dirty="0">
              <a:solidFill>
                <a:schemeClr val="tx1"/>
              </a:solidFill>
            </a:endParaRPr>
          </a:p>
          <a:p>
            <a:pPr marL="0" indent="0" algn="just">
              <a:buNone/>
            </a:pPr>
            <a:r>
              <a:rPr lang="fr-FR" sz="2000" dirty="0">
                <a:solidFill>
                  <a:schemeClr val="tx1"/>
                </a:solidFill>
              </a:rPr>
              <a:t>Retour progressif de l’indice sur sa tendance de long terme.</a:t>
            </a:r>
          </a:p>
          <a:p>
            <a:pPr marL="0" indent="0" algn="just">
              <a:buNone/>
            </a:pPr>
            <a:r>
              <a:rPr lang="fr-FR" sz="2000" b="1" dirty="0">
                <a:solidFill>
                  <a:schemeClr val="tx1"/>
                </a:solidFill>
              </a:rPr>
              <a:t>+5% </a:t>
            </a:r>
            <a:r>
              <a:rPr lang="fr-FR" sz="2000" dirty="0">
                <a:solidFill>
                  <a:schemeClr val="tx1"/>
                </a:solidFill>
              </a:rPr>
              <a:t>vs 2024, et +</a:t>
            </a:r>
            <a:r>
              <a:rPr lang="fr-FR" sz="2000" b="1" dirty="0">
                <a:solidFill>
                  <a:schemeClr val="tx1"/>
                </a:solidFill>
              </a:rPr>
              <a:t>1,3% vs 2019</a:t>
            </a:r>
          </a:p>
          <a:p>
            <a:pPr marL="0" indent="0" algn="just">
              <a:buNone/>
            </a:pPr>
            <a:r>
              <a:rPr lang="fr-FR" sz="2000" b="1" dirty="0">
                <a:solidFill>
                  <a:schemeClr val="tx1"/>
                </a:solidFill>
              </a:rPr>
              <a:t>29 322 unités </a:t>
            </a:r>
            <a:r>
              <a:rPr lang="fr-FR" sz="2000" dirty="0">
                <a:solidFill>
                  <a:schemeClr val="tx1"/>
                </a:solidFill>
              </a:rPr>
              <a:t>sur les six premiers mois</a:t>
            </a:r>
          </a:p>
        </p:txBody>
      </p:sp>
      <p:sp>
        <p:nvSpPr>
          <p:cNvPr id="5" name="Ellipse 4">
            <a:extLst>
              <a:ext uri="{FF2B5EF4-FFF2-40B4-BE49-F238E27FC236}">
                <a16:creationId xmlns:a16="http://schemas.microsoft.com/office/drawing/2014/main" id="{C33C66C3-1059-61CB-2AE5-1F0A4CD3BBF9}"/>
              </a:ext>
            </a:extLst>
          </p:cNvPr>
          <p:cNvSpPr/>
          <p:nvPr/>
        </p:nvSpPr>
        <p:spPr>
          <a:xfrm>
            <a:off x="5242701" y="1848340"/>
            <a:ext cx="899599" cy="848567"/>
          </a:xfrm>
          <a:prstGeom prst="ellipse">
            <a:avLst/>
          </a:prstGeom>
          <a:solidFill>
            <a:srgbClr val="00305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rgbClr val="FF0000"/>
                </a:solidFill>
              </a:rPr>
              <a:t>+5%</a:t>
            </a:r>
          </a:p>
          <a:p>
            <a:pPr algn="ctr"/>
            <a:r>
              <a:rPr lang="fr-FR" sz="900" i="1" dirty="0"/>
              <a:t>Cumul annuel</a:t>
            </a:r>
          </a:p>
        </p:txBody>
      </p:sp>
    </p:spTree>
    <p:extLst>
      <p:ext uri="{BB962C8B-B14F-4D97-AF65-F5344CB8AC3E}">
        <p14:creationId xmlns:p14="http://schemas.microsoft.com/office/powerpoint/2010/main" val="398466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79BF694-97D5-A28C-C8E5-96A438FE6742}"/>
              </a:ext>
            </a:extLst>
          </p:cNvPr>
          <p:cNvPicPr>
            <a:picLocks noChangeAspect="1"/>
          </p:cNvPicPr>
          <p:nvPr/>
        </p:nvPicPr>
        <p:blipFill>
          <a:blip r:embed="rId3"/>
          <a:stretch>
            <a:fillRect/>
          </a:stretch>
        </p:blipFill>
        <p:spPr>
          <a:xfrm>
            <a:off x="272585" y="1222703"/>
            <a:ext cx="5505363" cy="2894462"/>
          </a:xfrm>
          <a:prstGeom prst="rect">
            <a:avLst/>
          </a:prstGeom>
        </p:spPr>
      </p:pic>
      <p:pic>
        <p:nvPicPr>
          <p:cNvPr id="2" name="Image 1">
            <a:extLst>
              <a:ext uri="{FF2B5EF4-FFF2-40B4-BE49-F238E27FC236}">
                <a16:creationId xmlns:a16="http://schemas.microsoft.com/office/drawing/2014/main" id="{353031C3-F45E-570C-3547-93CFF796BB76}"/>
              </a:ext>
            </a:extLst>
          </p:cNvPr>
          <p:cNvPicPr>
            <a:picLocks noChangeAspect="1"/>
          </p:cNvPicPr>
          <p:nvPr/>
        </p:nvPicPr>
        <p:blipFill>
          <a:blip r:embed="rId4"/>
          <a:stretch>
            <a:fillRect/>
          </a:stretch>
        </p:blipFill>
        <p:spPr>
          <a:xfrm>
            <a:off x="6236826" y="1222703"/>
            <a:ext cx="5410002" cy="2907707"/>
          </a:xfrm>
          <a:prstGeom prst="rect">
            <a:avLst/>
          </a:prstGeom>
        </p:spPr>
      </p:pic>
      <p:sp>
        <p:nvSpPr>
          <p:cNvPr id="7" name="Titre 1"/>
          <p:cNvSpPr>
            <a:spLocks noGrp="1"/>
          </p:cNvSpPr>
          <p:nvPr>
            <p:ph type="title"/>
          </p:nvPr>
        </p:nvSpPr>
        <p:spPr>
          <a:xfrm>
            <a:off x="92598" y="226864"/>
            <a:ext cx="8634713" cy="657038"/>
          </a:xfrm>
        </p:spPr>
        <p:txBody>
          <a:bodyPr/>
          <a:lstStyle/>
          <a:p>
            <a:r>
              <a:rPr lang="fr-FR" sz="3600" dirty="0"/>
              <a:t>Frontaux: deux tendances différentes</a:t>
            </a:r>
          </a:p>
        </p:txBody>
      </p:sp>
      <p:sp>
        <p:nvSpPr>
          <p:cNvPr id="9" name="Espace réservé du texte 2">
            <a:extLst>
              <a:ext uri="{FF2B5EF4-FFF2-40B4-BE49-F238E27FC236}">
                <a16:creationId xmlns:a16="http://schemas.microsoft.com/office/drawing/2014/main" id="{B5C1F948-F91E-458F-8262-FA8BEEF29C43}"/>
              </a:ext>
            </a:extLst>
          </p:cNvPr>
          <p:cNvSpPr>
            <a:spLocks noGrp="1"/>
          </p:cNvSpPr>
          <p:nvPr>
            <p:ph type="body" sz="quarter" idx="10"/>
          </p:nvPr>
        </p:nvSpPr>
        <p:spPr>
          <a:xfrm>
            <a:off x="177226" y="4154874"/>
            <a:ext cx="5600723" cy="2337366"/>
          </a:xfrm>
        </p:spPr>
        <p:txBody>
          <a:bodyPr/>
          <a:lstStyle/>
          <a:p>
            <a:pPr algn="just"/>
            <a:r>
              <a:rPr lang="fr-FR" sz="2000" b="1" dirty="0">
                <a:solidFill>
                  <a:schemeClr val="tx1"/>
                </a:solidFill>
              </a:rPr>
              <a:t>Frontaux électriques : </a:t>
            </a:r>
          </a:p>
          <a:p>
            <a:pPr marL="0" indent="0" algn="just">
              <a:spcBef>
                <a:spcPts val="0"/>
              </a:spcBef>
              <a:buNone/>
            </a:pPr>
            <a:r>
              <a:rPr lang="fr-FR" sz="2000" dirty="0">
                <a:solidFill>
                  <a:schemeClr val="tx1"/>
                </a:solidFill>
              </a:rPr>
              <a:t>L’indice fluctue </a:t>
            </a:r>
            <a:r>
              <a:rPr lang="fr-FR" sz="2000" b="1" dirty="0">
                <a:solidFill>
                  <a:schemeClr val="tx1"/>
                </a:solidFill>
              </a:rPr>
              <a:t>en dessous </a:t>
            </a:r>
            <a:r>
              <a:rPr lang="fr-FR" sz="2000" dirty="0">
                <a:solidFill>
                  <a:schemeClr val="tx1"/>
                </a:solidFill>
              </a:rPr>
              <a:t>de sa tendance de long terme. </a:t>
            </a:r>
          </a:p>
          <a:p>
            <a:pPr marL="0" indent="0" algn="just">
              <a:spcBef>
                <a:spcPts val="0"/>
              </a:spcBef>
              <a:buNone/>
            </a:pPr>
            <a:r>
              <a:rPr lang="fr-FR" sz="2000" b="1" dirty="0">
                <a:solidFill>
                  <a:schemeClr val="tx1"/>
                </a:solidFill>
              </a:rPr>
              <a:t>+2% vs 2024</a:t>
            </a:r>
            <a:r>
              <a:rPr lang="fr-FR" sz="2000" dirty="0">
                <a:solidFill>
                  <a:schemeClr val="tx1"/>
                </a:solidFill>
              </a:rPr>
              <a:t>, mais encore -15% par rapport à 2019</a:t>
            </a:r>
          </a:p>
          <a:p>
            <a:pPr marL="0" indent="0" algn="just">
              <a:spcBef>
                <a:spcPts val="0"/>
              </a:spcBef>
              <a:buNone/>
            </a:pPr>
            <a:r>
              <a:rPr lang="fr-FR" sz="2000" dirty="0">
                <a:solidFill>
                  <a:schemeClr val="tx1"/>
                </a:solidFill>
              </a:rPr>
              <a:t>5 117 unités sur les six premiers mois</a:t>
            </a:r>
          </a:p>
        </p:txBody>
      </p:sp>
      <p:sp>
        <p:nvSpPr>
          <p:cNvPr id="5" name="Espace réservé du texte 2">
            <a:extLst>
              <a:ext uri="{FF2B5EF4-FFF2-40B4-BE49-F238E27FC236}">
                <a16:creationId xmlns:a16="http://schemas.microsoft.com/office/drawing/2014/main" id="{612D1A6B-E8C0-4392-9113-EC357A64600E}"/>
              </a:ext>
            </a:extLst>
          </p:cNvPr>
          <p:cNvSpPr txBox="1">
            <a:spLocks/>
          </p:cNvSpPr>
          <p:nvPr/>
        </p:nvSpPr>
        <p:spPr>
          <a:xfrm>
            <a:off x="6236826" y="4232135"/>
            <a:ext cx="5777948" cy="269444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5"/>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5"/>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b="1" dirty="0">
                <a:solidFill>
                  <a:schemeClr val="tx1"/>
                </a:solidFill>
              </a:rPr>
              <a:t>Frontaux thermiques : </a:t>
            </a:r>
          </a:p>
          <a:p>
            <a:pPr marL="0" indent="0" algn="just">
              <a:spcBef>
                <a:spcPts val="0"/>
              </a:spcBef>
              <a:buNone/>
            </a:pPr>
            <a:r>
              <a:rPr lang="fr-FR" sz="2000" dirty="0">
                <a:solidFill>
                  <a:schemeClr val="tx1"/>
                </a:solidFill>
              </a:rPr>
              <a:t>L’indice </a:t>
            </a:r>
            <a:r>
              <a:rPr lang="fr-FR" sz="2000" b="1" dirty="0">
                <a:solidFill>
                  <a:schemeClr val="tx1"/>
                </a:solidFill>
              </a:rPr>
              <a:t>décroche</a:t>
            </a:r>
            <a:r>
              <a:rPr lang="fr-FR" sz="2000" dirty="0">
                <a:solidFill>
                  <a:schemeClr val="tx1"/>
                </a:solidFill>
              </a:rPr>
              <a:t> de sa tendance de long terme : -16% vs 2024, et </a:t>
            </a:r>
            <a:r>
              <a:rPr lang="fr-FR" sz="2000" b="1" dirty="0">
                <a:solidFill>
                  <a:schemeClr val="tx1"/>
                </a:solidFill>
              </a:rPr>
              <a:t>-62% par rapport à 2019</a:t>
            </a:r>
            <a:r>
              <a:rPr lang="fr-FR" sz="2000" dirty="0">
                <a:solidFill>
                  <a:schemeClr val="tx1"/>
                </a:solidFill>
              </a:rPr>
              <a:t>.</a:t>
            </a:r>
          </a:p>
          <a:p>
            <a:pPr marL="0" indent="0" algn="just">
              <a:spcBef>
                <a:spcPts val="0"/>
              </a:spcBef>
              <a:buNone/>
            </a:pPr>
            <a:r>
              <a:rPr lang="fr-FR" sz="2000" dirty="0">
                <a:solidFill>
                  <a:schemeClr val="tx1"/>
                </a:solidFill>
              </a:rPr>
              <a:t>L’application progressive de </a:t>
            </a:r>
            <a:r>
              <a:rPr lang="fr-FR" sz="2000" b="1" dirty="0">
                <a:solidFill>
                  <a:schemeClr val="tx1"/>
                </a:solidFill>
              </a:rPr>
              <a:t>normes énergétiques</a:t>
            </a:r>
            <a:r>
              <a:rPr lang="fr-FR" sz="2000" dirty="0">
                <a:solidFill>
                  <a:schemeClr val="tx1"/>
                </a:solidFill>
              </a:rPr>
              <a:t> joue en la défaveur des commandes de thermiques depuis 2016.</a:t>
            </a:r>
          </a:p>
        </p:txBody>
      </p:sp>
      <p:sp>
        <p:nvSpPr>
          <p:cNvPr id="6" name="Ellipse 5">
            <a:extLst>
              <a:ext uri="{FF2B5EF4-FFF2-40B4-BE49-F238E27FC236}">
                <a16:creationId xmlns:a16="http://schemas.microsoft.com/office/drawing/2014/main" id="{9CB77783-DFA8-56A5-CC6F-21BA4DB2455F}"/>
              </a:ext>
            </a:extLst>
          </p:cNvPr>
          <p:cNvSpPr/>
          <p:nvPr/>
        </p:nvSpPr>
        <p:spPr>
          <a:xfrm>
            <a:off x="4725904" y="1626736"/>
            <a:ext cx="854322" cy="629848"/>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b="1" dirty="0">
                <a:solidFill>
                  <a:srgbClr val="FF0000"/>
                </a:solidFill>
              </a:rPr>
              <a:t>+2%</a:t>
            </a:r>
          </a:p>
          <a:p>
            <a:pPr algn="ctr"/>
            <a:r>
              <a:rPr lang="fr-FR" sz="900" i="1" dirty="0">
                <a:solidFill>
                  <a:schemeClr val="tx1"/>
                </a:solidFill>
              </a:rPr>
              <a:t>Cumul annuel</a:t>
            </a:r>
          </a:p>
        </p:txBody>
      </p:sp>
      <p:sp>
        <p:nvSpPr>
          <p:cNvPr id="12" name="Ellipse 11">
            <a:extLst>
              <a:ext uri="{FF2B5EF4-FFF2-40B4-BE49-F238E27FC236}">
                <a16:creationId xmlns:a16="http://schemas.microsoft.com/office/drawing/2014/main" id="{4876D6F8-D7D8-BD07-82CC-67F9E3B7BA04}"/>
              </a:ext>
            </a:extLst>
          </p:cNvPr>
          <p:cNvSpPr/>
          <p:nvPr/>
        </p:nvSpPr>
        <p:spPr>
          <a:xfrm>
            <a:off x="10686569" y="1626736"/>
            <a:ext cx="873303" cy="6606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-16%</a:t>
            </a:r>
          </a:p>
          <a:p>
            <a:pPr algn="ctr"/>
            <a:r>
              <a:rPr lang="fr-FR" sz="900" i="1" dirty="0"/>
              <a:t>Cumul annuel </a:t>
            </a:r>
          </a:p>
        </p:txBody>
      </p:sp>
    </p:spTree>
    <p:extLst>
      <p:ext uri="{BB962C8B-B14F-4D97-AF65-F5344CB8AC3E}">
        <p14:creationId xmlns:p14="http://schemas.microsoft.com/office/powerpoint/2010/main" val="379039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0" y="214938"/>
            <a:ext cx="8775705" cy="617927"/>
          </a:xfrm>
        </p:spPr>
        <p:txBody>
          <a:bodyPr/>
          <a:lstStyle/>
          <a:p>
            <a:r>
              <a:rPr lang="fr-FR" sz="3600" dirty="0"/>
              <a:t>Transition énergétique: constat actuel</a:t>
            </a:r>
          </a:p>
        </p:txBody>
      </p:sp>
      <p:sp>
        <p:nvSpPr>
          <p:cNvPr id="58" name="ZoneTexte 57">
            <a:extLst>
              <a:ext uri="{FF2B5EF4-FFF2-40B4-BE49-F238E27FC236}">
                <a16:creationId xmlns:a16="http://schemas.microsoft.com/office/drawing/2014/main" id="{425469E1-6BA7-4849-82A4-ADE849587BC0}"/>
              </a:ext>
            </a:extLst>
          </p:cNvPr>
          <p:cNvSpPr txBox="1"/>
          <p:nvPr/>
        </p:nvSpPr>
        <p:spPr>
          <a:xfrm>
            <a:off x="2333880" y="6408245"/>
            <a:ext cx="4053634" cy="276999"/>
          </a:xfrm>
          <a:prstGeom prst="rect">
            <a:avLst/>
          </a:prstGeom>
          <a:noFill/>
        </p:spPr>
        <p:txBody>
          <a:bodyPr wrap="square" rtlCol="0">
            <a:spAutoFit/>
          </a:bodyPr>
          <a:lstStyle/>
          <a:p>
            <a:pPr algn="ctr"/>
            <a:r>
              <a:rPr lang="fr-FR" sz="1200" i="1" dirty="0">
                <a:solidFill>
                  <a:schemeClr val="bg1">
                    <a:lumMod val="50000"/>
                  </a:schemeClr>
                </a:solidFill>
              </a:rPr>
              <a:t>Source : Evolis – juillet 2025</a:t>
            </a:r>
            <a:endParaRPr lang="en-US" sz="1200" i="1" dirty="0">
              <a:solidFill>
                <a:schemeClr val="bg1">
                  <a:lumMod val="50000"/>
                </a:schemeClr>
              </a:solidFill>
            </a:endParaRPr>
          </a:p>
        </p:txBody>
      </p:sp>
      <p:sp>
        <p:nvSpPr>
          <p:cNvPr id="71" name="ZoneTexte 70">
            <a:extLst>
              <a:ext uri="{FF2B5EF4-FFF2-40B4-BE49-F238E27FC236}">
                <a16:creationId xmlns:a16="http://schemas.microsoft.com/office/drawing/2014/main" id="{9625AE62-E3AB-3D42-875B-CD3ED17A6CA3}"/>
              </a:ext>
            </a:extLst>
          </p:cNvPr>
          <p:cNvSpPr txBox="1"/>
          <p:nvPr/>
        </p:nvSpPr>
        <p:spPr>
          <a:xfrm>
            <a:off x="285242" y="4295002"/>
            <a:ext cx="666158" cy="338554"/>
          </a:xfrm>
          <a:prstGeom prst="rect">
            <a:avLst/>
          </a:prstGeom>
          <a:noFill/>
        </p:spPr>
        <p:txBody>
          <a:bodyPr wrap="square" rtlCol="0">
            <a:spAutoFit/>
          </a:bodyPr>
          <a:lstStyle/>
          <a:p>
            <a:r>
              <a:rPr lang="fr-FR" sz="1600" b="1" i="1" dirty="0">
                <a:solidFill>
                  <a:schemeClr val="bg1"/>
                </a:solidFill>
              </a:rPr>
              <a:t>1,35</a:t>
            </a:r>
          </a:p>
        </p:txBody>
      </p:sp>
      <p:sp>
        <p:nvSpPr>
          <p:cNvPr id="2" name="Rectangle 1">
            <a:extLst>
              <a:ext uri="{FF2B5EF4-FFF2-40B4-BE49-F238E27FC236}">
                <a16:creationId xmlns:a16="http://schemas.microsoft.com/office/drawing/2014/main" id="{E8CBBCA0-6C3F-4F80-4388-854083898466}"/>
              </a:ext>
            </a:extLst>
          </p:cNvPr>
          <p:cNvSpPr/>
          <p:nvPr/>
        </p:nvSpPr>
        <p:spPr>
          <a:xfrm>
            <a:off x="6456891" y="2017501"/>
            <a:ext cx="5599043" cy="4401205"/>
          </a:xfrm>
          <a:prstGeom prst="rect">
            <a:avLst/>
          </a:prstGeom>
        </p:spPr>
        <p:txBody>
          <a:bodyPr wrap="square">
            <a:spAutoFit/>
          </a:bodyPr>
          <a:lstStyle/>
          <a:p>
            <a:pPr marL="285750" indent="-285750" algn="just">
              <a:buFont typeface="Wingdings" panose="05000000000000000000" pitchFamily="2" charset="2"/>
              <a:buChar char="Ø"/>
            </a:pPr>
            <a:r>
              <a:rPr lang="fr-FR" sz="2000" b="1" dirty="0">
                <a:solidFill>
                  <a:srgbClr val="003057"/>
                </a:solidFill>
              </a:rPr>
              <a:t>A partir de janvier 2016, </a:t>
            </a:r>
            <a:r>
              <a:rPr lang="fr-FR" sz="2000" dirty="0">
                <a:solidFill>
                  <a:srgbClr val="003057"/>
                </a:solidFill>
              </a:rPr>
              <a:t>les volumes des commandes de porte-à-faux électriques dépassent ceux des porte-à-faux thermiques. L’écart s’accentue au cours de l’année.</a:t>
            </a:r>
          </a:p>
          <a:p>
            <a:pPr marL="285750" indent="-285750" algn="just">
              <a:buFont typeface="Wingdings" panose="05000000000000000000" pitchFamily="2" charset="2"/>
              <a:buChar char="Ø"/>
            </a:pPr>
            <a:endParaRPr lang="fr-FR" sz="2000" b="1" dirty="0">
              <a:solidFill>
                <a:srgbClr val="003057"/>
              </a:solidFill>
            </a:endParaRPr>
          </a:p>
          <a:p>
            <a:pPr marL="285750" indent="-285750" algn="just">
              <a:buFont typeface="Wingdings" panose="05000000000000000000" pitchFamily="2" charset="2"/>
              <a:buChar char="Ø"/>
            </a:pPr>
            <a:r>
              <a:rPr lang="fr-FR" sz="2000" b="1" dirty="0">
                <a:solidFill>
                  <a:srgbClr val="003057"/>
                </a:solidFill>
              </a:rPr>
              <a:t>Sur les années suivantes</a:t>
            </a:r>
            <a:r>
              <a:rPr lang="fr-FR" sz="2000" dirty="0">
                <a:solidFill>
                  <a:srgbClr val="003057"/>
                </a:solidFill>
              </a:rPr>
              <a:t>, cet écart n’a </a:t>
            </a:r>
            <a:r>
              <a:rPr lang="fr-FR" sz="2000" b="1" dirty="0">
                <a:solidFill>
                  <a:srgbClr val="003057"/>
                </a:solidFill>
              </a:rPr>
              <a:t>cessé de croître</a:t>
            </a:r>
            <a:r>
              <a:rPr lang="fr-FR" sz="2000" dirty="0">
                <a:solidFill>
                  <a:srgbClr val="003057"/>
                </a:solidFill>
              </a:rPr>
              <a:t>. A fin 2024, l’écart en cumul annuel était de 6 187 unités. A fin juin 2025, il est de 3 478 unités.</a:t>
            </a:r>
          </a:p>
          <a:p>
            <a:pPr marL="285750" indent="-285750" algn="just">
              <a:buFont typeface="Wingdings" panose="05000000000000000000" pitchFamily="2" charset="2"/>
              <a:buChar char="Ø"/>
            </a:pPr>
            <a:endParaRPr lang="fr-FR" sz="2000" dirty="0">
              <a:solidFill>
                <a:srgbClr val="003057"/>
              </a:solidFill>
            </a:endParaRPr>
          </a:p>
          <a:p>
            <a:pPr marL="285750" indent="-285750" algn="just">
              <a:buFont typeface="Wingdings" panose="05000000000000000000" pitchFamily="2" charset="2"/>
              <a:buChar char="Ø"/>
            </a:pPr>
            <a:r>
              <a:rPr lang="fr-FR" sz="2000" b="1" dirty="0">
                <a:solidFill>
                  <a:srgbClr val="003057"/>
                </a:solidFill>
              </a:rPr>
              <a:t>A plus long terme</a:t>
            </a:r>
            <a:r>
              <a:rPr lang="fr-FR" sz="2000" dirty="0">
                <a:solidFill>
                  <a:srgbClr val="003057"/>
                </a:solidFill>
              </a:rPr>
              <a:t>, il est probable que cette tendance continue à s’accentuer.</a:t>
            </a:r>
          </a:p>
          <a:p>
            <a:pPr marL="285750" indent="-285750" algn="just">
              <a:buFont typeface="Wingdings" panose="05000000000000000000" pitchFamily="2" charset="2"/>
              <a:buChar char="Ø"/>
            </a:pPr>
            <a:endParaRPr lang="fr-FR" sz="2000" dirty="0">
              <a:solidFill>
                <a:srgbClr val="003057"/>
              </a:solidFill>
            </a:endParaRPr>
          </a:p>
        </p:txBody>
      </p:sp>
      <p:sp>
        <p:nvSpPr>
          <p:cNvPr id="3" name="ZoneTexte 2">
            <a:extLst>
              <a:ext uri="{FF2B5EF4-FFF2-40B4-BE49-F238E27FC236}">
                <a16:creationId xmlns:a16="http://schemas.microsoft.com/office/drawing/2014/main" id="{D2BCEE46-5455-C609-26B6-C884094459F4}"/>
              </a:ext>
            </a:extLst>
          </p:cNvPr>
          <p:cNvSpPr txBox="1"/>
          <p:nvPr/>
        </p:nvSpPr>
        <p:spPr>
          <a:xfrm>
            <a:off x="545808" y="1256581"/>
            <a:ext cx="5399543" cy="461665"/>
          </a:xfrm>
          <a:prstGeom prst="rect">
            <a:avLst/>
          </a:prstGeom>
          <a:noFill/>
        </p:spPr>
        <p:txBody>
          <a:bodyPr wrap="square" rtlCol="0">
            <a:spAutoFit/>
          </a:bodyPr>
          <a:lstStyle/>
          <a:p>
            <a:r>
              <a:rPr lang="fr-FR" sz="2400" b="1" dirty="0">
                <a:solidFill>
                  <a:srgbClr val="7030A0"/>
                </a:solidFill>
              </a:rPr>
              <a:t>Ratio de transition énergétique*</a:t>
            </a:r>
          </a:p>
        </p:txBody>
      </p:sp>
      <p:sp>
        <p:nvSpPr>
          <p:cNvPr id="4" name="Rectangle 3">
            <a:extLst>
              <a:ext uri="{FF2B5EF4-FFF2-40B4-BE49-F238E27FC236}">
                <a16:creationId xmlns:a16="http://schemas.microsoft.com/office/drawing/2014/main" id="{614BFCE7-6E7A-0BD8-76F4-A50C18AB7F4E}"/>
              </a:ext>
            </a:extLst>
          </p:cNvPr>
          <p:cNvSpPr/>
          <p:nvPr/>
        </p:nvSpPr>
        <p:spPr>
          <a:xfrm>
            <a:off x="62141" y="5345805"/>
            <a:ext cx="5901337" cy="523220"/>
          </a:xfrm>
          <a:prstGeom prst="rect">
            <a:avLst/>
          </a:prstGeom>
        </p:spPr>
        <p:txBody>
          <a:bodyPr wrap="square">
            <a:spAutoFit/>
          </a:bodyPr>
          <a:lstStyle/>
          <a:p>
            <a:pPr marL="90488" indent="-90488"/>
            <a:r>
              <a:rPr lang="fr-FR" sz="1400" b="1" i="1" dirty="0">
                <a:solidFill>
                  <a:srgbClr val="7030A0"/>
                </a:solidFill>
              </a:rPr>
              <a:t>*</a:t>
            </a:r>
            <a:r>
              <a:rPr lang="fr-FR" sz="1400" b="1" i="1" dirty="0"/>
              <a:t>	</a:t>
            </a:r>
            <a:r>
              <a:rPr lang="fr-FR" sz="1400" b="1" i="1" dirty="0">
                <a:solidFill>
                  <a:schemeClr val="bg1">
                    <a:lumMod val="50000"/>
                  </a:schemeClr>
                </a:solidFill>
              </a:rPr>
              <a:t>En 2024, pour 1 chariot thermique vendu, il s’est vendu 2,73 chariot électrique. </a:t>
            </a:r>
          </a:p>
        </p:txBody>
      </p:sp>
      <p:sp>
        <p:nvSpPr>
          <p:cNvPr id="5" name="Ellipse 4">
            <a:extLst>
              <a:ext uri="{FF2B5EF4-FFF2-40B4-BE49-F238E27FC236}">
                <a16:creationId xmlns:a16="http://schemas.microsoft.com/office/drawing/2014/main" id="{82575381-5C4B-03FC-990F-F1E5CCA54BC7}"/>
              </a:ext>
            </a:extLst>
          </p:cNvPr>
          <p:cNvSpPr/>
          <p:nvPr/>
        </p:nvSpPr>
        <p:spPr>
          <a:xfrm>
            <a:off x="335461" y="4415044"/>
            <a:ext cx="572504" cy="46359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6" name="Ellipse 5">
            <a:extLst>
              <a:ext uri="{FF2B5EF4-FFF2-40B4-BE49-F238E27FC236}">
                <a16:creationId xmlns:a16="http://schemas.microsoft.com/office/drawing/2014/main" id="{4F041557-2D88-7DB0-D16A-5A6AB768AEA2}"/>
              </a:ext>
            </a:extLst>
          </p:cNvPr>
          <p:cNvSpPr/>
          <p:nvPr/>
        </p:nvSpPr>
        <p:spPr>
          <a:xfrm>
            <a:off x="1387036" y="4165409"/>
            <a:ext cx="572504" cy="46359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8" name="Ellipse 7">
            <a:extLst>
              <a:ext uri="{FF2B5EF4-FFF2-40B4-BE49-F238E27FC236}">
                <a16:creationId xmlns:a16="http://schemas.microsoft.com/office/drawing/2014/main" id="{DD847EAC-97EA-36CF-1D8B-5AE3F42A4642}"/>
              </a:ext>
            </a:extLst>
          </p:cNvPr>
          <p:cNvSpPr/>
          <p:nvPr/>
        </p:nvSpPr>
        <p:spPr>
          <a:xfrm>
            <a:off x="2344835" y="3832420"/>
            <a:ext cx="572504" cy="46359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9" name="Ellipse 8">
            <a:extLst>
              <a:ext uri="{FF2B5EF4-FFF2-40B4-BE49-F238E27FC236}">
                <a16:creationId xmlns:a16="http://schemas.microsoft.com/office/drawing/2014/main" id="{2A703E0A-53AE-5F1B-F121-92ADA84B4788}"/>
              </a:ext>
            </a:extLst>
          </p:cNvPr>
          <p:cNvSpPr/>
          <p:nvPr/>
        </p:nvSpPr>
        <p:spPr>
          <a:xfrm>
            <a:off x="3261614" y="3390820"/>
            <a:ext cx="572504" cy="46359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10" name="Ellipse 9">
            <a:extLst>
              <a:ext uri="{FF2B5EF4-FFF2-40B4-BE49-F238E27FC236}">
                <a16:creationId xmlns:a16="http://schemas.microsoft.com/office/drawing/2014/main" id="{DA75F87D-AE46-DFFE-E41D-BE6B34B709DC}"/>
              </a:ext>
            </a:extLst>
          </p:cNvPr>
          <p:cNvSpPr/>
          <p:nvPr/>
        </p:nvSpPr>
        <p:spPr>
          <a:xfrm>
            <a:off x="5040333" y="1963172"/>
            <a:ext cx="572504" cy="46359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11" name="Ellipse 10">
            <a:extLst>
              <a:ext uri="{FF2B5EF4-FFF2-40B4-BE49-F238E27FC236}">
                <a16:creationId xmlns:a16="http://schemas.microsoft.com/office/drawing/2014/main" id="{568357C6-24EC-95F2-57D4-C19F3267E58F}"/>
              </a:ext>
            </a:extLst>
          </p:cNvPr>
          <p:cNvSpPr/>
          <p:nvPr/>
        </p:nvSpPr>
        <p:spPr>
          <a:xfrm>
            <a:off x="4023064" y="2716728"/>
            <a:ext cx="572504" cy="46359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12" name="ZoneTexte 11">
            <a:extLst>
              <a:ext uri="{FF2B5EF4-FFF2-40B4-BE49-F238E27FC236}">
                <a16:creationId xmlns:a16="http://schemas.microsoft.com/office/drawing/2014/main" id="{0DAE8FBE-9D78-F914-825A-FA573AB95D75}"/>
              </a:ext>
            </a:extLst>
          </p:cNvPr>
          <p:cNvSpPr txBox="1"/>
          <p:nvPr/>
        </p:nvSpPr>
        <p:spPr>
          <a:xfrm>
            <a:off x="2353710" y="4854056"/>
            <a:ext cx="815926" cy="369332"/>
          </a:xfrm>
          <a:prstGeom prst="rect">
            <a:avLst/>
          </a:prstGeom>
          <a:noFill/>
        </p:spPr>
        <p:txBody>
          <a:bodyPr wrap="square" rtlCol="0">
            <a:spAutoFit/>
          </a:bodyPr>
          <a:lstStyle/>
          <a:p>
            <a:r>
              <a:rPr lang="fr-FR" b="1" i="1" dirty="0"/>
              <a:t>2022</a:t>
            </a:r>
          </a:p>
        </p:txBody>
      </p:sp>
      <p:sp>
        <p:nvSpPr>
          <p:cNvPr id="13" name="ZoneTexte 12">
            <a:extLst>
              <a:ext uri="{FF2B5EF4-FFF2-40B4-BE49-F238E27FC236}">
                <a16:creationId xmlns:a16="http://schemas.microsoft.com/office/drawing/2014/main" id="{010096A3-1A51-FEA3-D190-50F9C99E7F63}"/>
              </a:ext>
            </a:extLst>
          </p:cNvPr>
          <p:cNvSpPr txBox="1"/>
          <p:nvPr/>
        </p:nvSpPr>
        <p:spPr>
          <a:xfrm>
            <a:off x="3220362" y="4854056"/>
            <a:ext cx="815926" cy="369332"/>
          </a:xfrm>
          <a:prstGeom prst="rect">
            <a:avLst/>
          </a:prstGeom>
          <a:noFill/>
        </p:spPr>
        <p:txBody>
          <a:bodyPr wrap="square" rtlCol="0">
            <a:spAutoFit/>
          </a:bodyPr>
          <a:lstStyle/>
          <a:p>
            <a:r>
              <a:rPr lang="fr-FR" b="1" i="1" dirty="0"/>
              <a:t>2023</a:t>
            </a:r>
          </a:p>
        </p:txBody>
      </p:sp>
      <p:sp>
        <p:nvSpPr>
          <p:cNvPr id="14" name="ZoneTexte 13">
            <a:extLst>
              <a:ext uri="{FF2B5EF4-FFF2-40B4-BE49-F238E27FC236}">
                <a16:creationId xmlns:a16="http://schemas.microsoft.com/office/drawing/2014/main" id="{8689FE09-6EA5-62DD-76FB-A97F15AC91C0}"/>
              </a:ext>
            </a:extLst>
          </p:cNvPr>
          <p:cNvSpPr txBox="1"/>
          <p:nvPr/>
        </p:nvSpPr>
        <p:spPr>
          <a:xfrm>
            <a:off x="4086625" y="4848197"/>
            <a:ext cx="932195" cy="369332"/>
          </a:xfrm>
          <a:prstGeom prst="rect">
            <a:avLst/>
          </a:prstGeom>
          <a:noFill/>
        </p:spPr>
        <p:txBody>
          <a:bodyPr wrap="square" rtlCol="0">
            <a:spAutoFit/>
          </a:bodyPr>
          <a:lstStyle/>
          <a:p>
            <a:r>
              <a:rPr lang="fr-FR" b="1" i="1" dirty="0"/>
              <a:t>2024</a:t>
            </a:r>
          </a:p>
        </p:txBody>
      </p:sp>
      <p:sp>
        <p:nvSpPr>
          <p:cNvPr id="15" name="Flèche : droite 14">
            <a:extLst>
              <a:ext uri="{FF2B5EF4-FFF2-40B4-BE49-F238E27FC236}">
                <a16:creationId xmlns:a16="http://schemas.microsoft.com/office/drawing/2014/main" id="{CD1EF8C4-509F-DE8A-3A36-27DB7C389982}"/>
              </a:ext>
            </a:extLst>
          </p:cNvPr>
          <p:cNvSpPr/>
          <p:nvPr/>
        </p:nvSpPr>
        <p:spPr>
          <a:xfrm rot="19940915">
            <a:off x="2932450" y="3713059"/>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16" name="ZoneTexte 15">
            <a:extLst>
              <a:ext uri="{FF2B5EF4-FFF2-40B4-BE49-F238E27FC236}">
                <a16:creationId xmlns:a16="http://schemas.microsoft.com/office/drawing/2014/main" id="{5103DEBC-2536-EAD3-6D4D-9EAF99319660}"/>
              </a:ext>
            </a:extLst>
          </p:cNvPr>
          <p:cNvSpPr txBox="1"/>
          <p:nvPr/>
        </p:nvSpPr>
        <p:spPr>
          <a:xfrm>
            <a:off x="2306094" y="3894939"/>
            <a:ext cx="666158" cy="338554"/>
          </a:xfrm>
          <a:prstGeom prst="rect">
            <a:avLst/>
          </a:prstGeom>
          <a:noFill/>
        </p:spPr>
        <p:txBody>
          <a:bodyPr wrap="square" rtlCol="0">
            <a:spAutoFit/>
          </a:bodyPr>
          <a:lstStyle/>
          <a:p>
            <a:r>
              <a:rPr lang="fr-FR" sz="1600" b="1" i="1" dirty="0">
                <a:solidFill>
                  <a:schemeClr val="bg1"/>
                </a:solidFill>
              </a:rPr>
              <a:t>2,24</a:t>
            </a:r>
          </a:p>
        </p:txBody>
      </p:sp>
      <p:sp>
        <p:nvSpPr>
          <p:cNvPr id="17" name="ZoneTexte 16">
            <a:extLst>
              <a:ext uri="{FF2B5EF4-FFF2-40B4-BE49-F238E27FC236}">
                <a16:creationId xmlns:a16="http://schemas.microsoft.com/office/drawing/2014/main" id="{EEC2D6A6-36F3-AF33-29B0-C9BA6164795C}"/>
              </a:ext>
            </a:extLst>
          </p:cNvPr>
          <p:cNvSpPr txBox="1"/>
          <p:nvPr/>
        </p:nvSpPr>
        <p:spPr>
          <a:xfrm>
            <a:off x="3217972" y="3459940"/>
            <a:ext cx="666158" cy="338554"/>
          </a:xfrm>
          <a:prstGeom prst="rect">
            <a:avLst/>
          </a:prstGeom>
          <a:noFill/>
        </p:spPr>
        <p:txBody>
          <a:bodyPr wrap="square" rtlCol="0">
            <a:spAutoFit/>
          </a:bodyPr>
          <a:lstStyle/>
          <a:p>
            <a:r>
              <a:rPr lang="fr-FR" sz="1600" b="1" i="1" dirty="0">
                <a:solidFill>
                  <a:schemeClr val="bg1"/>
                </a:solidFill>
              </a:rPr>
              <a:t>2,50</a:t>
            </a:r>
          </a:p>
        </p:txBody>
      </p:sp>
      <p:sp>
        <p:nvSpPr>
          <p:cNvPr id="18" name="ZoneTexte 17">
            <a:extLst>
              <a:ext uri="{FF2B5EF4-FFF2-40B4-BE49-F238E27FC236}">
                <a16:creationId xmlns:a16="http://schemas.microsoft.com/office/drawing/2014/main" id="{2A720B20-FE93-CD10-CE09-C29B235A1704}"/>
              </a:ext>
            </a:extLst>
          </p:cNvPr>
          <p:cNvSpPr txBox="1"/>
          <p:nvPr/>
        </p:nvSpPr>
        <p:spPr>
          <a:xfrm>
            <a:off x="3993264" y="2770491"/>
            <a:ext cx="809665" cy="338554"/>
          </a:xfrm>
          <a:prstGeom prst="rect">
            <a:avLst/>
          </a:prstGeom>
          <a:noFill/>
        </p:spPr>
        <p:txBody>
          <a:bodyPr wrap="square" rtlCol="0">
            <a:spAutoFit/>
          </a:bodyPr>
          <a:lstStyle/>
          <a:p>
            <a:r>
              <a:rPr lang="fr-FR" sz="1600" b="1" i="1" dirty="0">
                <a:solidFill>
                  <a:schemeClr val="bg1"/>
                </a:solidFill>
              </a:rPr>
              <a:t>2,73</a:t>
            </a:r>
          </a:p>
        </p:txBody>
      </p:sp>
      <p:sp>
        <p:nvSpPr>
          <p:cNvPr id="19" name="ZoneTexte 18">
            <a:extLst>
              <a:ext uri="{FF2B5EF4-FFF2-40B4-BE49-F238E27FC236}">
                <a16:creationId xmlns:a16="http://schemas.microsoft.com/office/drawing/2014/main" id="{3400D49D-8E90-BB35-0FBF-BF5A9567D7BB}"/>
              </a:ext>
            </a:extLst>
          </p:cNvPr>
          <p:cNvSpPr txBox="1"/>
          <p:nvPr/>
        </p:nvSpPr>
        <p:spPr>
          <a:xfrm>
            <a:off x="285905" y="4854056"/>
            <a:ext cx="815926" cy="369332"/>
          </a:xfrm>
          <a:prstGeom prst="rect">
            <a:avLst/>
          </a:prstGeom>
          <a:noFill/>
        </p:spPr>
        <p:txBody>
          <a:bodyPr wrap="square" rtlCol="0">
            <a:spAutoFit/>
          </a:bodyPr>
          <a:lstStyle/>
          <a:p>
            <a:r>
              <a:rPr lang="fr-FR" b="1" i="1" dirty="0"/>
              <a:t>2020</a:t>
            </a:r>
          </a:p>
        </p:txBody>
      </p:sp>
      <p:sp>
        <p:nvSpPr>
          <p:cNvPr id="20" name="ZoneTexte 19">
            <a:extLst>
              <a:ext uri="{FF2B5EF4-FFF2-40B4-BE49-F238E27FC236}">
                <a16:creationId xmlns:a16="http://schemas.microsoft.com/office/drawing/2014/main" id="{23C2BCAE-C1AA-384E-D702-F3D1AB918A14}"/>
              </a:ext>
            </a:extLst>
          </p:cNvPr>
          <p:cNvSpPr txBox="1"/>
          <p:nvPr/>
        </p:nvSpPr>
        <p:spPr>
          <a:xfrm>
            <a:off x="1361636" y="4855308"/>
            <a:ext cx="815926" cy="369332"/>
          </a:xfrm>
          <a:prstGeom prst="rect">
            <a:avLst/>
          </a:prstGeom>
          <a:noFill/>
        </p:spPr>
        <p:txBody>
          <a:bodyPr wrap="square" rtlCol="0">
            <a:spAutoFit/>
          </a:bodyPr>
          <a:lstStyle/>
          <a:p>
            <a:r>
              <a:rPr lang="fr-FR" b="1" i="1" dirty="0"/>
              <a:t>2021</a:t>
            </a:r>
          </a:p>
        </p:txBody>
      </p:sp>
      <p:sp>
        <p:nvSpPr>
          <p:cNvPr id="21" name="ZoneTexte 20">
            <a:extLst>
              <a:ext uri="{FF2B5EF4-FFF2-40B4-BE49-F238E27FC236}">
                <a16:creationId xmlns:a16="http://schemas.microsoft.com/office/drawing/2014/main" id="{A4EEF009-A24A-BBF7-CC61-8346FED12C0F}"/>
              </a:ext>
            </a:extLst>
          </p:cNvPr>
          <p:cNvSpPr txBox="1"/>
          <p:nvPr/>
        </p:nvSpPr>
        <p:spPr>
          <a:xfrm>
            <a:off x="1335020" y="4242752"/>
            <a:ext cx="666158" cy="338554"/>
          </a:xfrm>
          <a:prstGeom prst="rect">
            <a:avLst/>
          </a:prstGeom>
          <a:noFill/>
        </p:spPr>
        <p:txBody>
          <a:bodyPr wrap="square" rtlCol="0">
            <a:spAutoFit/>
          </a:bodyPr>
          <a:lstStyle/>
          <a:p>
            <a:r>
              <a:rPr lang="fr-FR" sz="1600" b="1" i="1" dirty="0">
                <a:solidFill>
                  <a:schemeClr val="bg1"/>
                </a:solidFill>
              </a:rPr>
              <a:t>1,74</a:t>
            </a:r>
          </a:p>
        </p:txBody>
      </p:sp>
      <p:sp>
        <p:nvSpPr>
          <p:cNvPr id="22" name="Flèche : droite 21">
            <a:extLst>
              <a:ext uri="{FF2B5EF4-FFF2-40B4-BE49-F238E27FC236}">
                <a16:creationId xmlns:a16="http://schemas.microsoft.com/office/drawing/2014/main" id="{CD3B58F5-9113-0F2E-91F8-185BA82D28EE}"/>
              </a:ext>
            </a:extLst>
          </p:cNvPr>
          <p:cNvSpPr/>
          <p:nvPr/>
        </p:nvSpPr>
        <p:spPr>
          <a:xfrm rot="19967406">
            <a:off x="1985845" y="4071661"/>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23" name="Flèche : droite 22">
            <a:extLst>
              <a:ext uri="{FF2B5EF4-FFF2-40B4-BE49-F238E27FC236}">
                <a16:creationId xmlns:a16="http://schemas.microsoft.com/office/drawing/2014/main" id="{39D1870B-4FF0-E0C1-0C55-7076DF253400}"/>
              </a:ext>
            </a:extLst>
          </p:cNvPr>
          <p:cNvSpPr/>
          <p:nvPr/>
        </p:nvSpPr>
        <p:spPr>
          <a:xfrm rot="20397432">
            <a:off x="1006562" y="4397283"/>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24" name="ZoneTexte 23">
            <a:extLst>
              <a:ext uri="{FF2B5EF4-FFF2-40B4-BE49-F238E27FC236}">
                <a16:creationId xmlns:a16="http://schemas.microsoft.com/office/drawing/2014/main" id="{80263C02-42B5-1234-B187-261E9466D18B}"/>
              </a:ext>
            </a:extLst>
          </p:cNvPr>
          <p:cNvSpPr txBox="1"/>
          <p:nvPr/>
        </p:nvSpPr>
        <p:spPr>
          <a:xfrm>
            <a:off x="285242" y="4466597"/>
            <a:ext cx="666158" cy="338554"/>
          </a:xfrm>
          <a:prstGeom prst="rect">
            <a:avLst/>
          </a:prstGeom>
          <a:noFill/>
        </p:spPr>
        <p:txBody>
          <a:bodyPr wrap="square" rtlCol="0">
            <a:spAutoFit/>
          </a:bodyPr>
          <a:lstStyle/>
          <a:p>
            <a:r>
              <a:rPr lang="fr-FR" sz="1600" b="1" i="1" dirty="0">
                <a:solidFill>
                  <a:schemeClr val="bg1"/>
                </a:solidFill>
              </a:rPr>
              <a:t>1,55</a:t>
            </a:r>
          </a:p>
        </p:txBody>
      </p:sp>
      <p:sp>
        <p:nvSpPr>
          <p:cNvPr id="25" name="Flèche : droite 24">
            <a:extLst>
              <a:ext uri="{FF2B5EF4-FFF2-40B4-BE49-F238E27FC236}">
                <a16:creationId xmlns:a16="http://schemas.microsoft.com/office/drawing/2014/main" id="{2616E094-728D-EAB0-2290-5B8E391113E6}"/>
              </a:ext>
            </a:extLst>
          </p:cNvPr>
          <p:cNvSpPr/>
          <p:nvPr/>
        </p:nvSpPr>
        <p:spPr>
          <a:xfrm rot="19219813">
            <a:off x="4603261" y="2428844"/>
            <a:ext cx="432375" cy="353576"/>
          </a:xfrm>
          <a:prstGeom prst="rightArrow">
            <a:avLst/>
          </a:prstGeom>
          <a:solidFill>
            <a:srgbClr val="FF0000"/>
          </a:solidFill>
          <a:ln>
            <a:solidFill>
              <a:schemeClr val="tx1"/>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31" name="ZoneTexte 30">
            <a:extLst>
              <a:ext uri="{FF2B5EF4-FFF2-40B4-BE49-F238E27FC236}">
                <a16:creationId xmlns:a16="http://schemas.microsoft.com/office/drawing/2014/main" id="{6F493DCC-6A92-1188-20AF-4924628A05AB}"/>
              </a:ext>
            </a:extLst>
          </p:cNvPr>
          <p:cNvSpPr txBox="1"/>
          <p:nvPr/>
        </p:nvSpPr>
        <p:spPr>
          <a:xfrm>
            <a:off x="4988478" y="4850156"/>
            <a:ext cx="956874" cy="369332"/>
          </a:xfrm>
          <a:prstGeom prst="rect">
            <a:avLst/>
          </a:prstGeom>
          <a:noFill/>
        </p:spPr>
        <p:txBody>
          <a:bodyPr wrap="square" rtlCol="0">
            <a:spAutoFit/>
          </a:bodyPr>
          <a:lstStyle/>
          <a:p>
            <a:r>
              <a:rPr lang="fr-FR" b="1" i="1" dirty="0"/>
              <a:t>P2025</a:t>
            </a:r>
          </a:p>
        </p:txBody>
      </p:sp>
      <p:sp>
        <p:nvSpPr>
          <p:cNvPr id="32" name="ZoneTexte 31">
            <a:extLst>
              <a:ext uri="{FF2B5EF4-FFF2-40B4-BE49-F238E27FC236}">
                <a16:creationId xmlns:a16="http://schemas.microsoft.com/office/drawing/2014/main" id="{83727C54-CEED-58BA-88C5-B8F98B7F9567}"/>
              </a:ext>
            </a:extLst>
          </p:cNvPr>
          <p:cNvSpPr txBox="1"/>
          <p:nvPr/>
        </p:nvSpPr>
        <p:spPr>
          <a:xfrm>
            <a:off x="4982458" y="2010326"/>
            <a:ext cx="666158" cy="338554"/>
          </a:xfrm>
          <a:prstGeom prst="rect">
            <a:avLst/>
          </a:prstGeom>
          <a:noFill/>
        </p:spPr>
        <p:txBody>
          <a:bodyPr wrap="square" rtlCol="0">
            <a:spAutoFit/>
          </a:bodyPr>
          <a:lstStyle/>
          <a:p>
            <a:r>
              <a:rPr lang="fr-FR" sz="1600" b="1" i="1" dirty="0">
                <a:solidFill>
                  <a:schemeClr val="bg1"/>
                </a:solidFill>
              </a:rPr>
              <a:t>3,03</a:t>
            </a:r>
          </a:p>
        </p:txBody>
      </p:sp>
      <p:sp>
        <p:nvSpPr>
          <p:cNvPr id="33" name="Flèche : droite 32">
            <a:extLst>
              <a:ext uri="{FF2B5EF4-FFF2-40B4-BE49-F238E27FC236}">
                <a16:creationId xmlns:a16="http://schemas.microsoft.com/office/drawing/2014/main" id="{2D95E9C5-80AF-2391-5FEE-501ACBC388B5}"/>
              </a:ext>
            </a:extLst>
          </p:cNvPr>
          <p:cNvSpPr/>
          <p:nvPr/>
        </p:nvSpPr>
        <p:spPr>
          <a:xfrm rot="19144534">
            <a:off x="3793322" y="3162703"/>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Tree>
    <p:extLst>
      <p:ext uri="{BB962C8B-B14F-4D97-AF65-F5344CB8AC3E}">
        <p14:creationId xmlns:p14="http://schemas.microsoft.com/office/powerpoint/2010/main" val="1564356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376001" y="2726140"/>
            <a:ext cx="8373291" cy="140572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Prévisions 2025</a:t>
            </a:r>
          </a:p>
          <a:p>
            <a:r>
              <a:rPr lang="fr-FR" sz="4400" dirty="0"/>
              <a:t>Marché français</a:t>
            </a:r>
          </a:p>
        </p:txBody>
      </p:sp>
      <p:pic>
        <p:nvPicPr>
          <p:cNvPr id="6" name="Image 5">
            <a:extLst>
              <a:ext uri="{FF2B5EF4-FFF2-40B4-BE49-F238E27FC236}">
                <a16:creationId xmlns:a16="http://schemas.microsoft.com/office/drawing/2014/main" id="{2F82D3DA-0CB0-47D2-8A2F-EC07B565323C}"/>
              </a:ext>
            </a:extLst>
          </p:cNvPr>
          <p:cNvPicPr>
            <a:picLocks noChangeAspect="1"/>
          </p:cNvPicPr>
          <p:nvPr/>
        </p:nvPicPr>
        <p:blipFill>
          <a:blip r:embed="rId3"/>
          <a:stretch>
            <a:fillRect/>
          </a:stretch>
        </p:blipFill>
        <p:spPr>
          <a:xfrm>
            <a:off x="9010413" y="2267203"/>
            <a:ext cx="2712490" cy="5357355"/>
          </a:xfrm>
          <a:prstGeom prst="rect">
            <a:avLst/>
          </a:prstGeom>
        </p:spPr>
      </p:pic>
    </p:spTree>
    <p:extLst>
      <p:ext uri="{BB962C8B-B14F-4D97-AF65-F5344CB8AC3E}">
        <p14:creationId xmlns:p14="http://schemas.microsoft.com/office/powerpoint/2010/main" val="1598702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F59506D-A94B-4D3B-A8EB-4BDD17DAF0DF}"/>
              </a:ext>
            </a:extLst>
          </p:cNvPr>
          <p:cNvSpPr txBox="1">
            <a:spLocks/>
          </p:cNvSpPr>
          <p:nvPr/>
        </p:nvSpPr>
        <p:spPr>
          <a:xfrm>
            <a:off x="241318" y="147413"/>
            <a:ext cx="8079722"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Prévisions</a:t>
            </a:r>
          </a:p>
        </p:txBody>
      </p:sp>
      <p:sp>
        <p:nvSpPr>
          <p:cNvPr id="13" name="Rectangle 12">
            <a:extLst>
              <a:ext uri="{FF2B5EF4-FFF2-40B4-BE49-F238E27FC236}">
                <a16:creationId xmlns:a16="http://schemas.microsoft.com/office/drawing/2014/main" id="{CB272971-BE9B-4987-B2CE-3B94B299E3AB}"/>
              </a:ext>
            </a:extLst>
          </p:cNvPr>
          <p:cNvSpPr/>
          <p:nvPr/>
        </p:nvSpPr>
        <p:spPr>
          <a:xfrm>
            <a:off x="241318" y="868299"/>
            <a:ext cx="8589173" cy="830997"/>
          </a:xfrm>
          <a:prstGeom prst="rect">
            <a:avLst/>
          </a:prstGeom>
        </p:spPr>
        <p:txBody>
          <a:bodyPr wrap="square">
            <a:spAutoFit/>
          </a:bodyPr>
          <a:lstStyle/>
          <a:p>
            <a:r>
              <a:rPr lang="fr-FR" altLang="fr-FR" sz="2400" b="1" dirty="0">
                <a:solidFill>
                  <a:srgbClr val="0070C0"/>
                </a:solidFill>
                <a:latin typeface="Calibri Light" panose="020F0302020204030204" pitchFamily="34" charset="0"/>
              </a:rPr>
              <a:t>Les secteurs clients des commandes de chariots industriels regroupent principalement les activités industrielles et de commerce</a:t>
            </a:r>
          </a:p>
        </p:txBody>
      </p:sp>
      <p:pic>
        <p:nvPicPr>
          <p:cNvPr id="8" name="Image 7">
            <a:extLst>
              <a:ext uri="{FF2B5EF4-FFF2-40B4-BE49-F238E27FC236}">
                <a16:creationId xmlns:a16="http://schemas.microsoft.com/office/drawing/2014/main" id="{2E39522A-5AFB-463F-A2F7-EE7E5C02A60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4296" y="1699296"/>
            <a:ext cx="4785947" cy="2525246"/>
          </a:xfrm>
          <a:prstGeom prst="rect">
            <a:avLst/>
          </a:prstGeom>
        </p:spPr>
      </p:pic>
      <p:pic>
        <p:nvPicPr>
          <p:cNvPr id="9" name="Image 8">
            <a:extLst>
              <a:ext uri="{FF2B5EF4-FFF2-40B4-BE49-F238E27FC236}">
                <a16:creationId xmlns:a16="http://schemas.microsoft.com/office/drawing/2014/main" id="{EFFD8481-1526-4267-9CA1-71107E82C51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0735" y="4156847"/>
            <a:ext cx="4953069" cy="2489638"/>
          </a:xfrm>
          <a:prstGeom prst="rect">
            <a:avLst/>
          </a:prstGeom>
        </p:spPr>
      </p:pic>
      <p:pic>
        <p:nvPicPr>
          <p:cNvPr id="10" name="Image 9">
            <a:extLst>
              <a:ext uri="{FF2B5EF4-FFF2-40B4-BE49-F238E27FC236}">
                <a16:creationId xmlns:a16="http://schemas.microsoft.com/office/drawing/2014/main" id="{AE2CE90C-E00A-48DB-8B03-7DE44CBAC64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245" y="1655526"/>
            <a:ext cx="4891052" cy="2493555"/>
          </a:xfrm>
          <a:prstGeom prst="rect">
            <a:avLst/>
          </a:prstGeom>
        </p:spPr>
      </p:pic>
      <p:sp>
        <p:nvSpPr>
          <p:cNvPr id="11" name="Rectangle 10">
            <a:extLst>
              <a:ext uri="{FF2B5EF4-FFF2-40B4-BE49-F238E27FC236}">
                <a16:creationId xmlns:a16="http://schemas.microsoft.com/office/drawing/2014/main" id="{A17EA28F-D864-487B-9384-A911DDCC92BC}"/>
              </a:ext>
            </a:extLst>
          </p:cNvPr>
          <p:cNvSpPr/>
          <p:nvPr/>
        </p:nvSpPr>
        <p:spPr>
          <a:xfrm>
            <a:off x="241319" y="4146337"/>
            <a:ext cx="6902977" cy="584775"/>
          </a:xfrm>
          <a:prstGeom prst="rect">
            <a:avLst/>
          </a:prstGeom>
        </p:spPr>
        <p:txBody>
          <a:bodyPr wrap="square">
            <a:spAutoFit/>
          </a:bodyPr>
          <a:lstStyle/>
          <a:p>
            <a:pPr marL="285750" indent="-285750">
              <a:buSzPct val="200000"/>
              <a:buBlip>
                <a:blip r:embed="rId6"/>
              </a:buBlip>
            </a:pPr>
            <a:r>
              <a:rPr lang="fr-FR" altLang="fr-FR" sz="1600" dirty="0">
                <a:solidFill>
                  <a:schemeClr val="bg1">
                    <a:lumMod val="50000"/>
                  </a:schemeClr>
                </a:solidFill>
                <a:latin typeface="+mn-lt"/>
              </a:rPr>
              <a:t>50 % des commandes de magasiniers proviennent des secteurs des commerces de gros et de détail ; 17% pour l’entreposage.</a:t>
            </a:r>
          </a:p>
        </p:txBody>
      </p:sp>
      <p:sp>
        <p:nvSpPr>
          <p:cNvPr id="14" name="Rectangle 13">
            <a:extLst>
              <a:ext uri="{FF2B5EF4-FFF2-40B4-BE49-F238E27FC236}">
                <a16:creationId xmlns:a16="http://schemas.microsoft.com/office/drawing/2014/main" id="{7893D262-7012-45FA-B347-151CBF3A46BF}"/>
              </a:ext>
            </a:extLst>
          </p:cNvPr>
          <p:cNvSpPr/>
          <p:nvPr/>
        </p:nvSpPr>
        <p:spPr>
          <a:xfrm>
            <a:off x="241318" y="4888353"/>
            <a:ext cx="7100008" cy="1569660"/>
          </a:xfrm>
          <a:prstGeom prst="rect">
            <a:avLst/>
          </a:prstGeom>
        </p:spPr>
        <p:txBody>
          <a:bodyPr wrap="square">
            <a:spAutoFit/>
          </a:bodyPr>
          <a:lstStyle/>
          <a:p>
            <a:pPr marL="285750" indent="-285750">
              <a:buSzPct val="200000"/>
              <a:buBlip>
                <a:blip r:embed="rId6"/>
              </a:buBlip>
            </a:pPr>
            <a:r>
              <a:rPr lang="fr-FR" altLang="fr-FR" sz="1600" dirty="0">
                <a:solidFill>
                  <a:schemeClr val="bg1">
                    <a:lumMod val="50000"/>
                  </a:schemeClr>
                </a:solidFill>
                <a:latin typeface="+mn-lt"/>
              </a:rPr>
              <a:t>Egalement influencées par les activités du commerce, les commandes des porte-à-faux électriques et thermiques sont pourtant davantage impactées par l’activité industrielle.</a:t>
            </a:r>
          </a:p>
          <a:p>
            <a:endParaRPr lang="fr-FR" sz="1600" b="1" dirty="0">
              <a:solidFill>
                <a:schemeClr val="bg1">
                  <a:lumMod val="50000"/>
                </a:schemeClr>
              </a:solidFill>
              <a:latin typeface="+mn-lt"/>
            </a:endParaRPr>
          </a:p>
          <a:p>
            <a:r>
              <a:rPr lang="fr-FR" sz="1600" b="1" dirty="0">
                <a:solidFill>
                  <a:srgbClr val="0070C0"/>
                </a:solidFill>
                <a:latin typeface="+mn-lt"/>
              </a:rPr>
              <a:t>Electriques</a:t>
            </a:r>
            <a:r>
              <a:rPr lang="fr-FR" sz="1600" dirty="0">
                <a:solidFill>
                  <a:schemeClr val="bg1">
                    <a:lumMod val="50000"/>
                  </a:schemeClr>
                </a:solidFill>
                <a:latin typeface="+mn-lt"/>
              </a:rPr>
              <a:t> : industrie </a:t>
            </a:r>
            <a:r>
              <a:rPr lang="fr-FR" sz="1600" b="1" dirty="0">
                <a:solidFill>
                  <a:srgbClr val="0070C0"/>
                </a:solidFill>
                <a:latin typeface="+mn-lt"/>
              </a:rPr>
              <a:t>chimique</a:t>
            </a:r>
            <a:r>
              <a:rPr lang="fr-FR" sz="1600" dirty="0">
                <a:solidFill>
                  <a:schemeClr val="bg1">
                    <a:lumMod val="50000"/>
                  </a:schemeClr>
                </a:solidFill>
                <a:latin typeface="+mn-lt"/>
              </a:rPr>
              <a:t> et </a:t>
            </a:r>
            <a:r>
              <a:rPr lang="fr-FR" sz="1600" b="1" dirty="0">
                <a:solidFill>
                  <a:srgbClr val="0070C0"/>
                </a:solidFill>
                <a:latin typeface="+mn-lt"/>
              </a:rPr>
              <a:t>automobile</a:t>
            </a:r>
            <a:r>
              <a:rPr lang="fr-FR" sz="1600" dirty="0">
                <a:solidFill>
                  <a:schemeClr val="bg1">
                    <a:lumMod val="50000"/>
                  </a:schemeClr>
                </a:solidFill>
                <a:latin typeface="+mn-lt"/>
              </a:rPr>
              <a:t> </a:t>
            </a:r>
            <a:r>
              <a:rPr lang="fr-FR" altLang="fr-FR" sz="1600" dirty="0">
                <a:solidFill>
                  <a:schemeClr val="bg1">
                    <a:lumMod val="50000"/>
                  </a:schemeClr>
                </a:solidFill>
                <a:latin typeface="+mn-lt"/>
              </a:rPr>
              <a:t> </a:t>
            </a:r>
          </a:p>
          <a:p>
            <a:r>
              <a:rPr lang="fr-FR" altLang="fr-FR" sz="1600" b="1" dirty="0">
                <a:solidFill>
                  <a:srgbClr val="0070C0"/>
                </a:solidFill>
                <a:latin typeface="+mn-lt"/>
              </a:rPr>
              <a:t>Thermiques</a:t>
            </a:r>
            <a:r>
              <a:rPr lang="fr-FR" altLang="fr-FR" sz="1600" dirty="0">
                <a:solidFill>
                  <a:schemeClr val="bg1">
                    <a:lumMod val="50000"/>
                  </a:schemeClr>
                </a:solidFill>
                <a:latin typeface="+mn-lt"/>
              </a:rPr>
              <a:t> : produits </a:t>
            </a:r>
            <a:r>
              <a:rPr lang="fr-FR" altLang="fr-FR" sz="1600" b="1" dirty="0">
                <a:solidFill>
                  <a:srgbClr val="0070C0"/>
                </a:solidFill>
                <a:latin typeface="+mn-lt"/>
              </a:rPr>
              <a:t>minéraux</a:t>
            </a:r>
            <a:r>
              <a:rPr lang="fr-FR" altLang="fr-FR" sz="1600" b="1" dirty="0">
                <a:solidFill>
                  <a:schemeClr val="bg1">
                    <a:lumMod val="50000"/>
                  </a:schemeClr>
                </a:solidFill>
                <a:latin typeface="+mn-lt"/>
              </a:rPr>
              <a:t> </a:t>
            </a:r>
            <a:r>
              <a:rPr lang="fr-FR" altLang="fr-FR" sz="1600" b="1" dirty="0">
                <a:solidFill>
                  <a:srgbClr val="0070C0"/>
                </a:solidFill>
                <a:latin typeface="+mn-lt"/>
              </a:rPr>
              <a:t>non</a:t>
            </a:r>
            <a:r>
              <a:rPr lang="fr-FR" altLang="fr-FR" sz="1600" b="1" dirty="0">
                <a:solidFill>
                  <a:schemeClr val="bg1">
                    <a:lumMod val="50000"/>
                  </a:schemeClr>
                </a:solidFill>
                <a:latin typeface="+mn-lt"/>
              </a:rPr>
              <a:t> </a:t>
            </a:r>
            <a:r>
              <a:rPr lang="fr-FR" altLang="fr-FR" sz="1600" b="1" dirty="0">
                <a:solidFill>
                  <a:srgbClr val="0070C0"/>
                </a:solidFill>
                <a:latin typeface="+mn-lt"/>
              </a:rPr>
              <a:t>métalliques</a:t>
            </a:r>
          </a:p>
        </p:txBody>
      </p:sp>
    </p:spTree>
    <p:extLst>
      <p:ext uri="{BB962C8B-B14F-4D97-AF65-F5344CB8AC3E}">
        <p14:creationId xmlns:p14="http://schemas.microsoft.com/office/powerpoint/2010/main" val="2981959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17499"/>
            <a:ext cx="8219510" cy="461665"/>
          </a:xfrm>
          <a:prstGeom prst="rect">
            <a:avLst/>
          </a:prstGeom>
        </p:spPr>
        <p:txBody>
          <a:bodyPr wrap="square">
            <a:spAutoFit/>
          </a:bodyPr>
          <a:lstStyle/>
          <a:p>
            <a:r>
              <a:rPr lang="fr-FR" altLang="fr-FR" sz="2400" b="1" dirty="0">
                <a:solidFill>
                  <a:srgbClr val="0070C0"/>
                </a:solidFill>
                <a:latin typeface="Calibri Light" panose="020F0302020204030204" pitchFamily="34" charset="0"/>
              </a:rPr>
              <a:t>Conclusions : un ralentissement qui se modère</a:t>
            </a:r>
          </a:p>
        </p:txBody>
      </p:sp>
      <p:sp>
        <p:nvSpPr>
          <p:cNvPr id="2" name="Rectangle 1">
            <a:extLst>
              <a:ext uri="{FF2B5EF4-FFF2-40B4-BE49-F238E27FC236}">
                <a16:creationId xmlns:a16="http://schemas.microsoft.com/office/drawing/2014/main" id="{5172F8F7-EB41-4183-BB3C-98AD9A235EA8}"/>
              </a:ext>
            </a:extLst>
          </p:cNvPr>
          <p:cNvSpPr/>
          <p:nvPr/>
        </p:nvSpPr>
        <p:spPr>
          <a:xfrm>
            <a:off x="241318" y="1233218"/>
            <a:ext cx="11709364" cy="1077218"/>
          </a:xfrm>
          <a:prstGeom prst="rect">
            <a:avLst/>
          </a:prstGeom>
        </p:spPr>
        <p:txBody>
          <a:bodyPr wrap="square">
            <a:spAutoFit/>
          </a:bodyPr>
          <a:lstStyle/>
          <a:p>
            <a:pPr algn="just"/>
            <a:r>
              <a:rPr lang="fr-FR" sz="1600" i="1" dirty="0">
                <a:solidFill>
                  <a:schemeClr val="bg1">
                    <a:lumMod val="50000"/>
                  </a:schemeClr>
                </a:solidFill>
                <a:latin typeface="Arial" panose="020B0604020202020204" pitchFamily="34" charset="0"/>
                <a:cs typeface="Arial" panose="020B0604020202020204" pitchFamily="34" charset="0"/>
              </a:rPr>
              <a:t>Les commandes ont enregistré un rebond prononcé en 2021, atteignant leur nouveau record, puis ont amorcé un retournement en 2022 qui s’est poursuivi en 2023. Dans la continuité de 2024, l’année 2025 devrait s’inscrire dans une logique de stabilisation, marquant la fin de la phase de retournement, ramenant le marché un peu en dessous de ses niveaux d’avant crise.</a:t>
            </a:r>
            <a:endParaRPr lang="fr-FR" sz="1600" dirty="0"/>
          </a:p>
        </p:txBody>
      </p:sp>
      <p:sp>
        <p:nvSpPr>
          <p:cNvPr id="10" name="Rectangle 9">
            <a:extLst>
              <a:ext uri="{FF2B5EF4-FFF2-40B4-BE49-F238E27FC236}">
                <a16:creationId xmlns:a16="http://schemas.microsoft.com/office/drawing/2014/main" id="{F3433AC7-1EFE-48D2-BD01-DDDC34BC3FD5}"/>
              </a:ext>
            </a:extLst>
          </p:cNvPr>
          <p:cNvSpPr/>
          <p:nvPr/>
        </p:nvSpPr>
        <p:spPr>
          <a:xfrm>
            <a:off x="117016" y="6048647"/>
            <a:ext cx="10764343" cy="338554"/>
          </a:xfrm>
          <a:prstGeom prst="rect">
            <a:avLst/>
          </a:prstGeom>
        </p:spPr>
        <p:txBody>
          <a:bodyPr wrap="square">
            <a:spAutoFit/>
          </a:bodyPr>
          <a:lstStyle/>
          <a:p>
            <a:pPr marL="285750" indent="-285750">
              <a:buClr>
                <a:schemeClr val="bg1">
                  <a:lumMod val="50000"/>
                </a:schemeClr>
              </a:buClr>
              <a:buFont typeface="Wingdings" panose="05000000000000000000" pitchFamily="2" charset="2"/>
              <a:buChar char="Ø"/>
            </a:pPr>
            <a:r>
              <a:rPr lang="fr-FR" sz="1600" b="1" dirty="0">
                <a:solidFill>
                  <a:srgbClr val="0070C0"/>
                </a:solidFill>
                <a:latin typeface="+mn-lt"/>
                <a:ea typeface="Calibri" panose="020F0502020204030204" pitchFamily="34" charset="0"/>
                <a:cs typeface="Arial" panose="020B0604020202020204" pitchFamily="34" charset="0"/>
              </a:rPr>
              <a:t>Niveaux juste au-dessus de la barre des 70 000 unités </a:t>
            </a:r>
            <a:r>
              <a:rPr lang="fr-FR" sz="1600" dirty="0">
                <a:solidFill>
                  <a:schemeClr val="bg1">
                    <a:lumMod val="50000"/>
                  </a:schemeClr>
                </a:solidFill>
                <a:latin typeface="+mn-lt"/>
                <a:ea typeface="Calibri" panose="020F0502020204030204" pitchFamily="34" charset="0"/>
                <a:cs typeface="Arial" panose="020B0604020202020204" pitchFamily="34" charset="0"/>
              </a:rPr>
              <a:t>pour le marché en 2025</a:t>
            </a:r>
          </a:p>
        </p:txBody>
      </p:sp>
      <p:sp>
        <p:nvSpPr>
          <p:cNvPr id="7" name="Titre 1">
            <a:extLst>
              <a:ext uri="{FF2B5EF4-FFF2-40B4-BE49-F238E27FC236}">
                <a16:creationId xmlns:a16="http://schemas.microsoft.com/office/drawing/2014/main" id="{CD4D965C-F7BE-4FB5-8ABE-635F6ECA5162}"/>
              </a:ext>
            </a:extLst>
          </p:cNvPr>
          <p:cNvSpPr txBox="1">
            <a:spLocks/>
          </p:cNvSpPr>
          <p:nvPr/>
        </p:nvSpPr>
        <p:spPr>
          <a:xfrm>
            <a:off x="241318" y="147413"/>
            <a:ext cx="9465390"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Prévisions</a:t>
            </a:r>
          </a:p>
        </p:txBody>
      </p:sp>
      <p:pic>
        <p:nvPicPr>
          <p:cNvPr id="4" name="Image 3">
            <a:extLst>
              <a:ext uri="{FF2B5EF4-FFF2-40B4-BE49-F238E27FC236}">
                <a16:creationId xmlns:a16="http://schemas.microsoft.com/office/drawing/2014/main" id="{9EAF7AEC-9C6E-0A2A-0666-699C5682F4F6}"/>
              </a:ext>
            </a:extLst>
          </p:cNvPr>
          <p:cNvPicPr>
            <a:picLocks noChangeAspect="1"/>
          </p:cNvPicPr>
          <p:nvPr/>
        </p:nvPicPr>
        <p:blipFill>
          <a:blip r:embed="rId3"/>
          <a:stretch>
            <a:fillRect/>
          </a:stretch>
        </p:blipFill>
        <p:spPr>
          <a:xfrm>
            <a:off x="1581874" y="2110021"/>
            <a:ext cx="8916364" cy="4105584"/>
          </a:xfrm>
          <a:prstGeom prst="rect">
            <a:avLst/>
          </a:prstGeom>
        </p:spPr>
      </p:pic>
    </p:spTree>
    <p:extLst>
      <p:ext uri="{BB962C8B-B14F-4D97-AF65-F5344CB8AC3E}">
        <p14:creationId xmlns:p14="http://schemas.microsoft.com/office/powerpoint/2010/main" val="420567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964630-8CE8-4002-95F4-881212DA48A1}"/>
              </a:ext>
            </a:extLst>
          </p:cNvPr>
          <p:cNvSpPr>
            <a:spLocks noGrp="1"/>
          </p:cNvSpPr>
          <p:nvPr>
            <p:ph type="title"/>
          </p:nvPr>
        </p:nvSpPr>
        <p:spPr/>
        <p:txBody>
          <a:bodyPr/>
          <a:lstStyle/>
          <a:p>
            <a:r>
              <a:rPr lang="fr-FR" dirty="0"/>
              <a:t>Déroulement des interventions</a:t>
            </a:r>
          </a:p>
        </p:txBody>
      </p:sp>
      <p:sp>
        <p:nvSpPr>
          <p:cNvPr id="3" name="Espace réservé du texte 2">
            <a:extLst>
              <a:ext uri="{FF2B5EF4-FFF2-40B4-BE49-F238E27FC236}">
                <a16:creationId xmlns:a16="http://schemas.microsoft.com/office/drawing/2014/main" id="{BF647E50-88CB-4FA1-B42A-1D67BF636D5C}"/>
              </a:ext>
            </a:extLst>
          </p:cNvPr>
          <p:cNvSpPr>
            <a:spLocks noGrp="1"/>
          </p:cNvSpPr>
          <p:nvPr>
            <p:ph type="body" sz="quarter" idx="10"/>
          </p:nvPr>
        </p:nvSpPr>
        <p:spPr>
          <a:xfrm>
            <a:off x="286882" y="1031027"/>
            <a:ext cx="11618236" cy="5412303"/>
          </a:xfrm>
        </p:spPr>
        <p:txBody>
          <a:bodyPr/>
          <a:lstStyle/>
          <a:p>
            <a:pPr marL="0" indent="0">
              <a:spcBef>
                <a:spcPts val="600"/>
              </a:spcBef>
              <a:buNone/>
            </a:pPr>
            <a:r>
              <a:rPr lang="fr-FR" sz="2000" b="1" dirty="0">
                <a:solidFill>
                  <a:schemeClr val="tx1"/>
                </a:solidFill>
              </a:rPr>
              <a:t>Mot de bienvenue – Patrick Gatignol (Président Argus chariot)</a:t>
            </a:r>
          </a:p>
          <a:p>
            <a:pPr marL="0" indent="0">
              <a:spcBef>
                <a:spcPts val="600"/>
              </a:spcBef>
              <a:buNone/>
            </a:pPr>
            <a:r>
              <a:rPr lang="fr-FR" sz="2000" b="1" dirty="0">
                <a:solidFill>
                  <a:schemeClr val="tx1"/>
                </a:solidFill>
              </a:rPr>
              <a:t>Présentation du site et des statistiques – Jagan </a:t>
            </a:r>
            <a:r>
              <a:rPr lang="fr-FR" sz="2000" b="1" dirty="0" err="1">
                <a:solidFill>
                  <a:schemeClr val="tx1"/>
                </a:solidFill>
              </a:rPr>
              <a:t>Magueche</a:t>
            </a:r>
            <a:endParaRPr lang="fr-FR" sz="2000" b="1" dirty="0">
              <a:solidFill>
                <a:schemeClr val="tx1"/>
              </a:solidFill>
            </a:endParaRPr>
          </a:p>
          <a:p>
            <a:pPr marL="0" indent="0">
              <a:spcBef>
                <a:spcPts val="600"/>
              </a:spcBef>
              <a:buNone/>
            </a:pPr>
            <a:r>
              <a:rPr lang="fr-FR" sz="2000" b="1" dirty="0">
                <a:solidFill>
                  <a:schemeClr val="tx1"/>
                </a:solidFill>
              </a:rPr>
              <a:t>Présentation du marché du neuf France – Lionel Couturier</a:t>
            </a:r>
          </a:p>
          <a:p>
            <a:pPr marL="0" indent="0">
              <a:spcBef>
                <a:spcPts val="600"/>
              </a:spcBef>
              <a:buNone/>
            </a:pPr>
            <a:r>
              <a:rPr lang="fr-FR" sz="2000" b="1" dirty="0">
                <a:solidFill>
                  <a:schemeClr val="tx1"/>
                </a:solidFill>
              </a:rPr>
              <a:t>Présentation du marché neuf monde et Europe – Rudolph Ganzel</a:t>
            </a:r>
          </a:p>
          <a:p>
            <a:pPr marL="0" indent="0">
              <a:spcBef>
                <a:spcPts val="600"/>
              </a:spcBef>
              <a:buNone/>
            </a:pPr>
            <a:r>
              <a:rPr lang="fr-FR" sz="2000" b="1" dirty="0">
                <a:solidFill>
                  <a:schemeClr val="tx1"/>
                </a:solidFill>
              </a:rPr>
              <a:t>Présentation du marché de l’occasion chariots France – Patrick Gatignol</a:t>
            </a:r>
          </a:p>
          <a:p>
            <a:pPr marL="0" indent="0">
              <a:spcBef>
                <a:spcPts val="600"/>
              </a:spcBef>
              <a:buNone/>
            </a:pPr>
            <a:r>
              <a:rPr lang="fr-FR" sz="2000" b="1" dirty="0">
                <a:solidFill>
                  <a:schemeClr val="tx1"/>
                </a:solidFill>
              </a:rPr>
              <a:t>Sécurité des batteries lithium-ion – Pierre-Nicolas Mauger (INRS)</a:t>
            </a:r>
          </a:p>
          <a:p>
            <a:pPr marL="0" indent="0">
              <a:spcBef>
                <a:spcPts val="600"/>
              </a:spcBef>
              <a:buNone/>
            </a:pPr>
            <a:endParaRPr lang="fr-FR" sz="2000" b="1" dirty="0">
              <a:solidFill>
                <a:schemeClr val="tx1"/>
              </a:solidFill>
            </a:endParaRPr>
          </a:p>
          <a:p>
            <a:pPr marL="0" indent="0">
              <a:spcBef>
                <a:spcPts val="600"/>
              </a:spcBef>
              <a:buNone/>
            </a:pPr>
            <a:r>
              <a:rPr lang="fr-FR" sz="2000" b="1" dirty="0">
                <a:solidFill>
                  <a:schemeClr val="tx1"/>
                </a:solidFill>
              </a:rPr>
              <a:t>Pause</a:t>
            </a:r>
          </a:p>
          <a:p>
            <a:pPr marL="0" indent="0">
              <a:spcBef>
                <a:spcPts val="600"/>
              </a:spcBef>
              <a:buNone/>
            </a:pPr>
            <a:endParaRPr lang="fr-FR" sz="2000" b="1" dirty="0">
              <a:solidFill>
                <a:schemeClr val="tx1"/>
              </a:solidFill>
            </a:endParaRPr>
          </a:p>
          <a:p>
            <a:pPr marL="0" indent="0">
              <a:spcBef>
                <a:spcPts val="600"/>
              </a:spcBef>
              <a:buNone/>
            </a:pPr>
            <a:r>
              <a:rPr lang="fr-FR" sz="2000" b="1" dirty="0">
                <a:solidFill>
                  <a:schemeClr val="tx1"/>
                </a:solidFill>
              </a:rPr>
              <a:t>Présentation évolutions réglementaires et tendances marchés pour les dispositifs de sécurité (caméras, détecteurs, etc.) – Catherine </a:t>
            </a:r>
            <a:r>
              <a:rPr lang="fr-FR" sz="2000" b="1" dirty="0" err="1">
                <a:solidFill>
                  <a:schemeClr val="tx1"/>
                </a:solidFill>
              </a:rPr>
              <a:t>Jarosz</a:t>
            </a:r>
            <a:r>
              <a:rPr lang="fr-FR" sz="2000" b="1" dirty="0">
                <a:solidFill>
                  <a:schemeClr val="tx1"/>
                </a:solidFill>
              </a:rPr>
              <a:t> (INRS)</a:t>
            </a:r>
          </a:p>
          <a:p>
            <a:pPr marL="0" indent="0">
              <a:spcBef>
                <a:spcPts val="600"/>
              </a:spcBef>
              <a:buNone/>
            </a:pPr>
            <a:r>
              <a:rPr lang="fr-FR" sz="2000" b="1" dirty="0">
                <a:solidFill>
                  <a:schemeClr val="tx1"/>
                </a:solidFill>
              </a:rPr>
              <a:t>Le contexte économique actuel – Anthony Morlet-</a:t>
            </a:r>
            <a:r>
              <a:rPr lang="fr-FR" sz="2000" b="1" dirty="0" err="1">
                <a:solidFill>
                  <a:schemeClr val="tx1"/>
                </a:solidFill>
              </a:rPr>
              <a:t>Lavidalie</a:t>
            </a:r>
            <a:r>
              <a:rPr lang="fr-FR" sz="2000" b="1" dirty="0">
                <a:solidFill>
                  <a:schemeClr val="tx1"/>
                </a:solidFill>
              </a:rPr>
              <a:t> (Rexecode)</a:t>
            </a:r>
          </a:p>
          <a:p>
            <a:pPr marL="0" indent="0">
              <a:spcBef>
                <a:spcPts val="600"/>
              </a:spcBef>
              <a:buNone/>
            </a:pPr>
            <a:r>
              <a:rPr lang="fr-FR" sz="2000" b="1" dirty="0">
                <a:solidFill>
                  <a:schemeClr val="tx1"/>
                </a:solidFill>
              </a:rPr>
              <a:t>Jeu concours et remises des prix – Patrick Gatignol, Mathieu Armengaud, Lionel Couturier</a:t>
            </a:r>
          </a:p>
        </p:txBody>
      </p:sp>
    </p:spTree>
    <p:extLst>
      <p:ext uri="{BB962C8B-B14F-4D97-AF65-F5344CB8AC3E}">
        <p14:creationId xmlns:p14="http://schemas.microsoft.com/office/powerpoint/2010/main" val="3126560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97229"/>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du neuf</a:t>
            </a:r>
          </a:p>
          <a:p>
            <a:r>
              <a:rPr lang="fr-FR" sz="4400" dirty="0"/>
              <a:t>2025</a:t>
            </a:r>
          </a:p>
          <a:p>
            <a:r>
              <a:rPr lang="fr-FR" sz="4400" dirty="0"/>
              <a:t>Monde et Europe</a:t>
            </a:r>
          </a:p>
        </p:txBody>
      </p:sp>
      <p:sp>
        <p:nvSpPr>
          <p:cNvPr id="3" name="Sous-titre 2"/>
          <p:cNvSpPr txBox="1">
            <a:spLocks/>
          </p:cNvSpPr>
          <p:nvPr/>
        </p:nvSpPr>
        <p:spPr bwMode="auto">
          <a:xfrm>
            <a:off x="5948103" y="442863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Rudolph Ganzel</a:t>
            </a:r>
          </a:p>
        </p:txBody>
      </p:sp>
      <p:pic>
        <p:nvPicPr>
          <p:cNvPr id="5" name="Image 4">
            <a:extLst>
              <a:ext uri="{FF2B5EF4-FFF2-40B4-BE49-F238E27FC236}">
                <a16:creationId xmlns:a16="http://schemas.microsoft.com/office/drawing/2014/main" id="{8069C2E6-22C2-4D25-97C2-8D9331F60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1" y="1744682"/>
            <a:ext cx="3223500" cy="2263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a:extLst>
              <a:ext uri="{FF2B5EF4-FFF2-40B4-BE49-F238E27FC236}">
                <a16:creationId xmlns:a16="http://schemas.microsoft.com/office/drawing/2014/main" id="{5DE0080B-D6FA-4291-B1E1-F48D1918D620}"/>
              </a:ext>
            </a:extLst>
          </p:cNvPr>
          <p:cNvPicPr>
            <a:picLocks noChangeAspect="1"/>
          </p:cNvPicPr>
          <p:nvPr/>
        </p:nvPicPr>
        <p:blipFill rotWithShape="1">
          <a:blip r:embed="rId3">
            <a:extLst>
              <a:ext uri="{28A0092B-C50C-407E-A947-70E740481C1C}">
                <a14:useLocalDpi xmlns:a14="http://schemas.microsoft.com/office/drawing/2010/main" val="0"/>
              </a:ext>
            </a:extLst>
          </a:blip>
          <a:srcRect l="-908" t="-380" r="908" b="31159"/>
          <a:stretch/>
        </p:blipFill>
        <p:spPr>
          <a:xfrm>
            <a:off x="7785817" y="651538"/>
            <a:ext cx="5435831" cy="3788524"/>
          </a:xfrm>
          <a:prstGeom prst="rect">
            <a:avLst/>
          </a:prstGeom>
          <a:ln>
            <a:noFill/>
          </a:ln>
          <a:effectLst>
            <a:softEdge rad="112500"/>
          </a:effectLst>
        </p:spPr>
      </p:pic>
      <p:pic>
        <p:nvPicPr>
          <p:cNvPr id="7" name="Image 6" descr="C:\Users\pole-eco\Desktop\chariot2.PNG">
            <a:extLst>
              <a:ext uri="{FF2B5EF4-FFF2-40B4-BE49-F238E27FC236}">
                <a16:creationId xmlns:a16="http://schemas.microsoft.com/office/drawing/2014/main" id="{C3041D9B-9993-43EC-A89D-37483D52D268}"/>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8183" y="3056521"/>
            <a:ext cx="694690" cy="673100"/>
          </a:xfrm>
          <a:prstGeom prst="rect">
            <a:avLst/>
          </a:prstGeom>
          <a:noFill/>
          <a:ln>
            <a:noFill/>
          </a:ln>
        </p:spPr>
      </p:pic>
      <p:pic>
        <p:nvPicPr>
          <p:cNvPr id="8" name="Image 7" descr="C:\Users\pole-eco\Desktop\chariot1.PNG">
            <a:extLst>
              <a:ext uri="{FF2B5EF4-FFF2-40B4-BE49-F238E27FC236}">
                <a16:creationId xmlns:a16="http://schemas.microsoft.com/office/drawing/2014/main" id="{E7C1D1C1-0D72-40E8-A6EB-177E423C2E44}"/>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66576" y="4293243"/>
            <a:ext cx="643890" cy="639445"/>
          </a:xfrm>
          <a:prstGeom prst="rect">
            <a:avLst/>
          </a:prstGeom>
          <a:noFill/>
          <a:ln>
            <a:noFill/>
          </a:ln>
        </p:spPr>
      </p:pic>
    </p:spTree>
    <p:extLst>
      <p:ext uri="{BB962C8B-B14F-4D97-AF65-F5344CB8AC3E}">
        <p14:creationId xmlns:p14="http://schemas.microsoft.com/office/powerpoint/2010/main" val="1452333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2">
            <a:extLst>
              <a:ext uri="{FF2B5EF4-FFF2-40B4-BE49-F238E27FC236}">
                <a16:creationId xmlns:a16="http://schemas.microsoft.com/office/drawing/2014/main" id="{ADA6D248-49CC-4D9D-AA0D-CC162D860814}"/>
              </a:ext>
            </a:extLst>
          </p:cNvPr>
          <p:cNvSpPr txBox="1">
            <a:spLocks/>
          </p:cNvSpPr>
          <p:nvPr/>
        </p:nvSpPr>
        <p:spPr>
          <a:xfrm>
            <a:off x="1815715" y="1570303"/>
            <a:ext cx="8898668" cy="834899"/>
          </a:xfr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rgbClr val="A3DAD1">
                  <a:lumMod val="60000"/>
                  <a:lumOff val="40000"/>
                </a:srgbClr>
              </a:buClr>
            </a:pPr>
            <a:r>
              <a:rPr lang="fr-FR" sz="2800" dirty="0">
                <a:solidFill>
                  <a:prstClr val="black"/>
                </a:solidFill>
              </a:rPr>
              <a:t>Les cinq plus grands marchés mondiaux</a:t>
            </a:r>
          </a:p>
          <a:p>
            <a:pPr>
              <a:buClr>
                <a:srgbClr val="A3DAD1">
                  <a:lumMod val="60000"/>
                  <a:lumOff val="40000"/>
                </a:srgbClr>
              </a:buClr>
            </a:pPr>
            <a:r>
              <a:rPr lang="fr-FR" sz="2800" i="1" dirty="0">
                <a:solidFill>
                  <a:prstClr val="black"/>
                </a:solidFill>
              </a:rPr>
              <a:t>(cumul des commandes de janvier à mai 2025)</a:t>
            </a:r>
          </a:p>
          <a:p>
            <a:pPr marL="1263650" lvl="4">
              <a:buClr>
                <a:srgbClr val="A3DAD1">
                  <a:lumMod val="60000"/>
                  <a:lumOff val="40000"/>
                </a:srgbClr>
              </a:buClr>
            </a:pPr>
            <a:r>
              <a:rPr lang="fr-FR" sz="2800" dirty="0">
                <a:solidFill>
                  <a:prstClr val="black"/>
                </a:solidFill>
              </a:rPr>
              <a:t>	</a:t>
            </a:r>
          </a:p>
          <a:p>
            <a:endParaRPr lang="fr-FR" dirty="0"/>
          </a:p>
        </p:txBody>
      </p:sp>
      <p:pic>
        <p:nvPicPr>
          <p:cNvPr id="12" name="Image 11">
            <a:extLst>
              <a:ext uri="{FF2B5EF4-FFF2-40B4-BE49-F238E27FC236}">
                <a16:creationId xmlns:a16="http://schemas.microsoft.com/office/drawing/2014/main" id="{B58A1D70-8E10-4376-B229-6DC410BEA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18" y="4101090"/>
            <a:ext cx="811667" cy="549718"/>
          </a:xfrm>
          <a:prstGeom prst="rect">
            <a:avLst/>
          </a:prstGeom>
          <a:ln>
            <a:solidFill>
              <a:schemeClr val="tx1"/>
            </a:solidFill>
          </a:ln>
        </p:spPr>
      </p:pic>
      <p:pic>
        <p:nvPicPr>
          <p:cNvPr id="14" name="Image 13">
            <a:extLst>
              <a:ext uri="{FF2B5EF4-FFF2-40B4-BE49-F238E27FC236}">
                <a16:creationId xmlns:a16="http://schemas.microsoft.com/office/drawing/2014/main" id="{C974D1C9-9E15-471A-AB63-095E3261F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319" y="4824816"/>
            <a:ext cx="811667" cy="549718"/>
          </a:xfrm>
          <a:prstGeom prst="rect">
            <a:avLst/>
          </a:prstGeom>
          <a:ln>
            <a:solidFill>
              <a:schemeClr val="tx1"/>
            </a:solidFill>
          </a:ln>
        </p:spPr>
      </p:pic>
      <p:pic>
        <p:nvPicPr>
          <p:cNvPr id="15" name="Image 14">
            <a:extLst>
              <a:ext uri="{FF2B5EF4-FFF2-40B4-BE49-F238E27FC236}">
                <a16:creationId xmlns:a16="http://schemas.microsoft.com/office/drawing/2014/main" id="{6420F79A-07DB-4B6C-8791-B77F19CBB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319" y="3412822"/>
            <a:ext cx="811667" cy="552684"/>
          </a:xfrm>
          <a:prstGeom prst="rect">
            <a:avLst/>
          </a:prstGeom>
          <a:ln>
            <a:solidFill>
              <a:schemeClr val="tx1"/>
            </a:solidFill>
          </a:ln>
        </p:spPr>
      </p:pic>
      <p:pic>
        <p:nvPicPr>
          <p:cNvPr id="16" name="Image 15">
            <a:extLst>
              <a:ext uri="{FF2B5EF4-FFF2-40B4-BE49-F238E27FC236}">
                <a16:creationId xmlns:a16="http://schemas.microsoft.com/office/drawing/2014/main" id="{3B50D80D-A673-45A3-95D2-5EC72A720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319" y="2736115"/>
            <a:ext cx="811667" cy="549718"/>
          </a:xfrm>
          <a:prstGeom prst="rect">
            <a:avLst/>
          </a:prstGeom>
          <a:ln>
            <a:solidFill>
              <a:schemeClr val="tx1"/>
            </a:solidFill>
          </a:ln>
        </p:spPr>
      </p:pic>
      <p:pic>
        <p:nvPicPr>
          <p:cNvPr id="17" name="Image 16">
            <a:extLst>
              <a:ext uri="{FF2B5EF4-FFF2-40B4-BE49-F238E27FC236}">
                <a16:creationId xmlns:a16="http://schemas.microsoft.com/office/drawing/2014/main" id="{8FDA6AA6-C403-4F80-8D52-F3833397E5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718" y="5522443"/>
            <a:ext cx="807268" cy="549718"/>
          </a:xfrm>
          <a:prstGeom prst="rect">
            <a:avLst/>
          </a:prstGeom>
          <a:ln>
            <a:solidFill>
              <a:schemeClr val="tx1"/>
            </a:solidFill>
          </a:ln>
        </p:spPr>
      </p:pic>
      <p:sp>
        <p:nvSpPr>
          <p:cNvPr id="18" name="Espace réservé du texte 2">
            <a:extLst>
              <a:ext uri="{FF2B5EF4-FFF2-40B4-BE49-F238E27FC236}">
                <a16:creationId xmlns:a16="http://schemas.microsoft.com/office/drawing/2014/main" id="{9B2EB7F0-0AA7-4F96-BDE8-A0E4EC9CE98B}"/>
              </a:ext>
            </a:extLst>
          </p:cNvPr>
          <p:cNvSpPr txBox="1">
            <a:spLocks/>
          </p:cNvSpPr>
          <p:nvPr/>
        </p:nvSpPr>
        <p:spPr>
          <a:xfrm>
            <a:off x="2115702" y="2736115"/>
            <a:ext cx="9725368"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000" dirty="0">
                <a:solidFill>
                  <a:prstClr val="black"/>
                </a:solidFill>
              </a:rPr>
              <a:t>Chine: 437 425 unités commandées (44% du marché mondial)</a:t>
            </a:r>
          </a:p>
          <a:p>
            <a:pPr marL="1263650" lvl="4" indent="0">
              <a:buClr>
                <a:srgbClr val="A3DAD1">
                  <a:lumMod val="60000"/>
                  <a:lumOff val="40000"/>
                </a:srgbClr>
              </a:buClr>
              <a:buFont typeface="Wingdings 2" pitchFamily="18" charset="2"/>
              <a:buNone/>
            </a:pPr>
            <a:r>
              <a:rPr lang="fr-FR" dirty="0">
                <a:solidFill>
                  <a:prstClr val="black"/>
                </a:solidFill>
              </a:rPr>
              <a:t>	</a:t>
            </a:r>
          </a:p>
          <a:p>
            <a:pPr marL="0" indent="0">
              <a:buFontTx/>
              <a:buNone/>
            </a:pPr>
            <a:endParaRPr lang="fr-FR" sz="1200" dirty="0">
              <a:solidFill>
                <a:schemeClr val="tx1"/>
              </a:solidFill>
            </a:endParaRPr>
          </a:p>
        </p:txBody>
      </p:sp>
      <p:sp>
        <p:nvSpPr>
          <p:cNvPr id="19" name="Espace réservé du texte 2">
            <a:extLst>
              <a:ext uri="{FF2B5EF4-FFF2-40B4-BE49-F238E27FC236}">
                <a16:creationId xmlns:a16="http://schemas.microsoft.com/office/drawing/2014/main" id="{C7CE9A49-42B7-4932-A95C-BBC4D8E8DD8E}"/>
              </a:ext>
            </a:extLst>
          </p:cNvPr>
          <p:cNvSpPr txBox="1">
            <a:spLocks/>
          </p:cNvSpPr>
          <p:nvPr/>
        </p:nvSpPr>
        <p:spPr>
          <a:xfrm>
            <a:off x="2115701" y="3415788"/>
            <a:ext cx="10076299"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000" dirty="0">
                <a:solidFill>
                  <a:prstClr val="black"/>
                </a:solidFill>
              </a:rPr>
              <a:t>Etats-Unis: 104 130 unités commandées (10% du marché mondial)</a:t>
            </a:r>
          </a:p>
          <a:p>
            <a:pPr marL="1263650" lvl="4" indent="0">
              <a:buClr>
                <a:srgbClr val="A3DAD1">
                  <a:lumMod val="60000"/>
                  <a:lumOff val="40000"/>
                </a:srgbClr>
              </a:buClr>
              <a:buFont typeface="Wingdings 2" pitchFamily="18" charset="2"/>
              <a:buNone/>
            </a:pPr>
            <a:r>
              <a:rPr lang="fr-FR" dirty="0">
                <a:solidFill>
                  <a:prstClr val="black"/>
                </a:solidFill>
              </a:rPr>
              <a:t>	</a:t>
            </a:r>
          </a:p>
          <a:p>
            <a:pPr marL="0" indent="0">
              <a:buFontTx/>
              <a:buNone/>
            </a:pPr>
            <a:endParaRPr lang="fr-FR" sz="1200" dirty="0">
              <a:solidFill>
                <a:schemeClr val="tx1"/>
              </a:solidFill>
            </a:endParaRPr>
          </a:p>
        </p:txBody>
      </p:sp>
      <p:sp>
        <p:nvSpPr>
          <p:cNvPr id="20" name="Espace réservé du texte 2">
            <a:extLst>
              <a:ext uri="{FF2B5EF4-FFF2-40B4-BE49-F238E27FC236}">
                <a16:creationId xmlns:a16="http://schemas.microsoft.com/office/drawing/2014/main" id="{1DF0664C-16CB-430D-9D45-58EC3751995A}"/>
              </a:ext>
            </a:extLst>
          </p:cNvPr>
          <p:cNvSpPr txBox="1">
            <a:spLocks/>
          </p:cNvSpPr>
          <p:nvPr/>
        </p:nvSpPr>
        <p:spPr>
          <a:xfrm>
            <a:off x="2115700" y="5566496"/>
            <a:ext cx="9377605"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000" dirty="0">
                <a:solidFill>
                  <a:prstClr val="black"/>
                </a:solidFill>
              </a:rPr>
              <a:t>Japon: 34 223 unités commandées (3% du marché mondial)	</a:t>
            </a:r>
          </a:p>
          <a:p>
            <a:pPr marL="0" indent="0">
              <a:buFontTx/>
              <a:buNone/>
            </a:pPr>
            <a:endParaRPr lang="fr-FR" sz="1200" dirty="0">
              <a:solidFill>
                <a:schemeClr val="tx1"/>
              </a:solidFill>
            </a:endParaRPr>
          </a:p>
        </p:txBody>
      </p:sp>
      <p:sp>
        <p:nvSpPr>
          <p:cNvPr id="21" name="Espace réservé du texte 2">
            <a:extLst>
              <a:ext uri="{FF2B5EF4-FFF2-40B4-BE49-F238E27FC236}">
                <a16:creationId xmlns:a16="http://schemas.microsoft.com/office/drawing/2014/main" id="{43234847-67B7-4E1C-86A0-8DF3113FF4FA}"/>
              </a:ext>
            </a:extLst>
          </p:cNvPr>
          <p:cNvSpPr txBox="1">
            <a:spLocks/>
          </p:cNvSpPr>
          <p:nvPr/>
        </p:nvSpPr>
        <p:spPr>
          <a:xfrm>
            <a:off x="2115701" y="4120302"/>
            <a:ext cx="9810548"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000" dirty="0">
                <a:solidFill>
                  <a:prstClr val="black"/>
                </a:solidFill>
              </a:rPr>
              <a:t>Allemagne: 43 268 unités commandées (4% du marché mondial)</a:t>
            </a:r>
          </a:p>
        </p:txBody>
      </p:sp>
      <p:sp>
        <p:nvSpPr>
          <p:cNvPr id="22" name="Espace réservé du texte 2">
            <a:extLst>
              <a:ext uri="{FF2B5EF4-FFF2-40B4-BE49-F238E27FC236}">
                <a16:creationId xmlns:a16="http://schemas.microsoft.com/office/drawing/2014/main" id="{C9B37AEF-85F9-4224-B380-69A92FAD4A76}"/>
              </a:ext>
            </a:extLst>
          </p:cNvPr>
          <p:cNvSpPr txBox="1">
            <a:spLocks/>
          </p:cNvSpPr>
          <p:nvPr/>
        </p:nvSpPr>
        <p:spPr>
          <a:xfrm>
            <a:off x="2115701" y="4845362"/>
            <a:ext cx="9377605"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000" dirty="0">
                <a:solidFill>
                  <a:prstClr val="black"/>
                </a:solidFill>
              </a:rPr>
              <a:t>France: 34 843 unités commandées (4% du marché mondial)</a:t>
            </a:r>
          </a:p>
        </p:txBody>
      </p:sp>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La Chine représente presque la moitié du total mondial</a:t>
            </a:r>
          </a:p>
        </p:txBody>
      </p:sp>
      <p:sp>
        <p:nvSpPr>
          <p:cNvPr id="25" name="Espace réservé du texte 2">
            <a:extLst>
              <a:ext uri="{FF2B5EF4-FFF2-40B4-BE49-F238E27FC236}">
                <a16:creationId xmlns:a16="http://schemas.microsoft.com/office/drawing/2014/main" id="{7217E79F-BFE6-4CC8-8361-3E66A769989F}"/>
              </a:ext>
            </a:extLst>
          </p:cNvPr>
          <p:cNvSpPr txBox="1">
            <a:spLocks/>
          </p:cNvSpPr>
          <p:nvPr/>
        </p:nvSpPr>
        <p:spPr>
          <a:xfrm>
            <a:off x="265753" y="2710720"/>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1.</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6" name="Espace réservé du texte 2">
            <a:extLst>
              <a:ext uri="{FF2B5EF4-FFF2-40B4-BE49-F238E27FC236}">
                <a16:creationId xmlns:a16="http://schemas.microsoft.com/office/drawing/2014/main" id="{5C80EA66-A8C5-4F6B-B904-5EC692D7B5BE}"/>
              </a:ext>
            </a:extLst>
          </p:cNvPr>
          <p:cNvSpPr txBox="1">
            <a:spLocks/>
          </p:cNvSpPr>
          <p:nvPr/>
        </p:nvSpPr>
        <p:spPr>
          <a:xfrm>
            <a:off x="265750" y="3412060"/>
            <a:ext cx="585335" cy="57115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2.</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7" name="Espace réservé du texte 2">
            <a:extLst>
              <a:ext uri="{FF2B5EF4-FFF2-40B4-BE49-F238E27FC236}">
                <a16:creationId xmlns:a16="http://schemas.microsoft.com/office/drawing/2014/main" id="{3B435E0B-3623-4EF9-A56A-14D576631926}"/>
              </a:ext>
            </a:extLst>
          </p:cNvPr>
          <p:cNvSpPr txBox="1">
            <a:spLocks/>
          </p:cNvSpPr>
          <p:nvPr/>
        </p:nvSpPr>
        <p:spPr>
          <a:xfrm>
            <a:off x="265752" y="408405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3.</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8" name="Espace réservé du texte 2">
            <a:extLst>
              <a:ext uri="{FF2B5EF4-FFF2-40B4-BE49-F238E27FC236}">
                <a16:creationId xmlns:a16="http://schemas.microsoft.com/office/drawing/2014/main" id="{EC95CC25-DDBC-4DE0-9157-C2757B509DF8}"/>
              </a:ext>
            </a:extLst>
          </p:cNvPr>
          <p:cNvSpPr txBox="1">
            <a:spLocks/>
          </p:cNvSpPr>
          <p:nvPr/>
        </p:nvSpPr>
        <p:spPr>
          <a:xfrm>
            <a:off x="265750" y="479942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4.</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9" name="Espace réservé du texte 2">
            <a:extLst>
              <a:ext uri="{FF2B5EF4-FFF2-40B4-BE49-F238E27FC236}">
                <a16:creationId xmlns:a16="http://schemas.microsoft.com/office/drawing/2014/main" id="{568EC6EB-BB99-4034-AD96-3A4EBFA89C9F}"/>
              </a:ext>
            </a:extLst>
          </p:cNvPr>
          <p:cNvSpPr txBox="1">
            <a:spLocks/>
          </p:cNvSpPr>
          <p:nvPr/>
        </p:nvSpPr>
        <p:spPr>
          <a:xfrm>
            <a:off x="265750" y="551479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5.</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pic>
        <p:nvPicPr>
          <p:cNvPr id="40" name="Image 39">
            <a:extLst>
              <a:ext uri="{FF2B5EF4-FFF2-40B4-BE49-F238E27FC236}">
                <a16:creationId xmlns:a16="http://schemas.microsoft.com/office/drawing/2014/main" id="{B4AC8913-0613-8172-D71E-8021041A52C2}"/>
              </a:ext>
            </a:extLst>
          </p:cNvPr>
          <p:cNvPicPr>
            <a:picLocks noChangeAspect="1"/>
          </p:cNvPicPr>
          <p:nvPr/>
        </p:nvPicPr>
        <p:blipFill>
          <a:blip r:embed="rId9"/>
          <a:stretch>
            <a:fillRect/>
          </a:stretch>
        </p:blipFill>
        <p:spPr>
          <a:xfrm>
            <a:off x="10254259" y="1454128"/>
            <a:ext cx="1618188" cy="1127258"/>
          </a:xfrm>
          <a:prstGeom prst="rect">
            <a:avLst/>
          </a:prstGeom>
        </p:spPr>
      </p:pic>
      <p:sp>
        <p:nvSpPr>
          <p:cNvPr id="41" name="Espace réservé du texte 2">
            <a:extLst>
              <a:ext uri="{FF2B5EF4-FFF2-40B4-BE49-F238E27FC236}">
                <a16:creationId xmlns:a16="http://schemas.microsoft.com/office/drawing/2014/main" id="{9F7271A3-0FAA-3E43-BA59-8A51D00D163A}"/>
              </a:ext>
            </a:extLst>
          </p:cNvPr>
          <p:cNvSpPr txBox="1">
            <a:spLocks/>
          </p:cNvSpPr>
          <p:nvPr/>
        </p:nvSpPr>
        <p:spPr>
          <a:xfrm>
            <a:off x="10076298" y="2766208"/>
            <a:ext cx="2164687" cy="410561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Clr>
                <a:srgbClr val="A3DAD1">
                  <a:lumMod val="60000"/>
                  <a:lumOff val="40000"/>
                </a:srgbClr>
              </a:buClr>
              <a:buNone/>
            </a:pPr>
            <a:r>
              <a:rPr lang="fr-FR" sz="2000" b="1" dirty="0">
                <a:solidFill>
                  <a:srgbClr val="FF0000"/>
                </a:solidFill>
              </a:rPr>
              <a:t>Monde:</a:t>
            </a:r>
          </a:p>
          <a:p>
            <a:pPr marL="0" indent="0" algn="ctr">
              <a:buClr>
                <a:srgbClr val="A3DAD1">
                  <a:lumMod val="60000"/>
                  <a:lumOff val="40000"/>
                </a:srgbClr>
              </a:buClr>
              <a:buNone/>
            </a:pPr>
            <a:r>
              <a:rPr lang="fr-FR" sz="2000" b="1" dirty="0">
                <a:solidFill>
                  <a:srgbClr val="FF0000"/>
                </a:solidFill>
              </a:rPr>
              <a:t>1 002 491 unités commandées sur le cumul annuel à mai 2025</a:t>
            </a:r>
          </a:p>
          <a:p>
            <a:pPr marL="0" indent="0" algn="ctr">
              <a:buClr>
                <a:srgbClr val="A3DAD1">
                  <a:lumMod val="60000"/>
                  <a:lumOff val="40000"/>
                </a:srgbClr>
              </a:buClr>
              <a:buNone/>
            </a:pPr>
            <a:r>
              <a:rPr lang="fr-FR" b="1" dirty="0">
                <a:solidFill>
                  <a:srgbClr val="FF0000"/>
                </a:solidFill>
              </a:rPr>
              <a:t>(+9% par rapport à 2024)</a:t>
            </a:r>
            <a:endParaRPr lang="fr-FR" sz="1050" b="1" dirty="0">
              <a:solidFill>
                <a:schemeClr val="tx1"/>
              </a:solidFill>
            </a:endParaRPr>
          </a:p>
        </p:txBody>
      </p:sp>
    </p:spTree>
    <p:extLst>
      <p:ext uri="{BB962C8B-B14F-4D97-AF65-F5344CB8AC3E}">
        <p14:creationId xmlns:p14="http://schemas.microsoft.com/office/powerpoint/2010/main" val="3490230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Evolutions des marchés mondiaux</a:t>
            </a:r>
          </a:p>
        </p:txBody>
      </p:sp>
      <p:sp>
        <p:nvSpPr>
          <p:cNvPr id="31" name="Espace réservé du texte 2">
            <a:extLst>
              <a:ext uri="{FF2B5EF4-FFF2-40B4-BE49-F238E27FC236}">
                <a16:creationId xmlns:a16="http://schemas.microsoft.com/office/drawing/2014/main" id="{55FA8EE5-6EEF-44E1-995A-49D30A76E333}"/>
              </a:ext>
            </a:extLst>
          </p:cNvPr>
          <p:cNvSpPr txBox="1">
            <a:spLocks/>
          </p:cNvSpPr>
          <p:nvPr/>
        </p:nvSpPr>
        <p:spPr>
          <a:xfrm>
            <a:off x="7671917" y="2213802"/>
            <a:ext cx="4054766" cy="332974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La Chine a enregistré une </a:t>
            </a:r>
            <a:r>
              <a:rPr lang="fr-FR" sz="2000" b="1" dirty="0">
                <a:solidFill>
                  <a:schemeClr val="tx1"/>
                </a:solidFill>
              </a:rPr>
              <a:t>croissance</a:t>
            </a:r>
            <a:r>
              <a:rPr lang="fr-FR" sz="2000" dirty="0">
                <a:solidFill>
                  <a:schemeClr val="tx1"/>
                </a:solidFill>
              </a:rPr>
              <a:t> de son marché particulièrement </a:t>
            </a:r>
            <a:r>
              <a:rPr lang="fr-FR" sz="2000" b="1" dirty="0">
                <a:solidFill>
                  <a:schemeClr val="tx1"/>
                </a:solidFill>
              </a:rPr>
              <a:t>forte</a:t>
            </a:r>
            <a:r>
              <a:rPr lang="fr-FR" sz="2000" dirty="0">
                <a:solidFill>
                  <a:schemeClr val="tx1"/>
                </a:solidFill>
              </a:rPr>
              <a:t> en 2020-2021. Les livraisons se sont depuis </a:t>
            </a:r>
            <a:r>
              <a:rPr lang="fr-FR" sz="2000" b="1" dirty="0">
                <a:solidFill>
                  <a:schemeClr val="tx1"/>
                </a:solidFill>
              </a:rPr>
              <a:t>stabilisées</a:t>
            </a:r>
            <a:r>
              <a:rPr lang="fr-FR" sz="2000" dirty="0">
                <a:solidFill>
                  <a:schemeClr val="tx1"/>
                </a:solidFill>
              </a:rPr>
              <a:t> autour de </a:t>
            </a:r>
            <a:r>
              <a:rPr lang="fr-FR" sz="2000" b="1" dirty="0">
                <a:solidFill>
                  <a:schemeClr val="tx1"/>
                </a:solidFill>
              </a:rPr>
              <a:t>800 </a:t>
            </a:r>
            <a:r>
              <a:rPr lang="fr-FR" sz="2000" dirty="0">
                <a:solidFill>
                  <a:schemeClr val="tx1"/>
                </a:solidFill>
              </a:rPr>
              <a:t>milliers d’unités annuelles.</a:t>
            </a:r>
          </a:p>
          <a:p>
            <a:r>
              <a:rPr lang="fr-FR" sz="2000" dirty="0">
                <a:solidFill>
                  <a:schemeClr val="tx1"/>
                </a:solidFill>
              </a:rPr>
              <a:t>La </a:t>
            </a:r>
            <a:r>
              <a:rPr lang="fr-FR" sz="2000" b="1" dirty="0">
                <a:solidFill>
                  <a:schemeClr val="tx1"/>
                </a:solidFill>
              </a:rPr>
              <a:t>France</a:t>
            </a:r>
            <a:r>
              <a:rPr lang="fr-FR" sz="2000" dirty="0">
                <a:solidFill>
                  <a:schemeClr val="tx1"/>
                </a:solidFill>
              </a:rPr>
              <a:t> maintient sa </a:t>
            </a:r>
            <a:r>
              <a:rPr lang="fr-FR" sz="2000" b="1" dirty="0">
                <a:solidFill>
                  <a:schemeClr val="tx1"/>
                </a:solidFill>
              </a:rPr>
              <a:t>4ème</a:t>
            </a:r>
            <a:r>
              <a:rPr lang="fr-FR" sz="2000" dirty="0">
                <a:solidFill>
                  <a:schemeClr val="tx1"/>
                </a:solidFill>
              </a:rPr>
              <a:t> position mondiale, juste devant le Japon.</a:t>
            </a:r>
          </a:p>
        </p:txBody>
      </p:sp>
      <p:pic>
        <p:nvPicPr>
          <p:cNvPr id="4" name="Image 3">
            <a:extLst>
              <a:ext uri="{FF2B5EF4-FFF2-40B4-BE49-F238E27FC236}">
                <a16:creationId xmlns:a16="http://schemas.microsoft.com/office/drawing/2014/main" id="{2B1C91BE-D8B9-0A33-68C6-476CCD76F6AD}"/>
              </a:ext>
            </a:extLst>
          </p:cNvPr>
          <p:cNvPicPr>
            <a:picLocks noChangeAspect="1"/>
          </p:cNvPicPr>
          <p:nvPr/>
        </p:nvPicPr>
        <p:blipFill>
          <a:blip r:embed="rId4"/>
          <a:stretch>
            <a:fillRect/>
          </a:stretch>
        </p:blipFill>
        <p:spPr>
          <a:xfrm>
            <a:off x="308151" y="1556309"/>
            <a:ext cx="6690337" cy="4555124"/>
          </a:xfrm>
          <a:prstGeom prst="rect">
            <a:avLst/>
          </a:prstGeom>
        </p:spPr>
      </p:pic>
    </p:spTree>
    <p:extLst>
      <p:ext uri="{BB962C8B-B14F-4D97-AF65-F5344CB8AC3E}">
        <p14:creationId xmlns:p14="http://schemas.microsoft.com/office/powerpoint/2010/main" val="670644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133"/>
            <a:ext cx="8373291" cy="727869"/>
          </a:xfrm>
        </p:spPr>
        <p:txBody>
          <a:bodyPr/>
          <a:lstStyle/>
          <a:p>
            <a:r>
              <a:rPr lang="fr-FR" dirty="0"/>
              <a:t>- Monde : Le marché du neuf -</a:t>
            </a:r>
          </a:p>
        </p:txBody>
      </p:sp>
      <p:sp>
        <p:nvSpPr>
          <p:cNvPr id="13" name="Espace réservé du texte 2"/>
          <p:cNvSpPr>
            <a:spLocks noGrp="1"/>
          </p:cNvSpPr>
          <p:nvPr>
            <p:ph type="body" sz="quarter" idx="10"/>
          </p:nvPr>
        </p:nvSpPr>
        <p:spPr>
          <a:xfrm>
            <a:off x="948177" y="4272479"/>
            <a:ext cx="4487854" cy="2181074"/>
          </a:xfrm>
        </p:spPr>
        <p:txBody>
          <a:bodyPr/>
          <a:lstStyle/>
          <a:p>
            <a:r>
              <a:rPr lang="fr-FR" sz="2000" dirty="0">
                <a:solidFill>
                  <a:schemeClr val="tx1"/>
                </a:solidFill>
              </a:rPr>
              <a:t>L’Europe de l’Ouest enregistre des taux de croissance très faibles en 2024.</a:t>
            </a:r>
          </a:p>
          <a:p>
            <a:r>
              <a:rPr lang="fr-FR" sz="2000" dirty="0">
                <a:solidFill>
                  <a:schemeClr val="tx1"/>
                </a:solidFill>
              </a:rPr>
              <a:t>Taux de croissance trim moyen en 2024 : +1,2%</a:t>
            </a:r>
          </a:p>
        </p:txBody>
      </p:sp>
      <p:sp>
        <p:nvSpPr>
          <p:cNvPr id="14" name="Espace réservé du texte 2"/>
          <p:cNvSpPr txBox="1">
            <a:spLocks/>
          </p:cNvSpPr>
          <p:nvPr/>
        </p:nvSpPr>
        <p:spPr>
          <a:xfrm>
            <a:off x="242261" y="601310"/>
            <a:ext cx="8444539" cy="72786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En Europe, les livraisons se sont repliées à l’Ouest pour se développer à l’Est</a:t>
            </a:r>
          </a:p>
        </p:txBody>
      </p:sp>
      <p:sp>
        <p:nvSpPr>
          <p:cNvPr id="9" name="Espace réservé du texte 2"/>
          <p:cNvSpPr txBox="1">
            <a:spLocks/>
          </p:cNvSpPr>
          <p:nvPr/>
        </p:nvSpPr>
        <p:spPr>
          <a:xfrm>
            <a:off x="7082539" y="4321375"/>
            <a:ext cx="4161284" cy="265092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L’Europe de l’Est a de nouveau affiché des taux de croissance de livraisons prononcés en 2024.</a:t>
            </a:r>
          </a:p>
          <a:p>
            <a:r>
              <a:rPr lang="fr-FR" sz="2000" dirty="0">
                <a:solidFill>
                  <a:schemeClr val="tx1"/>
                </a:solidFill>
              </a:rPr>
              <a:t>Taux de croissance trim moyen en 2024: +18% </a:t>
            </a:r>
          </a:p>
          <a:p>
            <a:pPr marL="0" indent="0">
              <a:buFontTx/>
              <a:buNone/>
            </a:pPr>
            <a:endParaRPr lang="fr-FR" sz="1400" dirty="0">
              <a:solidFill>
                <a:schemeClr val="tx1"/>
              </a:solidFill>
            </a:endParaRPr>
          </a:p>
        </p:txBody>
      </p:sp>
      <p:pic>
        <p:nvPicPr>
          <p:cNvPr id="3" name="Image 2">
            <a:extLst>
              <a:ext uri="{FF2B5EF4-FFF2-40B4-BE49-F238E27FC236}">
                <a16:creationId xmlns:a16="http://schemas.microsoft.com/office/drawing/2014/main" id="{947BB959-2714-859B-CD21-37CC730D05E2}"/>
              </a:ext>
            </a:extLst>
          </p:cNvPr>
          <p:cNvPicPr>
            <a:picLocks noChangeAspect="1"/>
          </p:cNvPicPr>
          <p:nvPr/>
        </p:nvPicPr>
        <p:blipFill>
          <a:blip r:embed="rId4"/>
          <a:stretch>
            <a:fillRect/>
          </a:stretch>
        </p:blipFill>
        <p:spPr>
          <a:xfrm>
            <a:off x="7220114" y="1514845"/>
            <a:ext cx="4023709" cy="2671887"/>
          </a:xfrm>
          <a:prstGeom prst="rect">
            <a:avLst/>
          </a:prstGeom>
        </p:spPr>
      </p:pic>
      <p:pic>
        <p:nvPicPr>
          <p:cNvPr id="4" name="Image 3">
            <a:extLst>
              <a:ext uri="{FF2B5EF4-FFF2-40B4-BE49-F238E27FC236}">
                <a16:creationId xmlns:a16="http://schemas.microsoft.com/office/drawing/2014/main" id="{62946875-36EB-9D2F-E363-82B602F4D7D6}"/>
              </a:ext>
            </a:extLst>
          </p:cNvPr>
          <p:cNvPicPr>
            <a:picLocks noChangeAspect="1"/>
          </p:cNvPicPr>
          <p:nvPr/>
        </p:nvPicPr>
        <p:blipFill>
          <a:blip r:embed="rId5"/>
          <a:stretch>
            <a:fillRect/>
          </a:stretch>
        </p:blipFill>
        <p:spPr>
          <a:xfrm>
            <a:off x="948178" y="1535807"/>
            <a:ext cx="4023709" cy="2650925"/>
          </a:xfrm>
          <a:prstGeom prst="rect">
            <a:avLst/>
          </a:prstGeom>
        </p:spPr>
      </p:pic>
    </p:spTree>
    <p:extLst>
      <p:ext uri="{BB962C8B-B14F-4D97-AF65-F5344CB8AC3E}">
        <p14:creationId xmlns:p14="http://schemas.microsoft.com/office/powerpoint/2010/main" val="2105842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133"/>
            <a:ext cx="8373291" cy="727869"/>
          </a:xfrm>
        </p:spPr>
        <p:txBody>
          <a:bodyPr/>
          <a:lstStyle/>
          <a:p>
            <a:r>
              <a:rPr lang="fr-FR" dirty="0"/>
              <a:t>- Monde : Le marché du neuf -</a:t>
            </a:r>
          </a:p>
        </p:txBody>
      </p:sp>
      <p:sp>
        <p:nvSpPr>
          <p:cNvPr id="13" name="Espace réservé du texte 2"/>
          <p:cNvSpPr>
            <a:spLocks noGrp="1"/>
          </p:cNvSpPr>
          <p:nvPr>
            <p:ph type="body" sz="quarter" idx="10"/>
          </p:nvPr>
        </p:nvSpPr>
        <p:spPr>
          <a:xfrm>
            <a:off x="105084" y="4205655"/>
            <a:ext cx="3828620" cy="2181074"/>
          </a:xfrm>
        </p:spPr>
        <p:txBody>
          <a:bodyPr/>
          <a:lstStyle/>
          <a:p>
            <a:r>
              <a:rPr lang="fr-FR" sz="2000" dirty="0">
                <a:solidFill>
                  <a:schemeClr val="tx1"/>
                </a:solidFill>
              </a:rPr>
              <a:t>L’Amérique du Nord enregistre des taux de croissance négatifs sur 2024.</a:t>
            </a:r>
          </a:p>
          <a:p>
            <a:r>
              <a:rPr lang="fr-FR" sz="2000" dirty="0">
                <a:solidFill>
                  <a:schemeClr val="tx1"/>
                </a:solidFill>
              </a:rPr>
              <a:t>Taux de croissance trim moyen en 2024 : -7%</a:t>
            </a:r>
          </a:p>
        </p:txBody>
      </p:sp>
      <p:sp>
        <p:nvSpPr>
          <p:cNvPr id="14" name="Espace réservé du texte 2"/>
          <p:cNvSpPr txBox="1">
            <a:spLocks/>
          </p:cNvSpPr>
          <p:nvPr/>
        </p:nvSpPr>
        <p:spPr>
          <a:xfrm>
            <a:off x="242261" y="601310"/>
            <a:ext cx="8444539" cy="72786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Les livraisons se sont maintenues au niveau mondial</a:t>
            </a:r>
          </a:p>
        </p:txBody>
      </p:sp>
      <p:sp>
        <p:nvSpPr>
          <p:cNvPr id="15" name="Espace réservé du texte 2"/>
          <p:cNvSpPr txBox="1">
            <a:spLocks/>
          </p:cNvSpPr>
          <p:nvPr/>
        </p:nvSpPr>
        <p:spPr>
          <a:xfrm>
            <a:off x="4025143" y="4201942"/>
            <a:ext cx="4027358" cy="265092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Amérique latine, les livraisons ont enregistré une croissance forte sur l’année 2024 après une année 2023 en repli.</a:t>
            </a:r>
          </a:p>
          <a:p>
            <a:r>
              <a:rPr lang="fr-FR" sz="2000" dirty="0">
                <a:solidFill>
                  <a:schemeClr val="tx1"/>
                </a:solidFill>
              </a:rPr>
              <a:t>Taux de croissance trim moyen en 2024: +26%.</a:t>
            </a:r>
          </a:p>
          <a:p>
            <a:pPr marL="0" indent="0">
              <a:buFontTx/>
              <a:buNone/>
            </a:pPr>
            <a:endParaRPr lang="fr-FR" sz="1200" dirty="0">
              <a:solidFill>
                <a:schemeClr val="tx1"/>
              </a:solidFill>
            </a:endParaRPr>
          </a:p>
        </p:txBody>
      </p:sp>
      <p:sp>
        <p:nvSpPr>
          <p:cNvPr id="9" name="Espace réservé du texte 2"/>
          <p:cNvSpPr txBox="1">
            <a:spLocks/>
          </p:cNvSpPr>
          <p:nvPr/>
        </p:nvSpPr>
        <p:spPr>
          <a:xfrm>
            <a:off x="8030716" y="4201940"/>
            <a:ext cx="4161284" cy="265092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Chine, le taux de croissance trimestriel a ralenti en 2024.</a:t>
            </a:r>
          </a:p>
          <a:p>
            <a:r>
              <a:rPr lang="fr-FR" sz="2000" dirty="0">
                <a:solidFill>
                  <a:schemeClr val="tx1"/>
                </a:solidFill>
              </a:rPr>
              <a:t>Taux de croissance trim moyen en 2024: +5% </a:t>
            </a:r>
          </a:p>
          <a:p>
            <a:pPr marL="0" indent="0">
              <a:buFontTx/>
              <a:buNone/>
            </a:pPr>
            <a:endParaRPr lang="fr-FR" sz="1400" dirty="0">
              <a:solidFill>
                <a:schemeClr val="tx1"/>
              </a:solidFill>
            </a:endParaRPr>
          </a:p>
        </p:txBody>
      </p:sp>
      <p:pic>
        <p:nvPicPr>
          <p:cNvPr id="6" name="Image 5">
            <a:extLst>
              <a:ext uri="{FF2B5EF4-FFF2-40B4-BE49-F238E27FC236}">
                <a16:creationId xmlns:a16="http://schemas.microsoft.com/office/drawing/2014/main" id="{0474F6A6-B4F1-9ECB-894F-82BD8076E1D4}"/>
              </a:ext>
            </a:extLst>
          </p:cNvPr>
          <p:cNvPicPr>
            <a:picLocks noChangeAspect="1"/>
          </p:cNvPicPr>
          <p:nvPr/>
        </p:nvPicPr>
        <p:blipFill>
          <a:blip r:embed="rId4"/>
          <a:stretch>
            <a:fillRect/>
          </a:stretch>
        </p:blipFill>
        <p:spPr>
          <a:xfrm>
            <a:off x="163705" y="1400546"/>
            <a:ext cx="3826713" cy="2686264"/>
          </a:xfrm>
          <a:prstGeom prst="rect">
            <a:avLst/>
          </a:prstGeom>
        </p:spPr>
      </p:pic>
      <p:pic>
        <p:nvPicPr>
          <p:cNvPr id="7" name="Image 6">
            <a:extLst>
              <a:ext uri="{FF2B5EF4-FFF2-40B4-BE49-F238E27FC236}">
                <a16:creationId xmlns:a16="http://schemas.microsoft.com/office/drawing/2014/main" id="{287C4420-128F-1726-3F46-43096369F930}"/>
              </a:ext>
            </a:extLst>
          </p:cNvPr>
          <p:cNvPicPr>
            <a:picLocks noChangeAspect="1"/>
          </p:cNvPicPr>
          <p:nvPr/>
        </p:nvPicPr>
        <p:blipFill>
          <a:blip r:embed="rId5"/>
          <a:stretch>
            <a:fillRect/>
          </a:stretch>
        </p:blipFill>
        <p:spPr>
          <a:xfrm>
            <a:off x="4183060" y="1400546"/>
            <a:ext cx="3834716" cy="2686264"/>
          </a:xfrm>
          <a:prstGeom prst="rect">
            <a:avLst/>
          </a:prstGeom>
        </p:spPr>
      </p:pic>
      <p:pic>
        <p:nvPicPr>
          <p:cNvPr id="8" name="Image 7">
            <a:extLst>
              <a:ext uri="{FF2B5EF4-FFF2-40B4-BE49-F238E27FC236}">
                <a16:creationId xmlns:a16="http://schemas.microsoft.com/office/drawing/2014/main" id="{5639A22F-536F-DADA-514A-28E2710B3A58}"/>
              </a:ext>
            </a:extLst>
          </p:cNvPr>
          <p:cNvPicPr>
            <a:picLocks noChangeAspect="1"/>
          </p:cNvPicPr>
          <p:nvPr/>
        </p:nvPicPr>
        <p:blipFill>
          <a:blip r:embed="rId6"/>
          <a:stretch>
            <a:fillRect/>
          </a:stretch>
        </p:blipFill>
        <p:spPr>
          <a:xfrm>
            <a:off x="8210418" y="1400546"/>
            <a:ext cx="3812931" cy="2686264"/>
          </a:xfrm>
          <a:prstGeom prst="rect">
            <a:avLst/>
          </a:prstGeom>
        </p:spPr>
      </p:pic>
    </p:spTree>
    <p:extLst>
      <p:ext uri="{BB962C8B-B14F-4D97-AF65-F5344CB8AC3E}">
        <p14:creationId xmlns:p14="http://schemas.microsoft.com/office/powerpoint/2010/main" val="3109074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27570"/>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240989" y="654815"/>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Des structures de marchés différentes</a:t>
            </a:r>
          </a:p>
        </p:txBody>
      </p:sp>
      <p:sp>
        <p:nvSpPr>
          <p:cNvPr id="12" name="Espace réservé du texte 2">
            <a:extLst>
              <a:ext uri="{FF2B5EF4-FFF2-40B4-BE49-F238E27FC236}">
                <a16:creationId xmlns:a16="http://schemas.microsoft.com/office/drawing/2014/main" id="{F786988D-660F-4E91-A52B-9706756049C9}"/>
              </a:ext>
            </a:extLst>
          </p:cNvPr>
          <p:cNvSpPr txBox="1">
            <a:spLocks/>
          </p:cNvSpPr>
          <p:nvPr/>
        </p:nvSpPr>
        <p:spPr>
          <a:xfrm>
            <a:off x="0" y="4125395"/>
            <a:ext cx="3776693" cy="228846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t>
            </a:r>
            <a:r>
              <a:rPr lang="fr-FR" sz="2000" b="1" dirty="0">
                <a:solidFill>
                  <a:schemeClr val="tx1"/>
                </a:solidFill>
              </a:rPr>
              <a:t>Europe</a:t>
            </a:r>
            <a:r>
              <a:rPr lang="fr-FR" sz="2000" dirty="0">
                <a:solidFill>
                  <a:schemeClr val="tx1"/>
                </a:solidFill>
              </a:rPr>
              <a:t>, les livraisons de magasiniers sont prépondérantes. La transition énergétique tire le marché des frontaux électriques au détriment de celui des thermiques.</a:t>
            </a:r>
          </a:p>
        </p:txBody>
      </p:sp>
      <p:sp>
        <p:nvSpPr>
          <p:cNvPr id="13" name="Espace réservé du texte 2">
            <a:extLst>
              <a:ext uri="{FF2B5EF4-FFF2-40B4-BE49-F238E27FC236}">
                <a16:creationId xmlns:a16="http://schemas.microsoft.com/office/drawing/2014/main" id="{AC014892-A2F0-40C1-9F21-FA9F5D9DFE1D}"/>
              </a:ext>
            </a:extLst>
          </p:cNvPr>
          <p:cNvSpPr txBox="1">
            <a:spLocks/>
          </p:cNvSpPr>
          <p:nvPr/>
        </p:nvSpPr>
        <p:spPr>
          <a:xfrm>
            <a:off x="3902744" y="4119513"/>
            <a:ext cx="3652365" cy="2294350"/>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Aux </a:t>
            </a:r>
            <a:r>
              <a:rPr lang="fr-FR" sz="2000" b="1" dirty="0">
                <a:solidFill>
                  <a:schemeClr val="tx1"/>
                </a:solidFill>
              </a:rPr>
              <a:t>Etats-Unis</a:t>
            </a:r>
            <a:r>
              <a:rPr lang="fr-FR" sz="2000" dirty="0">
                <a:solidFill>
                  <a:schemeClr val="tx1"/>
                </a:solidFill>
              </a:rPr>
              <a:t>, les magasiniers prédominent également. Les livraisons de porte à faux thermiques surpassent encore celles de porte à faux électriques.</a:t>
            </a:r>
          </a:p>
        </p:txBody>
      </p:sp>
      <p:sp>
        <p:nvSpPr>
          <p:cNvPr id="14" name="Espace réservé du texte 2">
            <a:extLst>
              <a:ext uri="{FF2B5EF4-FFF2-40B4-BE49-F238E27FC236}">
                <a16:creationId xmlns:a16="http://schemas.microsoft.com/office/drawing/2014/main" id="{01EE72A2-AB88-4734-91F8-A96FBA294C7F}"/>
              </a:ext>
            </a:extLst>
          </p:cNvPr>
          <p:cNvSpPr txBox="1">
            <a:spLocks/>
          </p:cNvSpPr>
          <p:nvPr/>
        </p:nvSpPr>
        <p:spPr>
          <a:xfrm>
            <a:off x="7775753" y="4119513"/>
            <a:ext cx="3858980" cy="232207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t>
            </a:r>
            <a:r>
              <a:rPr lang="fr-FR" sz="2000" b="1" dirty="0">
                <a:solidFill>
                  <a:schemeClr val="tx1"/>
                </a:solidFill>
              </a:rPr>
              <a:t>Chine</a:t>
            </a:r>
            <a:r>
              <a:rPr lang="fr-FR" sz="2000" dirty="0">
                <a:solidFill>
                  <a:schemeClr val="tx1"/>
                </a:solidFill>
              </a:rPr>
              <a:t>, les livraisons de porte à faux thermiques sont prédominantes. Les porte à faux électriques ne représentent encore qu’une faible part du marché.</a:t>
            </a:r>
          </a:p>
        </p:txBody>
      </p:sp>
      <p:pic>
        <p:nvPicPr>
          <p:cNvPr id="2" name="Image 1">
            <a:extLst>
              <a:ext uri="{FF2B5EF4-FFF2-40B4-BE49-F238E27FC236}">
                <a16:creationId xmlns:a16="http://schemas.microsoft.com/office/drawing/2014/main" id="{2066E93C-BB2F-FCC2-42C8-EF1AA897E3C1}"/>
              </a:ext>
            </a:extLst>
          </p:cNvPr>
          <p:cNvPicPr>
            <a:picLocks noChangeAspect="1"/>
          </p:cNvPicPr>
          <p:nvPr/>
        </p:nvPicPr>
        <p:blipFill>
          <a:blip r:embed="rId4"/>
          <a:stretch>
            <a:fillRect/>
          </a:stretch>
        </p:blipFill>
        <p:spPr>
          <a:xfrm>
            <a:off x="7135556" y="1218843"/>
            <a:ext cx="5139373" cy="3012841"/>
          </a:xfrm>
          <a:prstGeom prst="rect">
            <a:avLst/>
          </a:prstGeom>
        </p:spPr>
      </p:pic>
      <p:pic>
        <p:nvPicPr>
          <p:cNvPr id="3" name="Image 2">
            <a:extLst>
              <a:ext uri="{FF2B5EF4-FFF2-40B4-BE49-F238E27FC236}">
                <a16:creationId xmlns:a16="http://schemas.microsoft.com/office/drawing/2014/main" id="{28284BD0-F5A4-8FE9-3E27-5B6E60BDEC69}"/>
              </a:ext>
            </a:extLst>
          </p:cNvPr>
          <p:cNvPicPr>
            <a:picLocks noChangeAspect="1"/>
          </p:cNvPicPr>
          <p:nvPr/>
        </p:nvPicPr>
        <p:blipFill>
          <a:blip r:embed="rId5"/>
          <a:stretch>
            <a:fillRect/>
          </a:stretch>
        </p:blipFill>
        <p:spPr>
          <a:xfrm>
            <a:off x="2899927" y="1218843"/>
            <a:ext cx="5389331" cy="3179537"/>
          </a:xfrm>
          <a:prstGeom prst="rect">
            <a:avLst/>
          </a:prstGeom>
        </p:spPr>
      </p:pic>
      <p:pic>
        <p:nvPicPr>
          <p:cNvPr id="5" name="Image 4">
            <a:extLst>
              <a:ext uri="{FF2B5EF4-FFF2-40B4-BE49-F238E27FC236}">
                <a16:creationId xmlns:a16="http://schemas.microsoft.com/office/drawing/2014/main" id="{51294C89-3103-D77B-4DAA-986C796B2439}"/>
              </a:ext>
            </a:extLst>
          </p:cNvPr>
          <p:cNvPicPr>
            <a:picLocks noChangeAspect="1"/>
          </p:cNvPicPr>
          <p:nvPr/>
        </p:nvPicPr>
        <p:blipFill>
          <a:blip r:embed="rId6"/>
          <a:stretch>
            <a:fillRect/>
          </a:stretch>
        </p:blipFill>
        <p:spPr>
          <a:xfrm>
            <a:off x="-210874" y="1221737"/>
            <a:ext cx="4113618" cy="3179537"/>
          </a:xfrm>
          <a:prstGeom prst="rect">
            <a:avLst/>
          </a:prstGeom>
        </p:spPr>
      </p:pic>
    </p:spTree>
    <p:extLst>
      <p:ext uri="{BB962C8B-B14F-4D97-AF65-F5344CB8AC3E}">
        <p14:creationId xmlns:p14="http://schemas.microsoft.com/office/powerpoint/2010/main" val="3928102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743995" y="1553000"/>
            <a:ext cx="5320043" cy="4210965"/>
          </a:xfrm>
        </p:spPr>
        <p:txBody>
          <a:bodyPr/>
          <a:lstStyle/>
          <a:p>
            <a:r>
              <a:rPr lang="fr-FR" sz="2400" dirty="0">
                <a:solidFill>
                  <a:schemeClr val="tx1"/>
                </a:solidFill>
              </a:rPr>
              <a:t>L’Europe de L’Ouest concerne environ 76% des unités livrées (Europe de l’Est : 24%) </a:t>
            </a:r>
          </a:p>
          <a:p>
            <a:r>
              <a:rPr lang="fr-FR" sz="2400" dirty="0">
                <a:solidFill>
                  <a:schemeClr val="tx1"/>
                </a:solidFill>
              </a:rPr>
              <a:t>Légère progression récente de l’Europe de l’Est associée à une légère baisse sur l’Europe de l’Ouest.</a:t>
            </a:r>
          </a:p>
          <a:p>
            <a:r>
              <a:rPr lang="fr-FR" sz="2400" dirty="0">
                <a:solidFill>
                  <a:schemeClr val="tx1"/>
                </a:solidFill>
              </a:rPr>
              <a:t>Les livraisons en 2025 devraient se maintenir autour de 665 000 unités</a:t>
            </a:r>
          </a:p>
        </p:txBody>
      </p:sp>
      <p:sp>
        <p:nvSpPr>
          <p:cNvPr id="6" name="Titre 1"/>
          <p:cNvSpPr>
            <a:spLocks noGrp="1"/>
          </p:cNvSpPr>
          <p:nvPr>
            <p:ph type="title"/>
          </p:nvPr>
        </p:nvSpPr>
        <p:spPr>
          <a:xfrm>
            <a:off x="0" y="5133"/>
            <a:ext cx="8373291" cy="727869"/>
          </a:xfrm>
        </p:spPr>
        <p:txBody>
          <a:bodyPr/>
          <a:lstStyle/>
          <a:p>
            <a:r>
              <a:rPr lang="fr-FR" dirty="0"/>
              <a:t>- Europe : Le marché du neuf -</a:t>
            </a:r>
          </a:p>
        </p:txBody>
      </p:sp>
      <p:sp>
        <p:nvSpPr>
          <p:cNvPr id="7" name="Espace réservé du texte 2"/>
          <p:cNvSpPr txBox="1">
            <a:spLocks/>
          </p:cNvSpPr>
          <p:nvPr/>
        </p:nvSpPr>
        <p:spPr>
          <a:xfrm>
            <a:off x="242262" y="601310"/>
            <a:ext cx="9023657" cy="79814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Les livraisons se maintiendraient en 2025</a:t>
            </a:r>
          </a:p>
        </p:txBody>
      </p:sp>
      <p:pic>
        <p:nvPicPr>
          <p:cNvPr id="5" name="Image 4">
            <a:extLst>
              <a:ext uri="{FF2B5EF4-FFF2-40B4-BE49-F238E27FC236}">
                <a16:creationId xmlns:a16="http://schemas.microsoft.com/office/drawing/2014/main" id="{A94557B2-F1F5-55D9-56D4-05995B680FC0}"/>
              </a:ext>
            </a:extLst>
          </p:cNvPr>
          <p:cNvPicPr>
            <a:picLocks noChangeAspect="1"/>
          </p:cNvPicPr>
          <p:nvPr/>
        </p:nvPicPr>
        <p:blipFill>
          <a:blip r:embed="rId4"/>
          <a:stretch>
            <a:fillRect/>
          </a:stretch>
        </p:blipFill>
        <p:spPr>
          <a:xfrm>
            <a:off x="127962" y="1329179"/>
            <a:ext cx="6616033" cy="4330841"/>
          </a:xfrm>
          <a:prstGeom prst="rect">
            <a:avLst/>
          </a:prstGeom>
        </p:spPr>
      </p:pic>
    </p:spTree>
    <p:extLst>
      <p:ext uri="{BB962C8B-B14F-4D97-AF65-F5344CB8AC3E}">
        <p14:creationId xmlns:p14="http://schemas.microsoft.com/office/powerpoint/2010/main" val="173572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 y="4053161"/>
            <a:ext cx="6094676" cy="2261509"/>
          </a:xfrm>
        </p:spPr>
        <p:txBody>
          <a:bodyPr/>
          <a:lstStyle/>
          <a:p>
            <a:r>
              <a:rPr lang="fr-FR" sz="1800" dirty="0">
                <a:solidFill>
                  <a:schemeClr val="tx1"/>
                </a:solidFill>
              </a:rPr>
              <a:t>L’année </a:t>
            </a:r>
            <a:r>
              <a:rPr lang="fr-FR" sz="1800" b="1" dirty="0">
                <a:solidFill>
                  <a:schemeClr val="tx1"/>
                </a:solidFill>
              </a:rPr>
              <a:t>2024</a:t>
            </a:r>
            <a:r>
              <a:rPr lang="fr-FR" sz="1800" dirty="0">
                <a:solidFill>
                  <a:schemeClr val="tx1"/>
                </a:solidFill>
              </a:rPr>
              <a:t> montre une décroissance assez prononcée en </a:t>
            </a:r>
            <a:r>
              <a:rPr lang="fr-FR" sz="1800" b="1" dirty="0">
                <a:solidFill>
                  <a:schemeClr val="tx1"/>
                </a:solidFill>
              </a:rPr>
              <a:t>Italie</a:t>
            </a:r>
            <a:r>
              <a:rPr lang="fr-FR" sz="1800" dirty="0">
                <a:solidFill>
                  <a:schemeClr val="tx1"/>
                </a:solidFill>
              </a:rPr>
              <a:t> et en </a:t>
            </a:r>
            <a:r>
              <a:rPr lang="fr-FR" sz="1800" b="1" dirty="0">
                <a:solidFill>
                  <a:schemeClr val="tx1"/>
                </a:solidFill>
              </a:rPr>
              <a:t>Allemagne</a:t>
            </a:r>
            <a:r>
              <a:rPr lang="fr-FR" sz="1800" dirty="0">
                <a:solidFill>
                  <a:schemeClr val="tx1"/>
                </a:solidFill>
              </a:rPr>
              <a:t>.</a:t>
            </a:r>
          </a:p>
          <a:p>
            <a:r>
              <a:rPr lang="fr-FR" sz="1800" dirty="0">
                <a:solidFill>
                  <a:schemeClr val="tx1"/>
                </a:solidFill>
              </a:rPr>
              <a:t>Allemagne : premier marché européen (plus de 110 000 unités livrées en 2024).                    L’écart France-Allemagne se resserre légèrement.</a:t>
            </a:r>
          </a:p>
        </p:txBody>
      </p:sp>
      <p:sp>
        <p:nvSpPr>
          <p:cNvPr id="7" name="Espace réservé du texte 2"/>
          <p:cNvSpPr txBox="1">
            <a:spLocks/>
          </p:cNvSpPr>
          <p:nvPr/>
        </p:nvSpPr>
        <p:spPr>
          <a:xfrm>
            <a:off x="6097324" y="4409069"/>
            <a:ext cx="6094676" cy="201350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dirty="0">
                <a:solidFill>
                  <a:schemeClr val="tx1"/>
                </a:solidFill>
              </a:rPr>
              <a:t>La </a:t>
            </a:r>
            <a:r>
              <a:rPr lang="fr-FR" sz="1800" b="1" dirty="0">
                <a:solidFill>
                  <a:schemeClr val="tx1"/>
                </a:solidFill>
              </a:rPr>
              <a:t>Russie</a:t>
            </a:r>
            <a:r>
              <a:rPr lang="fr-FR" sz="1800" dirty="0">
                <a:solidFill>
                  <a:schemeClr val="tx1"/>
                </a:solidFill>
              </a:rPr>
              <a:t> et la </a:t>
            </a:r>
            <a:r>
              <a:rPr lang="fr-FR" sz="1800" b="1" dirty="0">
                <a:solidFill>
                  <a:schemeClr val="tx1"/>
                </a:solidFill>
              </a:rPr>
              <a:t>Pologne</a:t>
            </a:r>
            <a:r>
              <a:rPr lang="fr-FR" sz="1800" dirty="0">
                <a:solidFill>
                  <a:schemeClr val="tx1"/>
                </a:solidFill>
              </a:rPr>
              <a:t> ont connu un rebond post Covid très prononcé. </a:t>
            </a:r>
          </a:p>
          <a:p>
            <a:r>
              <a:rPr lang="fr-FR" sz="1800" dirty="0">
                <a:solidFill>
                  <a:schemeClr val="tx1"/>
                </a:solidFill>
              </a:rPr>
              <a:t>La </a:t>
            </a:r>
            <a:r>
              <a:rPr lang="fr-FR" sz="1800" dirty="0" err="1">
                <a:solidFill>
                  <a:schemeClr val="tx1"/>
                </a:solidFill>
              </a:rPr>
              <a:t>Rép</a:t>
            </a:r>
            <a:r>
              <a:rPr lang="fr-FR" sz="1800" dirty="0">
                <a:solidFill>
                  <a:schemeClr val="tx1"/>
                </a:solidFill>
              </a:rPr>
              <a:t>. Tchèque est en troisième position sur l’Europe de l’Est avec des niveaux de livraisons plus faibles, et un rebond plus modéré.</a:t>
            </a:r>
            <a:endParaRPr lang="fr-FR" sz="1400" dirty="0">
              <a:solidFill>
                <a:schemeClr val="tx1"/>
              </a:solidFill>
            </a:endParaRPr>
          </a:p>
        </p:txBody>
      </p:sp>
      <p:sp>
        <p:nvSpPr>
          <p:cNvPr id="8" name="Titre 1"/>
          <p:cNvSpPr>
            <a:spLocks noGrp="1"/>
          </p:cNvSpPr>
          <p:nvPr>
            <p:ph type="title"/>
          </p:nvPr>
        </p:nvSpPr>
        <p:spPr>
          <a:xfrm>
            <a:off x="0" y="0"/>
            <a:ext cx="8373291" cy="727869"/>
          </a:xfrm>
        </p:spPr>
        <p:txBody>
          <a:bodyPr/>
          <a:lstStyle/>
          <a:p>
            <a:r>
              <a:rPr lang="fr-FR" dirty="0"/>
              <a:t>- Europe : Le marché du neuf -</a:t>
            </a:r>
          </a:p>
        </p:txBody>
      </p:sp>
      <p:sp>
        <p:nvSpPr>
          <p:cNvPr id="9" name="Espace réservé du texte 2"/>
          <p:cNvSpPr txBox="1">
            <a:spLocks/>
          </p:cNvSpPr>
          <p:nvPr/>
        </p:nvSpPr>
        <p:spPr>
          <a:xfrm>
            <a:off x="242262" y="601310"/>
            <a:ext cx="7451761"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Historique : Les plus gros marchés d’Europe</a:t>
            </a:r>
          </a:p>
        </p:txBody>
      </p:sp>
      <p:pic>
        <p:nvPicPr>
          <p:cNvPr id="2" name="Image 1">
            <a:extLst>
              <a:ext uri="{FF2B5EF4-FFF2-40B4-BE49-F238E27FC236}">
                <a16:creationId xmlns:a16="http://schemas.microsoft.com/office/drawing/2014/main" id="{1B7473E7-F76C-B400-4A85-BF44CDE34CD2}"/>
              </a:ext>
            </a:extLst>
          </p:cNvPr>
          <p:cNvPicPr>
            <a:picLocks noChangeAspect="1"/>
          </p:cNvPicPr>
          <p:nvPr/>
        </p:nvPicPr>
        <p:blipFill>
          <a:blip r:embed="rId4"/>
          <a:stretch>
            <a:fillRect/>
          </a:stretch>
        </p:blipFill>
        <p:spPr>
          <a:xfrm>
            <a:off x="373978" y="1059105"/>
            <a:ext cx="5087007" cy="2859272"/>
          </a:xfrm>
          <a:prstGeom prst="rect">
            <a:avLst/>
          </a:prstGeom>
        </p:spPr>
      </p:pic>
      <p:pic>
        <p:nvPicPr>
          <p:cNvPr id="5" name="Image 4">
            <a:extLst>
              <a:ext uri="{FF2B5EF4-FFF2-40B4-BE49-F238E27FC236}">
                <a16:creationId xmlns:a16="http://schemas.microsoft.com/office/drawing/2014/main" id="{930E903A-0693-0BEB-D4E1-4865A48F1AC0}"/>
              </a:ext>
            </a:extLst>
          </p:cNvPr>
          <p:cNvPicPr>
            <a:picLocks noChangeAspect="1"/>
          </p:cNvPicPr>
          <p:nvPr/>
        </p:nvPicPr>
        <p:blipFill>
          <a:blip r:embed="rId5"/>
          <a:stretch>
            <a:fillRect/>
          </a:stretch>
        </p:blipFill>
        <p:spPr>
          <a:xfrm>
            <a:off x="6600497" y="1415013"/>
            <a:ext cx="5088330" cy="2859272"/>
          </a:xfrm>
          <a:prstGeom prst="rect">
            <a:avLst/>
          </a:prstGeom>
        </p:spPr>
      </p:pic>
    </p:spTree>
    <p:extLst>
      <p:ext uri="{BB962C8B-B14F-4D97-AF65-F5344CB8AC3E}">
        <p14:creationId xmlns:p14="http://schemas.microsoft.com/office/powerpoint/2010/main" val="720438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 y="4885507"/>
            <a:ext cx="6043745" cy="1512432"/>
          </a:xfrm>
        </p:spPr>
        <p:txBody>
          <a:bodyPr/>
          <a:lstStyle/>
          <a:p>
            <a:r>
              <a:rPr lang="fr-FR" sz="1800" dirty="0">
                <a:solidFill>
                  <a:schemeClr val="tx1"/>
                </a:solidFill>
              </a:rPr>
              <a:t>Depuis 2009, </a:t>
            </a:r>
            <a:r>
              <a:rPr lang="fr-FR" sz="1800" b="1" dirty="0">
                <a:solidFill>
                  <a:schemeClr val="tx1"/>
                </a:solidFill>
              </a:rPr>
              <a:t>l’écart</a:t>
            </a:r>
            <a:r>
              <a:rPr lang="fr-FR" sz="1800" dirty="0">
                <a:solidFill>
                  <a:schemeClr val="tx1"/>
                </a:solidFill>
              </a:rPr>
              <a:t> s’accentue entre les </a:t>
            </a:r>
            <a:r>
              <a:rPr lang="fr-FR" sz="1800" b="1" dirty="0">
                <a:solidFill>
                  <a:schemeClr val="tx1"/>
                </a:solidFill>
              </a:rPr>
              <a:t>commandes</a:t>
            </a:r>
            <a:r>
              <a:rPr lang="fr-FR" sz="1800" dirty="0">
                <a:solidFill>
                  <a:schemeClr val="tx1"/>
                </a:solidFill>
              </a:rPr>
              <a:t> de </a:t>
            </a:r>
            <a:r>
              <a:rPr lang="fr-FR" sz="1800" b="1" dirty="0">
                <a:solidFill>
                  <a:schemeClr val="tx1"/>
                </a:solidFill>
              </a:rPr>
              <a:t>magasiniers</a:t>
            </a:r>
            <a:r>
              <a:rPr lang="fr-FR" sz="1800" dirty="0">
                <a:solidFill>
                  <a:schemeClr val="tx1"/>
                </a:solidFill>
              </a:rPr>
              <a:t> et de </a:t>
            </a:r>
            <a:r>
              <a:rPr lang="fr-FR" sz="1800" b="1" dirty="0">
                <a:solidFill>
                  <a:schemeClr val="tx1"/>
                </a:solidFill>
              </a:rPr>
              <a:t>porte-à-faux</a:t>
            </a:r>
            <a:r>
              <a:rPr lang="fr-FR" sz="1800" dirty="0">
                <a:solidFill>
                  <a:schemeClr val="tx1"/>
                </a:solidFill>
              </a:rPr>
              <a:t> en Europe de l’Ouest.</a:t>
            </a:r>
          </a:p>
          <a:p>
            <a:pPr marL="0" indent="0">
              <a:buNone/>
            </a:pPr>
            <a:r>
              <a:rPr lang="fr-FR" sz="1800" dirty="0">
                <a:solidFill>
                  <a:schemeClr val="tx1"/>
                </a:solidFill>
              </a:rPr>
              <a:t>Le ratio magasiniers/porte-à-faux est à 2,6.</a:t>
            </a:r>
            <a:endParaRPr lang="fr-FR" sz="1400" dirty="0">
              <a:solidFill>
                <a:schemeClr val="tx1"/>
              </a:solidFill>
            </a:endParaRPr>
          </a:p>
          <a:p>
            <a:pPr marL="0" indent="0">
              <a:buNone/>
            </a:pPr>
            <a:endParaRPr lang="fr-FR" sz="1100" dirty="0">
              <a:solidFill>
                <a:schemeClr val="tx1"/>
              </a:solidFill>
            </a:endParaRPr>
          </a:p>
        </p:txBody>
      </p:sp>
      <p:sp>
        <p:nvSpPr>
          <p:cNvPr id="7" name="Espace réservé du texte 2"/>
          <p:cNvSpPr txBox="1">
            <a:spLocks/>
          </p:cNvSpPr>
          <p:nvPr/>
        </p:nvSpPr>
        <p:spPr>
          <a:xfrm>
            <a:off x="6148255" y="4885506"/>
            <a:ext cx="6138995" cy="151243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dirty="0">
                <a:solidFill>
                  <a:schemeClr val="tx1"/>
                </a:solidFill>
              </a:rPr>
              <a:t>Après une chute en 2009, le </a:t>
            </a:r>
            <a:r>
              <a:rPr lang="fr-FR" sz="1800" b="1" dirty="0">
                <a:solidFill>
                  <a:schemeClr val="tx1"/>
                </a:solidFill>
              </a:rPr>
              <a:t>niveau</a:t>
            </a:r>
            <a:r>
              <a:rPr lang="fr-FR" sz="1800" dirty="0">
                <a:solidFill>
                  <a:schemeClr val="tx1"/>
                </a:solidFill>
              </a:rPr>
              <a:t> des </a:t>
            </a:r>
            <a:r>
              <a:rPr lang="fr-FR" sz="1800" b="1" dirty="0">
                <a:solidFill>
                  <a:schemeClr val="tx1"/>
                </a:solidFill>
              </a:rPr>
              <a:t>commandes</a:t>
            </a:r>
            <a:r>
              <a:rPr lang="fr-FR" sz="1800" dirty="0">
                <a:solidFill>
                  <a:schemeClr val="tx1"/>
                </a:solidFill>
              </a:rPr>
              <a:t> de chariots en </a:t>
            </a:r>
            <a:r>
              <a:rPr lang="fr-FR" sz="1800" b="1" dirty="0">
                <a:solidFill>
                  <a:schemeClr val="tx1"/>
                </a:solidFill>
              </a:rPr>
              <a:t>porte-à-faux</a:t>
            </a:r>
            <a:r>
              <a:rPr lang="fr-FR" sz="1800" dirty="0">
                <a:solidFill>
                  <a:schemeClr val="tx1"/>
                </a:solidFill>
              </a:rPr>
              <a:t> est passé </a:t>
            </a:r>
            <a:r>
              <a:rPr lang="fr-FR" sz="1800" b="1" dirty="0">
                <a:solidFill>
                  <a:schemeClr val="tx1"/>
                </a:solidFill>
              </a:rPr>
              <a:t>en dessous </a:t>
            </a:r>
            <a:r>
              <a:rPr lang="fr-FR" sz="1800" dirty="0">
                <a:solidFill>
                  <a:schemeClr val="tx1"/>
                </a:solidFill>
              </a:rPr>
              <a:t>de celui des chariots </a:t>
            </a:r>
            <a:r>
              <a:rPr lang="fr-FR" sz="1800" b="1" dirty="0">
                <a:solidFill>
                  <a:schemeClr val="tx1"/>
                </a:solidFill>
              </a:rPr>
              <a:t>magasiniers</a:t>
            </a:r>
            <a:r>
              <a:rPr lang="fr-FR" sz="1800" dirty="0">
                <a:solidFill>
                  <a:schemeClr val="tx1"/>
                </a:solidFill>
              </a:rPr>
              <a:t>.</a:t>
            </a:r>
            <a:endParaRPr lang="fr-FR" sz="1400" dirty="0">
              <a:solidFill>
                <a:schemeClr val="tx1"/>
              </a:solidFill>
            </a:endParaRPr>
          </a:p>
          <a:p>
            <a:pPr marL="0" indent="0">
              <a:buNone/>
            </a:pPr>
            <a:r>
              <a:rPr lang="fr-FR" sz="1800" dirty="0">
                <a:solidFill>
                  <a:schemeClr val="tx1"/>
                </a:solidFill>
              </a:rPr>
              <a:t>Le ratio magasiniers/porte-à-faux est à 2,6.</a:t>
            </a:r>
            <a:endParaRPr lang="fr-FR" sz="1400" dirty="0">
              <a:solidFill>
                <a:schemeClr val="tx1"/>
              </a:solidFill>
            </a:endParaRPr>
          </a:p>
          <a:p>
            <a:endParaRPr lang="fr-FR" sz="1800" dirty="0">
              <a:solidFill>
                <a:schemeClr val="tx1"/>
              </a:solidFill>
            </a:endParaRPr>
          </a:p>
          <a:p>
            <a:pPr marL="0" indent="0">
              <a:buFontTx/>
              <a:buNone/>
            </a:pPr>
            <a:endParaRPr lang="fr-FR" sz="1200" dirty="0">
              <a:solidFill>
                <a:schemeClr val="tx1"/>
              </a:solidFill>
            </a:endParaRPr>
          </a:p>
        </p:txBody>
      </p:sp>
      <p:sp>
        <p:nvSpPr>
          <p:cNvPr id="8" name="Titre 1"/>
          <p:cNvSpPr>
            <a:spLocks noGrp="1"/>
          </p:cNvSpPr>
          <p:nvPr>
            <p:ph type="title"/>
          </p:nvPr>
        </p:nvSpPr>
        <p:spPr>
          <a:xfrm>
            <a:off x="0" y="5133"/>
            <a:ext cx="8373291" cy="727869"/>
          </a:xfrm>
        </p:spPr>
        <p:txBody>
          <a:bodyPr/>
          <a:lstStyle/>
          <a:p>
            <a:r>
              <a:rPr lang="fr-FR" dirty="0"/>
              <a:t>- Europe : Le marché du neuf -</a:t>
            </a:r>
          </a:p>
        </p:txBody>
      </p:sp>
      <p:sp>
        <p:nvSpPr>
          <p:cNvPr id="9" name="Espace réservé du texte 2"/>
          <p:cNvSpPr txBox="1">
            <a:spLocks/>
          </p:cNvSpPr>
          <p:nvPr/>
        </p:nvSpPr>
        <p:spPr>
          <a:xfrm>
            <a:off x="233325" y="627200"/>
            <a:ext cx="8418411" cy="575980"/>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En Europe, les livraisons de magasiniers progressent</a:t>
            </a:r>
          </a:p>
        </p:txBody>
      </p:sp>
      <p:pic>
        <p:nvPicPr>
          <p:cNvPr id="2" name="Image 1">
            <a:extLst>
              <a:ext uri="{FF2B5EF4-FFF2-40B4-BE49-F238E27FC236}">
                <a16:creationId xmlns:a16="http://schemas.microsoft.com/office/drawing/2014/main" id="{C2B46311-2BA0-4FF1-96CB-7999B82AC82C}"/>
              </a:ext>
            </a:extLst>
          </p:cNvPr>
          <p:cNvPicPr>
            <a:picLocks noChangeAspect="1"/>
          </p:cNvPicPr>
          <p:nvPr/>
        </p:nvPicPr>
        <p:blipFill>
          <a:blip r:embed="rId4"/>
          <a:stretch>
            <a:fillRect/>
          </a:stretch>
        </p:blipFill>
        <p:spPr>
          <a:xfrm>
            <a:off x="208043" y="1491172"/>
            <a:ext cx="5590296" cy="3394330"/>
          </a:xfrm>
          <a:prstGeom prst="rect">
            <a:avLst/>
          </a:prstGeom>
        </p:spPr>
      </p:pic>
      <p:pic>
        <p:nvPicPr>
          <p:cNvPr id="4" name="Image 3">
            <a:extLst>
              <a:ext uri="{FF2B5EF4-FFF2-40B4-BE49-F238E27FC236}">
                <a16:creationId xmlns:a16="http://schemas.microsoft.com/office/drawing/2014/main" id="{9A29DF33-C7D2-6951-BC51-82FA78AA2D5B}"/>
              </a:ext>
            </a:extLst>
          </p:cNvPr>
          <p:cNvPicPr>
            <a:picLocks noChangeAspect="1"/>
          </p:cNvPicPr>
          <p:nvPr/>
        </p:nvPicPr>
        <p:blipFill>
          <a:blip r:embed="rId5"/>
          <a:stretch>
            <a:fillRect/>
          </a:stretch>
        </p:blipFill>
        <p:spPr>
          <a:xfrm>
            <a:off x="6393661" y="1494066"/>
            <a:ext cx="5590296" cy="3394330"/>
          </a:xfrm>
          <a:prstGeom prst="rect">
            <a:avLst/>
          </a:prstGeom>
        </p:spPr>
      </p:pic>
    </p:spTree>
    <p:extLst>
      <p:ext uri="{BB962C8B-B14F-4D97-AF65-F5344CB8AC3E}">
        <p14:creationId xmlns:p14="http://schemas.microsoft.com/office/powerpoint/2010/main" val="576131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0" y="4510759"/>
            <a:ext cx="6096000" cy="1821205"/>
          </a:xfrm>
        </p:spPr>
        <p:txBody>
          <a:bodyPr/>
          <a:lstStyle/>
          <a:p>
            <a:r>
              <a:rPr lang="fr-FR" sz="1800" b="1" dirty="0">
                <a:solidFill>
                  <a:schemeClr val="tx1"/>
                </a:solidFill>
              </a:rPr>
              <a:t>A l’Ouest, la transition énergétique est à l’œuvre.</a:t>
            </a:r>
            <a:r>
              <a:rPr lang="fr-FR" sz="1800" dirty="0">
                <a:solidFill>
                  <a:schemeClr val="tx1"/>
                </a:solidFill>
              </a:rPr>
              <a:t> Depuis 2013, les chariots électriques en porte-à-faux ont pris le pas sur les thermiques.         </a:t>
            </a:r>
          </a:p>
          <a:p>
            <a:pPr marL="0" indent="0">
              <a:spcBef>
                <a:spcPts val="600"/>
              </a:spcBef>
              <a:buNone/>
            </a:pPr>
            <a:r>
              <a:rPr lang="fr-FR" sz="1800" dirty="0">
                <a:solidFill>
                  <a:schemeClr val="tx1"/>
                </a:solidFill>
              </a:rPr>
              <a:t>Le ratio thermiques/électriques passe de 0,39 à 0,32.</a:t>
            </a:r>
            <a:endParaRPr lang="fr-FR" dirty="0">
              <a:solidFill>
                <a:schemeClr val="tx1"/>
              </a:solidFill>
            </a:endParaRPr>
          </a:p>
          <a:p>
            <a:pPr marL="0" indent="0">
              <a:buNone/>
            </a:pPr>
            <a:r>
              <a:rPr lang="fr-FR" sz="1100" dirty="0">
                <a:solidFill>
                  <a:schemeClr val="tx1"/>
                </a:solidFill>
              </a:rPr>
              <a:t>	</a:t>
            </a:r>
          </a:p>
        </p:txBody>
      </p:sp>
      <p:sp>
        <p:nvSpPr>
          <p:cNvPr id="7" name="Espace réservé du texte 2"/>
          <p:cNvSpPr txBox="1">
            <a:spLocks/>
          </p:cNvSpPr>
          <p:nvPr/>
        </p:nvSpPr>
        <p:spPr>
          <a:xfrm>
            <a:off x="6096000" y="4510757"/>
            <a:ext cx="5875606" cy="212517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b="1" dirty="0">
                <a:solidFill>
                  <a:schemeClr val="tx1"/>
                </a:solidFill>
              </a:rPr>
              <a:t>A l’Est, un changement structurel s’est opéré. </a:t>
            </a:r>
            <a:r>
              <a:rPr lang="fr-FR" sz="1800" dirty="0">
                <a:solidFill>
                  <a:schemeClr val="tx1"/>
                </a:solidFill>
              </a:rPr>
              <a:t>En 2009, le niveau des commandes de chariots thermiques s’est effondré. Il se situe maintenant juste au-dessus de celui des porte-à-faux électriques.	</a:t>
            </a:r>
          </a:p>
          <a:p>
            <a:pPr marL="0" indent="0">
              <a:spcBef>
                <a:spcPts val="600"/>
              </a:spcBef>
              <a:buNone/>
            </a:pPr>
            <a:r>
              <a:rPr lang="fr-FR" sz="1800" dirty="0">
                <a:solidFill>
                  <a:schemeClr val="tx1"/>
                </a:solidFill>
              </a:rPr>
              <a:t>Le ratio thermiques/électriques passe de 1,2 à 1,1.</a:t>
            </a:r>
            <a:endParaRPr lang="fr-FR" dirty="0">
              <a:solidFill>
                <a:schemeClr val="tx1"/>
              </a:solidFill>
            </a:endParaRPr>
          </a:p>
          <a:p>
            <a:pPr marL="0" indent="0">
              <a:buFontTx/>
              <a:buNone/>
            </a:pPr>
            <a:endParaRPr lang="fr-FR" sz="1200" dirty="0">
              <a:solidFill>
                <a:schemeClr val="tx1"/>
              </a:solidFill>
            </a:endParaRPr>
          </a:p>
        </p:txBody>
      </p:sp>
      <p:sp>
        <p:nvSpPr>
          <p:cNvPr id="8" name="Titre 1"/>
          <p:cNvSpPr>
            <a:spLocks noGrp="1"/>
          </p:cNvSpPr>
          <p:nvPr>
            <p:ph type="title"/>
          </p:nvPr>
        </p:nvSpPr>
        <p:spPr>
          <a:xfrm>
            <a:off x="0" y="5133"/>
            <a:ext cx="8373291" cy="727869"/>
          </a:xfrm>
        </p:spPr>
        <p:txBody>
          <a:bodyPr/>
          <a:lstStyle/>
          <a:p>
            <a:r>
              <a:rPr lang="fr-FR" dirty="0"/>
              <a:t>- Europe : Le marché du neuf -</a:t>
            </a:r>
          </a:p>
        </p:txBody>
      </p:sp>
      <p:sp>
        <p:nvSpPr>
          <p:cNvPr id="9" name="Espace réservé du texte 2"/>
          <p:cNvSpPr txBox="1">
            <a:spLocks/>
          </p:cNvSpPr>
          <p:nvPr/>
        </p:nvSpPr>
        <p:spPr>
          <a:xfrm>
            <a:off x="242263" y="601310"/>
            <a:ext cx="8131028" cy="77659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La part des chariots thermiques diminue dans les livraisons de chariots en porte-à-faux</a:t>
            </a:r>
          </a:p>
        </p:txBody>
      </p:sp>
      <p:pic>
        <p:nvPicPr>
          <p:cNvPr id="2" name="Image 1">
            <a:extLst>
              <a:ext uri="{FF2B5EF4-FFF2-40B4-BE49-F238E27FC236}">
                <a16:creationId xmlns:a16="http://schemas.microsoft.com/office/drawing/2014/main" id="{DFB9A2CE-E0C1-4EBA-BD4C-FB0B159627FD}"/>
              </a:ext>
            </a:extLst>
          </p:cNvPr>
          <p:cNvPicPr>
            <a:picLocks noChangeAspect="1"/>
          </p:cNvPicPr>
          <p:nvPr/>
        </p:nvPicPr>
        <p:blipFill>
          <a:blip r:embed="rId4"/>
          <a:stretch>
            <a:fillRect/>
          </a:stretch>
        </p:blipFill>
        <p:spPr>
          <a:xfrm>
            <a:off x="269013" y="1402346"/>
            <a:ext cx="5557978" cy="3108412"/>
          </a:xfrm>
          <a:prstGeom prst="rect">
            <a:avLst/>
          </a:prstGeom>
        </p:spPr>
      </p:pic>
      <p:pic>
        <p:nvPicPr>
          <p:cNvPr id="4" name="Image 3">
            <a:extLst>
              <a:ext uri="{FF2B5EF4-FFF2-40B4-BE49-F238E27FC236}">
                <a16:creationId xmlns:a16="http://schemas.microsoft.com/office/drawing/2014/main" id="{65ADE4BC-4FB3-1D16-88BF-445F599FCF72}"/>
              </a:ext>
            </a:extLst>
          </p:cNvPr>
          <p:cNvPicPr>
            <a:picLocks noChangeAspect="1"/>
          </p:cNvPicPr>
          <p:nvPr/>
        </p:nvPicPr>
        <p:blipFill>
          <a:blip r:embed="rId5"/>
          <a:stretch>
            <a:fillRect/>
          </a:stretch>
        </p:blipFill>
        <p:spPr>
          <a:xfrm>
            <a:off x="6365009" y="1402346"/>
            <a:ext cx="5557978" cy="3108412"/>
          </a:xfrm>
          <a:prstGeom prst="rect">
            <a:avLst/>
          </a:prstGeom>
        </p:spPr>
      </p:pic>
    </p:spTree>
    <p:extLst>
      <p:ext uri="{BB962C8B-B14F-4D97-AF65-F5344CB8AC3E}">
        <p14:creationId xmlns:p14="http://schemas.microsoft.com/office/powerpoint/2010/main" val="286729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39389" y="1944860"/>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Mot de bienvenue</a:t>
            </a:r>
          </a:p>
        </p:txBody>
      </p:sp>
      <p:sp>
        <p:nvSpPr>
          <p:cNvPr id="3" name="Sous-titre 2"/>
          <p:cNvSpPr txBox="1">
            <a:spLocks/>
          </p:cNvSpPr>
          <p:nvPr/>
        </p:nvSpPr>
        <p:spPr bwMode="auto">
          <a:xfrm>
            <a:off x="6927918" y="4339642"/>
            <a:ext cx="4824536" cy="10081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Patrick Gatignol</a:t>
            </a:r>
          </a:p>
        </p:txBody>
      </p:sp>
      <p:pic>
        <p:nvPicPr>
          <p:cNvPr id="5" name="Image 4" descr="C:\Users\pole-eco\Desktop\chariot2.PNG">
            <a:extLst>
              <a:ext uri="{FF2B5EF4-FFF2-40B4-BE49-F238E27FC236}">
                <a16:creationId xmlns:a16="http://schemas.microsoft.com/office/drawing/2014/main" id="{A2BEB819-2AF1-44D8-A00E-45ABEE8B24BF}"/>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7587" y="2130024"/>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86E3CAD3-131E-4886-BD66-E846F185F6AC}"/>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45480" y="4204253"/>
            <a:ext cx="643890" cy="639445"/>
          </a:xfrm>
          <a:prstGeom prst="rect">
            <a:avLst/>
          </a:prstGeom>
          <a:noFill/>
          <a:ln>
            <a:noFill/>
          </a:ln>
        </p:spPr>
      </p:pic>
    </p:spTree>
    <p:extLst>
      <p:ext uri="{BB962C8B-B14F-4D97-AF65-F5344CB8AC3E}">
        <p14:creationId xmlns:p14="http://schemas.microsoft.com/office/powerpoint/2010/main" val="3727097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322422" y="4295280"/>
            <a:ext cx="5813209" cy="2210351"/>
          </a:xfrm>
        </p:spPr>
        <p:txBody>
          <a:bodyPr/>
          <a:lstStyle/>
          <a:p>
            <a:r>
              <a:rPr lang="fr-FR" sz="2000" dirty="0">
                <a:solidFill>
                  <a:schemeClr val="tx1"/>
                </a:solidFill>
              </a:rPr>
              <a:t>En </a:t>
            </a:r>
            <a:r>
              <a:rPr lang="fr-FR" sz="2000" b="1" dirty="0">
                <a:solidFill>
                  <a:schemeClr val="tx1"/>
                </a:solidFill>
              </a:rPr>
              <a:t>Europe</a:t>
            </a:r>
            <a:r>
              <a:rPr lang="fr-FR" sz="2000" dirty="0">
                <a:solidFill>
                  <a:schemeClr val="tx1"/>
                </a:solidFill>
              </a:rPr>
              <a:t>, l’année 2025 devrait se </a:t>
            </a:r>
            <a:r>
              <a:rPr lang="fr-FR" sz="2000" b="1" dirty="0">
                <a:solidFill>
                  <a:schemeClr val="tx1"/>
                </a:solidFill>
              </a:rPr>
              <a:t>maintenir</a:t>
            </a:r>
            <a:r>
              <a:rPr lang="fr-FR" sz="2000" dirty="0">
                <a:solidFill>
                  <a:schemeClr val="tx1"/>
                </a:solidFill>
              </a:rPr>
              <a:t> autour de 665 000 unités livrées</a:t>
            </a:r>
          </a:p>
          <a:p>
            <a:r>
              <a:rPr lang="fr-FR" sz="2000" dirty="0">
                <a:solidFill>
                  <a:schemeClr val="tx1"/>
                </a:solidFill>
              </a:rPr>
              <a:t> La structure des commandes par famille change partout en Europe : on commande de plus en plus </a:t>
            </a:r>
            <a:r>
              <a:rPr lang="fr-FR" sz="2000" b="1" dirty="0">
                <a:solidFill>
                  <a:schemeClr val="tx1"/>
                </a:solidFill>
              </a:rPr>
              <a:t>d’électriques</a:t>
            </a:r>
            <a:r>
              <a:rPr lang="fr-FR" sz="2000" dirty="0">
                <a:solidFill>
                  <a:schemeClr val="tx1"/>
                </a:solidFill>
              </a:rPr>
              <a:t>.</a:t>
            </a:r>
            <a:endParaRPr lang="fr-FR" sz="1200" dirty="0">
              <a:solidFill>
                <a:schemeClr val="tx1"/>
              </a:solidFill>
            </a:endParaRPr>
          </a:p>
        </p:txBody>
      </p:sp>
      <p:sp>
        <p:nvSpPr>
          <p:cNvPr id="7" name="Espace réservé du texte 2"/>
          <p:cNvSpPr txBox="1">
            <a:spLocks/>
          </p:cNvSpPr>
          <p:nvPr/>
        </p:nvSpPr>
        <p:spPr>
          <a:xfrm>
            <a:off x="56369" y="1577896"/>
            <a:ext cx="6266053" cy="455889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Les </a:t>
            </a:r>
            <a:r>
              <a:rPr lang="fr-FR" sz="2000" b="1" dirty="0">
                <a:solidFill>
                  <a:schemeClr val="tx1"/>
                </a:solidFill>
              </a:rPr>
              <a:t>cinq</a:t>
            </a:r>
            <a:r>
              <a:rPr lang="fr-FR" sz="2000" dirty="0">
                <a:solidFill>
                  <a:schemeClr val="tx1"/>
                </a:solidFill>
              </a:rPr>
              <a:t> plus grands marchés mondiaux :    Chine, Etats-Unis, Allemagne, France, Japon.</a:t>
            </a:r>
          </a:p>
          <a:p>
            <a:r>
              <a:rPr lang="fr-FR" sz="2000" dirty="0">
                <a:solidFill>
                  <a:schemeClr val="tx1"/>
                </a:solidFill>
              </a:rPr>
              <a:t>Le marché s’est </a:t>
            </a:r>
            <a:r>
              <a:rPr lang="fr-FR" sz="2000" b="1" dirty="0">
                <a:solidFill>
                  <a:schemeClr val="tx1"/>
                </a:solidFill>
              </a:rPr>
              <a:t>stabilisé</a:t>
            </a:r>
            <a:r>
              <a:rPr lang="fr-FR" sz="2000" dirty="0">
                <a:solidFill>
                  <a:schemeClr val="tx1"/>
                </a:solidFill>
              </a:rPr>
              <a:t>. </a:t>
            </a:r>
          </a:p>
          <a:p>
            <a:r>
              <a:rPr lang="fr-FR" sz="2000" dirty="0">
                <a:solidFill>
                  <a:schemeClr val="tx1"/>
                </a:solidFill>
              </a:rPr>
              <a:t>Les commandes européennes sont faites à environ </a:t>
            </a:r>
            <a:r>
              <a:rPr lang="fr-FR" sz="2000" b="1" dirty="0">
                <a:solidFill>
                  <a:schemeClr val="tx1"/>
                </a:solidFill>
              </a:rPr>
              <a:t>76%</a:t>
            </a:r>
            <a:r>
              <a:rPr lang="fr-FR" sz="2000" dirty="0">
                <a:solidFill>
                  <a:schemeClr val="tx1"/>
                </a:solidFill>
              </a:rPr>
              <a:t> dans les pays </a:t>
            </a:r>
            <a:r>
              <a:rPr lang="fr-FR" sz="2000" b="1" dirty="0">
                <a:solidFill>
                  <a:schemeClr val="tx1"/>
                </a:solidFill>
              </a:rPr>
              <a:t>d’Europe de l’Ouest</a:t>
            </a:r>
            <a:r>
              <a:rPr lang="fr-FR" sz="2000" dirty="0">
                <a:solidFill>
                  <a:schemeClr val="tx1"/>
                </a:solidFill>
              </a:rPr>
              <a:t>. L’Allemagne, la France et l’Italie sont les trois premiers marchés de l’Europe de l’Ouest.</a:t>
            </a:r>
          </a:p>
          <a:p>
            <a:r>
              <a:rPr lang="fr-FR" sz="2000" dirty="0">
                <a:solidFill>
                  <a:schemeClr val="tx1"/>
                </a:solidFill>
              </a:rPr>
              <a:t>La Pologne, la Russie et la République Tchèque sont les trois premiers marchés de l’Europe de l’Est.</a:t>
            </a:r>
          </a:p>
        </p:txBody>
      </p:sp>
      <p:sp>
        <p:nvSpPr>
          <p:cNvPr id="8" name="Titre 1"/>
          <p:cNvSpPr>
            <a:spLocks noGrp="1"/>
          </p:cNvSpPr>
          <p:nvPr>
            <p:ph type="title"/>
          </p:nvPr>
        </p:nvSpPr>
        <p:spPr>
          <a:xfrm>
            <a:off x="-464024" y="1706"/>
            <a:ext cx="9812741" cy="727869"/>
          </a:xfrm>
        </p:spPr>
        <p:txBody>
          <a:bodyPr/>
          <a:lstStyle/>
          <a:p>
            <a:r>
              <a:rPr lang="fr-FR" dirty="0"/>
              <a:t>- Conclusions : Le marché du neuf -</a:t>
            </a:r>
          </a:p>
        </p:txBody>
      </p:sp>
      <p:sp>
        <p:nvSpPr>
          <p:cNvPr id="9" name="Espace réservé du texte 2"/>
          <p:cNvSpPr txBox="1">
            <a:spLocks/>
          </p:cNvSpPr>
          <p:nvPr/>
        </p:nvSpPr>
        <p:spPr>
          <a:xfrm>
            <a:off x="242263" y="601310"/>
            <a:ext cx="8131028" cy="46137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Conclusions</a:t>
            </a:r>
          </a:p>
        </p:txBody>
      </p:sp>
      <p:pic>
        <p:nvPicPr>
          <p:cNvPr id="5" name="Image 4">
            <a:extLst>
              <a:ext uri="{FF2B5EF4-FFF2-40B4-BE49-F238E27FC236}">
                <a16:creationId xmlns:a16="http://schemas.microsoft.com/office/drawing/2014/main" id="{7309FC67-4DBD-40C5-B305-2C433972D249}"/>
              </a:ext>
            </a:extLst>
          </p:cNvPr>
          <p:cNvPicPr>
            <a:picLocks noChangeAspect="1"/>
          </p:cNvPicPr>
          <p:nvPr/>
        </p:nvPicPr>
        <p:blipFill>
          <a:blip r:embed="rId4"/>
          <a:stretch>
            <a:fillRect/>
          </a:stretch>
        </p:blipFill>
        <p:spPr>
          <a:xfrm>
            <a:off x="6552760" y="1329179"/>
            <a:ext cx="5352532" cy="2840982"/>
          </a:xfrm>
          <a:prstGeom prst="rect">
            <a:avLst/>
          </a:prstGeom>
        </p:spPr>
      </p:pic>
    </p:spTree>
    <p:extLst>
      <p:ext uri="{BB962C8B-B14F-4D97-AF65-F5344CB8AC3E}">
        <p14:creationId xmlns:p14="http://schemas.microsoft.com/office/powerpoint/2010/main" val="2253853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662604" y="2138289"/>
            <a:ext cx="8183145" cy="1534634"/>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de l’Occasion 2025</a:t>
            </a:r>
          </a:p>
          <a:p>
            <a:r>
              <a:rPr lang="fr-FR" sz="4400" dirty="0"/>
              <a:t>France</a:t>
            </a:r>
          </a:p>
        </p:txBody>
      </p:sp>
      <p:sp>
        <p:nvSpPr>
          <p:cNvPr id="3" name="Sous-titre 2"/>
          <p:cNvSpPr txBox="1">
            <a:spLocks/>
          </p:cNvSpPr>
          <p:nvPr/>
        </p:nvSpPr>
        <p:spPr bwMode="auto">
          <a:xfrm>
            <a:off x="5704859"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Patrick Gatignol</a:t>
            </a:r>
          </a:p>
        </p:txBody>
      </p:sp>
      <p:pic>
        <p:nvPicPr>
          <p:cNvPr id="5" name="Image 4">
            <a:extLst>
              <a:ext uri="{FF2B5EF4-FFF2-40B4-BE49-F238E27FC236}">
                <a16:creationId xmlns:a16="http://schemas.microsoft.com/office/drawing/2014/main" id="{41369749-9166-4F99-9EDE-84F89D113791}"/>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9216799" y="2239930"/>
            <a:ext cx="2625193" cy="201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descr="C:\Users\pole-eco\Desktop\chariot2.PNG">
            <a:extLst>
              <a:ext uri="{FF2B5EF4-FFF2-40B4-BE49-F238E27FC236}">
                <a16:creationId xmlns:a16="http://schemas.microsoft.com/office/drawing/2014/main" id="{C20B344F-DD75-4EBA-B2BC-9B102FC88C25}"/>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3804" y="2911454"/>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D84FB2A4-83F4-4227-8945-4EDE61914FC7}"/>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74900" y="4326081"/>
            <a:ext cx="643890" cy="639445"/>
          </a:xfrm>
          <a:prstGeom prst="rect">
            <a:avLst/>
          </a:prstGeom>
          <a:noFill/>
          <a:ln>
            <a:noFill/>
          </a:ln>
        </p:spPr>
      </p:pic>
    </p:spTree>
    <p:extLst>
      <p:ext uri="{BB962C8B-B14F-4D97-AF65-F5344CB8AC3E}">
        <p14:creationId xmlns:p14="http://schemas.microsoft.com/office/powerpoint/2010/main" val="26516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2530" y="1190550"/>
            <a:ext cx="6921305" cy="1323907"/>
          </a:xfrm>
        </p:spPr>
        <p:txBody>
          <a:bodyPr/>
          <a:lstStyle/>
          <a:p>
            <a:br>
              <a:rPr lang="fr-FR" sz="2800" dirty="0"/>
            </a:br>
            <a:br>
              <a:rPr lang="fr-FR" sz="2800" dirty="0"/>
            </a:br>
            <a:br>
              <a:rPr lang="fr-FR" sz="2800" dirty="0"/>
            </a:br>
            <a:r>
              <a:rPr lang="fr-FR" sz="2400" dirty="0">
                <a:solidFill>
                  <a:schemeClr val="tx1"/>
                </a:solidFill>
              </a:rPr>
              <a:t>Chariots d’occasion (unités) </a:t>
            </a:r>
            <a:br>
              <a:rPr lang="fr-FR" sz="2400" dirty="0">
                <a:solidFill>
                  <a:schemeClr val="tx1"/>
                </a:solidFill>
              </a:rPr>
            </a:br>
            <a:r>
              <a:rPr lang="fr-FR" sz="2400" dirty="0">
                <a:solidFill>
                  <a:schemeClr val="tx1"/>
                </a:solidFill>
              </a:rPr>
              <a:t>Historique 2014-2024</a:t>
            </a:r>
            <a:br>
              <a:rPr lang="fr-FR" sz="2800" dirty="0"/>
            </a:br>
            <a:endParaRPr lang="fr-FR" sz="2800" dirty="0"/>
          </a:p>
        </p:txBody>
      </p:sp>
      <p:sp>
        <p:nvSpPr>
          <p:cNvPr id="5" name="Titre 1">
            <a:extLst>
              <a:ext uri="{FF2B5EF4-FFF2-40B4-BE49-F238E27FC236}">
                <a16:creationId xmlns:a16="http://schemas.microsoft.com/office/drawing/2014/main" id="{EBCBC28C-D1EE-4E52-BA29-8CE5DF607138}"/>
              </a:ext>
            </a:extLst>
          </p:cNvPr>
          <p:cNvSpPr txBox="1">
            <a:spLocks/>
          </p:cNvSpPr>
          <p:nvPr/>
        </p:nvSpPr>
        <p:spPr>
          <a:xfrm>
            <a:off x="123752" y="147413"/>
            <a:ext cx="8373291"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Un peu d’histoire</a:t>
            </a:r>
          </a:p>
        </p:txBody>
      </p:sp>
      <p:pic>
        <p:nvPicPr>
          <p:cNvPr id="7" name="Image 6">
            <a:extLst>
              <a:ext uri="{FF2B5EF4-FFF2-40B4-BE49-F238E27FC236}">
                <a16:creationId xmlns:a16="http://schemas.microsoft.com/office/drawing/2014/main" id="{A867B422-0D1D-E73B-DF71-8A2FE21FCF82}"/>
              </a:ext>
            </a:extLst>
          </p:cNvPr>
          <p:cNvPicPr>
            <a:picLocks noChangeAspect="1"/>
          </p:cNvPicPr>
          <p:nvPr/>
        </p:nvPicPr>
        <p:blipFill>
          <a:blip r:embed="rId3"/>
          <a:stretch>
            <a:fillRect/>
          </a:stretch>
        </p:blipFill>
        <p:spPr>
          <a:xfrm>
            <a:off x="1768186" y="2109368"/>
            <a:ext cx="8455389" cy="3558082"/>
          </a:xfrm>
          <a:prstGeom prst="rect">
            <a:avLst/>
          </a:prstGeom>
        </p:spPr>
      </p:pic>
    </p:spTree>
    <p:extLst>
      <p:ext uri="{BB962C8B-B14F-4D97-AF65-F5344CB8AC3E}">
        <p14:creationId xmlns:p14="http://schemas.microsoft.com/office/powerpoint/2010/main" val="1155856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DC4113BB-B2EF-48BB-9EA2-8092AABB3B42}"/>
              </a:ext>
            </a:extLst>
          </p:cNvPr>
          <p:cNvSpPr>
            <a:spLocks noGrp="1"/>
          </p:cNvSpPr>
          <p:nvPr>
            <p:ph type="title"/>
          </p:nvPr>
        </p:nvSpPr>
        <p:spPr>
          <a:xfrm>
            <a:off x="2438399" y="875282"/>
            <a:ext cx="6921305" cy="1378633"/>
          </a:xfrm>
        </p:spPr>
        <p:txBody>
          <a:bodyPr/>
          <a:lstStyle/>
          <a:p>
            <a:br>
              <a:rPr lang="fr-FR" sz="2400" dirty="0">
                <a:solidFill>
                  <a:schemeClr val="tx1"/>
                </a:solidFill>
              </a:rPr>
            </a:br>
            <a:br>
              <a:rPr lang="fr-FR" sz="2400" dirty="0">
                <a:solidFill>
                  <a:schemeClr val="tx1"/>
                </a:solidFill>
              </a:rPr>
            </a:br>
            <a:br>
              <a:rPr lang="fr-FR" sz="2400" dirty="0">
                <a:solidFill>
                  <a:schemeClr val="tx1"/>
                </a:solidFill>
              </a:rPr>
            </a:br>
            <a:r>
              <a:rPr lang="fr-FR" sz="2400" dirty="0">
                <a:solidFill>
                  <a:schemeClr val="tx1"/>
                </a:solidFill>
              </a:rPr>
              <a:t>Chariots d’occasion (CA)</a:t>
            </a:r>
            <a:br>
              <a:rPr lang="fr-FR" sz="2400" dirty="0">
                <a:solidFill>
                  <a:schemeClr val="tx1"/>
                </a:solidFill>
              </a:rPr>
            </a:br>
            <a:r>
              <a:rPr lang="fr-FR" sz="2400" dirty="0">
                <a:solidFill>
                  <a:schemeClr val="tx1"/>
                </a:solidFill>
              </a:rPr>
              <a:t>Historique 2014-2024</a:t>
            </a:r>
            <a:br>
              <a:rPr lang="fr-FR" sz="2400" dirty="0">
                <a:solidFill>
                  <a:schemeClr val="tx1"/>
                </a:solidFill>
              </a:rPr>
            </a:br>
            <a:endParaRPr lang="fr-FR" sz="2400" dirty="0">
              <a:solidFill>
                <a:schemeClr val="tx1"/>
              </a:solidFill>
            </a:endParaRPr>
          </a:p>
        </p:txBody>
      </p:sp>
      <p:sp>
        <p:nvSpPr>
          <p:cNvPr id="5" name="Titre 1">
            <a:extLst>
              <a:ext uri="{FF2B5EF4-FFF2-40B4-BE49-F238E27FC236}">
                <a16:creationId xmlns:a16="http://schemas.microsoft.com/office/drawing/2014/main" id="{739D4D1A-6F11-4C1D-BFC1-827EDCBA8CFB}"/>
              </a:ext>
            </a:extLst>
          </p:cNvPr>
          <p:cNvSpPr txBox="1">
            <a:spLocks/>
          </p:cNvSpPr>
          <p:nvPr/>
        </p:nvSpPr>
        <p:spPr>
          <a:xfrm>
            <a:off x="123752" y="147413"/>
            <a:ext cx="8373291"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Un peu d’histoire</a:t>
            </a:r>
          </a:p>
        </p:txBody>
      </p:sp>
      <p:pic>
        <p:nvPicPr>
          <p:cNvPr id="4" name="Image 3">
            <a:extLst>
              <a:ext uri="{FF2B5EF4-FFF2-40B4-BE49-F238E27FC236}">
                <a16:creationId xmlns:a16="http://schemas.microsoft.com/office/drawing/2014/main" id="{A0E69FEA-9809-47F0-C3CF-9640F23CE837}"/>
              </a:ext>
            </a:extLst>
          </p:cNvPr>
          <p:cNvPicPr>
            <a:picLocks noChangeAspect="1"/>
          </p:cNvPicPr>
          <p:nvPr/>
        </p:nvPicPr>
        <p:blipFill>
          <a:blip r:embed="rId3"/>
          <a:stretch>
            <a:fillRect/>
          </a:stretch>
        </p:blipFill>
        <p:spPr>
          <a:xfrm>
            <a:off x="1847666" y="1939623"/>
            <a:ext cx="8496667" cy="3635554"/>
          </a:xfrm>
          <a:prstGeom prst="rect">
            <a:avLst/>
          </a:prstGeom>
        </p:spPr>
      </p:pic>
    </p:spTree>
    <p:extLst>
      <p:ext uri="{BB962C8B-B14F-4D97-AF65-F5344CB8AC3E}">
        <p14:creationId xmlns:p14="http://schemas.microsoft.com/office/powerpoint/2010/main" val="34924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604" y="1546813"/>
            <a:ext cx="7455877" cy="781522"/>
          </a:xfrm>
        </p:spPr>
        <p:txBody>
          <a:bodyPr/>
          <a:lstStyle/>
          <a:p>
            <a:r>
              <a:rPr lang="fr-FR" sz="2400" dirty="0">
                <a:solidFill>
                  <a:schemeClr val="tx1"/>
                </a:solidFill>
              </a:rPr>
              <a:t>Répartition des volumes de transactions </a:t>
            </a:r>
            <a:br>
              <a:rPr lang="fr-FR" sz="2400" dirty="0">
                <a:solidFill>
                  <a:schemeClr val="tx1"/>
                </a:solidFill>
              </a:rPr>
            </a:br>
            <a:r>
              <a:rPr lang="fr-FR" sz="1800" b="0" i="1" dirty="0">
                <a:solidFill>
                  <a:schemeClr val="tx1"/>
                </a:solidFill>
              </a:rPr>
              <a:t>Cumul à juin 2025 sur les 12 derniers mois (unités et %)</a:t>
            </a:r>
            <a:endParaRPr lang="fr-FR" sz="2400" b="0" i="1" dirty="0">
              <a:solidFill>
                <a:schemeClr val="tx1"/>
              </a:solidFill>
            </a:endParaRPr>
          </a:p>
        </p:txBody>
      </p:sp>
      <p:sp>
        <p:nvSpPr>
          <p:cNvPr id="10" name="Titre 1">
            <a:extLst>
              <a:ext uri="{FF2B5EF4-FFF2-40B4-BE49-F238E27FC236}">
                <a16:creationId xmlns:a16="http://schemas.microsoft.com/office/drawing/2014/main" id="{7CAFD0FF-8E56-4870-B139-3516ACD81E80}"/>
              </a:ext>
            </a:extLst>
          </p:cNvPr>
          <p:cNvSpPr txBox="1">
            <a:spLocks/>
          </p:cNvSpPr>
          <p:nvPr/>
        </p:nvSpPr>
        <p:spPr>
          <a:xfrm>
            <a:off x="7793372" y="2328335"/>
            <a:ext cx="3966237" cy="32322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b="1" i="0" kern="1200">
                <a:solidFill>
                  <a:srgbClr val="FF6600"/>
                </a:solidFill>
                <a:latin typeface="+mj-lt"/>
                <a:ea typeface="+mj-ea"/>
                <a:cs typeface="+mj-cs"/>
              </a:defRPr>
            </a:lvl1pPr>
          </a:lstStyle>
          <a:p>
            <a:endParaRPr lang="fr-FR" sz="2800" dirty="0">
              <a:solidFill>
                <a:schemeClr val="tx1"/>
              </a:solidFill>
            </a:endParaRPr>
          </a:p>
          <a:p>
            <a:endParaRPr lang="fr-FR" sz="2800" dirty="0">
              <a:solidFill>
                <a:schemeClr val="tx1"/>
              </a:solidFill>
            </a:endParaRPr>
          </a:p>
          <a:p>
            <a:r>
              <a:rPr lang="fr-FR" sz="2800" dirty="0">
                <a:solidFill>
                  <a:schemeClr val="tx1"/>
                </a:solidFill>
              </a:rPr>
              <a:t>Entre janvier et juin 2025</a:t>
            </a:r>
          </a:p>
          <a:p>
            <a:r>
              <a:rPr lang="fr-FR" sz="2800" b="0" i="1" dirty="0">
                <a:solidFill>
                  <a:schemeClr val="tx1"/>
                </a:solidFill>
              </a:rPr>
              <a:t>Total transactions (unités, hors ferraillage):</a:t>
            </a:r>
          </a:p>
          <a:p>
            <a:r>
              <a:rPr lang="fr-FR" sz="2800" b="0" i="1" dirty="0">
                <a:solidFill>
                  <a:schemeClr val="tx1"/>
                </a:solidFill>
              </a:rPr>
              <a:t>18 871 (+1% par rapport à 2024)</a:t>
            </a:r>
          </a:p>
        </p:txBody>
      </p:sp>
      <p:sp>
        <p:nvSpPr>
          <p:cNvPr id="5" name="Titre 1">
            <a:extLst>
              <a:ext uri="{FF2B5EF4-FFF2-40B4-BE49-F238E27FC236}">
                <a16:creationId xmlns:a16="http://schemas.microsoft.com/office/drawing/2014/main" id="{6022D9B2-9FD4-4DD7-82FD-32652C2E9C11}"/>
              </a:ext>
            </a:extLst>
          </p:cNvPr>
          <p:cNvSpPr txBox="1">
            <a:spLocks/>
          </p:cNvSpPr>
          <p:nvPr/>
        </p:nvSpPr>
        <p:spPr>
          <a:xfrm>
            <a:off x="119570" y="515285"/>
            <a:ext cx="11267059"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Retour sur 2025 : </a:t>
            </a:r>
          </a:p>
          <a:p>
            <a:pPr algn="l"/>
            <a:r>
              <a:rPr lang="fr-FR" dirty="0"/>
              <a:t>Hausse du marché</a:t>
            </a:r>
          </a:p>
        </p:txBody>
      </p:sp>
      <p:pic>
        <p:nvPicPr>
          <p:cNvPr id="8" name="Image 7">
            <a:extLst>
              <a:ext uri="{FF2B5EF4-FFF2-40B4-BE49-F238E27FC236}">
                <a16:creationId xmlns:a16="http://schemas.microsoft.com/office/drawing/2014/main" id="{3B2C991C-9ABD-4BEC-ABB9-481A869CD8B4}"/>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4969693" y="5795753"/>
            <a:ext cx="738051" cy="262736"/>
          </a:xfrm>
          <a:prstGeom prst="rect">
            <a:avLst/>
          </a:prstGeom>
        </p:spPr>
      </p:pic>
      <p:pic>
        <p:nvPicPr>
          <p:cNvPr id="4" name="Image 3">
            <a:extLst>
              <a:ext uri="{FF2B5EF4-FFF2-40B4-BE49-F238E27FC236}">
                <a16:creationId xmlns:a16="http://schemas.microsoft.com/office/drawing/2014/main" id="{88D278CE-23F3-EC9B-5FB1-D6341A4667CF}"/>
              </a:ext>
            </a:extLst>
          </p:cNvPr>
          <p:cNvPicPr>
            <a:picLocks noChangeAspect="1"/>
          </p:cNvPicPr>
          <p:nvPr/>
        </p:nvPicPr>
        <p:blipFill>
          <a:blip r:embed="rId4">
            <a:clrChange>
              <a:clrFrom>
                <a:srgbClr val="FFFFFF"/>
              </a:clrFrom>
              <a:clrTo>
                <a:srgbClr val="FFFFFF">
                  <a:alpha val="0"/>
                </a:srgbClr>
              </a:clrTo>
            </a:clrChange>
          </a:blip>
          <a:srcRect l="24778" t="16937" r="23570" b="7447"/>
          <a:stretch>
            <a:fillRect/>
          </a:stretch>
        </p:blipFill>
        <p:spPr>
          <a:xfrm>
            <a:off x="689515" y="2328335"/>
            <a:ext cx="4743619" cy="4071188"/>
          </a:xfrm>
          <a:prstGeom prst="rect">
            <a:avLst/>
          </a:prstGeom>
        </p:spPr>
      </p:pic>
    </p:spTree>
    <p:extLst>
      <p:ext uri="{BB962C8B-B14F-4D97-AF65-F5344CB8AC3E}">
        <p14:creationId xmlns:p14="http://schemas.microsoft.com/office/powerpoint/2010/main" val="3121697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0071" y="646712"/>
            <a:ext cx="6751857" cy="1355312"/>
          </a:xfrm>
        </p:spPr>
        <p:txBody>
          <a:bodyPr/>
          <a:lstStyle/>
          <a:p>
            <a:r>
              <a:rPr lang="fr-FR" sz="2400" dirty="0">
                <a:solidFill>
                  <a:schemeClr val="tx1"/>
                </a:solidFill>
              </a:rPr>
              <a:t>Historique des ventes </a:t>
            </a:r>
            <a:br>
              <a:rPr lang="fr-FR" sz="2400" dirty="0">
                <a:solidFill>
                  <a:schemeClr val="tx1"/>
                </a:solidFill>
              </a:rPr>
            </a:br>
            <a:r>
              <a:rPr lang="fr-FR" sz="2400" dirty="0">
                <a:solidFill>
                  <a:schemeClr val="tx1"/>
                </a:solidFill>
              </a:rPr>
              <a:t>à utilisateur final</a:t>
            </a:r>
            <a:br>
              <a:rPr lang="fr-FR" sz="2400" dirty="0">
                <a:solidFill>
                  <a:schemeClr val="tx1"/>
                </a:solidFill>
              </a:rPr>
            </a:br>
            <a:r>
              <a:rPr lang="fr-FR" sz="2000" b="0" i="1" dirty="0">
                <a:solidFill>
                  <a:schemeClr val="tx1"/>
                </a:solidFill>
              </a:rPr>
              <a:t>Cumul janvier - juin (unités et CA)</a:t>
            </a:r>
            <a:endParaRPr lang="fr-FR" b="0" i="1" dirty="0">
              <a:solidFill>
                <a:schemeClr val="tx1"/>
              </a:solidFill>
            </a:endParaRPr>
          </a:p>
        </p:txBody>
      </p:sp>
      <p:sp>
        <p:nvSpPr>
          <p:cNvPr id="6" name="Titre 1">
            <a:extLst>
              <a:ext uri="{FF2B5EF4-FFF2-40B4-BE49-F238E27FC236}">
                <a16:creationId xmlns:a16="http://schemas.microsoft.com/office/drawing/2014/main" id="{7C50B911-BDAB-4A5D-8925-FB2B63446A7D}"/>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à utilisateur final</a:t>
            </a:r>
          </a:p>
        </p:txBody>
      </p:sp>
      <p:pic>
        <p:nvPicPr>
          <p:cNvPr id="10" name="Image 9">
            <a:extLst>
              <a:ext uri="{FF2B5EF4-FFF2-40B4-BE49-F238E27FC236}">
                <a16:creationId xmlns:a16="http://schemas.microsoft.com/office/drawing/2014/main" id="{92087102-8B72-431E-B8D5-7E65D5AA4A8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395921" y="6082377"/>
            <a:ext cx="967279" cy="344338"/>
          </a:xfrm>
          <a:prstGeom prst="rect">
            <a:avLst/>
          </a:prstGeom>
        </p:spPr>
      </p:pic>
      <p:pic>
        <p:nvPicPr>
          <p:cNvPr id="4" name="Image 3">
            <a:extLst>
              <a:ext uri="{FF2B5EF4-FFF2-40B4-BE49-F238E27FC236}">
                <a16:creationId xmlns:a16="http://schemas.microsoft.com/office/drawing/2014/main" id="{51367372-4B20-32EB-9DBB-5EDFE4623B77}"/>
              </a:ext>
            </a:extLst>
          </p:cNvPr>
          <p:cNvPicPr>
            <a:picLocks noChangeAspect="1"/>
          </p:cNvPicPr>
          <p:nvPr/>
        </p:nvPicPr>
        <p:blipFill>
          <a:blip r:embed="rId4">
            <a:clrChange>
              <a:clrFrom>
                <a:srgbClr val="FFFFFF"/>
              </a:clrFrom>
              <a:clrTo>
                <a:srgbClr val="FFFFFF">
                  <a:alpha val="0"/>
                </a:srgbClr>
              </a:clrTo>
            </a:clrChange>
          </a:blip>
          <a:srcRect l="2088" t="16021" r="772" b="2112"/>
          <a:stretch>
            <a:fillRect/>
          </a:stretch>
        </p:blipFill>
        <p:spPr>
          <a:xfrm>
            <a:off x="2304263" y="2002024"/>
            <a:ext cx="8030279" cy="4424691"/>
          </a:xfrm>
          <a:prstGeom prst="rect">
            <a:avLst/>
          </a:prstGeom>
        </p:spPr>
      </p:pic>
      <p:sp>
        <p:nvSpPr>
          <p:cNvPr id="9" name="Ellipse 8">
            <a:extLst>
              <a:ext uri="{FF2B5EF4-FFF2-40B4-BE49-F238E27FC236}">
                <a16:creationId xmlns:a16="http://schemas.microsoft.com/office/drawing/2014/main" id="{F4C65B3C-4512-6588-EC17-74640B7351C2}"/>
              </a:ext>
            </a:extLst>
          </p:cNvPr>
          <p:cNvSpPr/>
          <p:nvPr/>
        </p:nvSpPr>
        <p:spPr>
          <a:xfrm>
            <a:off x="7849210" y="5480278"/>
            <a:ext cx="777765" cy="662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73056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2891" y="1470783"/>
            <a:ext cx="8042276" cy="811486"/>
          </a:xfrm>
        </p:spPr>
        <p:txBody>
          <a:bodyPr/>
          <a:lstStyle/>
          <a:p>
            <a:r>
              <a:rPr lang="fr-FR" sz="2400" dirty="0">
                <a:solidFill>
                  <a:schemeClr val="tx1"/>
                </a:solidFill>
              </a:rPr>
              <a:t>Comparaison mensuelle 2024-2025</a:t>
            </a:r>
            <a:br>
              <a:rPr lang="fr-FR" sz="3600" dirty="0">
                <a:solidFill>
                  <a:schemeClr val="tx1"/>
                </a:solidFill>
              </a:rPr>
            </a:br>
            <a:r>
              <a:rPr lang="fr-FR" sz="1800" b="0" i="1" dirty="0">
                <a:solidFill>
                  <a:schemeClr val="tx1"/>
                </a:solidFill>
              </a:rPr>
              <a:t>CA mensuel : ventes à utilisateur final</a:t>
            </a:r>
            <a:endParaRPr lang="fr-FR" sz="3600" b="0" i="1" dirty="0">
              <a:solidFill>
                <a:schemeClr val="tx1"/>
              </a:solidFill>
            </a:endParaRPr>
          </a:p>
        </p:txBody>
      </p:sp>
      <p:sp>
        <p:nvSpPr>
          <p:cNvPr id="7" name="Titre 1">
            <a:extLst>
              <a:ext uri="{FF2B5EF4-FFF2-40B4-BE49-F238E27FC236}">
                <a16:creationId xmlns:a16="http://schemas.microsoft.com/office/drawing/2014/main" id="{67677D87-3E25-4F76-B2CB-C5258B343111}"/>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à utilisateur final</a:t>
            </a:r>
          </a:p>
        </p:txBody>
      </p:sp>
      <p:pic>
        <p:nvPicPr>
          <p:cNvPr id="5" name="Image 4">
            <a:extLst>
              <a:ext uri="{FF2B5EF4-FFF2-40B4-BE49-F238E27FC236}">
                <a16:creationId xmlns:a16="http://schemas.microsoft.com/office/drawing/2014/main" id="{1CF80FFB-711C-B622-E190-E215E73FE853}"/>
              </a:ext>
            </a:extLst>
          </p:cNvPr>
          <p:cNvPicPr>
            <a:picLocks noChangeAspect="1"/>
          </p:cNvPicPr>
          <p:nvPr/>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rcRect/>
          <a:stretch/>
        </p:blipFill>
        <p:spPr>
          <a:xfrm>
            <a:off x="9621666" y="5799016"/>
            <a:ext cx="967279" cy="344338"/>
          </a:xfrm>
          <a:prstGeom prst="rect">
            <a:avLst/>
          </a:prstGeom>
        </p:spPr>
      </p:pic>
      <p:pic>
        <p:nvPicPr>
          <p:cNvPr id="3" name="Image 2">
            <a:extLst>
              <a:ext uri="{FF2B5EF4-FFF2-40B4-BE49-F238E27FC236}">
                <a16:creationId xmlns:a16="http://schemas.microsoft.com/office/drawing/2014/main" id="{0453CDDE-90E7-B24C-7276-93A4F2B4C1C2}"/>
              </a:ext>
            </a:extLst>
          </p:cNvPr>
          <p:cNvPicPr>
            <a:picLocks noChangeAspect="1"/>
          </p:cNvPicPr>
          <p:nvPr/>
        </p:nvPicPr>
        <p:blipFill>
          <a:blip r:embed="rId4"/>
          <a:stretch>
            <a:fillRect/>
          </a:stretch>
        </p:blipFill>
        <p:spPr>
          <a:xfrm>
            <a:off x="2112891" y="1876526"/>
            <a:ext cx="7790073" cy="4266828"/>
          </a:xfrm>
          <a:prstGeom prst="rect">
            <a:avLst/>
          </a:prstGeom>
        </p:spPr>
      </p:pic>
    </p:spTree>
    <p:extLst>
      <p:ext uri="{BB962C8B-B14F-4D97-AF65-F5344CB8AC3E}">
        <p14:creationId xmlns:p14="http://schemas.microsoft.com/office/powerpoint/2010/main" val="1202999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617B62A-1D15-559A-E524-148D4062137A}"/>
              </a:ext>
            </a:extLst>
          </p:cNvPr>
          <p:cNvPicPr>
            <a:picLocks noChangeAspect="1"/>
          </p:cNvPicPr>
          <p:nvPr/>
        </p:nvPicPr>
        <p:blipFill>
          <a:blip r:embed="rId3">
            <a:clrChange>
              <a:clrFrom>
                <a:srgbClr val="FFFFFF"/>
              </a:clrFrom>
              <a:clrTo>
                <a:srgbClr val="FFFFFF">
                  <a:alpha val="0"/>
                </a:srgbClr>
              </a:clrTo>
            </a:clrChange>
          </a:blip>
          <a:srcRect l="1714" t="15417" r="858" b="2079"/>
          <a:stretch>
            <a:fillRect/>
          </a:stretch>
        </p:blipFill>
        <p:spPr>
          <a:xfrm>
            <a:off x="2415396" y="2068484"/>
            <a:ext cx="7864854" cy="4354297"/>
          </a:xfrm>
          <a:prstGeom prst="rect">
            <a:avLst/>
          </a:prstGeom>
        </p:spPr>
      </p:pic>
      <p:sp>
        <p:nvSpPr>
          <p:cNvPr id="2" name="Titre 1"/>
          <p:cNvSpPr>
            <a:spLocks noGrp="1"/>
          </p:cNvSpPr>
          <p:nvPr>
            <p:ph type="title"/>
          </p:nvPr>
        </p:nvSpPr>
        <p:spPr>
          <a:xfrm>
            <a:off x="2189221" y="875282"/>
            <a:ext cx="6948805" cy="1158034"/>
          </a:xfrm>
        </p:spPr>
        <p:txBody>
          <a:bodyPr/>
          <a:lstStyle/>
          <a:p>
            <a:r>
              <a:rPr lang="fr-FR" sz="2400" dirty="0">
                <a:solidFill>
                  <a:schemeClr val="tx1"/>
                </a:solidFill>
              </a:rPr>
              <a:t>Historique des ventes </a:t>
            </a:r>
            <a:br>
              <a:rPr lang="fr-FR" sz="2400" dirty="0">
                <a:solidFill>
                  <a:schemeClr val="tx1"/>
                </a:solidFill>
              </a:rPr>
            </a:br>
            <a:r>
              <a:rPr lang="fr-FR" sz="2400" dirty="0">
                <a:solidFill>
                  <a:schemeClr val="tx1"/>
                </a:solidFill>
              </a:rPr>
              <a:t>à marchands</a:t>
            </a:r>
            <a:br>
              <a:rPr lang="fr-FR" sz="2400" dirty="0">
                <a:solidFill>
                  <a:schemeClr val="tx1"/>
                </a:solidFill>
              </a:rPr>
            </a:br>
            <a:r>
              <a:rPr lang="fr-FR" sz="2000" i="1" dirty="0">
                <a:solidFill>
                  <a:schemeClr val="tx1"/>
                </a:solidFill>
              </a:rPr>
              <a:t> </a:t>
            </a:r>
            <a:r>
              <a:rPr lang="fr-FR" sz="2000" b="0" i="1" dirty="0">
                <a:solidFill>
                  <a:schemeClr val="tx1"/>
                </a:solidFill>
              </a:rPr>
              <a:t>Cumul janvier - juin (unités et CA)</a:t>
            </a:r>
            <a:endParaRPr lang="fr-FR" sz="2400" i="1" dirty="0">
              <a:solidFill>
                <a:schemeClr val="tx1"/>
              </a:solidFill>
            </a:endParaRPr>
          </a:p>
        </p:txBody>
      </p:sp>
      <p:sp>
        <p:nvSpPr>
          <p:cNvPr id="4" name="Titre 1">
            <a:extLst>
              <a:ext uri="{FF2B5EF4-FFF2-40B4-BE49-F238E27FC236}">
                <a16:creationId xmlns:a16="http://schemas.microsoft.com/office/drawing/2014/main" id="{CF59506D-A94B-4D3B-A8EB-4BDD17DAF0DF}"/>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aux marchands</a:t>
            </a:r>
          </a:p>
        </p:txBody>
      </p:sp>
      <p:pic>
        <p:nvPicPr>
          <p:cNvPr id="10" name="Image 9">
            <a:extLst>
              <a:ext uri="{FF2B5EF4-FFF2-40B4-BE49-F238E27FC236}">
                <a16:creationId xmlns:a16="http://schemas.microsoft.com/office/drawing/2014/main" id="{BF08890A-1B00-5BA0-3DEA-7E6D7BDAEF2F}"/>
              </a:ext>
            </a:extLst>
          </p:cNvPr>
          <p:cNvPicPr>
            <a:picLocks noChangeAspect="1"/>
          </p:cNvPicPr>
          <p:nvPr/>
        </p:nvPicPr>
        <p:blipFill>
          <a:blip r:embed="rId4">
            <a:clrChange>
              <a:clrFrom>
                <a:srgbClr val="FFFEFD"/>
              </a:clrFrom>
              <a:clrTo>
                <a:srgbClr val="FFFEFD">
                  <a:alpha val="0"/>
                </a:srgbClr>
              </a:clrTo>
            </a:clrChange>
            <a:extLst>
              <a:ext uri="{28A0092B-C50C-407E-A947-70E740481C1C}">
                <a14:useLocalDpi xmlns:a14="http://schemas.microsoft.com/office/drawing/2010/main" val="0"/>
              </a:ext>
            </a:extLst>
          </a:blip>
          <a:srcRect/>
          <a:stretch/>
        </p:blipFill>
        <p:spPr>
          <a:xfrm>
            <a:off x="9138026" y="6078443"/>
            <a:ext cx="967279" cy="344338"/>
          </a:xfrm>
          <a:prstGeom prst="rect">
            <a:avLst/>
          </a:prstGeom>
        </p:spPr>
      </p:pic>
      <p:sp>
        <p:nvSpPr>
          <p:cNvPr id="6" name="Ellipse 5">
            <a:extLst>
              <a:ext uri="{FF2B5EF4-FFF2-40B4-BE49-F238E27FC236}">
                <a16:creationId xmlns:a16="http://schemas.microsoft.com/office/drawing/2014/main" id="{ED8AF4AE-625E-C661-7599-AB4AE223711D}"/>
              </a:ext>
            </a:extLst>
          </p:cNvPr>
          <p:cNvSpPr/>
          <p:nvPr/>
        </p:nvSpPr>
        <p:spPr>
          <a:xfrm>
            <a:off x="7883595" y="5558826"/>
            <a:ext cx="777765" cy="5659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08562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E78BE14-7533-4A48-AFBB-023BB804CD9A}"/>
              </a:ext>
            </a:extLst>
          </p:cNvPr>
          <p:cNvSpPr>
            <a:spLocks noGrp="1"/>
          </p:cNvSpPr>
          <p:nvPr>
            <p:ph type="title"/>
          </p:nvPr>
        </p:nvSpPr>
        <p:spPr>
          <a:xfrm>
            <a:off x="2114509" y="1385723"/>
            <a:ext cx="8042276" cy="811486"/>
          </a:xfrm>
        </p:spPr>
        <p:txBody>
          <a:bodyPr/>
          <a:lstStyle/>
          <a:p>
            <a:r>
              <a:rPr lang="fr-FR" sz="2400" dirty="0">
                <a:solidFill>
                  <a:schemeClr val="tx1"/>
                </a:solidFill>
              </a:rPr>
              <a:t>Comparaison mensuelle 2024-2025</a:t>
            </a:r>
            <a:br>
              <a:rPr lang="fr-FR" sz="3600" dirty="0">
                <a:solidFill>
                  <a:schemeClr val="tx1"/>
                </a:solidFill>
              </a:rPr>
            </a:br>
            <a:r>
              <a:rPr lang="fr-FR" sz="1800" b="0" i="1" dirty="0">
                <a:solidFill>
                  <a:schemeClr val="tx1"/>
                </a:solidFill>
              </a:rPr>
              <a:t>CA mensuel : ventes à marchands</a:t>
            </a:r>
            <a:endParaRPr lang="fr-FR" sz="3600" b="0" i="1" dirty="0">
              <a:solidFill>
                <a:schemeClr val="tx1"/>
              </a:solidFill>
            </a:endParaRPr>
          </a:p>
        </p:txBody>
      </p:sp>
      <p:sp>
        <p:nvSpPr>
          <p:cNvPr id="4" name="Titre 1">
            <a:extLst>
              <a:ext uri="{FF2B5EF4-FFF2-40B4-BE49-F238E27FC236}">
                <a16:creationId xmlns:a16="http://schemas.microsoft.com/office/drawing/2014/main" id="{2938D1C8-75ED-40E1-8B12-F97D9783440E}"/>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aux marchands</a:t>
            </a:r>
          </a:p>
        </p:txBody>
      </p:sp>
      <p:pic>
        <p:nvPicPr>
          <p:cNvPr id="5" name="Image 4">
            <a:extLst>
              <a:ext uri="{FF2B5EF4-FFF2-40B4-BE49-F238E27FC236}">
                <a16:creationId xmlns:a16="http://schemas.microsoft.com/office/drawing/2014/main" id="{360E193C-4007-79C3-0404-61F0C4B4F2DF}"/>
              </a:ext>
            </a:extLst>
          </p:cNvPr>
          <p:cNvPicPr>
            <a:picLocks noChangeAspect="1"/>
          </p:cNvPicPr>
          <p:nvPr/>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rcRect/>
          <a:stretch/>
        </p:blipFill>
        <p:spPr>
          <a:xfrm>
            <a:off x="9621666" y="5599599"/>
            <a:ext cx="967279" cy="344338"/>
          </a:xfrm>
          <a:prstGeom prst="rect">
            <a:avLst/>
          </a:prstGeom>
        </p:spPr>
      </p:pic>
      <p:pic>
        <p:nvPicPr>
          <p:cNvPr id="3" name="Image 2">
            <a:extLst>
              <a:ext uri="{FF2B5EF4-FFF2-40B4-BE49-F238E27FC236}">
                <a16:creationId xmlns:a16="http://schemas.microsoft.com/office/drawing/2014/main" id="{3962B4C1-001C-FCA3-4FCF-F00965466033}"/>
              </a:ext>
            </a:extLst>
          </p:cNvPr>
          <p:cNvPicPr>
            <a:picLocks noChangeAspect="1"/>
          </p:cNvPicPr>
          <p:nvPr/>
        </p:nvPicPr>
        <p:blipFill>
          <a:blip r:embed="rId4"/>
          <a:stretch>
            <a:fillRect/>
          </a:stretch>
        </p:blipFill>
        <p:spPr>
          <a:xfrm>
            <a:off x="2114509" y="1822169"/>
            <a:ext cx="7942162" cy="4266115"/>
          </a:xfrm>
          <a:prstGeom prst="rect">
            <a:avLst/>
          </a:prstGeom>
        </p:spPr>
      </p:pic>
    </p:spTree>
    <p:extLst>
      <p:ext uri="{BB962C8B-B14F-4D97-AF65-F5344CB8AC3E}">
        <p14:creationId xmlns:p14="http://schemas.microsoft.com/office/powerpoint/2010/main" val="4256966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2D3E2D5-318E-6D40-AA74-1880D6C6BCBA}"/>
              </a:ext>
            </a:extLst>
          </p:cNvPr>
          <p:cNvSpPr>
            <a:spLocks noGrp="1"/>
          </p:cNvSpPr>
          <p:nvPr>
            <p:ph type="body" sz="quarter" idx="10"/>
          </p:nvPr>
        </p:nvSpPr>
        <p:spPr>
          <a:xfrm>
            <a:off x="7183458" y="3667444"/>
            <a:ext cx="4957594" cy="1158240"/>
          </a:xfrm>
        </p:spPr>
        <p:txBody>
          <a:bodyPr/>
          <a:lstStyle/>
          <a:p>
            <a:r>
              <a:rPr lang="fr-FR" sz="2000" dirty="0">
                <a:solidFill>
                  <a:schemeClr val="tx1"/>
                </a:solidFill>
              </a:rPr>
              <a:t> </a:t>
            </a:r>
            <a:r>
              <a:rPr lang="fr-FR" sz="2000" b="1" dirty="0">
                <a:solidFill>
                  <a:schemeClr val="tx1"/>
                </a:solidFill>
              </a:rPr>
              <a:t>Sur le cumul janvier – mai 2025: </a:t>
            </a:r>
          </a:p>
          <a:p>
            <a:pPr marL="0" indent="0">
              <a:buNone/>
            </a:pPr>
            <a:r>
              <a:rPr lang="fr-FR" sz="2000" dirty="0">
                <a:solidFill>
                  <a:schemeClr val="tx1"/>
                </a:solidFill>
              </a:rPr>
              <a:t>	4 014 unités</a:t>
            </a:r>
          </a:p>
        </p:txBody>
      </p:sp>
      <p:sp>
        <p:nvSpPr>
          <p:cNvPr id="4" name="Titre 1">
            <a:extLst>
              <a:ext uri="{FF2B5EF4-FFF2-40B4-BE49-F238E27FC236}">
                <a16:creationId xmlns:a16="http://schemas.microsoft.com/office/drawing/2014/main" id="{43047106-2ED4-4BFE-80D9-ED591A0EED04}"/>
              </a:ext>
            </a:extLst>
          </p:cNvPr>
          <p:cNvSpPr txBox="1">
            <a:spLocks/>
          </p:cNvSpPr>
          <p:nvPr/>
        </p:nvSpPr>
        <p:spPr>
          <a:xfrm>
            <a:off x="320040" y="1530320"/>
            <a:ext cx="8042276" cy="5019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2400" dirty="0">
                <a:solidFill>
                  <a:schemeClr val="tx1"/>
                </a:solidFill>
              </a:rPr>
              <a:t>Nombre de chariots ferraillés (2022-2024)</a:t>
            </a:r>
          </a:p>
        </p:txBody>
      </p:sp>
      <p:sp>
        <p:nvSpPr>
          <p:cNvPr id="5" name="Titre 1">
            <a:extLst>
              <a:ext uri="{FF2B5EF4-FFF2-40B4-BE49-F238E27FC236}">
                <a16:creationId xmlns:a16="http://schemas.microsoft.com/office/drawing/2014/main" id="{389E2708-287A-4AAE-8B57-3E196C1EF494}"/>
              </a:ext>
            </a:extLst>
          </p:cNvPr>
          <p:cNvSpPr txBox="1">
            <a:spLocks/>
          </p:cNvSpPr>
          <p:nvPr/>
        </p:nvSpPr>
        <p:spPr>
          <a:xfrm>
            <a:off x="136988" y="65201"/>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chariots ferraillés</a:t>
            </a:r>
          </a:p>
        </p:txBody>
      </p:sp>
      <p:pic>
        <p:nvPicPr>
          <p:cNvPr id="6" name="Image 5">
            <a:extLst>
              <a:ext uri="{FF2B5EF4-FFF2-40B4-BE49-F238E27FC236}">
                <a16:creationId xmlns:a16="http://schemas.microsoft.com/office/drawing/2014/main" id="{CC6316EA-BD0E-8B74-A6B6-DD9DA960C2DB}"/>
              </a:ext>
            </a:extLst>
          </p:cNvPr>
          <p:cNvPicPr>
            <a:picLocks noChangeAspect="1"/>
          </p:cNvPicPr>
          <p:nvPr/>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rcRect/>
          <a:stretch/>
        </p:blipFill>
        <p:spPr>
          <a:xfrm>
            <a:off x="6216179" y="4983342"/>
            <a:ext cx="967279" cy="344338"/>
          </a:xfrm>
          <a:prstGeom prst="rect">
            <a:avLst/>
          </a:prstGeom>
        </p:spPr>
      </p:pic>
      <p:pic>
        <p:nvPicPr>
          <p:cNvPr id="7" name="Image 6">
            <a:extLst>
              <a:ext uri="{FF2B5EF4-FFF2-40B4-BE49-F238E27FC236}">
                <a16:creationId xmlns:a16="http://schemas.microsoft.com/office/drawing/2014/main" id="{4D918670-8226-960C-F769-CEC8D5CB3645}"/>
              </a:ext>
            </a:extLst>
          </p:cNvPr>
          <p:cNvPicPr>
            <a:picLocks noChangeAspect="1"/>
          </p:cNvPicPr>
          <p:nvPr/>
        </p:nvPicPr>
        <p:blipFill>
          <a:blip r:embed="rId4"/>
          <a:stretch>
            <a:fillRect/>
          </a:stretch>
        </p:blipFill>
        <p:spPr>
          <a:xfrm>
            <a:off x="56538" y="1781317"/>
            <a:ext cx="8303883" cy="4816253"/>
          </a:xfrm>
          <a:prstGeom prst="rect">
            <a:avLst/>
          </a:prstGeom>
        </p:spPr>
      </p:pic>
    </p:spTree>
    <p:extLst>
      <p:ext uri="{BB962C8B-B14F-4D97-AF65-F5344CB8AC3E}">
        <p14:creationId xmlns:p14="http://schemas.microsoft.com/office/powerpoint/2010/main" val="1706739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64571"/>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Statistiques du site </a:t>
            </a:r>
          </a:p>
          <a:p>
            <a:r>
              <a:rPr lang="fr-FR" sz="4400" dirty="0"/>
              <a:t>Argus-</a:t>
            </a:r>
            <a:r>
              <a:rPr lang="fr-FR" sz="4400" dirty="0" err="1"/>
              <a:t>chariot.com</a:t>
            </a:r>
            <a:endParaRPr lang="fr-FR" sz="4400" dirty="0"/>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Jagan MAGUECHE</a:t>
            </a:r>
          </a:p>
        </p:txBody>
      </p:sp>
      <p:pic>
        <p:nvPicPr>
          <p:cNvPr id="6" name="Image 5" descr="C:\Users\pole-eco\Desktop\chariot1.PNG">
            <a:extLst>
              <a:ext uri="{FF2B5EF4-FFF2-40B4-BE49-F238E27FC236}">
                <a16:creationId xmlns:a16="http://schemas.microsoft.com/office/drawing/2014/main" id="{3E52F76B-829F-4DC6-B447-558CF3550654}"/>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426" y="4304673"/>
            <a:ext cx="643890" cy="639445"/>
          </a:xfrm>
          <a:prstGeom prst="rect">
            <a:avLst/>
          </a:prstGeom>
          <a:noFill/>
          <a:ln>
            <a:noFill/>
          </a:ln>
        </p:spPr>
      </p:pic>
    </p:spTree>
    <p:extLst>
      <p:ext uri="{BB962C8B-B14F-4D97-AF65-F5344CB8AC3E}">
        <p14:creationId xmlns:p14="http://schemas.microsoft.com/office/powerpoint/2010/main" val="752094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64571"/>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Sécurité des batteries lithium-ion</a:t>
            </a:r>
          </a:p>
        </p:txBody>
      </p:sp>
      <p:sp>
        <p:nvSpPr>
          <p:cNvPr id="3" name="Sous-titre 2"/>
          <p:cNvSpPr txBox="1">
            <a:spLocks/>
          </p:cNvSpPr>
          <p:nvPr/>
        </p:nvSpPr>
        <p:spPr bwMode="auto">
          <a:xfrm>
            <a:off x="6745962"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Pierre-Nicolas Mauger (INRS)</a:t>
            </a:r>
          </a:p>
        </p:txBody>
      </p:sp>
      <p:pic>
        <p:nvPicPr>
          <p:cNvPr id="6" name="Image 5" descr="C:\Users\pole-eco\Desktop\chariot1.PNG">
            <a:extLst>
              <a:ext uri="{FF2B5EF4-FFF2-40B4-BE49-F238E27FC236}">
                <a16:creationId xmlns:a16="http://schemas.microsoft.com/office/drawing/2014/main" id="{3E52F76B-829F-4DC6-B447-558CF3550654}"/>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426" y="4304673"/>
            <a:ext cx="643890" cy="639445"/>
          </a:xfrm>
          <a:prstGeom prst="rect">
            <a:avLst/>
          </a:prstGeom>
          <a:noFill/>
          <a:ln>
            <a:noFill/>
          </a:ln>
        </p:spPr>
      </p:pic>
    </p:spTree>
    <p:extLst>
      <p:ext uri="{BB962C8B-B14F-4D97-AF65-F5344CB8AC3E}">
        <p14:creationId xmlns:p14="http://schemas.microsoft.com/office/powerpoint/2010/main" val="2485278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09447"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Contexte</a:t>
            </a:r>
          </a:p>
        </p:txBody>
      </p:sp>
    </p:spTree>
    <p:extLst>
      <p:ext uri="{BB962C8B-B14F-4D97-AF65-F5344CB8AC3E}">
        <p14:creationId xmlns:p14="http://schemas.microsoft.com/office/powerpoint/2010/main" val="398077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102389"/>
            <a:ext cx="6255672" cy="1650046"/>
          </a:xfrm>
        </p:spPr>
        <p:txBody>
          <a:bodyPr/>
          <a:lstStyle/>
          <a:p>
            <a:pPr algn="just"/>
            <a:r>
              <a:rPr lang="fr-FR" sz="2000" dirty="0">
                <a:solidFill>
                  <a:schemeClr val="tx1"/>
                </a:solidFill>
              </a:rPr>
              <a:t>Premiers travaux dans les années 1970</a:t>
            </a:r>
          </a:p>
          <a:p>
            <a:pPr algn="just"/>
            <a:r>
              <a:rPr lang="fr-FR" sz="2000" dirty="0">
                <a:solidFill>
                  <a:schemeClr val="tx1"/>
                </a:solidFill>
              </a:rPr>
              <a:t>Première commercialisation en 1991</a:t>
            </a:r>
          </a:p>
          <a:p>
            <a:pPr algn="just"/>
            <a:r>
              <a:rPr lang="fr-FR" sz="2000" dirty="0">
                <a:solidFill>
                  <a:schemeClr val="tx1"/>
                </a:solidFill>
              </a:rPr>
              <a:t>Prix Nobel de chimie 2019</a:t>
            </a:r>
          </a:p>
          <a:p>
            <a:pPr marL="0" indent="0" algn="just">
              <a:buNone/>
            </a:pPr>
            <a:endParaRPr lang="fr-FR" sz="2000" dirty="0">
              <a:solidFill>
                <a:schemeClr val="tx1"/>
              </a:solidFill>
            </a:endParaRPr>
          </a:p>
        </p:txBody>
      </p:sp>
      <p:sp>
        <p:nvSpPr>
          <p:cNvPr id="7" name="Titre 1"/>
          <p:cNvSpPr>
            <a:spLocks noGrp="1"/>
          </p:cNvSpPr>
          <p:nvPr>
            <p:ph type="title"/>
          </p:nvPr>
        </p:nvSpPr>
        <p:spPr>
          <a:xfrm>
            <a:off x="-132521" y="-45301"/>
            <a:ext cx="9753176" cy="727869"/>
          </a:xfrm>
        </p:spPr>
        <p:txBody>
          <a:bodyPr/>
          <a:lstStyle/>
          <a:p>
            <a:r>
              <a:rPr lang="fr-FR" dirty="0"/>
              <a:t>Contexte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De l’idée …</a:t>
            </a:r>
          </a:p>
        </p:txBody>
      </p:sp>
      <p:sp>
        <p:nvSpPr>
          <p:cNvPr id="6" name="Espace réservé du texte 2">
            <a:extLst>
              <a:ext uri="{FF2B5EF4-FFF2-40B4-BE49-F238E27FC236}">
                <a16:creationId xmlns:a16="http://schemas.microsoft.com/office/drawing/2014/main" id="{B3027FF5-689F-4949-B377-7AFF62ADFC61}"/>
              </a:ext>
            </a:extLst>
          </p:cNvPr>
          <p:cNvSpPr txBox="1">
            <a:spLocks/>
          </p:cNvSpPr>
          <p:nvPr/>
        </p:nvSpPr>
        <p:spPr>
          <a:xfrm>
            <a:off x="242262" y="3349813"/>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 à la technologie dominante</a:t>
            </a:r>
          </a:p>
        </p:txBody>
      </p:sp>
      <p:sp>
        <p:nvSpPr>
          <p:cNvPr id="9" name="Espace réservé du texte 2">
            <a:extLst>
              <a:ext uri="{FF2B5EF4-FFF2-40B4-BE49-F238E27FC236}">
                <a16:creationId xmlns:a16="http://schemas.microsoft.com/office/drawing/2014/main" id="{8CF5B55F-6716-494B-B267-469E0E305990}"/>
              </a:ext>
            </a:extLst>
          </p:cNvPr>
          <p:cNvSpPr txBox="1">
            <a:spLocks/>
          </p:cNvSpPr>
          <p:nvPr/>
        </p:nvSpPr>
        <p:spPr>
          <a:xfrm>
            <a:off x="242262" y="3911819"/>
            <a:ext cx="6255672" cy="165004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Densité d’énergie élevée Faible auto décharge</a:t>
            </a:r>
          </a:p>
          <a:p>
            <a:pPr algn="just"/>
            <a:r>
              <a:rPr lang="fr-FR" sz="2000" dirty="0">
                <a:solidFill>
                  <a:schemeClr val="tx1"/>
                </a:solidFill>
              </a:rPr>
              <a:t>Durée de vie (nombre de cycles) élevée</a:t>
            </a:r>
          </a:p>
          <a:p>
            <a:pPr algn="just"/>
            <a:r>
              <a:rPr lang="fr-FR" sz="2000" dirty="0">
                <a:solidFill>
                  <a:schemeClr val="tx1"/>
                </a:solidFill>
              </a:rPr>
              <a:t>Densité de puissance élevée possible</a:t>
            </a:r>
          </a:p>
          <a:p>
            <a:pPr algn="just"/>
            <a:r>
              <a:rPr lang="fr-FR" sz="2000" dirty="0">
                <a:solidFill>
                  <a:schemeClr val="tx1"/>
                </a:solidFill>
              </a:rPr>
              <a:t>Prix divisé par plusieurs dizaines depuis 2000</a:t>
            </a:r>
          </a:p>
          <a:p>
            <a:pPr marL="0" indent="0" algn="just">
              <a:buFontTx/>
              <a:buNone/>
            </a:pPr>
            <a:endParaRPr lang="fr-FR" sz="2000" dirty="0">
              <a:solidFill>
                <a:schemeClr val="tx1"/>
              </a:solidFill>
            </a:endParaRPr>
          </a:p>
        </p:txBody>
      </p:sp>
      <p:pic>
        <p:nvPicPr>
          <p:cNvPr id="10" name="Image 9">
            <a:extLst>
              <a:ext uri="{FF2B5EF4-FFF2-40B4-BE49-F238E27FC236}">
                <a16:creationId xmlns:a16="http://schemas.microsoft.com/office/drawing/2014/main" id="{C0C85537-9A21-4701-9352-4BE68F019C45}"/>
              </a:ext>
            </a:extLst>
          </p:cNvPr>
          <p:cNvPicPr>
            <a:picLocks noChangeAspect="1"/>
          </p:cNvPicPr>
          <p:nvPr/>
        </p:nvPicPr>
        <p:blipFill rotWithShape="1">
          <a:blip r:embed="rId3"/>
          <a:srcRect l="352"/>
          <a:stretch/>
        </p:blipFill>
        <p:spPr>
          <a:xfrm>
            <a:off x="7118085" y="1247768"/>
            <a:ext cx="3363055" cy="1878832"/>
          </a:xfrm>
          <a:prstGeom prst="rect">
            <a:avLst/>
          </a:prstGeom>
        </p:spPr>
      </p:pic>
      <p:pic>
        <p:nvPicPr>
          <p:cNvPr id="11" name="Image 10">
            <a:extLst>
              <a:ext uri="{FF2B5EF4-FFF2-40B4-BE49-F238E27FC236}">
                <a16:creationId xmlns:a16="http://schemas.microsoft.com/office/drawing/2014/main" id="{678EC0AC-134C-4C82-A27A-0CE11AD1BB32}"/>
              </a:ext>
            </a:extLst>
          </p:cNvPr>
          <p:cNvPicPr>
            <a:picLocks noChangeAspect="1"/>
          </p:cNvPicPr>
          <p:nvPr/>
        </p:nvPicPr>
        <p:blipFill rotWithShape="1">
          <a:blip r:embed="rId4"/>
          <a:srcRect r="2156"/>
          <a:stretch/>
        </p:blipFill>
        <p:spPr>
          <a:xfrm>
            <a:off x="7378062" y="3602924"/>
            <a:ext cx="2949280" cy="2491939"/>
          </a:xfrm>
          <a:prstGeom prst="rect">
            <a:avLst/>
          </a:prstGeom>
        </p:spPr>
      </p:pic>
      <p:sp>
        <p:nvSpPr>
          <p:cNvPr id="12" name="ZoneTexte 11">
            <a:extLst>
              <a:ext uri="{FF2B5EF4-FFF2-40B4-BE49-F238E27FC236}">
                <a16:creationId xmlns:a16="http://schemas.microsoft.com/office/drawing/2014/main" id="{98BBBC16-0CCD-44BE-B7F0-9B7BA43A9665}"/>
              </a:ext>
            </a:extLst>
          </p:cNvPr>
          <p:cNvSpPr txBox="1"/>
          <p:nvPr/>
        </p:nvSpPr>
        <p:spPr>
          <a:xfrm>
            <a:off x="7051683" y="6177914"/>
            <a:ext cx="4049608" cy="577081"/>
          </a:xfrm>
          <a:prstGeom prst="rect">
            <a:avLst/>
          </a:prstGeom>
          <a:noFill/>
        </p:spPr>
        <p:txBody>
          <a:bodyPr wrap="square" rtlCol="0">
            <a:spAutoFit/>
          </a:bodyPr>
          <a:lstStyle/>
          <a:p>
            <a:r>
              <a:rPr lang="fr-FR" sz="1050" dirty="0"/>
              <a:t>Source : </a:t>
            </a:r>
            <a:r>
              <a:rPr lang="fr-FR" sz="1050" b="0" i="0" dirty="0" err="1">
                <a:solidFill>
                  <a:srgbClr val="222222"/>
                </a:solidFill>
                <a:effectLst/>
                <a:latin typeface="Helvetica Neue"/>
              </a:rPr>
              <a:t>Nkembi</a:t>
            </a:r>
            <a:r>
              <a:rPr lang="fr-FR" sz="1050" b="0" i="0" dirty="0">
                <a:solidFill>
                  <a:srgbClr val="222222"/>
                </a:solidFill>
                <a:effectLst/>
                <a:latin typeface="Helvetica Neue"/>
              </a:rPr>
              <a:t>, A.A et al. </a:t>
            </a:r>
            <a:r>
              <a:rPr lang="fr-FR" sz="1050" b="0" i="0" dirty="0" err="1">
                <a:solidFill>
                  <a:srgbClr val="222222"/>
                </a:solidFill>
                <a:effectLst/>
                <a:latin typeface="Helvetica Neue"/>
              </a:rPr>
              <a:t>Comprehensive</a:t>
            </a:r>
            <a:r>
              <a:rPr lang="fr-FR" sz="1050" b="0" i="0" dirty="0">
                <a:solidFill>
                  <a:srgbClr val="222222"/>
                </a:solidFill>
                <a:effectLst/>
                <a:latin typeface="Helvetica Neue"/>
              </a:rPr>
              <a:t> </a:t>
            </a:r>
            <a:r>
              <a:rPr lang="fr-FR" sz="1050" b="0" i="0" dirty="0" err="1">
                <a:solidFill>
                  <a:srgbClr val="222222"/>
                </a:solidFill>
                <a:effectLst/>
                <a:latin typeface="Helvetica Neue"/>
              </a:rPr>
              <a:t>Review</a:t>
            </a:r>
            <a:r>
              <a:rPr lang="fr-FR" sz="1050" b="0" i="0" dirty="0">
                <a:solidFill>
                  <a:srgbClr val="222222"/>
                </a:solidFill>
                <a:effectLst/>
                <a:latin typeface="Helvetica Neue"/>
              </a:rPr>
              <a:t> of Energy Storage </a:t>
            </a:r>
            <a:r>
              <a:rPr lang="fr-FR" sz="1050" b="0" i="0" dirty="0" err="1">
                <a:solidFill>
                  <a:srgbClr val="222222"/>
                </a:solidFill>
                <a:effectLst/>
                <a:latin typeface="Helvetica Neue"/>
              </a:rPr>
              <a:t>Systems</a:t>
            </a:r>
            <a:r>
              <a:rPr lang="fr-FR" sz="1050" b="0" i="0" dirty="0">
                <a:solidFill>
                  <a:srgbClr val="222222"/>
                </a:solidFill>
                <a:effectLst/>
                <a:latin typeface="Helvetica Neue"/>
              </a:rPr>
              <a:t> </a:t>
            </a:r>
            <a:r>
              <a:rPr lang="fr-FR" sz="1050" b="0" i="0" dirty="0" err="1">
                <a:solidFill>
                  <a:srgbClr val="222222"/>
                </a:solidFill>
                <a:effectLst/>
                <a:latin typeface="Helvetica Neue"/>
              </a:rPr>
              <a:t>Characteristics</a:t>
            </a:r>
            <a:r>
              <a:rPr lang="fr-FR" sz="1050" b="0" i="0" dirty="0">
                <a:solidFill>
                  <a:srgbClr val="222222"/>
                </a:solidFill>
                <a:effectLst/>
                <a:latin typeface="Helvetica Neue"/>
              </a:rPr>
              <a:t> and </a:t>
            </a:r>
            <a:r>
              <a:rPr lang="fr-FR" sz="1050" b="0" i="0" dirty="0" err="1">
                <a:solidFill>
                  <a:srgbClr val="222222"/>
                </a:solidFill>
                <a:effectLst/>
                <a:latin typeface="Helvetica Neue"/>
              </a:rPr>
              <a:t>Models</a:t>
            </a:r>
            <a:r>
              <a:rPr lang="fr-FR" sz="1050" b="0" i="0" dirty="0">
                <a:solidFill>
                  <a:srgbClr val="222222"/>
                </a:solidFill>
                <a:effectLst/>
                <a:latin typeface="Helvetica Neue"/>
              </a:rPr>
              <a:t> for Automotive Applications. </a:t>
            </a:r>
            <a:r>
              <a:rPr lang="fr-FR" sz="1050" b="0" i="1" dirty="0">
                <a:solidFill>
                  <a:srgbClr val="222222"/>
                </a:solidFill>
                <a:effectLst/>
                <a:latin typeface="Helvetica Neue"/>
              </a:rPr>
              <a:t>Batteries</a:t>
            </a:r>
            <a:r>
              <a:rPr lang="fr-FR" sz="1050" b="0" i="0" dirty="0">
                <a:solidFill>
                  <a:srgbClr val="222222"/>
                </a:solidFill>
                <a:effectLst/>
                <a:latin typeface="Helvetica Neue"/>
              </a:rPr>
              <a:t> </a:t>
            </a:r>
            <a:r>
              <a:rPr lang="fr-FR" sz="1050" b="1" i="0" dirty="0">
                <a:solidFill>
                  <a:srgbClr val="222222"/>
                </a:solidFill>
                <a:effectLst/>
                <a:latin typeface="Helvetica Neue"/>
              </a:rPr>
              <a:t>2024</a:t>
            </a:r>
            <a:r>
              <a:rPr lang="fr-FR" sz="1050" b="0" i="0" dirty="0">
                <a:solidFill>
                  <a:srgbClr val="222222"/>
                </a:solidFill>
                <a:effectLst/>
                <a:latin typeface="Helvetica Neue"/>
              </a:rPr>
              <a:t>, </a:t>
            </a:r>
            <a:r>
              <a:rPr lang="fr-FR" sz="1050" b="0" i="1" dirty="0">
                <a:solidFill>
                  <a:srgbClr val="222222"/>
                </a:solidFill>
                <a:effectLst/>
                <a:latin typeface="Helvetica Neue"/>
              </a:rPr>
              <a:t>10</a:t>
            </a:r>
            <a:r>
              <a:rPr lang="fr-FR" sz="1050" b="0" i="0" dirty="0">
                <a:solidFill>
                  <a:srgbClr val="222222"/>
                </a:solidFill>
                <a:effectLst/>
                <a:latin typeface="Helvetica Neue"/>
              </a:rPr>
              <a:t>, 88.</a:t>
            </a:r>
            <a:endParaRPr lang="fr-FR" sz="1050" dirty="0"/>
          </a:p>
        </p:txBody>
      </p:sp>
    </p:spTree>
    <p:extLst>
      <p:ext uri="{BB962C8B-B14F-4D97-AF65-F5344CB8AC3E}">
        <p14:creationId xmlns:p14="http://schemas.microsoft.com/office/powerpoint/2010/main" val="3134276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Composition d’une cellule li-ion</a:t>
            </a:r>
          </a:p>
        </p:txBody>
      </p:sp>
      <p:sp>
        <p:nvSpPr>
          <p:cNvPr id="5" name="ZoneTexte 4">
            <a:extLst>
              <a:ext uri="{FF2B5EF4-FFF2-40B4-BE49-F238E27FC236}">
                <a16:creationId xmlns:a16="http://schemas.microsoft.com/office/drawing/2014/main" id="{2801820C-415E-48F0-8DA5-140E5D7D8FBB}"/>
              </a:ext>
            </a:extLst>
          </p:cNvPr>
          <p:cNvSpPr txBox="1"/>
          <p:nvPr/>
        </p:nvSpPr>
        <p:spPr>
          <a:xfrm>
            <a:off x="9742503" y="2354952"/>
            <a:ext cx="1110047" cy="369332"/>
          </a:xfrm>
          <a:prstGeom prst="rect">
            <a:avLst/>
          </a:prstGeom>
          <a:noFill/>
        </p:spPr>
        <p:txBody>
          <a:bodyPr wrap="none" rtlCol="0">
            <a:spAutoFit/>
          </a:bodyPr>
          <a:lstStyle/>
          <a:p>
            <a:r>
              <a:rPr lang="fr-FR" dirty="0">
                <a:latin typeface="Tahoma" panose="020B0604030504040204" pitchFamily="34" charset="0"/>
                <a:ea typeface="Tahoma" panose="020B0604030504040204" pitchFamily="34" charset="0"/>
                <a:cs typeface="Tahoma" panose="020B0604030504040204" pitchFamily="34" charset="0"/>
              </a:rPr>
              <a:t>Electrons</a:t>
            </a:r>
          </a:p>
        </p:txBody>
      </p:sp>
      <p:sp>
        <p:nvSpPr>
          <p:cNvPr id="6" name="ZoneTexte 5">
            <a:extLst>
              <a:ext uri="{FF2B5EF4-FFF2-40B4-BE49-F238E27FC236}">
                <a16:creationId xmlns:a16="http://schemas.microsoft.com/office/drawing/2014/main" id="{41D04CBA-7AA5-4C20-9F18-4BF4E23C81F4}"/>
              </a:ext>
            </a:extLst>
          </p:cNvPr>
          <p:cNvSpPr txBox="1"/>
          <p:nvPr/>
        </p:nvSpPr>
        <p:spPr>
          <a:xfrm>
            <a:off x="9742503" y="2750693"/>
            <a:ext cx="1987066" cy="369332"/>
          </a:xfrm>
          <a:prstGeom prst="rect">
            <a:avLst/>
          </a:prstGeom>
          <a:noFill/>
        </p:spPr>
        <p:txBody>
          <a:bodyPr wrap="square" rtlCol="0">
            <a:spAutoFit/>
          </a:bodyPr>
          <a:lstStyle/>
          <a:p>
            <a:r>
              <a:rPr lang="fr-FR" dirty="0">
                <a:latin typeface="Tahoma" panose="020B0604030504040204" pitchFamily="34" charset="0"/>
                <a:ea typeface="Tahoma" panose="020B0604030504040204" pitchFamily="34" charset="0"/>
                <a:cs typeface="Tahoma" panose="020B0604030504040204" pitchFamily="34" charset="0"/>
              </a:rPr>
              <a:t>Ions lithium (Li</a:t>
            </a:r>
            <a:r>
              <a:rPr lang="fr-FR" baseline="30000" dirty="0">
                <a:latin typeface="Tahoma" panose="020B0604030504040204" pitchFamily="34" charset="0"/>
                <a:ea typeface="Tahoma" panose="020B0604030504040204" pitchFamily="34" charset="0"/>
                <a:cs typeface="Tahoma" panose="020B0604030504040204" pitchFamily="34" charset="0"/>
              </a:rPr>
              <a:t>+</a:t>
            </a:r>
            <a:r>
              <a:rPr lang="fr-FR" dirty="0">
                <a:latin typeface="Tahoma" panose="020B0604030504040204" pitchFamily="34" charset="0"/>
                <a:ea typeface="Tahoma" panose="020B0604030504040204" pitchFamily="34" charset="0"/>
                <a:cs typeface="Tahoma" panose="020B0604030504040204" pitchFamily="34" charset="0"/>
              </a:rPr>
              <a:t>)</a:t>
            </a:r>
          </a:p>
        </p:txBody>
      </p:sp>
      <p:sp>
        <p:nvSpPr>
          <p:cNvPr id="9" name="Rectangle 8">
            <a:extLst>
              <a:ext uri="{FF2B5EF4-FFF2-40B4-BE49-F238E27FC236}">
                <a16:creationId xmlns:a16="http://schemas.microsoft.com/office/drawing/2014/main" id="{5C1071E5-8D90-4860-B866-0EACE2D08684}"/>
              </a:ext>
            </a:extLst>
          </p:cNvPr>
          <p:cNvSpPr/>
          <p:nvPr/>
        </p:nvSpPr>
        <p:spPr>
          <a:xfrm>
            <a:off x="4218318" y="1640752"/>
            <a:ext cx="759125" cy="248440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1BB6E5CA-6F53-40D2-A521-B0E987F658FA}"/>
              </a:ext>
            </a:extLst>
          </p:cNvPr>
          <p:cNvSpPr/>
          <p:nvPr/>
        </p:nvSpPr>
        <p:spPr>
          <a:xfrm>
            <a:off x="7613896" y="1640752"/>
            <a:ext cx="742225" cy="2484408"/>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ED5F9DBA-B091-4A58-BB25-DF7BF9F69637}"/>
              </a:ext>
            </a:extLst>
          </p:cNvPr>
          <p:cNvSpPr/>
          <p:nvPr/>
        </p:nvSpPr>
        <p:spPr>
          <a:xfrm>
            <a:off x="4977443" y="1640752"/>
            <a:ext cx="2631055" cy="24844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cxnSp>
        <p:nvCxnSpPr>
          <p:cNvPr id="12" name="Connecteur en angle 10">
            <a:extLst>
              <a:ext uri="{FF2B5EF4-FFF2-40B4-BE49-F238E27FC236}">
                <a16:creationId xmlns:a16="http://schemas.microsoft.com/office/drawing/2014/main" id="{73CAAC2B-7D1E-4FDF-86A5-0AC419FD2C3E}"/>
              </a:ext>
            </a:extLst>
          </p:cNvPr>
          <p:cNvCxnSpPr>
            <a:stCxn id="82" idx="3"/>
            <a:endCxn id="81" idx="1"/>
          </p:cNvCxnSpPr>
          <p:nvPr/>
        </p:nvCxnSpPr>
        <p:spPr>
          <a:xfrm flipH="1" flipV="1">
            <a:off x="4077596" y="2881934"/>
            <a:ext cx="4416185" cy="1022"/>
          </a:xfrm>
          <a:prstGeom prst="bentConnector5">
            <a:avLst>
              <a:gd name="adj1" fmla="val -12154"/>
              <a:gd name="adj2" fmla="val -245102935"/>
              <a:gd name="adj3" fmla="val 111544"/>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376A5CE-60FF-4849-AE90-99ECB7902CAD}"/>
              </a:ext>
            </a:extLst>
          </p:cNvPr>
          <p:cNvCxnSpPr/>
          <p:nvPr/>
        </p:nvCxnSpPr>
        <p:spPr>
          <a:xfrm>
            <a:off x="6504309" y="1270959"/>
            <a:ext cx="0" cy="3201541"/>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03F37A4E-C589-45A5-AF91-A1A2C7781ED4}"/>
              </a:ext>
            </a:extLst>
          </p:cNvPr>
          <p:cNvSpPr txBox="1"/>
          <p:nvPr/>
        </p:nvSpPr>
        <p:spPr>
          <a:xfrm>
            <a:off x="4689969" y="4375960"/>
            <a:ext cx="3102131" cy="584775"/>
          </a:xfrm>
          <a:prstGeom prst="rect">
            <a:avLst/>
          </a:prstGeom>
          <a:noFill/>
        </p:spPr>
        <p:txBody>
          <a:bodyPr wrap="none" rtlCol="0">
            <a:spAutoFit/>
          </a:bodyPr>
          <a:lstStyle/>
          <a:p>
            <a:pPr algn="ctr"/>
            <a:r>
              <a:rPr lang="fr-FR" sz="1600" dirty="0">
                <a:latin typeface="Tahoma" panose="020B0604030504040204" pitchFamily="34" charset="0"/>
                <a:ea typeface="Tahoma" panose="020B0604030504040204" pitchFamily="34" charset="0"/>
                <a:cs typeface="Tahoma" panose="020B0604030504040204" pitchFamily="34" charset="0"/>
              </a:rPr>
              <a:t>Séparateur poreux</a:t>
            </a:r>
          </a:p>
          <a:p>
            <a:pPr algn="ctr"/>
            <a:r>
              <a:rPr lang="fr-FR" sz="1600" dirty="0">
                <a:latin typeface="Tahoma" panose="020B0604030504040204" pitchFamily="34" charset="0"/>
                <a:ea typeface="Tahoma" panose="020B0604030504040204" pitchFamily="34" charset="0"/>
                <a:cs typeface="Tahoma" panose="020B0604030504040204" pitchFamily="34" charset="0"/>
              </a:rPr>
              <a:t>(polyéthylène ou polypropylène)</a:t>
            </a:r>
          </a:p>
        </p:txBody>
      </p:sp>
      <p:sp>
        <p:nvSpPr>
          <p:cNvPr id="15" name="ZoneTexte 14">
            <a:extLst>
              <a:ext uri="{FF2B5EF4-FFF2-40B4-BE49-F238E27FC236}">
                <a16:creationId xmlns:a16="http://schemas.microsoft.com/office/drawing/2014/main" id="{A27AD3A9-F94B-4B39-8522-7AA157F01589}"/>
              </a:ext>
            </a:extLst>
          </p:cNvPr>
          <p:cNvSpPr txBox="1"/>
          <p:nvPr/>
        </p:nvSpPr>
        <p:spPr>
          <a:xfrm>
            <a:off x="8570312" y="1640752"/>
            <a:ext cx="2113079" cy="830997"/>
          </a:xfrm>
          <a:prstGeom prst="rect">
            <a:avLst/>
          </a:prstGeom>
          <a:noFill/>
        </p:spPr>
        <p:txBody>
          <a:bodyPr wrap="none" rtlCol="0">
            <a:spAutoFit/>
          </a:bodyPr>
          <a:lstStyle/>
          <a:p>
            <a:r>
              <a:rPr lang="fr-FR" sz="1600" b="1" dirty="0">
                <a:solidFill>
                  <a:srgbClr val="7030A0"/>
                </a:solidFill>
                <a:latin typeface="Tahoma" panose="020B0604030504040204" pitchFamily="34" charset="0"/>
                <a:ea typeface="Tahoma" panose="020B0604030504040204" pitchFamily="34" charset="0"/>
                <a:cs typeface="Tahoma" panose="020B0604030504040204" pitchFamily="34" charset="0"/>
              </a:rPr>
              <a:t>Electrode négative</a:t>
            </a:r>
          </a:p>
          <a:p>
            <a:r>
              <a:rPr lang="fr-FR" sz="1600" b="1" dirty="0">
                <a:solidFill>
                  <a:srgbClr val="7030A0"/>
                </a:solidFill>
                <a:latin typeface="Tahoma" panose="020B0604030504040204" pitchFamily="34" charset="0"/>
                <a:ea typeface="Tahoma" panose="020B0604030504040204" pitchFamily="34" charset="0"/>
                <a:cs typeface="Tahoma" panose="020B0604030504040204" pitchFamily="34" charset="0"/>
              </a:rPr>
              <a:t>Anode</a:t>
            </a:r>
          </a:p>
          <a:p>
            <a:r>
              <a:rPr lang="fr-FR" sz="1600" b="1" dirty="0">
                <a:solidFill>
                  <a:srgbClr val="7030A0"/>
                </a:solidFill>
                <a:latin typeface="Tahoma" panose="020B0604030504040204" pitchFamily="34" charset="0"/>
                <a:ea typeface="Tahoma" panose="020B0604030504040204" pitchFamily="34" charset="0"/>
                <a:cs typeface="Tahoma" panose="020B0604030504040204" pitchFamily="34" charset="0"/>
              </a:rPr>
              <a:t>(graphite)</a:t>
            </a:r>
          </a:p>
        </p:txBody>
      </p:sp>
      <p:sp>
        <p:nvSpPr>
          <p:cNvPr id="16" name="ZoneTexte 15">
            <a:extLst>
              <a:ext uri="{FF2B5EF4-FFF2-40B4-BE49-F238E27FC236}">
                <a16:creationId xmlns:a16="http://schemas.microsoft.com/office/drawing/2014/main" id="{25D3C40C-0152-4EE5-B7F0-83B9F4012C59}"/>
              </a:ext>
            </a:extLst>
          </p:cNvPr>
          <p:cNvSpPr txBox="1"/>
          <p:nvPr/>
        </p:nvSpPr>
        <p:spPr>
          <a:xfrm>
            <a:off x="1923692" y="1622251"/>
            <a:ext cx="2294626" cy="1323439"/>
          </a:xfrm>
          <a:prstGeom prst="rect">
            <a:avLst/>
          </a:prstGeom>
          <a:noFill/>
        </p:spPr>
        <p:txBody>
          <a:bodyPr wrap="square" rtlCol="0">
            <a:spAutoFit/>
          </a:bodyPr>
          <a:lstStyle/>
          <a:p>
            <a:r>
              <a:rPr lang="fr-FR" sz="1600" b="1" dirty="0">
                <a:solidFill>
                  <a:srgbClr val="7030A0"/>
                </a:solidFill>
                <a:latin typeface="Tahoma" panose="020B0604030504040204" pitchFamily="34" charset="0"/>
                <a:ea typeface="Tahoma" panose="020B0604030504040204" pitchFamily="34" charset="0"/>
                <a:cs typeface="Tahoma" panose="020B0604030504040204" pitchFamily="34" charset="0"/>
              </a:rPr>
              <a:t>Electrode positive</a:t>
            </a:r>
          </a:p>
          <a:p>
            <a:r>
              <a:rPr lang="fr-FR" sz="1600" b="1" dirty="0">
                <a:solidFill>
                  <a:srgbClr val="7030A0"/>
                </a:solidFill>
                <a:latin typeface="Tahoma" panose="020B0604030504040204" pitchFamily="34" charset="0"/>
                <a:ea typeface="Tahoma" panose="020B0604030504040204" pitchFamily="34" charset="0"/>
                <a:cs typeface="Tahoma" panose="020B0604030504040204" pitchFamily="34" charset="0"/>
              </a:rPr>
              <a:t>Cathode</a:t>
            </a:r>
          </a:p>
          <a:p>
            <a:r>
              <a:rPr lang="fr-FR" sz="1600" b="1" dirty="0">
                <a:solidFill>
                  <a:srgbClr val="7030A0"/>
                </a:solidFill>
                <a:latin typeface="Tahoma" panose="020B0604030504040204" pitchFamily="34" charset="0"/>
                <a:ea typeface="Tahoma" panose="020B0604030504040204" pitchFamily="34" charset="0"/>
                <a:cs typeface="Tahoma" panose="020B0604030504040204" pitchFamily="34" charset="0"/>
              </a:rPr>
              <a:t>(oxydes métalliques Co/Ni/Al/Fe/Mn lithiés)</a:t>
            </a:r>
          </a:p>
        </p:txBody>
      </p:sp>
      <p:sp>
        <p:nvSpPr>
          <p:cNvPr id="17" name="ZoneTexte 16">
            <a:extLst>
              <a:ext uri="{FF2B5EF4-FFF2-40B4-BE49-F238E27FC236}">
                <a16:creationId xmlns:a16="http://schemas.microsoft.com/office/drawing/2014/main" id="{21563A95-1163-4022-BB31-3A280A07A4C8}"/>
              </a:ext>
            </a:extLst>
          </p:cNvPr>
          <p:cNvSpPr txBox="1"/>
          <p:nvPr/>
        </p:nvSpPr>
        <p:spPr>
          <a:xfrm>
            <a:off x="4841727" y="2529945"/>
            <a:ext cx="1658426" cy="1384995"/>
          </a:xfrm>
          <a:prstGeom prst="rect">
            <a:avLst/>
          </a:prstGeom>
          <a:noFill/>
        </p:spPr>
        <p:txBody>
          <a:bodyPr wrap="square" rtlCol="0">
            <a:spAutoFit/>
          </a:bodyPr>
          <a:lstStyle/>
          <a:p>
            <a:pPr algn="ctr"/>
            <a:r>
              <a:rPr lang="fr-FR" sz="1200" b="1" dirty="0">
                <a:solidFill>
                  <a:srgbClr val="7030A0"/>
                </a:solidFill>
                <a:latin typeface="Tahoma" panose="020B0604030504040204" pitchFamily="34" charset="0"/>
                <a:ea typeface="Tahoma" panose="020B0604030504040204" pitchFamily="34" charset="0"/>
                <a:cs typeface="Tahoma" panose="020B0604030504040204" pitchFamily="34" charset="0"/>
              </a:rPr>
              <a:t>Electrolyte</a:t>
            </a:r>
          </a:p>
          <a:p>
            <a:pPr algn="ctr"/>
            <a:r>
              <a:rPr lang="fr-FR" sz="1200" b="1" dirty="0">
                <a:solidFill>
                  <a:srgbClr val="7030A0"/>
                </a:solidFill>
                <a:latin typeface="Tahoma" panose="020B0604030504040204" pitchFamily="34" charset="0"/>
                <a:ea typeface="Tahoma" panose="020B0604030504040204" pitchFamily="34" charset="0"/>
                <a:cs typeface="Tahoma" panose="020B0604030504040204" pitchFamily="34" charset="0"/>
              </a:rPr>
              <a:t>(sels de lithium fluorés LiPF</a:t>
            </a:r>
            <a:r>
              <a:rPr lang="fr-FR" sz="1200" b="1" baseline="-25000" dirty="0">
                <a:solidFill>
                  <a:srgbClr val="7030A0"/>
                </a:solidFill>
                <a:latin typeface="Tahoma" panose="020B0604030504040204" pitchFamily="34" charset="0"/>
                <a:ea typeface="Tahoma" panose="020B0604030504040204" pitchFamily="34" charset="0"/>
                <a:cs typeface="Tahoma" panose="020B0604030504040204" pitchFamily="34" charset="0"/>
              </a:rPr>
              <a:t>6</a:t>
            </a:r>
            <a:r>
              <a:rPr lang="fr-FR" sz="1200" b="1" dirty="0">
                <a:solidFill>
                  <a:srgbClr val="7030A0"/>
                </a:solidFill>
                <a:latin typeface="Tahoma" panose="020B0604030504040204" pitchFamily="34" charset="0"/>
                <a:ea typeface="Tahoma" panose="020B0604030504040204" pitchFamily="34" charset="0"/>
                <a:cs typeface="Tahoma" panose="020B0604030504040204" pitchFamily="34" charset="0"/>
              </a:rPr>
              <a:t>, carbonates organiques, retardateurs de flamme…)</a:t>
            </a:r>
          </a:p>
        </p:txBody>
      </p:sp>
      <p:sp>
        <p:nvSpPr>
          <p:cNvPr id="18" name="Ellipse 17">
            <a:extLst>
              <a:ext uri="{FF2B5EF4-FFF2-40B4-BE49-F238E27FC236}">
                <a16:creationId xmlns:a16="http://schemas.microsoft.com/office/drawing/2014/main" id="{79F74B6C-FEC6-409A-871A-5163362179F7}"/>
              </a:ext>
            </a:extLst>
          </p:cNvPr>
          <p:cNvSpPr/>
          <p:nvPr/>
        </p:nvSpPr>
        <p:spPr>
          <a:xfrm>
            <a:off x="3727127" y="2842558"/>
            <a:ext cx="124295" cy="115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9" name="Ellipse 18">
            <a:extLst>
              <a:ext uri="{FF2B5EF4-FFF2-40B4-BE49-F238E27FC236}">
                <a16:creationId xmlns:a16="http://schemas.microsoft.com/office/drawing/2014/main" id="{962EFA6F-9215-432D-88E5-28D0D069DF30}"/>
              </a:ext>
            </a:extLst>
          </p:cNvPr>
          <p:cNvSpPr/>
          <p:nvPr/>
        </p:nvSpPr>
        <p:spPr>
          <a:xfrm>
            <a:off x="3503423" y="3384867"/>
            <a:ext cx="124295" cy="115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0" name="Ellipse 19">
            <a:extLst>
              <a:ext uri="{FF2B5EF4-FFF2-40B4-BE49-F238E27FC236}">
                <a16:creationId xmlns:a16="http://schemas.microsoft.com/office/drawing/2014/main" id="{5F498FC1-A3EF-44D4-B221-07E2925782E8}"/>
              </a:ext>
            </a:extLst>
          </p:cNvPr>
          <p:cNvSpPr/>
          <p:nvPr/>
        </p:nvSpPr>
        <p:spPr>
          <a:xfrm>
            <a:off x="3494985" y="4865502"/>
            <a:ext cx="124295" cy="115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1" name="Ellipse 20">
            <a:extLst>
              <a:ext uri="{FF2B5EF4-FFF2-40B4-BE49-F238E27FC236}">
                <a16:creationId xmlns:a16="http://schemas.microsoft.com/office/drawing/2014/main" id="{3E65C43A-A4E2-457B-BD4E-3693500C9DB0}"/>
              </a:ext>
            </a:extLst>
          </p:cNvPr>
          <p:cNvSpPr/>
          <p:nvPr/>
        </p:nvSpPr>
        <p:spPr>
          <a:xfrm>
            <a:off x="3999462" y="5331005"/>
            <a:ext cx="124295" cy="115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2" name="Ellipse 21">
            <a:extLst>
              <a:ext uri="{FF2B5EF4-FFF2-40B4-BE49-F238E27FC236}">
                <a16:creationId xmlns:a16="http://schemas.microsoft.com/office/drawing/2014/main" id="{D8CC2FC1-547D-46A9-9872-9D61E98728FE}"/>
              </a:ext>
            </a:extLst>
          </p:cNvPr>
          <p:cNvSpPr/>
          <p:nvPr/>
        </p:nvSpPr>
        <p:spPr>
          <a:xfrm>
            <a:off x="8154109" y="5300451"/>
            <a:ext cx="124295" cy="115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3" name="Ellipse 22">
            <a:extLst>
              <a:ext uri="{FF2B5EF4-FFF2-40B4-BE49-F238E27FC236}">
                <a16:creationId xmlns:a16="http://schemas.microsoft.com/office/drawing/2014/main" id="{3327FCB7-006A-4ECA-92EE-D9DB95079369}"/>
              </a:ext>
            </a:extLst>
          </p:cNvPr>
          <p:cNvSpPr/>
          <p:nvPr/>
        </p:nvSpPr>
        <p:spPr>
          <a:xfrm>
            <a:off x="8970652" y="3123984"/>
            <a:ext cx="124295" cy="115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4" name="Ellipse 23">
            <a:extLst>
              <a:ext uri="{FF2B5EF4-FFF2-40B4-BE49-F238E27FC236}">
                <a16:creationId xmlns:a16="http://schemas.microsoft.com/office/drawing/2014/main" id="{87D2E1BC-E0C8-4B47-8606-D74BCF375EB2}"/>
              </a:ext>
            </a:extLst>
          </p:cNvPr>
          <p:cNvSpPr/>
          <p:nvPr/>
        </p:nvSpPr>
        <p:spPr>
          <a:xfrm>
            <a:off x="8982783" y="4762259"/>
            <a:ext cx="124295" cy="115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5" name="Ellipse 24">
            <a:extLst>
              <a:ext uri="{FF2B5EF4-FFF2-40B4-BE49-F238E27FC236}">
                <a16:creationId xmlns:a16="http://schemas.microsoft.com/office/drawing/2014/main" id="{F8EAD8D7-12F6-4EBC-8151-6C19D4161DC8}"/>
              </a:ext>
            </a:extLst>
          </p:cNvPr>
          <p:cNvSpPr/>
          <p:nvPr/>
        </p:nvSpPr>
        <p:spPr>
          <a:xfrm>
            <a:off x="9558686" y="2493364"/>
            <a:ext cx="124295" cy="115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6" name="Organigramme : Fusion 25">
            <a:extLst>
              <a:ext uri="{FF2B5EF4-FFF2-40B4-BE49-F238E27FC236}">
                <a16:creationId xmlns:a16="http://schemas.microsoft.com/office/drawing/2014/main" id="{C3CC136B-E63B-4ACF-BC37-8F12D5C3927C}"/>
              </a:ext>
            </a:extLst>
          </p:cNvPr>
          <p:cNvSpPr/>
          <p:nvPr/>
        </p:nvSpPr>
        <p:spPr>
          <a:xfrm rot="10800000">
            <a:off x="8941359" y="3909741"/>
            <a:ext cx="182880" cy="109514"/>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7" name="Organigramme : Fusion 26">
            <a:extLst>
              <a:ext uri="{FF2B5EF4-FFF2-40B4-BE49-F238E27FC236}">
                <a16:creationId xmlns:a16="http://schemas.microsoft.com/office/drawing/2014/main" id="{444877B3-F3FD-4ED3-AE0D-909F2DD999F9}"/>
              </a:ext>
            </a:extLst>
          </p:cNvPr>
          <p:cNvSpPr/>
          <p:nvPr/>
        </p:nvSpPr>
        <p:spPr>
          <a:xfrm rot="16200000">
            <a:off x="7179654" y="5329493"/>
            <a:ext cx="164853" cy="106139"/>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8" name="Organigramme : Fusion 27">
            <a:extLst>
              <a:ext uri="{FF2B5EF4-FFF2-40B4-BE49-F238E27FC236}">
                <a16:creationId xmlns:a16="http://schemas.microsoft.com/office/drawing/2014/main" id="{401060E6-65C9-4349-8A5D-BE43C09A4B9F}"/>
              </a:ext>
            </a:extLst>
          </p:cNvPr>
          <p:cNvSpPr/>
          <p:nvPr/>
        </p:nvSpPr>
        <p:spPr>
          <a:xfrm rot="16200000">
            <a:off x="4827220" y="5335926"/>
            <a:ext cx="164853" cy="106139"/>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9" name="Organigramme : Fusion 28">
            <a:extLst>
              <a:ext uri="{FF2B5EF4-FFF2-40B4-BE49-F238E27FC236}">
                <a16:creationId xmlns:a16="http://schemas.microsoft.com/office/drawing/2014/main" id="{5701DF42-51C9-4A7F-B8E3-8BB1E42F22F8}"/>
              </a:ext>
            </a:extLst>
          </p:cNvPr>
          <p:cNvSpPr/>
          <p:nvPr/>
        </p:nvSpPr>
        <p:spPr>
          <a:xfrm>
            <a:off x="3494985" y="4124290"/>
            <a:ext cx="139931" cy="117139"/>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0" name="Ellipse 29">
            <a:extLst>
              <a:ext uri="{FF2B5EF4-FFF2-40B4-BE49-F238E27FC236}">
                <a16:creationId xmlns:a16="http://schemas.microsoft.com/office/drawing/2014/main" id="{E925BAF1-6512-432E-8CFF-D2E7D2061E9B}"/>
              </a:ext>
            </a:extLst>
          </p:cNvPr>
          <p:cNvSpPr/>
          <p:nvPr/>
        </p:nvSpPr>
        <p:spPr>
          <a:xfrm>
            <a:off x="9570259" y="2877814"/>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1" name="Ellipse 30">
            <a:extLst>
              <a:ext uri="{FF2B5EF4-FFF2-40B4-BE49-F238E27FC236}">
                <a16:creationId xmlns:a16="http://schemas.microsoft.com/office/drawing/2014/main" id="{593FD48F-3E0D-4C4C-9BD1-947E48F76A8A}"/>
              </a:ext>
            </a:extLst>
          </p:cNvPr>
          <p:cNvSpPr/>
          <p:nvPr/>
        </p:nvSpPr>
        <p:spPr>
          <a:xfrm>
            <a:off x="5294965" y="1858629"/>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2" name="Ellipse 31">
            <a:extLst>
              <a:ext uri="{FF2B5EF4-FFF2-40B4-BE49-F238E27FC236}">
                <a16:creationId xmlns:a16="http://schemas.microsoft.com/office/drawing/2014/main" id="{341A317E-E37A-43A8-A893-003F5DE670AF}"/>
              </a:ext>
            </a:extLst>
          </p:cNvPr>
          <p:cNvSpPr/>
          <p:nvPr/>
        </p:nvSpPr>
        <p:spPr>
          <a:xfrm>
            <a:off x="5779806" y="2329511"/>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3" name="Ellipse 32">
            <a:extLst>
              <a:ext uri="{FF2B5EF4-FFF2-40B4-BE49-F238E27FC236}">
                <a16:creationId xmlns:a16="http://schemas.microsoft.com/office/drawing/2014/main" id="{7F161566-BC0F-4DB4-BE5A-0F67E92A4D92}"/>
              </a:ext>
            </a:extLst>
          </p:cNvPr>
          <p:cNvSpPr/>
          <p:nvPr/>
        </p:nvSpPr>
        <p:spPr>
          <a:xfrm>
            <a:off x="6897871" y="3642147"/>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4" name="Ellipse 33">
            <a:extLst>
              <a:ext uri="{FF2B5EF4-FFF2-40B4-BE49-F238E27FC236}">
                <a16:creationId xmlns:a16="http://schemas.microsoft.com/office/drawing/2014/main" id="{3A061459-68F0-472E-A833-E84B37F63ECF}"/>
              </a:ext>
            </a:extLst>
          </p:cNvPr>
          <p:cNvSpPr/>
          <p:nvPr/>
        </p:nvSpPr>
        <p:spPr>
          <a:xfrm>
            <a:off x="7009030" y="2088829"/>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5" name="Flèche droite 53">
            <a:extLst>
              <a:ext uri="{FF2B5EF4-FFF2-40B4-BE49-F238E27FC236}">
                <a16:creationId xmlns:a16="http://schemas.microsoft.com/office/drawing/2014/main" id="{62CC8929-4D4C-4DEF-8528-CFDE102CCF66}"/>
              </a:ext>
            </a:extLst>
          </p:cNvPr>
          <p:cNvSpPr/>
          <p:nvPr/>
        </p:nvSpPr>
        <p:spPr>
          <a:xfrm>
            <a:off x="5568901" y="1843129"/>
            <a:ext cx="364110" cy="1643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6" name="Flèche droite 54">
            <a:extLst>
              <a:ext uri="{FF2B5EF4-FFF2-40B4-BE49-F238E27FC236}">
                <a16:creationId xmlns:a16="http://schemas.microsoft.com/office/drawing/2014/main" id="{3A086735-934F-48A0-BB6F-84F9168B8729}"/>
              </a:ext>
            </a:extLst>
          </p:cNvPr>
          <p:cNvSpPr/>
          <p:nvPr/>
        </p:nvSpPr>
        <p:spPr>
          <a:xfrm>
            <a:off x="7260830" y="2064307"/>
            <a:ext cx="364110" cy="1643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7" name="Flèche droite 55">
            <a:extLst>
              <a:ext uri="{FF2B5EF4-FFF2-40B4-BE49-F238E27FC236}">
                <a16:creationId xmlns:a16="http://schemas.microsoft.com/office/drawing/2014/main" id="{B50134B2-4353-498D-BCDB-B0DD487194A6}"/>
              </a:ext>
            </a:extLst>
          </p:cNvPr>
          <p:cNvSpPr/>
          <p:nvPr/>
        </p:nvSpPr>
        <p:spPr>
          <a:xfrm>
            <a:off x="6028396" y="2305783"/>
            <a:ext cx="364110" cy="1643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8" name="Flèche droite 56">
            <a:extLst>
              <a:ext uri="{FF2B5EF4-FFF2-40B4-BE49-F238E27FC236}">
                <a16:creationId xmlns:a16="http://schemas.microsoft.com/office/drawing/2014/main" id="{170CFF14-0BD2-451A-8B44-0E58B8021673}"/>
              </a:ext>
            </a:extLst>
          </p:cNvPr>
          <p:cNvSpPr/>
          <p:nvPr/>
        </p:nvSpPr>
        <p:spPr>
          <a:xfrm>
            <a:off x="7129849" y="3607653"/>
            <a:ext cx="364110" cy="1643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9" name="Ellipse 38">
            <a:extLst>
              <a:ext uri="{FF2B5EF4-FFF2-40B4-BE49-F238E27FC236}">
                <a16:creationId xmlns:a16="http://schemas.microsoft.com/office/drawing/2014/main" id="{93DC5C3F-A68A-47EF-B883-2DA6ADD8531E}"/>
              </a:ext>
            </a:extLst>
          </p:cNvPr>
          <p:cNvSpPr/>
          <p:nvPr/>
        </p:nvSpPr>
        <p:spPr>
          <a:xfrm>
            <a:off x="4407487" y="1848567"/>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0" name="Ellipse 39">
            <a:extLst>
              <a:ext uri="{FF2B5EF4-FFF2-40B4-BE49-F238E27FC236}">
                <a16:creationId xmlns:a16="http://schemas.microsoft.com/office/drawing/2014/main" id="{C337570D-C6A3-46C2-A524-36C5BBB2D5A6}"/>
              </a:ext>
            </a:extLst>
          </p:cNvPr>
          <p:cNvSpPr/>
          <p:nvPr/>
        </p:nvSpPr>
        <p:spPr>
          <a:xfrm>
            <a:off x="4328904" y="2475005"/>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1" name="Ellipse 40">
            <a:extLst>
              <a:ext uri="{FF2B5EF4-FFF2-40B4-BE49-F238E27FC236}">
                <a16:creationId xmlns:a16="http://schemas.microsoft.com/office/drawing/2014/main" id="{A1E600A7-1FFE-4405-B446-562EBF82EA9B}"/>
              </a:ext>
            </a:extLst>
          </p:cNvPr>
          <p:cNvSpPr/>
          <p:nvPr/>
        </p:nvSpPr>
        <p:spPr>
          <a:xfrm>
            <a:off x="4588637" y="2932348"/>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2" name="Ellipse 41">
            <a:extLst>
              <a:ext uri="{FF2B5EF4-FFF2-40B4-BE49-F238E27FC236}">
                <a16:creationId xmlns:a16="http://schemas.microsoft.com/office/drawing/2014/main" id="{092CF29A-A246-40D1-B138-0D306620DF32}"/>
              </a:ext>
            </a:extLst>
          </p:cNvPr>
          <p:cNvSpPr/>
          <p:nvPr/>
        </p:nvSpPr>
        <p:spPr>
          <a:xfrm>
            <a:off x="4720809" y="3335832"/>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3" name="Ellipse 42">
            <a:extLst>
              <a:ext uri="{FF2B5EF4-FFF2-40B4-BE49-F238E27FC236}">
                <a16:creationId xmlns:a16="http://schemas.microsoft.com/office/drawing/2014/main" id="{843D462A-11FA-4B42-B8BC-673CFEFA35FE}"/>
              </a:ext>
            </a:extLst>
          </p:cNvPr>
          <p:cNvSpPr/>
          <p:nvPr/>
        </p:nvSpPr>
        <p:spPr>
          <a:xfrm>
            <a:off x="4397385" y="3617625"/>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4" name="Ellipse 43">
            <a:extLst>
              <a:ext uri="{FF2B5EF4-FFF2-40B4-BE49-F238E27FC236}">
                <a16:creationId xmlns:a16="http://schemas.microsoft.com/office/drawing/2014/main" id="{652A379B-FF4B-4D5F-B5FC-F77E5A3AE82A}"/>
              </a:ext>
            </a:extLst>
          </p:cNvPr>
          <p:cNvSpPr/>
          <p:nvPr/>
        </p:nvSpPr>
        <p:spPr>
          <a:xfrm>
            <a:off x="4630317" y="2223721"/>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5" name="Ellipse 44">
            <a:extLst>
              <a:ext uri="{FF2B5EF4-FFF2-40B4-BE49-F238E27FC236}">
                <a16:creationId xmlns:a16="http://schemas.microsoft.com/office/drawing/2014/main" id="{98903CD3-4C72-4185-A9FD-B97E45B01ED1}"/>
              </a:ext>
            </a:extLst>
          </p:cNvPr>
          <p:cNvSpPr/>
          <p:nvPr/>
        </p:nvSpPr>
        <p:spPr>
          <a:xfrm>
            <a:off x="4769436" y="3909741"/>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6" name="Ellipse 45">
            <a:extLst>
              <a:ext uri="{FF2B5EF4-FFF2-40B4-BE49-F238E27FC236}">
                <a16:creationId xmlns:a16="http://schemas.microsoft.com/office/drawing/2014/main" id="{CCE06AF8-10BE-4151-8483-E1EBB8EE49E4}"/>
              </a:ext>
            </a:extLst>
          </p:cNvPr>
          <p:cNvSpPr/>
          <p:nvPr/>
        </p:nvSpPr>
        <p:spPr>
          <a:xfrm>
            <a:off x="7893848" y="1965084"/>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7" name="Ellipse 46">
            <a:extLst>
              <a:ext uri="{FF2B5EF4-FFF2-40B4-BE49-F238E27FC236}">
                <a16:creationId xmlns:a16="http://schemas.microsoft.com/office/drawing/2014/main" id="{2FFE000D-A463-45B8-A510-10E9471ECCB7}"/>
              </a:ext>
            </a:extLst>
          </p:cNvPr>
          <p:cNvSpPr/>
          <p:nvPr/>
        </p:nvSpPr>
        <p:spPr>
          <a:xfrm>
            <a:off x="7730885" y="2465272"/>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8" name="Ellipse 47">
            <a:extLst>
              <a:ext uri="{FF2B5EF4-FFF2-40B4-BE49-F238E27FC236}">
                <a16:creationId xmlns:a16="http://schemas.microsoft.com/office/drawing/2014/main" id="{3F384B5B-7F71-4199-B53F-0DFE7F308E89}"/>
              </a:ext>
            </a:extLst>
          </p:cNvPr>
          <p:cNvSpPr/>
          <p:nvPr/>
        </p:nvSpPr>
        <p:spPr>
          <a:xfrm>
            <a:off x="8054159" y="2414936"/>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49" name="Ellipse 48">
            <a:extLst>
              <a:ext uri="{FF2B5EF4-FFF2-40B4-BE49-F238E27FC236}">
                <a16:creationId xmlns:a16="http://schemas.microsoft.com/office/drawing/2014/main" id="{E9819B34-3B1A-475C-ACD1-0AA7EBFC1E5F}"/>
              </a:ext>
            </a:extLst>
          </p:cNvPr>
          <p:cNvSpPr/>
          <p:nvPr/>
        </p:nvSpPr>
        <p:spPr>
          <a:xfrm>
            <a:off x="8035685" y="2770072"/>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0" name="Ellipse 49">
            <a:extLst>
              <a:ext uri="{FF2B5EF4-FFF2-40B4-BE49-F238E27FC236}">
                <a16:creationId xmlns:a16="http://schemas.microsoft.com/office/drawing/2014/main" id="{ED38FC03-6793-4C5A-BAF8-3DABC5538A76}"/>
              </a:ext>
            </a:extLst>
          </p:cNvPr>
          <p:cNvSpPr/>
          <p:nvPr/>
        </p:nvSpPr>
        <p:spPr>
          <a:xfrm>
            <a:off x="7802326" y="3094982"/>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1" name="Ellipse 50">
            <a:extLst>
              <a:ext uri="{FF2B5EF4-FFF2-40B4-BE49-F238E27FC236}">
                <a16:creationId xmlns:a16="http://schemas.microsoft.com/office/drawing/2014/main" id="{B9AECC39-4E22-456A-AA5D-3C0A6DBED721}"/>
              </a:ext>
            </a:extLst>
          </p:cNvPr>
          <p:cNvSpPr/>
          <p:nvPr/>
        </p:nvSpPr>
        <p:spPr>
          <a:xfrm>
            <a:off x="8115046" y="3620310"/>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2" name="Ellipse 51">
            <a:extLst>
              <a:ext uri="{FF2B5EF4-FFF2-40B4-BE49-F238E27FC236}">
                <a16:creationId xmlns:a16="http://schemas.microsoft.com/office/drawing/2014/main" id="{97F4D1DB-B4FB-45BF-B7D9-7EB772DC319F}"/>
              </a:ext>
            </a:extLst>
          </p:cNvPr>
          <p:cNvSpPr/>
          <p:nvPr/>
        </p:nvSpPr>
        <p:spPr>
          <a:xfrm>
            <a:off x="8076697" y="3354378"/>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3" name="Ellipse 52">
            <a:extLst>
              <a:ext uri="{FF2B5EF4-FFF2-40B4-BE49-F238E27FC236}">
                <a16:creationId xmlns:a16="http://schemas.microsoft.com/office/drawing/2014/main" id="{EEA320D2-2FD1-43C3-BFE9-303DDB3E6DA2}"/>
              </a:ext>
            </a:extLst>
          </p:cNvPr>
          <p:cNvSpPr/>
          <p:nvPr/>
        </p:nvSpPr>
        <p:spPr>
          <a:xfrm>
            <a:off x="7769181" y="3439541"/>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4" name="Ellipse 53">
            <a:extLst>
              <a:ext uri="{FF2B5EF4-FFF2-40B4-BE49-F238E27FC236}">
                <a16:creationId xmlns:a16="http://schemas.microsoft.com/office/drawing/2014/main" id="{9D43B254-93DF-4AE3-AC8C-CA7CB6BCC859}"/>
              </a:ext>
            </a:extLst>
          </p:cNvPr>
          <p:cNvSpPr/>
          <p:nvPr/>
        </p:nvSpPr>
        <p:spPr>
          <a:xfrm>
            <a:off x="7902191" y="2295067"/>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5" name="Ellipse 54">
            <a:extLst>
              <a:ext uri="{FF2B5EF4-FFF2-40B4-BE49-F238E27FC236}">
                <a16:creationId xmlns:a16="http://schemas.microsoft.com/office/drawing/2014/main" id="{57110A41-2C30-429B-B38A-3B5BEF5D9A88}"/>
              </a:ext>
            </a:extLst>
          </p:cNvPr>
          <p:cNvSpPr/>
          <p:nvPr/>
        </p:nvSpPr>
        <p:spPr>
          <a:xfrm>
            <a:off x="7691360" y="2898304"/>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6" name="Ellipse 55">
            <a:extLst>
              <a:ext uri="{FF2B5EF4-FFF2-40B4-BE49-F238E27FC236}">
                <a16:creationId xmlns:a16="http://schemas.microsoft.com/office/drawing/2014/main" id="{B771E27E-7059-40B8-A820-9238F48EC9F6}"/>
              </a:ext>
            </a:extLst>
          </p:cNvPr>
          <p:cNvSpPr/>
          <p:nvPr/>
        </p:nvSpPr>
        <p:spPr>
          <a:xfrm>
            <a:off x="7946439" y="2616366"/>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7" name="Ellipse 56">
            <a:extLst>
              <a:ext uri="{FF2B5EF4-FFF2-40B4-BE49-F238E27FC236}">
                <a16:creationId xmlns:a16="http://schemas.microsoft.com/office/drawing/2014/main" id="{CC431294-CDDD-4C61-959B-493AF3824166}"/>
              </a:ext>
            </a:extLst>
          </p:cNvPr>
          <p:cNvSpPr/>
          <p:nvPr/>
        </p:nvSpPr>
        <p:spPr>
          <a:xfrm>
            <a:off x="7927965" y="2971502"/>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8" name="Ellipse 57">
            <a:extLst>
              <a:ext uri="{FF2B5EF4-FFF2-40B4-BE49-F238E27FC236}">
                <a16:creationId xmlns:a16="http://schemas.microsoft.com/office/drawing/2014/main" id="{3B5E3F1D-8E9E-4337-BF35-BBB63D7C81EA}"/>
              </a:ext>
            </a:extLst>
          </p:cNvPr>
          <p:cNvSpPr/>
          <p:nvPr/>
        </p:nvSpPr>
        <p:spPr>
          <a:xfrm>
            <a:off x="7694606" y="3296412"/>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9" name="Ellipse 58">
            <a:extLst>
              <a:ext uri="{FF2B5EF4-FFF2-40B4-BE49-F238E27FC236}">
                <a16:creationId xmlns:a16="http://schemas.microsoft.com/office/drawing/2014/main" id="{FDE7713B-4F70-4F6F-8D26-04799823A83E}"/>
              </a:ext>
            </a:extLst>
          </p:cNvPr>
          <p:cNvSpPr/>
          <p:nvPr/>
        </p:nvSpPr>
        <p:spPr>
          <a:xfrm>
            <a:off x="8007326" y="3821740"/>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0" name="Ellipse 59">
            <a:extLst>
              <a:ext uri="{FF2B5EF4-FFF2-40B4-BE49-F238E27FC236}">
                <a16:creationId xmlns:a16="http://schemas.microsoft.com/office/drawing/2014/main" id="{7FC30E2A-A7DC-4F21-999F-871CAA9563BE}"/>
              </a:ext>
            </a:extLst>
          </p:cNvPr>
          <p:cNvSpPr/>
          <p:nvPr/>
        </p:nvSpPr>
        <p:spPr>
          <a:xfrm>
            <a:off x="7968977" y="3555808"/>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1" name="Ellipse 60">
            <a:extLst>
              <a:ext uri="{FF2B5EF4-FFF2-40B4-BE49-F238E27FC236}">
                <a16:creationId xmlns:a16="http://schemas.microsoft.com/office/drawing/2014/main" id="{EC41CDA5-30E4-4819-A12C-7ED2494DECD8}"/>
              </a:ext>
            </a:extLst>
          </p:cNvPr>
          <p:cNvSpPr/>
          <p:nvPr/>
        </p:nvSpPr>
        <p:spPr>
          <a:xfrm>
            <a:off x="7661461" y="3640971"/>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2" name="Ellipse 61">
            <a:extLst>
              <a:ext uri="{FF2B5EF4-FFF2-40B4-BE49-F238E27FC236}">
                <a16:creationId xmlns:a16="http://schemas.microsoft.com/office/drawing/2014/main" id="{33BA0E2E-E480-4C01-9372-CBEF3D023B12}"/>
              </a:ext>
            </a:extLst>
          </p:cNvPr>
          <p:cNvSpPr/>
          <p:nvPr/>
        </p:nvSpPr>
        <p:spPr>
          <a:xfrm>
            <a:off x="8027793" y="1784429"/>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3" name="Ellipse 62">
            <a:extLst>
              <a:ext uri="{FF2B5EF4-FFF2-40B4-BE49-F238E27FC236}">
                <a16:creationId xmlns:a16="http://schemas.microsoft.com/office/drawing/2014/main" id="{F11DF1AB-0214-4560-BE55-6DED1334CA97}"/>
              </a:ext>
            </a:extLst>
          </p:cNvPr>
          <p:cNvSpPr/>
          <p:nvPr/>
        </p:nvSpPr>
        <p:spPr>
          <a:xfrm>
            <a:off x="7748767" y="2156064"/>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4" name="Ellipse 63">
            <a:extLst>
              <a:ext uri="{FF2B5EF4-FFF2-40B4-BE49-F238E27FC236}">
                <a16:creationId xmlns:a16="http://schemas.microsoft.com/office/drawing/2014/main" id="{9CB58F61-BFE0-4003-A4E1-56C135446D73}"/>
              </a:ext>
            </a:extLst>
          </p:cNvPr>
          <p:cNvSpPr/>
          <p:nvPr/>
        </p:nvSpPr>
        <p:spPr>
          <a:xfrm>
            <a:off x="8072041" y="2105728"/>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5" name="Ellipse 64">
            <a:extLst>
              <a:ext uri="{FF2B5EF4-FFF2-40B4-BE49-F238E27FC236}">
                <a16:creationId xmlns:a16="http://schemas.microsoft.com/office/drawing/2014/main" id="{80521A32-F20D-4E00-B57E-B9F65F322EC4}"/>
              </a:ext>
            </a:extLst>
          </p:cNvPr>
          <p:cNvSpPr/>
          <p:nvPr/>
        </p:nvSpPr>
        <p:spPr>
          <a:xfrm>
            <a:off x="8159980" y="2624433"/>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6" name="Ellipse 65">
            <a:extLst>
              <a:ext uri="{FF2B5EF4-FFF2-40B4-BE49-F238E27FC236}">
                <a16:creationId xmlns:a16="http://schemas.microsoft.com/office/drawing/2014/main" id="{6A4FEF63-7537-4D5D-8B99-7681FAA71EB8}"/>
              </a:ext>
            </a:extLst>
          </p:cNvPr>
          <p:cNvSpPr/>
          <p:nvPr/>
        </p:nvSpPr>
        <p:spPr>
          <a:xfrm>
            <a:off x="7820208" y="2785774"/>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7" name="Ellipse 66">
            <a:extLst>
              <a:ext uri="{FF2B5EF4-FFF2-40B4-BE49-F238E27FC236}">
                <a16:creationId xmlns:a16="http://schemas.microsoft.com/office/drawing/2014/main" id="{00FC5BCD-3241-452F-B79B-602B795936A2}"/>
              </a:ext>
            </a:extLst>
          </p:cNvPr>
          <p:cNvSpPr/>
          <p:nvPr/>
        </p:nvSpPr>
        <p:spPr>
          <a:xfrm>
            <a:off x="7747460" y="3897972"/>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8" name="Ellipse 67">
            <a:extLst>
              <a:ext uri="{FF2B5EF4-FFF2-40B4-BE49-F238E27FC236}">
                <a16:creationId xmlns:a16="http://schemas.microsoft.com/office/drawing/2014/main" id="{5E8C43FA-4EC3-4AA4-BD2D-53800C9A9A3A}"/>
              </a:ext>
            </a:extLst>
          </p:cNvPr>
          <p:cNvSpPr/>
          <p:nvPr/>
        </p:nvSpPr>
        <p:spPr>
          <a:xfrm>
            <a:off x="8094579" y="3045170"/>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9" name="Ellipse 68">
            <a:extLst>
              <a:ext uri="{FF2B5EF4-FFF2-40B4-BE49-F238E27FC236}">
                <a16:creationId xmlns:a16="http://schemas.microsoft.com/office/drawing/2014/main" id="{2AFC4FD1-18C2-47FB-A017-D3461127A495}"/>
              </a:ext>
            </a:extLst>
          </p:cNvPr>
          <p:cNvSpPr/>
          <p:nvPr/>
        </p:nvSpPr>
        <p:spPr>
          <a:xfrm>
            <a:off x="7902191" y="3284557"/>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0" name="Ellipse 69">
            <a:extLst>
              <a:ext uri="{FF2B5EF4-FFF2-40B4-BE49-F238E27FC236}">
                <a16:creationId xmlns:a16="http://schemas.microsoft.com/office/drawing/2014/main" id="{4746F7F9-2694-43ED-813E-144C3F0528EA}"/>
              </a:ext>
            </a:extLst>
          </p:cNvPr>
          <p:cNvSpPr/>
          <p:nvPr/>
        </p:nvSpPr>
        <p:spPr>
          <a:xfrm>
            <a:off x="8161686" y="2271414"/>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1" name="Ellipse 70">
            <a:extLst>
              <a:ext uri="{FF2B5EF4-FFF2-40B4-BE49-F238E27FC236}">
                <a16:creationId xmlns:a16="http://schemas.microsoft.com/office/drawing/2014/main" id="{753B52B4-77EB-49FD-A25E-9508A3DE579D}"/>
              </a:ext>
            </a:extLst>
          </p:cNvPr>
          <p:cNvSpPr/>
          <p:nvPr/>
        </p:nvSpPr>
        <p:spPr>
          <a:xfrm>
            <a:off x="8159980" y="1991889"/>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2" name="Ellipse 71">
            <a:extLst>
              <a:ext uri="{FF2B5EF4-FFF2-40B4-BE49-F238E27FC236}">
                <a16:creationId xmlns:a16="http://schemas.microsoft.com/office/drawing/2014/main" id="{E281EDBB-DA6D-45CB-85DF-B75B2736215B}"/>
              </a:ext>
            </a:extLst>
          </p:cNvPr>
          <p:cNvSpPr/>
          <p:nvPr/>
        </p:nvSpPr>
        <p:spPr>
          <a:xfrm>
            <a:off x="7775132" y="1787225"/>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3" name="Ellipse 72">
            <a:extLst>
              <a:ext uri="{FF2B5EF4-FFF2-40B4-BE49-F238E27FC236}">
                <a16:creationId xmlns:a16="http://schemas.microsoft.com/office/drawing/2014/main" id="{15925AF0-602C-481E-9D6F-D5EE241A990E}"/>
              </a:ext>
            </a:extLst>
          </p:cNvPr>
          <p:cNvSpPr/>
          <p:nvPr/>
        </p:nvSpPr>
        <p:spPr>
          <a:xfrm>
            <a:off x="7862440" y="3704858"/>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4" name="Ellipse 73">
            <a:extLst>
              <a:ext uri="{FF2B5EF4-FFF2-40B4-BE49-F238E27FC236}">
                <a16:creationId xmlns:a16="http://schemas.microsoft.com/office/drawing/2014/main" id="{AD4F3620-AD12-42E5-BDB4-FE4DB7303215}"/>
              </a:ext>
            </a:extLst>
          </p:cNvPr>
          <p:cNvSpPr/>
          <p:nvPr/>
        </p:nvSpPr>
        <p:spPr>
          <a:xfrm>
            <a:off x="8197242" y="3203505"/>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5" name="Ellipse 74">
            <a:extLst>
              <a:ext uri="{FF2B5EF4-FFF2-40B4-BE49-F238E27FC236}">
                <a16:creationId xmlns:a16="http://schemas.microsoft.com/office/drawing/2014/main" id="{1B9C32D5-6A71-4761-BFF9-41B7A2194413}"/>
              </a:ext>
            </a:extLst>
          </p:cNvPr>
          <p:cNvSpPr/>
          <p:nvPr/>
        </p:nvSpPr>
        <p:spPr>
          <a:xfrm>
            <a:off x="8227428" y="3802426"/>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6" name="Ellipse 75">
            <a:extLst>
              <a:ext uri="{FF2B5EF4-FFF2-40B4-BE49-F238E27FC236}">
                <a16:creationId xmlns:a16="http://schemas.microsoft.com/office/drawing/2014/main" id="{9B11DEEC-8470-4131-B9DC-D4DAC7080589}"/>
              </a:ext>
            </a:extLst>
          </p:cNvPr>
          <p:cNvSpPr/>
          <p:nvPr/>
        </p:nvSpPr>
        <p:spPr>
          <a:xfrm>
            <a:off x="8128113" y="3975623"/>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7" name="Ellipse 76">
            <a:extLst>
              <a:ext uri="{FF2B5EF4-FFF2-40B4-BE49-F238E27FC236}">
                <a16:creationId xmlns:a16="http://schemas.microsoft.com/office/drawing/2014/main" id="{FBC6B89D-F9A4-45DF-B189-1C57B46FB317}"/>
              </a:ext>
            </a:extLst>
          </p:cNvPr>
          <p:cNvSpPr/>
          <p:nvPr/>
        </p:nvSpPr>
        <p:spPr>
          <a:xfrm>
            <a:off x="8188473" y="2907555"/>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8" name="Ellipse 77">
            <a:extLst>
              <a:ext uri="{FF2B5EF4-FFF2-40B4-BE49-F238E27FC236}">
                <a16:creationId xmlns:a16="http://schemas.microsoft.com/office/drawing/2014/main" id="{18073CC2-523A-4FC8-8956-BFA4944EF0B2}"/>
              </a:ext>
            </a:extLst>
          </p:cNvPr>
          <p:cNvSpPr/>
          <p:nvPr/>
        </p:nvSpPr>
        <p:spPr>
          <a:xfrm>
            <a:off x="8236976" y="1811289"/>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79" name="Ellipse 78">
            <a:extLst>
              <a:ext uri="{FF2B5EF4-FFF2-40B4-BE49-F238E27FC236}">
                <a16:creationId xmlns:a16="http://schemas.microsoft.com/office/drawing/2014/main" id="{77E1B780-21D0-491B-A41B-E47BA9691CEC}"/>
              </a:ext>
            </a:extLst>
          </p:cNvPr>
          <p:cNvSpPr/>
          <p:nvPr/>
        </p:nvSpPr>
        <p:spPr>
          <a:xfrm>
            <a:off x="8227428" y="3494759"/>
            <a:ext cx="124295" cy="115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80" name="ZoneTexte 79">
            <a:extLst>
              <a:ext uri="{FF2B5EF4-FFF2-40B4-BE49-F238E27FC236}">
                <a16:creationId xmlns:a16="http://schemas.microsoft.com/office/drawing/2014/main" id="{D4BB7F2F-FB82-414A-9E0C-B85798749A57}"/>
              </a:ext>
            </a:extLst>
          </p:cNvPr>
          <p:cNvSpPr txBox="1"/>
          <p:nvPr/>
        </p:nvSpPr>
        <p:spPr>
          <a:xfrm>
            <a:off x="5249254" y="5757233"/>
            <a:ext cx="2087431" cy="369332"/>
          </a:xfrm>
          <a:prstGeom prst="rect">
            <a:avLst/>
          </a:prstGeom>
          <a:noFill/>
        </p:spPr>
        <p:txBody>
          <a:bodyPr wrap="none" rtlCol="0">
            <a:spAutoFit/>
          </a:bodyPr>
          <a:lstStyle/>
          <a:p>
            <a:r>
              <a:rPr lang="fr-FR" b="1" dirty="0">
                <a:latin typeface="Tahoma" panose="020B0604030504040204" pitchFamily="34" charset="0"/>
                <a:ea typeface="Tahoma" panose="020B0604030504040204" pitchFamily="34" charset="0"/>
                <a:cs typeface="Tahoma" panose="020B0604030504040204" pitchFamily="34" charset="0"/>
              </a:rPr>
              <a:t>Phase de charge</a:t>
            </a:r>
          </a:p>
        </p:txBody>
      </p:sp>
      <p:sp>
        <p:nvSpPr>
          <p:cNvPr id="81" name="Rectangle 80">
            <a:extLst>
              <a:ext uri="{FF2B5EF4-FFF2-40B4-BE49-F238E27FC236}">
                <a16:creationId xmlns:a16="http://schemas.microsoft.com/office/drawing/2014/main" id="{C140354F-CE80-4851-96C8-B45722FD368F}"/>
              </a:ext>
            </a:extLst>
          </p:cNvPr>
          <p:cNvSpPr/>
          <p:nvPr/>
        </p:nvSpPr>
        <p:spPr>
          <a:xfrm>
            <a:off x="4077596" y="1639730"/>
            <a:ext cx="147289" cy="24844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82" name="Rectangle 81">
            <a:extLst>
              <a:ext uri="{FF2B5EF4-FFF2-40B4-BE49-F238E27FC236}">
                <a16:creationId xmlns:a16="http://schemas.microsoft.com/office/drawing/2014/main" id="{39963F01-FFF2-4AE9-B40E-24C194D7240A}"/>
              </a:ext>
            </a:extLst>
          </p:cNvPr>
          <p:cNvSpPr/>
          <p:nvPr/>
        </p:nvSpPr>
        <p:spPr>
          <a:xfrm>
            <a:off x="8346492" y="1640752"/>
            <a:ext cx="147289" cy="24844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ahoma" panose="020B0604030504040204" pitchFamily="34" charset="0"/>
              <a:ea typeface="Tahoma" panose="020B0604030504040204" pitchFamily="34" charset="0"/>
              <a:cs typeface="Tahoma" panose="020B0604030504040204" pitchFamily="34" charset="0"/>
            </a:endParaRPr>
          </a:p>
        </p:txBody>
      </p:sp>
      <p:cxnSp>
        <p:nvCxnSpPr>
          <p:cNvPr id="83" name="Connecteur en angle 21">
            <a:extLst>
              <a:ext uri="{FF2B5EF4-FFF2-40B4-BE49-F238E27FC236}">
                <a16:creationId xmlns:a16="http://schemas.microsoft.com/office/drawing/2014/main" id="{67D5D7E4-4212-4B54-8757-661808D9BC37}"/>
              </a:ext>
            </a:extLst>
          </p:cNvPr>
          <p:cNvCxnSpPr>
            <a:stCxn id="15" idx="0"/>
            <a:endCxn id="10" idx="0"/>
          </p:cNvCxnSpPr>
          <p:nvPr/>
        </p:nvCxnSpPr>
        <p:spPr>
          <a:xfrm rot="16200000" flipV="1">
            <a:off x="8805931" y="819830"/>
            <a:ext cx="12700" cy="1641843"/>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cxnSp>
        <p:nvCxnSpPr>
          <p:cNvPr id="84" name="Connecteur en angle 104">
            <a:extLst>
              <a:ext uri="{FF2B5EF4-FFF2-40B4-BE49-F238E27FC236}">
                <a16:creationId xmlns:a16="http://schemas.microsoft.com/office/drawing/2014/main" id="{79053040-0AB4-4DFA-AC0B-A66F096BE7B6}"/>
              </a:ext>
            </a:extLst>
          </p:cNvPr>
          <p:cNvCxnSpPr/>
          <p:nvPr/>
        </p:nvCxnSpPr>
        <p:spPr>
          <a:xfrm rot="5400000" flipH="1" flipV="1">
            <a:off x="3713994" y="846202"/>
            <a:ext cx="12700" cy="161872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85" name="ZoneTexte 84">
            <a:extLst>
              <a:ext uri="{FF2B5EF4-FFF2-40B4-BE49-F238E27FC236}">
                <a16:creationId xmlns:a16="http://schemas.microsoft.com/office/drawing/2014/main" id="{EB9EB9D4-9E1E-41CB-B2DB-299490DF1D1A}"/>
              </a:ext>
            </a:extLst>
          </p:cNvPr>
          <p:cNvSpPr txBox="1"/>
          <p:nvPr/>
        </p:nvSpPr>
        <p:spPr>
          <a:xfrm>
            <a:off x="7948020" y="4195501"/>
            <a:ext cx="966675" cy="461665"/>
          </a:xfrm>
          <a:prstGeom prst="rect">
            <a:avLst/>
          </a:prstGeom>
          <a:noFill/>
        </p:spPr>
        <p:txBody>
          <a:bodyPr wrap="square" rtlCol="0">
            <a:spAutoFit/>
          </a:bodyPr>
          <a:lstStyle/>
          <a:p>
            <a:pPr algn="ctr"/>
            <a:r>
              <a:rPr lang="fr-FR" sz="1200" dirty="0">
                <a:latin typeface="Tahoma" panose="020B0604030504040204" pitchFamily="34" charset="0"/>
                <a:ea typeface="Tahoma" panose="020B0604030504040204" pitchFamily="34" charset="0"/>
                <a:cs typeface="Tahoma" panose="020B0604030504040204" pitchFamily="34" charset="0"/>
              </a:rPr>
              <a:t>Collecteur Cuivre</a:t>
            </a:r>
          </a:p>
        </p:txBody>
      </p:sp>
      <p:sp>
        <p:nvSpPr>
          <p:cNvPr id="86" name="Rectangle à coins arrondis 3">
            <a:extLst>
              <a:ext uri="{FF2B5EF4-FFF2-40B4-BE49-F238E27FC236}">
                <a16:creationId xmlns:a16="http://schemas.microsoft.com/office/drawing/2014/main" id="{C71D925C-B7D6-4B47-8900-28AFBC83973D}"/>
              </a:ext>
            </a:extLst>
          </p:cNvPr>
          <p:cNvSpPr/>
          <p:nvPr/>
        </p:nvSpPr>
        <p:spPr>
          <a:xfrm>
            <a:off x="1982999" y="1661916"/>
            <a:ext cx="1922097" cy="26472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à coins arrondis 109">
            <a:extLst>
              <a:ext uri="{FF2B5EF4-FFF2-40B4-BE49-F238E27FC236}">
                <a16:creationId xmlns:a16="http://schemas.microsoft.com/office/drawing/2014/main" id="{A8B6042E-12BD-4DA1-AF67-A3E74BE1DB6F}"/>
              </a:ext>
            </a:extLst>
          </p:cNvPr>
          <p:cNvSpPr/>
          <p:nvPr/>
        </p:nvSpPr>
        <p:spPr>
          <a:xfrm>
            <a:off x="935110" y="3296879"/>
            <a:ext cx="1825923" cy="158060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ZoneTexte 87">
            <a:extLst>
              <a:ext uri="{FF2B5EF4-FFF2-40B4-BE49-F238E27FC236}">
                <a16:creationId xmlns:a16="http://schemas.microsoft.com/office/drawing/2014/main" id="{1D3AE9E4-F043-4E68-8FD4-C0AD4DCC89AD}"/>
              </a:ext>
            </a:extLst>
          </p:cNvPr>
          <p:cNvSpPr txBox="1"/>
          <p:nvPr/>
        </p:nvSpPr>
        <p:spPr>
          <a:xfrm>
            <a:off x="1040704" y="3317267"/>
            <a:ext cx="1739364" cy="1492716"/>
          </a:xfrm>
          <a:prstGeom prst="rect">
            <a:avLst/>
          </a:prstGeom>
          <a:noFill/>
        </p:spPr>
        <p:txBody>
          <a:bodyPr wrap="square" rtlCol="0">
            <a:spAutoFit/>
          </a:bodyPr>
          <a:lstStyle/>
          <a:p>
            <a:pPr algn="ctr"/>
            <a:r>
              <a:rPr lang="fr-FR" sz="1300" dirty="0">
                <a:latin typeface="Tahoma" panose="020B0604030504040204" pitchFamily="34" charset="0"/>
                <a:ea typeface="Tahoma" panose="020B0604030504040204" pitchFamily="34" charset="0"/>
                <a:cs typeface="Tahoma" panose="020B0604030504040204" pitchFamily="34" charset="0"/>
              </a:rPr>
              <a:t>Impacts</a:t>
            </a:r>
          </a:p>
          <a:p>
            <a:pPr marL="92075" indent="-92075">
              <a:buFont typeface="Arial" panose="020B0604020202020204" pitchFamily="34" charset="0"/>
              <a:buChar char="•"/>
            </a:pPr>
            <a:r>
              <a:rPr lang="fr-FR" sz="1300" dirty="0">
                <a:latin typeface="Tahoma" panose="020B0604030504040204" pitchFamily="34" charset="0"/>
                <a:ea typeface="Tahoma" panose="020B0604030504040204" pitchFamily="34" charset="0"/>
                <a:cs typeface="Tahoma" panose="020B0604030504040204" pitchFamily="34" charset="0"/>
              </a:rPr>
              <a:t>Densité d’énergie</a:t>
            </a:r>
          </a:p>
          <a:p>
            <a:pPr marL="92075" indent="-92075">
              <a:buFont typeface="Arial" panose="020B0604020202020204" pitchFamily="34" charset="0"/>
              <a:buChar char="•"/>
            </a:pPr>
            <a:r>
              <a:rPr lang="fr-FR" sz="1300" dirty="0">
                <a:latin typeface="Tahoma" panose="020B0604030504040204" pitchFamily="34" charset="0"/>
                <a:ea typeface="Tahoma" panose="020B0604030504040204" pitchFamily="34" charset="0"/>
                <a:cs typeface="Tahoma" panose="020B0604030504040204" pitchFamily="34" charset="0"/>
              </a:rPr>
              <a:t>Puissance</a:t>
            </a:r>
          </a:p>
          <a:p>
            <a:pPr marL="92075" indent="-92075">
              <a:buFont typeface="Arial" panose="020B0604020202020204" pitchFamily="34" charset="0"/>
              <a:buChar char="•"/>
            </a:pPr>
            <a:r>
              <a:rPr lang="fr-FR" sz="1300" dirty="0">
                <a:latin typeface="Tahoma" panose="020B0604030504040204" pitchFamily="34" charset="0"/>
                <a:ea typeface="Tahoma" panose="020B0604030504040204" pitchFamily="34" charset="0"/>
                <a:cs typeface="Tahoma" panose="020B0604030504040204" pitchFamily="34" charset="0"/>
              </a:rPr>
              <a:t>Cyclabilité</a:t>
            </a:r>
          </a:p>
          <a:p>
            <a:pPr marL="92075" indent="-92075">
              <a:buFont typeface="Arial" panose="020B0604020202020204" pitchFamily="34" charset="0"/>
              <a:buChar char="•"/>
            </a:pPr>
            <a:r>
              <a:rPr lang="fr-FR" sz="1300" dirty="0">
                <a:latin typeface="Tahoma" panose="020B0604030504040204" pitchFamily="34" charset="0"/>
                <a:ea typeface="Tahoma" panose="020B0604030504040204" pitchFamily="34" charset="0"/>
                <a:cs typeface="Tahoma" panose="020B0604030504040204" pitchFamily="34" charset="0"/>
              </a:rPr>
              <a:t>Stabilité</a:t>
            </a:r>
          </a:p>
          <a:p>
            <a:pPr marL="92075" indent="-92075">
              <a:buFont typeface="Arial" panose="020B0604020202020204" pitchFamily="34" charset="0"/>
              <a:buChar char="•"/>
            </a:pPr>
            <a:r>
              <a:rPr lang="fr-FR" sz="1300" dirty="0">
                <a:latin typeface="Tahoma" panose="020B0604030504040204" pitchFamily="34" charset="0"/>
                <a:ea typeface="Tahoma" panose="020B0604030504040204" pitchFamily="34" charset="0"/>
                <a:cs typeface="Tahoma" panose="020B0604030504040204" pitchFamily="34" charset="0"/>
              </a:rPr>
              <a:t>Sécurité</a:t>
            </a:r>
          </a:p>
          <a:p>
            <a:pPr marL="92075" indent="-92075">
              <a:buFont typeface="Arial" panose="020B0604020202020204" pitchFamily="34" charset="0"/>
              <a:buChar char="•"/>
            </a:pPr>
            <a:r>
              <a:rPr lang="fr-FR" sz="1300" dirty="0">
                <a:latin typeface="Tahoma" panose="020B0604030504040204" pitchFamily="34" charset="0"/>
                <a:ea typeface="Tahoma" panose="020B0604030504040204" pitchFamily="34" charset="0"/>
                <a:cs typeface="Tahoma" panose="020B0604030504040204" pitchFamily="34" charset="0"/>
              </a:rPr>
              <a:t>Coût</a:t>
            </a:r>
          </a:p>
        </p:txBody>
      </p:sp>
      <p:cxnSp>
        <p:nvCxnSpPr>
          <p:cNvPr id="89" name="Connecteur en angle 13">
            <a:extLst>
              <a:ext uri="{FF2B5EF4-FFF2-40B4-BE49-F238E27FC236}">
                <a16:creationId xmlns:a16="http://schemas.microsoft.com/office/drawing/2014/main" id="{75F21BE3-BFB1-403B-B8C6-C1393F08A316}"/>
              </a:ext>
            </a:extLst>
          </p:cNvPr>
          <p:cNvCxnSpPr>
            <a:stCxn id="86" idx="1"/>
            <a:endCxn id="88" idx="0"/>
          </p:cNvCxnSpPr>
          <p:nvPr/>
        </p:nvCxnSpPr>
        <p:spPr>
          <a:xfrm rot="10800000" flipV="1">
            <a:off x="1910387" y="1794277"/>
            <a:ext cx="72613" cy="1522989"/>
          </a:xfrm>
          <a:prstGeom prst="bentConnector2">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90" name="ZoneTexte 89">
            <a:extLst>
              <a:ext uri="{FF2B5EF4-FFF2-40B4-BE49-F238E27FC236}">
                <a16:creationId xmlns:a16="http://schemas.microsoft.com/office/drawing/2014/main" id="{8A93204D-62A0-43A8-8D22-74A48BF41CE3}"/>
              </a:ext>
            </a:extLst>
          </p:cNvPr>
          <p:cNvSpPr txBox="1"/>
          <p:nvPr/>
        </p:nvSpPr>
        <p:spPr>
          <a:xfrm>
            <a:off x="3645408" y="4172841"/>
            <a:ext cx="992373" cy="461665"/>
          </a:xfrm>
          <a:prstGeom prst="rect">
            <a:avLst/>
          </a:prstGeom>
          <a:noFill/>
        </p:spPr>
        <p:txBody>
          <a:bodyPr wrap="square" rtlCol="0">
            <a:spAutoFit/>
          </a:bodyPr>
          <a:lstStyle/>
          <a:p>
            <a:pPr algn="ctr"/>
            <a:r>
              <a:rPr lang="fr-FR" sz="1200" dirty="0">
                <a:latin typeface="Tahoma" panose="020B0604030504040204" pitchFamily="34" charset="0"/>
                <a:ea typeface="Tahoma" panose="020B0604030504040204" pitchFamily="34" charset="0"/>
                <a:cs typeface="Tahoma" panose="020B0604030504040204" pitchFamily="34" charset="0"/>
              </a:rPr>
              <a:t>Collecteur Aluminium</a:t>
            </a:r>
          </a:p>
        </p:txBody>
      </p:sp>
      <p:pic>
        <p:nvPicPr>
          <p:cNvPr id="91" name="Image 90">
            <a:extLst>
              <a:ext uri="{FF2B5EF4-FFF2-40B4-BE49-F238E27FC236}">
                <a16:creationId xmlns:a16="http://schemas.microsoft.com/office/drawing/2014/main" id="{764F9A36-BFA6-4C2F-A8C5-7BB867CE0CE5}"/>
              </a:ext>
            </a:extLst>
          </p:cNvPr>
          <p:cNvPicPr>
            <a:picLocks noChangeAspect="1"/>
          </p:cNvPicPr>
          <p:nvPr/>
        </p:nvPicPr>
        <p:blipFill>
          <a:blip r:embed="rId2"/>
          <a:stretch>
            <a:fillRect/>
          </a:stretch>
        </p:blipFill>
        <p:spPr>
          <a:xfrm>
            <a:off x="6144992" y="5120678"/>
            <a:ext cx="335845" cy="559741"/>
          </a:xfrm>
          <a:prstGeom prst="rect">
            <a:avLst/>
          </a:prstGeom>
        </p:spPr>
      </p:pic>
      <p:sp>
        <p:nvSpPr>
          <p:cNvPr id="92" name="Rectangle 91">
            <a:extLst>
              <a:ext uri="{FF2B5EF4-FFF2-40B4-BE49-F238E27FC236}">
                <a16:creationId xmlns:a16="http://schemas.microsoft.com/office/drawing/2014/main" id="{391DBEDD-C0A6-4FCF-B68B-54D1DA1A5267}"/>
              </a:ext>
            </a:extLst>
          </p:cNvPr>
          <p:cNvSpPr/>
          <p:nvPr/>
        </p:nvSpPr>
        <p:spPr>
          <a:xfrm>
            <a:off x="9487918" y="3677985"/>
            <a:ext cx="2390946" cy="1077218"/>
          </a:xfrm>
          <a:prstGeom prst="rect">
            <a:avLst/>
          </a:prstGeom>
          <a:solidFill>
            <a:schemeClr val="accent4">
              <a:lumMod val="60000"/>
              <a:lumOff val="40000"/>
            </a:schemeClr>
          </a:solidFill>
        </p:spPr>
        <p:txBody>
          <a:bodyPr wrap="square">
            <a:spAutoFit/>
          </a:bodyPr>
          <a:lstStyle/>
          <a:p>
            <a:pPr algn="ctr"/>
            <a:r>
              <a:rPr lang="fr-FR" sz="1600" dirty="0"/>
              <a:t>Module (assemblage de cellules)</a:t>
            </a:r>
          </a:p>
          <a:p>
            <a:pPr algn="ctr"/>
            <a:r>
              <a:rPr lang="fr-FR" sz="1600" b="1" dirty="0">
                <a:solidFill>
                  <a:srgbClr val="7030A0"/>
                </a:solidFill>
              </a:rPr>
              <a:t>Polymère, acier, cuivre, aluminium</a:t>
            </a:r>
          </a:p>
        </p:txBody>
      </p:sp>
      <p:sp>
        <p:nvSpPr>
          <p:cNvPr id="93" name="Rectangle 92">
            <a:extLst>
              <a:ext uri="{FF2B5EF4-FFF2-40B4-BE49-F238E27FC236}">
                <a16:creationId xmlns:a16="http://schemas.microsoft.com/office/drawing/2014/main" id="{26336443-2430-4E1B-A039-A3093A04AB58}"/>
              </a:ext>
            </a:extLst>
          </p:cNvPr>
          <p:cNvSpPr/>
          <p:nvPr/>
        </p:nvSpPr>
        <p:spPr>
          <a:xfrm>
            <a:off x="9503648" y="5018569"/>
            <a:ext cx="2375216" cy="584775"/>
          </a:xfrm>
          <a:prstGeom prst="rect">
            <a:avLst/>
          </a:prstGeom>
          <a:solidFill>
            <a:schemeClr val="accent2">
              <a:lumMod val="60000"/>
              <a:lumOff val="40000"/>
            </a:schemeClr>
          </a:solidFill>
        </p:spPr>
        <p:txBody>
          <a:bodyPr wrap="square">
            <a:spAutoFit/>
          </a:bodyPr>
          <a:lstStyle/>
          <a:p>
            <a:pPr algn="ctr"/>
            <a:r>
              <a:rPr lang="fr-FR" sz="1600" dirty="0"/>
              <a:t>Enveloppe</a:t>
            </a:r>
          </a:p>
          <a:p>
            <a:pPr algn="ctr"/>
            <a:r>
              <a:rPr lang="fr-FR" sz="1600" b="1" dirty="0">
                <a:solidFill>
                  <a:srgbClr val="7030A0"/>
                </a:solidFill>
              </a:rPr>
              <a:t>Aluminium, polymère</a:t>
            </a:r>
          </a:p>
        </p:txBody>
      </p:sp>
    </p:spTree>
    <p:extLst>
      <p:ext uri="{BB962C8B-B14F-4D97-AF65-F5344CB8AC3E}">
        <p14:creationId xmlns:p14="http://schemas.microsoft.com/office/powerpoint/2010/main" val="943469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1" y="1326237"/>
            <a:ext cx="11223597" cy="2250682"/>
          </a:xfrm>
        </p:spPr>
        <p:txBody>
          <a:bodyPr/>
          <a:lstStyle/>
          <a:p>
            <a:pPr algn="just"/>
            <a:r>
              <a:rPr lang="fr-FR" sz="2000" dirty="0">
                <a:solidFill>
                  <a:schemeClr val="tx1"/>
                </a:solidFill>
              </a:rPr>
              <a:t>Cylindriques</a:t>
            </a:r>
          </a:p>
          <a:p>
            <a:pPr algn="just"/>
            <a:r>
              <a:rPr lang="fr-FR" sz="2000" dirty="0">
                <a:solidFill>
                  <a:schemeClr val="tx1"/>
                </a:solidFill>
              </a:rPr>
              <a:t>Poches</a:t>
            </a:r>
          </a:p>
          <a:p>
            <a:pPr algn="just"/>
            <a:r>
              <a:rPr lang="fr-FR" sz="2000" dirty="0">
                <a:solidFill>
                  <a:schemeClr val="tx1"/>
                </a:solidFill>
              </a:rPr>
              <a:t>Prismatiques</a:t>
            </a:r>
          </a:p>
        </p:txBody>
      </p:sp>
      <p:sp>
        <p:nvSpPr>
          <p:cNvPr id="7" name="Titre 1"/>
          <p:cNvSpPr>
            <a:spLocks noGrp="1"/>
          </p:cNvSpPr>
          <p:nvPr>
            <p:ph type="title"/>
          </p:nvPr>
        </p:nvSpPr>
        <p:spPr>
          <a:xfrm>
            <a:off x="-132521" y="-45301"/>
            <a:ext cx="9753176" cy="727869"/>
          </a:xfrm>
        </p:spPr>
        <p:txBody>
          <a:bodyPr/>
          <a:lstStyle/>
          <a:p>
            <a:r>
              <a:rPr lang="fr-FR" dirty="0"/>
              <a:t>De la cellule à la batterie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Cellules </a:t>
            </a:r>
          </a:p>
        </p:txBody>
      </p:sp>
      <p:sp>
        <p:nvSpPr>
          <p:cNvPr id="5" name="Espace réservé du texte 2">
            <a:extLst>
              <a:ext uri="{FF2B5EF4-FFF2-40B4-BE49-F238E27FC236}">
                <a16:creationId xmlns:a16="http://schemas.microsoft.com/office/drawing/2014/main" id="{1767849B-D54A-4999-BA9B-D3662BA09E71}"/>
              </a:ext>
            </a:extLst>
          </p:cNvPr>
          <p:cNvSpPr txBox="1">
            <a:spLocks/>
          </p:cNvSpPr>
          <p:nvPr/>
        </p:nvSpPr>
        <p:spPr>
          <a:xfrm>
            <a:off x="242261" y="3813260"/>
            <a:ext cx="9251363"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Batterie : assemblage de cellules</a:t>
            </a:r>
          </a:p>
        </p:txBody>
      </p:sp>
      <p:pic>
        <p:nvPicPr>
          <p:cNvPr id="9" name="Image 8">
            <a:extLst>
              <a:ext uri="{FF2B5EF4-FFF2-40B4-BE49-F238E27FC236}">
                <a16:creationId xmlns:a16="http://schemas.microsoft.com/office/drawing/2014/main" id="{8D939E1B-9EAC-4ABE-B0EA-87BF52216BD4}"/>
              </a:ext>
            </a:extLst>
          </p:cNvPr>
          <p:cNvPicPr>
            <a:picLocks noChangeAspect="1"/>
          </p:cNvPicPr>
          <p:nvPr/>
        </p:nvPicPr>
        <p:blipFill>
          <a:blip r:embed="rId3"/>
          <a:stretch>
            <a:fillRect/>
          </a:stretch>
        </p:blipFill>
        <p:spPr>
          <a:xfrm>
            <a:off x="4135905" y="693542"/>
            <a:ext cx="1216324" cy="1349621"/>
          </a:xfrm>
          <a:prstGeom prst="rect">
            <a:avLst/>
          </a:prstGeom>
        </p:spPr>
      </p:pic>
      <p:pic>
        <p:nvPicPr>
          <p:cNvPr id="10" name="Image 9">
            <a:extLst>
              <a:ext uri="{FF2B5EF4-FFF2-40B4-BE49-F238E27FC236}">
                <a16:creationId xmlns:a16="http://schemas.microsoft.com/office/drawing/2014/main" id="{CE3802AE-1B40-49D7-8A09-F63203779EC0}"/>
              </a:ext>
            </a:extLst>
          </p:cNvPr>
          <p:cNvPicPr>
            <a:picLocks noChangeAspect="1"/>
          </p:cNvPicPr>
          <p:nvPr/>
        </p:nvPicPr>
        <p:blipFill>
          <a:blip r:embed="rId4"/>
          <a:stretch>
            <a:fillRect/>
          </a:stretch>
        </p:blipFill>
        <p:spPr>
          <a:xfrm>
            <a:off x="4168819" y="2066400"/>
            <a:ext cx="1398245" cy="1505802"/>
          </a:xfrm>
          <a:prstGeom prst="rect">
            <a:avLst/>
          </a:prstGeom>
        </p:spPr>
      </p:pic>
      <p:pic>
        <p:nvPicPr>
          <p:cNvPr id="11" name="Image 10">
            <a:extLst>
              <a:ext uri="{FF2B5EF4-FFF2-40B4-BE49-F238E27FC236}">
                <a16:creationId xmlns:a16="http://schemas.microsoft.com/office/drawing/2014/main" id="{CFAFAF82-D4DE-49DF-967D-DC95E62101FB}"/>
              </a:ext>
            </a:extLst>
          </p:cNvPr>
          <p:cNvPicPr>
            <a:picLocks noChangeAspect="1"/>
          </p:cNvPicPr>
          <p:nvPr/>
        </p:nvPicPr>
        <p:blipFill>
          <a:blip r:embed="rId5"/>
          <a:stretch>
            <a:fillRect/>
          </a:stretch>
        </p:blipFill>
        <p:spPr>
          <a:xfrm>
            <a:off x="6014386" y="1363601"/>
            <a:ext cx="1840439" cy="1443071"/>
          </a:xfrm>
          <a:prstGeom prst="rect">
            <a:avLst/>
          </a:prstGeom>
        </p:spPr>
      </p:pic>
      <p:pic>
        <p:nvPicPr>
          <p:cNvPr id="12" name="Image 11">
            <a:extLst>
              <a:ext uri="{FF2B5EF4-FFF2-40B4-BE49-F238E27FC236}">
                <a16:creationId xmlns:a16="http://schemas.microsoft.com/office/drawing/2014/main" id="{F6AD2118-1ABC-4628-9B4D-B9B2C004AE73}"/>
              </a:ext>
            </a:extLst>
          </p:cNvPr>
          <p:cNvPicPr>
            <a:picLocks noChangeAspect="1"/>
          </p:cNvPicPr>
          <p:nvPr/>
        </p:nvPicPr>
        <p:blipFill rotWithShape="1">
          <a:blip r:embed="rId6">
            <a:clrChange>
              <a:clrFrom>
                <a:srgbClr val="FFFFFF"/>
              </a:clrFrom>
              <a:clrTo>
                <a:srgbClr val="FFFFFF">
                  <a:alpha val="0"/>
                </a:srgbClr>
              </a:clrTo>
            </a:clrChange>
          </a:blip>
          <a:srcRect t="4245" b="13321"/>
          <a:stretch/>
        </p:blipFill>
        <p:spPr>
          <a:xfrm>
            <a:off x="4547993" y="2783326"/>
            <a:ext cx="7895028" cy="4091388"/>
          </a:xfrm>
          <a:prstGeom prst="rect">
            <a:avLst/>
          </a:prstGeom>
        </p:spPr>
      </p:pic>
    </p:spTree>
    <p:extLst>
      <p:ext uri="{BB962C8B-B14F-4D97-AF65-F5344CB8AC3E}">
        <p14:creationId xmlns:p14="http://schemas.microsoft.com/office/powerpoint/2010/main" val="4236212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1" y="1326237"/>
            <a:ext cx="11223597" cy="2250682"/>
          </a:xfrm>
        </p:spPr>
        <p:txBody>
          <a:bodyPr/>
          <a:lstStyle/>
          <a:p>
            <a:pPr marL="0" indent="0" algn="just">
              <a:buNone/>
            </a:pPr>
            <a:r>
              <a:rPr lang="fr-FR" sz="2000" dirty="0">
                <a:solidFill>
                  <a:schemeClr val="tx1"/>
                </a:solidFill>
              </a:rPr>
              <a:t>« Chimie » batterie Li-ion = oxydes métalliques de la cathode :</a:t>
            </a:r>
          </a:p>
          <a:p>
            <a:pPr algn="just"/>
            <a:r>
              <a:rPr lang="fr-FR" sz="2000" dirty="0">
                <a:solidFill>
                  <a:schemeClr val="tx1"/>
                </a:solidFill>
              </a:rPr>
              <a:t>NMC : lithium-nickel-manganèse-cobalt</a:t>
            </a:r>
          </a:p>
          <a:p>
            <a:pPr algn="just"/>
            <a:r>
              <a:rPr lang="fr-FR" sz="2000" dirty="0">
                <a:solidFill>
                  <a:schemeClr val="tx1"/>
                </a:solidFill>
              </a:rPr>
              <a:t>LFP : lithium-fer-phosphate </a:t>
            </a:r>
          </a:p>
          <a:p>
            <a:pPr algn="just"/>
            <a:r>
              <a:rPr lang="fr-FR" sz="2000" dirty="0">
                <a:solidFill>
                  <a:schemeClr val="tx1"/>
                </a:solidFill>
              </a:rPr>
              <a:t>NCA : lithium-nickel-cobalt-aluminium</a:t>
            </a:r>
          </a:p>
          <a:p>
            <a:pPr algn="just"/>
            <a:r>
              <a:rPr lang="fr-FR" sz="2000" dirty="0">
                <a:solidFill>
                  <a:schemeClr val="tx1"/>
                </a:solidFill>
              </a:rPr>
              <a:t>Electrolyte : liquide ou </a:t>
            </a:r>
            <a:r>
              <a:rPr lang="fr-FR" sz="2000" dirty="0" err="1">
                <a:solidFill>
                  <a:schemeClr val="tx1"/>
                </a:solidFill>
              </a:rPr>
              <a:t>polymer</a:t>
            </a:r>
            <a:r>
              <a:rPr lang="fr-FR" sz="2000" dirty="0">
                <a:solidFill>
                  <a:schemeClr val="tx1"/>
                </a:solidFill>
              </a:rPr>
              <a:t> (Li-po)</a:t>
            </a:r>
          </a:p>
          <a:p>
            <a:pPr marL="0" indent="0" algn="just">
              <a:buNone/>
            </a:pPr>
            <a:endParaRPr lang="fr-FR" sz="2000" dirty="0">
              <a:solidFill>
                <a:schemeClr val="tx1"/>
              </a:solidFill>
            </a:endParaRPr>
          </a:p>
          <a:p>
            <a:pPr algn="just"/>
            <a:endParaRPr lang="fr-FR" sz="2000" dirty="0">
              <a:solidFill>
                <a:schemeClr val="tx1"/>
              </a:solidFill>
            </a:endParaRPr>
          </a:p>
        </p:txBody>
      </p:sp>
      <p:sp>
        <p:nvSpPr>
          <p:cNvPr id="7" name="Titre 1"/>
          <p:cNvSpPr>
            <a:spLocks noGrp="1"/>
          </p:cNvSpPr>
          <p:nvPr>
            <p:ph type="title"/>
          </p:nvPr>
        </p:nvSpPr>
        <p:spPr>
          <a:xfrm>
            <a:off x="-132521" y="-45301"/>
            <a:ext cx="9753176" cy="727869"/>
          </a:xfrm>
        </p:spPr>
        <p:txBody>
          <a:bodyPr/>
          <a:lstStyle/>
          <a:p>
            <a:r>
              <a:rPr lang="fr-FR" dirty="0"/>
              <a:t>Technologie - « chimie »</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Lithium ionique</a:t>
            </a:r>
          </a:p>
        </p:txBody>
      </p:sp>
      <p:sp>
        <p:nvSpPr>
          <p:cNvPr id="5" name="Espace réservé du texte 2">
            <a:extLst>
              <a:ext uri="{FF2B5EF4-FFF2-40B4-BE49-F238E27FC236}">
                <a16:creationId xmlns:a16="http://schemas.microsoft.com/office/drawing/2014/main" id="{1767849B-D54A-4999-BA9B-D3662BA09E71}"/>
              </a:ext>
            </a:extLst>
          </p:cNvPr>
          <p:cNvSpPr txBox="1">
            <a:spLocks/>
          </p:cNvSpPr>
          <p:nvPr/>
        </p:nvSpPr>
        <p:spPr>
          <a:xfrm>
            <a:off x="242261" y="4296138"/>
            <a:ext cx="9251363"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Lithium métal (exemple : LMP : lithium métal polymère) </a:t>
            </a:r>
          </a:p>
        </p:txBody>
      </p:sp>
      <p:sp>
        <p:nvSpPr>
          <p:cNvPr id="6" name="Espace réservé du texte 2">
            <a:extLst>
              <a:ext uri="{FF2B5EF4-FFF2-40B4-BE49-F238E27FC236}">
                <a16:creationId xmlns:a16="http://schemas.microsoft.com/office/drawing/2014/main" id="{431A6A64-9404-4AB4-906A-B3F2D26B016E}"/>
              </a:ext>
            </a:extLst>
          </p:cNvPr>
          <p:cNvSpPr txBox="1">
            <a:spLocks/>
          </p:cNvSpPr>
          <p:nvPr/>
        </p:nvSpPr>
        <p:spPr>
          <a:xfrm>
            <a:off x="242260" y="4889300"/>
            <a:ext cx="11223597" cy="225068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Problématique différente (anode en lithium métallique) : feu de métaux</a:t>
            </a:r>
          </a:p>
          <a:p>
            <a:pPr algn="just"/>
            <a:r>
              <a:rPr lang="fr-FR" sz="2000" dirty="0">
                <a:solidFill>
                  <a:schemeClr val="tx1"/>
                </a:solidFill>
              </a:rPr>
              <a:t>Ne concerne pas (encore) les batteries courantes</a:t>
            </a:r>
          </a:p>
        </p:txBody>
      </p:sp>
    </p:spTree>
    <p:extLst>
      <p:ext uri="{BB962C8B-B14F-4D97-AF65-F5344CB8AC3E}">
        <p14:creationId xmlns:p14="http://schemas.microsoft.com/office/powerpoint/2010/main" val="3122949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1" y="1326237"/>
            <a:ext cx="11223597" cy="2250682"/>
          </a:xfrm>
        </p:spPr>
        <p:txBody>
          <a:bodyPr/>
          <a:lstStyle/>
          <a:p>
            <a:pPr algn="just"/>
            <a:r>
              <a:rPr lang="fr-FR" sz="2000" dirty="0">
                <a:solidFill>
                  <a:schemeClr val="tx1"/>
                </a:solidFill>
              </a:rPr>
              <a:t>CID : « </a:t>
            </a:r>
            <a:r>
              <a:rPr lang="fr-FR" sz="2000" dirty="0" err="1">
                <a:solidFill>
                  <a:schemeClr val="tx1"/>
                </a:solidFill>
              </a:rPr>
              <a:t>Current</a:t>
            </a:r>
            <a:r>
              <a:rPr lang="fr-FR" sz="2000" dirty="0">
                <a:solidFill>
                  <a:schemeClr val="tx1"/>
                </a:solidFill>
              </a:rPr>
              <a:t> </a:t>
            </a:r>
            <a:r>
              <a:rPr lang="fr-FR" sz="2000" dirty="0" err="1">
                <a:solidFill>
                  <a:schemeClr val="tx1"/>
                </a:solidFill>
              </a:rPr>
              <a:t>Interupting</a:t>
            </a:r>
            <a:r>
              <a:rPr lang="fr-FR" sz="2000" dirty="0">
                <a:solidFill>
                  <a:schemeClr val="tx1"/>
                </a:solidFill>
              </a:rPr>
              <a:t> </a:t>
            </a:r>
            <a:r>
              <a:rPr lang="fr-FR" sz="2000" dirty="0" err="1">
                <a:solidFill>
                  <a:schemeClr val="tx1"/>
                </a:solidFill>
              </a:rPr>
              <a:t>Device</a:t>
            </a:r>
            <a:r>
              <a:rPr lang="fr-FR" sz="2000" dirty="0">
                <a:solidFill>
                  <a:schemeClr val="tx1"/>
                </a:solidFill>
              </a:rPr>
              <a:t> » </a:t>
            </a:r>
          </a:p>
          <a:p>
            <a:pPr algn="just"/>
            <a:r>
              <a:rPr lang="fr-FR" sz="2000" dirty="0">
                <a:solidFill>
                  <a:schemeClr val="tx1"/>
                </a:solidFill>
              </a:rPr>
              <a:t>PTC : « Positive </a:t>
            </a:r>
            <a:r>
              <a:rPr lang="fr-FR" sz="2000" dirty="0" err="1">
                <a:solidFill>
                  <a:schemeClr val="tx1"/>
                </a:solidFill>
              </a:rPr>
              <a:t>Temperature</a:t>
            </a:r>
            <a:r>
              <a:rPr lang="fr-FR" sz="2000" dirty="0">
                <a:solidFill>
                  <a:schemeClr val="tx1"/>
                </a:solidFill>
              </a:rPr>
              <a:t> Coefficient </a:t>
            </a:r>
            <a:r>
              <a:rPr lang="fr-FR" sz="2000" dirty="0" err="1">
                <a:solidFill>
                  <a:schemeClr val="tx1"/>
                </a:solidFill>
              </a:rPr>
              <a:t>device</a:t>
            </a:r>
            <a:r>
              <a:rPr lang="fr-FR" sz="2000" dirty="0">
                <a:solidFill>
                  <a:schemeClr val="tx1"/>
                </a:solidFill>
              </a:rPr>
              <a:t> »</a:t>
            </a:r>
          </a:p>
          <a:p>
            <a:pPr algn="just"/>
            <a:r>
              <a:rPr lang="fr-FR" sz="2000" dirty="0">
                <a:solidFill>
                  <a:schemeClr val="tx1"/>
                </a:solidFill>
              </a:rPr>
              <a:t>Event</a:t>
            </a:r>
          </a:p>
          <a:p>
            <a:pPr algn="just"/>
            <a:r>
              <a:rPr lang="fr-FR" sz="2000" dirty="0">
                <a:solidFill>
                  <a:schemeClr val="tx1"/>
                </a:solidFill>
              </a:rPr>
              <a:t>Conception / qualité de fabrication</a:t>
            </a:r>
          </a:p>
        </p:txBody>
      </p:sp>
      <p:sp>
        <p:nvSpPr>
          <p:cNvPr id="7" name="Titre 1"/>
          <p:cNvSpPr>
            <a:spLocks noGrp="1"/>
          </p:cNvSpPr>
          <p:nvPr>
            <p:ph type="title"/>
          </p:nvPr>
        </p:nvSpPr>
        <p:spPr>
          <a:xfrm>
            <a:off x="-132521" y="-45301"/>
            <a:ext cx="9753176" cy="727869"/>
          </a:xfrm>
        </p:spPr>
        <p:txBody>
          <a:bodyPr/>
          <a:lstStyle/>
          <a:p>
            <a:r>
              <a:rPr lang="fr-FR" dirty="0"/>
              <a:t>Technologie - Sécurité</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Niveau Cellule</a:t>
            </a:r>
          </a:p>
        </p:txBody>
      </p:sp>
      <p:sp>
        <p:nvSpPr>
          <p:cNvPr id="5" name="Espace réservé du texte 2">
            <a:extLst>
              <a:ext uri="{FF2B5EF4-FFF2-40B4-BE49-F238E27FC236}">
                <a16:creationId xmlns:a16="http://schemas.microsoft.com/office/drawing/2014/main" id="{1767849B-D54A-4999-BA9B-D3662BA09E71}"/>
              </a:ext>
            </a:extLst>
          </p:cNvPr>
          <p:cNvSpPr txBox="1">
            <a:spLocks/>
          </p:cNvSpPr>
          <p:nvPr/>
        </p:nvSpPr>
        <p:spPr>
          <a:xfrm>
            <a:off x="242261" y="3659150"/>
            <a:ext cx="9251363"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Niveau batterie</a:t>
            </a:r>
          </a:p>
        </p:txBody>
      </p:sp>
      <p:sp>
        <p:nvSpPr>
          <p:cNvPr id="6" name="Espace réservé du texte 2">
            <a:extLst>
              <a:ext uri="{FF2B5EF4-FFF2-40B4-BE49-F238E27FC236}">
                <a16:creationId xmlns:a16="http://schemas.microsoft.com/office/drawing/2014/main" id="{431A6A64-9404-4AB4-906A-B3F2D26B016E}"/>
              </a:ext>
            </a:extLst>
          </p:cNvPr>
          <p:cNvSpPr txBox="1">
            <a:spLocks/>
          </p:cNvSpPr>
          <p:nvPr/>
        </p:nvSpPr>
        <p:spPr>
          <a:xfrm>
            <a:off x="242260" y="4180394"/>
            <a:ext cx="11223597" cy="225068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Conception générale / qualité de fabrication</a:t>
            </a:r>
          </a:p>
          <a:p>
            <a:pPr algn="just"/>
            <a:r>
              <a:rPr lang="fr-FR" sz="2000" dirty="0">
                <a:solidFill>
                  <a:schemeClr val="tx1"/>
                </a:solidFill>
              </a:rPr>
              <a:t>Refroidissement / dissipation de l’énergie</a:t>
            </a:r>
          </a:p>
          <a:p>
            <a:pPr algn="just"/>
            <a:r>
              <a:rPr lang="fr-FR" sz="2000" dirty="0">
                <a:solidFill>
                  <a:schemeClr val="tx1"/>
                </a:solidFill>
              </a:rPr>
              <a:t>Event</a:t>
            </a:r>
          </a:p>
        </p:txBody>
      </p:sp>
      <p:sp>
        <p:nvSpPr>
          <p:cNvPr id="9" name="Espace réservé du texte 2">
            <a:extLst>
              <a:ext uri="{FF2B5EF4-FFF2-40B4-BE49-F238E27FC236}">
                <a16:creationId xmlns:a16="http://schemas.microsoft.com/office/drawing/2014/main" id="{F41300EE-1623-47C0-A5C2-A8AFCAFCBFE0}"/>
              </a:ext>
            </a:extLst>
          </p:cNvPr>
          <p:cNvSpPr txBox="1">
            <a:spLocks/>
          </p:cNvSpPr>
          <p:nvPr/>
        </p:nvSpPr>
        <p:spPr>
          <a:xfrm>
            <a:off x="242261" y="5798888"/>
            <a:ext cx="9251363"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BMS</a:t>
            </a:r>
          </a:p>
        </p:txBody>
      </p:sp>
    </p:spTree>
    <p:extLst>
      <p:ext uri="{BB962C8B-B14F-4D97-AF65-F5344CB8AC3E}">
        <p14:creationId xmlns:p14="http://schemas.microsoft.com/office/powerpoint/2010/main" val="39645891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09447"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Risques liés aux batteries</a:t>
            </a:r>
          </a:p>
        </p:txBody>
      </p:sp>
    </p:spTree>
    <p:extLst>
      <p:ext uri="{BB962C8B-B14F-4D97-AF65-F5344CB8AC3E}">
        <p14:creationId xmlns:p14="http://schemas.microsoft.com/office/powerpoint/2010/main" val="2504784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1" y="1326237"/>
            <a:ext cx="7019151" cy="2250682"/>
          </a:xfrm>
        </p:spPr>
        <p:txBody>
          <a:bodyPr/>
          <a:lstStyle/>
          <a:p>
            <a:pPr algn="just"/>
            <a:r>
              <a:rPr lang="fr-FR" sz="2000" dirty="0">
                <a:solidFill>
                  <a:schemeClr val="tx1"/>
                </a:solidFill>
              </a:rPr>
              <a:t>Electrique : </a:t>
            </a:r>
          </a:p>
          <a:p>
            <a:pPr marL="0" indent="0" algn="just">
              <a:buNone/>
            </a:pPr>
            <a:r>
              <a:rPr lang="fr-FR" sz="2000" dirty="0">
                <a:solidFill>
                  <a:schemeClr val="tx1"/>
                </a:solidFill>
              </a:rPr>
              <a:t>	Seuils habilitation électrique </a:t>
            </a:r>
          </a:p>
          <a:p>
            <a:pPr marL="0" indent="0" algn="just">
              <a:buNone/>
            </a:pPr>
            <a:r>
              <a:rPr lang="fr-FR" sz="2000" dirty="0">
                <a:solidFill>
                  <a:schemeClr val="tx1"/>
                </a:solidFill>
              </a:rPr>
              <a:t>	U &gt; 60 V </a:t>
            </a:r>
            <a:r>
              <a:rPr lang="fr-FR" sz="2000" dirty="0" err="1">
                <a:solidFill>
                  <a:schemeClr val="tx1"/>
                </a:solidFill>
              </a:rPr>
              <a:t>c.c</a:t>
            </a:r>
            <a:r>
              <a:rPr lang="fr-FR" sz="2000" dirty="0">
                <a:solidFill>
                  <a:schemeClr val="tx1"/>
                </a:solidFill>
              </a:rPr>
              <a:t>. ou C &gt; 180 Ah</a:t>
            </a:r>
          </a:p>
          <a:p>
            <a:pPr algn="just"/>
            <a:endParaRPr lang="fr-FR" sz="2000" dirty="0">
              <a:solidFill>
                <a:schemeClr val="tx1"/>
              </a:solidFill>
            </a:endParaRPr>
          </a:p>
          <a:p>
            <a:pPr algn="just"/>
            <a:r>
              <a:rPr lang="fr-FR" sz="2000" dirty="0">
                <a:solidFill>
                  <a:schemeClr val="tx1"/>
                </a:solidFill>
              </a:rPr>
              <a:t>Chimique</a:t>
            </a:r>
          </a:p>
          <a:p>
            <a:pPr algn="just"/>
            <a:endParaRPr lang="fr-FR" sz="2000" dirty="0">
              <a:solidFill>
                <a:schemeClr val="tx1"/>
              </a:solidFill>
            </a:endParaRPr>
          </a:p>
          <a:p>
            <a:pPr algn="just"/>
            <a:endParaRPr lang="fr-FR" sz="2000" dirty="0">
              <a:solidFill>
                <a:schemeClr val="tx1"/>
              </a:solidFill>
            </a:endParaRPr>
          </a:p>
          <a:p>
            <a:pPr algn="just"/>
            <a:r>
              <a:rPr lang="fr-FR" sz="2000" dirty="0">
                <a:solidFill>
                  <a:schemeClr val="tx1"/>
                </a:solidFill>
              </a:rPr>
              <a:t>Incendie/explosion</a:t>
            </a:r>
          </a:p>
        </p:txBody>
      </p:sp>
      <p:sp>
        <p:nvSpPr>
          <p:cNvPr id="7" name="Titre 1"/>
          <p:cNvSpPr>
            <a:spLocks noGrp="1"/>
          </p:cNvSpPr>
          <p:nvPr>
            <p:ph type="title"/>
          </p:nvPr>
        </p:nvSpPr>
        <p:spPr>
          <a:xfrm>
            <a:off x="-132521" y="-45301"/>
            <a:ext cx="9753176" cy="727869"/>
          </a:xfrm>
        </p:spPr>
        <p:txBody>
          <a:bodyPr/>
          <a:lstStyle/>
          <a:p>
            <a:r>
              <a:rPr lang="fr-FR" dirty="0"/>
              <a:t>Principaux risque</a:t>
            </a:r>
          </a:p>
        </p:txBody>
      </p:sp>
      <p:pic>
        <p:nvPicPr>
          <p:cNvPr id="5" name="Image 4">
            <a:extLst>
              <a:ext uri="{FF2B5EF4-FFF2-40B4-BE49-F238E27FC236}">
                <a16:creationId xmlns:a16="http://schemas.microsoft.com/office/drawing/2014/main" id="{9DA5708D-F598-4A65-97F8-65DDB99C7CAD}"/>
              </a:ext>
            </a:extLst>
          </p:cNvPr>
          <p:cNvPicPr>
            <a:picLocks noChangeAspect="1"/>
          </p:cNvPicPr>
          <p:nvPr/>
        </p:nvPicPr>
        <p:blipFill rotWithShape="1">
          <a:blip r:embed="rId2"/>
          <a:srcRect b="66804"/>
          <a:stretch/>
        </p:blipFill>
        <p:spPr>
          <a:xfrm>
            <a:off x="6849733" y="3032087"/>
            <a:ext cx="1495425" cy="1328000"/>
          </a:xfrm>
          <a:prstGeom prst="rect">
            <a:avLst/>
          </a:prstGeom>
        </p:spPr>
      </p:pic>
      <p:pic>
        <p:nvPicPr>
          <p:cNvPr id="6" name="Image 5">
            <a:extLst>
              <a:ext uri="{FF2B5EF4-FFF2-40B4-BE49-F238E27FC236}">
                <a16:creationId xmlns:a16="http://schemas.microsoft.com/office/drawing/2014/main" id="{4E1C6896-4A57-470C-B19D-B78378165659}"/>
              </a:ext>
            </a:extLst>
          </p:cNvPr>
          <p:cNvPicPr>
            <a:picLocks noChangeAspect="1"/>
          </p:cNvPicPr>
          <p:nvPr/>
        </p:nvPicPr>
        <p:blipFill rotWithShape="1">
          <a:blip r:embed="rId3"/>
          <a:srcRect b="69995"/>
          <a:stretch/>
        </p:blipFill>
        <p:spPr>
          <a:xfrm>
            <a:off x="6991768" y="1357011"/>
            <a:ext cx="1353390" cy="1328000"/>
          </a:xfrm>
          <a:prstGeom prst="rect">
            <a:avLst/>
          </a:prstGeom>
        </p:spPr>
      </p:pic>
      <p:pic>
        <p:nvPicPr>
          <p:cNvPr id="9" name="Image 8">
            <a:extLst>
              <a:ext uri="{FF2B5EF4-FFF2-40B4-BE49-F238E27FC236}">
                <a16:creationId xmlns:a16="http://schemas.microsoft.com/office/drawing/2014/main" id="{F8E3AB0C-09EC-47CB-B388-CC4082663DF0}"/>
              </a:ext>
            </a:extLst>
          </p:cNvPr>
          <p:cNvPicPr>
            <a:picLocks noChangeAspect="1"/>
          </p:cNvPicPr>
          <p:nvPr/>
        </p:nvPicPr>
        <p:blipFill rotWithShape="1">
          <a:blip r:embed="rId3"/>
          <a:srcRect t="65494"/>
          <a:stretch/>
        </p:blipFill>
        <p:spPr>
          <a:xfrm>
            <a:off x="9003101" y="1121593"/>
            <a:ext cx="1353390" cy="1527206"/>
          </a:xfrm>
          <a:prstGeom prst="rect">
            <a:avLst/>
          </a:prstGeom>
        </p:spPr>
      </p:pic>
      <p:pic>
        <p:nvPicPr>
          <p:cNvPr id="10" name="Image 9">
            <a:extLst>
              <a:ext uri="{FF2B5EF4-FFF2-40B4-BE49-F238E27FC236}">
                <a16:creationId xmlns:a16="http://schemas.microsoft.com/office/drawing/2014/main" id="{823D81C5-0753-4E96-A041-65606B480C27}"/>
              </a:ext>
            </a:extLst>
          </p:cNvPr>
          <p:cNvPicPr>
            <a:picLocks noChangeAspect="1"/>
          </p:cNvPicPr>
          <p:nvPr/>
        </p:nvPicPr>
        <p:blipFill rotWithShape="1">
          <a:blip r:embed="rId2"/>
          <a:srcRect t="67860"/>
          <a:stretch/>
        </p:blipFill>
        <p:spPr>
          <a:xfrm>
            <a:off x="7925503" y="4643847"/>
            <a:ext cx="1495425" cy="1285750"/>
          </a:xfrm>
          <a:prstGeom prst="rect">
            <a:avLst/>
          </a:prstGeom>
        </p:spPr>
      </p:pic>
      <p:pic>
        <p:nvPicPr>
          <p:cNvPr id="11" name="Image 10">
            <a:extLst>
              <a:ext uri="{FF2B5EF4-FFF2-40B4-BE49-F238E27FC236}">
                <a16:creationId xmlns:a16="http://schemas.microsoft.com/office/drawing/2014/main" id="{C26CC922-203B-4844-A936-11661799951A}"/>
              </a:ext>
            </a:extLst>
          </p:cNvPr>
          <p:cNvPicPr>
            <a:picLocks noChangeAspect="1"/>
          </p:cNvPicPr>
          <p:nvPr/>
        </p:nvPicPr>
        <p:blipFill rotWithShape="1">
          <a:blip r:embed="rId2"/>
          <a:srcRect t="32330" b="33271"/>
          <a:stretch/>
        </p:blipFill>
        <p:spPr>
          <a:xfrm>
            <a:off x="8861066" y="2920645"/>
            <a:ext cx="1495425" cy="1376126"/>
          </a:xfrm>
          <a:prstGeom prst="rect">
            <a:avLst/>
          </a:prstGeom>
        </p:spPr>
      </p:pic>
    </p:spTree>
    <p:extLst>
      <p:ext uri="{BB962C8B-B14F-4D97-AF65-F5344CB8AC3E}">
        <p14:creationId xmlns:p14="http://schemas.microsoft.com/office/powerpoint/2010/main" val="2485126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électrique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ED 6424</a:t>
            </a:r>
          </a:p>
        </p:txBody>
      </p:sp>
      <p:pic>
        <p:nvPicPr>
          <p:cNvPr id="10" name="Image 9">
            <a:extLst>
              <a:ext uri="{FF2B5EF4-FFF2-40B4-BE49-F238E27FC236}">
                <a16:creationId xmlns:a16="http://schemas.microsoft.com/office/drawing/2014/main" id="{ACE3D953-63D3-4A43-969B-D619A56C2609}"/>
              </a:ext>
            </a:extLst>
          </p:cNvPr>
          <p:cNvPicPr>
            <a:picLocks noChangeAspect="1"/>
          </p:cNvPicPr>
          <p:nvPr/>
        </p:nvPicPr>
        <p:blipFill>
          <a:blip r:embed="rId3"/>
          <a:stretch>
            <a:fillRect/>
          </a:stretch>
        </p:blipFill>
        <p:spPr>
          <a:xfrm>
            <a:off x="7353444" y="1229852"/>
            <a:ext cx="4089520" cy="5075739"/>
          </a:xfrm>
          <a:prstGeom prst="rect">
            <a:avLst/>
          </a:prstGeom>
        </p:spPr>
      </p:pic>
      <p:pic>
        <p:nvPicPr>
          <p:cNvPr id="12" name="Image 11">
            <a:extLst>
              <a:ext uri="{FF2B5EF4-FFF2-40B4-BE49-F238E27FC236}">
                <a16:creationId xmlns:a16="http://schemas.microsoft.com/office/drawing/2014/main" id="{A88AF374-50E6-4D4B-9F37-9A23CD3AAD26}"/>
              </a:ext>
            </a:extLst>
          </p:cNvPr>
          <p:cNvPicPr>
            <a:picLocks noChangeAspect="1"/>
          </p:cNvPicPr>
          <p:nvPr/>
        </p:nvPicPr>
        <p:blipFill>
          <a:blip r:embed="rId4"/>
          <a:stretch>
            <a:fillRect/>
          </a:stretch>
        </p:blipFill>
        <p:spPr>
          <a:xfrm>
            <a:off x="5170982" y="1229852"/>
            <a:ext cx="1850036" cy="5075739"/>
          </a:xfrm>
          <a:prstGeom prst="rect">
            <a:avLst/>
          </a:prstGeom>
        </p:spPr>
      </p:pic>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326237"/>
            <a:ext cx="4596294" cy="2250682"/>
          </a:xfrm>
        </p:spPr>
        <p:txBody>
          <a:bodyPr/>
          <a:lstStyle/>
          <a:p>
            <a:pPr algn="just"/>
            <a:r>
              <a:rPr lang="fr-FR" sz="2000" dirty="0">
                <a:solidFill>
                  <a:schemeClr val="tx1"/>
                </a:solidFill>
              </a:rPr>
              <a:t>Maintenance : prévoir un espace dédié et respecter les distances de sécurité</a:t>
            </a:r>
          </a:p>
          <a:p>
            <a:pPr algn="just"/>
            <a:r>
              <a:rPr lang="fr-FR" sz="2000" dirty="0">
                <a:solidFill>
                  <a:schemeClr val="tx1"/>
                </a:solidFill>
              </a:rPr>
              <a:t>Habilitation électrique</a:t>
            </a:r>
          </a:p>
          <a:p>
            <a:r>
              <a:rPr lang="fr-FR" sz="2000" dirty="0">
                <a:solidFill>
                  <a:schemeClr val="tx1"/>
                </a:solidFill>
              </a:rPr>
              <a:t>Attention aux batteries endommagées</a:t>
            </a:r>
          </a:p>
        </p:txBody>
      </p:sp>
    </p:spTree>
    <p:extLst>
      <p:ext uri="{BB962C8B-B14F-4D97-AF65-F5344CB8AC3E}">
        <p14:creationId xmlns:p14="http://schemas.microsoft.com/office/powerpoint/2010/main" val="1307076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925272"/>
            <a:ext cx="11644938" cy="4239186"/>
          </a:xfrm>
        </p:spPr>
        <p:txBody>
          <a:bodyPr/>
          <a:lstStyle/>
          <a:p>
            <a:pPr algn="just">
              <a:buClr>
                <a:srgbClr val="A3DAD1">
                  <a:lumMod val="60000"/>
                  <a:lumOff val="40000"/>
                </a:srgbClr>
              </a:buClr>
              <a:defRPr/>
            </a:pPr>
            <a:r>
              <a:rPr lang="fr-FR" sz="2000" dirty="0">
                <a:solidFill>
                  <a:schemeClr val="tx1"/>
                </a:solidFill>
              </a:rPr>
              <a:t>Période septembre 2024 – septembre 2025 :  3489 recherches (2310 N-1) de cotes dont 3014 (1910) ont donné un résultat. </a:t>
            </a:r>
          </a:p>
          <a:p>
            <a:pPr lvl="0" algn="just">
              <a:buClr>
                <a:srgbClr val="A3DAD1">
                  <a:lumMod val="60000"/>
                  <a:lumOff val="40000"/>
                </a:srgbClr>
              </a:buClr>
              <a:defRPr/>
            </a:pPr>
            <a:r>
              <a:rPr lang="fr-FR" sz="2000" dirty="0">
                <a:solidFill>
                  <a:prstClr val="black"/>
                </a:solidFill>
              </a:rPr>
              <a:t>Idem an passé : nombre de recherche en </a:t>
            </a:r>
            <a:r>
              <a:rPr lang="fr-FR" sz="2000" b="1" dirty="0">
                <a:solidFill>
                  <a:schemeClr val="accent5"/>
                </a:solidFill>
              </a:rPr>
              <a:t>hausse</a:t>
            </a:r>
            <a:r>
              <a:rPr lang="fr-FR" sz="2000" dirty="0">
                <a:solidFill>
                  <a:schemeClr val="accent5"/>
                </a:solidFill>
              </a:rPr>
              <a:t>, </a:t>
            </a:r>
            <a:r>
              <a:rPr lang="fr-FR" sz="2000" dirty="0">
                <a:solidFill>
                  <a:schemeClr val="tx1"/>
                </a:solidFill>
              </a:rPr>
              <a:t>ratio</a:t>
            </a:r>
            <a:r>
              <a:rPr lang="fr-FR" sz="2000" b="1" dirty="0">
                <a:solidFill>
                  <a:schemeClr val="accent5"/>
                </a:solidFill>
              </a:rPr>
              <a:t> stable</a:t>
            </a:r>
            <a:endParaRPr lang="fr-FR" sz="2000" dirty="0">
              <a:solidFill>
                <a:schemeClr val="accent5"/>
              </a:solidFill>
            </a:endParaRPr>
          </a:p>
          <a:p>
            <a:pPr lvl="0" algn="just">
              <a:buClr>
                <a:srgbClr val="A3DAD1">
                  <a:lumMod val="60000"/>
                  <a:lumOff val="40000"/>
                </a:srgbClr>
              </a:buClr>
              <a:defRPr/>
            </a:pPr>
            <a:r>
              <a:rPr lang="fr-FR" sz="2000" dirty="0">
                <a:solidFill>
                  <a:schemeClr val="tx1"/>
                </a:solidFill>
              </a:rPr>
              <a:t>Depuis septembre 2024 :</a:t>
            </a:r>
            <a:endParaRPr lang="fr-FR" sz="2800" dirty="0">
              <a:solidFill>
                <a:schemeClr val="tx1"/>
              </a:solidFill>
            </a:endParaRPr>
          </a:p>
          <a:p>
            <a:pPr lvl="1" algn="just">
              <a:buClr>
                <a:srgbClr val="A3DAD1">
                  <a:lumMod val="60000"/>
                  <a:lumOff val="40000"/>
                </a:srgbClr>
              </a:buClr>
              <a:defRPr/>
            </a:pPr>
            <a:r>
              <a:rPr lang="fr-FR" sz="1800" dirty="0"/>
              <a:t>13 264 visiteurs (6 239 visiteurs N-1)</a:t>
            </a:r>
          </a:p>
          <a:p>
            <a:pPr lvl="1" algn="just">
              <a:buClr>
                <a:srgbClr val="A3DAD1">
                  <a:lumMod val="60000"/>
                  <a:lumOff val="40000"/>
                </a:srgbClr>
              </a:buClr>
              <a:defRPr/>
            </a:pPr>
            <a:r>
              <a:rPr lang="fr-FR" sz="1800" dirty="0"/>
              <a:t>18 980 pages vues (13 229 N-1)</a:t>
            </a:r>
          </a:p>
          <a:p>
            <a:pPr lvl="1" algn="just">
              <a:buClr>
                <a:srgbClr val="A3DAD1">
                  <a:lumMod val="60000"/>
                  <a:lumOff val="40000"/>
                </a:srgbClr>
              </a:buClr>
              <a:defRPr/>
            </a:pPr>
            <a:r>
              <a:rPr lang="fr-FR" sz="1800" dirty="0"/>
              <a:t> 17 090 pages vues « uniques » (10 554 N-1)</a:t>
            </a:r>
            <a:endParaRPr lang="fr-FR" sz="2000" dirty="0"/>
          </a:p>
          <a:p>
            <a:pPr lvl="1" algn="just">
              <a:buClr>
                <a:srgbClr val="A3DAD1">
                  <a:lumMod val="60000"/>
                  <a:lumOff val="40000"/>
                </a:srgbClr>
              </a:buClr>
              <a:defRPr/>
            </a:pPr>
            <a:endParaRPr lang="fr-FR" sz="2000" dirty="0"/>
          </a:p>
          <a:p>
            <a:pPr marL="349250" lvl="1" indent="0" algn="just">
              <a:buClr>
                <a:srgbClr val="A3DAD1">
                  <a:lumMod val="60000"/>
                  <a:lumOff val="40000"/>
                </a:srgbClr>
              </a:buClr>
              <a:buNone/>
              <a:defRPr/>
            </a:pPr>
            <a:r>
              <a:rPr lang="fr-FR" sz="2000" dirty="0">
                <a:sym typeface="Wingdings" pitchFamily="2" charset="2"/>
              </a:rPr>
              <a:t> </a:t>
            </a:r>
            <a:r>
              <a:rPr lang="fr-FR" sz="2000" b="1" i="1" dirty="0">
                <a:solidFill>
                  <a:srgbClr val="00B050"/>
                </a:solidFill>
                <a:sym typeface="Wingdings" pitchFamily="2" charset="2"/>
              </a:rPr>
              <a:t>Fréquentation du site en hausse </a:t>
            </a:r>
            <a:endParaRPr lang="fr-FR" sz="2000" b="1" i="1" dirty="0">
              <a:solidFill>
                <a:srgbClr val="00B050"/>
              </a:solidFill>
            </a:endParaRPr>
          </a:p>
        </p:txBody>
      </p:sp>
      <p:sp>
        <p:nvSpPr>
          <p:cNvPr id="7" name="Titre 1"/>
          <p:cNvSpPr>
            <a:spLocks noGrp="1"/>
          </p:cNvSpPr>
          <p:nvPr>
            <p:ph type="title"/>
          </p:nvPr>
        </p:nvSpPr>
        <p:spPr>
          <a:xfrm>
            <a:off x="-132521" y="-45301"/>
            <a:ext cx="9753176" cy="727869"/>
          </a:xfrm>
        </p:spPr>
        <p:txBody>
          <a:bodyPr/>
          <a:lstStyle/>
          <a:p>
            <a:r>
              <a:rPr lang="fr-FR" dirty="0"/>
              <a:t>Statistiques du site </a:t>
            </a:r>
          </a:p>
        </p:txBody>
      </p:sp>
      <p:sp>
        <p:nvSpPr>
          <p:cNvPr id="8" name="Espace réservé du texte 2"/>
          <p:cNvSpPr txBox="1">
            <a:spLocks/>
          </p:cNvSpPr>
          <p:nvPr/>
        </p:nvSpPr>
        <p:spPr>
          <a:xfrm>
            <a:off x="242262" y="1314431"/>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Statistiques des visites</a:t>
            </a:r>
          </a:p>
        </p:txBody>
      </p:sp>
      <p:pic>
        <p:nvPicPr>
          <p:cNvPr id="2" name="Picture 2" descr="Statistiques - Icônes ordinateur gratuites">
            <a:extLst>
              <a:ext uri="{FF2B5EF4-FFF2-40B4-BE49-F238E27FC236}">
                <a16:creationId xmlns:a16="http://schemas.microsoft.com/office/drawing/2014/main" id="{D5B54A4B-7881-D3CE-5D06-F1155E042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308" y="2978028"/>
            <a:ext cx="3186430" cy="318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689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chimique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Fonctionnement normal</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196727"/>
            <a:ext cx="11223597" cy="508350"/>
          </a:xfrm>
        </p:spPr>
        <p:txBody>
          <a:bodyPr/>
          <a:lstStyle/>
          <a:p>
            <a:pPr algn="just"/>
            <a:r>
              <a:rPr lang="fr-FR" sz="2000" dirty="0">
                <a:solidFill>
                  <a:schemeClr val="tx1"/>
                </a:solidFill>
              </a:rPr>
              <a:t>Risque très limité</a:t>
            </a:r>
          </a:p>
        </p:txBody>
      </p:sp>
      <p:pic>
        <p:nvPicPr>
          <p:cNvPr id="9" name="Image 8">
            <a:extLst>
              <a:ext uri="{FF2B5EF4-FFF2-40B4-BE49-F238E27FC236}">
                <a16:creationId xmlns:a16="http://schemas.microsoft.com/office/drawing/2014/main" id="{2D87E788-D750-4D58-A721-7B3FAA513B25}"/>
              </a:ext>
            </a:extLst>
          </p:cNvPr>
          <p:cNvPicPr>
            <a:picLocks noChangeAspect="1"/>
          </p:cNvPicPr>
          <p:nvPr/>
        </p:nvPicPr>
        <p:blipFill>
          <a:blip r:embed="rId3"/>
          <a:stretch>
            <a:fillRect/>
          </a:stretch>
        </p:blipFill>
        <p:spPr>
          <a:xfrm>
            <a:off x="7655507" y="1147539"/>
            <a:ext cx="731134" cy="804862"/>
          </a:xfrm>
          <a:prstGeom prst="rect">
            <a:avLst/>
          </a:prstGeom>
        </p:spPr>
      </p:pic>
      <p:pic>
        <p:nvPicPr>
          <p:cNvPr id="11" name="Image 10">
            <a:extLst>
              <a:ext uri="{FF2B5EF4-FFF2-40B4-BE49-F238E27FC236}">
                <a16:creationId xmlns:a16="http://schemas.microsoft.com/office/drawing/2014/main" id="{36BD814D-E6BA-4E9F-893E-E7752FA709CC}"/>
              </a:ext>
            </a:extLst>
          </p:cNvPr>
          <p:cNvPicPr>
            <a:picLocks noChangeAspect="1"/>
          </p:cNvPicPr>
          <p:nvPr/>
        </p:nvPicPr>
        <p:blipFill>
          <a:blip r:embed="rId4"/>
          <a:stretch>
            <a:fillRect/>
          </a:stretch>
        </p:blipFill>
        <p:spPr>
          <a:xfrm>
            <a:off x="5575505" y="602300"/>
            <a:ext cx="714375" cy="1152525"/>
          </a:xfrm>
          <a:prstGeom prst="rect">
            <a:avLst/>
          </a:prstGeom>
        </p:spPr>
      </p:pic>
      <p:pic>
        <p:nvPicPr>
          <p:cNvPr id="14" name="Image 13">
            <a:extLst>
              <a:ext uri="{FF2B5EF4-FFF2-40B4-BE49-F238E27FC236}">
                <a16:creationId xmlns:a16="http://schemas.microsoft.com/office/drawing/2014/main" id="{E9C208F5-E540-4846-8553-CC847A490D85}"/>
              </a:ext>
            </a:extLst>
          </p:cNvPr>
          <p:cNvPicPr>
            <a:picLocks noChangeAspect="1"/>
          </p:cNvPicPr>
          <p:nvPr/>
        </p:nvPicPr>
        <p:blipFill>
          <a:blip r:embed="rId5"/>
          <a:stretch>
            <a:fillRect/>
          </a:stretch>
        </p:blipFill>
        <p:spPr>
          <a:xfrm rot="2026790">
            <a:off x="8337857" y="1439414"/>
            <a:ext cx="589905" cy="802006"/>
          </a:xfrm>
          <a:prstGeom prst="rect">
            <a:avLst/>
          </a:prstGeom>
        </p:spPr>
      </p:pic>
      <p:pic>
        <p:nvPicPr>
          <p:cNvPr id="15" name="Image 14">
            <a:extLst>
              <a:ext uri="{FF2B5EF4-FFF2-40B4-BE49-F238E27FC236}">
                <a16:creationId xmlns:a16="http://schemas.microsoft.com/office/drawing/2014/main" id="{F25E42BC-C984-40C8-99C2-D5DA6DEAD677}"/>
              </a:ext>
            </a:extLst>
          </p:cNvPr>
          <p:cNvPicPr>
            <a:picLocks noChangeAspect="1"/>
          </p:cNvPicPr>
          <p:nvPr/>
        </p:nvPicPr>
        <p:blipFill>
          <a:blip r:embed="rId5"/>
          <a:stretch>
            <a:fillRect/>
          </a:stretch>
        </p:blipFill>
        <p:spPr>
          <a:xfrm rot="19780869">
            <a:off x="7076149" y="1425762"/>
            <a:ext cx="657202" cy="893499"/>
          </a:xfrm>
          <a:prstGeom prst="rect">
            <a:avLst/>
          </a:prstGeom>
        </p:spPr>
      </p:pic>
      <p:sp>
        <p:nvSpPr>
          <p:cNvPr id="3" name="Nuage 2">
            <a:extLst>
              <a:ext uri="{FF2B5EF4-FFF2-40B4-BE49-F238E27FC236}">
                <a16:creationId xmlns:a16="http://schemas.microsoft.com/office/drawing/2014/main" id="{A805C43D-25F2-4AEB-8CFC-8ADAD3821EAF}"/>
              </a:ext>
            </a:extLst>
          </p:cNvPr>
          <p:cNvSpPr/>
          <p:nvPr/>
        </p:nvSpPr>
        <p:spPr>
          <a:xfrm>
            <a:off x="7552955" y="2774039"/>
            <a:ext cx="936237" cy="68927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40464584-92D0-44BE-B011-BEA3B7685BC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94722" y="2043355"/>
            <a:ext cx="714375" cy="1152525"/>
          </a:xfrm>
          <a:prstGeom prst="rect">
            <a:avLst/>
          </a:prstGeom>
        </p:spPr>
      </p:pic>
      <p:sp>
        <p:nvSpPr>
          <p:cNvPr id="17" name="Espace réservé du texte 2">
            <a:extLst>
              <a:ext uri="{FF2B5EF4-FFF2-40B4-BE49-F238E27FC236}">
                <a16:creationId xmlns:a16="http://schemas.microsoft.com/office/drawing/2014/main" id="{4CB2FB03-DEE0-4561-A4A6-96F5476B3142}"/>
              </a:ext>
            </a:extLst>
          </p:cNvPr>
          <p:cNvSpPr txBox="1">
            <a:spLocks/>
          </p:cNvSpPr>
          <p:nvPr/>
        </p:nvSpPr>
        <p:spPr>
          <a:xfrm>
            <a:off x="242261" y="2349252"/>
            <a:ext cx="11223597" cy="225068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Contact cutané suite à fuite d’électrolyte</a:t>
            </a:r>
          </a:p>
          <a:p>
            <a:pPr algn="just"/>
            <a:r>
              <a:rPr lang="fr-FR" sz="2000" dirty="0">
                <a:solidFill>
                  <a:schemeClr val="tx1"/>
                </a:solidFill>
              </a:rPr>
              <a:t>Inhalation de gaz et de particules</a:t>
            </a:r>
          </a:p>
        </p:txBody>
      </p:sp>
      <p:sp>
        <p:nvSpPr>
          <p:cNvPr id="18" name="Espace réservé du texte 2">
            <a:extLst>
              <a:ext uri="{FF2B5EF4-FFF2-40B4-BE49-F238E27FC236}">
                <a16:creationId xmlns:a16="http://schemas.microsoft.com/office/drawing/2014/main" id="{6E68CAC8-F645-4F56-B161-82B13134506E}"/>
              </a:ext>
            </a:extLst>
          </p:cNvPr>
          <p:cNvSpPr txBox="1">
            <a:spLocks/>
          </p:cNvSpPr>
          <p:nvPr/>
        </p:nvSpPr>
        <p:spPr>
          <a:xfrm>
            <a:off x="242261" y="1882398"/>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Dysfonctionnement</a:t>
            </a:r>
          </a:p>
        </p:txBody>
      </p:sp>
      <p:pic>
        <p:nvPicPr>
          <p:cNvPr id="19" name="Image 18">
            <a:extLst>
              <a:ext uri="{FF2B5EF4-FFF2-40B4-BE49-F238E27FC236}">
                <a16:creationId xmlns:a16="http://schemas.microsoft.com/office/drawing/2014/main" id="{FADE9FE7-2ED2-4BAE-83DA-68C251629D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6698" y="5112276"/>
            <a:ext cx="679841" cy="647846"/>
          </a:xfrm>
          <a:prstGeom prst="rect">
            <a:avLst/>
          </a:prstGeom>
        </p:spPr>
      </p:pic>
      <p:pic>
        <p:nvPicPr>
          <p:cNvPr id="20" name="Image 19">
            <a:extLst>
              <a:ext uri="{FF2B5EF4-FFF2-40B4-BE49-F238E27FC236}">
                <a16:creationId xmlns:a16="http://schemas.microsoft.com/office/drawing/2014/main" id="{400D21F0-54F0-421B-BFEA-870D2C240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6982" y="4340990"/>
            <a:ext cx="679841" cy="647846"/>
          </a:xfrm>
          <a:prstGeom prst="rect">
            <a:avLst/>
          </a:prstGeom>
        </p:spPr>
      </p:pic>
      <p:pic>
        <p:nvPicPr>
          <p:cNvPr id="21" name="Image 20">
            <a:extLst>
              <a:ext uri="{FF2B5EF4-FFF2-40B4-BE49-F238E27FC236}">
                <a16:creationId xmlns:a16="http://schemas.microsoft.com/office/drawing/2014/main" id="{FE4D5FBB-7EA2-4026-BC1F-61B87D6229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2793" y="4340990"/>
            <a:ext cx="647846" cy="647846"/>
          </a:xfrm>
          <a:prstGeom prst="rect">
            <a:avLst/>
          </a:prstGeom>
        </p:spPr>
      </p:pic>
      <p:pic>
        <p:nvPicPr>
          <p:cNvPr id="22" name="Image 21">
            <a:extLst>
              <a:ext uri="{FF2B5EF4-FFF2-40B4-BE49-F238E27FC236}">
                <a16:creationId xmlns:a16="http://schemas.microsoft.com/office/drawing/2014/main" id="{E9B01919-5495-45B2-959A-8721370D7A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2793" y="5113980"/>
            <a:ext cx="680036" cy="647846"/>
          </a:xfrm>
          <a:prstGeom prst="rect">
            <a:avLst/>
          </a:prstGeom>
        </p:spPr>
      </p:pic>
      <p:pic>
        <p:nvPicPr>
          <p:cNvPr id="23" name="Image 22">
            <a:extLst>
              <a:ext uri="{FF2B5EF4-FFF2-40B4-BE49-F238E27FC236}">
                <a16:creationId xmlns:a16="http://schemas.microsoft.com/office/drawing/2014/main" id="{FC891160-0039-4ED9-B718-BFC68A0145CD}"/>
              </a:ext>
            </a:extLst>
          </p:cNvPr>
          <p:cNvPicPr>
            <a:picLocks noChangeAspect="1"/>
          </p:cNvPicPr>
          <p:nvPr/>
        </p:nvPicPr>
        <p:blipFill>
          <a:blip r:embed="rId10"/>
          <a:stretch>
            <a:fillRect/>
          </a:stretch>
        </p:blipFill>
        <p:spPr>
          <a:xfrm>
            <a:off x="242261" y="3561461"/>
            <a:ext cx="7938126" cy="2776942"/>
          </a:xfrm>
          <a:prstGeom prst="rect">
            <a:avLst/>
          </a:prstGeom>
        </p:spPr>
      </p:pic>
    </p:spTree>
    <p:extLst>
      <p:ext uri="{BB962C8B-B14F-4D97-AF65-F5344CB8AC3E}">
        <p14:creationId xmlns:p14="http://schemas.microsoft.com/office/powerpoint/2010/main" val="2220607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chimique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Manipulation des batteries endommagées</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3" y="1196726"/>
            <a:ext cx="7781150" cy="4540685"/>
          </a:xfrm>
        </p:spPr>
        <p:txBody>
          <a:bodyPr/>
          <a:lstStyle/>
          <a:p>
            <a:pPr algn="just"/>
            <a:r>
              <a:rPr lang="fr-FR" sz="2000" dirty="0">
                <a:solidFill>
                  <a:schemeClr val="tx1"/>
                </a:solidFill>
              </a:rPr>
              <a:t>En intérieur, sous ventilation générale</a:t>
            </a:r>
          </a:p>
          <a:p>
            <a:pPr algn="just"/>
            <a:r>
              <a:rPr lang="fr-FR" sz="2000" dirty="0">
                <a:solidFill>
                  <a:schemeClr val="tx1"/>
                </a:solidFill>
              </a:rPr>
              <a:t>En extérieur, à l’abri des intempéries</a:t>
            </a:r>
          </a:p>
          <a:p>
            <a:pPr algn="just"/>
            <a:r>
              <a:rPr lang="fr-FR" sz="2000" dirty="0">
                <a:solidFill>
                  <a:schemeClr val="tx1"/>
                </a:solidFill>
              </a:rPr>
              <a:t>EPI (équipements de protection individuelle)</a:t>
            </a:r>
          </a:p>
          <a:p>
            <a:pPr lvl="1" algn="just"/>
            <a:r>
              <a:rPr lang="fr-FR" sz="1800" dirty="0">
                <a:solidFill>
                  <a:schemeClr val="tx1"/>
                </a:solidFill>
              </a:rPr>
              <a:t>Vêtement de protection de type 3 (étanche aux liquides)</a:t>
            </a:r>
          </a:p>
          <a:p>
            <a:pPr lvl="1" algn="just"/>
            <a:r>
              <a:rPr lang="fr-FR" sz="1800" dirty="0">
                <a:solidFill>
                  <a:schemeClr val="tx1"/>
                </a:solidFill>
              </a:rPr>
              <a:t>Gants de protection (risque chimique ou thermique ou électrique)</a:t>
            </a:r>
          </a:p>
          <a:p>
            <a:pPr lvl="1" algn="just"/>
            <a:r>
              <a:rPr lang="fr-FR" sz="1800" dirty="0">
                <a:solidFill>
                  <a:schemeClr val="tx1"/>
                </a:solidFill>
              </a:rPr>
              <a:t>Ecran facial (projections et arc flash)</a:t>
            </a:r>
          </a:p>
          <a:p>
            <a:pPr lvl="1" algn="just"/>
            <a:r>
              <a:rPr lang="fr-FR" sz="1800" dirty="0">
                <a:solidFill>
                  <a:schemeClr val="tx1"/>
                </a:solidFill>
              </a:rPr>
              <a:t>APR (appareil de protection respiratoire) équipé de ABEK (gaz et vapeurs organiques, inorganiques, acides…)</a:t>
            </a:r>
          </a:p>
          <a:p>
            <a:pPr algn="just"/>
            <a:r>
              <a:rPr lang="fr-FR" sz="2000" dirty="0">
                <a:solidFill>
                  <a:schemeClr val="tx1"/>
                </a:solidFill>
              </a:rPr>
              <a:t>Avoir à disposition un absorbant inerte (sable ou vermiculite) en cas de fuite, pour recouvrir un écoulement</a:t>
            </a:r>
          </a:p>
          <a:p>
            <a:pPr algn="just"/>
            <a:endParaRPr lang="fr-FR" sz="2000" dirty="0">
              <a:solidFill>
                <a:schemeClr val="tx1"/>
              </a:solidFill>
            </a:endParaRPr>
          </a:p>
          <a:p>
            <a:pPr marL="0" indent="0" algn="just">
              <a:buNone/>
            </a:pPr>
            <a:endParaRPr lang="fr-FR" sz="2000" dirty="0">
              <a:solidFill>
                <a:schemeClr val="tx1"/>
              </a:solidFill>
            </a:endParaRPr>
          </a:p>
        </p:txBody>
      </p:sp>
      <p:pic>
        <p:nvPicPr>
          <p:cNvPr id="24" name="Image 23">
            <a:extLst>
              <a:ext uri="{FF2B5EF4-FFF2-40B4-BE49-F238E27FC236}">
                <a16:creationId xmlns:a16="http://schemas.microsoft.com/office/drawing/2014/main" id="{0884DD40-4C74-4FF3-AE1E-54C8FE4256D1}"/>
              </a:ext>
            </a:extLst>
          </p:cNvPr>
          <p:cNvPicPr>
            <a:picLocks noChangeAspect="1"/>
          </p:cNvPicPr>
          <p:nvPr/>
        </p:nvPicPr>
        <p:blipFill rotWithShape="1">
          <a:blip r:embed="rId3">
            <a:clrChange>
              <a:clrFrom>
                <a:srgbClr val="FFFFFF"/>
              </a:clrFrom>
              <a:clrTo>
                <a:srgbClr val="FFFFFF">
                  <a:alpha val="0"/>
                </a:srgbClr>
              </a:clrTo>
            </a:clrChange>
          </a:blip>
          <a:srcRect l="13712"/>
          <a:stretch/>
        </p:blipFill>
        <p:spPr>
          <a:xfrm>
            <a:off x="9507176" y="4718330"/>
            <a:ext cx="1075801" cy="1356268"/>
          </a:xfrm>
          <a:prstGeom prst="rect">
            <a:avLst/>
          </a:prstGeom>
        </p:spPr>
      </p:pic>
      <p:pic>
        <p:nvPicPr>
          <p:cNvPr id="25" name="Image 24">
            <a:extLst>
              <a:ext uri="{FF2B5EF4-FFF2-40B4-BE49-F238E27FC236}">
                <a16:creationId xmlns:a16="http://schemas.microsoft.com/office/drawing/2014/main" id="{C6E100A8-0500-4165-A7B9-AFD0E0AA0EB2}"/>
              </a:ext>
            </a:extLst>
          </p:cNvPr>
          <p:cNvPicPr>
            <a:picLocks noChangeAspect="1"/>
          </p:cNvPicPr>
          <p:nvPr/>
        </p:nvPicPr>
        <p:blipFill>
          <a:blip r:embed="rId4"/>
          <a:stretch>
            <a:fillRect/>
          </a:stretch>
        </p:blipFill>
        <p:spPr>
          <a:xfrm>
            <a:off x="8314264" y="2798212"/>
            <a:ext cx="746097" cy="816409"/>
          </a:xfrm>
          <a:prstGeom prst="rect">
            <a:avLst/>
          </a:prstGeom>
        </p:spPr>
      </p:pic>
      <p:pic>
        <p:nvPicPr>
          <p:cNvPr id="26" name="Image 25">
            <a:extLst>
              <a:ext uri="{FF2B5EF4-FFF2-40B4-BE49-F238E27FC236}">
                <a16:creationId xmlns:a16="http://schemas.microsoft.com/office/drawing/2014/main" id="{A148AB48-EC60-4552-9C83-C7C9691C604F}"/>
              </a:ext>
            </a:extLst>
          </p:cNvPr>
          <p:cNvPicPr>
            <a:picLocks noChangeAspect="1"/>
          </p:cNvPicPr>
          <p:nvPr/>
        </p:nvPicPr>
        <p:blipFill>
          <a:blip r:embed="rId5"/>
          <a:stretch>
            <a:fillRect/>
          </a:stretch>
        </p:blipFill>
        <p:spPr>
          <a:xfrm>
            <a:off x="9548493" y="3467068"/>
            <a:ext cx="993168" cy="761341"/>
          </a:xfrm>
          <a:prstGeom prst="rect">
            <a:avLst/>
          </a:prstGeom>
        </p:spPr>
      </p:pic>
      <p:pic>
        <p:nvPicPr>
          <p:cNvPr id="27" name="Image 26">
            <a:extLst>
              <a:ext uri="{FF2B5EF4-FFF2-40B4-BE49-F238E27FC236}">
                <a16:creationId xmlns:a16="http://schemas.microsoft.com/office/drawing/2014/main" id="{80A5932D-F921-405F-AE12-594528D4F84E}"/>
              </a:ext>
            </a:extLst>
          </p:cNvPr>
          <p:cNvPicPr>
            <a:picLocks noChangeAspect="1"/>
          </p:cNvPicPr>
          <p:nvPr/>
        </p:nvPicPr>
        <p:blipFill>
          <a:blip r:embed="rId6"/>
          <a:stretch>
            <a:fillRect/>
          </a:stretch>
        </p:blipFill>
        <p:spPr>
          <a:xfrm>
            <a:off x="8314264" y="3947775"/>
            <a:ext cx="840695" cy="931920"/>
          </a:xfrm>
          <a:prstGeom prst="rect">
            <a:avLst/>
          </a:prstGeom>
        </p:spPr>
      </p:pic>
      <p:sp>
        <p:nvSpPr>
          <p:cNvPr id="30" name="Accolade fermante 29">
            <a:extLst>
              <a:ext uri="{FF2B5EF4-FFF2-40B4-BE49-F238E27FC236}">
                <a16:creationId xmlns:a16="http://schemas.microsoft.com/office/drawing/2014/main" id="{89CFBC61-6A9A-4455-9B48-62E46FF09769}"/>
              </a:ext>
            </a:extLst>
          </p:cNvPr>
          <p:cNvSpPr/>
          <p:nvPr/>
        </p:nvSpPr>
        <p:spPr>
          <a:xfrm>
            <a:off x="5476573" y="1229488"/>
            <a:ext cx="395538" cy="86112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ZoneTexte 30">
            <a:extLst>
              <a:ext uri="{FF2B5EF4-FFF2-40B4-BE49-F238E27FC236}">
                <a16:creationId xmlns:a16="http://schemas.microsoft.com/office/drawing/2014/main" id="{D543D48D-DB55-45CC-B081-90C889E92515}"/>
              </a:ext>
            </a:extLst>
          </p:cNvPr>
          <p:cNvSpPr txBox="1"/>
          <p:nvPr/>
        </p:nvSpPr>
        <p:spPr>
          <a:xfrm>
            <a:off x="5972375" y="1484066"/>
            <a:ext cx="3521798" cy="313932"/>
          </a:xfrm>
          <a:prstGeom prst="rect">
            <a:avLst/>
          </a:prstGeom>
          <a:noFill/>
        </p:spPr>
        <p:txBody>
          <a:bodyPr wrap="square" rtlCol="0">
            <a:spAutoFit/>
          </a:bodyPr>
          <a:lstStyle/>
          <a:p>
            <a:pPr marL="0" lvl="1">
              <a:lnSpc>
                <a:spcPct val="90000"/>
              </a:lnSpc>
              <a:spcBef>
                <a:spcPts val="500"/>
              </a:spcBef>
              <a:buClr>
                <a:srgbClr val="F05A25"/>
              </a:buClr>
              <a:buSzPct val="100000"/>
            </a:pPr>
            <a:r>
              <a:rPr lang="fr-FR" sz="1600" dirty="0">
                <a:latin typeface="Tahoma" panose="020B0604030504040204" pitchFamily="34" charset="0"/>
                <a:ea typeface="Tahoma" panose="020B0604030504040204" pitchFamily="34" charset="0"/>
                <a:cs typeface="Tahoma" panose="020B0604030504040204" pitchFamily="34" charset="0"/>
              </a:rPr>
              <a:t>A l’écart de matériaux combustibles</a:t>
            </a:r>
          </a:p>
        </p:txBody>
      </p:sp>
    </p:spTree>
    <p:extLst>
      <p:ext uri="{BB962C8B-B14F-4D97-AF65-F5344CB8AC3E}">
        <p14:creationId xmlns:p14="http://schemas.microsoft.com/office/powerpoint/2010/main" val="1255061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Emballement thermique</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1" y="1326237"/>
            <a:ext cx="11223597" cy="2250682"/>
          </a:xfrm>
        </p:spPr>
        <p:txBody>
          <a:bodyPr/>
          <a:lstStyle/>
          <a:p>
            <a:pPr algn="just"/>
            <a:r>
              <a:rPr lang="fr-FR" sz="2000" dirty="0">
                <a:solidFill>
                  <a:schemeClr val="tx1"/>
                </a:solidFill>
              </a:rPr>
              <a:t>Mécanisme particulier :</a:t>
            </a: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sp>
        <p:nvSpPr>
          <p:cNvPr id="17" name="ZoneTexte 16">
            <a:extLst>
              <a:ext uri="{FF2B5EF4-FFF2-40B4-BE49-F238E27FC236}">
                <a16:creationId xmlns:a16="http://schemas.microsoft.com/office/drawing/2014/main" id="{5AAA490A-6D7F-457C-B742-B4BE235DDED9}"/>
              </a:ext>
            </a:extLst>
          </p:cNvPr>
          <p:cNvSpPr txBox="1"/>
          <p:nvPr/>
        </p:nvSpPr>
        <p:spPr>
          <a:xfrm>
            <a:off x="17930" y="1868035"/>
            <a:ext cx="6490446" cy="4093428"/>
          </a:xfrm>
          <a:prstGeom prst="rect">
            <a:avLst/>
          </a:prstGeom>
          <a:noFill/>
        </p:spPr>
        <p:txBody>
          <a:bodyPr wrap="square" rtlCol="0">
            <a:spAutoFit/>
          </a:bodyPr>
          <a:lstStyle/>
          <a:p>
            <a:pPr marL="800100" lvl="1" indent="-342900">
              <a:buClr>
                <a:srgbClr val="F05A25"/>
              </a:buClr>
              <a:buFont typeface="Wingdings" panose="05000000000000000000" pitchFamily="2" charset="2"/>
              <a:buChar char="§"/>
            </a:pPr>
            <a:r>
              <a:rPr lang="fr-FR" sz="2000" dirty="0">
                <a:latin typeface="Tahoma" panose="020B0604030504040204" pitchFamily="34" charset="0"/>
                <a:ea typeface="Tahoma" panose="020B0604030504040204" pitchFamily="34" charset="0"/>
                <a:cs typeface="Tahoma" panose="020B0604030504040204" pitchFamily="34" charset="0"/>
              </a:rPr>
              <a:t>Phénomènes déclencheurs (choc, court-circuit…)</a:t>
            </a:r>
          </a:p>
          <a:p>
            <a:pPr marL="800100" lvl="1" indent="-342900">
              <a:buClr>
                <a:srgbClr val="F05A25"/>
              </a:buClr>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800100" lvl="1" indent="-342900">
              <a:buClr>
                <a:srgbClr val="F05A25"/>
              </a:buClr>
              <a:buFont typeface="Wingdings" panose="05000000000000000000" pitchFamily="2" charset="2"/>
              <a:buChar char="§"/>
            </a:pPr>
            <a:r>
              <a:rPr lang="fr-FR" sz="2000" dirty="0">
                <a:latin typeface="Tahoma" panose="020B0604030504040204" pitchFamily="34" charset="0"/>
                <a:ea typeface="Tahoma" panose="020B0604030504040204" pitchFamily="34" charset="0"/>
                <a:cs typeface="Tahoma" panose="020B0604030504040204" pitchFamily="34" charset="0"/>
              </a:rPr>
              <a:t>Emballement thermique localisé et propagation aux cellules adjacentes</a:t>
            </a:r>
          </a:p>
          <a:p>
            <a:pPr marL="800100" lvl="1" indent="-342900">
              <a:buClr>
                <a:srgbClr val="F05A25"/>
              </a:buClr>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800100" lvl="1" indent="-342900">
              <a:buClr>
                <a:srgbClr val="F05A25"/>
              </a:buClr>
              <a:buFont typeface="Wingdings" panose="05000000000000000000" pitchFamily="2" charset="2"/>
              <a:buChar char="§"/>
            </a:pPr>
            <a:r>
              <a:rPr lang="fr-FR" sz="2000" dirty="0">
                <a:latin typeface="Tahoma" panose="020B0604030504040204" pitchFamily="34" charset="0"/>
                <a:ea typeface="Tahoma" panose="020B0604030504040204" pitchFamily="34" charset="0"/>
                <a:cs typeface="Tahoma" panose="020B0604030504040204" pitchFamily="34" charset="0"/>
              </a:rPr>
              <a:t>Important dégagement de chaleur</a:t>
            </a:r>
          </a:p>
          <a:p>
            <a:pPr marL="800100" lvl="1" indent="-342900">
              <a:buClr>
                <a:srgbClr val="F05A25"/>
              </a:buClr>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800100" lvl="1" indent="-342900">
              <a:buClr>
                <a:srgbClr val="F05A25"/>
              </a:buClr>
              <a:buFont typeface="Wingdings" panose="05000000000000000000" pitchFamily="2" charset="2"/>
              <a:buChar char="§"/>
            </a:pPr>
            <a:r>
              <a:rPr lang="fr-FR" sz="2000" dirty="0">
                <a:latin typeface="Tahoma" panose="020B0604030504040204" pitchFamily="34" charset="0"/>
                <a:ea typeface="Tahoma" panose="020B0604030504040204" pitchFamily="34" charset="0"/>
                <a:cs typeface="Tahoma" panose="020B0604030504040204" pitchFamily="34" charset="0"/>
              </a:rPr>
              <a:t>Augmentation de la pression interne</a:t>
            </a:r>
          </a:p>
          <a:p>
            <a:pPr marL="800100" lvl="1" indent="-342900">
              <a:buClr>
                <a:srgbClr val="F05A25"/>
              </a:buClr>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800100" lvl="1" indent="-342900">
              <a:buClr>
                <a:srgbClr val="F05A25"/>
              </a:buClr>
              <a:buFont typeface="Wingdings" panose="05000000000000000000" pitchFamily="2" charset="2"/>
              <a:buChar char="§"/>
            </a:pPr>
            <a:r>
              <a:rPr lang="fr-FR" sz="2000" dirty="0">
                <a:latin typeface="Tahoma" panose="020B0604030504040204" pitchFamily="34" charset="0"/>
                <a:ea typeface="Tahoma" panose="020B0604030504040204" pitchFamily="34" charset="0"/>
                <a:cs typeface="Tahoma" panose="020B0604030504040204" pitchFamily="34" charset="0"/>
              </a:rPr>
              <a:t>Dégagement important de gaz toxiques et inflammables</a:t>
            </a:r>
          </a:p>
          <a:p>
            <a:pPr marL="800100" lvl="1" indent="-342900">
              <a:buClr>
                <a:srgbClr val="F05A25"/>
              </a:buClr>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800100" lvl="1" indent="-342900">
              <a:buClr>
                <a:srgbClr val="F05A25"/>
              </a:buClr>
              <a:buFont typeface="Wingdings" panose="05000000000000000000" pitchFamily="2" charset="2"/>
              <a:buChar char="§"/>
            </a:pPr>
            <a:r>
              <a:rPr lang="fr-FR" sz="2000" dirty="0">
                <a:latin typeface="Tahoma" panose="020B0604030504040204" pitchFamily="34" charset="0"/>
                <a:ea typeface="Tahoma" panose="020B0604030504040204" pitchFamily="34" charset="0"/>
                <a:cs typeface="Tahoma" panose="020B0604030504040204" pitchFamily="34" charset="0"/>
              </a:rPr>
              <a:t>Inflammation des gaz</a:t>
            </a:r>
          </a:p>
        </p:txBody>
      </p:sp>
    </p:spTree>
    <p:extLst>
      <p:ext uri="{BB962C8B-B14F-4D97-AF65-F5344CB8AC3E}">
        <p14:creationId xmlns:p14="http://schemas.microsoft.com/office/powerpoint/2010/main" val="2151174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14A0E755-8AE9-4C67-AAAD-DDD932366FA0}"/>
              </a:ext>
            </a:extLst>
          </p:cNvPr>
          <p:cNvGrpSpPr/>
          <p:nvPr/>
        </p:nvGrpSpPr>
        <p:grpSpPr>
          <a:xfrm>
            <a:off x="4227222" y="2451578"/>
            <a:ext cx="7835153" cy="4167387"/>
            <a:chOff x="4379622" y="2301656"/>
            <a:chExt cx="7835153" cy="4167387"/>
          </a:xfrm>
        </p:grpSpPr>
        <p:pic>
          <p:nvPicPr>
            <p:cNvPr id="4" name="Image 3">
              <a:extLst>
                <a:ext uri="{FF2B5EF4-FFF2-40B4-BE49-F238E27FC236}">
                  <a16:creationId xmlns:a16="http://schemas.microsoft.com/office/drawing/2014/main" id="{6791B328-06EB-4C52-A8EB-0B4AE350EFB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79622" y="2301656"/>
              <a:ext cx="7835153" cy="3620746"/>
            </a:xfrm>
            <a:prstGeom prst="rect">
              <a:avLst/>
            </a:prstGeom>
          </p:spPr>
        </p:pic>
        <p:pic>
          <p:nvPicPr>
            <p:cNvPr id="6" name="Image 5">
              <a:extLst>
                <a:ext uri="{FF2B5EF4-FFF2-40B4-BE49-F238E27FC236}">
                  <a16:creationId xmlns:a16="http://schemas.microsoft.com/office/drawing/2014/main" id="{31434E1E-81FA-42A8-86AD-AD76E0EA330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80759" y="5467287"/>
              <a:ext cx="1172975" cy="1001756"/>
            </a:xfrm>
            <a:prstGeom prst="rect">
              <a:avLst/>
            </a:prstGeom>
          </p:spPr>
        </p:pic>
        <p:sp>
          <p:nvSpPr>
            <p:cNvPr id="11" name="Parenthèse fermante 10">
              <a:extLst>
                <a:ext uri="{FF2B5EF4-FFF2-40B4-BE49-F238E27FC236}">
                  <a16:creationId xmlns:a16="http://schemas.microsoft.com/office/drawing/2014/main" id="{050D80E1-46C6-4F27-AAC1-CE708E2B0946}"/>
                </a:ext>
              </a:extLst>
            </p:cNvPr>
            <p:cNvSpPr/>
            <p:nvPr/>
          </p:nvSpPr>
          <p:spPr>
            <a:xfrm rot="5400000">
              <a:off x="10847425" y="3562757"/>
              <a:ext cx="139380" cy="1062281"/>
            </a:xfrm>
            <a:prstGeom prst="rightBracket">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1039BF71-3EF7-4EC8-B53A-79168EEB09C5}"/>
                </a:ext>
              </a:extLst>
            </p:cNvPr>
            <p:cNvCxnSpPr>
              <a:cxnSpLocks/>
              <a:stCxn id="11" idx="2"/>
            </p:cNvCxnSpPr>
            <p:nvPr/>
          </p:nvCxnSpPr>
          <p:spPr>
            <a:xfrm>
              <a:off x="10917115" y="4163588"/>
              <a:ext cx="450132" cy="126253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4" name="Parenthèse fermante 13">
              <a:extLst>
                <a:ext uri="{FF2B5EF4-FFF2-40B4-BE49-F238E27FC236}">
                  <a16:creationId xmlns:a16="http://schemas.microsoft.com/office/drawing/2014/main" id="{2FE86807-B735-4408-94CA-7718C3983BB6}"/>
                </a:ext>
              </a:extLst>
            </p:cNvPr>
            <p:cNvSpPr/>
            <p:nvPr/>
          </p:nvSpPr>
          <p:spPr>
            <a:xfrm rot="5400000">
              <a:off x="9236535" y="3160708"/>
              <a:ext cx="139379" cy="1866382"/>
            </a:xfrm>
            <a:prstGeom prst="rightBracket">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BBA5D2E4-E4E6-4517-ADC1-0CF6E6E4F7F5}"/>
                </a:ext>
              </a:extLst>
            </p:cNvPr>
            <p:cNvCxnSpPr>
              <a:cxnSpLocks/>
              <a:stCxn id="14" idx="2"/>
            </p:cNvCxnSpPr>
            <p:nvPr/>
          </p:nvCxnSpPr>
          <p:spPr>
            <a:xfrm flipH="1">
              <a:off x="8297201" y="4163589"/>
              <a:ext cx="1009024" cy="170977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4"/>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4"/>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Emballement thermique : rare mais grave</a:t>
            </a:r>
          </a:p>
        </p:txBody>
      </p:sp>
      <p:sp>
        <p:nvSpPr>
          <p:cNvPr id="3" name="Espace réservé du texte 2"/>
          <p:cNvSpPr>
            <a:spLocks noGrp="1"/>
          </p:cNvSpPr>
          <p:nvPr>
            <p:ph type="body" sz="quarter" idx="10"/>
          </p:nvPr>
        </p:nvSpPr>
        <p:spPr>
          <a:xfrm>
            <a:off x="242261" y="1326237"/>
            <a:ext cx="10802770" cy="2250682"/>
          </a:xfrm>
        </p:spPr>
        <p:txBody>
          <a:bodyPr/>
          <a:lstStyle/>
          <a:p>
            <a:pPr marL="0" indent="0" algn="just">
              <a:buNone/>
            </a:pPr>
            <a:r>
              <a:rPr lang="fr-FR" sz="2000" dirty="0">
                <a:solidFill>
                  <a:schemeClr val="tx1"/>
                </a:solidFill>
              </a:rPr>
              <a:t>Risque dépend de :</a:t>
            </a:r>
          </a:p>
          <a:p>
            <a:pPr algn="just"/>
            <a:r>
              <a:rPr lang="fr-FR" sz="2000" dirty="0">
                <a:solidFill>
                  <a:schemeClr val="tx1"/>
                </a:solidFill>
              </a:rPr>
              <a:t>Sécurité intrinsèque de la batterie : dispositifs de sécurité et de gestion, qualité des cellules et des assemblages, limitation de la propagation de l’emballement thermique (probabilité, gravité)</a:t>
            </a:r>
          </a:p>
          <a:p>
            <a:pPr algn="just"/>
            <a:r>
              <a:rPr lang="fr-FR" sz="2000" dirty="0">
                <a:solidFill>
                  <a:schemeClr val="tx1"/>
                </a:solidFill>
              </a:rPr>
              <a:t>Energie/capacité de la batterie</a:t>
            </a:r>
          </a:p>
          <a:p>
            <a:pPr algn="just"/>
            <a:endParaRPr lang="fr-FR" sz="2000" dirty="0">
              <a:solidFill>
                <a:schemeClr val="tx1"/>
              </a:solidFill>
            </a:endParaRPr>
          </a:p>
        </p:txBody>
      </p:sp>
      <p:sp>
        <p:nvSpPr>
          <p:cNvPr id="19" name="Espace réservé du texte 2">
            <a:extLst>
              <a:ext uri="{FF2B5EF4-FFF2-40B4-BE49-F238E27FC236}">
                <a16:creationId xmlns:a16="http://schemas.microsoft.com/office/drawing/2014/main" id="{07434712-3217-4227-88F3-7121C6823DED}"/>
              </a:ext>
            </a:extLst>
          </p:cNvPr>
          <p:cNvSpPr txBox="1">
            <a:spLocks/>
          </p:cNvSpPr>
          <p:nvPr/>
        </p:nvSpPr>
        <p:spPr>
          <a:xfrm>
            <a:off x="246591" y="3612779"/>
            <a:ext cx="4262654" cy="225068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4"/>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4"/>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Vieillissement (normal ou abusif) de la batterie</a:t>
            </a:r>
          </a:p>
          <a:p>
            <a:pPr algn="just"/>
            <a:r>
              <a:rPr lang="fr-FR" sz="2000" dirty="0">
                <a:solidFill>
                  <a:schemeClr val="tx1"/>
                </a:solidFill>
              </a:rPr>
              <a:t>Etat de charge (« SOC »)</a:t>
            </a:r>
          </a:p>
          <a:p>
            <a:pPr algn="just"/>
            <a:endParaRPr lang="fr-FR" sz="2000" dirty="0">
              <a:solidFill>
                <a:schemeClr val="tx1"/>
              </a:solidFill>
            </a:endParaRPr>
          </a:p>
        </p:txBody>
      </p:sp>
      <p:pic>
        <p:nvPicPr>
          <p:cNvPr id="17" name="Image 16">
            <a:extLst>
              <a:ext uri="{FF2B5EF4-FFF2-40B4-BE49-F238E27FC236}">
                <a16:creationId xmlns:a16="http://schemas.microsoft.com/office/drawing/2014/main" id="{D243F26A-3FDC-46AA-B45D-A2F7CCB2786D}"/>
              </a:ext>
            </a:extLst>
          </p:cNvPr>
          <p:cNvPicPr>
            <a:picLocks noChangeAspect="1"/>
          </p:cNvPicPr>
          <p:nvPr/>
        </p:nvPicPr>
        <p:blipFill>
          <a:blip r:embed="rId5"/>
          <a:stretch>
            <a:fillRect/>
          </a:stretch>
        </p:blipFill>
        <p:spPr>
          <a:xfrm>
            <a:off x="5813112" y="6023285"/>
            <a:ext cx="4663372" cy="763643"/>
          </a:xfrm>
          <a:prstGeom prst="rect">
            <a:avLst/>
          </a:prstGeom>
        </p:spPr>
      </p:pic>
    </p:spTree>
    <p:extLst>
      <p:ext uri="{BB962C8B-B14F-4D97-AF65-F5344CB8AC3E}">
        <p14:creationId xmlns:p14="http://schemas.microsoft.com/office/powerpoint/2010/main" val="1854378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Emballement thermique : conséquences « macro »</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326237"/>
            <a:ext cx="5297926" cy="2250682"/>
          </a:xfrm>
        </p:spPr>
        <p:txBody>
          <a:bodyPr/>
          <a:lstStyle/>
          <a:p>
            <a:pPr algn="just"/>
            <a:r>
              <a:rPr lang="fr-FR" sz="2000" dirty="0">
                <a:solidFill>
                  <a:schemeClr val="tx1"/>
                </a:solidFill>
              </a:rPr>
              <a:t>Importantes émissions de gaz et fumées (combustibles et toxiques)</a:t>
            </a:r>
          </a:p>
          <a:p>
            <a:pPr algn="just"/>
            <a:r>
              <a:rPr lang="fr-FR" sz="2000" dirty="0">
                <a:solidFill>
                  <a:schemeClr val="tx1"/>
                </a:solidFill>
              </a:rPr>
              <a:t>Jets enflammés</a:t>
            </a:r>
          </a:p>
          <a:p>
            <a:pPr algn="just"/>
            <a:r>
              <a:rPr lang="fr-FR" sz="2000" dirty="0">
                <a:solidFill>
                  <a:schemeClr val="tx1"/>
                </a:solidFill>
              </a:rPr>
              <a:t>Projections de débris enflammés (étincelles, cellules…) </a:t>
            </a:r>
          </a:p>
          <a:p>
            <a:pPr algn="just"/>
            <a:r>
              <a:rPr lang="fr-FR" sz="2000" dirty="0">
                <a:solidFill>
                  <a:schemeClr val="tx1"/>
                </a:solidFill>
              </a:rPr>
              <a:t>En environnement confiné/mal ventilé : risque d’explosion</a:t>
            </a: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sp>
        <p:nvSpPr>
          <p:cNvPr id="10" name="ZoneTexte 9">
            <a:extLst>
              <a:ext uri="{FF2B5EF4-FFF2-40B4-BE49-F238E27FC236}">
                <a16:creationId xmlns:a16="http://schemas.microsoft.com/office/drawing/2014/main" id="{11FD4F61-A64B-4C3C-8013-F448479190AD}"/>
              </a:ext>
            </a:extLst>
          </p:cNvPr>
          <p:cNvSpPr txBox="1"/>
          <p:nvPr/>
        </p:nvSpPr>
        <p:spPr>
          <a:xfrm>
            <a:off x="3916368" y="5045874"/>
            <a:ext cx="3996750" cy="1477328"/>
          </a:xfrm>
          <a:prstGeom prst="rect">
            <a:avLst/>
          </a:prstGeom>
          <a:noFill/>
        </p:spPr>
        <p:txBody>
          <a:bodyPr wrap="square" rtlCol="0">
            <a:spAutoFit/>
          </a:bodyPr>
          <a:lstStyle/>
          <a:p>
            <a:pPr marL="268288" indent="-268288">
              <a:buClr>
                <a:srgbClr val="F05A25"/>
              </a:buClr>
              <a:buFont typeface="Wingdings" panose="05000000000000000000" pitchFamily="2" charset="2"/>
              <a:buChar char="§"/>
            </a:pPr>
            <a:r>
              <a:rPr lang="fr-FR" dirty="0">
                <a:latin typeface="Tahoma" panose="020B0604030504040204" pitchFamily="34" charset="0"/>
                <a:ea typeface="Tahoma" panose="020B0604030504040204" pitchFamily="34" charset="0"/>
                <a:cs typeface="Tahoma" panose="020B0604030504040204" pitchFamily="34" charset="0"/>
              </a:rPr>
              <a:t>Vélo électrique 1 MW en 1 min</a:t>
            </a:r>
          </a:p>
          <a:p>
            <a:pPr marL="268288" indent="-268288">
              <a:buClr>
                <a:srgbClr val="F05A25"/>
              </a:buClr>
              <a:buFont typeface="Wingdings" panose="05000000000000000000" pitchFamily="2" charset="2"/>
              <a:buChar char="§"/>
            </a:pPr>
            <a:endParaRPr lang="fr-FR" dirty="0">
              <a:latin typeface="Tahoma" panose="020B0604030504040204" pitchFamily="34" charset="0"/>
              <a:ea typeface="Tahoma" panose="020B0604030504040204" pitchFamily="34" charset="0"/>
              <a:cs typeface="Tahoma" panose="020B0604030504040204" pitchFamily="34" charset="0"/>
            </a:endParaRPr>
          </a:p>
          <a:p>
            <a:pPr marL="268288" indent="-268288">
              <a:buClr>
                <a:srgbClr val="F05A25"/>
              </a:buClr>
              <a:buFont typeface="Wingdings" panose="05000000000000000000" pitchFamily="2" charset="2"/>
              <a:buChar char="§"/>
            </a:pPr>
            <a:r>
              <a:rPr lang="fr-FR" dirty="0">
                <a:latin typeface="Tahoma" panose="020B0604030504040204" pitchFamily="34" charset="0"/>
                <a:ea typeface="Tahoma" panose="020B0604030504040204" pitchFamily="34" charset="0"/>
                <a:cs typeface="Tahoma" panose="020B0604030504040204" pitchFamily="34" charset="0"/>
              </a:rPr>
              <a:t>1 MW -&gt; équivalent à une nappe d’essence de 0,7 m par 0,7 m</a:t>
            </a:r>
          </a:p>
          <a:p>
            <a:pPr marL="342900" indent="-342900">
              <a:buClr>
                <a:srgbClr val="F05A25"/>
              </a:buClr>
              <a:buFont typeface="Wingdings" panose="05000000000000000000" pitchFamily="2" charset="2"/>
              <a:buChar char="§"/>
            </a:pPr>
            <a:endParaRPr lang="fr-F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517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Repérer et intervenir (?)</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178317"/>
            <a:ext cx="10174726" cy="4173611"/>
          </a:xfrm>
        </p:spPr>
        <p:txBody>
          <a:bodyPr/>
          <a:lstStyle/>
          <a:p>
            <a:pPr algn="just"/>
            <a:r>
              <a:rPr lang="fr-FR" sz="2000" dirty="0">
                <a:solidFill>
                  <a:schemeClr val="tx1"/>
                </a:solidFill>
              </a:rPr>
              <a:t>Signes précurseurs :</a:t>
            </a:r>
          </a:p>
          <a:p>
            <a:pPr lvl="1" algn="just"/>
            <a:r>
              <a:rPr lang="fr-FR" sz="1800" dirty="0">
                <a:solidFill>
                  <a:schemeClr val="tx1"/>
                </a:solidFill>
              </a:rPr>
              <a:t>Gonflement</a:t>
            </a:r>
          </a:p>
          <a:p>
            <a:pPr lvl="1" algn="just"/>
            <a:r>
              <a:rPr lang="fr-FR" sz="1800" dirty="0">
                <a:solidFill>
                  <a:schemeClr val="tx1"/>
                </a:solidFill>
              </a:rPr>
              <a:t>Sifflements (dégagement de gaz)</a:t>
            </a:r>
          </a:p>
          <a:p>
            <a:pPr lvl="1" algn="just"/>
            <a:r>
              <a:rPr lang="fr-FR" sz="1800" dirty="0">
                <a:solidFill>
                  <a:schemeClr val="tx1"/>
                </a:solidFill>
              </a:rPr>
              <a:t>« Pop » (éclatement des cellules)</a:t>
            </a:r>
          </a:p>
          <a:p>
            <a:pPr lvl="1" algn="just"/>
            <a:r>
              <a:rPr lang="fr-FR" sz="1800" dirty="0">
                <a:solidFill>
                  <a:schemeClr val="tx1"/>
                </a:solidFill>
              </a:rPr>
              <a:t>Ecoulement d’électrolyte (percement de la batterie)</a:t>
            </a:r>
          </a:p>
          <a:p>
            <a:pPr algn="just"/>
            <a:r>
              <a:rPr lang="fr-FR" sz="2000" dirty="0">
                <a:solidFill>
                  <a:schemeClr val="tx1"/>
                </a:solidFill>
              </a:rPr>
              <a:t>Eteindre les flammes ne suffit pas !</a:t>
            </a:r>
          </a:p>
          <a:p>
            <a:pPr lvl="1" algn="just"/>
            <a:r>
              <a:rPr lang="fr-FR" sz="1800" dirty="0">
                <a:solidFill>
                  <a:schemeClr val="tx1"/>
                </a:solidFill>
              </a:rPr>
              <a:t>L’emballement thermique continue dans la batterie</a:t>
            </a:r>
          </a:p>
          <a:p>
            <a:pPr algn="just"/>
            <a:r>
              <a:rPr lang="fr-FR" sz="2000" dirty="0">
                <a:solidFill>
                  <a:schemeClr val="tx1"/>
                </a:solidFill>
              </a:rPr>
              <a:t>Extincteurs inefficaces / couverture anti-feu discutable</a:t>
            </a:r>
          </a:p>
          <a:p>
            <a:pPr algn="just"/>
            <a:r>
              <a:rPr lang="fr-FR" sz="2000" dirty="0">
                <a:solidFill>
                  <a:schemeClr val="tx1"/>
                </a:solidFill>
              </a:rPr>
              <a:t>Refroidissement (grande quantité d’eau) seule solution viable</a:t>
            </a:r>
          </a:p>
          <a:p>
            <a:pPr lvl="1" algn="just"/>
            <a:r>
              <a:rPr lang="fr-FR" sz="1800" dirty="0"/>
              <a:t>RIA envisageable / Immersion : oui si pas de manipulation, mais des inconvénients</a:t>
            </a:r>
            <a:endParaRPr lang="fr-FR" sz="18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pic>
        <p:nvPicPr>
          <p:cNvPr id="5" name="Image 4">
            <a:extLst>
              <a:ext uri="{FF2B5EF4-FFF2-40B4-BE49-F238E27FC236}">
                <a16:creationId xmlns:a16="http://schemas.microsoft.com/office/drawing/2014/main" id="{5AF0D7D0-F618-4E30-86D9-82D3F977EDA9}"/>
              </a:ext>
            </a:extLst>
          </p:cNvPr>
          <p:cNvPicPr>
            <a:picLocks noChangeAspect="1"/>
          </p:cNvPicPr>
          <p:nvPr/>
        </p:nvPicPr>
        <p:blipFill rotWithShape="1">
          <a:blip r:embed="rId3"/>
          <a:srcRect l="72" t="1327" r="-1721" b="4949"/>
          <a:stretch/>
        </p:blipFill>
        <p:spPr>
          <a:xfrm>
            <a:off x="455868" y="5543039"/>
            <a:ext cx="866775" cy="721520"/>
          </a:xfrm>
          <a:prstGeom prst="trapezoid">
            <a:avLst>
              <a:gd name="adj" fmla="val 56353"/>
            </a:avLst>
          </a:prstGeom>
        </p:spPr>
      </p:pic>
      <p:sp>
        <p:nvSpPr>
          <p:cNvPr id="6" name="Rectangle 5">
            <a:extLst>
              <a:ext uri="{FF2B5EF4-FFF2-40B4-BE49-F238E27FC236}">
                <a16:creationId xmlns:a16="http://schemas.microsoft.com/office/drawing/2014/main" id="{7D06CCBB-90C9-42C8-B5E9-9EBB11FC06FA}"/>
              </a:ext>
            </a:extLst>
          </p:cNvPr>
          <p:cNvSpPr/>
          <p:nvPr/>
        </p:nvSpPr>
        <p:spPr>
          <a:xfrm>
            <a:off x="1368457" y="5543038"/>
            <a:ext cx="8931990" cy="1081879"/>
          </a:xfrm>
          <a:prstGeom prst="rect">
            <a:avLst/>
          </a:prstGeom>
          <a:solidFill>
            <a:srgbClr val="F05A25"/>
          </a:solidFill>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285750" indent="-285750" algn="ctr">
              <a:buClr>
                <a:srgbClr val="F05A25"/>
              </a:buClr>
              <a:buFont typeface="Arial" panose="020B0604020202020204" pitchFamily="34" charset="0"/>
              <a:buChar char="•"/>
            </a:pPr>
            <a:r>
              <a:rPr lang="fr-FR" sz="2400" b="1" u="sng" dirty="0">
                <a:latin typeface="Calibri" panose="020F0502020204030204" pitchFamily="34" charset="0"/>
                <a:ea typeface="Calibri" panose="020F0502020204030204" pitchFamily="34" charset="0"/>
                <a:cs typeface="Times New Roman" panose="02020603050405020304" pitchFamily="18" charset="0"/>
              </a:rPr>
              <a:t>Au-delà des petites batteries (téléphone, ordinateur) : </a:t>
            </a:r>
          </a:p>
          <a:p>
            <a:pPr marL="285750" indent="-285750" algn="ctr">
              <a:buClr>
                <a:srgbClr val="F05A25"/>
              </a:buClr>
              <a:buFont typeface="Arial" panose="020B0604020202020204" pitchFamily="34" charset="0"/>
              <a:buChar char="•"/>
            </a:pPr>
            <a:r>
              <a:rPr lang="fr-FR" sz="2400" b="1" u="sng" dirty="0">
                <a:latin typeface="Calibri" panose="020F0502020204030204" pitchFamily="34" charset="0"/>
                <a:ea typeface="Calibri" panose="020F0502020204030204" pitchFamily="34" charset="0"/>
                <a:cs typeface="Times New Roman" panose="02020603050405020304" pitchFamily="18" charset="0"/>
              </a:rPr>
              <a:t>p</a:t>
            </a:r>
            <a:r>
              <a:rPr lang="fr-FR" sz="2400" b="1" u="sng" dirty="0">
                <a:effectLst/>
                <a:latin typeface="Calibri" panose="020F0502020204030204" pitchFamily="34" charset="0"/>
                <a:ea typeface="Calibri" panose="020F0502020204030204" pitchFamily="34" charset="0"/>
                <a:cs typeface="Times New Roman" panose="02020603050405020304" pitchFamily="18" charset="0"/>
              </a:rPr>
              <a:t>remière intervention (extincteurs, couverture anti feu…) déconseillée</a:t>
            </a:r>
            <a:endParaRPr lang="fr-FR" sz="2400" b="1" u="sng"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5181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Risque de reprise de l’emballement thermique</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178318"/>
            <a:ext cx="8946562" cy="2250682"/>
          </a:xfrm>
        </p:spPr>
        <p:txBody>
          <a:bodyPr/>
          <a:lstStyle/>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sp>
        <p:nvSpPr>
          <p:cNvPr id="9" name="ZoneTexte 8">
            <a:extLst>
              <a:ext uri="{FF2B5EF4-FFF2-40B4-BE49-F238E27FC236}">
                <a16:creationId xmlns:a16="http://schemas.microsoft.com/office/drawing/2014/main" id="{EE17B698-B336-49BF-BA50-BC7E932AA848}"/>
              </a:ext>
            </a:extLst>
          </p:cNvPr>
          <p:cNvSpPr txBox="1"/>
          <p:nvPr/>
        </p:nvSpPr>
        <p:spPr>
          <a:xfrm>
            <a:off x="7990879" y="5795126"/>
            <a:ext cx="2073944" cy="369332"/>
          </a:xfrm>
          <a:prstGeom prst="rect">
            <a:avLst/>
          </a:prstGeom>
          <a:noFill/>
        </p:spPr>
        <p:txBody>
          <a:bodyPr wrap="square" rtlCol="0">
            <a:spAutoFit/>
          </a:bodyPr>
          <a:lstStyle/>
          <a:p>
            <a:r>
              <a:rPr lang="fr-FR" dirty="0"/>
              <a:t>Evfiresafe.com</a:t>
            </a:r>
          </a:p>
        </p:txBody>
      </p:sp>
      <p:pic>
        <p:nvPicPr>
          <p:cNvPr id="10" name="Image 9">
            <a:extLst>
              <a:ext uri="{FF2B5EF4-FFF2-40B4-BE49-F238E27FC236}">
                <a16:creationId xmlns:a16="http://schemas.microsoft.com/office/drawing/2014/main" id="{7CF51942-C91A-4BFA-870B-7C7B3580D365}"/>
              </a:ext>
            </a:extLst>
          </p:cNvPr>
          <p:cNvPicPr>
            <a:picLocks noChangeAspect="1"/>
          </p:cNvPicPr>
          <p:nvPr/>
        </p:nvPicPr>
        <p:blipFill>
          <a:blip r:embed="rId3"/>
          <a:stretch>
            <a:fillRect/>
          </a:stretch>
        </p:blipFill>
        <p:spPr>
          <a:xfrm>
            <a:off x="742610" y="3062237"/>
            <a:ext cx="4796272" cy="2446445"/>
          </a:xfrm>
          <a:prstGeom prst="rect">
            <a:avLst/>
          </a:prstGeom>
        </p:spPr>
      </p:pic>
      <p:sp>
        <p:nvSpPr>
          <p:cNvPr id="11" name="ZoneTexte 10">
            <a:extLst>
              <a:ext uri="{FF2B5EF4-FFF2-40B4-BE49-F238E27FC236}">
                <a16:creationId xmlns:a16="http://schemas.microsoft.com/office/drawing/2014/main" id="{B24DC2FA-926A-40C6-B0F7-9053FE69973E}"/>
              </a:ext>
            </a:extLst>
          </p:cNvPr>
          <p:cNvSpPr txBox="1"/>
          <p:nvPr/>
        </p:nvSpPr>
        <p:spPr>
          <a:xfrm>
            <a:off x="1569910" y="5508682"/>
            <a:ext cx="2406073" cy="369332"/>
          </a:xfrm>
          <a:prstGeom prst="rect">
            <a:avLst/>
          </a:prstGeom>
          <a:noFill/>
        </p:spPr>
        <p:txBody>
          <a:bodyPr wrap="square" rtlCol="0">
            <a:spAutoFit/>
          </a:bodyPr>
          <a:lstStyle/>
          <a:p>
            <a:r>
              <a:rPr lang="fr-FR" dirty="0"/>
              <a:t>Image: @J___Squared</a:t>
            </a:r>
          </a:p>
        </p:txBody>
      </p:sp>
      <p:pic>
        <p:nvPicPr>
          <p:cNvPr id="12" name="Image 11">
            <a:extLst>
              <a:ext uri="{FF2B5EF4-FFF2-40B4-BE49-F238E27FC236}">
                <a16:creationId xmlns:a16="http://schemas.microsoft.com/office/drawing/2014/main" id="{19E139C6-74D2-4DC7-A5C2-1BAEA588E7ED}"/>
              </a:ext>
            </a:extLst>
          </p:cNvPr>
          <p:cNvPicPr>
            <a:picLocks noChangeAspect="1"/>
          </p:cNvPicPr>
          <p:nvPr/>
        </p:nvPicPr>
        <p:blipFill>
          <a:blip r:embed="rId4"/>
          <a:stretch>
            <a:fillRect/>
          </a:stretch>
        </p:blipFill>
        <p:spPr>
          <a:xfrm>
            <a:off x="5882866" y="2854969"/>
            <a:ext cx="5566731" cy="2946185"/>
          </a:xfrm>
          <a:prstGeom prst="rect">
            <a:avLst/>
          </a:prstGeom>
          <a:ln>
            <a:solidFill>
              <a:schemeClr val="tx1"/>
            </a:solidFill>
          </a:ln>
        </p:spPr>
      </p:pic>
      <p:pic>
        <p:nvPicPr>
          <p:cNvPr id="14" name="Image 13">
            <a:extLst>
              <a:ext uri="{FF2B5EF4-FFF2-40B4-BE49-F238E27FC236}">
                <a16:creationId xmlns:a16="http://schemas.microsoft.com/office/drawing/2014/main" id="{6A35D07B-6970-4F04-828A-47A279ACFE98}"/>
              </a:ext>
            </a:extLst>
          </p:cNvPr>
          <p:cNvPicPr>
            <a:picLocks noChangeAspect="1"/>
          </p:cNvPicPr>
          <p:nvPr/>
        </p:nvPicPr>
        <p:blipFill rotWithShape="1">
          <a:blip r:embed="rId5"/>
          <a:srcRect l="72" t="1327" r="-1721" b="4949"/>
          <a:stretch/>
        </p:blipFill>
        <p:spPr>
          <a:xfrm>
            <a:off x="1243976" y="1617483"/>
            <a:ext cx="866775" cy="721520"/>
          </a:xfrm>
          <a:prstGeom prst="trapezoid">
            <a:avLst>
              <a:gd name="adj" fmla="val 56353"/>
            </a:avLst>
          </a:prstGeom>
        </p:spPr>
      </p:pic>
      <p:sp>
        <p:nvSpPr>
          <p:cNvPr id="15" name="Rectangle 14">
            <a:extLst>
              <a:ext uri="{FF2B5EF4-FFF2-40B4-BE49-F238E27FC236}">
                <a16:creationId xmlns:a16="http://schemas.microsoft.com/office/drawing/2014/main" id="{2EB3B66A-6EE4-47D2-B059-A991CB6E6008}"/>
              </a:ext>
            </a:extLst>
          </p:cNvPr>
          <p:cNvSpPr/>
          <p:nvPr/>
        </p:nvSpPr>
        <p:spPr>
          <a:xfrm>
            <a:off x="2110751" y="1617483"/>
            <a:ext cx="8679627" cy="721520"/>
          </a:xfrm>
          <a:prstGeom prst="rect">
            <a:avLst/>
          </a:prstGeom>
          <a:solidFill>
            <a:srgbClr val="F05A25"/>
          </a:solidFill>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FR" b="1" dirty="0">
                <a:latin typeface="Tahoma" panose="020B0604030504040204" pitchFamily="34" charset="0"/>
                <a:ea typeface="Tahoma" panose="020B0604030504040204" pitchFamily="34" charset="0"/>
                <a:cs typeface="Tahoma" panose="020B0604030504040204" pitchFamily="34" charset="0"/>
              </a:rPr>
              <a:t>Reprise de l’emballement thermique possible suite à première extinction (environ 10 % des cas)</a:t>
            </a:r>
          </a:p>
        </p:txBody>
      </p:sp>
    </p:spTree>
    <p:extLst>
      <p:ext uri="{BB962C8B-B14F-4D97-AF65-F5344CB8AC3E}">
        <p14:creationId xmlns:p14="http://schemas.microsoft.com/office/powerpoint/2010/main" val="3545111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Prévenir le risque</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326237"/>
            <a:ext cx="5297926" cy="2250682"/>
          </a:xfrm>
        </p:spPr>
        <p:txBody>
          <a:bodyPr/>
          <a:lstStyle/>
          <a:p>
            <a:pPr algn="just"/>
            <a:r>
              <a:rPr lang="fr-FR" sz="2000" dirty="0">
                <a:solidFill>
                  <a:schemeClr val="tx1"/>
                </a:solidFill>
              </a:rPr>
              <a:t>Risque « émergent » et très particulier, souvent sans approche stabilisée en prévention</a:t>
            </a:r>
          </a:p>
          <a:p>
            <a:pPr algn="just"/>
            <a:r>
              <a:rPr lang="fr-FR" sz="2000" dirty="0">
                <a:solidFill>
                  <a:schemeClr val="tx1"/>
                </a:solidFill>
              </a:rPr>
              <a:t>Evolution des usages</a:t>
            </a:r>
          </a:p>
          <a:p>
            <a:pPr algn="just"/>
            <a:r>
              <a:rPr lang="fr-FR" sz="2000" dirty="0">
                <a:solidFill>
                  <a:schemeClr val="tx1"/>
                </a:solidFill>
              </a:rPr>
              <a:t>Evolution rapide de la technologie</a:t>
            </a: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pic>
        <p:nvPicPr>
          <p:cNvPr id="11" name="Image 10">
            <a:extLst>
              <a:ext uri="{FF2B5EF4-FFF2-40B4-BE49-F238E27FC236}">
                <a16:creationId xmlns:a16="http://schemas.microsoft.com/office/drawing/2014/main" id="{5703C286-ECE5-4C02-AFDD-EFFA9CBF8D9D}"/>
              </a:ext>
            </a:extLst>
          </p:cNvPr>
          <p:cNvPicPr>
            <a:picLocks noChangeAspect="1"/>
          </p:cNvPicPr>
          <p:nvPr/>
        </p:nvPicPr>
        <p:blipFill>
          <a:blip r:embed="rId3"/>
          <a:stretch>
            <a:fillRect/>
          </a:stretch>
        </p:blipFill>
        <p:spPr>
          <a:xfrm>
            <a:off x="7573273" y="1465450"/>
            <a:ext cx="3406893" cy="2899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ZoneTexte 11">
            <a:extLst>
              <a:ext uri="{FF2B5EF4-FFF2-40B4-BE49-F238E27FC236}">
                <a16:creationId xmlns:a16="http://schemas.microsoft.com/office/drawing/2014/main" id="{80CED697-F801-4AFF-B3F6-03A1760D91A9}"/>
              </a:ext>
            </a:extLst>
          </p:cNvPr>
          <p:cNvSpPr txBox="1"/>
          <p:nvPr/>
        </p:nvSpPr>
        <p:spPr>
          <a:xfrm>
            <a:off x="8261046" y="4414078"/>
            <a:ext cx="2187607" cy="253916"/>
          </a:xfrm>
          <a:prstGeom prst="rect">
            <a:avLst/>
          </a:prstGeom>
          <a:noFill/>
        </p:spPr>
        <p:txBody>
          <a:bodyPr wrap="square">
            <a:spAutoFit/>
          </a:bodyPr>
          <a:lstStyle/>
          <a:p>
            <a:r>
              <a:rPr lang="fr-FR" sz="1050" dirty="0"/>
              <a:t>Source : Imperial </a:t>
            </a:r>
            <a:r>
              <a:rPr lang="fr-FR" sz="1050" dirty="0" err="1"/>
              <a:t>College</a:t>
            </a:r>
            <a:r>
              <a:rPr lang="fr-FR" sz="1050" dirty="0"/>
              <a:t> London</a:t>
            </a:r>
          </a:p>
        </p:txBody>
      </p:sp>
      <p:sp>
        <p:nvSpPr>
          <p:cNvPr id="14" name="ZoneTexte 13">
            <a:extLst>
              <a:ext uri="{FF2B5EF4-FFF2-40B4-BE49-F238E27FC236}">
                <a16:creationId xmlns:a16="http://schemas.microsoft.com/office/drawing/2014/main" id="{A8F53EE2-2AF0-4B33-8329-5D859C8DDC4D}"/>
              </a:ext>
            </a:extLst>
          </p:cNvPr>
          <p:cNvSpPr txBox="1"/>
          <p:nvPr/>
        </p:nvSpPr>
        <p:spPr>
          <a:xfrm>
            <a:off x="1678274" y="4914380"/>
            <a:ext cx="9666850" cy="769441"/>
          </a:xfrm>
          <a:prstGeom prst="rect">
            <a:avLst/>
          </a:prstGeom>
          <a:noFill/>
        </p:spPr>
        <p:txBody>
          <a:bodyPr wrap="square">
            <a:spAutoFit/>
          </a:bodyPr>
          <a:lstStyle/>
          <a:p>
            <a:pPr marL="1714500" lvl="3" indent="-342900">
              <a:buClr>
                <a:srgbClr val="F05A25"/>
              </a:buClr>
              <a:buFont typeface="Wingdings" panose="05000000000000000000" pitchFamily="2" charset="2"/>
              <a:buChar char="Ø"/>
            </a:pPr>
            <a:r>
              <a:rPr lang="fr-FR" sz="4400" b="1" dirty="0">
                <a:latin typeface="Tahoma" panose="020B0604030504040204" pitchFamily="34" charset="0"/>
                <a:ea typeface="Tahoma" panose="020B0604030504040204" pitchFamily="34" charset="0"/>
                <a:cs typeface="Tahoma" panose="020B0604030504040204" pitchFamily="34" charset="0"/>
              </a:rPr>
              <a:t> Analyse de risque</a:t>
            </a:r>
          </a:p>
        </p:txBody>
      </p:sp>
    </p:spTree>
    <p:extLst>
      <p:ext uri="{BB962C8B-B14F-4D97-AF65-F5344CB8AC3E}">
        <p14:creationId xmlns:p14="http://schemas.microsoft.com/office/powerpoint/2010/main" val="3685153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Prévenir le risque</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178318"/>
            <a:ext cx="7189479" cy="2250682"/>
          </a:xfrm>
        </p:spPr>
        <p:txBody>
          <a:bodyPr/>
          <a:lstStyle/>
          <a:p>
            <a:pPr algn="just"/>
            <a:r>
              <a:rPr lang="fr-FR" sz="2000" dirty="0">
                <a:solidFill>
                  <a:schemeClr val="tx1"/>
                </a:solidFill>
              </a:rPr>
              <a:t>Formation et sensibilisation</a:t>
            </a:r>
          </a:p>
          <a:p>
            <a:pPr algn="just"/>
            <a:r>
              <a:rPr lang="fr-FR" sz="2000" dirty="0">
                <a:solidFill>
                  <a:schemeClr val="tx1"/>
                </a:solidFill>
              </a:rPr>
              <a:t>Qualité /suivi / maintenance des équipements</a:t>
            </a:r>
          </a:p>
          <a:p>
            <a:pPr algn="just"/>
            <a:r>
              <a:rPr lang="fr-FR" sz="2000" dirty="0">
                <a:solidFill>
                  <a:schemeClr val="tx1"/>
                </a:solidFill>
              </a:rPr>
              <a:t>Charge : conditions adaptées + consignes</a:t>
            </a:r>
          </a:p>
          <a:p>
            <a:pPr lvl="1" algn="just"/>
            <a:r>
              <a:rPr lang="fr-FR" sz="1800" dirty="0">
                <a:solidFill>
                  <a:schemeClr val="tx1"/>
                </a:solidFill>
              </a:rPr>
              <a:t>Chargeur prévu pour l’appareil</a:t>
            </a:r>
          </a:p>
          <a:p>
            <a:pPr lvl="1" algn="just"/>
            <a:r>
              <a:rPr lang="fr-FR" sz="1800" dirty="0">
                <a:solidFill>
                  <a:schemeClr val="tx1"/>
                </a:solidFill>
              </a:rPr>
              <a:t>Temps de charge et températures entre 10 °C et 25 °C</a:t>
            </a:r>
          </a:p>
          <a:p>
            <a:pPr algn="just"/>
            <a:r>
              <a:rPr lang="fr-FR" sz="2000" dirty="0">
                <a:solidFill>
                  <a:schemeClr val="tx1"/>
                </a:solidFill>
              </a:rPr>
              <a:t>Stockage longue durée :</a:t>
            </a:r>
          </a:p>
          <a:p>
            <a:pPr lvl="1" algn="just"/>
            <a:r>
              <a:rPr lang="fr-FR" sz="1800" dirty="0">
                <a:solidFill>
                  <a:schemeClr val="tx1"/>
                </a:solidFill>
              </a:rPr>
              <a:t>Niveau de charge &lt; 50 %</a:t>
            </a:r>
          </a:p>
          <a:p>
            <a:pPr lvl="1" algn="just"/>
            <a:r>
              <a:rPr lang="fr-FR" sz="1800" dirty="0">
                <a:solidFill>
                  <a:schemeClr val="tx1"/>
                </a:solidFill>
              </a:rPr>
              <a:t>Attention : pas de décharge complète</a:t>
            </a:r>
          </a:p>
          <a:p>
            <a:pPr algn="just"/>
            <a:r>
              <a:rPr lang="fr-FR" sz="2000" dirty="0">
                <a:solidFill>
                  <a:schemeClr val="tx1"/>
                </a:solidFill>
              </a:rPr>
              <a:t>Isoler le risque (emplacement de charge, entreposage)</a:t>
            </a:r>
          </a:p>
          <a:p>
            <a:pPr lvl="1" algn="just"/>
            <a:r>
              <a:rPr lang="fr-FR" sz="1800" dirty="0">
                <a:solidFill>
                  <a:schemeClr val="tx1"/>
                </a:solidFill>
              </a:rPr>
              <a:t>Limiter la propagation du feu </a:t>
            </a:r>
          </a:p>
          <a:p>
            <a:pPr lvl="1" algn="just"/>
            <a:r>
              <a:rPr lang="fr-FR" sz="1800" dirty="0">
                <a:solidFill>
                  <a:schemeClr val="tx1"/>
                </a:solidFill>
              </a:rPr>
              <a:t>Permettre l’évacuation en sécurité</a:t>
            </a:r>
          </a:p>
          <a:p>
            <a:pPr lvl="1" algn="just"/>
            <a:r>
              <a:rPr lang="fr-FR" sz="1800" dirty="0">
                <a:solidFill>
                  <a:schemeClr val="tx1"/>
                </a:solidFill>
              </a:rPr>
              <a:t>Faciliter l’intervention des secours</a:t>
            </a: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pic>
        <p:nvPicPr>
          <p:cNvPr id="9" name="Image 8">
            <a:extLst>
              <a:ext uri="{FF2B5EF4-FFF2-40B4-BE49-F238E27FC236}">
                <a16:creationId xmlns:a16="http://schemas.microsoft.com/office/drawing/2014/main" id="{79BF955E-1B66-4AD0-908E-E0374D86EBB8}"/>
              </a:ext>
            </a:extLst>
          </p:cNvPr>
          <p:cNvPicPr>
            <a:picLocks noChangeAspect="1"/>
          </p:cNvPicPr>
          <p:nvPr/>
        </p:nvPicPr>
        <p:blipFill>
          <a:blip r:embed="rId3"/>
          <a:stretch>
            <a:fillRect/>
          </a:stretch>
        </p:blipFill>
        <p:spPr>
          <a:xfrm>
            <a:off x="8820778" y="3068454"/>
            <a:ext cx="1906190" cy="2439923"/>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C8FDB24F-105D-4BFA-82A1-0EA97728092B}"/>
              </a:ext>
            </a:extLst>
          </p:cNvPr>
          <p:cNvPicPr>
            <a:picLocks noChangeAspect="1"/>
          </p:cNvPicPr>
          <p:nvPr/>
        </p:nvPicPr>
        <p:blipFill rotWithShape="1">
          <a:blip r:embed="rId4"/>
          <a:srcRect l="72" t="1327" r="-1721" b="4949"/>
          <a:stretch/>
        </p:blipFill>
        <p:spPr>
          <a:xfrm>
            <a:off x="7313825" y="1735500"/>
            <a:ext cx="866775" cy="721520"/>
          </a:xfrm>
          <a:prstGeom prst="trapezoid">
            <a:avLst>
              <a:gd name="adj" fmla="val 56353"/>
            </a:avLst>
          </a:prstGeom>
        </p:spPr>
      </p:pic>
      <p:sp>
        <p:nvSpPr>
          <p:cNvPr id="15" name="Rectangle 14">
            <a:extLst>
              <a:ext uri="{FF2B5EF4-FFF2-40B4-BE49-F238E27FC236}">
                <a16:creationId xmlns:a16="http://schemas.microsoft.com/office/drawing/2014/main" id="{B433D4D1-7999-44B3-B9B9-FCED8A378E92}"/>
              </a:ext>
            </a:extLst>
          </p:cNvPr>
          <p:cNvSpPr/>
          <p:nvPr/>
        </p:nvSpPr>
        <p:spPr>
          <a:xfrm>
            <a:off x="8180600" y="1569109"/>
            <a:ext cx="3751721" cy="1054302"/>
          </a:xfrm>
          <a:prstGeom prst="rect">
            <a:avLst/>
          </a:prstGeom>
          <a:solidFill>
            <a:srgbClr val="F05A25"/>
          </a:solidFill>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285750" indent="-285750" algn="ctr">
              <a:buClr>
                <a:srgbClr val="F05A25"/>
              </a:buClr>
              <a:buFont typeface="Arial" panose="020B0604020202020204" pitchFamily="34" charset="0"/>
              <a:buChar char="•"/>
            </a:pPr>
            <a:r>
              <a:rPr lang="fr-FR" sz="2400" b="1" u="sng" dirty="0">
                <a:effectLst/>
                <a:latin typeface="Calibri" panose="020F0502020204030204" pitchFamily="34" charset="0"/>
                <a:ea typeface="Calibri" panose="020F0502020204030204" pitchFamily="34" charset="0"/>
                <a:cs typeface="Times New Roman" panose="02020603050405020304" pitchFamily="18" charset="0"/>
              </a:rPr>
              <a:t>Ne pas entreposer et charger les batteries dans les dégagements</a:t>
            </a:r>
            <a:endParaRPr lang="fr-FR" sz="2400" b="1" u="sng"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1900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Gestion retour matériel et batteries endommagée</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178318"/>
            <a:ext cx="7888726" cy="2250682"/>
          </a:xfrm>
        </p:spPr>
        <p:txBody>
          <a:bodyPr/>
          <a:lstStyle/>
          <a:p>
            <a:pPr marL="0" indent="0" algn="just">
              <a:buNone/>
            </a:pPr>
            <a:r>
              <a:rPr lang="fr-FR" sz="2000" dirty="0">
                <a:solidFill>
                  <a:schemeClr val="tx1"/>
                </a:solidFill>
              </a:rPr>
              <a:t>Quelques pistes :</a:t>
            </a:r>
          </a:p>
          <a:p>
            <a:pPr algn="just"/>
            <a:r>
              <a:rPr lang="fr-FR" sz="2000" dirty="0">
                <a:solidFill>
                  <a:schemeClr val="tx1"/>
                </a:solidFill>
              </a:rPr>
              <a:t>Contrôles possibles à réception :</a:t>
            </a:r>
          </a:p>
          <a:p>
            <a:pPr lvl="1" algn="just"/>
            <a:r>
              <a:rPr lang="fr-FR" sz="1800" dirty="0"/>
              <a:t>visuel (choc, déformation)</a:t>
            </a:r>
          </a:p>
          <a:p>
            <a:pPr lvl="1" algn="just"/>
            <a:r>
              <a:rPr lang="fr-FR" sz="1800" dirty="0">
                <a:solidFill>
                  <a:schemeClr val="tx1"/>
                </a:solidFill>
              </a:rPr>
              <a:t>odeur de solvant</a:t>
            </a:r>
          </a:p>
          <a:p>
            <a:pPr lvl="1" algn="just"/>
            <a:r>
              <a:rPr lang="fr-FR" sz="1800" dirty="0">
                <a:solidFill>
                  <a:schemeClr val="tx1"/>
                </a:solidFill>
              </a:rPr>
              <a:t>température (caméra thermique)</a:t>
            </a:r>
          </a:p>
          <a:p>
            <a:pPr lvl="1" algn="just"/>
            <a:r>
              <a:rPr lang="fr-FR" sz="1800" dirty="0"/>
              <a:t>contrôle état électrique de la batterie (souvent compliqué)</a:t>
            </a:r>
            <a:endParaRPr lang="fr-FR" sz="1800" dirty="0">
              <a:solidFill>
                <a:schemeClr val="tx1"/>
              </a:solidFill>
            </a:endParaRPr>
          </a:p>
          <a:p>
            <a:pPr algn="just"/>
            <a:r>
              <a:rPr lang="fr-FR" sz="2000" dirty="0">
                <a:solidFill>
                  <a:schemeClr val="tx1"/>
                </a:solidFill>
              </a:rPr>
              <a:t>Gestion des batteries à risque : quarantaine</a:t>
            </a:r>
          </a:p>
          <a:p>
            <a:pPr algn="just"/>
            <a:r>
              <a:rPr lang="fr-FR" sz="2000" dirty="0">
                <a:solidFill>
                  <a:schemeClr val="tx1"/>
                </a:solidFill>
              </a:rPr>
              <a:t>Batteries endommagées : déchets dangereux</a:t>
            </a: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spTree>
    <p:extLst>
      <p:ext uri="{BB962C8B-B14F-4D97-AF65-F5344CB8AC3E}">
        <p14:creationId xmlns:p14="http://schemas.microsoft.com/office/powerpoint/2010/main" val="3695627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E01F-8A91-0614-7F58-ACBCEA7C81E1}"/>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E4B9E08-9A7C-11E9-A345-D68624C7B961}"/>
              </a:ext>
            </a:extLst>
          </p:cNvPr>
          <p:cNvSpPr>
            <a:spLocks noGrp="1"/>
          </p:cNvSpPr>
          <p:nvPr>
            <p:ph type="body" sz="quarter" idx="10"/>
          </p:nvPr>
        </p:nvSpPr>
        <p:spPr>
          <a:xfrm>
            <a:off x="242262" y="1925272"/>
            <a:ext cx="11644938" cy="4239186"/>
          </a:xfrm>
        </p:spPr>
        <p:txBody>
          <a:bodyPr/>
          <a:lstStyle/>
          <a:p>
            <a:pPr algn="just"/>
            <a:r>
              <a:rPr lang="fr-FR" sz="2000" dirty="0">
                <a:solidFill>
                  <a:schemeClr val="tx1"/>
                </a:solidFill>
              </a:rPr>
              <a:t>Millésime 2025, cotations et valeurs </a:t>
            </a:r>
            <a:r>
              <a:rPr lang="fr-FR" sz="2000" b="1" dirty="0">
                <a:solidFill>
                  <a:schemeClr val="tx1"/>
                </a:solidFill>
              </a:rPr>
              <a:t>émises</a:t>
            </a:r>
            <a:r>
              <a:rPr lang="fr-FR" sz="2000" dirty="0">
                <a:solidFill>
                  <a:schemeClr val="tx1"/>
                </a:solidFill>
              </a:rPr>
              <a:t> : 10 690 cotations et  106 137 valeurs (légèrement en baisse pour rappel, 10 890 cotations et  107 800 valeurs)</a:t>
            </a:r>
            <a:endParaRPr lang="fr-FR" sz="2000" b="1" dirty="0">
              <a:solidFill>
                <a:schemeClr val="accent5"/>
              </a:solidFill>
            </a:endParaRPr>
          </a:p>
          <a:p>
            <a:pPr algn="just"/>
            <a:r>
              <a:rPr lang="fr-FR" sz="2000" dirty="0">
                <a:solidFill>
                  <a:schemeClr val="tx1"/>
                </a:solidFill>
              </a:rPr>
              <a:t>Cotes et valeurs </a:t>
            </a:r>
            <a:r>
              <a:rPr lang="fr-FR" sz="2000" b="1" dirty="0">
                <a:solidFill>
                  <a:schemeClr val="tx1"/>
                </a:solidFill>
              </a:rPr>
              <a:t>calculées </a:t>
            </a:r>
            <a:r>
              <a:rPr lang="fr-FR" sz="2000" dirty="0">
                <a:solidFill>
                  <a:schemeClr val="tx1"/>
                </a:solidFill>
              </a:rPr>
              <a:t>: 575 cotes et  5 750 valeurs</a:t>
            </a:r>
          </a:p>
          <a:p>
            <a:pPr lvl="2">
              <a:buClr>
                <a:schemeClr val="accent2"/>
              </a:buClr>
            </a:pPr>
            <a:r>
              <a:rPr lang="fr-FR" sz="1800" b="1" dirty="0">
                <a:solidFill>
                  <a:schemeClr val="accent3">
                    <a:lumMod val="60000"/>
                    <a:lumOff val="40000"/>
                  </a:schemeClr>
                </a:solidFill>
              </a:rPr>
              <a:t>En légère baisse vs 2024 (599 cotes et 5990 valeurs)</a:t>
            </a:r>
            <a:endParaRPr lang="fr-FR" sz="2000" b="1" dirty="0">
              <a:solidFill>
                <a:schemeClr val="accent3">
                  <a:lumMod val="60000"/>
                  <a:lumOff val="40000"/>
                </a:schemeClr>
              </a:solidFill>
            </a:endParaRPr>
          </a:p>
          <a:p>
            <a:pPr>
              <a:buClr>
                <a:schemeClr val="accent2"/>
              </a:buClr>
            </a:pPr>
            <a:r>
              <a:rPr lang="fr-FR" sz="2000" dirty="0">
                <a:solidFill>
                  <a:schemeClr val="tx1"/>
                </a:solidFill>
              </a:rPr>
              <a:t>Nombre de </a:t>
            </a:r>
            <a:r>
              <a:rPr lang="fr-FR" sz="2000" dirty="0" err="1">
                <a:solidFill>
                  <a:schemeClr val="tx1"/>
                </a:solidFill>
              </a:rPr>
              <a:t>cotateurs</a:t>
            </a:r>
            <a:r>
              <a:rPr lang="fr-FR" sz="2000" dirty="0">
                <a:solidFill>
                  <a:schemeClr val="tx1"/>
                </a:solidFill>
              </a:rPr>
              <a:t> ayant coté : 36</a:t>
            </a:r>
          </a:p>
          <a:p>
            <a:pPr lvl="2">
              <a:buClr>
                <a:schemeClr val="accent2"/>
              </a:buClr>
            </a:pPr>
            <a:r>
              <a:rPr lang="fr-FR" sz="1800" b="1" dirty="0">
                <a:solidFill>
                  <a:schemeClr val="accent6"/>
                </a:solidFill>
              </a:rPr>
              <a:t>-3 vs 2024</a:t>
            </a:r>
          </a:p>
        </p:txBody>
      </p:sp>
      <p:sp>
        <p:nvSpPr>
          <p:cNvPr id="7" name="Titre 1">
            <a:extLst>
              <a:ext uri="{FF2B5EF4-FFF2-40B4-BE49-F238E27FC236}">
                <a16:creationId xmlns:a16="http://schemas.microsoft.com/office/drawing/2014/main" id="{6B586B50-8BC9-A272-F042-019ED3E75929}"/>
              </a:ext>
            </a:extLst>
          </p:cNvPr>
          <p:cNvSpPr>
            <a:spLocks noGrp="1"/>
          </p:cNvSpPr>
          <p:nvPr>
            <p:ph type="title"/>
          </p:nvPr>
        </p:nvSpPr>
        <p:spPr>
          <a:xfrm>
            <a:off x="-132521" y="-45301"/>
            <a:ext cx="9753176" cy="727869"/>
          </a:xfrm>
        </p:spPr>
        <p:txBody>
          <a:bodyPr/>
          <a:lstStyle/>
          <a:p>
            <a:r>
              <a:rPr lang="fr-FR" dirty="0"/>
              <a:t>Statistiques du site </a:t>
            </a:r>
          </a:p>
        </p:txBody>
      </p:sp>
      <p:sp>
        <p:nvSpPr>
          <p:cNvPr id="8" name="Espace réservé du texte 2">
            <a:extLst>
              <a:ext uri="{FF2B5EF4-FFF2-40B4-BE49-F238E27FC236}">
                <a16:creationId xmlns:a16="http://schemas.microsoft.com/office/drawing/2014/main" id="{99D810F4-45B9-07AB-B56E-719D192B39E4}"/>
              </a:ext>
            </a:extLst>
          </p:cNvPr>
          <p:cNvSpPr txBox="1">
            <a:spLocks/>
          </p:cNvSpPr>
          <p:nvPr/>
        </p:nvSpPr>
        <p:spPr>
          <a:xfrm>
            <a:off x="242262" y="1314431"/>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Statistiques de valeurs</a:t>
            </a:r>
          </a:p>
        </p:txBody>
      </p:sp>
    </p:spTree>
    <p:extLst>
      <p:ext uri="{BB962C8B-B14F-4D97-AF65-F5344CB8AC3E}">
        <p14:creationId xmlns:p14="http://schemas.microsoft.com/office/powerpoint/2010/main" val="3433967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Isoler le risque : local de charge / entreposage</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178318"/>
            <a:ext cx="11483573" cy="2250682"/>
          </a:xfrm>
        </p:spPr>
        <p:txBody>
          <a:bodyPr/>
          <a:lstStyle/>
          <a:p>
            <a:pPr algn="just"/>
            <a:r>
              <a:rPr lang="fr-FR" sz="2000" dirty="0">
                <a:solidFill>
                  <a:schemeClr val="tx1"/>
                </a:solidFill>
              </a:rPr>
              <a:t>Emplacement dédié et adapté</a:t>
            </a:r>
          </a:p>
          <a:p>
            <a:pPr algn="just"/>
            <a:r>
              <a:rPr lang="fr-FR" sz="2000" dirty="0">
                <a:solidFill>
                  <a:schemeClr val="tx1"/>
                </a:solidFill>
              </a:rPr>
              <a:t>Limitation de la propagation entre éléments</a:t>
            </a:r>
          </a:p>
          <a:p>
            <a:pPr algn="just"/>
            <a:r>
              <a:rPr lang="fr-FR" sz="2000" dirty="0">
                <a:solidFill>
                  <a:schemeClr val="tx1"/>
                </a:solidFill>
              </a:rPr>
              <a:t>Détection du départ de feu et alerte</a:t>
            </a:r>
          </a:p>
          <a:p>
            <a:pPr algn="just"/>
            <a:r>
              <a:rPr lang="fr-FR" sz="2000" dirty="0">
                <a:solidFill>
                  <a:schemeClr val="tx1"/>
                </a:solidFill>
              </a:rPr>
              <a:t>Extinction automatique en fonction du risque</a:t>
            </a:r>
          </a:p>
          <a:p>
            <a:pPr algn="just"/>
            <a:r>
              <a:rPr lang="fr-FR" sz="2000" dirty="0">
                <a:solidFill>
                  <a:schemeClr val="tx1"/>
                </a:solidFill>
              </a:rPr>
              <a:t>Résistance au feu ou éloignement</a:t>
            </a:r>
          </a:p>
          <a:p>
            <a:pPr algn="just"/>
            <a:r>
              <a:rPr lang="fr-FR" sz="2000" dirty="0">
                <a:solidFill>
                  <a:schemeClr val="tx1"/>
                </a:solidFill>
              </a:rPr>
              <a:t>Gestion des gaz / de la surpression (grande quantité de gaz + combustion)</a:t>
            </a:r>
          </a:p>
          <a:p>
            <a:pPr algn="just"/>
            <a:r>
              <a:rPr lang="fr-FR" sz="2000" dirty="0">
                <a:solidFill>
                  <a:schemeClr val="tx1"/>
                </a:solidFill>
              </a:rPr>
              <a:t>Coupure d’urgence énergie (automatique ou en dehors du local)</a:t>
            </a:r>
          </a:p>
          <a:p>
            <a:pPr algn="just"/>
            <a:r>
              <a:rPr lang="fr-FR" sz="2000" dirty="0">
                <a:solidFill>
                  <a:schemeClr val="tx1"/>
                </a:solidFill>
              </a:rPr>
              <a:t>Installation électrique : circuits dédiés correctement dimensionnée et protégés par des dispositifs différentiels adaptés</a:t>
            </a:r>
          </a:p>
          <a:p>
            <a:pPr algn="just"/>
            <a:r>
              <a:rPr lang="fr-FR" sz="2000" dirty="0">
                <a:solidFill>
                  <a:schemeClr val="tx1"/>
                </a:solidFill>
              </a:rPr>
              <a:t>Attention au cumul des risques : Li-ion + acide-plomb / thermique …</a:t>
            </a: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spTree>
    <p:extLst>
      <p:ext uri="{BB962C8B-B14F-4D97-AF65-F5344CB8AC3E}">
        <p14:creationId xmlns:p14="http://schemas.microsoft.com/office/powerpoint/2010/main" val="1335696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09447"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Conclusion et ressources INRS</a:t>
            </a:r>
          </a:p>
        </p:txBody>
      </p:sp>
    </p:spTree>
    <p:extLst>
      <p:ext uri="{BB962C8B-B14F-4D97-AF65-F5344CB8AC3E}">
        <p14:creationId xmlns:p14="http://schemas.microsoft.com/office/powerpoint/2010/main" val="3444441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Conclusion</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242262" y="1178318"/>
            <a:ext cx="9261956" cy="2250682"/>
          </a:xfrm>
        </p:spPr>
        <p:txBody>
          <a:bodyPr/>
          <a:lstStyle/>
          <a:p>
            <a:pPr algn="just"/>
            <a:r>
              <a:rPr lang="fr-FR" sz="2400" dirty="0">
                <a:solidFill>
                  <a:schemeClr val="tx1"/>
                </a:solidFill>
              </a:rPr>
              <a:t>Défaillance batterie lithium :</a:t>
            </a:r>
          </a:p>
          <a:p>
            <a:pPr lvl="1" algn="just"/>
            <a:r>
              <a:rPr lang="fr-FR" sz="2000" dirty="0">
                <a:solidFill>
                  <a:schemeClr val="tx1"/>
                </a:solidFill>
              </a:rPr>
              <a:t>Phénomène peu fréquent mais conséquences élevées</a:t>
            </a:r>
          </a:p>
          <a:p>
            <a:pPr lvl="1" algn="just"/>
            <a:r>
              <a:rPr lang="fr-FR" sz="2000" dirty="0">
                <a:solidFill>
                  <a:schemeClr val="tx1"/>
                </a:solidFill>
              </a:rPr>
              <a:t>Risque spécifique et nouveau : </a:t>
            </a:r>
            <a:r>
              <a:rPr lang="fr-FR" sz="2000" b="1" dirty="0">
                <a:solidFill>
                  <a:schemeClr val="tx1"/>
                </a:solidFill>
              </a:rPr>
              <a:t>revenir à l’analyse de risque </a:t>
            </a:r>
          </a:p>
          <a:p>
            <a:pPr marL="349250" lvl="1" indent="0" algn="just">
              <a:buNone/>
            </a:pPr>
            <a:endParaRPr lang="fr-FR" sz="2000" b="1" dirty="0">
              <a:solidFill>
                <a:schemeClr val="tx1"/>
              </a:solidFill>
            </a:endParaRPr>
          </a:p>
          <a:p>
            <a:pPr algn="just"/>
            <a:r>
              <a:rPr lang="fr-FR" sz="2400" dirty="0">
                <a:solidFill>
                  <a:schemeClr val="tx1"/>
                </a:solidFill>
              </a:rPr>
              <a:t>Prévention :</a:t>
            </a:r>
          </a:p>
          <a:p>
            <a:pPr lvl="1" algn="just"/>
            <a:r>
              <a:rPr lang="fr-FR" sz="2000" b="1" dirty="0">
                <a:solidFill>
                  <a:schemeClr val="tx1"/>
                </a:solidFill>
              </a:rPr>
              <a:t>Choix et suivi des équipements</a:t>
            </a:r>
          </a:p>
          <a:p>
            <a:pPr lvl="1" algn="just"/>
            <a:r>
              <a:rPr lang="fr-FR" sz="2000" b="1" dirty="0">
                <a:solidFill>
                  <a:schemeClr val="tx1"/>
                </a:solidFill>
              </a:rPr>
              <a:t>Ne pas charger dans les dégagements ou à proximité</a:t>
            </a:r>
          </a:p>
          <a:p>
            <a:pPr lvl="1" algn="just"/>
            <a:r>
              <a:rPr lang="fr-FR" sz="2000" dirty="0">
                <a:solidFill>
                  <a:schemeClr val="tx1"/>
                </a:solidFill>
              </a:rPr>
              <a:t>Bonnes pratiques de charge (chargeur adapté, batterie en bonne état…)</a:t>
            </a:r>
          </a:p>
          <a:p>
            <a:pPr lvl="1" algn="just"/>
            <a:r>
              <a:rPr lang="fr-FR" sz="2000" b="1" dirty="0"/>
              <a:t>Formation et information</a:t>
            </a:r>
            <a:endParaRPr lang="fr-FR" sz="2000" b="1" dirty="0">
              <a:solidFill>
                <a:schemeClr val="tx1"/>
              </a:solidFill>
            </a:endParaRPr>
          </a:p>
          <a:p>
            <a:pPr lvl="1" algn="just"/>
            <a:r>
              <a:rPr lang="fr-FR" sz="2000" dirty="0">
                <a:solidFill>
                  <a:schemeClr val="tx1"/>
                </a:solidFill>
              </a:rPr>
              <a:t>Au-delà des petites batteries : </a:t>
            </a:r>
            <a:r>
              <a:rPr lang="fr-FR" sz="2000" b="1" dirty="0">
                <a:solidFill>
                  <a:schemeClr val="tx1"/>
                </a:solidFill>
              </a:rPr>
              <a:t>première intervention déconseillée</a:t>
            </a:r>
          </a:p>
          <a:p>
            <a:pPr lvl="1" algn="just"/>
            <a:r>
              <a:rPr lang="fr-FR" sz="2000" b="1" dirty="0">
                <a:solidFill>
                  <a:schemeClr val="tx1"/>
                </a:solidFill>
              </a:rPr>
              <a:t>Isoler le risque</a:t>
            </a:r>
          </a:p>
          <a:p>
            <a:pPr marL="0" indent="0" algn="just">
              <a:buNone/>
            </a:pPr>
            <a:endParaRPr lang="fr-FR" sz="2400" dirty="0">
              <a:solidFill>
                <a:schemeClr val="tx1"/>
              </a:solidFill>
            </a:endParaRPr>
          </a:p>
          <a:p>
            <a:pPr marL="0" indent="0" algn="just">
              <a:buNone/>
            </a:pPr>
            <a:endParaRPr lang="fr-FR" sz="2400" dirty="0">
              <a:solidFill>
                <a:schemeClr val="tx1"/>
              </a:solidFill>
            </a:endParaRPr>
          </a:p>
          <a:p>
            <a:pPr marL="0" indent="0" algn="just">
              <a:buNone/>
            </a:pPr>
            <a:endParaRPr lang="fr-FR" sz="2400" dirty="0">
              <a:solidFill>
                <a:schemeClr val="tx1"/>
              </a:solidFill>
            </a:endParaRPr>
          </a:p>
          <a:p>
            <a:pPr marL="0" indent="0" algn="just">
              <a:buNone/>
            </a:pPr>
            <a:endParaRPr lang="fr-FR" sz="2400" dirty="0">
              <a:solidFill>
                <a:schemeClr val="tx1"/>
              </a:solidFill>
            </a:endParaRPr>
          </a:p>
        </p:txBody>
      </p:sp>
    </p:spTree>
    <p:extLst>
      <p:ext uri="{BB962C8B-B14F-4D97-AF65-F5344CB8AC3E}">
        <p14:creationId xmlns:p14="http://schemas.microsoft.com/office/powerpoint/2010/main" val="11805712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Risque incendie/explosion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Ressources INRS</a:t>
            </a:r>
          </a:p>
        </p:txBody>
      </p:sp>
      <p:sp>
        <p:nvSpPr>
          <p:cNvPr id="14" name="Espace réservé du contenu 3">
            <a:extLst>
              <a:ext uri="{FF2B5EF4-FFF2-40B4-BE49-F238E27FC236}">
                <a16:creationId xmlns:a16="http://schemas.microsoft.com/office/drawing/2014/main" id="{380CA9D7-75C3-4849-9CB1-C68EB2C5D2F7}"/>
              </a:ext>
            </a:extLst>
          </p:cNvPr>
          <p:cNvSpPr txBox="1">
            <a:spLocks/>
          </p:cNvSpPr>
          <p:nvPr/>
        </p:nvSpPr>
        <p:spPr>
          <a:xfrm>
            <a:off x="689685" y="1178415"/>
            <a:ext cx="6824603" cy="5356856"/>
          </a:xfrm>
          <a:prstGeom prst="rect">
            <a:avLst/>
          </a:prstGeom>
        </p:spPr>
        <p:txBody>
          <a:bodyPr>
            <a:noAutofit/>
          </a:bodyPr>
          <a:lst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hlinkClick r:id="rId4"/>
              </a:rPr>
              <a:t>Portail batteries lithium du site de l’INRS</a:t>
            </a:r>
            <a:endParaRPr lang="fr-FR" sz="2000" dirty="0"/>
          </a:p>
          <a:p>
            <a:r>
              <a:rPr lang="fr-FR" sz="2000" dirty="0">
                <a:hlinkClick r:id="rId5"/>
              </a:rPr>
              <a:t>Les batteries au lithium. Connaître et prévenir les risques (ED 6407)</a:t>
            </a:r>
            <a:r>
              <a:rPr lang="fr-FR" sz="2000" dirty="0"/>
              <a:t> Fies solutions de prévention</a:t>
            </a:r>
          </a:p>
          <a:p>
            <a:pPr lvl="1">
              <a:buClr>
                <a:srgbClr val="F05A25"/>
              </a:buClr>
              <a:buSzPct val="75000"/>
            </a:pPr>
            <a:r>
              <a:rPr lang="fr-FR" dirty="0">
                <a:hlinkClick r:id="rId6"/>
              </a:rPr>
              <a:t>Charger une batterie au lithium en toute sécurité</a:t>
            </a:r>
            <a:endParaRPr lang="fr-FR" dirty="0"/>
          </a:p>
          <a:p>
            <a:pPr lvl="1">
              <a:buClr>
                <a:srgbClr val="F05A25"/>
              </a:buClr>
              <a:buSzPct val="75000"/>
            </a:pPr>
            <a:r>
              <a:rPr lang="fr-FR" dirty="0">
                <a:hlinkClick r:id="rId7"/>
              </a:rPr>
              <a:t>Se protéger contre les batteries au lithium endommagées</a:t>
            </a:r>
            <a:endParaRPr lang="fr-FR" dirty="0"/>
          </a:p>
          <a:p>
            <a:r>
              <a:rPr lang="fr-FR" sz="2000" dirty="0">
                <a:hlinkClick r:id="rId8"/>
              </a:rPr>
              <a:t>Webinaire - Batteries au lithium : connaître et prévenir les risques</a:t>
            </a:r>
            <a:endParaRPr lang="fr-FR" sz="2000" dirty="0"/>
          </a:p>
          <a:p>
            <a:r>
              <a:rPr lang="fr-FR" sz="2000" dirty="0">
                <a:hlinkClick r:id="rId9"/>
              </a:rPr>
              <a:t>Journée technique - Batteries Lithium : Tous utilisateurs, tous acteurs de la prévention</a:t>
            </a:r>
            <a:endParaRPr lang="fr-FR" sz="2000" dirty="0"/>
          </a:p>
          <a:p>
            <a:r>
              <a:rPr lang="fr-FR" sz="2000" dirty="0">
                <a:solidFill>
                  <a:srgbClr val="7030A0"/>
                </a:solidFill>
              </a:rPr>
              <a:t>Batteries lithium-ion des équipements sur les lieux de travail - Prévention du risque incendie – à paraitre</a:t>
            </a:r>
          </a:p>
          <a:p>
            <a:pPr lvl="1"/>
            <a:endParaRPr lang="fr-FR" dirty="0"/>
          </a:p>
        </p:txBody>
      </p:sp>
      <p:pic>
        <p:nvPicPr>
          <p:cNvPr id="15" name="Image 14">
            <a:extLst>
              <a:ext uri="{FF2B5EF4-FFF2-40B4-BE49-F238E27FC236}">
                <a16:creationId xmlns:a16="http://schemas.microsoft.com/office/drawing/2014/main" id="{1D53566E-91C6-442A-A7BA-EF9C54EE50DD}"/>
              </a:ext>
            </a:extLst>
          </p:cNvPr>
          <p:cNvPicPr>
            <a:picLocks noChangeAspect="1"/>
          </p:cNvPicPr>
          <p:nvPr/>
        </p:nvPicPr>
        <p:blipFill>
          <a:blip r:embed="rId10"/>
          <a:stretch>
            <a:fillRect/>
          </a:stretch>
        </p:blipFill>
        <p:spPr>
          <a:xfrm>
            <a:off x="7853392" y="3246237"/>
            <a:ext cx="1327181" cy="1856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a:extLst>
              <a:ext uri="{FF2B5EF4-FFF2-40B4-BE49-F238E27FC236}">
                <a16:creationId xmlns:a16="http://schemas.microsoft.com/office/drawing/2014/main" id="{477F7964-F8DB-4327-BBA1-3F0E272F2275}"/>
              </a:ext>
            </a:extLst>
          </p:cNvPr>
          <p:cNvPicPr>
            <a:picLocks noChangeAspect="1"/>
          </p:cNvPicPr>
          <p:nvPr/>
        </p:nvPicPr>
        <p:blipFill>
          <a:blip r:embed="rId11"/>
          <a:stretch>
            <a:fillRect/>
          </a:stretch>
        </p:blipFill>
        <p:spPr>
          <a:xfrm>
            <a:off x="10189328" y="1836868"/>
            <a:ext cx="1312987" cy="1856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a:extLst>
              <a:ext uri="{FF2B5EF4-FFF2-40B4-BE49-F238E27FC236}">
                <a16:creationId xmlns:a16="http://schemas.microsoft.com/office/drawing/2014/main" id="{869719D0-C871-4980-8425-A6799F36EA90}"/>
              </a:ext>
            </a:extLst>
          </p:cNvPr>
          <p:cNvPicPr>
            <a:picLocks noChangeAspect="1"/>
          </p:cNvPicPr>
          <p:nvPr/>
        </p:nvPicPr>
        <p:blipFill>
          <a:blip r:embed="rId12"/>
          <a:stretch>
            <a:fillRect/>
          </a:stretch>
        </p:blipFill>
        <p:spPr>
          <a:xfrm>
            <a:off x="7822846" y="908804"/>
            <a:ext cx="1304944" cy="1856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920331BF-8B60-479D-BB3F-AF686857C5E1}"/>
              </a:ext>
            </a:extLst>
          </p:cNvPr>
          <p:cNvPicPr>
            <a:picLocks noChangeAspect="1"/>
          </p:cNvPicPr>
          <p:nvPr/>
        </p:nvPicPr>
        <p:blipFill>
          <a:blip r:embed="rId13"/>
          <a:stretch>
            <a:fillRect/>
          </a:stretch>
        </p:blipFill>
        <p:spPr>
          <a:xfrm>
            <a:off x="10189328" y="4115989"/>
            <a:ext cx="1327181" cy="1885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4239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39389" y="1944860"/>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Pause</a:t>
            </a:r>
          </a:p>
        </p:txBody>
      </p:sp>
      <p:sp>
        <p:nvSpPr>
          <p:cNvPr id="3" name="Sous-titre 2"/>
          <p:cNvSpPr txBox="1">
            <a:spLocks/>
          </p:cNvSpPr>
          <p:nvPr/>
        </p:nvSpPr>
        <p:spPr bwMode="auto">
          <a:xfrm>
            <a:off x="6927918" y="4339642"/>
            <a:ext cx="4824536" cy="10081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Reprise à 17h00</a:t>
            </a:r>
          </a:p>
        </p:txBody>
      </p:sp>
      <p:pic>
        <p:nvPicPr>
          <p:cNvPr id="5" name="Image 4" descr="C:\Users\pole-eco\Desktop\chariot2.PNG">
            <a:extLst>
              <a:ext uri="{FF2B5EF4-FFF2-40B4-BE49-F238E27FC236}">
                <a16:creationId xmlns:a16="http://schemas.microsoft.com/office/drawing/2014/main" id="{A2BEB819-2AF1-44D8-A00E-45ABEE8B24BF}"/>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25787" y="2079703"/>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86E3CAD3-131E-4886-BD66-E846F185F6AC}"/>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45480" y="4204253"/>
            <a:ext cx="643890" cy="639445"/>
          </a:xfrm>
          <a:prstGeom prst="rect">
            <a:avLst/>
          </a:prstGeom>
          <a:noFill/>
          <a:ln>
            <a:noFill/>
          </a:ln>
        </p:spPr>
      </p:pic>
    </p:spTree>
    <p:extLst>
      <p:ext uri="{BB962C8B-B14F-4D97-AF65-F5344CB8AC3E}">
        <p14:creationId xmlns:p14="http://schemas.microsoft.com/office/powerpoint/2010/main" val="1047110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344706" y="1801501"/>
            <a:ext cx="9852339"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Evolutions réglementaires et tendances du marché pour les dispositifs de sécurité des engins</a:t>
            </a:r>
          </a:p>
        </p:txBody>
      </p:sp>
      <p:sp>
        <p:nvSpPr>
          <p:cNvPr id="3" name="Sous-titre 2"/>
          <p:cNvSpPr txBox="1">
            <a:spLocks/>
          </p:cNvSpPr>
          <p:nvPr/>
        </p:nvSpPr>
        <p:spPr bwMode="auto">
          <a:xfrm>
            <a:off x="6745962"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Catherine JAROSZ (INRS)</a:t>
            </a:r>
          </a:p>
        </p:txBody>
      </p:sp>
      <p:pic>
        <p:nvPicPr>
          <p:cNvPr id="6" name="Image 5" descr="C:\Users\pole-eco\Desktop\chariot1.PNG">
            <a:extLst>
              <a:ext uri="{FF2B5EF4-FFF2-40B4-BE49-F238E27FC236}">
                <a16:creationId xmlns:a16="http://schemas.microsoft.com/office/drawing/2014/main" id="{3E52F76B-829F-4DC6-B447-558CF3550654}"/>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426" y="4304673"/>
            <a:ext cx="643890" cy="639445"/>
          </a:xfrm>
          <a:prstGeom prst="rect">
            <a:avLst/>
          </a:prstGeom>
          <a:noFill/>
          <a:ln>
            <a:noFill/>
          </a:ln>
        </p:spPr>
      </p:pic>
    </p:spTree>
    <p:extLst>
      <p:ext uri="{BB962C8B-B14F-4D97-AF65-F5344CB8AC3E}">
        <p14:creationId xmlns:p14="http://schemas.microsoft.com/office/powerpoint/2010/main" val="24827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09447"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règlement machine</a:t>
            </a:r>
          </a:p>
          <a:p>
            <a:r>
              <a:rPr lang="fr-FR" sz="4400" dirty="0"/>
              <a:t>2023/1230/UE</a:t>
            </a:r>
          </a:p>
        </p:txBody>
      </p:sp>
    </p:spTree>
    <p:extLst>
      <p:ext uri="{BB962C8B-B14F-4D97-AF65-F5344CB8AC3E}">
        <p14:creationId xmlns:p14="http://schemas.microsoft.com/office/powerpoint/2010/main" val="13923707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67847" y="67002"/>
            <a:ext cx="9753176" cy="727869"/>
          </a:xfrm>
        </p:spPr>
        <p:txBody>
          <a:bodyPr/>
          <a:lstStyle/>
          <a:p>
            <a:r>
              <a:rPr lang="fr-FR" dirty="0"/>
              <a:t>Directive Machine 2006/42/CE</a:t>
            </a:r>
          </a:p>
        </p:txBody>
      </p:sp>
      <p:sp>
        <p:nvSpPr>
          <p:cNvPr id="21" name="Espace réservé du texte 2"/>
          <p:cNvSpPr txBox="1">
            <a:spLocks/>
          </p:cNvSpPr>
          <p:nvPr/>
        </p:nvSpPr>
        <p:spPr>
          <a:xfrm>
            <a:off x="242262" y="866915"/>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Obligations du fabricant</a:t>
            </a:r>
          </a:p>
        </p:txBody>
      </p:sp>
      <p:sp>
        <p:nvSpPr>
          <p:cNvPr id="2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695927" y="1486148"/>
            <a:ext cx="10018454" cy="4504544"/>
          </a:xfrm>
        </p:spPr>
        <p:txBody>
          <a:bodyPr/>
          <a:lstStyle/>
          <a:p>
            <a:pPr algn="just"/>
            <a:r>
              <a:rPr lang="fr-FR" sz="2000" dirty="0">
                <a:solidFill>
                  <a:schemeClr val="tx1"/>
                </a:solidFill>
              </a:rPr>
              <a:t>Exigences essentielles de santé et de sécurité</a:t>
            </a:r>
          </a:p>
          <a:p>
            <a:pPr algn="just"/>
            <a:r>
              <a:rPr lang="fr-FR" sz="2000" dirty="0">
                <a:solidFill>
                  <a:schemeClr val="tx1"/>
                </a:solidFill>
              </a:rPr>
              <a:t>Marquage CE</a:t>
            </a:r>
          </a:p>
          <a:p>
            <a:pPr algn="just"/>
            <a:r>
              <a:rPr lang="fr-FR" sz="2000" dirty="0">
                <a:solidFill>
                  <a:schemeClr val="tx1"/>
                </a:solidFill>
              </a:rPr>
              <a:t>Dossier technique</a:t>
            </a:r>
          </a:p>
          <a:p>
            <a:pPr lvl="2" algn="just"/>
            <a:r>
              <a:rPr lang="fr-FR" sz="2000" dirty="0">
                <a:solidFill>
                  <a:schemeClr val="tx1"/>
                </a:solidFill>
              </a:rPr>
              <a:t>Contient l’évaluation des risques et les mesures de prévention associées</a:t>
            </a:r>
          </a:p>
          <a:p>
            <a:pPr marL="685800" lvl="2" indent="0" algn="just">
              <a:buNone/>
            </a:pPr>
            <a:r>
              <a:rPr lang="fr-FR" sz="1600" dirty="0">
                <a:solidFill>
                  <a:schemeClr val="tx1"/>
                </a:solidFill>
              </a:rPr>
              <a:t>(Non livré avec la machine, doit être disponible pour les autorités compétentes)</a:t>
            </a:r>
          </a:p>
          <a:p>
            <a:pPr algn="just"/>
            <a:r>
              <a:rPr lang="fr-FR" sz="2000" dirty="0">
                <a:solidFill>
                  <a:schemeClr val="tx1"/>
                </a:solidFill>
              </a:rPr>
              <a:t>Déclaration CE de conformité</a:t>
            </a:r>
          </a:p>
          <a:p>
            <a:pPr lvl="2" algn="just"/>
            <a:r>
              <a:rPr lang="fr-FR" sz="2000" dirty="0">
                <a:solidFill>
                  <a:schemeClr val="tx1"/>
                </a:solidFill>
              </a:rPr>
              <a:t>En français</a:t>
            </a:r>
          </a:p>
          <a:p>
            <a:pPr lvl="2" algn="just"/>
            <a:r>
              <a:rPr lang="fr-FR" sz="2000" dirty="0">
                <a:solidFill>
                  <a:schemeClr val="tx1"/>
                </a:solidFill>
              </a:rPr>
              <a:t>Accompagne la machine</a:t>
            </a:r>
          </a:p>
          <a:p>
            <a:pPr algn="just"/>
            <a:r>
              <a:rPr lang="fr-FR" sz="2000" dirty="0">
                <a:solidFill>
                  <a:schemeClr val="tx1"/>
                </a:solidFill>
              </a:rPr>
              <a:t>Procédures de certification</a:t>
            </a:r>
          </a:p>
          <a:p>
            <a:pPr algn="just"/>
            <a:r>
              <a:rPr lang="fr-FR" sz="2000" dirty="0">
                <a:solidFill>
                  <a:schemeClr val="tx1"/>
                </a:solidFill>
              </a:rPr>
              <a:t>Notice d’instruction</a:t>
            </a:r>
          </a:p>
        </p:txBody>
      </p:sp>
      <p:pic>
        <p:nvPicPr>
          <p:cNvPr id="2" name="Image 1"/>
          <p:cNvPicPr>
            <a:picLocks noChangeAspect="1"/>
          </p:cNvPicPr>
          <p:nvPr/>
        </p:nvPicPr>
        <p:blipFill>
          <a:blip r:embed="rId3"/>
          <a:stretch>
            <a:fillRect/>
          </a:stretch>
        </p:blipFill>
        <p:spPr>
          <a:xfrm>
            <a:off x="6537525" y="3917324"/>
            <a:ext cx="2278483" cy="2269221"/>
          </a:xfrm>
          <a:prstGeom prst="rect">
            <a:avLst/>
          </a:prstGeom>
        </p:spPr>
      </p:pic>
      <p:pic>
        <p:nvPicPr>
          <p:cNvPr id="3" name="Image 2"/>
          <p:cNvPicPr>
            <a:picLocks noChangeAspect="1"/>
          </p:cNvPicPr>
          <p:nvPr/>
        </p:nvPicPr>
        <p:blipFill>
          <a:blip r:embed="rId4"/>
          <a:stretch>
            <a:fillRect/>
          </a:stretch>
        </p:blipFill>
        <p:spPr>
          <a:xfrm>
            <a:off x="3771062" y="1988716"/>
            <a:ext cx="937679" cy="686835"/>
          </a:xfrm>
          <a:prstGeom prst="rect">
            <a:avLst/>
          </a:prstGeom>
        </p:spPr>
      </p:pic>
    </p:spTree>
    <p:extLst>
      <p:ext uri="{BB962C8B-B14F-4D97-AF65-F5344CB8AC3E}">
        <p14:creationId xmlns:p14="http://schemas.microsoft.com/office/powerpoint/2010/main" val="2807794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67847" y="67002"/>
            <a:ext cx="9753176" cy="727869"/>
          </a:xfrm>
        </p:spPr>
        <p:txBody>
          <a:bodyPr/>
          <a:lstStyle/>
          <a:p>
            <a:r>
              <a:rPr lang="fr-FR" dirty="0"/>
              <a:t>Un règlement et non une directive</a:t>
            </a:r>
          </a:p>
        </p:txBody>
      </p:sp>
      <p:sp>
        <p:nvSpPr>
          <p:cNvPr id="12" name="ZoneTexte 11"/>
          <p:cNvSpPr txBox="1"/>
          <p:nvPr/>
        </p:nvSpPr>
        <p:spPr>
          <a:xfrm>
            <a:off x="2684511" y="1384122"/>
            <a:ext cx="3294428" cy="1015663"/>
          </a:xfrm>
          <a:prstGeom prst="rect">
            <a:avLst/>
          </a:prstGeom>
          <a:noFill/>
          <a:ln w="12700">
            <a:solidFill>
              <a:schemeClr val="tx1"/>
            </a:solidFill>
          </a:ln>
        </p:spPr>
        <p:txBody>
          <a:bodyPr wrap="none" rtlCol="0">
            <a:spAutoFit/>
          </a:bodyPr>
          <a:lstStyle/>
          <a:p>
            <a:pPr algn="ctr"/>
            <a:r>
              <a:rPr lang="fr-FR" sz="3000" dirty="0">
                <a:latin typeface="Tahoma" panose="020B0604030504040204" pitchFamily="34" charset="0"/>
                <a:ea typeface="Tahoma" panose="020B0604030504040204" pitchFamily="34" charset="0"/>
                <a:cs typeface="Tahoma" panose="020B0604030504040204" pitchFamily="34" charset="0"/>
              </a:rPr>
              <a:t>Directive Machine </a:t>
            </a:r>
          </a:p>
          <a:p>
            <a:pPr algn="ctr"/>
            <a:r>
              <a:rPr lang="fr-FR" sz="3000" dirty="0">
                <a:latin typeface="Tahoma" panose="020B0604030504040204" pitchFamily="34" charset="0"/>
                <a:ea typeface="Tahoma" panose="020B0604030504040204" pitchFamily="34" charset="0"/>
                <a:cs typeface="Tahoma" panose="020B0604030504040204" pitchFamily="34" charset="0"/>
              </a:rPr>
              <a:t>2006/42/CE</a:t>
            </a:r>
          </a:p>
        </p:txBody>
      </p:sp>
      <p:sp>
        <p:nvSpPr>
          <p:cNvPr id="13" name="ZoneTexte 12"/>
          <p:cNvSpPr txBox="1"/>
          <p:nvPr/>
        </p:nvSpPr>
        <p:spPr>
          <a:xfrm>
            <a:off x="6309360" y="1384122"/>
            <a:ext cx="3514104" cy="1015663"/>
          </a:xfrm>
          <a:prstGeom prst="rect">
            <a:avLst/>
          </a:prstGeom>
          <a:noFill/>
          <a:ln w="12700">
            <a:solidFill>
              <a:schemeClr val="tx1"/>
            </a:solidFill>
          </a:ln>
        </p:spPr>
        <p:txBody>
          <a:bodyPr wrap="none" rtlCol="0">
            <a:spAutoFit/>
          </a:bodyPr>
          <a:lstStyle>
            <a:defPPr>
              <a:defRPr lang="fr-FR"/>
            </a:defPPr>
            <a:lvl1pPr algn="ctr">
              <a:defRPr sz="3000">
                <a:latin typeface="Tahoma" panose="020B0604030504040204" pitchFamily="34" charset="0"/>
                <a:ea typeface="Tahoma" panose="020B0604030504040204" pitchFamily="34" charset="0"/>
                <a:cs typeface="Tahoma" panose="020B0604030504040204" pitchFamily="34" charset="0"/>
              </a:defRPr>
            </a:lvl1pPr>
          </a:lstStyle>
          <a:p>
            <a:r>
              <a:rPr lang="fr-FR" dirty="0"/>
              <a:t>Règlement Machine</a:t>
            </a:r>
          </a:p>
          <a:p>
            <a:r>
              <a:rPr lang="fr-FR" dirty="0"/>
              <a:t>2023/1230/UE</a:t>
            </a:r>
          </a:p>
        </p:txBody>
      </p:sp>
      <p:sp>
        <p:nvSpPr>
          <p:cNvPr id="14" name="ZoneTexte 13"/>
          <p:cNvSpPr txBox="1"/>
          <p:nvPr/>
        </p:nvSpPr>
        <p:spPr>
          <a:xfrm>
            <a:off x="2898068" y="3528825"/>
            <a:ext cx="2867313" cy="919401"/>
          </a:xfrm>
          <a:prstGeom prst="flowChartAlternateProcess">
            <a:avLst/>
          </a:prstGeom>
          <a:noFill/>
          <a:ln w="12700">
            <a:solidFill>
              <a:schemeClr val="tx1"/>
            </a:solidFill>
          </a:ln>
        </p:spPr>
        <p:txBody>
          <a:bodyPr wrap="none" rtlCol="0">
            <a:spAutoFit/>
          </a:bodyPr>
          <a:lstStyle/>
          <a:p>
            <a:pPr algn="ctr"/>
            <a:r>
              <a:rPr lang="fr-FR" sz="2400" dirty="0">
                <a:latin typeface="Tahoma" panose="020B0604030504040204" pitchFamily="34" charset="0"/>
                <a:ea typeface="Tahoma" panose="020B0604030504040204" pitchFamily="34" charset="0"/>
                <a:cs typeface="Tahoma" panose="020B0604030504040204" pitchFamily="34" charset="0"/>
              </a:rPr>
              <a:t>Applicable </a:t>
            </a:r>
          </a:p>
          <a:p>
            <a:pPr algn="ctr"/>
            <a:r>
              <a:rPr lang="fr-FR" sz="2400" dirty="0">
                <a:latin typeface="Tahoma" panose="020B0604030504040204" pitchFamily="34" charset="0"/>
                <a:ea typeface="Tahoma" panose="020B0604030504040204" pitchFamily="34" charset="0"/>
                <a:cs typeface="Tahoma" panose="020B0604030504040204" pitchFamily="34" charset="0"/>
              </a:rPr>
              <a:t>aux états membres</a:t>
            </a:r>
          </a:p>
        </p:txBody>
      </p:sp>
      <p:sp>
        <p:nvSpPr>
          <p:cNvPr id="15" name="ZoneTexte 14"/>
          <p:cNvSpPr txBox="1"/>
          <p:nvPr/>
        </p:nvSpPr>
        <p:spPr>
          <a:xfrm>
            <a:off x="2225172" y="5428623"/>
            <a:ext cx="8350132" cy="1063347"/>
          </a:xfrm>
          <a:prstGeom prst="horizontalScroll">
            <a:avLst/>
          </a:prstGeom>
          <a:noFill/>
          <a:ln w="12700">
            <a:solidFill>
              <a:schemeClr val="tx1"/>
            </a:solidFill>
          </a:ln>
        </p:spPr>
        <p:txBody>
          <a:bodyPr wrap="square" rtlCol="0">
            <a:spAutoFit/>
          </a:bodyPr>
          <a:lstStyle/>
          <a:p>
            <a:pPr algn="ctr"/>
            <a:r>
              <a:rPr lang="fr-FR" sz="3000" dirty="0">
                <a:solidFill>
                  <a:srgbClr val="F05A25"/>
                </a:solidFill>
                <a:latin typeface="Tahoma" panose="020B0604030504040204" pitchFamily="34" charset="0"/>
                <a:ea typeface="Tahoma" panose="020B0604030504040204" pitchFamily="34" charset="0"/>
                <a:cs typeface="Tahoma" panose="020B0604030504040204" pitchFamily="34" charset="0"/>
              </a:rPr>
              <a:t>Applicable</a:t>
            </a:r>
            <a:r>
              <a:rPr lang="fr-FR" sz="3000" dirty="0">
                <a:latin typeface="Tahoma" panose="020B0604030504040204" pitchFamily="34" charset="0"/>
                <a:ea typeface="Tahoma" panose="020B0604030504040204" pitchFamily="34" charset="0"/>
                <a:cs typeface="Tahoma" panose="020B0604030504040204" pitchFamily="34" charset="0"/>
              </a:rPr>
              <a:t> </a:t>
            </a:r>
            <a:r>
              <a:rPr lang="fr-FR" sz="3000" dirty="0">
                <a:solidFill>
                  <a:srgbClr val="F05A25"/>
                </a:solidFill>
                <a:latin typeface="Tahoma" panose="020B0604030504040204" pitchFamily="34" charset="0"/>
                <a:ea typeface="Tahoma" panose="020B0604030504040204" pitchFamily="34" charset="0"/>
                <a:cs typeface="Tahoma" panose="020B0604030504040204" pitchFamily="34" charset="0"/>
              </a:rPr>
              <a:t>aux</a:t>
            </a:r>
            <a:r>
              <a:rPr lang="fr-FR" sz="3000" dirty="0">
                <a:latin typeface="Tahoma" panose="020B0604030504040204" pitchFamily="34" charset="0"/>
                <a:ea typeface="Tahoma" panose="020B0604030504040204" pitchFamily="34" charset="0"/>
                <a:cs typeface="Tahoma" panose="020B0604030504040204" pitchFamily="34" charset="0"/>
              </a:rPr>
              <a:t> </a:t>
            </a:r>
            <a:r>
              <a:rPr lang="fr-FR" sz="3000" dirty="0">
                <a:solidFill>
                  <a:srgbClr val="F05A25"/>
                </a:solidFill>
                <a:latin typeface="Tahoma" panose="020B0604030504040204" pitchFamily="34" charset="0"/>
                <a:ea typeface="Tahoma" panose="020B0604030504040204" pitchFamily="34" charset="0"/>
                <a:cs typeface="Tahoma" panose="020B0604030504040204" pitchFamily="34" charset="0"/>
              </a:rPr>
              <a:t>acteurs</a:t>
            </a:r>
            <a:r>
              <a:rPr lang="fr-FR" sz="3000" dirty="0">
                <a:latin typeface="Tahoma" panose="020B0604030504040204" pitchFamily="34" charset="0"/>
                <a:ea typeface="Tahoma" panose="020B0604030504040204" pitchFamily="34" charset="0"/>
                <a:cs typeface="Tahoma" panose="020B0604030504040204" pitchFamily="34" charset="0"/>
              </a:rPr>
              <a:t> </a:t>
            </a:r>
            <a:r>
              <a:rPr lang="fr-FR" sz="3000" dirty="0">
                <a:solidFill>
                  <a:srgbClr val="F05A25"/>
                </a:solidFill>
                <a:latin typeface="Tahoma" panose="020B0604030504040204" pitchFamily="34" charset="0"/>
                <a:ea typeface="Tahoma" panose="020B0604030504040204" pitchFamily="34" charset="0"/>
                <a:cs typeface="Tahoma" panose="020B0604030504040204" pitchFamily="34" charset="0"/>
              </a:rPr>
              <a:t>économiques </a:t>
            </a:r>
          </a:p>
          <a:p>
            <a:pPr algn="ctr"/>
            <a:r>
              <a:rPr lang="fr-FR" sz="1600" dirty="0">
                <a:solidFill>
                  <a:srgbClr val="F05A25"/>
                </a:solidFill>
                <a:latin typeface="Tahoma" panose="020B0604030504040204" pitchFamily="34" charset="0"/>
                <a:ea typeface="Tahoma" panose="020B0604030504040204" pitchFamily="34" charset="0"/>
                <a:cs typeface="Tahoma" panose="020B0604030504040204" pitchFamily="34" charset="0"/>
              </a:rPr>
              <a:t>(importateurs / distributeurs)</a:t>
            </a:r>
          </a:p>
        </p:txBody>
      </p:sp>
      <p:sp>
        <p:nvSpPr>
          <p:cNvPr id="16" name="ZoneTexte 15"/>
          <p:cNvSpPr txBox="1"/>
          <p:nvPr/>
        </p:nvSpPr>
        <p:spPr>
          <a:xfrm>
            <a:off x="2225173" y="4490970"/>
            <a:ext cx="1638096" cy="923330"/>
          </a:xfrm>
          <a:prstGeom prst="rect">
            <a:avLst/>
          </a:prstGeom>
          <a:noFill/>
        </p:spPr>
        <p:txBody>
          <a:bodyPr wrap="square" rtlCol="0">
            <a:spAutoFit/>
          </a:bodyPr>
          <a:lstStyle/>
          <a:p>
            <a:pPr algn="ctr"/>
            <a:r>
              <a:rPr lang="fr-FR" dirty="0"/>
              <a:t>Transposition dans le droit national</a:t>
            </a:r>
          </a:p>
        </p:txBody>
      </p:sp>
      <p:sp>
        <p:nvSpPr>
          <p:cNvPr id="17" name="Flèche vers le bas 16"/>
          <p:cNvSpPr/>
          <p:nvPr/>
        </p:nvSpPr>
        <p:spPr>
          <a:xfrm>
            <a:off x="7726260" y="2442934"/>
            <a:ext cx="858939" cy="314449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vers le bas 17"/>
          <p:cNvSpPr/>
          <p:nvPr/>
        </p:nvSpPr>
        <p:spPr>
          <a:xfrm rot="5400000">
            <a:off x="6619744" y="2685971"/>
            <a:ext cx="877414" cy="258613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vers le bas 18"/>
          <p:cNvSpPr/>
          <p:nvPr/>
        </p:nvSpPr>
        <p:spPr>
          <a:xfrm>
            <a:off x="3954707" y="2429781"/>
            <a:ext cx="754034" cy="1082095"/>
          </a:xfrm>
          <a:prstGeom prst="downArrow">
            <a:avLst/>
          </a:prstGeom>
          <a:solidFill>
            <a:srgbClr val="F8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vers le bas 19"/>
          <p:cNvSpPr/>
          <p:nvPr/>
        </p:nvSpPr>
        <p:spPr>
          <a:xfrm>
            <a:off x="3954707" y="4505331"/>
            <a:ext cx="754034" cy="1082095"/>
          </a:xfrm>
          <a:prstGeom prst="downArrow">
            <a:avLst/>
          </a:prstGeom>
          <a:solidFill>
            <a:srgbClr val="F8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9238318" y="3159493"/>
            <a:ext cx="1715051" cy="369332"/>
          </a:xfrm>
          <a:prstGeom prst="rect">
            <a:avLst/>
          </a:prstGeom>
        </p:spPr>
        <p:txBody>
          <a:bodyPr wrap="square">
            <a:spAutoFit/>
          </a:bodyPr>
          <a:lstStyle/>
          <a:p>
            <a:pPr algn="ctr"/>
            <a:r>
              <a:rPr lang="fr-FR" b="1" dirty="0">
                <a:sym typeface="Wingdings" panose="05000000000000000000" pitchFamily="2" charset="2"/>
              </a:rPr>
              <a:t>Janvier 2027</a:t>
            </a:r>
            <a:endParaRPr lang="fr-FR" b="1" dirty="0"/>
          </a:p>
        </p:txBody>
      </p:sp>
      <p:pic>
        <p:nvPicPr>
          <p:cNvPr id="22" name="Image 21"/>
          <p:cNvPicPr>
            <a:picLocks noChangeAspect="1"/>
          </p:cNvPicPr>
          <p:nvPr/>
        </p:nvPicPr>
        <p:blipFill>
          <a:blip r:embed="rId2"/>
          <a:stretch>
            <a:fillRect/>
          </a:stretch>
        </p:blipFill>
        <p:spPr>
          <a:xfrm>
            <a:off x="9628372" y="2266014"/>
            <a:ext cx="926672" cy="932769"/>
          </a:xfrm>
          <a:prstGeom prst="rect">
            <a:avLst/>
          </a:prstGeom>
        </p:spPr>
      </p:pic>
    </p:spTree>
    <p:extLst>
      <p:ext uri="{BB962C8B-B14F-4D97-AF65-F5344CB8AC3E}">
        <p14:creationId xmlns:p14="http://schemas.microsoft.com/office/powerpoint/2010/main" val="210389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Principaux changements</a:t>
            </a:r>
          </a:p>
        </p:txBody>
      </p:sp>
      <p:sp>
        <p:nvSpPr>
          <p:cNvPr id="8" name="Espace réservé du texte 2"/>
          <p:cNvSpPr txBox="1">
            <a:spLocks/>
          </p:cNvSpPr>
          <p:nvPr/>
        </p:nvSpPr>
        <p:spPr>
          <a:xfrm>
            <a:off x="242262" y="866915"/>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Introduction des nouvelles technologies</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941315" y="1912311"/>
            <a:ext cx="9720887" cy="2743486"/>
          </a:xfrm>
        </p:spPr>
        <p:txBody>
          <a:bodyPr/>
          <a:lstStyle/>
          <a:p>
            <a:pPr algn="just"/>
            <a:r>
              <a:rPr lang="fr-FR" sz="2000" dirty="0">
                <a:solidFill>
                  <a:schemeClr val="tx1"/>
                </a:solidFill>
              </a:rPr>
              <a:t>Intelligence artificielle : auto-apprentissage et auto-évolution – scénarios et limites</a:t>
            </a:r>
          </a:p>
          <a:p>
            <a:pPr algn="just"/>
            <a:r>
              <a:rPr lang="fr-FR" sz="2000" dirty="0">
                <a:solidFill>
                  <a:schemeClr val="tx1"/>
                </a:solidFill>
              </a:rPr>
              <a:t>Machines mobiles autonomes, fonction de supervision</a:t>
            </a:r>
          </a:p>
          <a:p>
            <a:pPr algn="just"/>
            <a:r>
              <a:rPr lang="fr-FR" sz="2000" dirty="0">
                <a:solidFill>
                  <a:schemeClr val="tx1"/>
                </a:solidFill>
              </a:rPr>
              <a:t>Risque </a:t>
            </a:r>
            <a:r>
              <a:rPr lang="fr-FR" sz="2000" dirty="0" err="1">
                <a:solidFill>
                  <a:schemeClr val="tx1"/>
                </a:solidFill>
              </a:rPr>
              <a:t>cybersécurité</a:t>
            </a:r>
            <a:r>
              <a:rPr lang="fr-FR" sz="2000" dirty="0">
                <a:solidFill>
                  <a:schemeClr val="tx1"/>
                </a:solidFill>
              </a:rPr>
              <a:t> : sécurité du réseau et protection contre la corruption accidentelle ou intentionnelle (logiciels et données) (§1.1.9)</a:t>
            </a:r>
          </a:p>
          <a:p>
            <a:pPr algn="just"/>
            <a:r>
              <a:rPr lang="fr-FR" sz="2000" dirty="0">
                <a:solidFill>
                  <a:schemeClr val="tx1"/>
                </a:solidFill>
              </a:rPr>
              <a:t>Ere numérique : dématérialisation des informations</a:t>
            </a:r>
          </a:p>
          <a:p>
            <a:pPr marL="0" indent="0" algn="just">
              <a:buNone/>
            </a:pPr>
            <a:endParaRPr lang="fr-FR" sz="2000" dirty="0">
              <a:solidFill>
                <a:schemeClr val="tx1"/>
              </a:solidFill>
            </a:endParaRPr>
          </a:p>
        </p:txBody>
      </p:sp>
      <p:pic>
        <p:nvPicPr>
          <p:cNvPr id="2" name="Image 1"/>
          <p:cNvPicPr>
            <a:picLocks noChangeAspect="1"/>
          </p:cNvPicPr>
          <p:nvPr/>
        </p:nvPicPr>
        <p:blipFill>
          <a:blip r:embed="rId3"/>
          <a:stretch>
            <a:fillRect/>
          </a:stretch>
        </p:blipFill>
        <p:spPr>
          <a:xfrm>
            <a:off x="8853568" y="4397324"/>
            <a:ext cx="1261981" cy="1377815"/>
          </a:xfrm>
          <a:prstGeom prst="rect">
            <a:avLst/>
          </a:prstGeom>
        </p:spPr>
      </p:pic>
    </p:spTree>
    <p:extLst>
      <p:ext uri="{BB962C8B-B14F-4D97-AF65-F5344CB8AC3E}">
        <p14:creationId xmlns:p14="http://schemas.microsoft.com/office/powerpoint/2010/main" val="287975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C0F6-C477-3E13-6569-829C050ED16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2E3C0A4-0397-1CD7-5CFA-F4C1CFD7E809}"/>
              </a:ext>
            </a:extLst>
          </p:cNvPr>
          <p:cNvSpPr>
            <a:spLocks noGrp="1"/>
          </p:cNvSpPr>
          <p:nvPr>
            <p:ph type="body" sz="quarter" idx="10"/>
          </p:nvPr>
        </p:nvSpPr>
        <p:spPr>
          <a:xfrm>
            <a:off x="242263" y="1925272"/>
            <a:ext cx="7147366" cy="4239186"/>
          </a:xfrm>
        </p:spPr>
        <p:txBody>
          <a:bodyPr/>
          <a:lstStyle/>
          <a:p>
            <a:pPr algn="just"/>
            <a:r>
              <a:rPr lang="fr-FR" sz="2000" b="1" dirty="0">
                <a:solidFill>
                  <a:schemeClr val="tx1"/>
                </a:solidFill>
              </a:rPr>
              <a:t>64% </a:t>
            </a:r>
            <a:r>
              <a:rPr lang="fr-FR" sz="2000" dirty="0">
                <a:solidFill>
                  <a:schemeClr val="tx1"/>
                </a:solidFill>
              </a:rPr>
              <a:t>des </a:t>
            </a:r>
            <a:r>
              <a:rPr lang="fr-FR" sz="2000" dirty="0" err="1">
                <a:solidFill>
                  <a:schemeClr val="tx1"/>
                </a:solidFill>
              </a:rPr>
              <a:t>cotateurs</a:t>
            </a:r>
            <a:r>
              <a:rPr lang="fr-FR" sz="2000" dirty="0">
                <a:solidFill>
                  <a:schemeClr val="tx1"/>
                </a:solidFill>
              </a:rPr>
              <a:t> émettent plus de 250 cotations ; </a:t>
            </a:r>
            <a:r>
              <a:rPr lang="fr-FR" sz="2000" b="1" dirty="0">
                <a:solidFill>
                  <a:schemeClr val="accent5"/>
                </a:solidFill>
              </a:rPr>
              <a:t>légèrement en hausse vs 2024</a:t>
            </a:r>
          </a:p>
          <a:p>
            <a:pPr algn="just"/>
            <a:r>
              <a:rPr lang="fr-FR" sz="2000" dirty="0">
                <a:solidFill>
                  <a:schemeClr val="tx1"/>
                </a:solidFill>
              </a:rPr>
              <a:t>Nombre de « </a:t>
            </a:r>
            <a:r>
              <a:rPr lang="fr-FR" sz="2000" b="1" dirty="0">
                <a:solidFill>
                  <a:srgbClr val="92D050"/>
                </a:solidFill>
              </a:rPr>
              <a:t>grands </a:t>
            </a:r>
            <a:r>
              <a:rPr lang="fr-FR" sz="2000" b="1" dirty="0" err="1">
                <a:solidFill>
                  <a:srgbClr val="92D050"/>
                </a:solidFill>
              </a:rPr>
              <a:t>cotateurs</a:t>
            </a:r>
            <a:r>
              <a:rPr lang="fr-FR" sz="2000" b="1" dirty="0">
                <a:solidFill>
                  <a:srgbClr val="92D050"/>
                </a:solidFill>
              </a:rPr>
              <a:t> </a:t>
            </a:r>
            <a:r>
              <a:rPr lang="fr-FR" sz="2000" dirty="0">
                <a:solidFill>
                  <a:schemeClr val="tx1"/>
                </a:solidFill>
              </a:rPr>
              <a:t>» </a:t>
            </a:r>
            <a:r>
              <a:rPr lang="fr-FR" sz="2000" b="1" dirty="0">
                <a:solidFill>
                  <a:schemeClr val="accent5"/>
                </a:solidFill>
              </a:rPr>
              <a:t>idem vs 2024</a:t>
            </a:r>
          </a:p>
          <a:p>
            <a:pPr algn="just"/>
            <a:r>
              <a:rPr lang="fr-FR" sz="2000" dirty="0">
                <a:solidFill>
                  <a:schemeClr val="tx1"/>
                </a:solidFill>
              </a:rPr>
              <a:t>Nombre de « </a:t>
            </a:r>
            <a:r>
              <a:rPr lang="fr-FR" sz="2000" b="1" dirty="0">
                <a:solidFill>
                  <a:srgbClr val="C00000"/>
                </a:solidFill>
              </a:rPr>
              <a:t>petits </a:t>
            </a:r>
            <a:r>
              <a:rPr lang="fr-FR" sz="2000" b="1" dirty="0" err="1">
                <a:solidFill>
                  <a:srgbClr val="C00000"/>
                </a:solidFill>
              </a:rPr>
              <a:t>cotateurs</a:t>
            </a:r>
            <a:r>
              <a:rPr lang="fr-FR" sz="2000" b="1" dirty="0">
                <a:solidFill>
                  <a:srgbClr val="C00000"/>
                </a:solidFill>
              </a:rPr>
              <a:t> </a:t>
            </a:r>
            <a:r>
              <a:rPr lang="fr-FR" sz="2000" dirty="0">
                <a:solidFill>
                  <a:schemeClr val="tx1"/>
                </a:solidFill>
              </a:rPr>
              <a:t>» </a:t>
            </a:r>
            <a:r>
              <a:rPr lang="fr-FR" sz="2000" b="1" dirty="0">
                <a:solidFill>
                  <a:schemeClr val="accent5"/>
                </a:solidFill>
              </a:rPr>
              <a:t>en baisse vs 2024</a:t>
            </a:r>
            <a:endParaRPr lang="fr-FR" sz="2000" dirty="0">
              <a:solidFill>
                <a:schemeClr val="accent5"/>
              </a:solidFill>
            </a:endParaRPr>
          </a:p>
          <a:p>
            <a:pPr algn="just"/>
            <a:r>
              <a:rPr lang="fr-FR" sz="2000" dirty="0">
                <a:solidFill>
                  <a:schemeClr val="tx1"/>
                </a:solidFill>
              </a:rPr>
              <a:t>Nombre de </a:t>
            </a:r>
            <a:r>
              <a:rPr lang="fr-FR" sz="2000" dirty="0" err="1">
                <a:solidFill>
                  <a:schemeClr val="tx1"/>
                </a:solidFill>
              </a:rPr>
              <a:t>cotateurs</a:t>
            </a:r>
            <a:r>
              <a:rPr lang="fr-FR" sz="2000" dirty="0">
                <a:solidFill>
                  <a:schemeClr val="tx1"/>
                </a:solidFill>
              </a:rPr>
              <a:t> ayant coté : 36 ; </a:t>
            </a:r>
            <a:r>
              <a:rPr lang="fr-FR" sz="1800" b="1" dirty="0">
                <a:solidFill>
                  <a:schemeClr val="accent6"/>
                </a:solidFill>
              </a:rPr>
              <a:t>baisse vs 2024</a:t>
            </a:r>
          </a:p>
          <a:p>
            <a:pPr>
              <a:buClr>
                <a:schemeClr val="accent2"/>
              </a:buClr>
            </a:pPr>
            <a:r>
              <a:rPr lang="fr-FR" sz="2000" b="1" dirty="0">
                <a:solidFill>
                  <a:schemeClr val="accent3">
                    <a:lumMod val="60000"/>
                    <a:lumOff val="40000"/>
                  </a:schemeClr>
                </a:solidFill>
              </a:rPr>
              <a:t>58% </a:t>
            </a:r>
            <a:r>
              <a:rPr lang="fr-FR" sz="2000" dirty="0">
                <a:solidFill>
                  <a:schemeClr val="tx1"/>
                </a:solidFill>
              </a:rPr>
              <a:t>des </a:t>
            </a:r>
            <a:r>
              <a:rPr lang="fr-FR" sz="2000" dirty="0" err="1">
                <a:solidFill>
                  <a:schemeClr val="tx1"/>
                </a:solidFill>
              </a:rPr>
              <a:t>cotateurs</a:t>
            </a:r>
            <a:r>
              <a:rPr lang="fr-FR" sz="2000" dirty="0">
                <a:solidFill>
                  <a:schemeClr val="tx1"/>
                </a:solidFill>
              </a:rPr>
              <a:t> cotent au moins 9 marques différentes</a:t>
            </a:r>
            <a:endParaRPr lang="fr-FR" sz="2000" b="1" dirty="0">
              <a:solidFill>
                <a:schemeClr val="accent5"/>
              </a:solidFill>
            </a:endParaRPr>
          </a:p>
        </p:txBody>
      </p:sp>
      <p:sp>
        <p:nvSpPr>
          <p:cNvPr id="7" name="Titre 1">
            <a:extLst>
              <a:ext uri="{FF2B5EF4-FFF2-40B4-BE49-F238E27FC236}">
                <a16:creationId xmlns:a16="http://schemas.microsoft.com/office/drawing/2014/main" id="{2C04A09B-5B03-C207-96EC-295A643FB5AF}"/>
              </a:ext>
            </a:extLst>
          </p:cNvPr>
          <p:cNvSpPr>
            <a:spLocks noGrp="1"/>
          </p:cNvSpPr>
          <p:nvPr>
            <p:ph type="title"/>
          </p:nvPr>
        </p:nvSpPr>
        <p:spPr>
          <a:xfrm>
            <a:off x="-132521" y="-45301"/>
            <a:ext cx="9753176" cy="727869"/>
          </a:xfrm>
        </p:spPr>
        <p:txBody>
          <a:bodyPr/>
          <a:lstStyle/>
          <a:p>
            <a:r>
              <a:rPr lang="fr-FR" dirty="0"/>
              <a:t>Statistiques du site </a:t>
            </a:r>
          </a:p>
        </p:txBody>
      </p:sp>
      <p:sp>
        <p:nvSpPr>
          <p:cNvPr id="8" name="Espace réservé du texte 2">
            <a:extLst>
              <a:ext uri="{FF2B5EF4-FFF2-40B4-BE49-F238E27FC236}">
                <a16:creationId xmlns:a16="http://schemas.microsoft.com/office/drawing/2014/main" id="{7BDA6F47-9A4D-54E1-976F-332FF89ACF49}"/>
              </a:ext>
            </a:extLst>
          </p:cNvPr>
          <p:cNvSpPr txBox="1">
            <a:spLocks/>
          </p:cNvSpPr>
          <p:nvPr/>
        </p:nvSpPr>
        <p:spPr>
          <a:xfrm>
            <a:off x="242262" y="1314431"/>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Statistiques de valeurs</a:t>
            </a:r>
          </a:p>
        </p:txBody>
      </p:sp>
      <p:graphicFrame>
        <p:nvGraphicFramePr>
          <p:cNvPr id="4" name="Graphique 3">
            <a:extLst>
              <a:ext uri="{FF2B5EF4-FFF2-40B4-BE49-F238E27FC236}">
                <a16:creationId xmlns:a16="http://schemas.microsoft.com/office/drawing/2014/main" id="{779CFEBC-6569-A03A-CDAE-617B5C16E225}"/>
              </a:ext>
            </a:extLst>
          </p:cNvPr>
          <p:cNvGraphicFramePr/>
          <p:nvPr/>
        </p:nvGraphicFramePr>
        <p:xfrm>
          <a:off x="6836734" y="2562447"/>
          <a:ext cx="4976037" cy="30728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88753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2"/>
          <p:cNvSpPr txBox="1">
            <a:spLocks/>
          </p:cNvSpPr>
          <p:nvPr/>
        </p:nvSpPr>
        <p:spPr>
          <a:xfrm>
            <a:off x="222322" y="941134"/>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Notice d’instructions </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432761" y="1437510"/>
            <a:ext cx="11223597" cy="2250682"/>
          </a:xfrm>
        </p:spPr>
        <p:txBody>
          <a:bodyPr/>
          <a:lstStyle/>
          <a:p>
            <a:pPr algn="just"/>
            <a:r>
              <a:rPr lang="fr-FR" sz="2000" dirty="0">
                <a:solidFill>
                  <a:schemeClr val="tx1"/>
                </a:solidFill>
              </a:rPr>
              <a:t>Format numérique « par défaut » (article 10, point 7)</a:t>
            </a:r>
          </a:p>
          <a:p>
            <a:pPr algn="just"/>
            <a:r>
              <a:rPr lang="fr-FR" sz="2000" dirty="0">
                <a:solidFill>
                  <a:schemeClr val="tx1"/>
                </a:solidFill>
              </a:rPr>
              <a:t>Documentation papier sur demande</a:t>
            </a:r>
          </a:p>
          <a:p>
            <a:pPr algn="just"/>
            <a:r>
              <a:rPr lang="fr-FR" sz="2000" dirty="0">
                <a:solidFill>
                  <a:schemeClr val="tx1"/>
                </a:solidFill>
              </a:rPr>
              <a:t>Le fabricant :</a:t>
            </a:r>
          </a:p>
          <a:p>
            <a:pPr lvl="2" algn="just"/>
            <a:r>
              <a:rPr lang="fr-FR" sz="2000" dirty="0">
                <a:solidFill>
                  <a:schemeClr val="tx1"/>
                </a:solidFill>
              </a:rPr>
              <a:t>indique sur la machine ou le produit connexe ou sur son emballage ou dans un document d'accompagnement comment accéder à la notice d'instructions numérique; </a:t>
            </a:r>
          </a:p>
          <a:p>
            <a:pPr lvl="2" algn="just"/>
            <a:r>
              <a:rPr lang="fr-FR" sz="2000" dirty="0">
                <a:solidFill>
                  <a:schemeClr val="tx1"/>
                </a:solidFill>
              </a:rPr>
              <a:t>présente la notice d'instructions dans un format permettant à l'utilisateur d'imprimer et de télécharger celle-ci et de la sauvegarder </a:t>
            </a:r>
          </a:p>
          <a:p>
            <a:pPr lvl="2" algn="just"/>
            <a:r>
              <a:rPr lang="fr-FR" sz="2000" dirty="0">
                <a:solidFill>
                  <a:schemeClr val="tx1"/>
                </a:solidFill>
              </a:rPr>
              <a:t>la rend accessible en ligne pendant toute la durée de vie prévue de la machine ou du produit connexe et pendant une durée d'au moins dix ans après la mise sur le marché </a:t>
            </a:r>
          </a:p>
          <a:p>
            <a:pPr algn="just"/>
            <a:r>
              <a:rPr lang="fr-FR" sz="2000" dirty="0">
                <a:solidFill>
                  <a:schemeClr val="tx1"/>
                </a:solidFill>
              </a:rPr>
              <a:t>Contenu du manuel (§1.7.4.2.)</a:t>
            </a:r>
          </a:p>
          <a:p>
            <a:pPr lvl="2" algn="just"/>
            <a:r>
              <a:rPr lang="fr-FR" sz="2000" dirty="0">
                <a:solidFill>
                  <a:schemeClr val="tx1"/>
                </a:solidFill>
              </a:rPr>
              <a:t>r) opérations réglage / u) pression acoustique / v) sauvetage de personnes</a:t>
            </a:r>
          </a:p>
          <a:p>
            <a:pPr marL="685800" lvl="2" indent="0" algn="just">
              <a:buNone/>
            </a:pPr>
            <a:r>
              <a:rPr lang="fr-FR" sz="2000" dirty="0">
                <a:solidFill>
                  <a:schemeClr val="tx1"/>
                </a:solidFill>
              </a:rPr>
              <a:t>x) caractéristiques du dispositif de </a:t>
            </a:r>
            <a:r>
              <a:rPr lang="fr-FR" sz="2000" dirty="0" err="1">
                <a:solidFill>
                  <a:schemeClr val="tx1"/>
                </a:solidFill>
              </a:rPr>
              <a:t>captage&amp;filtration</a:t>
            </a:r>
            <a:r>
              <a:rPr lang="fr-FR" sz="2000" dirty="0">
                <a:solidFill>
                  <a:schemeClr val="tx1"/>
                </a:solidFill>
              </a:rPr>
              <a:t> émissions</a:t>
            </a: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sp>
        <p:nvSpPr>
          <p:cNvPr id="2" name="Titre 1"/>
          <p:cNvSpPr>
            <a:spLocks noGrp="1"/>
          </p:cNvSpPr>
          <p:nvPr>
            <p:ph type="title"/>
          </p:nvPr>
        </p:nvSpPr>
        <p:spPr/>
        <p:txBody>
          <a:bodyPr/>
          <a:lstStyle/>
          <a:p>
            <a:r>
              <a:rPr lang="fr-FR" dirty="0"/>
              <a:t>Principaux changements</a:t>
            </a:r>
          </a:p>
        </p:txBody>
      </p:sp>
      <p:pic>
        <p:nvPicPr>
          <p:cNvPr id="3" name="Image 2"/>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399733" y="1591009"/>
            <a:ext cx="993734" cy="1085182"/>
          </a:xfrm>
          <a:prstGeom prst="rect">
            <a:avLst/>
          </a:prstGeom>
        </p:spPr>
      </p:pic>
    </p:spTree>
    <p:extLst>
      <p:ext uri="{BB962C8B-B14F-4D97-AF65-F5344CB8AC3E}">
        <p14:creationId xmlns:p14="http://schemas.microsoft.com/office/powerpoint/2010/main" val="24168434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2"/>
          <p:cNvSpPr txBox="1">
            <a:spLocks/>
          </p:cNvSpPr>
          <p:nvPr/>
        </p:nvSpPr>
        <p:spPr>
          <a:xfrm>
            <a:off x="222322" y="1131634"/>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Mobilité des machines - Siège (§3.2.2) </a:t>
            </a:r>
          </a:p>
          <a:p>
            <a:pPr marL="0" indent="0">
              <a:buNone/>
            </a:pPr>
            <a:r>
              <a:rPr lang="fr-FR" sz="2400" b="1" i="1" dirty="0">
                <a:solidFill>
                  <a:schemeClr val="tx1"/>
                </a:solidFill>
              </a:rPr>
              <a:t> </a:t>
            </a: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432762" y="1818510"/>
            <a:ext cx="10159038" cy="3401190"/>
          </a:xfrm>
        </p:spPr>
        <p:txBody>
          <a:bodyPr/>
          <a:lstStyle/>
          <a:p>
            <a:pPr algn="just"/>
            <a:r>
              <a:rPr lang="fr-FR" sz="2000" dirty="0">
                <a:solidFill>
                  <a:schemeClr val="tx1"/>
                </a:solidFill>
              </a:rPr>
              <a:t>Machine doit être équipée d'un </a:t>
            </a:r>
            <a:r>
              <a:rPr lang="fr-FR" sz="2000" b="1" dirty="0">
                <a:solidFill>
                  <a:schemeClr val="tx1"/>
                </a:solidFill>
              </a:rPr>
              <a:t>système de retenue</a:t>
            </a:r>
          </a:p>
          <a:p>
            <a:pPr algn="just"/>
            <a:r>
              <a:rPr lang="fr-FR" sz="2000" dirty="0">
                <a:solidFill>
                  <a:schemeClr val="tx1"/>
                </a:solidFill>
              </a:rPr>
              <a:t>Lorsqu'il existe un risque significatif de renversement ou de basculement et que son système de retenue n'est pas utilisé, la </a:t>
            </a:r>
            <a:r>
              <a:rPr lang="fr-FR" sz="2000" b="1" dirty="0">
                <a:solidFill>
                  <a:schemeClr val="tx1"/>
                </a:solidFill>
              </a:rPr>
              <a:t>machine ne doit pas pouvoir se déplacer</a:t>
            </a:r>
            <a:r>
              <a:rPr lang="fr-FR" sz="2000" dirty="0">
                <a:solidFill>
                  <a:schemeClr val="tx1"/>
                </a:solidFill>
              </a:rPr>
              <a:t>; </a:t>
            </a:r>
          </a:p>
          <a:p>
            <a:pPr algn="just"/>
            <a:r>
              <a:rPr lang="fr-FR" sz="2000" dirty="0">
                <a:solidFill>
                  <a:schemeClr val="tx1"/>
                </a:solidFill>
              </a:rPr>
              <a:t>Un </a:t>
            </a:r>
            <a:r>
              <a:rPr lang="fr-FR" sz="2000" u="sng" dirty="0">
                <a:solidFill>
                  <a:schemeClr val="tx1"/>
                </a:solidFill>
              </a:rPr>
              <a:t>signal </a:t>
            </a:r>
            <a:r>
              <a:rPr lang="fr-FR" sz="2000" b="1" u="sng" dirty="0">
                <a:solidFill>
                  <a:schemeClr val="tx1"/>
                </a:solidFill>
              </a:rPr>
              <a:t>visuel et sonore </a:t>
            </a:r>
            <a:r>
              <a:rPr lang="fr-FR" sz="2000" dirty="0">
                <a:solidFill>
                  <a:schemeClr val="tx1"/>
                </a:solidFill>
              </a:rPr>
              <a:t>(…) pour avertir le conducteur lorsqu'il (…) n'utilise pas le système de retenue. </a:t>
            </a:r>
          </a:p>
          <a:p>
            <a:pPr marL="0" indent="0" algn="just">
              <a:buNone/>
            </a:pPr>
            <a:endParaRPr lang="fr-FR" sz="2000" dirty="0">
              <a:solidFill>
                <a:schemeClr val="tx1"/>
              </a:solidFill>
            </a:endParaRPr>
          </a:p>
        </p:txBody>
      </p:sp>
      <p:sp>
        <p:nvSpPr>
          <p:cNvPr id="2" name="Titre 1"/>
          <p:cNvSpPr>
            <a:spLocks noGrp="1"/>
          </p:cNvSpPr>
          <p:nvPr>
            <p:ph type="title"/>
          </p:nvPr>
        </p:nvSpPr>
        <p:spPr/>
        <p:txBody>
          <a:bodyPr/>
          <a:lstStyle/>
          <a:p>
            <a:r>
              <a:rPr lang="fr-FR" dirty="0"/>
              <a:t>Principaux changements</a:t>
            </a:r>
          </a:p>
        </p:txBody>
      </p:sp>
      <p:pic>
        <p:nvPicPr>
          <p:cNvPr id="4" name="Image 3"/>
          <p:cNvPicPr>
            <a:picLocks noChangeAspect="1"/>
          </p:cNvPicPr>
          <p:nvPr/>
        </p:nvPicPr>
        <p:blipFill>
          <a:blip r:embed="rId3"/>
          <a:stretch>
            <a:fillRect/>
          </a:stretch>
        </p:blipFill>
        <p:spPr>
          <a:xfrm>
            <a:off x="5053013" y="5084783"/>
            <a:ext cx="3233738" cy="1477942"/>
          </a:xfrm>
          <a:prstGeom prst="rect">
            <a:avLst/>
          </a:prstGeom>
        </p:spPr>
      </p:pic>
    </p:spTree>
    <p:extLst>
      <p:ext uri="{BB962C8B-B14F-4D97-AF65-F5344CB8AC3E}">
        <p14:creationId xmlns:p14="http://schemas.microsoft.com/office/powerpoint/2010/main" val="1800810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2"/>
          <p:cNvSpPr txBox="1">
            <a:spLocks/>
          </p:cNvSpPr>
          <p:nvPr/>
        </p:nvSpPr>
        <p:spPr>
          <a:xfrm>
            <a:off x="222322" y="1108385"/>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Risque de contact avec les lignes électriques aériennes sous tension (§3.5.4)</a:t>
            </a:r>
          </a:p>
        </p:txBody>
      </p:sp>
      <p:sp>
        <p:nvSpPr>
          <p:cNvPr id="3" name="Espace réservé du texte 2"/>
          <p:cNvSpPr>
            <a:spLocks noGrp="1"/>
          </p:cNvSpPr>
          <p:nvPr>
            <p:ph type="body" sz="quarter" idx="10"/>
          </p:nvPr>
        </p:nvSpPr>
        <p:spPr>
          <a:xfrm>
            <a:off x="399780" y="2202537"/>
            <a:ext cx="10801620" cy="2250682"/>
          </a:xfrm>
        </p:spPr>
        <p:txBody>
          <a:bodyPr/>
          <a:lstStyle/>
          <a:p>
            <a:pPr algn="just"/>
            <a:r>
              <a:rPr lang="fr-FR" sz="2000" i="1" dirty="0">
                <a:solidFill>
                  <a:schemeClr val="tx1"/>
                </a:solidFill>
              </a:rPr>
              <a:t>En fonction de leur hauteur, les machines ou produits connexes mobiles sont, le cas échéant, conçus, construits et équipés de manière </a:t>
            </a:r>
            <a:r>
              <a:rPr lang="fr-FR" sz="2000" i="1" u="sng" dirty="0">
                <a:solidFill>
                  <a:schemeClr val="tx1"/>
                </a:solidFill>
              </a:rPr>
              <a:t>à prévenir le risque de contact avec une ligne électrique aérienne sous tension </a:t>
            </a:r>
            <a:r>
              <a:rPr lang="fr-FR" sz="2000" i="1" dirty="0">
                <a:solidFill>
                  <a:schemeClr val="tx1"/>
                </a:solidFill>
              </a:rPr>
              <a:t>ou le risque de créer un arc électrique entre n'importe quelle partie de la machine ou un opérateur conduisant la machine et une ligne électrique aérienne sous tension. </a:t>
            </a:r>
          </a:p>
          <a:p>
            <a:pPr marL="0" indent="0" algn="just">
              <a:buNone/>
            </a:pPr>
            <a:endParaRPr lang="fr-FR" sz="2000" i="1" dirty="0">
              <a:solidFill>
                <a:schemeClr val="tx1"/>
              </a:solidFill>
            </a:endParaRPr>
          </a:p>
        </p:txBody>
      </p:sp>
      <p:pic>
        <p:nvPicPr>
          <p:cNvPr id="2" name="Image 1"/>
          <p:cNvPicPr>
            <a:picLocks noChangeAspect="1"/>
          </p:cNvPicPr>
          <p:nvPr/>
        </p:nvPicPr>
        <p:blipFill>
          <a:blip r:embed="rId3"/>
          <a:stretch>
            <a:fillRect/>
          </a:stretch>
        </p:blipFill>
        <p:spPr>
          <a:xfrm>
            <a:off x="9449205" y="3825514"/>
            <a:ext cx="1906490" cy="1954960"/>
          </a:xfrm>
          <a:prstGeom prst="rect">
            <a:avLst/>
          </a:prstGeom>
        </p:spPr>
      </p:pic>
      <p:sp>
        <p:nvSpPr>
          <p:cNvPr id="9" name="Titre 8"/>
          <p:cNvSpPr>
            <a:spLocks noGrp="1"/>
          </p:cNvSpPr>
          <p:nvPr>
            <p:ph type="title"/>
          </p:nvPr>
        </p:nvSpPr>
        <p:spPr/>
        <p:txBody>
          <a:bodyPr/>
          <a:lstStyle/>
          <a:p>
            <a:r>
              <a:rPr lang="fr-FR" dirty="0"/>
              <a:t>Principaux changements</a:t>
            </a:r>
          </a:p>
        </p:txBody>
      </p:sp>
    </p:spTree>
    <p:extLst>
      <p:ext uri="{BB962C8B-B14F-4D97-AF65-F5344CB8AC3E}">
        <p14:creationId xmlns:p14="http://schemas.microsoft.com/office/powerpoint/2010/main" val="2132134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2"/>
          <p:cNvSpPr txBox="1">
            <a:spLocks/>
          </p:cNvSpPr>
          <p:nvPr/>
        </p:nvSpPr>
        <p:spPr>
          <a:xfrm>
            <a:off x="222322" y="1108385"/>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Modification substantielle - définition</a:t>
            </a:r>
          </a:p>
        </p:txBody>
      </p:sp>
      <p:sp>
        <p:nvSpPr>
          <p:cNvPr id="3" name="Espace réservé du texte 2"/>
          <p:cNvSpPr>
            <a:spLocks noGrp="1"/>
          </p:cNvSpPr>
          <p:nvPr>
            <p:ph type="body" sz="quarter" idx="10"/>
          </p:nvPr>
        </p:nvSpPr>
        <p:spPr>
          <a:xfrm>
            <a:off x="399780" y="1558321"/>
            <a:ext cx="11411220" cy="2250682"/>
          </a:xfrm>
        </p:spPr>
        <p:txBody>
          <a:bodyPr/>
          <a:lstStyle/>
          <a:p>
            <a:pPr algn="just"/>
            <a:r>
              <a:rPr lang="fr-FR" sz="2000" i="1" dirty="0">
                <a:solidFill>
                  <a:schemeClr val="tx1"/>
                </a:solidFill>
              </a:rPr>
              <a:t> </a:t>
            </a:r>
            <a:r>
              <a:rPr lang="fr-FR" sz="1800" i="1" dirty="0">
                <a:solidFill>
                  <a:schemeClr val="tx1"/>
                </a:solidFill>
              </a:rPr>
              <a:t>La modification d'une machine ou d'un produit connexe, par des moyens physiques ou numériques, après la mise sur le marché ou la mise en service de cette machine ou de ce produit connexe, </a:t>
            </a:r>
            <a:r>
              <a:rPr lang="fr-FR" sz="1800" i="1" u="sng" dirty="0">
                <a:solidFill>
                  <a:schemeClr val="tx1"/>
                </a:solidFill>
              </a:rPr>
              <a:t>qui n'est pas prévue ou planifiée par le fabricant </a:t>
            </a:r>
            <a:r>
              <a:rPr lang="fr-FR" sz="1800" i="1" dirty="0">
                <a:solidFill>
                  <a:schemeClr val="tx1"/>
                </a:solidFill>
              </a:rPr>
              <a:t>et </a:t>
            </a:r>
            <a:r>
              <a:rPr lang="fr-FR" sz="1800" i="1" u="sng" dirty="0">
                <a:solidFill>
                  <a:schemeClr val="tx1"/>
                </a:solidFill>
              </a:rPr>
              <a:t>qui affecte la sécurité </a:t>
            </a:r>
            <a:r>
              <a:rPr lang="fr-FR" sz="1800" i="1" dirty="0">
                <a:solidFill>
                  <a:schemeClr val="tx1"/>
                </a:solidFill>
              </a:rPr>
              <a:t>de la machine ou du produit connexe en </a:t>
            </a:r>
            <a:r>
              <a:rPr lang="fr-FR" sz="1800" i="1" u="sng" dirty="0">
                <a:solidFill>
                  <a:schemeClr val="tx1"/>
                </a:solidFill>
              </a:rPr>
              <a:t>créant un nouveau danger </a:t>
            </a:r>
            <a:r>
              <a:rPr lang="fr-FR" sz="1800" i="1" dirty="0">
                <a:solidFill>
                  <a:schemeClr val="tx1"/>
                </a:solidFill>
              </a:rPr>
              <a:t>ou en </a:t>
            </a:r>
            <a:r>
              <a:rPr lang="fr-FR" sz="1800" i="1" u="sng" dirty="0">
                <a:solidFill>
                  <a:schemeClr val="tx1"/>
                </a:solidFill>
              </a:rPr>
              <a:t>augmentant le risque existant et qui rend nécessaire:</a:t>
            </a:r>
          </a:p>
          <a:p>
            <a:pPr lvl="2" algn="just"/>
            <a:r>
              <a:rPr lang="fr-FR" sz="1800" i="1" dirty="0">
                <a:solidFill>
                  <a:schemeClr val="tx1"/>
                </a:solidFill>
              </a:rPr>
              <a:t>a) l'ajout de protecteurs ou de dispositifs de protection à ladite machine ou audit produit connexe, dont la mise en œuvre nécessite la modification du système de commande de sécurité existant; ou</a:t>
            </a:r>
          </a:p>
          <a:p>
            <a:pPr lvl="2" algn="just"/>
            <a:r>
              <a:rPr lang="fr-FR" sz="1800" i="1" dirty="0">
                <a:solidFill>
                  <a:schemeClr val="tx1"/>
                </a:solidFill>
              </a:rPr>
              <a:t>b) l'adoption de mesures de protection supplémentaires visant à assurer la stabilité ou la résistance mécanique de ladite machine ou dudit produit connexe;</a:t>
            </a:r>
          </a:p>
          <a:p>
            <a:pPr algn="just"/>
            <a:r>
              <a:rPr lang="fr-FR" sz="2000" i="1" dirty="0">
                <a:solidFill>
                  <a:schemeClr val="tx1"/>
                </a:solidFill>
              </a:rPr>
              <a:t>Modification par des moyens physiques ou numériques </a:t>
            </a:r>
          </a:p>
          <a:p>
            <a:pPr algn="just"/>
            <a:r>
              <a:rPr lang="fr-FR" sz="2000" i="1" dirty="0">
                <a:solidFill>
                  <a:schemeClr val="tx1"/>
                </a:solidFill>
              </a:rPr>
              <a:t>Modificateur doit effectuer une </a:t>
            </a:r>
            <a:r>
              <a:rPr lang="fr-FR" sz="2000" b="1" i="1" dirty="0">
                <a:solidFill>
                  <a:schemeClr val="tx1"/>
                </a:solidFill>
              </a:rPr>
              <a:t>nouvelle évaluation de la conformité </a:t>
            </a:r>
            <a:r>
              <a:rPr lang="fr-FR" sz="2000" i="1" dirty="0">
                <a:solidFill>
                  <a:schemeClr val="tx1"/>
                </a:solidFill>
              </a:rPr>
              <a:t>avant de mettre le produit modifié sur le marché ou en service</a:t>
            </a:r>
          </a:p>
          <a:p>
            <a:pPr algn="just"/>
            <a:r>
              <a:rPr lang="fr-FR" sz="2000" i="1" dirty="0">
                <a:solidFill>
                  <a:schemeClr val="tx1"/>
                </a:solidFill>
              </a:rPr>
              <a:t>« Un utilisateur non professionnel qui apporte une modification substantielle à sa machine ou à son produit connexe pour son propre usage n'est pas considéré comme un fabricant » (article 18)</a:t>
            </a:r>
          </a:p>
          <a:p>
            <a:pPr marL="0" indent="0" algn="just">
              <a:buNone/>
            </a:pPr>
            <a:endParaRPr lang="fr-FR" sz="2000" i="1" dirty="0">
              <a:solidFill>
                <a:schemeClr val="tx1"/>
              </a:solidFill>
            </a:endParaRPr>
          </a:p>
        </p:txBody>
      </p:sp>
      <p:sp>
        <p:nvSpPr>
          <p:cNvPr id="9" name="Titre 8"/>
          <p:cNvSpPr>
            <a:spLocks noGrp="1"/>
          </p:cNvSpPr>
          <p:nvPr>
            <p:ph type="title"/>
          </p:nvPr>
        </p:nvSpPr>
        <p:spPr/>
        <p:txBody>
          <a:bodyPr/>
          <a:lstStyle/>
          <a:p>
            <a:r>
              <a:rPr lang="fr-FR" dirty="0"/>
              <a:t>Principaux changements</a:t>
            </a:r>
          </a:p>
        </p:txBody>
      </p:sp>
    </p:spTree>
    <p:extLst>
      <p:ext uri="{BB962C8B-B14F-4D97-AF65-F5344CB8AC3E}">
        <p14:creationId xmlns:p14="http://schemas.microsoft.com/office/powerpoint/2010/main" val="39602883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09447"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79295" y="4638787"/>
            <a:ext cx="11474824"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Dispositifs de détection </a:t>
            </a:r>
            <a:br>
              <a:rPr lang="fr-FR" sz="4400" dirty="0"/>
            </a:br>
            <a:r>
              <a:rPr lang="fr-FR" sz="4400" dirty="0"/>
              <a:t>contribuant à la prévention du risque de collision engin piéton</a:t>
            </a:r>
          </a:p>
        </p:txBody>
      </p:sp>
    </p:spTree>
    <p:extLst>
      <p:ext uri="{BB962C8B-B14F-4D97-AF65-F5344CB8AC3E}">
        <p14:creationId xmlns:p14="http://schemas.microsoft.com/office/powerpoint/2010/main" val="83416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09447"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322730" y="4226411"/>
            <a:ext cx="11474824"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Etat du marché des dispositifs de détection</a:t>
            </a:r>
          </a:p>
        </p:txBody>
      </p:sp>
    </p:spTree>
    <p:extLst>
      <p:ext uri="{BB962C8B-B14F-4D97-AF65-F5344CB8AC3E}">
        <p14:creationId xmlns:p14="http://schemas.microsoft.com/office/powerpoint/2010/main" val="7956585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Offre commerciale très importante</a:t>
            </a:r>
          </a:p>
        </p:txBody>
      </p:sp>
      <p:pic>
        <p:nvPicPr>
          <p:cNvPr id="13" name="Image 12">
            <a:extLst>
              <a:ext uri="{FF2B5EF4-FFF2-40B4-BE49-F238E27FC236}">
                <a16:creationId xmlns:a16="http://schemas.microsoft.com/office/drawing/2014/main" id="{300E6150-DE95-43D4-A95B-66BB36542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464" y="1148800"/>
            <a:ext cx="9775898" cy="4851780"/>
          </a:xfrm>
          <a:prstGeom prst="rect">
            <a:avLst/>
          </a:prstGeom>
        </p:spPr>
      </p:pic>
    </p:spTree>
    <p:extLst>
      <p:ext uri="{BB962C8B-B14F-4D97-AF65-F5344CB8AC3E}">
        <p14:creationId xmlns:p14="http://schemas.microsoft.com/office/powerpoint/2010/main" val="2075576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58" y="1718301"/>
            <a:ext cx="11223597" cy="1748842"/>
          </a:xfrm>
        </p:spPr>
        <p:txBody>
          <a:bodyPr/>
          <a:lstStyle/>
          <a:p>
            <a:pPr algn="just"/>
            <a:r>
              <a:rPr lang="fr-FR" sz="2000" dirty="0">
                <a:solidFill>
                  <a:schemeClr val="tx1"/>
                </a:solidFill>
              </a:rPr>
              <a:t>Constructeurs d’engins et de machines mobiles</a:t>
            </a:r>
          </a:p>
          <a:p>
            <a:pPr algn="just"/>
            <a:r>
              <a:rPr lang="fr-FR" sz="2000" dirty="0">
                <a:solidFill>
                  <a:schemeClr val="tx1"/>
                </a:solidFill>
              </a:rPr>
              <a:t> Fournisseurs de dispositifs de détection</a:t>
            </a:r>
          </a:p>
          <a:p>
            <a:pPr algn="just"/>
            <a:r>
              <a:rPr lang="fr-FR" sz="2000" dirty="0">
                <a:solidFill>
                  <a:schemeClr val="tx1"/>
                </a:solidFill>
              </a:rPr>
              <a:t> Intégrateurs</a:t>
            </a:r>
          </a:p>
        </p:txBody>
      </p:sp>
      <p:sp>
        <p:nvSpPr>
          <p:cNvPr id="7" name="Titre 1"/>
          <p:cNvSpPr>
            <a:spLocks noGrp="1"/>
          </p:cNvSpPr>
          <p:nvPr>
            <p:ph type="title"/>
          </p:nvPr>
        </p:nvSpPr>
        <p:spPr>
          <a:xfrm>
            <a:off x="-132521" y="-45301"/>
            <a:ext cx="9753176" cy="727869"/>
          </a:xfrm>
        </p:spPr>
        <p:txBody>
          <a:bodyPr/>
          <a:lstStyle/>
          <a:p>
            <a:r>
              <a:rPr lang="fr-FR" dirty="0"/>
              <a:t>Un marché en constante évolution</a:t>
            </a:r>
          </a:p>
        </p:txBody>
      </p:sp>
      <p:sp>
        <p:nvSpPr>
          <p:cNvPr id="8" name="Espace réservé du texte 2"/>
          <p:cNvSpPr txBox="1">
            <a:spLocks/>
          </p:cNvSpPr>
          <p:nvPr/>
        </p:nvSpPr>
        <p:spPr>
          <a:xfrm>
            <a:off x="242259" y="1138826"/>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Acteurs</a:t>
            </a:r>
          </a:p>
        </p:txBody>
      </p:sp>
      <p:sp>
        <p:nvSpPr>
          <p:cNvPr id="5" name="Espace réservé du texte 2">
            <a:extLst>
              <a:ext uri="{FF2B5EF4-FFF2-40B4-BE49-F238E27FC236}">
                <a16:creationId xmlns:a16="http://schemas.microsoft.com/office/drawing/2014/main" id="{1767849B-D54A-4999-BA9B-D3662BA09E71}"/>
              </a:ext>
            </a:extLst>
          </p:cNvPr>
          <p:cNvSpPr txBox="1">
            <a:spLocks/>
          </p:cNvSpPr>
          <p:nvPr/>
        </p:nvSpPr>
        <p:spPr>
          <a:xfrm>
            <a:off x="242258" y="3616094"/>
            <a:ext cx="9251363"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Industries des machines mobiles</a:t>
            </a:r>
          </a:p>
        </p:txBody>
      </p:sp>
      <p:sp>
        <p:nvSpPr>
          <p:cNvPr id="6" name="Espace réservé du texte 2">
            <a:extLst>
              <a:ext uri="{FF2B5EF4-FFF2-40B4-BE49-F238E27FC236}">
                <a16:creationId xmlns:a16="http://schemas.microsoft.com/office/drawing/2014/main" id="{431A6A64-9404-4AB4-906A-B3F2D26B016E}"/>
              </a:ext>
            </a:extLst>
          </p:cNvPr>
          <p:cNvSpPr txBox="1">
            <a:spLocks/>
          </p:cNvSpPr>
          <p:nvPr/>
        </p:nvSpPr>
        <p:spPr>
          <a:xfrm>
            <a:off x="242259" y="4274203"/>
            <a:ext cx="5136566" cy="225068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BTP</a:t>
            </a:r>
          </a:p>
          <a:p>
            <a:pPr algn="just"/>
            <a:r>
              <a:rPr lang="fr-FR" sz="2000" dirty="0">
                <a:solidFill>
                  <a:schemeClr val="tx1"/>
                </a:solidFill>
              </a:rPr>
              <a:t>Secteur agricole </a:t>
            </a:r>
          </a:p>
          <a:p>
            <a:pPr algn="just"/>
            <a:r>
              <a:rPr lang="fr-FR" sz="2000" dirty="0">
                <a:solidFill>
                  <a:schemeClr val="tx1"/>
                </a:solidFill>
              </a:rPr>
              <a:t>Logistique</a:t>
            </a:r>
          </a:p>
        </p:txBody>
      </p:sp>
      <p:sp>
        <p:nvSpPr>
          <p:cNvPr id="9" name="Espace réservé du texte 2">
            <a:extLst>
              <a:ext uri="{FF2B5EF4-FFF2-40B4-BE49-F238E27FC236}">
                <a16:creationId xmlns:a16="http://schemas.microsoft.com/office/drawing/2014/main" id="{431A6A64-9404-4AB4-906A-B3F2D26B016E}"/>
              </a:ext>
            </a:extLst>
          </p:cNvPr>
          <p:cNvSpPr txBox="1">
            <a:spLocks/>
          </p:cNvSpPr>
          <p:nvPr/>
        </p:nvSpPr>
        <p:spPr>
          <a:xfrm>
            <a:off x="5378825" y="4309912"/>
            <a:ext cx="5136566" cy="225068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Transport</a:t>
            </a:r>
          </a:p>
          <a:p>
            <a:pPr algn="just"/>
            <a:r>
              <a:rPr lang="fr-FR" sz="2000" dirty="0">
                <a:solidFill>
                  <a:schemeClr val="tx1"/>
                </a:solidFill>
              </a:rPr>
              <a:t>Robots industriels</a:t>
            </a:r>
          </a:p>
          <a:p>
            <a:pPr algn="just"/>
            <a:r>
              <a:rPr lang="fr-FR" sz="2000" dirty="0">
                <a:solidFill>
                  <a:schemeClr val="tx1"/>
                </a:solidFill>
              </a:rPr>
              <a:t>…</a:t>
            </a:r>
          </a:p>
        </p:txBody>
      </p:sp>
    </p:spTree>
    <p:extLst>
      <p:ext uri="{BB962C8B-B14F-4D97-AF65-F5344CB8AC3E}">
        <p14:creationId xmlns:p14="http://schemas.microsoft.com/office/powerpoint/2010/main" val="3246179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76835" y="2006738"/>
            <a:ext cx="5477222" cy="2583192"/>
          </a:xfrm>
        </p:spPr>
        <p:txBody>
          <a:bodyPr/>
          <a:lstStyle/>
          <a:p>
            <a:pPr algn="just"/>
            <a:r>
              <a:rPr lang="fr-FR" sz="2000" dirty="0">
                <a:solidFill>
                  <a:schemeClr val="tx1"/>
                </a:solidFill>
              </a:rPr>
              <a:t>Dispositifs aptes à détecter les objets </a:t>
            </a:r>
          </a:p>
          <a:p>
            <a:pPr marL="0" indent="0" algn="just">
              <a:buNone/>
            </a:pPr>
            <a:r>
              <a:rPr lang="fr-FR" sz="2000" i="1" dirty="0">
                <a:solidFill>
                  <a:schemeClr val="tx1"/>
                </a:solidFill>
              </a:rPr>
              <a:t>(ultrason, scrutateur laser, radar, ..)</a:t>
            </a:r>
          </a:p>
          <a:p>
            <a:pPr algn="just"/>
            <a:r>
              <a:rPr lang="fr-FR" sz="2000" dirty="0">
                <a:solidFill>
                  <a:schemeClr val="tx1"/>
                </a:solidFill>
              </a:rPr>
              <a:t>Dispositifs aptes à discriminer les piétons</a:t>
            </a:r>
          </a:p>
          <a:p>
            <a:pPr marL="0" indent="0" algn="just">
              <a:buNone/>
            </a:pPr>
            <a:r>
              <a:rPr lang="fr-FR" sz="2000" i="1" dirty="0">
                <a:solidFill>
                  <a:schemeClr val="tx1"/>
                </a:solidFill>
              </a:rPr>
              <a:t>(marqueur radioélectrique, analyse d’image avec algorithme de traitement)</a:t>
            </a:r>
            <a:endParaRPr lang="fr-FR" sz="2000" dirty="0">
              <a:solidFill>
                <a:schemeClr val="tx1"/>
              </a:solidFill>
            </a:endParaRPr>
          </a:p>
          <a:p>
            <a:pPr algn="just"/>
            <a:endParaRPr lang="fr-FR" sz="2000" dirty="0">
              <a:solidFill>
                <a:schemeClr val="tx1"/>
              </a:solidFill>
            </a:endParaRPr>
          </a:p>
        </p:txBody>
      </p:sp>
      <p:sp>
        <p:nvSpPr>
          <p:cNvPr id="7" name="Titre 1"/>
          <p:cNvSpPr>
            <a:spLocks noGrp="1"/>
          </p:cNvSpPr>
          <p:nvPr>
            <p:ph type="title"/>
          </p:nvPr>
        </p:nvSpPr>
        <p:spPr>
          <a:xfrm>
            <a:off x="582811" y="-34327"/>
            <a:ext cx="10542493" cy="727869"/>
          </a:xfrm>
        </p:spPr>
        <p:txBody>
          <a:bodyPr/>
          <a:lstStyle/>
          <a:p>
            <a:pPr algn="l"/>
            <a:r>
              <a:rPr lang="fr-FR" dirty="0"/>
              <a:t>Technologies nombreuses</a:t>
            </a:r>
          </a:p>
        </p:txBody>
      </p:sp>
      <p:sp>
        <p:nvSpPr>
          <p:cNvPr id="8" name="Espace réservé du texte 2"/>
          <p:cNvSpPr txBox="1">
            <a:spLocks/>
          </p:cNvSpPr>
          <p:nvPr/>
        </p:nvSpPr>
        <p:spPr>
          <a:xfrm>
            <a:off x="242260" y="856180"/>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Un accès à une offre qui repose sur 5 technologies</a:t>
            </a:r>
          </a:p>
        </p:txBody>
      </p:sp>
      <p:sp>
        <p:nvSpPr>
          <p:cNvPr id="9" name="ZoneTexte 8"/>
          <p:cNvSpPr txBox="1"/>
          <p:nvPr/>
        </p:nvSpPr>
        <p:spPr>
          <a:xfrm>
            <a:off x="582811" y="4800608"/>
            <a:ext cx="6302083" cy="764968"/>
          </a:xfrm>
          <a:prstGeom prst="rect">
            <a:avLst/>
          </a:prstGeom>
        </p:spPr>
        <p:txBody>
          <a:bodyPr vert="horz" lIns="91440" tIns="45720" rIns="91440" bIns="45720" rtlCol="0" anchor="b" anchorCtr="0">
            <a:noAutofit/>
          </a:bodyPr>
          <a:lstStyle>
            <a:lvl1pPr defTabSz="914400">
              <a:spcBef>
                <a:spcPct val="0"/>
              </a:spcBef>
              <a:buNone/>
              <a:defRPr sz="4000" b="1" i="0">
                <a:solidFill>
                  <a:srgbClr val="FF6600"/>
                </a:solidFill>
                <a:latin typeface="+mj-lt"/>
                <a:ea typeface="+mj-ea"/>
                <a:cs typeface="+mj-cs"/>
              </a:defRPr>
            </a:lvl1pPr>
          </a:lstStyle>
          <a:p>
            <a:r>
              <a:rPr lang="fr-FR" sz="3200" u="sng" dirty="0"/>
              <a:t>Pas de dispositif universel</a:t>
            </a:r>
          </a:p>
        </p:txBody>
      </p:sp>
      <p:pic>
        <p:nvPicPr>
          <p:cNvPr id="2" name="Image 1"/>
          <p:cNvPicPr>
            <a:picLocks noChangeAspect="1"/>
          </p:cNvPicPr>
          <p:nvPr/>
        </p:nvPicPr>
        <p:blipFill>
          <a:blip r:embed="rId3"/>
          <a:stretch>
            <a:fillRect/>
          </a:stretch>
        </p:blipFill>
        <p:spPr>
          <a:xfrm>
            <a:off x="6529926" y="1286704"/>
            <a:ext cx="5419814" cy="4993057"/>
          </a:xfrm>
          <a:prstGeom prst="rect">
            <a:avLst/>
          </a:prstGeom>
        </p:spPr>
      </p:pic>
    </p:spTree>
    <p:extLst>
      <p:ext uri="{BB962C8B-B14F-4D97-AF65-F5344CB8AC3E}">
        <p14:creationId xmlns:p14="http://schemas.microsoft.com/office/powerpoint/2010/main" val="40807418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01288" y="1741147"/>
            <a:ext cx="11223597" cy="2250682"/>
          </a:xfrm>
        </p:spPr>
        <p:txBody>
          <a:bodyPr/>
          <a:lstStyle/>
          <a:p>
            <a:pPr marL="0" indent="0" algn="just">
              <a:buNone/>
            </a:pPr>
            <a:r>
              <a:rPr lang="fr-FR" sz="2000" dirty="0">
                <a:solidFill>
                  <a:schemeClr val="tx1"/>
                </a:solidFill>
              </a:rPr>
              <a:t>La majorité de ces dispositifs présente :</a:t>
            </a:r>
          </a:p>
          <a:p>
            <a:pPr marL="0" indent="0" algn="just">
              <a:buNone/>
            </a:pPr>
            <a:endParaRPr lang="fr-FR" sz="800" dirty="0">
              <a:solidFill>
                <a:schemeClr val="tx1"/>
              </a:solidFill>
            </a:endParaRPr>
          </a:p>
          <a:p>
            <a:pPr algn="just">
              <a:spcBef>
                <a:spcPts val="0"/>
              </a:spcBef>
            </a:pPr>
            <a:r>
              <a:rPr lang="fr-FR" sz="2000" dirty="0">
                <a:solidFill>
                  <a:schemeClr val="tx1"/>
                </a:solidFill>
              </a:rPr>
              <a:t>des capacités de détection limitée (cas de non détection, limites d’usage) </a:t>
            </a:r>
          </a:p>
          <a:p>
            <a:pPr marL="0" indent="0" algn="just">
              <a:spcBef>
                <a:spcPts val="0"/>
              </a:spcBef>
              <a:buNone/>
            </a:pPr>
            <a:r>
              <a:rPr lang="fr-FR" i="1" dirty="0">
                <a:solidFill>
                  <a:schemeClr val="tx1"/>
                </a:solidFill>
              </a:rPr>
              <a:t>(La majorité des dispositifs détecte des obstacles ou des marqueurs)</a:t>
            </a:r>
          </a:p>
          <a:p>
            <a:pPr algn="just"/>
            <a:r>
              <a:rPr lang="fr-FR" sz="2000" dirty="0">
                <a:solidFill>
                  <a:schemeClr val="tx1"/>
                </a:solidFill>
              </a:rPr>
              <a:t> des performances de détection non garanties, voire non évaluées</a:t>
            </a:r>
          </a:p>
          <a:p>
            <a:pPr algn="just"/>
            <a:r>
              <a:rPr lang="fr-FR" sz="2000" dirty="0">
                <a:solidFill>
                  <a:schemeClr val="tx1"/>
                </a:solidFill>
              </a:rPr>
              <a:t> des performances non garanties en cas de panne (même en présence d’autotests sur les dispositifs)</a:t>
            </a:r>
          </a:p>
          <a:p>
            <a:pPr marL="0" indent="0" algn="just">
              <a:buNone/>
            </a:pPr>
            <a:endParaRPr lang="fr-FR" sz="2000" dirty="0">
              <a:solidFill>
                <a:schemeClr val="tx1"/>
              </a:solidFill>
            </a:endParaRPr>
          </a:p>
          <a:p>
            <a:pPr algn="just"/>
            <a:endParaRPr lang="fr-FR" sz="2000" dirty="0">
              <a:solidFill>
                <a:schemeClr val="tx1"/>
              </a:solidFill>
            </a:endParaRPr>
          </a:p>
        </p:txBody>
      </p:sp>
      <p:sp>
        <p:nvSpPr>
          <p:cNvPr id="7" name="Titre 1"/>
          <p:cNvSpPr>
            <a:spLocks noGrp="1"/>
          </p:cNvSpPr>
          <p:nvPr>
            <p:ph type="title"/>
          </p:nvPr>
        </p:nvSpPr>
        <p:spPr>
          <a:xfrm>
            <a:off x="-132521" y="-45301"/>
            <a:ext cx="9753176" cy="727869"/>
          </a:xfrm>
        </p:spPr>
        <p:txBody>
          <a:bodyPr/>
          <a:lstStyle/>
          <a:p>
            <a:r>
              <a:rPr lang="fr-FR" dirty="0"/>
              <a:t>Dispositifs de détection</a:t>
            </a:r>
          </a:p>
        </p:txBody>
      </p:sp>
      <p:sp>
        <p:nvSpPr>
          <p:cNvPr id="8" name="Espace réservé du texte 2"/>
          <p:cNvSpPr txBox="1">
            <a:spLocks/>
          </p:cNvSpPr>
          <p:nvPr/>
        </p:nvSpPr>
        <p:spPr>
          <a:xfrm>
            <a:off x="242262" y="978357"/>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Technologies avec des limites</a:t>
            </a:r>
          </a:p>
        </p:txBody>
      </p:sp>
      <p:sp>
        <p:nvSpPr>
          <p:cNvPr id="5" name="Espace réservé du texte 2">
            <a:extLst>
              <a:ext uri="{FF2B5EF4-FFF2-40B4-BE49-F238E27FC236}">
                <a16:creationId xmlns:a16="http://schemas.microsoft.com/office/drawing/2014/main" id="{1767849B-D54A-4999-BA9B-D3662BA09E71}"/>
              </a:ext>
            </a:extLst>
          </p:cNvPr>
          <p:cNvSpPr txBox="1">
            <a:spLocks/>
          </p:cNvSpPr>
          <p:nvPr/>
        </p:nvSpPr>
        <p:spPr>
          <a:xfrm>
            <a:off x="885576" y="5050409"/>
            <a:ext cx="10829150" cy="634450"/>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spcBef>
                <a:spcPts val="0"/>
              </a:spcBef>
              <a:buNone/>
            </a:pPr>
            <a:r>
              <a:rPr lang="fr-FR" sz="2400" b="1" i="1" dirty="0">
                <a:solidFill>
                  <a:schemeClr val="tx1"/>
                </a:solidFill>
              </a:rPr>
              <a:t>Importance de fournir les informations </a:t>
            </a:r>
          </a:p>
          <a:p>
            <a:pPr marL="0" indent="0" algn="ctr">
              <a:spcBef>
                <a:spcPts val="0"/>
              </a:spcBef>
              <a:buNone/>
            </a:pPr>
            <a:r>
              <a:rPr lang="fr-FR" sz="2400" b="1" i="1" dirty="0">
                <a:solidFill>
                  <a:schemeClr val="tx1"/>
                </a:solidFill>
              </a:rPr>
              <a:t>relatives aux risques non couverts par ces dispositifs</a:t>
            </a:r>
          </a:p>
        </p:txBody>
      </p:sp>
      <p:pic>
        <p:nvPicPr>
          <p:cNvPr id="2" name="Image 1"/>
          <p:cNvPicPr>
            <a:picLocks noChangeAspect="1"/>
          </p:cNvPicPr>
          <p:nvPr/>
        </p:nvPicPr>
        <p:blipFill>
          <a:blip r:embed="rId3"/>
          <a:stretch>
            <a:fillRect/>
          </a:stretch>
        </p:blipFill>
        <p:spPr>
          <a:xfrm>
            <a:off x="1474481" y="4977456"/>
            <a:ext cx="780356" cy="780356"/>
          </a:xfrm>
          <a:prstGeom prst="rect">
            <a:avLst/>
          </a:prstGeom>
        </p:spPr>
      </p:pic>
    </p:spTree>
    <p:extLst>
      <p:ext uri="{BB962C8B-B14F-4D97-AF65-F5344CB8AC3E}">
        <p14:creationId xmlns:p14="http://schemas.microsoft.com/office/powerpoint/2010/main" val="3664507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0EB5D-DA60-BB75-3549-767C82561097}"/>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D54B85-D091-9CD4-024A-D29ED8D39480}"/>
              </a:ext>
            </a:extLst>
          </p:cNvPr>
          <p:cNvSpPr>
            <a:spLocks noGrp="1"/>
          </p:cNvSpPr>
          <p:nvPr>
            <p:ph type="body" sz="quarter" idx="10"/>
          </p:nvPr>
        </p:nvSpPr>
        <p:spPr>
          <a:xfrm>
            <a:off x="242262" y="1925272"/>
            <a:ext cx="11644938" cy="4239186"/>
          </a:xfrm>
        </p:spPr>
        <p:txBody>
          <a:bodyPr/>
          <a:lstStyle/>
          <a:p>
            <a:pPr algn="just"/>
            <a:r>
              <a:rPr lang="fr-FR" sz="2000" b="1" dirty="0">
                <a:solidFill>
                  <a:schemeClr val="tx1"/>
                </a:solidFill>
              </a:rPr>
              <a:t>Les </a:t>
            </a:r>
            <a:r>
              <a:rPr lang="fr-FR" sz="2000" b="1" dirty="0" err="1">
                <a:solidFill>
                  <a:schemeClr val="tx1"/>
                </a:solidFill>
              </a:rPr>
              <a:t>cotateurs</a:t>
            </a:r>
            <a:r>
              <a:rPr lang="fr-FR" sz="2000" b="1" dirty="0">
                <a:solidFill>
                  <a:schemeClr val="tx1"/>
                </a:solidFill>
              </a:rPr>
              <a:t> « historiques » poursuivent leurs efforts</a:t>
            </a:r>
          </a:p>
          <a:p>
            <a:pPr algn="just"/>
            <a:r>
              <a:rPr lang="fr-FR" sz="2000" b="1" dirty="0">
                <a:solidFill>
                  <a:schemeClr val="tx1"/>
                </a:solidFill>
              </a:rPr>
              <a:t>Il faut maintenir la volonté de coter plus de marques</a:t>
            </a:r>
          </a:p>
          <a:p>
            <a:pPr algn="just"/>
            <a:r>
              <a:rPr lang="fr-FR" sz="2000" b="1" dirty="0">
                <a:solidFill>
                  <a:schemeClr val="tx1"/>
                </a:solidFill>
              </a:rPr>
              <a:t>Il nous faut de nouveaux </a:t>
            </a:r>
            <a:r>
              <a:rPr lang="fr-FR" sz="2000" b="1" dirty="0" err="1">
                <a:solidFill>
                  <a:schemeClr val="tx1"/>
                </a:solidFill>
              </a:rPr>
              <a:t>cotateurs</a:t>
            </a:r>
            <a:r>
              <a:rPr lang="fr-FR" sz="2000" b="1" dirty="0">
                <a:solidFill>
                  <a:schemeClr val="tx1"/>
                </a:solidFill>
              </a:rPr>
              <a:t> : recrutons !</a:t>
            </a:r>
          </a:p>
        </p:txBody>
      </p:sp>
      <p:sp>
        <p:nvSpPr>
          <p:cNvPr id="7" name="Titre 1">
            <a:extLst>
              <a:ext uri="{FF2B5EF4-FFF2-40B4-BE49-F238E27FC236}">
                <a16:creationId xmlns:a16="http://schemas.microsoft.com/office/drawing/2014/main" id="{8ED0C632-129F-4BEB-B881-C155F58AADE0}"/>
              </a:ext>
            </a:extLst>
          </p:cNvPr>
          <p:cNvSpPr>
            <a:spLocks noGrp="1"/>
          </p:cNvSpPr>
          <p:nvPr>
            <p:ph type="title"/>
          </p:nvPr>
        </p:nvSpPr>
        <p:spPr>
          <a:xfrm>
            <a:off x="-132521" y="-45301"/>
            <a:ext cx="9753176" cy="727869"/>
          </a:xfrm>
        </p:spPr>
        <p:txBody>
          <a:bodyPr/>
          <a:lstStyle/>
          <a:p>
            <a:r>
              <a:rPr lang="fr-FR" dirty="0"/>
              <a:t>Statistiques du site </a:t>
            </a:r>
          </a:p>
        </p:txBody>
      </p:sp>
      <p:sp>
        <p:nvSpPr>
          <p:cNvPr id="8" name="Espace réservé du texte 2">
            <a:extLst>
              <a:ext uri="{FF2B5EF4-FFF2-40B4-BE49-F238E27FC236}">
                <a16:creationId xmlns:a16="http://schemas.microsoft.com/office/drawing/2014/main" id="{EAC0723E-6866-4DBE-1F0F-748F270AE7B7}"/>
              </a:ext>
            </a:extLst>
          </p:cNvPr>
          <p:cNvSpPr txBox="1">
            <a:spLocks/>
          </p:cNvSpPr>
          <p:nvPr/>
        </p:nvSpPr>
        <p:spPr>
          <a:xfrm>
            <a:off x="242262" y="1314431"/>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Conclusion</a:t>
            </a:r>
          </a:p>
        </p:txBody>
      </p:sp>
    </p:spTree>
    <p:extLst>
      <p:ext uri="{BB962C8B-B14F-4D97-AF65-F5344CB8AC3E}">
        <p14:creationId xmlns:p14="http://schemas.microsoft.com/office/powerpoint/2010/main" val="13762218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09447"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322730" y="4226411"/>
            <a:ext cx="11474824"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Intégration des dispositifs de détection</a:t>
            </a:r>
          </a:p>
        </p:txBody>
      </p:sp>
    </p:spTree>
    <p:extLst>
      <p:ext uri="{BB962C8B-B14F-4D97-AF65-F5344CB8AC3E}">
        <p14:creationId xmlns:p14="http://schemas.microsoft.com/office/powerpoint/2010/main" val="28724751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2608385"/>
            <a:ext cx="11223597" cy="2250682"/>
          </a:xfrm>
        </p:spPr>
        <p:txBody>
          <a:bodyPr/>
          <a:lstStyle/>
          <a:p>
            <a:pPr algn="just">
              <a:spcBef>
                <a:spcPts val="0"/>
              </a:spcBef>
            </a:pPr>
            <a:r>
              <a:rPr lang="fr-FR" sz="1800" b="1" dirty="0">
                <a:solidFill>
                  <a:schemeClr val="tx1"/>
                </a:solidFill>
              </a:rPr>
              <a:t>Exigence réglementaire pour les dispositifs de protection destinés à la détection de personnes (Annexe IV, point 19):</a:t>
            </a:r>
          </a:p>
          <a:p>
            <a:pPr marL="0" indent="0" algn="just">
              <a:spcBef>
                <a:spcPts val="0"/>
              </a:spcBef>
              <a:buNone/>
            </a:pPr>
            <a:r>
              <a:rPr lang="fr-FR" sz="1400" dirty="0">
                <a:solidFill>
                  <a:schemeClr val="tx1"/>
                </a:solidFill>
              </a:rPr>
              <a:t>Les dispositifs de protection destinés à détecter la présence de personnes figurent dans la liste des catégories de machines pour lesquelles il faut appliquer une procédure particulière de certification avant qu’elles soient mises sur le marché.</a:t>
            </a:r>
          </a:p>
          <a:p>
            <a:pPr marL="0" indent="0" algn="just">
              <a:spcBef>
                <a:spcPts val="0"/>
              </a:spcBef>
              <a:buNone/>
            </a:pPr>
            <a:endParaRPr lang="fr-FR" sz="1400" dirty="0">
              <a:solidFill>
                <a:schemeClr val="tx1"/>
              </a:solidFill>
            </a:endParaRPr>
          </a:p>
          <a:p>
            <a:pPr algn="just">
              <a:spcBef>
                <a:spcPts val="0"/>
              </a:spcBef>
            </a:pPr>
            <a:r>
              <a:rPr lang="fr-FR" sz="1800" b="1" dirty="0">
                <a:solidFill>
                  <a:schemeClr val="tx1"/>
                </a:solidFill>
              </a:rPr>
              <a:t>Règle technique relative à la sécurité et la fiabilité des systèmes de commande (§ 1.2.1): </a:t>
            </a:r>
          </a:p>
          <a:p>
            <a:pPr marL="0" indent="0" algn="just">
              <a:spcBef>
                <a:spcPts val="0"/>
              </a:spcBef>
              <a:buNone/>
            </a:pPr>
            <a:r>
              <a:rPr lang="fr-FR" sz="1400" dirty="0">
                <a:solidFill>
                  <a:schemeClr val="tx1"/>
                </a:solidFill>
              </a:rPr>
              <a:t>Lorsqu’un dispositif de détection intervient pour réaliser une fonction de sécurité, la fiabilité de cette fonction doit être assurée par conception. </a:t>
            </a:r>
          </a:p>
          <a:p>
            <a:pPr algn="just">
              <a:spcBef>
                <a:spcPts val="0"/>
              </a:spcBef>
            </a:pPr>
            <a:endParaRPr lang="fr-FR" sz="2000" dirty="0">
              <a:solidFill>
                <a:schemeClr val="tx1"/>
              </a:solidFill>
            </a:endParaRPr>
          </a:p>
          <a:p>
            <a:pPr marL="0" indent="0" algn="ctr">
              <a:spcBef>
                <a:spcPts val="0"/>
              </a:spcBef>
              <a:buNone/>
            </a:pPr>
            <a:r>
              <a:rPr lang="fr-FR" sz="2000" b="1" dirty="0">
                <a:solidFill>
                  <a:srgbClr val="FF3104"/>
                </a:solidFill>
              </a:rPr>
              <a:t>-&gt; Lorsque le fabricant appose le marquage CE </a:t>
            </a:r>
          </a:p>
          <a:p>
            <a:pPr marL="0" indent="0" algn="ctr">
              <a:spcBef>
                <a:spcPts val="0"/>
              </a:spcBef>
              <a:buNone/>
            </a:pPr>
            <a:r>
              <a:rPr lang="fr-FR" sz="2000" b="1" dirty="0">
                <a:solidFill>
                  <a:srgbClr val="FF3104"/>
                </a:solidFill>
              </a:rPr>
              <a:t>et signe la déclaration de conformité de l’engin, </a:t>
            </a:r>
          </a:p>
          <a:p>
            <a:pPr marL="0" indent="0" algn="ctr">
              <a:spcBef>
                <a:spcPts val="0"/>
              </a:spcBef>
              <a:buNone/>
            </a:pPr>
            <a:r>
              <a:rPr lang="fr-FR" sz="2000" b="1" dirty="0">
                <a:solidFill>
                  <a:srgbClr val="FF3104"/>
                </a:solidFill>
              </a:rPr>
              <a:t>il s’engage sur le respect de ces règles techniques</a:t>
            </a:r>
          </a:p>
        </p:txBody>
      </p:sp>
      <p:sp>
        <p:nvSpPr>
          <p:cNvPr id="7" name="Titre 1"/>
          <p:cNvSpPr>
            <a:spLocks noGrp="1"/>
          </p:cNvSpPr>
          <p:nvPr>
            <p:ph type="title"/>
          </p:nvPr>
        </p:nvSpPr>
        <p:spPr>
          <a:xfrm>
            <a:off x="-132521" y="171450"/>
            <a:ext cx="9753176" cy="727869"/>
          </a:xfrm>
        </p:spPr>
        <p:txBody>
          <a:bodyPr/>
          <a:lstStyle/>
          <a:p>
            <a:r>
              <a:rPr lang="fr-FR" dirty="0"/>
              <a:t>Exigences réglementaires</a:t>
            </a:r>
          </a:p>
        </p:txBody>
      </p:sp>
      <p:sp>
        <p:nvSpPr>
          <p:cNvPr id="8" name="Espace réservé du texte 2"/>
          <p:cNvSpPr txBox="1">
            <a:spLocks/>
          </p:cNvSpPr>
          <p:nvPr/>
        </p:nvSpPr>
        <p:spPr>
          <a:xfrm>
            <a:off x="242262" y="1150741"/>
            <a:ext cx="9378393" cy="63269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0"/>
              </a:spcBef>
              <a:buNone/>
            </a:pPr>
            <a:r>
              <a:rPr lang="fr-FR" sz="2400" b="1" i="1" dirty="0">
                <a:solidFill>
                  <a:schemeClr val="tx1"/>
                </a:solidFill>
              </a:rPr>
              <a:t>Exigences essentielles de santé et de sécurité </a:t>
            </a:r>
          </a:p>
          <a:p>
            <a:pPr marL="0" indent="0">
              <a:spcBef>
                <a:spcPts val="0"/>
              </a:spcBef>
              <a:buNone/>
            </a:pPr>
            <a:r>
              <a:rPr lang="fr-FR" sz="2400" b="1" i="1" dirty="0">
                <a:solidFill>
                  <a:schemeClr val="tx1"/>
                </a:solidFill>
              </a:rPr>
              <a:t>		annexe I de la directive Machines 2006/42/CE </a:t>
            </a:r>
          </a:p>
          <a:p>
            <a:pPr marL="0" indent="0">
              <a:spcBef>
                <a:spcPts val="0"/>
              </a:spcBef>
              <a:buNone/>
            </a:pPr>
            <a:r>
              <a:rPr lang="fr-FR" sz="2400" b="1" i="1" dirty="0">
                <a:solidFill>
                  <a:schemeClr val="tx1"/>
                </a:solidFill>
              </a:rPr>
              <a:t>		(annexe III du règlement Machines 2023/1230/UE)</a:t>
            </a:r>
          </a:p>
        </p:txBody>
      </p:sp>
    </p:spTree>
    <p:extLst>
      <p:ext uri="{BB962C8B-B14F-4D97-AF65-F5344CB8AC3E}">
        <p14:creationId xmlns:p14="http://schemas.microsoft.com/office/powerpoint/2010/main" val="2656010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156659" y="2084697"/>
            <a:ext cx="10336094" cy="2250682"/>
          </a:xfrm>
        </p:spPr>
        <p:txBody>
          <a:bodyPr/>
          <a:lstStyle/>
          <a:p>
            <a:pPr algn="just"/>
            <a:r>
              <a:rPr lang="fr-FR" sz="2000" b="1" i="1" dirty="0">
                <a:solidFill>
                  <a:schemeClr val="tx1"/>
                </a:solidFill>
              </a:rPr>
              <a:t>Système d’avertissement - CWS (Collision Warning System)</a:t>
            </a:r>
          </a:p>
          <a:p>
            <a:pPr marL="0" indent="0" algn="just">
              <a:buNone/>
            </a:pPr>
            <a:r>
              <a:rPr lang="fr-FR" sz="2000" dirty="0">
                <a:solidFill>
                  <a:schemeClr val="tx1"/>
                </a:solidFill>
              </a:rPr>
              <a:t>Avertissement du conducteur (parfois du piéton) par un signal sonore et/ou visuel</a:t>
            </a:r>
          </a:p>
          <a:p>
            <a:pPr marL="0" indent="0" algn="just">
              <a:buNone/>
            </a:pPr>
            <a:endParaRPr lang="fr-FR" sz="2000" b="1" i="1" dirty="0">
              <a:solidFill>
                <a:schemeClr val="tx1"/>
              </a:solidFill>
            </a:endParaRPr>
          </a:p>
          <a:p>
            <a:pPr algn="just"/>
            <a:r>
              <a:rPr lang="fr-FR" sz="2000" b="1" i="1" dirty="0">
                <a:solidFill>
                  <a:schemeClr val="tx1"/>
                </a:solidFill>
              </a:rPr>
              <a:t>Système d’évitement - CAS (Collision </a:t>
            </a:r>
            <a:r>
              <a:rPr lang="fr-FR" sz="2000" b="1" i="1" dirty="0" err="1">
                <a:solidFill>
                  <a:schemeClr val="tx1"/>
                </a:solidFill>
              </a:rPr>
              <a:t>Avoidance</a:t>
            </a:r>
            <a:r>
              <a:rPr lang="fr-FR" sz="2000" b="1" i="1" dirty="0">
                <a:solidFill>
                  <a:schemeClr val="tx1"/>
                </a:solidFill>
              </a:rPr>
              <a:t> System) </a:t>
            </a:r>
          </a:p>
          <a:p>
            <a:pPr marL="0" indent="0" algn="just">
              <a:buNone/>
            </a:pPr>
            <a:r>
              <a:rPr lang="fr-FR" sz="2000" dirty="0">
                <a:solidFill>
                  <a:schemeClr val="tx1"/>
                </a:solidFill>
              </a:rPr>
              <a:t>Action sur l’évolution de l’engin </a:t>
            </a:r>
          </a:p>
          <a:p>
            <a:pPr marL="0" indent="0" algn="just">
              <a:buNone/>
            </a:pPr>
            <a:endParaRPr lang="fr-FR" sz="2000" b="1" i="1" dirty="0">
              <a:solidFill>
                <a:schemeClr val="tx1"/>
              </a:solidFill>
            </a:endParaRPr>
          </a:p>
          <a:p>
            <a:pPr algn="just"/>
            <a:endParaRPr lang="fr-FR" sz="2000" dirty="0">
              <a:solidFill>
                <a:schemeClr val="tx1"/>
              </a:solidFill>
            </a:endParaRPr>
          </a:p>
        </p:txBody>
      </p:sp>
      <p:sp>
        <p:nvSpPr>
          <p:cNvPr id="7" name="Titre 1"/>
          <p:cNvSpPr>
            <a:spLocks noGrp="1"/>
          </p:cNvSpPr>
          <p:nvPr>
            <p:ph type="title"/>
          </p:nvPr>
        </p:nvSpPr>
        <p:spPr>
          <a:xfrm>
            <a:off x="127584" y="192076"/>
            <a:ext cx="9107818" cy="727869"/>
          </a:xfrm>
        </p:spPr>
        <p:txBody>
          <a:bodyPr anchor="t"/>
          <a:lstStyle/>
          <a:p>
            <a:pPr algn="l"/>
            <a:r>
              <a:rPr lang="fr-FR" dirty="0"/>
              <a:t>Comment sont intégrés les dispositifs de détection ?</a:t>
            </a:r>
          </a:p>
        </p:txBody>
      </p:sp>
      <p:sp>
        <p:nvSpPr>
          <p:cNvPr id="8" name="Espace réservé du texte 2"/>
          <p:cNvSpPr txBox="1">
            <a:spLocks/>
          </p:cNvSpPr>
          <p:nvPr/>
        </p:nvSpPr>
        <p:spPr>
          <a:xfrm>
            <a:off x="877782" y="1693414"/>
            <a:ext cx="9808147"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endParaRPr lang="fr-FR" sz="2400" b="1" i="1" dirty="0">
              <a:solidFill>
                <a:schemeClr val="tx1"/>
              </a:solidFill>
            </a:endParaRPr>
          </a:p>
        </p:txBody>
      </p:sp>
      <p:sp>
        <p:nvSpPr>
          <p:cNvPr id="5" name="Espace réservé du texte 2">
            <a:extLst>
              <a:ext uri="{FF2B5EF4-FFF2-40B4-BE49-F238E27FC236}">
                <a16:creationId xmlns:a16="http://schemas.microsoft.com/office/drawing/2014/main" id="{1767849B-D54A-4999-BA9B-D3662BA09E71}"/>
              </a:ext>
            </a:extLst>
          </p:cNvPr>
          <p:cNvSpPr txBox="1">
            <a:spLocks/>
          </p:cNvSpPr>
          <p:nvPr/>
        </p:nvSpPr>
        <p:spPr>
          <a:xfrm>
            <a:off x="242261" y="4296138"/>
            <a:ext cx="9251363"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endParaRPr lang="fr-FR" sz="2400" b="1" i="1" dirty="0">
              <a:solidFill>
                <a:schemeClr val="tx1"/>
              </a:solidFill>
            </a:endParaRPr>
          </a:p>
        </p:txBody>
      </p:sp>
      <p:sp>
        <p:nvSpPr>
          <p:cNvPr id="4" name="Rectangle 3"/>
          <p:cNvSpPr/>
          <p:nvPr/>
        </p:nvSpPr>
        <p:spPr>
          <a:xfrm>
            <a:off x="2671482" y="6285210"/>
            <a:ext cx="8014447" cy="523220"/>
          </a:xfrm>
          <a:prstGeom prst="rect">
            <a:avLst/>
          </a:prstGeom>
        </p:spPr>
        <p:txBody>
          <a:bodyPr wrap="square">
            <a:spAutoFit/>
          </a:bodyPr>
          <a:lstStyle/>
          <a:p>
            <a:r>
              <a:rPr lang="fr-FR" sz="1400" i="1" dirty="0"/>
              <a:t>Termes issus de la norme  ISO 21815-1:2022 </a:t>
            </a:r>
          </a:p>
          <a:p>
            <a:r>
              <a:rPr lang="fr-FR" sz="1400" i="1" dirty="0"/>
              <a:t>« Engins de terrassement. Avertissement et évitement de collision. Partie 1 : Exigences générales »</a:t>
            </a:r>
          </a:p>
        </p:txBody>
      </p:sp>
    </p:spTree>
    <p:extLst>
      <p:ext uri="{BB962C8B-B14F-4D97-AF65-F5344CB8AC3E}">
        <p14:creationId xmlns:p14="http://schemas.microsoft.com/office/powerpoint/2010/main" val="1330431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56562" y="1539383"/>
            <a:ext cx="11053268" cy="3185018"/>
          </a:xfrm>
        </p:spPr>
        <p:txBody>
          <a:bodyPr/>
          <a:lstStyle/>
          <a:p>
            <a:pPr algn="just"/>
            <a:r>
              <a:rPr lang="fr-FR" sz="2000" dirty="0">
                <a:solidFill>
                  <a:schemeClr val="tx1"/>
                </a:solidFill>
              </a:rPr>
              <a:t>Signal d’avertissement (alerte sonore et/ou visuelle) =&gt; pour </a:t>
            </a:r>
            <a:r>
              <a:rPr lang="fr-FR" sz="2000" b="1" u="sng" dirty="0">
                <a:solidFill>
                  <a:schemeClr val="tx1"/>
                </a:solidFill>
              </a:rPr>
              <a:t>INFORMER</a:t>
            </a:r>
          </a:p>
          <a:p>
            <a:pPr algn="just"/>
            <a:r>
              <a:rPr lang="fr-FR" sz="2000" dirty="0">
                <a:solidFill>
                  <a:schemeClr val="tx1"/>
                </a:solidFill>
              </a:rPr>
              <a:t>Consigne pour le conducteur : arrêter son engin</a:t>
            </a:r>
          </a:p>
          <a:p>
            <a:pPr algn="just"/>
            <a:r>
              <a:rPr lang="fr-FR" sz="2000" dirty="0">
                <a:solidFill>
                  <a:schemeClr val="tx1"/>
                </a:solidFill>
              </a:rPr>
              <a:t>Aucune action sur le système de commande de l’engin n’est envisagée. </a:t>
            </a:r>
          </a:p>
          <a:p>
            <a:pPr marL="0" indent="0" algn="just">
              <a:buNone/>
            </a:pPr>
            <a:r>
              <a:rPr lang="fr-FR" sz="2000" dirty="0">
                <a:solidFill>
                  <a:schemeClr val="tx1"/>
                </a:solidFill>
              </a:rPr>
              <a:t>	-&gt; Pas d’action automatique sur les freins. </a:t>
            </a:r>
          </a:p>
          <a:p>
            <a:pPr algn="just"/>
            <a:r>
              <a:rPr lang="fr-FR" sz="2000" dirty="0">
                <a:solidFill>
                  <a:schemeClr val="tx1"/>
                </a:solidFill>
              </a:rPr>
              <a:t>Ils peuvent ne pas répondre efficacement en toute circonstance (nominal et défaillance) : ce ne sont pas des composants de sécurité</a:t>
            </a:r>
          </a:p>
          <a:p>
            <a:pPr marL="0" indent="0" algn="just">
              <a:buNone/>
            </a:pPr>
            <a:endParaRPr lang="fr-FR" sz="2000" dirty="0">
              <a:solidFill>
                <a:schemeClr val="tx1"/>
              </a:solidFill>
            </a:endParaRPr>
          </a:p>
        </p:txBody>
      </p:sp>
      <p:sp>
        <p:nvSpPr>
          <p:cNvPr id="7" name="Titre 1"/>
          <p:cNvSpPr>
            <a:spLocks noGrp="1"/>
          </p:cNvSpPr>
          <p:nvPr>
            <p:ph type="title"/>
          </p:nvPr>
        </p:nvSpPr>
        <p:spPr>
          <a:xfrm>
            <a:off x="0" y="127861"/>
            <a:ext cx="9753176" cy="727869"/>
          </a:xfrm>
        </p:spPr>
        <p:txBody>
          <a:bodyPr/>
          <a:lstStyle/>
          <a:p>
            <a:r>
              <a:rPr lang="fr-FR" dirty="0"/>
              <a:t>Systèmes d’avertissement </a:t>
            </a:r>
          </a:p>
        </p:txBody>
      </p:sp>
      <p:sp>
        <p:nvSpPr>
          <p:cNvPr id="9" name="Espace réservé du texte 2">
            <a:extLst>
              <a:ext uri="{FF2B5EF4-FFF2-40B4-BE49-F238E27FC236}">
                <a16:creationId xmlns:a16="http://schemas.microsoft.com/office/drawing/2014/main" id="{F41300EE-1623-47C0-A5C2-A8AFCAFCBFE0}"/>
              </a:ext>
            </a:extLst>
          </p:cNvPr>
          <p:cNvSpPr txBox="1">
            <a:spLocks/>
          </p:cNvSpPr>
          <p:nvPr/>
        </p:nvSpPr>
        <p:spPr>
          <a:xfrm>
            <a:off x="1711352" y="5192792"/>
            <a:ext cx="9251363"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La maitrise de l’engin est assurée par le conducteur.</a:t>
            </a:r>
          </a:p>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4275140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326237"/>
            <a:ext cx="11053268" cy="3909151"/>
          </a:xfrm>
        </p:spPr>
        <p:txBody>
          <a:bodyPr/>
          <a:lstStyle/>
          <a:p>
            <a:pPr>
              <a:lnSpc>
                <a:spcPct val="120000"/>
              </a:lnSpc>
              <a:spcBef>
                <a:spcPts val="0"/>
              </a:spcBef>
            </a:pPr>
            <a:r>
              <a:rPr lang="fr-FR" sz="1800" b="1" dirty="0">
                <a:solidFill>
                  <a:schemeClr val="tx1"/>
                </a:solidFill>
              </a:rPr>
              <a:t>Agit sur les commandes de l’engin </a:t>
            </a:r>
            <a:r>
              <a:rPr lang="fr-FR" sz="1800" dirty="0">
                <a:solidFill>
                  <a:schemeClr val="tx1"/>
                </a:solidFill>
              </a:rPr>
              <a:t>: </a:t>
            </a:r>
          </a:p>
          <a:p>
            <a:pPr lvl="2">
              <a:lnSpc>
                <a:spcPct val="120000"/>
              </a:lnSpc>
              <a:spcBef>
                <a:spcPts val="0"/>
              </a:spcBef>
            </a:pPr>
            <a:r>
              <a:rPr lang="fr-FR" sz="1800" dirty="0">
                <a:solidFill>
                  <a:schemeClr val="tx1"/>
                </a:solidFill>
              </a:rPr>
              <a:t>fonction de freinage </a:t>
            </a:r>
          </a:p>
          <a:p>
            <a:pPr lvl="2">
              <a:lnSpc>
                <a:spcPct val="120000"/>
              </a:lnSpc>
              <a:spcBef>
                <a:spcPts val="0"/>
              </a:spcBef>
            </a:pPr>
            <a:r>
              <a:rPr lang="fr-FR" sz="1800" dirty="0">
                <a:solidFill>
                  <a:schemeClr val="tx1"/>
                </a:solidFill>
              </a:rPr>
              <a:t>fonction d’arrêt suite à une détection</a:t>
            </a:r>
          </a:p>
          <a:p>
            <a:pPr marL="0" indent="0">
              <a:lnSpc>
                <a:spcPct val="120000"/>
              </a:lnSpc>
              <a:spcBef>
                <a:spcPts val="0"/>
              </a:spcBef>
              <a:buNone/>
            </a:pPr>
            <a:endParaRPr lang="fr-FR" sz="1800" dirty="0">
              <a:solidFill>
                <a:schemeClr val="tx1"/>
              </a:solidFill>
            </a:endParaRPr>
          </a:p>
          <a:p>
            <a:pPr>
              <a:lnSpc>
                <a:spcPct val="120000"/>
              </a:lnSpc>
              <a:spcBef>
                <a:spcPts val="0"/>
              </a:spcBef>
            </a:pPr>
            <a:r>
              <a:rPr lang="fr-FR" sz="1800" dirty="0">
                <a:solidFill>
                  <a:schemeClr val="tx1"/>
                </a:solidFill>
              </a:rPr>
              <a:t>Doit présenter un </a:t>
            </a:r>
            <a:r>
              <a:rPr lang="fr-FR" sz="1800" b="1" dirty="0">
                <a:solidFill>
                  <a:schemeClr val="tx1"/>
                </a:solidFill>
              </a:rPr>
              <a:t>niveau de sécurité en adéquation avec le niveau de risque à couvrir </a:t>
            </a:r>
            <a:r>
              <a:rPr lang="fr-FR" sz="1800" dirty="0">
                <a:solidFill>
                  <a:schemeClr val="tx1"/>
                </a:solidFill>
              </a:rPr>
              <a:t>et les spécificités de la situation de travail</a:t>
            </a:r>
          </a:p>
          <a:p>
            <a:pPr>
              <a:lnSpc>
                <a:spcPct val="120000"/>
              </a:lnSpc>
              <a:spcBef>
                <a:spcPts val="0"/>
              </a:spcBef>
            </a:pPr>
            <a:endParaRPr lang="fr-FR" sz="2000" dirty="0">
              <a:solidFill>
                <a:schemeClr val="tx1"/>
              </a:solidFill>
            </a:endParaRPr>
          </a:p>
          <a:p>
            <a:pPr marL="138112" lvl="2">
              <a:lnSpc>
                <a:spcPct val="120000"/>
              </a:lnSpc>
              <a:spcBef>
                <a:spcPts val="0"/>
              </a:spcBef>
              <a:buFont typeface="Wingdings" panose="05000000000000000000" pitchFamily="2" charset="2"/>
              <a:buChar char="ü"/>
            </a:pPr>
            <a:r>
              <a:rPr lang="fr-FR" sz="1600" dirty="0">
                <a:solidFill>
                  <a:schemeClr val="tx1"/>
                </a:solidFill>
              </a:rPr>
              <a:t>Demander les informations de fiabilité aux fournisseurs des composants </a:t>
            </a:r>
          </a:p>
          <a:p>
            <a:pPr marL="138112" lvl="2">
              <a:lnSpc>
                <a:spcPct val="120000"/>
              </a:lnSpc>
              <a:spcBef>
                <a:spcPts val="0"/>
              </a:spcBef>
              <a:buFont typeface="Wingdings" panose="05000000000000000000" pitchFamily="2" charset="2"/>
              <a:buChar char="ü"/>
            </a:pPr>
            <a:r>
              <a:rPr lang="fr-FR" sz="1600" dirty="0">
                <a:solidFill>
                  <a:schemeClr val="tx1"/>
                </a:solidFill>
              </a:rPr>
              <a:t>Utiliser des composants présentant des caractéristiques de sécurité connues et suffisantes (niveau de performance ou degré d’intégrité)</a:t>
            </a:r>
          </a:p>
          <a:p>
            <a:pPr marL="138112" lvl="2">
              <a:lnSpc>
                <a:spcPct val="120000"/>
              </a:lnSpc>
              <a:spcBef>
                <a:spcPts val="0"/>
              </a:spcBef>
              <a:buFont typeface="Wingdings" panose="05000000000000000000" pitchFamily="2" charset="2"/>
              <a:buChar char="ü"/>
            </a:pPr>
            <a:r>
              <a:rPr lang="fr-FR" sz="1600" dirty="0">
                <a:solidFill>
                  <a:schemeClr val="tx1"/>
                </a:solidFill>
              </a:rPr>
              <a:t>Donner les informations relatives aux </a:t>
            </a:r>
            <a:r>
              <a:rPr lang="fr-FR" sz="1600" u="sng" dirty="0">
                <a:solidFill>
                  <a:schemeClr val="tx1"/>
                </a:solidFill>
              </a:rPr>
              <a:t>risques résiduels, aux cas de non-détections et limites d’usage </a:t>
            </a:r>
          </a:p>
          <a:p>
            <a:pPr marL="0" indent="0" algn="just">
              <a:buNone/>
            </a:pPr>
            <a:endParaRPr lang="fr-FR" sz="2000" dirty="0">
              <a:solidFill>
                <a:schemeClr val="tx1"/>
              </a:solidFill>
            </a:endParaRPr>
          </a:p>
        </p:txBody>
      </p:sp>
      <p:sp>
        <p:nvSpPr>
          <p:cNvPr id="7" name="Titre 1"/>
          <p:cNvSpPr>
            <a:spLocks noGrp="1"/>
          </p:cNvSpPr>
          <p:nvPr>
            <p:ph type="title"/>
          </p:nvPr>
        </p:nvSpPr>
        <p:spPr>
          <a:xfrm>
            <a:off x="0" y="127861"/>
            <a:ext cx="9753176" cy="727869"/>
          </a:xfrm>
        </p:spPr>
        <p:txBody>
          <a:bodyPr/>
          <a:lstStyle/>
          <a:p>
            <a:r>
              <a:rPr lang="fr-FR" dirty="0"/>
              <a:t>Systèmes d’évitement </a:t>
            </a:r>
          </a:p>
        </p:txBody>
      </p:sp>
      <p:sp>
        <p:nvSpPr>
          <p:cNvPr id="9" name="Espace réservé du texte 2">
            <a:extLst>
              <a:ext uri="{FF2B5EF4-FFF2-40B4-BE49-F238E27FC236}">
                <a16:creationId xmlns:a16="http://schemas.microsoft.com/office/drawing/2014/main" id="{F41300EE-1623-47C0-A5C2-A8AFCAFCBFE0}"/>
              </a:ext>
            </a:extLst>
          </p:cNvPr>
          <p:cNvSpPr txBox="1">
            <a:spLocks/>
          </p:cNvSpPr>
          <p:nvPr/>
        </p:nvSpPr>
        <p:spPr>
          <a:xfrm>
            <a:off x="1730402" y="5448533"/>
            <a:ext cx="9251363"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La maitrise de l’engin est assurée par le conducteur.</a:t>
            </a:r>
          </a:p>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26432448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326237"/>
            <a:ext cx="11949738" cy="4617363"/>
          </a:xfrm>
        </p:spPr>
        <p:txBody>
          <a:bodyPr/>
          <a:lstStyle/>
          <a:p>
            <a:pPr marL="0" indent="0" algn="just">
              <a:buNone/>
            </a:pPr>
            <a:r>
              <a:rPr lang="fr-FR" sz="2000" b="1" u="sng" dirty="0">
                <a:solidFill>
                  <a:schemeClr val="tx1"/>
                </a:solidFill>
              </a:rPr>
              <a:t>Si on envisage d’utiliser un système d’avertissement</a:t>
            </a:r>
          </a:p>
          <a:p>
            <a:pPr algn="just"/>
            <a:r>
              <a:rPr lang="fr-FR" sz="1800" dirty="0">
                <a:solidFill>
                  <a:schemeClr val="tx1"/>
                </a:solidFill>
              </a:rPr>
              <a:t>Le signal d’avertissement ne doit pas prêter à équivoque </a:t>
            </a:r>
          </a:p>
          <a:p>
            <a:pPr algn="just"/>
            <a:r>
              <a:rPr lang="fr-FR" sz="1800" dirty="0">
                <a:solidFill>
                  <a:schemeClr val="tx1"/>
                </a:solidFill>
              </a:rPr>
              <a:t>L’opérateur doit pouvoir vérifier le bon fonctionnement du système</a:t>
            </a:r>
          </a:p>
          <a:p>
            <a:pPr marL="0" indent="0" algn="just">
              <a:buNone/>
            </a:pPr>
            <a:r>
              <a:rPr lang="fr-FR" sz="2000" b="1" u="sng" dirty="0">
                <a:solidFill>
                  <a:schemeClr val="tx1"/>
                </a:solidFill>
              </a:rPr>
              <a:t>Si on envisage l’utilisation d’un système d’évitement</a:t>
            </a:r>
          </a:p>
          <a:p>
            <a:pPr algn="just"/>
            <a:r>
              <a:rPr lang="fr-FR" sz="2000" dirty="0">
                <a:solidFill>
                  <a:schemeClr val="tx1"/>
                </a:solidFill>
              </a:rPr>
              <a:t>Doit être conçu en tenant compte de l’évaluation des risques et du niveau de performance requis</a:t>
            </a:r>
          </a:p>
          <a:p>
            <a:pPr algn="just"/>
            <a:r>
              <a:rPr lang="fr-FR" sz="2000" dirty="0">
                <a:solidFill>
                  <a:schemeClr val="tx1"/>
                </a:solidFill>
              </a:rPr>
              <a:t>La responsabilité incombe :</a:t>
            </a:r>
          </a:p>
          <a:p>
            <a:pPr lvl="2" algn="just"/>
            <a:r>
              <a:rPr lang="fr-FR" sz="1800" dirty="0">
                <a:solidFill>
                  <a:schemeClr val="tx1"/>
                </a:solidFill>
              </a:rPr>
              <a:t>au </a:t>
            </a:r>
            <a:r>
              <a:rPr lang="fr-FR" sz="1800" b="1" dirty="0">
                <a:solidFill>
                  <a:schemeClr val="tx1"/>
                </a:solidFill>
              </a:rPr>
              <a:t>fabricant</a:t>
            </a:r>
            <a:r>
              <a:rPr lang="fr-FR" sz="1800" dirty="0">
                <a:solidFill>
                  <a:schemeClr val="tx1"/>
                </a:solidFill>
              </a:rPr>
              <a:t> de l’engin si le système est intégré avant la mise sur le marché de l’engin (conformité de l’ensemble de la machine incluant le système d’avertissement ou d’évitement)</a:t>
            </a:r>
          </a:p>
          <a:p>
            <a:pPr lvl="2" algn="just"/>
            <a:r>
              <a:rPr lang="fr-FR" sz="1800" dirty="0">
                <a:solidFill>
                  <a:schemeClr val="tx1"/>
                </a:solidFill>
              </a:rPr>
              <a:t>à </a:t>
            </a:r>
            <a:r>
              <a:rPr lang="fr-FR" sz="1800" b="1" dirty="0">
                <a:solidFill>
                  <a:schemeClr val="tx1"/>
                </a:solidFill>
              </a:rPr>
              <a:t>l’intégrateur</a:t>
            </a:r>
            <a:r>
              <a:rPr lang="fr-FR" sz="1800" dirty="0">
                <a:solidFill>
                  <a:schemeClr val="tx1"/>
                </a:solidFill>
              </a:rPr>
              <a:t> si le système est intégré après la mise sur le marché de l’engin (modification)</a:t>
            </a:r>
          </a:p>
        </p:txBody>
      </p:sp>
      <p:sp>
        <p:nvSpPr>
          <p:cNvPr id="7" name="Titre 1"/>
          <p:cNvSpPr>
            <a:spLocks noGrp="1"/>
          </p:cNvSpPr>
          <p:nvPr>
            <p:ph type="title"/>
          </p:nvPr>
        </p:nvSpPr>
        <p:spPr>
          <a:xfrm>
            <a:off x="-132521" y="-45301"/>
            <a:ext cx="9753176" cy="727869"/>
          </a:xfrm>
        </p:spPr>
        <p:txBody>
          <a:bodyPr/>
          <a:lstStyle/>
          <a:p>
            <a:r>
              <a:rPr lang="fr-FR" dirty="0"/>
              <a:t>Messages de prévention</a:t>
            </a:r>
          </a:p>
        </p:txBody>
      </p:sp>
    </p:spTree>
    <p:extLst>
      <p:ext uri="{BB962C8B-B14F-4D97-AF65-F5344CB8AC3E}">
        <p14:creationId xmlns:p14="http://schemas.microsoft.com/office/powerpoint/2010/main" val="23312564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82847" y="1095980"/>
            <a:ext cx="11515729" cy="5223650"/>
          </a:xfrm>
        </p:spPr>
        <p:txBody>
          <a:bodyPr/>
          <a:lstStyle/>
          <a:p>
            <a:pPr marL="0" indent="0" algn="just">
              <a:buNone/>
            </a:pPr>
            <a:r>
              <a:rPr lang="fr-FR" sz="2000" b="1" u="sng" dirty="0">
                <a:solidFill>
                  <a:schemeClr val="tx1"/>
                </a:solidFill>
              </a:rPr>
              <a:t>Premières mesures</a:t>
            </a:r>
          </a:p>
          <a:p>
            <a:pPr algn="just">
              <a:spcBef>
                <a:spcPts val="0"/>
              </a:spcBef>
            </a:pPr>
            <a:r>
              <a:rPr lang="fr-FR" sz="1800" dirty="0">
                <a:solidFill>
                  <a:schemeClr val="tx1"/>
                </a:solidFill>
              </a:rPr>
              <a:t>Opter pour l’engin présentant les meilleures conditions de visibilité à la conception (directe ou indirecte)</a:t>
            </a:r>
          </a:p>
          <a:p>
            <a:pPr algn="just">
              <a:spcBef>
                <a:spcPts val="0"/>
              </a:spcBef>
            </a:pPr>
            <a:r>
              <a:rPr lang="fr-FR" sz="1800" dirty="0">
                <a:solidFill>
                  <a:schemeClr val="tx1"/>
                </a:solidFill>
              </a:rPr>
              <a:t>Mettre en place des mesures organisationnelles </a:t>
            </a:r>
          </a:p>
          <a:p>
            <a:pPr algn="just">
              <a:spcBef>
                <a:spcPts val="0"/>
              </a:spcBef>
            </a:pPr>
            <a:r>
              <a:rPr lang="fr-FR" sz="1800" dirty="0">
                <a:solidFill>
                  <a:schemeClr val="tx1"/>
                </a:solidFill>
              </a:rPr>
              <a:t>Former et sensibiliser les travailleurs</a:t>
            </a:r>
          </a:p>
          <a:p>
            <a:pPr marL="0" indent="0" algn="just">
              <a:spcBef>
                <a:spcPts val="0"/>
              </a:spcBef>
              <a:buNone/>
            </a:pPr>
            <a:endParaRPr lang="fr-FR" sz="1800" b="1" u="sng" dirty="0">
              <a:solidFill>
                <a:schemeClr val="tx1"/>
              </a:solidFill>
            </a:endParaRPr>
          </a:p>
          <a:p>
            <a:pPr marL="0" indent="0" algn="just">
              <a:spcBef>
                <a:spcPts val="0"/>
              </a:spcBef>
              <a:buNone/>
            </a:pPr>
            <a:r>
              <a:rPr lang="fr-FR" sz="1800" b="1" u="sng" dirty="0">
                <a:solidFill>
                  <a:schemeClr val="tx1"/>
                </a:solidFill>
              </a:rPr>
              <a:t>A</a:t>
            </a:r>
            <a:r>
              <a:rPr lang="fr-FR" sz="2000" b="1" u="sng" dirty="0">
                <a:solidFill>
                  <a:schemeClr val="tx1"/>
                </a:solidFill>
              </a:rPr>
              <a:t>déquation du système aux besoins</a:t>
            </a:r>
            <a:r>
              <a:rPr lang="fr-FR" sz="2000" dirty="0">
                <a:solidFill>
                  <a:schemeClr val="tx1"/>
                </a:solidFill>
              </a:rPr>
              <a:t> (analyse situation, expression besoin)</a:t>
            </a:r>
          </a:p>
          <a:p>
            <a:pPr marL="0" indent="0" algn="just">
              <a:spcBef>
                <a:spcPts val="0"/>
              </a:spcBef>
              <a:buNone/>
            </a:pPr>
            <a:endParaRPr lang="fr-FR" sz="1800" b="1" u="sng" dirty="0">
              <a:solidFill>
                <a:schemeClr val="tx1"/>
              </a:solidFill>
            </a:endParaRPr>
          </a:p>
          <a:p>
            <a:pPr marL="0" indent="0" algn="just">
              <a:spcBef>
                <a:spcPts val="0"/>
              </a:spcBef>
              <a:buNone/>
            </a:pPr>
            <a:r>
              <a:rPr lang="fr-FR" sz="2000" b="1" u="sng" dirty="0">
                <a:solidFill>
                  <a:schemeClr val="tx1"/>
                </a:solidFill>
              </a:rPr>
              <a:t>Phases d’installation, réglages et essais</a:t>
            </a:r>
          </a:p>
          <a:p>
            <a:pPr algn="just">
              <a:spcBef>
                <a:spcPts val="0"/>
              </a:spcBef>
            </a:pPr>
            <a:r>
              <a:rPr lang="fr-FR" sz="1800" dirty="0">
                <a:solidFill>
                  <a:schemeClr val="tx1"/>
                </a:solidFill>
              </a:rPr>
              <a:t>Paramétrage</a:t>
            </a:r>
          </a:p>
          <a:p>
            <a:pPr algn="just">
              <a:spcBef>
                <a:spcPts val="0"/>
              </a:spcBef>
            </a:pPr>
            <a:r>
              <a:rPr lang="fr-FR" sz="1800" dirty="0">
                <a:solidFill>
                  <a:schemeClr val="tx1"/>
                </a:solidFill>
              </a:rPr>
              <a:t>Appropriation, accompagnement et formation</a:t>
            </a:r>
          </a:p>
          <a:p>
            <a:pPr algn="just">
              <a:spcBef>
                <a:spcPts val="0"/>
              </a:spcBef>
            </a:pPr>
            <a:r>
              <a:rPr lang="fr-FR" sz="1800" dirty="0">
                <a:solidFill>
                  <a:schemeClr val="tx1"/>
                </a:solidFill>
              </a:rPr>
              <a:t>Retour d’expérience</a:t>
            </a:r>
          </a:p>
          <a:p>
            <a:pPr marL="0" indent="0" algn="just">
              <a:spcBef>
                <a:spcPts val="0"/>
              </a:spcBef>
              <a:buNone/>
            </a:pPr>
            <a:endParaRPr lang="fr-FR" sz="1800" dirty="0">
              <a:solidFill>
                <a:schemeClr val="tx1"/>
              </a:solidFill>
            </a:endParaRPr>
          </a:p>
          <a:p>
            <a:pPr marL="0" indent="0" algn="just">
              <a:spcBef>
                <a:spcPts val="0"/>
              </a:spcBef>
              <a:buNone/>
            </a:pPr>
            <a:r>
              <a:rPr lang="fr-FR" sz="2000" b="1" u="sng" dirty="0">
                <a:solidFill>
                  <a:schemeClr val="tx1"/>
                </a:solidFill>
              </a:rPr>
              <a:t>Phase d’exploitation</a:t>
            </a:r>
          </a:p>
          <a:p>
            <a:pPr algn="just">
              <a:spcBef>
                <a:spcPts val="0"/>
              </a:spcBef>
            </a:pPr>
            <a:r>
              <a:rPr lang="fr-FR" sz="1800" dirty="0">
                <a:solidFill>
                  <a:schemeClr val="tx1"/>
                </a:solidFill>
              </a:rPr>
              <a:t>Procédure (vérification du bon fonctionnement)</a:t>
            </a:r>
          </a:p>
          <a:p>
            <a:pPr algn="just">
              <a:spcBef>
                <a:spcPts val="0"/>
              </a:spcBef>
            </a:pPr>
            <a:r>
              <a:rPr lang="fr-FR" sz="1800" dirty="0">
                <a:solidFill>
                  <a:schemeClr val="tx1"/>
                </a:solidFill>
              </a:rPr>
              <a:t>Maintien en conditions opérationnelles</a:t>
            </a:r>
          </a:p>
          <a:p>
            <a:pPr algn="just">
              <a:spcBef>
                <a:spcPts val="0"/>
              </a:spcBef>
            </a:pPr>
            <a:r>
              <a:rPr lang="fr-FR" sz="1800" dirty="0">
                <a:solidFill>
                  <a:schemeClr val="tx1"/>
                </a:solidFill>
              </a:rPr>
              <a:t>Vigilance vis-à-vis des possibles modifications des habitudes de conduite</a:t>
            </a:r>
          </a:p>
        </p:txBody>
      </p:sp>
      <p:sp>
        <p:nvSpPr>
          <p:cNvPr id="7" name="Titre 1"/>
          <p:cNvSpPr>
            <a:spLocks noGrp="1"/>
          </p:cNvSpPr>
          <p:nvPr>
            <p:ph type="title"/>
          </p:nvPr>
        </p:nvSpPr>
        <p:spPr>
          <a:xfrm>
            <a:off x="-132521" y="-45301"/>
            <a:ext cx="9753176" cy="727869"/>
          </a:xfrm>
        </p:spPr>
        <p:txBody>
          <a:bodyPr/>
          <a:lstStyle/>
          <a:p>
            <a:r>
              <a:rPr lang="fr-FR" dirty="0"/>
              <a:t>Messages de prévention</a:t>
            </a:r>
          </a:p>
        </p:txBody>
      </p:sp>
      <p:pic>
        <p:nvPicPr>
          <p:cNvPr id="2" name="Image 1"/>
          <p:cNvPicPr>
            <a:picLocks noChangeAspect="1"/>
          </p:cNvPicPr>
          <p:nvPr/>
        </p:nvPicPr>
        <p:blipFill>
          <a:blip r:embed="rId2"/>
          <a:stretch>
            <a:fillRect/>
          </a:stretch>
        </p:blipFill>
        <p:spPr>
          <a:xfrm>
            <a:off x="9808902" y="2218045"/>
            <a:ext cx="926672" cy="932769"/>
          </a:xfrm>
          <a:prstGeom prst="rect">
            <a:avLst/>
          </a:prstGeom>
        </p:spPr>
      </p:pic>
      <p:sp>
        <p:nvSpPr>
          <p:cNvPr id="8" name="Rectangle 7"/>
          <p:cNvSpPr/>
          <p:nvPr/>
        </p:nvSpPr>
        <p:spPr>
          <a:xfrm>
            <a:off x="8498740" y="3247721"/>
            <a:ext cx="3546996" cy="2862322"/>
          </a:xfrm>
          <a:prstGeom prst="rect">
            <a:avLst/>
          </a:prstGeom>
          <a:solidFill>
            <a:schemeClr val="bg1"/>
          </a:solidFill>
          <a:ln w="38100">
            <a:solidFill>
              <a:schemeClr val="tx1"/>
            </a:solidFill>
            <a:prstDash val="lgDash"/>
          </a:ln>
        </p:spPr>
        <p:txBody>
          <a:bodyPr wrap="square">
            <a:spAutoFit/>
          </a:bodyPr>
          <a:lstStyle/>
          <a:p>
            <a:pPr algn="ctr"/>
            <a:r>
              <a:rPr lang="fr-FR" sz="2000" b="1" dirty="0"/>
              <a:t>Ces systèmes ne doivent en aucun cas être considérés comme une mesure de protection. </a:t>
            </a:r>
          </a:p>
          <a:p>
            <a:pPr algn="ctr"/>
            <a:r>
              <a:rPr lang="fr-FR" sz="2000" b="1" dirty="0"/>
              <a:t>Ils ne peuvent</a:t>
            </a:r>
          </a:p>
          <a:p>
            <a:pPr algn="ctr"/>
            <a:r>
              <a:rPr lang="fr-FR" sz="2000" b="1" dirty="0"/>
              <a:t>se substituer au </a:t>
            </a:r>
            <a:r>
              <a:rPr lang="fr-FR" sz="2000" b="1" u="sng" dirty="0"/>
              <a:t>conducteur</a:t>
            </a:r>
            <a:r>
              <a:rPr lang="fr-FR" sz="2000" b="1" dirty="0"/>
              <a:t> qui, in fine, </a:t>
            </a:r>
            <a:r>
              <a:rPr lang="fr-FR" sz="2000" b="1" u="sng" dirty="0"/>
              <a:t>conserve seul la maitrise de l’engin</a:t>
            </a:r>
            <a:r>
              <a:rPr lang="fr-FR" sz="2000" b="1" dirty="0"/>
              <a:t>.</a:t>
            </a:r>
          </a:p>
        </p:txBody>
      </p:sp>
    </p:spTree>
    <p:extLst>
      <p:ext uri="{BB962C8B-B14F-4D97-AF65-F5344CB8AC3E}">
        <p14:creationId xmlns:p14="http://schemas.microsoft.com/office/powerpoint/2010/main" val="108835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09447"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Ressources INRS</a:t>
            </a:r>
          </a:p>
        </p:txBody>
      </p:sp>
    </p:spTree>
    <p:extLst>
      <p:ext uri="{BB962C8B-B14F-4D97-AF65-F5344CB8AC3E}">
        <p14:creationId xmlns:p14="http://schemas.microsoft.com/office/powerpoint/2010/main" val="9219592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0" y="88592"/>
            <a:ext cx="9753176" cy="727869"/>
          </a:xfrm>
        </p:spPr>
        <p:txBody>
          <a:bodyPr/>
          <a:lstStyle/>
          <a:p>
            <a:r>
              <a:rPr lang="fr-FR" dirty="0"/>
              <a:t>Note technique INRS</a:t>
            </a:r>
          </a:p>
        </p:txBody>
      </p:sp>
      <p:sp>
        <p:nvSpPr>
          <p:cNvPr id="8" name="Espace réservé du texte 2"/>
          <p:cNvSpPr txBox="1">
            <a:spLocks/>
          </p:cNvSpPr>
          <p:nvPr/>
        </p:nvSpPr>
        <p:spPr>
          <a:xfrm>
            <a:off x="5353050" y="1544662"/>
            <a:ext cx="6838950" cy="53178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Publication INRS sur la place des dispositifs de détection utilisés pour la réduction du risque de collision</a:t>
            </a:r>
          </a:p>
          <a:p>
            <a:pPr marL="0" indent="0">
              <a:buFontTx/>
              <a:buNone/>
            </a:pPr>
            <a:endParaRPr lang="fr-FR" sz="2400" b="1" i="1" dirty="0">
              <a:solidFill>
                <a:schemeClr val="tx1"/>
              </a:solidFill>
            </a:endParaRP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6535882" y="2938544"/>
            <a:ext cx="4817918" cy="2250682"/>
          </a:xfrm>
        </p:spPr>
        <p:txBody>
          <a:bodyPr/>
          <a:lstStyle/>
          <a:p>
            <a:pPr marL="0" indent="0" algn="just">
              <a:buNone/>
            </a:pPr>
            <a:r>
              <a:rPr lang="fr-FR" sz="1800" dirty="0">
                <a:solidFill>
                  <a:schemeClr val="tx1"/>
                </a:solidFill>
              </a:rPr>
              <a:t>Rappelant</a:t>
            </a:r>
          </a:p>
          <a:p>
            <a:pPr algn="just"/>
            <a:r>
              <a:rPr lang="fr-FR" sz="1800" dirty="0">
                <a:solidFill>
                  <a:schemeClr val="tx1"/>
                </a:solidFill>
              </a:rPr>
              <a:t>Les messages généraux de prévention du risque de collision</a:t>
            </a:r>
          </a:p>
          <a:p>
            <a:pPr algn="just"/>
            <a:r>
              <a:rPr lang="fr-FR" sz="1800" dirty="0">
                <a:solidFill>
                  <a:schemeClr val="tx1"/>
                </a:solidFill>
              </a:rPr>
              <a:t>La place de ces dispositifs dans la démarche de réduction du risque</a:t>
            </a:r>
          </a:p>
          <a:p>
            <a:pPr algn="just"/>
            <a:r>
              <a:rPr lang="fr-FR" sz="1800" dirty="0">
                <a:solidFill>
                  <a:schemeClr val="tx1"/>
                </a:solidFill>
              </a:rPr>
              <a:t>Proposant des points de vigilance / recommandations quant à leur usage</a:t>
            </a:r>
          </a:p>
          <a:p>
            <a:pPr marL="0" indent="0" algn="just">
              <a:buNone/>
            </a:pPr>
            <a:endParaRPr lang="fr-FR" sz="1800" dirty="0">
              <a:solidFill>
                <a:schemeClr val="tx1"/>
              </a:solidFill>
            </a:endParaRPr>
          </a:p>
        </p:txBody>
      </p:sp>
      <p:pic>
        <p:nvPicPr>
          <p:cNvPr id="5" name="Image 4"/>
          <p:cNvPicPr>
            <a:picLocks noChangeAspect="1"/>
          </p:cNvPicPr>
          <p:nvPr/>
        </p:nvPicPr>
        <p:blipFill>
          <a:blip r:embed="rId3"/>
          <a:stretch>
            <a:fillRect/>
          </a:stretch>
        </p:blipFill>
        <p:spPr>
          <a:xfrm>
            <a:off x="741884" y="1314621"/>
            <a:ext cx="3391966" cy="4572299"/>
          </a:xfrm>
          <a:prstGeom prst="rect">
            <a:avLst/>
          </a:prstGeom>
        </p:spPr>
      </p:pic>
    </p:spTree>
    <p:extLst>
      <p:ext uri="{BB962C8B-B14F-4D97-AF65-F5344CB8AC3E}">
        <p14:creationId xmlns:p14="http://schemas.microsoft.com/office/powerpoint/2010/main" val="3534065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0" y="88592"/>
            <a:ext cx="9753176" cy="727869"/>
          </a:xfrm>
        </p:spPr>
        <p:txBody>
          <a:bodyPr/>
          <a:lstStyle/>
          <a:p>
            <a:r>
              <a:rPr lang="fr-FR" dirty="0"/>
              <a:t>Brochure INRS existante : ED 6083</a:t>
            </a:r>
          </a:p>
        </p:txBody>
      </p:sp>
      <p:sp>
        <p:nvSpPr>
          <p:cNvPr id="8" name="Espace réservé du texte 2"/>
          <p:cNvSpPr txBox="1">
            <a:spLocks/>
          </p:cNvSpPr>
          <p:nvPr/>
        </p:nvSpPr>
        <p:spPr>
          <a:xfrm>
            <a:off x="5353050" y="1544662"/>
            <a:ext cx="5010150" cy="62703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400" b="1" i="1" dirty="0">
                <a:solidFill>
                  <a:schemeClr val="tx1"/>
                </a:solidFill>
              </a:rPr>
              <a:t>Mise à jour en cours</a:t>
            </a:r>
          </a:p>
          <a:p>
            <a:pPr marL="0" indent="0">
              <a:buFontTx/>
              <a:buNone/>
            </a:pPr>
            <a:endParaRPr lang="fr-FR" sz="2400" b="1" i="1" dirty="0">
              <a:solidFill>
                <a:schemeClr val="tx1"/>
              </a:solidFill>
            </a:endParaRPr>
          </a:p>
        </p:txBody>
      </p:sp>
      <p:sp>
        <p:nvSpPr>
          <p:cNvPr id="13" name="Espace réservé du texte 2">
            <a:extLst>
              <a:ext uri="{FF2B5EF4-FFF2-40B4-BE49-F238E27FC236}">
                <a16:creationId xmlns:a16="http://schemas.microsoft.com/office/drawing/2014/main" id="{6CF959B8-7739-457B-9085-FD93CA7CCECA}"/>
              </a:ext>
            </a:extLst>
          </p:cNvPr>
          <p:cNvSpPr>
            <a:spLocks noGrp="1"/>
          </p:cNvSpPr>
          <p:nvPr>
            <p:ph type="body" sz="quarter" idx="10"/>
          </p:nvPr>
        </p:nvSpPr>
        <p:spPr>
          <a:xfrm>
            <a:off x="4876588" y="2171700"/>
            <a:ext cx="5729080" cy="3211836"/>
          </a:xfrm>
        </p:spPr>
        <p:txBody>
          <a:bodyPr/>
          <a:lstStyle/>
          <a:p>
            <a:pPr marL="0" indent="0" algn="just">
              <a:buNone/>
            </a:pPr>
            <a:r>
              <a:rPr lang="fr-FR" sz="2000" b="1" dirty="0">
                <a:solidFill>
                  <a:schemeClr val="tx1"/>
                </a:solidFill>
                <a:sym typeface="Wingdings" panose="05000000000000000000" pitchFamily="2" charset="2"/>
              </a:rPr>
              <a:t>2015 … -&gt; … 2024:</a:t>
            </a:r>
          </a:p>
          <a:p>
            <a:pPr marL="0" indent="0" algn="just">
              <a:buNone/>
            </a:pPr>
            <a:endParaRPr lang="fr-FR" sz="2000" b="1" dirty="0">
              <a:solidFill>
                <a:schemeClr val="tx1"/>
              </a:solidFill>
              <a:sym typeface="Wingdings" panose="05000000000000000000" pitchFamily="2" charset="2"/>
            </a:endParaRPr>
          </a:p>
          <a:p>
            <a:pPr lvl="1" algn="just"/>
            <a:r>
              <a:rPr lang="fr-FR" sz="2000" dirty="0">
                <a:sym typeface="Wingdings" panose="05000000000000000000" pitchFamily="2" charset="2"/>
              </a:rPr>
              <a:t>Evolution de l’offre et des capacités des technologies de détection</a:t>
            </a:r>
          </a:p>
          <a:p>
            <a:pPr marL="349250" lvl="1" indent="0" algn="just">
              <a:buNone/>
            </a:pPr>
            <a:endParaRPr lang="fr-FR" sz="2000" dirty="0">
              <a:sym typeface="Wingdings" panose="05000000000000000000" pitchFamily="2" charset="2"/>
            </a:endParaRPr>
          </a:p>
          <a:p>
            <a:pPr lvl="1" algn="just"/>
            <a:r>
              <a:rPr lang="fr-FR" sz="2000" dirty="0">
                <a:sym typeface="Wingdings" panose="05000000000000000000" pitchFamily="2" charset="2"/>
              </a:rPr>
              <a:t>Intégration des dispositifs de détection dans une fonction </a:t>
            </a:r>
            <a:r>
              <a:rPr lang="fr-FR" sz="2000" u="sng" dirty="0">
                <a:sym typeface="Wingdings" panose="05000000000000000000" pitchFamily="2" charset="2"/>
              </a:rPr>
              <a:t>d’évitement</a:t>
            </a:r>
            <a:r>
              <a:rPr lang="fr-FR" sz="2000" dirty="0">
                <a:sym typeface="Wingdings" panose="05000000000000000000" pitchFamily="2" charset="2"/>
              </a:rPr>
              <a:t> sur de nombreux engins de terrassement</a:t>
            </a:r>
          </a:p>
          <a:p>
            <a:pPr marL="0" indent="0" algn="just">
              <a:buNone/>
            </a:pPr>
            <a:endParaRPr lang="fr-FR" sz="2000" dirty="0">
              <a:solidFill>
                <a:schemeClr val="tx1"/>
              </a:solidFill>
            </a:endParaRPr>
          </a:p>
          <a:p>
            <a:pPr marL="0" indent="0" algn="just">
              <a:buNone/>
            </a:pPr>
            <a:endParaRPr lang="fr-FR" sz="2000" dirty="0">
              <a:solidFill>
                <a:schemeClr val="tx1"/>
              </a:solidFill>
            </a:endParaRPr>
          </a:p>
        </p:txBody>
      </p:sp>
      <p:pic>
        <p:nvPicPr>
          <p:cNvPr id="6" name="Imag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44935" y="1407300"/>
            <a:ext cx="3121387" cy="4388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565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64571"/>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du neuf</a:t>
            </a:r>
          </a:p>
          <a:p>
            <a:r>
              <a:rPr lang="fr-FR" sz="4400" dirty="0"/>
              <a:t>2025</a:t>
            </a:r>
          </a:p>
          <a:p>
            <a:r>
              <a:rPr lang="fr-FR" sz="4400" dirty="0"/>
              <a:t>France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Lionel Couturier</a:t>
            </a:r>
          </a:p>
        </p:txBody>
      </p:sp>
      <p:pic>
        <p:nvPicPr>
          <p:cNvPr id="2" name="Image 1">
            <a:extLst>
              <a:ext uri="{FF2B5EF4-FFF2-40B4-BE49-F238E27FC236}">
                <a16:creationId xmlns:a16="http://schemas.microsoft.com/office/drawing/2014/main" id="{127C9966-6D74-4C06-9924-5D42B8774EFA}"/>
              </a:ext>
            </a:extLst>
          </p:cNvPr>
          <p:cNvPicPr>
            <a:picLocks noChangeAspect="1"/>
          </p:cNvPicPr>
          <p:nvPr/>
        </p:nvPicPr>
        <p:blipFill>
          <a:blip r:embed="rId2"/>
          <a:stretch>
            <a:fillRect/>
          </a:stretch>
        </p:blipFill>
        <p:spPr>
          <a:xfrm>
            <a:off x="595552" y="1564571"/>
            <a:ext cx="2627604" cy="6151397"/>
          </a:xfrm>
          <a:prstGeom prst="rect">
            <a:avLst/>
          </a:prstGeom>
        </p:spPr>
      </p:pic>
      <p:pic>
        <p:nvPicPr>
          <p:cNvPr id="5" name="Image 4" descr="C:\Users\pole-eco\Desktop\chariot2.PNG">
            <a:extLst>
              <a:ext uri="{FF2B5EF4-FFF2-40B4-BE49-F238E27FC236}">
                <a16:creationId xmlns:a16="http://schemas.microsoft.com/office/drawing/2014/main" id="{470B2EE6-D1FA-417B-A3B5-F2A45B0B0849}"/>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8933" y="1735657"/>
            <a:ext cx="694690" cy="673100"/>
          </a:xfrm>
          <a:prstGeom prst="rect">
            <a:avLst/>
          </a:prstGeom>
          <a:noFill/>
          <a:ln>
            <a:noFill/>
          </a:ln>
        </p:spPr>
      </p:pic>
      <p:pic>
        <p:nvPicPr>
          <p:cNvPr id="6" name="Image 5" descr="C:\Users\pole-eco\Desktop\chariot1.PNG">
            <a:extLst>
              <a:ext uri="{FF2B5EF4-FFF2-40B4-BE49-F238E27FC236}">
                <a16:creationId xmlns:a16="http://schemas.microsoft.com/office/drawing/2014/main" id="{3E52F76B-829F-4DC6-B447-558CF3550654}"/>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426" y="4304673"/>
            <a:ext cx="643890" cy="639445"/>
          </a:xfrm>
          <a:prstGeom prst="rect">
            <a:avLst/>
          </a:prstGeom>
          <a:noFill/>
          <a:ln>
            <a:noFill/>
          </a:ln>
        </p:spPr>
      </p:pic>
    </p:spTree>
    <p:extLst>
      <p:ext uri="{BB962C8B-B14F-4D97-AF65-F5344CB8AC3E}">
        <p14:creationId xmlns:p14="http://schemas.microsoft.com/office/powerpoint/2010/main" val="40833671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2521" y="-45301"/>
            <a:ext cx="9753176" cy="727869"/>
          </a:xfrm>
        </p:spPr>
        <p:txBody>
          <a:bodyPr/>
          <a:lstStyle/>
          <a:p>
            <a:r>
              <a:rPr lang="fr-FR" dirty="0"/>
              <a:t>Ressources INRS</a:t>
            </a:r>
          </a:p>
        </p:txBody>
      </p:sp>
      <p:sp>
        <p:nvSpPr>
          <p:cNvPr id="14" name="Espace réservé du contenu 3">
            <a:extLst>
              <a:ext uri="{FF2B5EF4-FFF2-40B4-BE49-F238E27FC236}">
                <a16:creationId xmlns:a16="http://schemas.microsoft.com/office/drawing/2014/main" id="{380CA9D7-75C3-4849-9CB1-C68EB2C5D2F7}"/>
              </a:ext>
            </a:extLst>
          </p:cNvPr>
          <p:cNvSpPr txBox="1">
            <a:spLocks/>
          </p:cNvSpPr>
          <p:nvPr/>
        </p:nvSpPr>
        <p:spPr>
          <a:xfrm>
            <a:off x="168965" y="1178415"/>
            <a:ext cx="7921487" cy="5356856"/>
          </a:xfrm>
          <a:prstGeom prst="rect">
            <a:avLst/>
          </a:prstGeom>
        </p:spPr>
        <p:txBody>
          <a:bodyPr>
            <a:noAutofit/>
          </a:bodyPr>
          <a:lst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hlinkClick r:id="rId3"/>
              </a:rPr>
              <a:t>Organiser la prévention des risques de collision entre les engins et les piétons </a:t>
            </a:r>
            <a:r>
              <a:rPr lang="fr-FR" sz="2000" dirty="0">
                <a:solidFill>
                  <a:schemeClr val="tx1"/>
                </a:solidFill>
              </a:rPr>
              <a:t>(ED6457)</a:t>
            </a:r>
            <a:endParaRPr lang="fr-FR" sz="2000" dirty="0">
              <a:solidFill>
                <a:schemeClr val="tx1"/>
              </a:solidFill>
              <a:hlinkClick r:id="rId4"/>
            </a:endParaRPr>
          </a:p>
          <a:p>
            <a:r>
              <a:rPr lang="fr-FR" sz="2000" dirty="0">
                <a:solidFill>
                  <a:schemeClr val="tx1"/>
                </a:solidFill>
                <a:hlinkClick r:id="rId4"/>
              </a:rPr>
              <a:t>Chariots automoteurs de manutention à conducteur porté, Evaluation et prévention des principaux risques lors de l'utilisation</a:t>
            </a:r>
            <a:r>
              <a:rPr lang="fr-FR" sz="2000" dirty="0">
                <a:solidFill>
                  <a:schemeClr val="tx1"/>
                </a:solidFill>
              </a:rPr>
              <a:t> (ED 949 - en cours de mise à jour)</a:t>
            </a:r>
            <a:endParaRPr lang="fr-FR" dirty="0"/>
          </a:p>
          <a:p>
            <a:r>
              <a:rPr lang="fr-FR" sz="2000" dirty="0">
                <a:solidFill>
                  <a:schemeClr val="tx1"/>
                </a:solidFill>
                <a:hlinkClick r:id="rId5"/>
              </a:rPr>
              <a:t>Chariots automoteurs de manutention - Manuel de conduite</a:t>
            </a:r>
            <a:r>
              <a:rPr lang="fr-FR" sz="2000" dirty="0">
                <a:solidFill>
                  <a:schemeClr val="tx1"/>
                </a:solidFill>
              </a:rPr>
              <a:t> (ED766)</a:t>
            </a:r>
          </a:p>
          <a:p>
            <a:r>
              <a:rPr lang="fr-FR" sz="2000" dirty="0">
                <a:solidFill>
                  <a:schemeClr val="tx1"/>
                </a:solidFill>
                <a:hlinkClick r:id="rId6"/>
              </a:rPr>
              <a:t>Les chariots automoteurs de manutention - Guide pour le choix et l'utilisation </a:t>
            </a:r>
            <a:r>
              <a:rPr lang="fr-FR" sz="2000" dirty="0">
                <a:solidFill>
                  <a:schemeClr val="tx1"/>
                </a:solidFill>
              </a:rPr>
              <a:t>(ED 812)</a:t>
            </a:r>
          </a:p>
          <a:p>
            <a:r>
              <a:rPr lang="fr-FR" sz="2000" dirty="0">
                <a:solidFill>
                  <a:schemeClr val="tx1"/>
                </a:solidFill>
                <a:hlinkClick r:id="rId7"/>
              </a:rPr>
              <a:t>La conduite sans les secousses - Comment régler votre siège à suspension (spécial caristes) </a:t>
            </a:r>
            <a:r>
              <a:rPr lang="fr-FR" sz="2000" dirty="0">
                <a:solidFill>
                  <a:schemeClr val="tx1"/>
                </a:solidFill>
              </a:rPr>
              <a:t>(ED1372)</a:t>
            </a:r>
          </a:p>
          <a:p>
            <a:r>
              <a:rPr lang="fr-FR" sz="2000" dirty="0">
                <a:solidFill>
                  <a:schemeClr val="tx1"/>
                </a:solidFill>
                <a:hlinkClick r:id="rId8"/>
              </a:rPr>
              <a:t>Chariots automoteurs de manutention - Comment éviter le renversement </a:t>
            </a:r>
            <a:r>
              <a:rPr lang="fr-FR" sz="2000" dirty="0">
                <a:solidFill>
                  <a:schemeClr val="tx1"/>
                </a:solidFill>
              </a:rPr>
              <a:t>(ED979)</a:t>
            </a:r>
          </a:p>
          <a:p>
            <a:endParaRPr lang="fr-FR" sz="2000" dirty="0">
              <a:solidFill>
                <a:schemeClr val="tx1"/>
              </a:solidFill>
            </a:endParaRPr>
          </a:p>
        </p:txBody>
      </p:sp>
      <p:pic>
        <p:nvPicPr>
          <p:cNvPr id="2" name="Image 1"/>
          <p:cNvPicPr>
            <a:picLocks noChangeAspect="1"/>
          </p:cNvPicPr>
          <p:nvPr/>
        </p:nvPicPr>
        <p:blipFill>
          <a:blip r:embed="rId9"/>
          <a:stretch>
            <a:fillRect/>
          </a:stretch>
        </p:blipFill>
        <p:spPr>
          <a:xfrm>
            <a:off x="9955498" y="1461051"/>
            <a:ext cx="1652244" cy="2321614"/>
          </a:xfrm>
          <a:prstGeom prst="rect">
            <a:avLst/>
          </a:prstGeom>
        </p:spPr>
      </p:pic>
      <p:pic>
        <p:nvPicPr>
          <p:cNvPr id="3" name="Image 2"/>
          <p:cNvPicPr>
            <a:picLocks noChangeAspect="1"/>
          </p:cNvPicPr>
          <p:nvPr/>
        </p:nvPicPr>
        <p:blipFill>
          <a:blip r:embed="rId10"/>
          <a:stretch>
            <a:fillRect/>
          </a:stretch>
        </p:blipFill>
        <p:spPr>
          <a:xfrm>
            <a:off x="10647383" y="3928154"/>
            <a:ext cx="1316480" cy="2029860"/>
          </a:xfrm>
          <a:prstGeom prst="rect">
            <a:avLst/>
          </a:prstGeom>
        </p:spPr>
      </p:pic>
      <p:pic>
        <p:nvPicPr>
          <p:cNvPr id="4" name="Image 3"/>
          <p:cNvPicPr>
            <a:picLocks noChangeAspect="1"/>
          </p:cNvPicPr>
          <p:nvPr/>
        </p:nvPicPr>
        <p:blipFill>
          <a:blip r:embed="rId11"/>
          <a:stretch>
            <a:fillRect/>
          </a:stretch>
        </p:blipFill>
        <p:spPr>
          <a:xfrm>
            <a:off x="9186212" y="4065649"/>
            <a:ext cx="1138169" cy="2339891"/>
          </a:xfrm>
          <a:prstGeom prst="rect">
            <a:avLst/>
          </a:prstGeom>
        </p:spPr>
      </p:pic>
      <p:pic>
        <p:nvPicPr>
          <p:cNvPr id="6" name="Image 5"/>
          <p:cNvPicPr>
            <a:picLocks noChangeAspect="1"/>
          </p:cNvPicPr>
          <p:nvPr/>
        </p:nvPicPr>
        <p:blipFill rotWithShape="1">
          <a:blip r:embed="rId12"/>
          <a:srcRect t="7061"/>
          <a:stretch/>
        </p:blipFill>
        <p:spPr>
          <a:xfrm>
            <a:off x="7440469" y="5060009"/>
            <a:ext cx="1582505" cy="1648915"/>
          </a:xfrm>
          <a:prstGeom prst="rect">
            <a:avLst/>
          </a:prstGeom>
        </p:spPr>
      </p:pic>
      <p:pic>
        <p:nvPicPr>
          <p:cNvPr id="9" name="Image 8"/>
          <p:cNvPicPr>
            <a:picLocks noChangeAspect="1"/>
          </p:cNvPicPr>
          <p:nvPr/>
        </p:nvPicPr>
        <p:blipFill>
          <a:blip r:embed="rId13"/>
          <a:stretch>
            <a:fillRect/>
          </a:stretch>
        </p:blipFill>
        <p:spPr>
          <a:xfrm>
            <a:off x="8028462" y="1461399"/>
            <a:ext cx="1784074" cy="2466755"/>
          </a:xfrm>
          <a:prstGeom prst="rect">
            <a:avLst/>
          </a:prstGeom>
        </p:spPr>
      </p:pic>
    </p:spTree>
    <p:extLst>
      <p:ext uri="{BB962C8B-B14F-4D97-AF65-F5344CB8AC3E}">
        <p14:creationId xmlns:p14="http://schemas.microsoft.com/office/powerpoint/2010/main" val="26324188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09447"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Merci pour votre attention</a:t>
            </a:r>
          </a:p>
        </p:txBody>
      </p:sp>
    </p:spTree>
    <p:extLst>
      <p:ext uri="{BB962C8B-B14F-4D97-AF65-F5344CB8AC3E}">
        <p14:creationId xmlns:p14="http://schemas.microsoft.com/office/powerpoint/2010/main" val="29965504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64571"/>
            <a:ext cx="8628880"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Perspectives économiques mondiales, françaises et industrielles</a:t>
            </a:r>
          </a:p>
        </p:txBody>
      </p:sp>
      <p:sp>
        <p:nvSpPr>
          <p:cNvPr id="3" name="Sous-titre 2"/>
          <p:cNvSpPr txBox="1">
            <a:spLocks/>
          </p:cNvSpPr>
          <p:nvPr/>
        </p:nvSpPr>
        <p:spPr bwMode="auto">
          <a:xfrm>
            <a:off x="7253315" y="4440062"/>
            <a:ext cx="4502591"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914400" eaLnBrk="1" hangingPunct="1"/>
            <a:r>
              <a:rPr lang="fr-FR" altLang="fr-FR" dirty="0">
                <a:solidFill>
                  <a:srgbClr val="0067B8"/>
                </a:solidFill>
                <a:latin typeface="Calibri"/>
              </a:rPr>
              <a:t>Anthony Morlet-Lavidalie </a:t>
            </a:r>
          </a:p>
          <a:p>
            <a:pPr algn="l" defTabSz="914400" eaLnBrk="1" hangingPunct="1"/>
            <a:r>
              <a:rPr lang="fr-FR" altLang="fr-FR" dirty="0">
                <a:solidFill>
                  <a:srgbClr val="0067B8"/>
                </a:solidFill>
                <a:latin typeface="Calibri"/>
              </a:rPr>
              <a:t>Rexecode</a:t>
            </a:r>
          </a:p>
        </p:txBody>
      </p:sp>
      <p:pic>
        <p:nvPicPr>
          <p:cNvPr id="6" name="Image 5" descr="C:\Users\pole-eco\Desktop\chariot1.PNG">
            <a:extLst>
              <a:ext uri="{FF2B5EF4-FFF2-40B4-BE49-F238E27FC236}">
                <a16:creationId xmlns:a16="http://schemas.microsoft.com/office/drawing/2014/main" id="{3E52F76B-829F-4DC6-B447-558CF3550654}"/>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426" y="4304673"/>
            <a:ext cx="643890" cy="639445"/>
          </a:xfrm>
          <a:prstGeom prst="rect">
            <a:avLst/>
          </a:prstGeom>
          <a:noFill/>
          <a:ln>
            <a:noFill/>
          </a:ln>
        </p:spPr>
      </p:pic>
    </p:spTree>
    <p:extLst>
      <p:ext uri="{BB962C8B-B14F-4D97-AF65-F5344CB8AC3E}">
        <p14:creationId xmlns:p14="http://schemas.microsoft.com/office/powerpoint/2010/main" val="16945852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72E19-ED9E-15FC-B03C-91213D29C2F4}"/>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6D89E6D1-3618-F77D-6EE4-EA7622A77B0F}"/>
              </a:ext>
            </a:extLst>
          </p:cNvPr>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Perspectives générales </a:t>
            </a:r>
            <a:br>
              <a:rPr lang="fr-FR" sz="4400" dirty="0"/>
            </a:br>
            <a:r>
              <a:rPr lang="fr-FR" sz="4400" dirty="0"/>
              <a:t>de l’économie mondiale </a:t>
            </a:r>
          </a:p>
        </p:txBody>
      </p:sp>
      <p:pic>
        <p:nvPicPr>
          <p:cNvPr id="5" name="Image 4">
            <a:extLst>
              <a:ext uri="{FF2B5EF4-FFF2-40B4-BE49-F238E27FC236}">
                <a16:creationId xmlns:a16="http://schemas.microsoft.com/office/drawing/2014/main" id="{389002F5-0405-F413-70BD-26DE936F2CC1}"/>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27376" y="1008112"/>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90602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9" y="70774"/>
            <a:ext cx="8686799" cy="1163666"/>
          </a:xfrm>
        </p:spPr>
        <p:txBody>
          <a:bodyPr>
            <a:noAutofit/>
          </a:bodyPr>
          <a:lstStyle/>
          <a:p>
            <a:r>
              <a:rPr lang="fr-FR" sz="2800" dirty="0"/>
              <a:t>Etat de fait : la croissance mondiale résiste à ce stade.</a:t>
            </a:r>
          </a:p>
        </p:txBody>
      </p:sp>
      <p:sp>
        <p:nvSpPr>
          <p:cNvPr id="4" name="Espace réservé du pied de page 3"/>
          <p:cNvSpPr>
            <a:spLocks noGrp="1"/>
          </p:cNvSpPr>
          <p:nvPr>
            <p:ph type="ftr" sz="quarter" idx="11"/>
          </p:nvPr>
        </p:nvSpPr>
        <p:spPr/>
        <p:txBody>
          <a:bodyPr/>
          <a:lstStyle/>
          <a:p>
            <a:endParaRPr lang="fr-FR" dirty="0"/>
          </a:p>
          <a:p>
            <a:endParaRPr lang="fr-FR" dirty="0"/>
          </a:p>
          <a:p>
            <a:endParaRPr lang="fr-FR" dirty="0"/>
          </a:p>
          <a:p>
            <a:endParaRPr lang="fr-FR" dirty="0"/>
          </a:p>
        </p:txBody>
      </p:sp>
      <p:pic>
        <p:nvPicPr>
          <p:cNvPr id="3" name="Picture 5" descr="&lt;Chart&gt;&lt;ImageInfo Version=&quot;1.26.218&quot; GUID=&quot;041aa640ae6e42bb8b12ef5e1e0fad3e&quot; DsId=&quot;ZCRX015&quot; T1SubID=&quot;&quot; Width=&quot;776&quot; Height=&quot;514&quot; Format=&quot;emf&quot; ChartGroupUID=&quot;970e305e-3b00-463b-90e3-61b3d94632e4&quot; GroupName=&quot;Monde&quot; ChartName=&quot;Monde : Croissance du PIB en volume_&quot; ChartStyleName=&quot;&quot; GroupNameEncoded=&quot;Monde&quot; ChartNameEncoded=&quot;Monde+%3a+Croissance+du+PIB+en+volume_&quot; ChartStyleNameEncoded=&quot;&quot; ShortCode=&quot;&quot; ChartOwner=&quot;ZCRX018&quot; TemplateId=&quot;&quot; TemplateName=&quot;&quot; TemplateNameEncoded=&quot;&quot; EditionId=&quot;&quot; EditionGenerationDate=&quot;&quot; RefreshDate=&quot;16/09/2025 18:59:14&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Monde&quot; DoStretch=&quot;true&quot; Pr=&quot;&quot; ChartType=&quot;None&quot;/&gt;&lt;/Chart&gt;">
            <a:extLst>
              <a:ext uri="{FF2B5EF4-FFF2-40B4-BE49-F238E27FC236}">
                <a16:creationId xmlns:a16="http://schemas.microsoft.com/office/drawing/2014/main" id="{FFE7C83A-F6FD-DAFF-8BBC-0657164D1796}"/>
              </a:ext>
            </a:extLst>
          </p:cNvPr>
          <p:cNvPicPr>
            <a:picLocks/>
          </p:cNvPicPr>
          <p:nvPr/>
        </p:nvPicPr>
        <p:blipFill>
          <a:blip r:embed="rId3">
            <a:lum/>
          </a:blip>
          <a:stretch>
            <a:fillRect/>
          </a:stretch>
        </p:blipFill>
        <p:spPr>
          <a:xfrm>
            <a:off x="2399370" y="1312431"/>
            <a:ext cx="7393259" cy="4899543"/>
          </a:xfrm>
          <a:prstGeom prst="rect">
            <a:avLst/>
          </a:prstGeom>
          <a:solidFill>
            <a:srgbClr val="FFFFFF"/>
          </a:solidFill>
          <a:ln>
            <a:noFill/>
          </a:ln>
        </p:spPr>
      </p:pic>
    </p:spTree>
    <p:extLst>
      <p:ext uri="{BB962C8B-B14F-4D97-AF65-F5344CB8AC3E}">
        <p14:creationId xmlns:p14="http://schemas.microsoft.com/office/powerpoint/2010/main" val="764336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26835-10CD-1ED8-8C6F-84521CDF7FB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A8B21FA-B2A1-4D63-5C88-8986A282C8D5}"/>
              </a:ext>
            </a:extLst>
          </p:cNvPr>
          <p:cNvSpPr>
            <a:spLocks noGrp="1"/>
          </p:cNvSpPr>
          <p:nvPr>
            <p:ph type="title"/>
          </p:nvPr>
        </p:nvSpPr>
        <p:spPr>
          <a:xfrm>
            <a:off x="173737" y="-84674"/>
            <a:ext cx="8988551" cy="1593434"/>
          </a:xfrm>
        </p:spPr>
        <p:txBody>
          <a:bodyPr>
            <a:noAutofit/>
          </a:bodyPr>
          <a:lstStyle/>
          <a:p>
            <a:pPr algn="l"/>
            <a:r>
              <a:rPr lang="fr-FR" sz="2800" dirty="0"/>
              <a:t>Au niveau mondial, les climats des affaires résistent n’indiquant pas de ralentissement marqué à court terme. </a:t>
            </a:r>
          </a:p>
        </p:txBody>
      </p:sp>
      <p:sp>
        <p:nvSpPr>
          <p:cNvPr id="4" name="Espace réservé du pied de page 3">
            <a:extLst>
              <a:ext uri="{FF2B5EF4-FFF2-40B4-BE49-F238E27FC236}">
                <a16:creationId xmlns:a16="http://schemas.microsoft.com/office/drawing/2014/main" id="{F202F53E-9E24-79D4-B29B-FC6A8C1CC823}"/>
              </a:ext>
            </a:extLst>
          </p:cNvPr>
          <p:cNvSpPr>
            <a:spLocks noGrp="1"/>
          </p:cNvSpPr>
          <p:nvPr>
            <p:ph type="ftr" sz="quarter" idx="11"/>
          </p:nvPr>
        </p:nvSpPr>
        <p:spPr/>
        <p:txBody>
          <a:bodyPr/>
          <a:lstStyle/>
          <a:p>
            <a:endParaRPr lang="fr-FR" dirty="0"/>
          </a:p>
          <a:p>
            <a:endParaRPr lang="fr-FR" dirty="0"/>
          </a:p>
          <a:p>
            <a:endParaRPr lang="fr-FR" dirty="0"/>
          </a:p>
          <a:p>
            <a:endParaRPr lang="fr-FR" dirty="0"/>
          </a:p>
        </p:txBody>
      </p:sp>
      <p:pic>
        <p:nvPicPr>
          <p:cNvPr id="7" name="Picture 1" descr="&lt;Chart&gt;&lt;ImageInfo Version=&quot;1.26.218&quot; GUID=&quot;d4098c043c1a4203bbe51138251c1d7f&quot; DsId=&quot;ZCRX018&quot; T1SubID=&quot;&quot; Width=&quot;826&quot; Height=&quot;500&quot; Format=&quot;emf&quot; ChartGroupUID=&quot;b37070b3-45e9-470d-a801-34bb66663341&quot; GroupName=&quot;Monde&quot; ChartName=&quot;Monde : PMI composite et manufacturier (2010)&quot; ChartStyleName=&quot;&quot; GroupNameEncoded=&quot;Monde&quot; ChartNameEncoded=&quot;Monde+%3a+PMI+composite+et+manufacturier+(2010)&quot; ChartStyleNameEncoded=&quot;&quot; ShortCode=&quot;&quot; ChartOwner=&quot;ZCRX017&quot; TemplateId=&quot;&quot; TemplateName=&quot;&quot; TemplateNameEncoded=&quot;&quot; EditionId=&quot;&quot; EditionGenerationDate=&quot;&quot; RefreshDate=&quot;24/09/2025 22:38:19&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Monde&quot; DoStretch=&quot;true&quot; Pr=&quot;&quot; ChartType=&quot;None&quot;/&gt;&lt;/Chart&gt;">
            <a:extLst>
              <a:ext uri="{FF2B5EF4-FFF2-40B4-BE49-F238E27FC236}">
                <a16:creationId xmlns:a16="http://schemas.microsoft.com/office/drawing/2014/main" id="{B3B9C587-2C97-59CB-E08A-3B0938336840}"/>
              </a:ext>
            </a:extLst>
          </p:cNvPr>
          <p:cNvPicPr>
            <a:picLocks/>
          </p:cNvPicPr>
          <p:nvPr/>
        </p:nvPicPr>
        <p:blipFill>
          <a:blip r:embed="rId3">
            <a:lum/>
          </a:blip>
          <a:stretch>
            <a:fillRect/>
          </a:stretch>
        </p:blipFill>
        <p:spPr>
          <a:xfrm>
            <a:off x="2215388" y="1801703"/>
            <a:ext cx="7417864" cy="4489704"/>
          </a:xfrm>
          <a:prstGeom prst="rect">
            <a:avLst/>
          </a:prstGeom>
          <a:solidFill>
            <a:srgbClr val="FFFFFF"/>
          </a:solidFill>
          <a:ln>
            <a:noFill/>
          </a:ln>
        </p:spPr>
      </p:pic>
    </p:spTree>
    <p:extLst>
      <p:ext uri="{BB962C8B-B14F-4D97-AF65-F5344CB8AC3E}">
        <p14:creationId xmlns:p14="http://schemas.microsoft.com/office/powerpoint/2010/main" val="20341967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D7EAF-8EE1-1EDA-441A-21DE465FD2E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E8DD332-436A-A3EB-81A6-98FC971B1E60}"/>
              </a:ext>
            </a:extLst>
          </p:cNvPr>
          <p:cNvSpPr>
            <a:spLocks noGrp="1"/>
          </p:cNvSpPr>
          <p:nvPr>
            <p:ph type="title"/>
          </p:nvPr>
        </p:nvSpPr>
        <p:spPr>
          <a:xfrm>
            <a:off x="91441" y="210313"/>
            <a:ext cx="9107424" cy="850391"/>
          </a:xfrm>
        </p:spPr>
        <p:txBody>
          <a:bodyPr>
            <a:noAutofit/>
          </a:bodyPr>
          <a:lstStyle/>
          <a:p>
            <a:r>
              <a:rPr lang="fr-FR" sz="2800" dirty="0"/>
              <a:t>Pour l’heure la guerre commerciale ne déclenche pas de franche résurgence d’inflation</a:t>
            </a:r>
            <a:endParaRPr lang="fr-FR" sz="3200" i="1" dirty="0"/>
          </a:p>
        </p:txBody>
      </p:sp>
      <p:pic>
        <p:nvPicPr>
          <p:cNvPr id="6" name="Picture1" descr="&lt;Chart&gt;&lt;ImageInfo Version=&quot;1.26.218&quot; GUID=&quot;5f995034f90e4daebda259b3b7ac8a9c&quot; DsId=&quot;ZCRX014&quot; T1SubID=&quot;&quot; Width=&quot;870&quot; Height=&quot;540&quot; Format=&quot;emf&quot; ChartGroupUID=&quot;97bd8c9e-abf2-4be1-bd4e-25d5caaf0aa5&quot; GroupName=&quot;Inflation&quot; ChartName=&quot;Zone euro et Etats-Unis : Momentum de l'inflation hors énergie et alimentation&quot; ChartStyleName=&quot;&quot; GroupNameEncoded=&quot;Inflation&quot; ChartNameEncoded=&quot;Zone+euro+et+Etats-Unis+%3a+Momentum+de+l%27inflation+hors+%c3%a9nergie+et+alimentation&quot; ChartStyleNameEncoded=&quot;&quot; ShortCode=&quot;&quot; ChartOwner=&quot;ZCRX016&quot; TemplateId=&quot;&quot; TemplateName=&quot;&quot; TemplateNameEncoded=&quot;&quot; EditionId=&quot;&quot; EditionGenerationDate=&quot;&quot; RefreshDate=&quot;16/09/2025 19:54:34&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223&quot; RightMargin=&quot;0&quot; TopMargin=&quot;151&quot; FootMargin=&quot;0&quot; Orientation=&quot;landscape&quot; FileNameTemplate=&quot;&quot; ImageFileName=&quot;&quot; ChartTitle=&quot;Etats-Unis et Zone Euro&quot; DoStretch=&quot;true&quot; Pr=&quot;&quot;/&gt;&lt;/Chart&gt;">
            <a:extLst>
              <a:ext uri="{FF2B5EF4-FFF2-40B4-BE49-F238E27FC236}">
                <a16:creationId xmlns:a16="http://schemas.microsoft.com/office/drawing/2014/main" id="{1020BB17-38BD-D452-0A9E-A81640F3B392}"/>
              </a:ext>
            </a:extLst>
          </p:cNvPr>
          <p:cNvPicPr>
            <a:picLocks/>
          </p:cNvPicPr>
          <p:nvPr/>
        </p:nvPicPr>
        <p:blipFill>
          <a:blip r:embed="rId3">
            <a:lum/>
          </a:blip>
          <a:stretch>
            <a:fillRect/>
          </a:stretch>
        </p:blipFill>
        <p:spPr>
          <a:xfrm>
            <a:off x="2302573" y="1489543"/>
            <a:ext cx="7586853" cy="4705476"/>
          </a:xfrm>
          <a:prstGeom prst="rect">
            <a:avLst/>
          </a:prstGeom>
          <a:solidFill>
            <a:srgbClr val="FFFFFF"/>
          </a:solidFill>
          <a:ln>
            <a:noFill/>
          </a:ln>
        </p:spPr>
      </p:pic>
    </p:spTree>
    <p:extLst>
      <p:ext uri="{BB962C8B-B14F-4D97-AF65-F5344CB8AC3E}">
        <p14:creationId xmlns:p14="http://schemas.microsoft.com/office/powerpoint/2010/main" val="23632200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C3AAD-D090-EA21-B2A1-19965718FD2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C3DF90-360E-1D0F-F38C-9B96E0C102DC}"/>
              </a:ext>
            </a:extLst>
          </p:cNvPr>
          <p:cNvSpPr>
            <a:spLocks noGrp="1"/>
          </p:cNvSpPr>
          <p:nvPr>
            <p:ph type="title"/>
          </p:nvPr>
        </p:nvSpPr>
        <p:spPr>
          <a:xfrm>
            <a:off x="219456" y="416164"/>
            <a:ext cx="9237892" cy="1008000"/>
          </a:xfrm>
        </p:spPr>
        <p:txBody>
          <a:bodyPr>
            <a:noAutofit/>
          </a:bodyPr>
          <a:lstStyle/>
          <a:p>
            <a:pPr algn="l"/>
            <a:r>
              <a:rPr lang="fr-FR" sz="2800" u="sng" dirty="0"/>
              <a:t>Etats-Unis :</a:t>
            </a:r>
            <a:r>
              <a:rPr lang="fr-FR" sz="2800" dirty="0"/>
              <a:t> sans les dépenses réalisées par le secteur de la « tech », le PIB américain aurait stagné voire reculé sur le début d’année 2025.</a:t>
            </a:r>
          </a:p>
        </p:txBody>
      </p:sp>
      <p:pic>
        <p:nvPicPr>
          <p:cNvPr id="1026" name="Picture 2" descr="Image">
            <a:extLst>
              <a:ext uri="{FF2B5EF4-FFF2-40B4-BE49-F238E27FC236}">
                <a16:creationId xmlns:a16="http://schemas.microsoft.com/office/drawing/2014/main" id="{219673BF-B1EB-5E5D-F433-91EA8C90DA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10" b="1972"/>
          <a:stretch>
            <a:fillRect/>
          </a:stretch>
        </p:blipFill>
        <p:spPr bwMode="auto">
          <a:xfrm>
            <a:off x="2208325" y="1621909"/>
            <a:ext cx="7775349" cy="4641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9210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27A81-701C-A3E4-4C9B-2E97A88420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35B0058-9A87-C526-08E9-AAE11E7F4B65}"/>
              </a:ext>
            </a:extLst>
          </p:cNvPr>
          <p:cNvSpPr>
            <a:spLocks noGrp="1"/>
          </p:cNvSpPr>
          <p:nvPr>
            <p:ph type="title"/>
          </p:nvPr>
        </p:nvSpPr>
        <p:spPr>
          <a:xfrm>
            <a:off x="156589" y="416771"/>
            <a:ext cx="9243444" cy="1008000"/>
          </a:xfrm>
        </p:spPr>
        <p:txBody>
          <a:bodyPr>
            <a:noAutofit/>
          </a:bodyPr>
          <a:lstStyle/>
          <a:p>
            <a:pPr algn="l"/>
            <a:r>
              <a:rPr lang="fr-FR" sz="2800" u="sng" dirty="0"/>
              <a:t>Etats-Unis :</a:t>
            </a:r>
            <a:r>
              <a:rPr lang="fr-FR" sz="2800" dirty="0"/>
              <a:t> le tarissement des arrivées de migrants illégaux ralentit le potentiel de croissance du PIB par rapport aux années Biden</a:t>
            </a:r>
          </a:p>
        </p:txBody>
      </p:sp>
      <p:pic>
        <p:nvPicPr>
          <p:cNvPr id="8" name="Image 7">
            <a:extLst>
              <a:ext uri="{FF2B5EF4-FFF2-40B4-BE49-F238E27FC236}">
                <a16:creationId xmlns:a16="http://schemas.microsoft.com/office/drawing/2014/main" id="{A7CFA056-0844-618F-510B-5D732846D1BC}"/>
              </a:ext>
            </a:extLst>
          </p:cNvPr>
          <p:cNvPicPr>
            <a:picLocks noChangeAspect="1"/>
          </p:cNvPicPr>
          <p:nvPr/>
        </p:nvPicPr>
        <p:blipFill>
          <a:blip r:embed="rId3"/>
          <a:stretch>
            <a:fillRect/>
          </a:stretch>
        </p:blipFill>
        <p:spPr>
          <a:xfrm>
            <a:off x="1948394" y="1539917"/>
            <a:ext cx="8295212" cy="4749589"/>
          </a:xfrm>
          <a:prstGeom prst="rect">
            <a:avLst/>
          </a:prstGeom>
        </p:spPr>
      </p:pic>
    </p:spTree>
    <p:extLst>
      <p:ext uri="{BB962C8B-B14F-4D97-AF65-F5344CB8AC3E}">
        <p14:creationId xmlns:p14="http://schemas.microsoft.com/office/powerpoint/2010/main" val="751417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EE284-B28A-228D-5930-AD01F3F8938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3A0431-498C-FF61-238F-26E1CA71D80A}"/>
              </a:ext>
            </a:extLst>
          </p:cNvPr>
          <p:cNvSpPr>
            <a:spLocks noGrp="1"/>
          </p:cNvSpPr>
          <p:nvPr>
            <p:ph type="title"/>
          </p:nvPr>
        </p:nvSpPr>
        <p:spPr>
          <a:xfrm>
            <a:off x="315776" y="337044"/>
            <a:ext cx="8373291" cy="727869"/>
          </a:xfrm>
        </p:spPr>
        <p:txBody>
          <a:bodyPr>
            <a:noAutofit/>
          </a:bodyPr>
          <a:lstStyle/>
          <a:p>
            <a:r>
              <a:rPr lang="fr-FR" sz="2800" u="sng" dirty="0"/>
              <a:t>Etats-Unis :</a:t>
            </a:r>
            <a:r>
              <a:rPr lang="fr-FR" sz="2800" dirty="0"/>
              <a:t> D. Trump a obtenu sa dépréciation du dollar, elle pourrait se poursuivre</a:t>
            </a:r>
          </a:p>
        </p:txBody>
      </p:sp>
      <p:pic>
        <p:nvPicPr>
          <p:cNvPr id="5" name="Picture1" descr="&lt;Chart&gt;&lt;ImageInfo Version=&quot;1.26.218&quot; GUID=&quot;5b846b2e51b04eb190371084c70aa04c&quot; DsId=&quot;ZCRX018&quot; T1SubID=&quot;&quot; Width=&quot;874&quot; Height=&quot;545&quot; Format=&quot;emf&quot; ChartGroupUID=&quot;55590962-9751-4872-a2b7-8ec2a23e23c8&quot; GroupName=&quot;2025-09-16 Perspectives septembre&quot; ChartName=&quot;Cours de l'euro : 1 € = ... dollar américain&quot; ChartStyleName=&quot;&quot; GroupNameEncoded=&quot;2025-09-16+Perspectives+septembre&quot; ChartNameEncoded=&quot;Cours+de+l%27euro+%3a+1+%e2%82%ac+%3d+...+dollar+am%c3%a9ricain&quot; ChartStyleNameEncoded=&quot;&quot; ShortCode=&quot;&quot; ChartOwner=&quot;ZCRX014&quot; TemplateId=&quot;&quot; TemplateName=&quot;&quot; TemplateNameEncoded=&quot;&quot; EditionId=&quot;&quot; EditionGenerationDate=&quot;&quot; RefreshDate=&quot;01/10/2025 15:29:17&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45&quot; RightMargin=&quot;0&quot; TopMargin=&quot;121&quot; FootMargin=&quot;0&quot; Orientation=&quot;landscape&quot; FileNameTemplate=&quot;&quot; ImageFileName=&quot;&quot; ChartTitle=&quot;Marché des changes - cours de l'euro&quot; DoStretch=&quot;true&quot; Pr=&quot;&quot;/&gt;&lt;/Chart&gt;">
            <a:extLst>
              <a:ext uri="{FF2B5EF4-FFF2-40B4-BE49-F238E27FC236}">
                <a16:creationId xmlns:a16="http://schemas.microsoft.com/office/drawing/2014/main" id="{12ED2E15-8F5A-C99B-5610-E00233059011}"/>
              </a:ext>
            </a:extLst>
          </p:cNvPr>
          <p:cNvPicPr>
            <a:picLocks/>
          </p:cNvPicPr>
          <p:nvPr/>
        </p:nvPicPr>
        <p:blipFill>
          <a:blip r:embed="rId3">
            <a:lum/>
          </a:blip>
          <a:stretch>
            <a:fillRect/>
          </a:stretch>
        </p:blipFill>
        <p:spPr>
          <a:xfrm>
            <a:off x="2123945" y="1354088"/>
            <a:ext cx="7944109" cy="4927840"/>
          </a:xfrm>
          <a:prstGeom prst="rect">
            <a:avLst/>
          </a:prstGeom>
          <a:solidFill>
            <a:srgbClr val="FFFFFF"/>
          </a:solidFill>
          <a:ln>
            <a:noFill/>
          </a:ln>
        </p:spPr>
      </p:pic>
    </p:spTree>
    <p:extLst>
      <p:ext uri="{BB962C8B-B14F-4D97-AF65-F5344CB8AC3E}">
        <p14:creationId xmlns:p14="http://schemas.microsoft.com/office/powerpoint/2010/main" val="41126774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gus">
  <a:themeElements>
    <a:clrScheme name="Personnalisée 4">
      <a:dk1>
        <a:sysClr val="windowText" lastClr="000000"/>
      </a:dk1>
      <a:lt1>
        <a:sysClr val="window" lastClr="FFFFFF"/>
      </a:lt1>
      <a:dk2>
        <a:srgbClr val="AED1F6"/>
      </a:dk2>
      <a:lt2>
        <a:srgbClr val="D5EDF4"/>
      </a:lt2>
      <a:accent1>
        <a:srgbClr val="A3DAD1"/>
      </a:accent1>
      <a:accent2>
        <a:srgbClr val="BDC1C1"/>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rgus" id="{3F2142C8-152C-4E37-963F-4B9AA96B4F0A}" vid="{031A2DD7-7BA3-46E5-AD27-F982ED11C0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D84C68C4F3DD47AA07AE73E2A2AAC2" ma:contentTypeVersion="14" ma:contentTypeDescription="Crée un document." ma:contentTypeScope="" ma:versionID="539235eea538a842aafd7709061c5e1e">
  <xsd:schema xmlns:xsd="http://www.w3.org/2001/XMLSchema" xmlns:xs="http://www.w3.org/2001/XMLSchema" xmlns:p="http://schemas.microsoft.com/office/2006/metadata/properties" xmlns:ns2="a48cfca1-e774-41c5-9849-b6a953c050e8" xmlns:ns3="a5383666-e171-4aff-a2bb-e3f8b703cb33" targetNamespace="http://schemas.microsoft.com/office/2006/metadata/properties" ma:root="true" ma:fieldsID="5ef60c87cbb0c08c5f0946a5afec07bc" ns2:_="" ns3:_="">
    <xsd:import namespace="a48cfca1-e774-41c5-9849-b6a953c050e8"/>
    <xsd:import namespace="a5383666-e171-4aff-a2bb-e3f8b703cb3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8cfca1-e774-41c5-9849-b6a953c050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2f13fc71-e015-48cc-a4f3-cff9abf1c6d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383666-e171-4aff-a2bb-e3f8b703cb3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e3da94c-c33a-43f7-8615-09521c0e346f}" ma:internalName="TaxCatchAll" ma:showField="CatchAllData" ma:web="a5383666-e171-4aff-a2bb-e3f8b703cb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5383666-e171-4aff-a2bb-e3f8b703cb33" xsi:nil="true"/>
    <lcf76f155ced4ddcb4097134ff3c332f xmlns="a48cfca1-e774-41c5-9849-b6a953c050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B5EB77-F73F-4F69-A763-4F780A4561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8cfca1-e774-41c5-9849-b6a953c050e8"/>
    <ds:schemaRef ds:uri="a5383666-e171-4aff-a2bb-e3f8b703cb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CC95F3-41C3-4874-87A3-36DCC0EDE5E6}">
  <ds:schemaRefs>
    <ds:schemaRef ds:uri="http://schemas.microsoft.com/sharepoint/v3/contenttype/forms"/>
  </ds:schemaRefs>
</ds:datastoreItem>
</file>

<file path=customXml/itemProps3.xml><?xml version="1.0" encoding="utf-8"?>
<ds:datastoreItem xmlns:ds="http://schemas.openxmlformats.org/officeDocument/2006/customXml" ds:itemID="{10FCA417-FC61-433E-8D03-23421A546C82}">
  <ds:schemaRefs>
    <ds:schemaRef ds:uri="http://schemas.microsoft.com/office/2006/metadata/properties"/>
    <ds:schemaRef ds:uri="http://schemas.microsoft.com/office/infopath/2007/PartnerControls"/>
    <ds:schemaRef ds:uri="a5383666-e171-4aff-a2bb-e3f8b703cb33"/>
    <ds:schemaRef ds:uri="a48cfca1-e774-41c5-9849-b6a953c050e8"/>
  </ds:schemaRefs>
</ds:datastoreItem>
</file>

<file path=docProps/app.xml><?xml version="1.0" encoding="utf-8"?>
<Properties xmlns="http://schemas.openxmlformats.org/officeDocument/2006/extended-properties" xmlns:vt="http://schemas.openxmlformats.org/officeDocument/2006/docPropsVTypes">
  <Template>Argus</Template>
  <TotalTime>2540</TotalTime>
  <Words>6361</Words>
  <Application>Microsoft Office PowerPoint</Application>
  <PresentationFormat>Grand écran</PresentationFormat>
  <Paragraphs>965</Paragraphs>
  <Slides>133</Slides>
  <Notes>75</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133</vt:i4>
      </vt:variant>
    </vt:vector>
  </HeadingPairs>
  <TitlesOfParts>
    <vt:vector size="147" baseType="lpstr">
      <vt:lpstr>Arial</vt:lpstr>
      <vt:lpstr>Avenir LT 55 Roman</vt:lpstr>
      <vt:lpstr>Avenir LT 85 Heavy</vt:lpstr>
      <vt:lpstr>Avenir LT 95 Black</vt:lpstr>
      <vt:lpstr>Calibri</vt:lpstr>
      <vt:lpstr>Calibri Light</vt:lpstr>
      <vt:lpstr>Helvetica Neue</vt:lpstr>
      <vt:lpstr>Monotype Sorts</vt:lpstr>
      <vt:lpstr>News Gothic MT</vt:lpstr>
      <vt:lpstr>Tahoma</vt:lpstr>
      <vt:lpstr>Times New Roman</vt:lpstr>
      <vt:lpstr>Wingdings</vt:lpstr>
      <vt:lpstr>Wingdings 2</vt:lpstr>
      <vt:lpstr>Argus</vt:lpstr>
      <vt:lpstr>Journée occasion -2025- Aprolis (Calais)</vt:lpstr>
      <vt:lpstr>Déroulement des interventions</vt:lpstr>
      <vt:lpstr>Présentation PowerPoint</vt:lpstr>
      <vt:lpstr>Présentation PowerPoint</vt:lpstr>
      <vt:lpstr>Statistiques du site </vt:lpstr>
      <vt:lpstr>Statistiques du site </vt:lpstr>
      <vt:lpstr>Statistiques du site </vt:lpstr>
      <vt:lpstr>Statistiques du site </vt:lpstr>
      <vt:lpstr>Présentation PowerPoint</vt:lpstr>
      <vt:lpstr>Présentation PowerPoint</vt:lpstr>
      <vt:lpstr>Présentation PowerPoint</vt:lpstr>
      <vt:lpstr>Présentation PowerPoint</vt:lpstr>
      <vt:lpstr>Commandes: Le repli s’est estompé</vt:lpstr>
      <vt:lpstr>Reprise des commandes sur les magasiniers</vt:lpstr>
      <vt:lpstr>Frontaux: deux tendances différentes</vt:lpstr>
      <vt:lpstr>Transition énergétique: constat actuel</vt:lpstr>
      <vt:lpstr>Présentation PowerPoint</vt:lpstr>
      <vt:lpstr>Présentation PowerPoint</vt:lpstr>
      <vt:lpstr>Présentation PowerPoint</vt:lpstr>
      <vt:lpstr>Présentation PowerPoint</vt:lpstr>
      <vt:lpstr>- Monde : Le marché du neuf -</vt:lpstr>
      <vt:lpstr>- Monde : Le marché du neuf -</vt:lpstr>
      <vt:lpstr>- Monde : Le marché du neuf -</vt:lpstr>
      <vt:lpstr>- Monde : Le marché du neuf -</vt:lpstr>
      <vt:lpstr>- Monde : Le marché du neuf -</vt:lpstr>
      <vt:lpstr>- Europe : Le marché du neuf -</vt:lpstr>
      <vt:lpstr>- Europe : Le marché du neuf -</vt:lpstr>
      <vt:lpstr>- Europe : Le marché du neuf -</vt:lpstr>
      <vt:lpstr>- Europe : Le marché du neuf -</vt:lpstr>
      <vt:lpstr>- Conclusions : Le marché du neuf -</vt:lpstr>
      <vt:lpstr>Présentation PowerPoint</vt:lpstr>
      <vt:lpstr>   Chariots d’occasion (unités)  Historique 2014-2024 </vt:lpstr>
      <vt:lpstr>   Chariots d’occasion (CA) Historique 2014-2024 </vt:lpstr>
      <vt:lpstr>Répartition des volumes de transactions  Cumul à juin 2025 sur les 12 derniers mois (unités et %)</vt:lpstr>
      <vt:lpstr>Historique des ventes  à utilisateur final Cumul janvier - juin (unités et CA)</vt:lpstr>
      <vt:lpstr>Comparaison mensuelle 2024-2025 CA mensuel : ventes à utilisateur final</vt:lpstr>
      <vt:lpstr>Historique des ventes  à marchands  Cumul janvier - juin (unités et CA)</vt:lpstr>
      <vt:lpstr>Comparaison mensuelle 2024-2025 CA mensuel : ventes à marchands</vt:lpstr>
      <vt:lpstr>Présentation PowerPoint</vt:lpstr>
      <vt:lpstr>Présentation PowerPoint</vt:lpstr>
      <vt:lpstr>Présentation PowerPoint</vt:lpstr>
      <vt:lpstr>Contexte</vt:lpstr>
      <vt:lpstr>Composition d’une cellule li-ion</vt:lpstr>
      <vt:lpstr>De la cellule à la batterie</vt:lpstr>
      <vt:lpstr>Technologie - « chimie »</vt:lpstr>
      <vt:lpstr>Technologie - Sécurité</vt:lpstr>
      <vt:lpstr>Présentation PowerPoint</vt:lpstr>
      <vt:lpstr>Principaux risque</vt:lpstr>
      <vt:lpstr>Risque électrique</vt:lpstr>
      <vt:lpstr>Risque chimique</vt:lpstr>
      <vt:lpstr>Risque chimique</vt:lpstr>
      <vt:lpstr>Risque incendie/explosion</vt:lpstr>
      <vt:lpstr>Risque incendie/explosion</vt:lpstr>
      <vt:lpstr>Risque incendie/explosion</vt:lpstr>
      <vt:lpstr>Risque incendie/explosion</vt:lpstr>
      <vt:lpstr>Risque incendie/explosion</vt:lpstr>
      <vt:lpstr>Risque incendie/explosion</vt:lpstr>
      <vt:lpstr>Risque incendie/explosion</vt:lpstr>
      <vt:lpstr>Risque incendie/explosion</vt:lpstr>
      <vt:lpstr>Risque incendie/explosion</vt:lpstr>
      <vt:lpstr>Présentation PowerPoint</vt:lpstr>
      <vt:lpstr>Risque incendie/explosion</vt:lpstr>
      <vt:lpstr>Risque incendie/explosion</vt:lpstr>
      <vt:lpstr>Présentation PowerPoint</vt:lpstr>
      <vt:lpstr>Présentation PowerPoint</vt:lpstr>
      <vt:lpstr>Présentation PowerPoint</vt:lpstr>
      <vt:lpstr>Directive Machine 2006/42/CE</vt:lpstr>
      <vt:lpstr>Un règlement et non une directive</vt:lpstr>
      <vt:lpstr>Principaux changements</vt:lpstr>
      <vt:lpstr>Principaux changements</vt:lpstr>
      <vt:lpstr>Principaux changements</vt:lpstr>
      <vt:lpstr>Principaux changements</vt:lpstr>
      <vt:lpstr>Principaux changements</vt:lpstr>
      <vt:lpstr>Présentation PowerPoint</vt:lpstr>
      <vt:lpstr>Présentation PowerPoint</vt:lpstr>
      <vt:lpstr>Offre commerciale très importante</vt:lpstr>
      <vt:lpstr>Un marché en constante évolution</vt:lpstr>
      <vt:lpstr>Technologies nombreuses</vt:lpstr>
      <vt:lpstr>Dispositifs de détection</vt:lpstr>
      <vt:lpstr>Présentation PowerPoint</vt:lpstr>
      <vt:lpstr>Exigences réglementaires</vt:lpstr>
      <vt:lpstr>Comment sont intégrés les dispositifs de détection ?</vt:lpstr>
      <vt:lpstr>Systèmes d’avertissement </vt:lpstr>
      <vt:lpstr>Systèmes d’évitement </vt:lpstr>
      <vt:lpstr>Messages de prévention</vt:lpstr>
      <vt:lpstr>Messages de prévention</vt:lpstr>
      <vt:lpstr>Présentation PowerPoint</vt:lpstr>
      <vt:lpstr>Note technique INRS</vt:lpstr>
      <vt:lpstr>Brochure INRS existante : ED 6083</vt:lpstr>
      <vt:lpstr>Ressources INRS</vt:lpstr>
      <vt:lpstr>Présentation PowerPoint</vt:lpstr>
      <vt:lpstr>Présentation PowerPoint</vt:lpstr>
      <vt:lpstr>Présentation PowerPoint</vt:lpstr>
      <vt:lpstr>Etat de fait : la croissance mondiale résiste à ce stade.</vt:lpstr>
      <vt:lpstr>Au niveau mondial, les climats des affaires résistent n’indiquant pas de ralentissement marqué à court terme. </vt:lpstr>
      <vt:lpstr>Pour l’heure la guerre commerciale ne déclenche pas de franche résurgence d’inflation</vt:lpstr>
      <vt:lpstr>Etats-Unis : sans les dépenses réalisées par le secteur de la « tech », le PIB américain aurait stagné voire reculé sur le début d’année 2025.</vt:lpstr>
      <vt:lpstr>Etats-Unis : le tarissement des arrivées de migrants illégaux ralentit le potentiel de croissance du PIB par rapport aux années Biden</vt:lpstr>
      <vt:lpstr>Etats-Unis : D. Trump a obtenu sa dépréciation du dollar, elle pourrait se poursuivre</vt:lpstr>
      <vt:lpstr>Chine : hypercompétitivité à l’export et impulsion négative sur la contribution à la croissance des échanges extérieurs dans le reste du monde</vt:lpstr>
      <vt:lpstr>Chine : l’Europe accuse désormais un déficit commercial de 300 milliards de dollars vis-à-vis de la Chine </vt:lpstr>
      <vt:lpstr>Chine : le surdimensionnement de son appareil productif repose sur des investissements massifs : la Chine y alloue 40 % de son PIB, soit presque le double de l’effort consenti en Europe et aux États-Unis (20 à 25 %).</vt:lpstr>
      <vt:lpstr>Zone euro : l’Allemagne relance enfin son investissement, mais avec un effet d’entraînement incertain pour le reste de l’Europe</vt:lpstr>
      <vt:lpstr>Allemagne : le débouché chinois disparait, le débouché américain se ferme</vt:lpstr>
      <vt:lpstr>Zone euro : les fonds NGEU restants en Europe du Sud laissent de la marge pour davantage d’investissements d’ici à fin 2026</vt:lpstr>
      <vt:lpstr>Nos dernières prévisions de pétrole/taux/changes</vt:lpstr>
      <vt:lpstr>Nos dernières prévisions de croissance</vt:lpstr>
      <vt:lpstr>Présentation PowerPoint</vt:lpstr>
      <vt:lpstr>La croissance du PIB français a résisté mieux que prévu sur le début d’année 2025, mais cela cache une forte hétérogénéité sectorielle.</vt:lpstr>
      <vt:lpstr>Point inquiétant : l’investissement des entreprises françaises recule de façon continue depuis la mi-2023. </vt:lpstr>
      <vt:lpstr>Les indicateurs avancés commençaient à se redresser laissant espérer une reprise progressive, mais cela est remis en cause par la situation politique actuelle.</vt:lpstr>
      <vt:lpstr>Les ménages poursuivent leur effort d’épargne à un rythme particulièrement élevé.</vt:lpstr>
      <vt:lpstr>Le marché du travail a perdu en dynamisme, sans toutefois entrer dans une phase de destructions d’emplois.</vt:lpstr>
      <vt:lpstr>Le regain d’incertitude politique pèse lourdement sur les intentions d’investissement des PME/TPE, plus modérément sur les embauches.</vt:lpstr>
      <vt:lpstr>Les prévisions pour l'économie française à horizon 2026</vt:lpstr>
      <vt:lpstr>Présentation PowerPoint</vt:lpstr>
      <vt:lpstr>La France est aux portes d’un nouveau cycle de fermetures nettes d’usines...</vt:lpstr>
      <vt:lpstr>… mais le nombre de défaillances dans l’industrie semble se stabiliser. </vt:lpstr>
      <vt:lpstr>À court terme, la production montre une certaine résistance malgré de puissants vents contraires.</vt:lpstr>
      <vt:lpstr>Mais en tendance, la production manufacturière demeure 4 % sous son niveau de fin 2019.</vt:lpstr>
      <vt:lpstr>La Chine représente désormais 60 % de notre déficit commercial en biens</vt:lpstr>
      <vt:lpstr>Le tournant de l’offre en 2016 s’est accompagné d’une forte hausse de l’investissement industriel, mais cette dynamique est aujourd’hui fragilisée.</vt:lpstr>
      <vt:lpstr>L’industrie française souffre d’un déficit de robotisation, révélateur d’un sous-investissement productif.</vt:lpstr>
      <vt:lpstr>Les taux de marge restent globalement préservés.</vt:lpstr>
      <vt:lpstr>L’emploi s’est sensiblement redressé depuis le point bas de 2016, mais des premiers signes de repli apparaissent.</vt:lpstr>
      <vt:lpstr>Les difficultés de recrutement se sont nettement réduites. Plus qu’un manque de demande, l’industrie française est surtout pénalisée par un déficit de compétitivité.</vt:lpstr>
      <vt:lpstr>Le coût du travail en France demeure élevé et n’a pas connu d’amélioration relative depuis 2016 face à nos principaux partenaires européens.</vt:lpstr>
      <vt:lpstr>Une fiscalité industrielle (nette des subventions) plus lourde en France qu’ailleurs en Europe.</vt:lpstr>
      <vt:lpstr>Tirages au sort et jeu concours</vt:lpstr>
      <vt:lpstr>Jeu concours</vt:lpstr>
      <vt:lpstr>Jeu concours</vt:lpstr>
      <vt:lpstr>Jeu concours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pole ECO</dc:creator>
  <cp:lastModifiedBy>Lionel Couturier</cp:lastModifiedBy>
  <cp:revision>517</cp:revision>
  <dcterms:created xsi:type="dcterms:W3CDTF">2016-10-19T07:59:14Z</dcterms:created>
  <dcterms:modified xsi:type="dcterms:W3CDTF">2025-10-13T08:38:38Z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0x01010078D84C68C4F3DD47AA07AE73E2A2AAC2</vt:lpwstr>
  </property>
  <property fmtid="{D5CDD505-2E9C-101B-9397-08002B2CF9AE}" pid="3" name="MediaServiceImageTags">
    <vt:lpwstr/>
  </property>
</Properties>
</file>