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x-em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12"/>
  </p:notesMasterIdLst>
  <p:handoutMasterIdLst>
    <p:handoutMasterId r:id="rId113"/>
  </p:handoutMasterIdLst>
  <p:sldIdLst>
    <p:sldId id="256" r:id="rId3"/>
    <p:sldId id="323" r:id="rId4"/>
    <p:sldId id="322" r:id="rId5"/>
    <p:sldId id="1322" r:id="rId6"/>
    <p:sldId id="1356" r:id="rId7"/>
    <p:sldId id="1357" r:id="rId8"/>
    <p:sldId id="1358" r:id="rId9"/>
    <p:sldId id="1359" r:id="rId10"/>
    <p:sldId id="270" r:id="rId11"/>
    <p:sldId id="340" r:id="rId12"/>
    <p:sldId id="1317" r:id="rId13"/>
    <p:sldId id="1318" r:id="rId14"/>
    <p:sldId id="283" r:id="rId15"/>
    <p:sldId id="1319" r:id="rId16"/>
    <p:sldId id="1320" r:id="rId17"/>
    <p:sldId id="324" r:id="rId18"/>
    <p:sldId id="1321" r:id="rId19"/>
    <p:sldId id="277" r:id="rId20"/>
    <p:sldId id="278" r:id="rId21"/>
    <p:sldId id="329" r:id="rId22"/>
    <p:sldId id="330" r:id="rId23"/>
    <p:sldId id="331" r:id="rId24"/>
    <p:sldId id="1345" r:id="rId25"/>
    <p:sldId id="332" r:id="rId26"/>
    <p:sldId id="334" r:id="rId27"/>
    <p:sldId id="335" r:id="rId28"/>
    <p:sldId id="336" r:id="rId29"/>
    <p:sldId id="337" r:id="rId30"/>
    <p:sldId id="338" r:id="rId31"/>
    <p:sldId id="1346" r:id="rId32"/>
    <p:sldId id="301" r:id="rId33"/>
    <p:sldId id="1362" r:id="rId34"/>
    <p:sldId id="302" r:id="rId35"/>
    <p:sldId id="303" r:id="rId36"/>
    <p:sldId id="304" r:id="rId37"/>
    <p:sldId id="305" r:id="rId38"/>
    <p:sldId id="306" r:id="rId39"/>
    <p:sldId id="307" r:id="rId40"/>
    <p:sldId id="1352" r:id="rId41"/>
    <p:sldId id="325" r:id="rId42"/>
    <p:sldId id="280" r:id="rId43"/>
    <p:sldId id="299" r:id="rId44"/>
    <p:sldId id="1354" r:id="rId45"/>
    <p:sldId id="282" r:id="rId46"/>
    <p:sldId id="300" r:id="rId47"/>
    <p:sldId id="284" r:id="rId48"/>
    <p:sldId id="285" r:id="rId49"/>
    <p:sldId id="297" r:id="rId50"/>
    <p:sldId id="298" r:id="rId51"/>
    <p:sldId id="286" r:id="rId52"/>
    <p:sldId id="1350" r:id="rId53"/>
    <p:sldId id="1371" r:id="rId54"/>
    <p:sldId id="268" r:id="rId55"/>
    <p:sldId id="1372" r:id="rId56"/>
    <p:sldId id="368" r:id="rId57"/>
    <p:sldId id="371" r:id="rId58"/>
    <p:sldId id="436" r:id="rId59"/>
    <p:sldId id="434" r:id="rId60"/>
    <p:sldId id="437" r:id="rId61"/>
    <p:sldId id="441" r:id="rId62"/>
    <p:sldId id="376" r:id="rId63"/>
    <p:sldId id="377" r:id="rId64"/>
    <p:sldId id="395" r:id="rId65"/>
    <p:sldId id="397" r:id="rId66"/>
    <p:sldId id="403" r:id="rId67"/>
    <p:sldId id="404" r:id="rId68"/>
    <p:sldId id="1373" r:id="rId69"/>
    <p:sldId id="411" r:id="rId70"/>
    <p:sldId id="418" r:id="rId71"/>
    <p:sldId id="419" r:id="rId72"/>
    <p:sldId id="421" r:id="rId73"/>
    <p:sldId id="422" r:id="rId74"/>
    <p:sldId id="424" r:id="rId75"/>
    <p:sldId id="425" r:id="rId76"/>
    <p:sldId id="427" r:id="rId77"/>
    <p:sldId id="429" r:id="rId78"/>
    <p:sldId id="430" r:id="rId79"/>
    <p:sldId id="432" r:id="rId80"/>
    <p:sldId id="378" r:id="rId81"/>
    <p:sldId id="379" r:id="rId82"/>
    <p:sldId id="1374" r:id="rId83"/>
    <p:sldId id="1375" r:id="rId84"/>
    <p:sldId id="1376" r:id="rId85"/>
    <p:sldId id="1377" r:id="rId86"/>
    <p:sldId id="1378" r:id="rId87"/>
    <p:sldId id="1379" r:id="rId88"/>
    <p:sldId id="1380" r:id="rId89"/>
    <p:sldId id="1381" r:id="rId90"/>
    <p:sldId id="1382" r:id="rId91"/>
    <p:sldId id="383" r:id="rId92"/>
    <p:sldId id="382" r:id="rId93"/>
    <p:sldId id="385" r:id="rId94"/>
    <p:sldId id="438" r:id="rId95"/>
    <p:sldId id="440" r:id="rId96"/>
    <p:sldId id="384" r:id="rId97"/>
    <p:sldId id="386" r:id="rId98"/>
    <p:sldId id="392" r:id="rId99"/>
    <p:sldId id="389" r:id="rId100"/>
    <p:sldId id="1383" r:id="rId101"/>
    <p:sldId id="1384" r:id="rId102"/>
    <p:sldId id="1385" r:id="rId103"/>
    <p:sldId id="1386" r:id="rId104"/>
    <p:sldId id="1353" r:id="rId105"/>
    <p:sldId id="348" r:id="rId106"/>
    <p:sldId id="351" r:id="rId107"/>
    <p:sldId id="1360" r:id="rId108"/>
    <p:sldId id="1361" r:id="rId109"/>
    <p:sldId id="354" r:id="rId110"/>
    <p:sldId id="269" r:id="rId11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F2D"/>
    <a:srgbClr val="FF3104"/>
    <a:srgbClr val="F72F04"/>
    <a:srgbClr val="E4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7395" autoAdjust="0"/>
  </p:normalViewPr>
  <p:slideViewPr>
    <p:cSldViewPr snapToGrid="0">
      <p:cViewPr varScale="1">
        <p:scale>
          <a:sx n="109" d="100"/>
          <a:sy n="109" d="100"/>
        </p:scale>
        <p:origin x="2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handoutMaster" Target="handoutMasters/handoutMaster1.xml"/><Relationship Id="rId118" Type="http://schemas.openxmlformats.org/officeDocument/2006/relationships/customXml" Target="../customXml/item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presProps" Target="presProps.xml"/><Relationship Id="rId119" Type="http://schemas.openxmlformats.org/officeDocument/2006/relationships/customXml" Target="../customXml/item2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customXml" Target="../customXml/item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Nombre</a:t>
            </a:r>
            <a:r>
              <a:rPr lang="en-US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 </a:t>
            </a:r>
            <a:r>
              <a:rPr lang="en-US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cotations</a:t>
            </a:r>
            <a:r>
              <a:rPr lang="en-US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en-US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cotateurs</a:t>
            </a:r>
            <a:endParaRPr lang="en-US" sz="1862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B7-7A4A-AF4D-9C18BD53BE5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DB7-7A4A-AF4D-9C18BD53BE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B7-7A4A-AF4D-9C18BD53BE5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DB7-7A4A-AF4D-9C18BD53BE5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B7-7A4A-AF4D-9C18BD53BE5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7-7A4A-AF4D-9C18BD53BE54}"/>
                </c:ext>
              </c:extLst>
            </c:dLbl>
            <c:dLbl>
              <c:idx val="1"/>
              <c:layout>
                <c:manualLayout>
                  <c:x val="-0.11312871605335048"/>
                  <c:y val="-0.21147651402079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B7-7A4A-AF4D-9C18BD53BE54}"/>
                </c:ext>
              </c:extLst>
            </c:dLbl>
            <c:dLbl>
              <c:idx val="2"/>
              <c:layout>
                <c:manualLayout>
                  <c:x val="0.14854431042643565"/>
                  <c:y val="-0.124009617605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7-7A4A-AF4D-9C18BD53BE5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B7-7A4A-AF4D-9C18BD53BE5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B7-7A4A-AF4D-9C18BD53B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400 +</c:v>
                </c:pt>
                <c:pt idx="1">
                  <c:v>250-400</c:v>
                </c:pt>
                <c:pt idx="2">
                  <c:v>100-250</c:v>
                </c:pt>
                <c:pt idx="3">
                  <c:v>50-100</c:v>
                </c:pt>
                <c:pt idx="4">
                  <c:v>-50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0.25641025641025639</c:v>
                </c:pt>
                <c:pt idx="1">
                  <c:v>0.33333333333333331</c:v>
                </c:pt>
                <c:pt idx="2">
                  <c:v>0.23076923076923078</c:v>
                </c:pt>
                <c:pt idx="3">
                  <c:v>0.12820512820512819</c:v>
                </c:pt>
                <c:pt idx="4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7-7A4A-AF4D-9C18BD53B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8E34-116E-433A-ACB2-3F7960833C5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5BC2-ECA5-4657-B7AD-2E0B30E17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4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DF5-89BB-406B-9CDC-C6B9878A1D00}" type="datetimeFigureOut">
              <a:rPr lang="fr-FR" smtClean="0"/>
              <a:t>07/10/2024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C9F2-7D2F-4CDB-A522-4AC07365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7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la carte, on note sur l’année 2023 le top 3 des régions en volumes : Ile-de-France, Rhône-Alpes, et PACA.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cumul de janvier à fin mai 2024 (5 derniers mois, hors ferraillage), nous assistons à une hausse du marché en volume de +10%. Sur les 12 derniers mois, les ventes à marchands ont représenté la moitié des volumes de transactions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96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ventes à UF se replient en termes de volumes, bien qu’en légère progression en chiffre d’affaires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60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1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Concernant le négoce, les ventes ont fortement progressé en termes d’unités et de chiffre d’affaires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9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Globalement, on observe une hausse sur 2024 en termes de chiffres d’affaires pour les ventes à marchands. Les mois de janvier et avril expliquent cette hausse.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0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88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2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515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1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20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5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33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69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854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80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1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117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42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20B86-2925-4824-928D-61071B37D3C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5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29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109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2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0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13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9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revenir sur l’historique du marché de l’occasion en France, nous assistons à un basculement des volumes du client final vers le négoce depuis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82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Pourtant, en valeur, les ventes à client final prédominent nettement sur le négoce, et la tendance se confirme sur les dernières années.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0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652107" y="2155371"/>
            <a:ext cx="8373291" cy="6532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2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C359-020B-4040-8F21-BCA4E9BB4427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1" name="Ellipse 10"/>
          <p:cNvSpPr/>
          <p:nvPr userDrawn="1"/>
        </p:nvSpPr>
        <p:spPr>
          <a:xfrm>
            <a:off x="838200" y="1734233"/>
            <a:ext cx="10584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536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E02E-B94E-4AB7-A2C3-93FBE8A143CC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3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just">
              <a:defRPr sz="32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Avenir LT 55 Roman" panose="020B05030200000200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51F-BAFC-489D-99C3-7AB852AB92AF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just">
              <a:defRPr sz="24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2B7-D013-4CAF-BF60-3451AA74D067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venir LT 85 Heavy" panose="020B0903020000020003" pitchFamily="34" charset="0"/>
              </a:defRPr>
            </a:lvl1pPr>
            <a:lvl2pPr>
              <a:defRPr>
                <a:latin typeface="Avenir LT 85 Heavy" panose="020B0903020000020003" pitchFamily="34" charset="0"/>
              </a:defRPr>
            </a:lvl2pPr>
            <a:lvl3pPr>
              <a:defRPr>
                <a:latin typeface="Avenir LT 85 Heavy" panose="020B0903020000020003" pitchFamily="34" charset="0"/>
              </a:defRPr>
            </a:lvl3pPr>
            <a:lvl4pPr>
              <a:defRPr>
                <a:latin typeface="Avenir LT 85 Heavy" panose="020B0903020000020003" pitchFamily="34" charset="0"/>
              </a:defRPr>
            </a:lvl4pPr>
            <a:lvl5pPr>
              <a:defRPr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02B-0A2F-4F48-866A-9A07B4FC6E08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3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 LT 85 Heavy" panose="020B0903020000020003" pitchFamily="34" charset="0"/>
              </a:defRPr>
            </a:lvl1pPr>
            <a:lvl2pPr>
              <a:defRPr>
                <a:latin typeface="Avenir LT 85 Heavy" panose="020B0903020000020003" pitchFamily="34" charset="0"/>
              </a:defRPr>
            </a:lvl2pPr>
            <a:lvl3pPr>
              <a:defRPr>
                <a:latin typeface="Avenir LT 85 Heavy" panose="020B0903020000020003" pitchFamily="34" charset="0"/>
              </a:defRPr>
            </a:lvl3pPr>
            <a:lvl4pPr>
              <a:defRPr>
                <a:latin typeface="Avenir LT 85 Heavy" panose="020B0903020000020003" pitchFamily="34" charset="0"/>
              </a:defRPr>
            </a:lvl4pPr>
            <a:lvl5pPr>
              <a:defRPr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818A-C363-4478-AA18-B985A33CDD65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1672045"/>
            <a:ext cx="10162903" cy="322652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85800" indent="-336550">
              <a:buSzPct val="150000"/>
              <a:buFontTx/>
              <a:buBlip>
                <a:blip r:embed="rId2"/>
              </a:buBlip>
              <a:defRPr sz="2400">
                <a:ln>
                  <a:noFill/>
                </a:ln>
                <a:solidFill>
                  <a:schemeClr val="tx1"/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buSzPct val="100000"/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100000"/>
              <a:defRPr sz="22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1"/>
            <a:r>
              <a:rPr lang="fr-FR" dirty="0"/>
              <a:t>Ajouter une partie</a:t>
            </a:r>
          </a:p>
          <a:p>
            <a:pPr lvl="3"/>
            <a:r>
              <a:rPr lang="fr-FR" dirty="0"/>
              <a:t>Ajouter une sous partie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0832-6E1F-4041-BDE0-6B764A2FBC66}" type="datetimeFigureOut">
              <a:rPr lang="fr-FR" smtClean="0"/>
              <a:pPr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F6B3-A52D-5F4F-AC73-5A3A3C7C7D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1303" y="882561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A5A7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1303" y="37689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C2C7"/>
                </a:solidFill>
                <a:latin typeface="Avenir LT 85 HeavyOblique" panose="020B090302000009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7265" y="5991225"/>
            <a:ext cx="2743200" cy="365125"/>
          </a:xfrm>
        </p:spPr>
        <p:txBody>
          <a:bodyPr/>
          <a:lstStyle/>
          <a:p>
            <a:fld id="{DB54F24C-90CB-4D6F-99F8-4B2FA861807A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"/>
            <a:ext cx="9867625" cy="6858000"/>
          </a:xfrm>
          <a:prstGeom prst="rect">
            <a:avLst/>
          </a:prstGeom>
        </p:spPr>
      </p:pic>
      <p:sp>
        <p:nvSpPr>
          <p:cNvPr id="9" name="Ellipse 8"/>
          <p:cNvSpPr/>
          <p:nvPr userDrawn="1"/>
        </p:nvSpPr>
        <p:spPr>
          <a:xfrm>
            <a:off x="2717017" y="3569098"/>
            <a:ext cx="8532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8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20-2424-48BE-854C-FDC3D288028F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7625" cy="6858000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2688012" y="1282850"/>
            <a:ext cx="8532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itre 35"/>
          <p:cNvSpPr>
            <a:spLocks noGrp="1"/>
          </p:cNvSpPr>
          <p:nvPr>
            <p:ph type="title"/>
          </p:nvPr>
        </p:nvSpPr>
        <p:spPr>
          <a:xfrm>
            <a:off x="3145536" y="109093"/>
            <a:ext cx="7961376" cy="1325563"/>
          </a:xfrm>
        </p:spPr>
        <p:txBody>
          <a:bodyPr/>
          <a:lstStyle>
            <a:lvl1pPr>
              <a:defRPr>
                <a:solidFill>
                  <a:srgbClr val="39A0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sz="28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buClr>
                <a:srgbClr val="65C5CC"/>
              </a:buCl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02935" y="6356349"/>
            <a:ext cx="2743200" cy="365125"/>
          </a:xfrm>
        </p:spPr>
        <p:txBody>
          <a:bodyPr/>
          <a:lstStyle/>
          <a:p>
            <a:fld id="{D55DB74D-6A18-417F-BB60-2AF3348EF37D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838200" y="1366840"/>
            <a:ext cx="10584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42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4734" y="1989959"/>
            <a:ext cx="8012860" cy="1269436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00A5A7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4734" y="3429000"/>
            <a:ext cx="8012861" cy="7037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75000"/>
                  </a:schemeClr>
                </a:solidFill>
                <a:latin typeface="Avenir LT 85 Heavy" panose="020B090302000002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291F-B74D-48B2-A87C-D59D4BA93BDD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5B9-751C-4B1A-A50E-DF74B441AB72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3" name="Ellipse 12"/>
          <p:cNvSpPr/>
          <p:nvPr userDrawn="1"/>
        </p:nvSpPr>
        <p:spPr>
          <a:xfrm>
            <a:off x="838200" y="1734233"/>
            <a:ext cx="10584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359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just"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venir LT 85 Heavy" panose="020B0903020000020003" pitchFamily="34" charset="0"/>
              </a:defRPr>
            </a:lvl2pPr>
            <a:lvl3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3pPr>
            <a:lvl4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4pPr>
            <a:lvl5pPr>
              <a:defRPr>
                <a:solidFill>
                  <a:schemeClr val="accent1"/>
                </a:solidFill>
                <a:latin typeface="Avenir LT 85 Heavy" panose="020B090302000002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0414-6FF8-4B20-BBDE-61CA7719D604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73" y="6515792"/>
            <a:ext cx="131248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Espace réservé du contenu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5" name="Ellipse 14"/>
          <p:cNvSpPr/>
          <p:nvPr userDrawn="1"/>
        </p:nvSpPr>
        <p:spPr>
          <a:xfrm>
            <a:off x="838200" y="1647772"/>
            <a:ext cx="10584000" cy="461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42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2" y="78885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72843" y="908667"/>
            <a:ext cx="3694957" cy="4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>
                <a:solidFill>
                  <a:srgbClr val="FF0000"/>
                </a:solidFill>
              </a:rPr>
              <a:t>Journée occasion 2024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0691374" y="6401116"/>
            <a:ext cx="1285434" cy="32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None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03/10/2024</a:t>
            </a:r>
          </a:p>
        </p:txBody>
      </p:sp>
      <p:sp>
        <p:nvSpPr>
          <p:cNvPr id="10" name="Espace réservé de la date 2"/>
          <p:cNvSpPr txBox="1">
            <a:spLocks/>
          </p:cNvSpPr>
          <p:nvPr userDrawn="1"/>
        </p:nvSpPr>
        <p:spPr>
          <a:xfrm>
            <a:off x="215192" y="6335885"/>
            <a:ext cx="346601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www.argus-chariot.com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87349F-93A8-4EAA-BEFF-96BDDE5E41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72397" y="0"/>
            <a:ext cx="289585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50000"/>
        <a:buFontTx/>
        <a:buNone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5F20-66ED-42C3-853A-920DCAECA2CA}" type="datetime1">
              <a:rPr lang="fr-FR" smtClean="0"/>
              <a:t>07/10/2024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devant le Gifec – 24 septembre </a:t>
            </a:r>
            <a:r>
              <a:rPr lang="fr-FR" dirty="0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4B1F-0909-40F1-9C05-FF30E007F9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3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venir LT 85 Heavy" panose="020B090302000002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60000"/>
            <a:lumOff val="4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venir LT 85 Heavy" panose="020B090302000002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venir LT 85 Heavy" panose="020B090302000002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venir LT 85 Heavy" panose="020B090302000002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venir LT 85 Heavy" panose="020B090302000002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venir LT 85 Heavy" panose="020B090302000002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0446" y="1624149"/>
            <a:ext cx="6753497" cy="3413618"/>
          </a:xfrm>
        </p:spPr>
        <p:txBody>
          <a:bodyPr/>
          <a:lstStyle/>
          <a:p>
            <a:r>
              <a:rPr lang="fr-FR" sz="5400" dirty="0"/>
              <a:t>Journée occasion</a:t>
            </a:r>
            <a:br>
              <a:rPr lang="fr-FR" sz="5400" dirty="0"/>
            </a:br>
            <a:r>
              <a:rPr lang="fr-FR" sz="5400" b="0" dirty="0"/>
              <a:t>-2024-</a:t>
            </a:r>
            <a:br>
              <a:rPr lang="fr-FR" sz="5400" b="0" dirty="0"/>
            </a:br>
            <a:r>
              <a:rPr lang="fr-FR" sz="5400" b="0" i="1" dirty="0"/>
              <a:t>Toyota (Carquefou)</a:t>
            </a:r>
          </a:p>
        </p:txBody>
      </p:sp>
    </p:spTree>
    <p:extLst>
      <p:ext uri="{BB962C8B-B14F-4D97-AF65-F5344CB8AC3E}">
        <p14:creationId xmlns:p14="http://schemas.microsoft.com/office/powerpoint/2010/main" val="25649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16830" y="2876758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Conjoncture</a:t>
            </a:r>
          </a:p>
          <a:p>
            <a:r>
              <a:rPr lang="fr-FR" sz="4400" dirty="0"/>
              <a:t>Marché français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78" y="2462479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58743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Dans la construction, le second œuvre a fini par rejoindre le marasme du gros œuvre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a778b899a0e7492abcd91a3d3fa1086d&quot; DsId=&quot;ZCRX014&quot; T1SubID=&quot;&quot; Width=&quot;826&quot; Height=&quot;498&quot; Format=&quot;emf&quot; ChartGroupUID=&quot;9810a086-6f1e-41c8-97b6-9a89af60b37f&quot; GroupName=&quot;Construction&quot; ChartName=&quot;France : Situation actuelle de l'état du carnet de commande dans le gros et second oeuvre - centré&quot; ChartStyleName=&quot;&quot; GroupNameEncoded=&quot;Construction&quot; ChartNameEncoded=&quot;France+%3a+Situation+actuelle+de+l%27%c3%a9tat+du+carnet+de+commande+dans+le+gros+et+second+oeuvre+-+centr%c3%a9&quot; ChartStyleNameEncoded=&quot;&quot; ShortCode=&quot;&quot; ChartOwner=&quot;ZCRX015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Secteur du bâtiment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45" y="1545335"/>
            <a:ext cx="7872924" cy="47506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5374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On construit nettement plus d’entrepôts que bâtiments industriels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3383d4c6802c4ef29a527a6549ccf36a&quot; DsId=&quot;ZCRX014&quot; T1SubID=&quot;&quot; Width=&quot;848&quot; Height=&quot;508&quot; Format=&quot;emf&quot; ChartGroupUID=&quot;131c911b-16aa-413a-9eb2-b12b414b8b4b&quot; GroupName=&quot;Construction&quot; ChartName=&quot;France : types de surfaces de construction non-résidentielle autorisées&quot; ChartStyleName=&quot;&quot; GroupNameEncoded=&quot;Construction&quot; ChartNameEncoded=&quot;France+%3a+types+de+surfaces+de+construction+non-r%c3%a9sidentielle+autoris%c3%a9es&quot; ChartStyleNameEncoded=&quot;&quot; ShortCode=&quot;&quot; ChartOwner=&quot;ZCRX016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7" y="1508759"/>
            <a:ext cx="8083297" cy="48475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484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4691" y="807560"/>
            <a:ext cx="9144000" cy="2387600"/>
          </a:xfrm>
        </p:spPr>
        <p:txBody>
          <a:bodyPr/>
          <a:lstStyle/>
          <a:p>
            <a:r>
              <a:rPr lang="fr-FR" dirty="0"/>
              <a:t>Merci de votre </a:t>
            </a:r>
            <a:r>
              <a:rPr lang="fr-FR"/>
              <a:t>attention !</a:t>
            </a:r>
            <a:br>
              <a:rPr lang="fr-FR"/>
            </a:br>
            <a:r>
              <a:rPr lang="fr-FR"/>
              <a:t>Des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5189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628880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L’intelligence artificielle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931371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Cyril Darmon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2209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302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5CD0-E839-634D-941A-E69FAF5E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1" y="3004459"/>
            <a:ext cx="8373291" cy="653214"/>
          </a:xfrm>
        </p:spPr>
        <p:txBody>
          <a:bodyPr/>
          <a:lstStyle/>
          <a:p>
            <a:r>
              <a:rPr lang="fr-FR" dirty="0"/>
              <a:t>Tirages au sort et jeu concours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2C2AD3-EE98-47C9-8078-936EADA6B6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2" y="883375"/>
            <a:ext cx="241935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86B0745C-01AA-4A5E-B04C-D9E3C66B8288}"/>
              </a:ext>
            </a:extLst>
          </p:cNvPr>
          <p:cNvSpPr txBox="1">
            <a:spLocks/>
          </p:cNvSpPr>
          <p:nvPr/>
        </p:nvSpPr>
        <p:spPr bwMode="auto">
          <a:xfrm>
            <a:off x="7475807" y="3824743"/>
            <a:ext cx="4824536" cy="15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Patrick Gatignol</a:t>
            </a:r>
          </a:p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Mathieu Armengaud</a:t>
            </a:r>
          </a:p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Lionel Couturier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5DC5AA2A-512D-42B2-8AAC-7350EF24E4D8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3076" y="3689354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207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1DB68-C702-6B6C-4DEB-BAE871D7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F97FF2D-E051-C70E-EE3C-E7962964A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9" y="1229134"/>
            <a:ext cx="2171699" cy="39964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Modèle 1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27117B3-0118-6F5E-F732-24D5F5A7FC6E}"/>
              </a:ext>
            </a:extLst>
          </p:cNvPr>
          <p:cNvSpPr txBox="1">
            <a:spLocks/>
          </p:cNvSpPr>
          <p:nvPr/>
        </p:nvSpPr>
        <p:spPr>
          <a:xfrm>
            <a:off x="4349240" y="1229134"/>
            <a:ext cx="2171699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2</a:t>
            </a: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DA07749-0D8F-29C3-C067-478701B8E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" y="1562078"/>
            <a:ext cx="3757611" cy="48337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FEDE5A-0341-CF97-0F42-F77D577A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40" y="1562078"/>
            <a:ext cx="3856372" cy="4358165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6F42172-2F35-8C89-AAFD-85F331871E69}"/>
              </a:ext>
            </a:extLst>
          </p:cNvPr>
          <p:cNvSpPr txBox="1">
            <a:spLocks/>
          </p:cNvSpPr>
          <p:nvPr/>
        </p:nvSpPr>
        <p:spPr>
          <a:xfrm>
            <a:off x="8497043" y="1428955"/>
            <a:ext cx="3070117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spécial 20 ans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D1D1643-A419-DFBF-5FA7-5538B061C930}"/>
              </a:ext>
            </a:extLst>
          </p:cNvPr>
          <p:cNvGraphicFramePr>
            <a:graphicFrameLocks noGrp="1"/>
          </p:cNvGraphicFramePr>
          <p:nvPr/>
        </p:nvGraphicFramePr>
        <p:xfrm>
          <a:off x="8382902" y="1828597"/>
          <a:ext cx="364617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749">
                  <a:extLst>
                    <a:ext uri="{9D8B030D-6E8A-4147-A177-3AD203B41FA5}">
                      <a16:colId xmlns:a16="http://schemas.microsoft.com/office/drawing/2014/main" val="304184996"/>
                    </a:ext>
                  </a:extLst>
                </a:gridCol>
                <a:gridCol w="2037421">
                  <a:extLst>
                    <a:ext uri="{9D8B030D-6E8A-4147-A177-3AD203B41FA5}">
                      <a16:colId xmlns:a16="http://schemas.microsoft.com/office/drawing/2014/main" val="453049127"/>
                    </a:ext>
                  </a:extLst>
                </a:gridCol>
              </a:tblGrid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Frontal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20999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Marque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Caterpillar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996151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23072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Capacité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808591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Nombre de roues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34328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69331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 err="1"/>
                        <a:t>Horamètre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24940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État du 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96387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Environnement d’utilisation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Neutre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3089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Type de mât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Triplex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96150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Hauteur de levée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4,7m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20966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r>
                        <a:rPr lang="fr-FR" sz="1400" dirty="0"/>
                        <a:t>VGP à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02133"/>
                  </a:ext>
                </a:extLst>
              </a:tr>
              <a:tr h="377968">
                <a:tc>
                  <a:txBody>
                    <a:bodyPr/>
                    <a:lstStyle/>
                    <a:p>
                      <a:r>
                        <a:rPr lang="fr-FR" sz="1400" dirty="0"/>
                        <a:t>Certificat de conformité et doc 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7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1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573FB-BDB0-AE25-E64C-D682FF8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C87CBC8-A7E8-35EF-683C-7421F085B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9" y="1229134"/>
            <a:ext cx="2171699" cy="39964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Modèle 1</a:t>
            </a:r>
          </a:p>
        </p:txBody>
      </p:sp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5A2A6D2-B1F9-1826-146E-367DD9A5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10" y="2588543"/>
            <a:ext cx="2590800" cy="2514600"/>
          </a:xfrm>
          <a:prstGeom prst="rect">
            <a:avLst/>
          </a:prstGeom>
        </p:spPr>
      </p:pic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E5EEE7F-722F-F20E-77A2-4202EF32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1428955"/>
            <a:ext cx="3757611" cy="48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25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5F787-3518-2341-E4B6-EBA5502B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4BA1535-580E-E4C7-401C-12099E1523CB}"/>
              </a:ext>
            </a:extLst>
          </p:cNvPr>
          <p:cNvSpPr txBox="1">
            <a:spLocks/>
          </p:cNvSpPr>
          <p:nvPr/>
        </p:nvSpPr>
        <p:spPr>
          <a:xfrm>
            <a:off x="414339" y="1229134"/>
            <a:ext cx="2171699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029641-3A3A-1ADE-89C6-5E4B520D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11" y="1731304"/>
            <a:ext cx="3856372" cy="4358165"/>
          </a:xfrm>
          <a:prstGeom prst="rect">
            <a:avLst/>
          </a:prstGeom>
        </p:spPr>
      </p:pic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3BCC3D7-B07A-E9B1-CB8E-818FF2C7E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83" y="2634036"/>
            <a:ext cx="2565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16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2D9AE-9F7A-C2DE-CA3F-91547AC2C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801F0-6D3E-A8D4-7D27-20C337C3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C562A11-ACA2-EE35-C5A6-7A990BD606FE}"/>
              </a:ext>
            </a:extLst>
          </p:cNvPr>
          <p:cNvSpPr txBox="1">
            <a:spLocks/>
          </p:cNvSpPr>
          <p:nvPr/>
        </p:nvSpPr>
        <p:spPr>
          <a:xfrm>
            <a:off x="414339" y="1229134"/>
            <a:ext cx="3391851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spécial 20 ans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C4547D8-4F98-FC82-F434-0FDBEFD73052}"/>
              </a:ext>
            </a:extLst>
          </p:cNvPr>
          <p:cNvGraphicFramePr>
            <a:graphicFrameLocks noGrp="1"/>
          </p:cNvGraphicFramePr>
          <p:nvPr/>
        </p:nvGraphicFramePr>
        <p:xfrm>
          <a:off x="808989" y="1628777"/>
          <a:ext cx="5728971" cy="456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714">
                  <a:extLst>
                    <a:ext uri="{9D8B030D-6E8A-4147-A177-3AD203B41FA5}">
                      <a16:colId xmlns:a16="http://schemas.microsoft.com/office/drawing/2014/main" val="304184996"/>
                    </a:ext>
                  </a:extLst>
                </a:gridCol>
                <a:gridCol w="3201257">
                  <a:extLst>
                    <a:ext uri="{9D8B030D-6E8A-4147-A177-3AD203B41FA5}">
                      <a16:colId xmlns:a16="http://schemas.microsoft.com/office/drawing/2014/main" val="453049127"/>
                    </a:ext>
                  </a:extLst>
                </a:gridCol>
              </a:tblGrid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Frontal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20999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Marque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Caterpillar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996151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23072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Capacité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808591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Nombre de roues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34328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69331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 err="1"/>
                        <a:t>Horamètre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24940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État du 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96387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Environnement d’utilisation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Neutre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3089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Type de mât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Triplex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96150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Hauteur de levée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4,7m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20966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r>
                        <a:rPr lang="fr-FR" sz="1400" dirty="0"/>
                        <a:t>VGP à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02133"/>
                  </a:ext>
                </a:extLst>
              </a:tr>
              <a:tr h="518894">
                <a:tc>
                  <a:txBody>
                    <a:bodyPr/>
                    <a:lstStyle/>
                    <a:p>
                      <a:r>
                        <a:rPr lang="fr-FR" sz="1400" dirty="0"/>
                        <a:t>Certificat de conformité et doc 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7149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9DD82D7-0886-09C1-BE98-9DA5F163E3E4}"/>
              </a:ext>
            </a:extLst>
          </p:cNvPr>
          <p:cNvSpPr txBox="1"/>
          <p:nvPr/>
        </p:nvSpPr>
        <p:spPr>
          <a:xfrm>
            <a:off x="6537960" y="3817620"/>
            <a:ext cx="1959083" cy="369332"/>
          </a:xfrm>
          <a:prstGeom prst="rect">
            <a:avLst/>
          </a:prstGeom>
          <a:solidFill>
            <a:srgbClr val="F63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3920 € HT</a:t>
            </a:r>
          </a:p>
        </p:txBody>
      </p:sp>
    </p:spTree>
    <p:extLst>
      <p:ext uri="{BB962C8B-B14F-4D97-AF65-F5344CB8AC3E}">
        <p14:creationId xmlns:p14="http://schemas.microsoft.com/office/powerpoint/2010/main" val="7859315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0"/>
            <a:ext cx="11887199" cy="3920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00" dirty="0"/>
              <a:t>Merci pour votre attention</a:t>
            </a:r>
          </a:p>
          <a:p>
            <a:endParaRPr lang="fr-FR" sz="5300" dirty="0"/>
          </a:p>
          <a:p>
            <a:endParaRPr lang="fr-FR" sz="3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EED8C3-3507-C116-CD90-94BD7593483D}"/>
              </a:ext>
            </a:extLst>
          </p:cNvPr>
          <p:cNvSpPr txBox="1"/>
          <p:nvPr/>
        </p:nvSpPr>
        <p:spPr>
          <a:xfrm>
            <a:off x="7433068" y="3181778"/>
            <a:ext cx="36097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Rdv demain chez Toyota :</a:t>
            </a:r>
          </a:p>
          <a:p>
            <a:pPr algn="ctr"/>
            <a:endParaRPr lang="fr-FR" sz="2000" b="1" dirty="0">
              <a:solidFill>
                <a:schemeClr val="accent3"/>
              </a:solidFill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9h30</a:t>
            </a:r>
          </a:p>
          <a:p>
            <a:pPr algn="ctr"/>
            <a:endParaRPr lang="fr-FR" sz="2000" b="1" dirty="0">
              <a:solidFill>
                <a:schemeClr val="accent3"/>
              </a:solidFill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Zac De La Haute Forêt, 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31 Rue Véga, 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44470 Carquefou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F03BBE-0824-B989-8A66-335A5F214069}"/>
              </a:ext>
            </a:extLst>
          </p:cNvPr>
          <p:cNvSpPr txBox="1"/>
          <p:nvPr/>
        </p:nvSpPr>
        <p:spPr>
          <a:xfrm>
            <a:off x="339128" y="3181778"/>
            <a:ext cx="57568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Ce soir :</a:t>
            </a:r>
          </a:p>
          <a:p>
            <a:pPr algn="ctr"/>
            <a:endParaRPr lang="fr-FR" sz="2000" b="1" dirty="0">
              <a:solidFill>
                <a:schemeClr val="accent3"/>
              </a:solidFill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Apéritif à 19h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Diner à 20h</a:t>
            </a:r>
            <a:endParaRPr lang="fr-FR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720311" y="1585263"/>
            <a:ext cx="6344093" cy="1603707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Les régions ont connu des </a:t>
            </a:r>
            <a:r>
              <a:rPr lang="fr-FR" sz="2000" b="1" dirty="0">
                <a:solidFill>
                  <a:schemeClr val="tx1"/>
                </a:solidFill>
              </a:rPr>
              <a:t>évolutions</a:t>
            </a:r>
            <a:r>
              <a:rPr lang="fr-FR" sz="2000" dirty="0">
                <a:solidFill>
                  <a:schemeClr val="tx1"/>
                </a:solidFill>
              </a:rPr>
              <a:t> de livraisons </a:t>
            </a:r>
            <a:r>
              <a:rPr lang="fr-FR" sz="2000" b="1" dirty="0">
                <a:solidFill>
                  <a:schemeClr val="tx1"/>
                </a:solidFill>
              </a:rPr>
              <a:t>hétérogènes</a:t>
            </a:r>
            <a:r>
              <a:rPr lang="fr-FR" sz="2000" dirty="0">
                <a:solidFill>
                  <a:schemeClr val="tx1"/>
                </a:solidFill>
              </a:rPr>
              <a:t> comparé à 2022. Au total, elles sont en légère progression (+5%) sur 2023 après une année 2022 de </a:t>
            </a:r>
            <a:r>
              <a:rPr lang="fr-FR" sz="2000" b="1" dirty="0">
                <a:solidFill>
                  <a:schemeClr val="tx1"/>
                </a:solidFill>
              </a:rPr>
              <a:t>maintien du niveau de 2021.</a:t>
            </a:r>
            <a:endParaRPr lang="fr-FR" sz="2000" dirty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93651" y="601310"/>
            <a:ext cx="9975164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i="1" dirty="0">
                <a:solidFill>
                  <a:schemeClr val="tx1"/>
                </a:solidFill>
              </a:rPr>
              <a:t>Les livraisons ont maintenu la cadence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5720310" y="3072545"/>
            <a:ext cx="6344093" cy="194112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Ile-de-France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b="1" dirty="0">
                <a:solidFill>
                  <a:schemeClr val="tx1"/>
                </a:solidFill>
              </a:rPr>
              <a:t>Rhône-Alpes</a:t>
            </a:r>
            <a:r>
              <a:rPr lang="fr-FR" sz="2000" dirty="0">
                <a:solidFill>
                  <a:schemeClr val="tx1"/>
                </a:solidFill>
              </a:rPr>
              <a:t> et </a:t>
            </a:r>
            <a:r>
              <a:rPr lang="fr-FR" sz="2000" b="1" dirty="0">
                <a:solidFill>
                  <a:schemeClr val="tx1"/>
                </a:solidFill>
              </a:rPr>
              <a:t>Pays de la Loire</a:t>
            </a:r>
            <a:r>
              <a:rPr lang="fr-FR" sz="2000" dirty="0">
                <a:solidFill>
                  <a:schemeClr val="tx1"/>
                </a:solidFill>
              </a:rPr>
              <a:t> représentent à elles seules </a:t>
            </a:r>
            <a:r>
              <a:rPr lang="fr-FR" sz="2000" b="1" dirty="0">
                <a:solidFill>
                  <a:schemeClr val="tx1"/>
                </a:solidFill>
              </a:rPr>
              <a:t>32%</a:t>
            </a:r>
            <a:r>
              <a:rPr lang="fr-FR" sz="2000" dirty="0">
                <a:solidFill>
                  <a:schemeClr val="tx1"/>
                </a:solidFill>
              </a:rPr>
              <a:t> du marché global. Mis à part la région Ile-de-France, elles sont en </a:t>
            </a:r>
            <a:r>
              <a:rPr lang="fr-FR" sz="2000" b="1" dirty="0">
                <a:solidFill>
                  <a:schemeClr val="tx1"/>
                </a:solidFill>
              </a:rPr>
              <a:t>croissance</a:t>
            </a:r>
            <a:r>
              <a:rPr lang="fr-FR" sz="2000" dirty="0">
                <a:solidFill>
                  <a:schemeClr val="tx1"/>
                </a:solidFill>
              </a:rPr>
              <a:t> en 2023.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3B4AAE0-461F-4973-8944-852441EB6867}"/>
              </a:ext>
            </a:extLst>
          </p:cNvPr>
          <p:cNvSpPr txBox="1">
            <a:spLocks/>
          </p:cNvSpPr>
          <p:nvPr/>
        </p:nvSpPr>
        <p:spPr>
          <a:xfrm>
            <a:off x="42538" y="-64727"/>
            <a:ext cx="906993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Retour sur 2023 : Performances régionales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D3C8213-DA1A-49E0-9E59-049B340D516B}"/>
              </a:ext>
            </a:extLst>
          </p:cNvPr>
          <p:cNvSpPr txBox="1">
            <a:spLocks/>
          </p:cNvSpPr>
          <p:nvPr/>
        </p:nvSpPr>
        <p:spPr>
          <a:xfrm>
            <a:off x="5720310" y="4620629"/>
            <a:ext cx="6344093" cy="194112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b="1" dirty="0">
                <a:solidFill>
                  <a:schemeClr val="tx1"/>
                </a:solidFill>
              </a:rPr>
              <a:t>replis</a:t>
            </a:r>
            <a:r>
              <a:rPr lang="fr-FR" sz="2000" dirty="0">
                <a:solidFill>
                  <a:schemeClr val="tx1"/>
                </a:solidFill>
              </a:rPr>
              <a:t> les plus importants ont été observés dans les régions Poitou-Charentes (-10,4%) et Champagne Ardennes (-10,3%).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1C8E5C-C245-C6C5-3B45-2F70FE9CD47E}"/>
              </a:ext>
            </a:extLst>
          </p:cNvPr>
          <p:cNvSpPr txBox="1"/>
          <p:nvPr/>
        </p:nvSpPr>
        <p:spPr>
          <a:xfrm>
            <a:off x="757312" y="1066442"/>
            <a:ext cx="5090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Part de marché en % ; Variation annuelle en %</a:t>
            </a:r>
          </a:p>
        </p:txBody>
      </p:sp>
      <p:pic>
        <p:nvPicPr>
          <p:cNvPr id="5" name="Image 4" descr="Une image contenant texte, carte, Police, atlas&#10;&#10;Description générée automatiquement">
            <a:extLst>
              <a:ext uri="{FF2B5EF4-FFF2-40B4-BE49-F238E27FC236}">
                <a16:creationId xmlns:a16="http://schemas.microsoft.com/office/drawing/2014/main" id="{6A5B4E4F-98F2-2E48-BBBE-3481F4C9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16553" r="25259"/>
          <a:stretch/>
        </p:blipFill>
        <p:spPr>
          <a:xfrm>
            <a:off x="127596" y="1404996"/>
            <a:ext cx="5399114" cy="58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4716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Focus région Pays de la Loire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5F26172-3ACF-4C82-9371-44769BC42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18" y="1448734"/>
            <a:ext cx="6009004" cy="17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8%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des parts du marché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français (neuf)</a:t>
            </a: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 croissance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de +9%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sur 2023</a:t>
            </a: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 marché un peu plus orienté vers les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 frontaux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879B156-C2E8-4CD6-BF0F-BA41A5821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7079" y="1435672"/>
            <a:ext cx="5565861" cy="7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Une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répartition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des livraisons majoritairement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concentrée dans les départements Loire-Atlantique et Maine-et-Loire</a:t>
            </a: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0AE84C-4E5E-7F65-4F4E-BC2403DC5F7F}"/>
              </a:ext>
            </a:extLst>
          </p:cNvPr>
          <p:cNvSpPr txBox="1">
            <a:spLocks/>
          </p:cNvSpPr>
          <p:nvPr/>
        </p:nvSpPr>
        <p:spPr>
          <a:xfrm>
            <a:off x="42538" y="-64727"/>
            <a:ext cx="11350676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Retour sur 2023 : Performances régionales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16950-E2C7-3AE8-05AE-BDDC25E1EB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63"/>
          <a:stretch/>
        </p:blipFill>
        <p:spPr>
          <a:xfrm>
            <a:off x="65443" y="3109196"/>
            <a:ext cx="2707327" cy="32263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001D30-BBBA-067B-CE95-CCDCCF8C8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58" y="3124475"/>
            <a:ext cx="3856251" cy="32110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D14DB6-8801-8806-CB5B-1A0794F99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961" y="2424581"/>
            <a:ext cx="5954039" cy="36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518043" y="1215384"/>
            <a:ext cx="6673957" cy="5642616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Sur l’année </a:t>
            </a:r>
            <a:r>
              <a:rPr lang="fr-FR" sz="2000" b="1" dirty="0">
                <a:solidFill>
                  <a:schemeClr val="tx1"/>
                </a:solidFill>
              </a:rPr>
              <a:t>2021</a:t>
            </a:r>
            <a:r>
              <a:rPr lang="fr-FR" sz="2000" dirty="0">
                <a:solidFill>
                  <a:schemeClr val="tx1"/>
                </a:solidFill>
              </a:rPr>
              <a:t>, le niveau des commandes s’est </a:t>
            </a:r>
            <a:r>
              <a:rPr lang="fr-FR" sz="2000" b="1" dirty="0">
                <a:solidFill>
                  <a:schemeClr val="tx1"/>
                </a:solidFill>
              </a:rPr>
              <a:t>redressé</a:t>
            </a:r>
            <a:r>
              <a:rPr lang="fr-FR" sz="2000" dirty="0">
                <a:solidFill>
                  <a:schemeClr val="tx1"/>
                </a:solidFill>
              </a:rPr>
              <a:t> très nettement avec la reprise globale. On enregistrait une très forte hausse des commandes de </a:t>
            </a:r>
            <a:r>
              <a:rPr lang="fr-FR" sz="2000" b="1" dirty="0">
                <a:solidFill>
                  <a:schemeClr val="tx1"/>
                </a:solidFill>
              </a:rPr>
              <a:t>+39% </a:t>
            </a:r>
            <a:r>
              <a:rPr lang="fr-FR" sz="2000" dirty="0">
                <a:solidFill>
                  <a:schemeClr val="tx1"/>
                </a:solidFill>
              </a:rPr>
              <a:t>(nouveau record à 93 153 unités commandées) en comparaison à une année 2020 difficile. Le niveau se situait également à +26% par rapport à 2019.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Sur </a:t>
            </a:r>
            <a:r>
              <a:rPr lang="fr-FR" sz="2000" b="1" dirty="0">
                <a:solidFill>
                  <a:schemeClr val="tx1"/>
                </a:solidFill>
              </a:rPr>
              <a:t>2022</a:t>
            </a:r>
            <a:r>
              <a:rPr lang="fr-FR" sz="2000" dirty="0">
                <a:solidFill>
                  <a:schemeClr val="tx1"/>
                </a:solidFill>
              </a:rPr>
              <a:t> et </a:t>
            </a:r>
            <a:r>
              <a:rPr lang="fr-FR" sz="2000" b="1" dirty="0">
                <a:solidFill>
                  <a:schemeClr val="tx1"/>
                </a:solidFill>
              </a:rPr>
              <a:t>2023</a:t>
            </a:r>
            <a:r>
              <a:rPr lang="fr-FR" sz="2000" dirty="0">
                <a:solidFill>
                  <a:schemeClr val="tx1"/>
                </a:solidFill>
              </a:rPr>
              <a:t>, un </a:t>
            </a:r>
            <a:r>
              <a:rPr lang="fr-FR" sz="2000" b="1" dirty="0">
                <a:solidFill>
                  <a:schemeClr val="tx1"/>
                </a:solidFill>
              </a:rPr>
              <a:t>net retournement </a:t>
            </a:r>
            <a:r>
              <a:rPr lang="fr-FR" sz="2000" dirty="0">
                <a:solidFill>
                  <a:schemeClr val="tx1"/>
                </a:solidFill>
              </a:rPr>
              <a:t>des commandes s’est amorcé (baisses de -9% et -17% respectivement). Le niveau de commandes atteint en 2023 était de </a:t>
            </a:r>
            <a:r>
              <a:rPr lang="fr-FR" sz="2000" b="1" dirty="0">
                <a:solidFill>
                  <a:schemeClr val="tx1"/>
                </a:solidFill>
              </a:rPr>
              <a:t>70 877 unités</a:t>
            </a:r>
            <a:r>
              <a:rPr lang="fr-FR" sz="2000" dirty="0">
                <a:solidFill>
                  <a:schemeClr val="tx1"/>
                </a:solidFill>
              </a:rPr>
              <a:t>, soit 5% en dessous du niveau de 2019.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Sur les </a:t>
            </a:r>
            <a:r>
              <a:rPr lang="fr-FR" sz="2000" b="1" dirty="0">
                <a:solidFill>
                  <a:schemeClr val="tx1"/>
                </a:solidFill>
              </a:rPr>
              <a:t>5 premiers mois</a:t>
            </a:r>
            <a:r>
              <a:rPr lang="fr-FR" sz="2000" dirty="0">
                <a:solidFill>
                  <a:schemeClr val="tx1"/>
                </a:solidFill>
              </a:rPr>
              <a:t> de l’année 2024, un </a:t>
            </a:r>
            <a:r>
              <a:rPr lang="fr-FR" sz="2000" b="1" dirty="0">
                <a:solidFill>
                  <a:schemeClr val="tx1"/>
                </a:solidFill>
              </a:rPr>
              <a:t>nouveau repli</a:t>
            </a:r>
            <a:r>
              <a:rPr lang="fr-FR" sz="2000" dirty="0">
                <a:solidFill>
                  <a:schemeClr val="tx1"/>
                </a:solidFill>
              </a:rPr>
              <a:t>, moins prononcé, s’observe : -11%, soit 28 514 unités commandées.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8649504" cy="727869"/>
          </a:xfrm>
        </p:spPr>
        <p:txBody>
          <a:bodyPr/>
          <a:lstStyle/>
          <a:p>
            <a:r>
              <a:rPr lang="fr-FR" dirty="0"/>
              <a:t>Le retournement se poursuit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01311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Historique des commandes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7E562BA-B2DF-4672-95D0-D128F20334D2}"/>
              </a:ext>
            </a:extLst>
          </p:cNvPr>
          <p:cNvSpPr txBox="1">
            <a:spLocks/>
          </p:cNvSpPr>
          <p:nvPr/>
        </p:nvSpPr>
        <p:spPr>
          <a:xfrm>
            <a:off x="0" y="5076433"/>
            <a:ext cx="5518043" cy="161357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</a:rPr>
              <a:t>Le marché avait atteint un nouveau pic en 2018, puis la croissance s’était essoufflée en 2019, et retournée en 2020 sous l’impact de la crise sanitaire (-10%).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619775-44E7-A94F-6697-56E3D58D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" y="1120139"/>
            <a:ext cx="5275781" cy="39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447BFA-8264-9DAF-23A5-85D8F732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14" y="1424875"/>
            <a:ext cx="6027146" cy="420231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53009"/>
            <a:ext cx="8693426" cy="1281010"/>
          </a:xfrm>
        </p:spPr>
        <p:txBody>
          <a:bodyPr/>
          <a:lstStyle/>
          <a:p>
            <a:r>
              <a:rPr lang="fr-FR" dirty="0"/>
              <a:t>Une baisse qui se modère sur les magasiniers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5C1F948-F91E-458F-8262-FA8BEEF29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971" y="1722055"/>
            <a:ext cx="5345569" cy="4082396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Magasiniers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Retournement récent de l’indice en dessous de sa tendance de long terme.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chemeClr val="tx1"/>
                </a:solidFill>
              </a:rPr>
              <a:t>-6% </a:t>
            </a:r>
            <a:r>
              <a:rPr lang="fr-FR" sz="2000" dirty="0">
                <a:solidFill>
                  <a:schemeClr val="tx1"/>
                </a:solidFill>
              </a:rPr>
              <a:t>vs 2023, et seulement </a:t>
            </a:r>
            <a:r>
              <a:rPr lang="fr-FR" sz="2000" b="1" dirty="0">
                <a:solidFill>
                  <a:schemeClr val="tx1"/>
                </a:solidFill>
              </a:rPr>
              <a:t>-2% vs 2019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chemeClr val="tx1"/>
                </a:solidFill>
              </a:rPr>
              <a:t>22 823 unités </a:t>
            </a:r>
            <a:r>
              <a:rPr lang="fr-FR" sz="2000" dirty="0">
                <a:solidFill>
                  <a:schemeClr val="tx1"/>
                </a:solidFill>
              </a:rPr>
              <a:t>sur les cinq premiers mois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33C66C3-1059-61CB-2AE5-1F0A4CD3BBF9}"/>
              </a:ext>
            </a:extLst>
          </p:cNvPr>
          <p:cNvSpPr/>
          <p:nvPr/>
        </p:nvSpPr>
        <p:spPr>
          <a:xfrm>
            <a:off x="5196401" y="1848340"/>
            <a:ext cx="899599" cy="848567"/>
          </a:xfrm>
          <a:prstGeom prst="ellipse">
            <a:avLst/>
          </a:prstGeom>
          <a:solidFill>
            <a:srgbClr val="00305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-6%</a:t>
            </a:r>
          </a:p>
          <a:p>
            <a:pPr algn="ctr"/>
            <a:r>
              <a:rPr lang="fr-FR" sz="900" i="1" dirty="0"/>
              <a:t>Cumul annuel</a:t>
            </a:r>
          </a:p>
        </p:txBody>
      </p:sp>
    </p:spTree>
    <p:extLst>
      <p:ext uri="{BB962C8B-B14F-4D97-AF65-F5344CB8AC3E}">
        <p14:creationId xmlns:p14="http://schemas.microsoft.com/office/powerpoint/2010/main" val="398466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B4E2060-8337-41BD-DA91-D50161B4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44" y="1287626"/>
            <a:ext cx="5410002" cy="29088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3CBD5C2-D82E-E3C6-3058-B542946E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4" y="1214885"/>
            <a:ext cx="5410494" cy="290887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51403" y="0"/>
            <a:ext cx="8943944" cy="1222703"/>
          </a:xfrm>
        </p:spPr>
        <p:txBody>
          <a:bodyPr/>
          <a:lstStyle/>
          <a:p>
            <a:r>
              <a:rPr lang="fr-FR" dirty="0"/>
              <a:t>Frontaux: Un repli marqué avec deux tendances différentes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5C1F948-F91E-458F-8262-FA8BEEF29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26" y="4154874"/>
            <a:ext cx="5600723" cy="2337366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Frontaux électriques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L’indice fluctue </a:t>
            </a:r>
            <a:r>
              <a:rPr lang="fr-FR" sz="2000" b="1" dirty="0">
                <a:solidFill>
                  <a:schemeClr val="tx1"/>
                </a:solidFill>
              </a:rPr>
              <a:t>en dessous </a:t>
            </a:r>
            <a:r>
              <a:rPr lang="fr-FR" sz="2000" dirty="0">
                <a:solidFill>
                  <a:schemeClr val="tx1"/>
                </a:solidFill>
              </a:rPr>
              <a:t>de sa tendance de long terme.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-27% vs 2023</a:t>
            </a:r>
            <a:r>
              <a:rPr lang="fr-FR" sz="2000" dirty="0">
                <a:solidFill>
                  <a:schemeClr val="tx1"/>
                </a:solidFill>
              </a:rPr>
              <a:t>, et -18% par rapport à 2019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3 856 unités sur les cinq premiers mois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12D1A6B-E8C0-4392-9113-EC357A64600E}"/>
              </a:ext>
            </a:extLst>
          </p:cNvPr>
          <p:cNvSpPr txBox="1">
            <a:spLocks/>
          </p:cNvSpPr>
          <p:nvPr/>
        </p:nvSpPr>
        <p:spPr>
          <a:xfrm>
            <a:off x="6236826" y="4232135"/>
            <a:ext cx="5777948" cy="269444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5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5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Frontaux thermiques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L’indice </a:t>
            </a:r>
            <a:r>
              <a:rPr lang="fr-FR" sz="2000" b="1" dirty="0">
                <a:solidFill>
                  <a:schemeClr val="tx1"/>
                </a:solidFill>
              </a:rPr>
              <a:t>décroche</a:t>
            </a:r>
            <a:r>
              <a:rPr lang="fr-FR" sz="2000" dirty="0">
                <a:solidFill>
                  <a:schemeClr val="tx1"/>
                </a:solidFill>
              </a:rPr>
              <a:t> de sa tendance de long terme : -30% vs 2023, et </a:t>
            </a:r>
            <a:r>
              <a:rPr lang="fr-FR" sz="2000" b="1" dirty="0">
                <a:solidFill>
                  <a:schemeClr val="tx1"/>
                </a:solidFill>
              </a:rPr>
              <a:t>-57% par rapport à 2019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L’application progressive de </a:t>
            </a:r>
            <a:r>
              <a:rPr lang="fr-FR" sz="2000" b="1" dirty="0">
                <a:solidFill>
                  <a:schemeClr val="tx1"/>
                </a:solidFill>
              </a:rPr>
              <a:t>normes énergétiques</a:t>
            </a:r>
            <a:r>
              <a:rPr lang="fr-FR" sz="2000" dirty="0">
                <a:solidFill>
                  <a:schemeClr val="tx1"/>
                </a:solidFill>
              </a:rPr>
              <a:t> joue en la défaveur des commandes de thermiques depuis 2016.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B77783-DFA8-56A5-CC6F-21BA4DB2455F}"/>
              </a:ext>
            </a:extLst>
          </p:cNvPr>
          <p:cNvSpPr/>
          <p:nvPr/>
        </p:nvSpPr>
        <p:spPr>
          <a:xfrm>
            <a:off x="4718674" y="1526586"/>
            <a:ext cx="854322" cy="629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-27%</a:t>
            </a:r>
          </a:p>
          <a:p>
            <a:pPr algn="ctr"/>
            <a:r>
              <a:rPr lang="fr-FR" sz="900" i="1" dirty="0">
                <a:solidFill>
                  <a:schemeClr val="tx1"/>
                </a:solidFill>
              </a:rPr>
              <a:t>Cumul annuel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876D6F8-D7D8-BD07-82CC-67F9E3B7BA04}"/>
              </a:ext>
            </a:extLst>
          </p:cNvPr>
          <p:cNvSpPr/>
          <p:nvPr/>
        </p:nvSpPr>
        <p:spPr>
          <a:xfrm>
            <a:off x="10779166" y="1626736"/>
            <a:ext cx="873303" cy="660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-30%</a:t>
            </a:r>
          </a:p>
          <a:p>
            <a:pPr algn="ctr"/>
            <a:r>
              <a:rPr lang="fr-FR" sz="900" i="1" dirty="0"/>
              <a:t>Cumul annuel </a:t>
            </a:r>
          </a:p>
        </p:txBody>
      </p:sp>
    </p:spTree>
    <p:extLst>
      <p:ext uri="{BB962C8B-B14F-4D97-AF65-F5344CB8AC3E}">
        <p14:creationId xmlns:p14="http://schemas.microsoft.com/office/powerpoint/2010/main" val="37903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14938"/>
            <a:ext cx="8775705" cy="617927"/>
          </a:xfrm>
        </p:spPr>
        <p:txBody>
          <a:bodyPr/>
          <a:lstStyle/>
          <a:p>
            <a:r>
              <a:rPr lang="fr-FR" sz="3600" dirty="0"/>
              <a:t>Transition énergétique : constat actuel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C1C7AD-B9B7-4D8A-9492-A0937562BA22}"/>
              </a:ext>
            </a:extLst>
          </p:cNvPr>
          <p:cNvSpPr/>
          <p:nvPr/>
        </p:nvSpPr>
        <p:spPr>
          <a:xfrm>
            <a:off x="6148750" y="1643132"/>
            <a:ext cx="55990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A partir de janvier 2016, </a:t>
            </a:r>
            <a:r>
              <a:rPr lang="fr-FR" sz="2000" dirty="0">
                <a:solidFill>
                  <a:srgbClr val="003057"/>
                </a:solidFill>
              </a:rPr>
              <a:t>les volumes des commandes de porte-à-faux électriques dépassent ceux des porte-à-faux thermiques. L’écart s’accentue au cours de l’année.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3057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Sur les années suivantes</a:t>
            </a:r>
            <a:r>
              <a:rPr lang="fr-FR" sz="2000" dirty="0">
                <a:solidFill>
                  <a:srgbClr val="003057"/>
                </a:solidFill>
              </a:rPr>
              <a:t>, cet écart n’a </a:t>
            </a:r>
            <a:r>
              <a:rPr lang="fr-FR" sz="2000" b="1" dirty="0">
                <a:solidFill>
                  <a:srgbClr val="003057"/>
                </a:solidFill>
              </a:rPr>
              <a:t>cessé de croître</a:t>
            </a:r>
            <a:r>
              <a:rPr lang="fr-FR" sz="2000" dirty="0">
                <a:solidFill>
                  <a:srgbClr val="003057"/>
                </a:solidFill>
              </a:rPr>
              <a:t>. A fin mai 2024, l’écart en cumul annuel est de 2 322 unités.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3057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A plus long terme</a:t>
            </a:r>
            <a:r>
              <a:rPr lang="fr-FR" sz="2000" dirty="0">
                <a:solidFill>
                  <a:srgbClr val="003057"/>
                </a:solidFill>
              </a:rPr>
              <a:t>, il est probable que cette tendance continue à s’accentuer.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3057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108CE72-66F9-4F84-86DF-503EDF2BDFD7}"/>
              </a:ext>
            </a:extLst>
          </p:cNvPr>
          <p:cNvSpPr txBox="1"/>
          <p:nvPr/>
        </p:nvSpPr>
        <p:spPr>
          <a:xfrm>
            <a:off x="545808" y="1084986"/>
            <a:ext cx="53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Ratio de transition énergétique*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62023C-F4AE-4F80-AB6A-E9445EAFED70}"/>
              </a:ext>
            </a:extLst>
          </p:cNvPr>
          <p:cNvSpPr/>
          <p:nvPr/>
        </p:nvSpPr>
        <p:spPr>
          <a:xfrm>
            <a:off x="62141" y="5174210"/>
            <a:ext cx="5901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/>
            <a:r>
              <a:rPr lang="fr-FR" sz="1400" b="1" i="1" dirty="0">
                <a:solidFill>
                  <a:srgbClr val="7030A0"/>
                </a:solidFill>
              </a:rPr>
              <a:t>*</a:t>
            </a:r>
            <a:r>
              <a:rPr lang="fr-FR" sz="1400" b="1" i="1" dirty="0"/>
              <a:t>	</a:t>
            </a:r>
            <a:r>
              <a:rPr lang="fr-FR" sz="1400" b="1" i="1" dirty="0">
                <a:solidFill>
                  <a:schemeClr val="bg1">
                    <a:lumMod val="50000"/>
                  </a:schemeClr>
                </a:solidFill>
              </a:rPr>
              <a:t>En 2022, pour 1 chariot thermique vendu, il s’est vendu 2,24 chariot électrique. Le ratio indique une préférence pour l’électrique lorsqu’il est positif et, à l’inverse, une préférence pour le thermique lorsqu’il est négatif.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25469E1-6BA7-4849-82A4-ADE849587BC0}"/>
              </a:ext>
            </a:extLst>
          </p:cNvPr>
          <p:cNvSpPr txBox="1"/>
          <p:nvPr/>
        </p:nvSpPr>
        <p:spPr>
          <a:xfrm>
            <a:off x="2333880" y="6408245"/>
            <a:ext cx="4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Evolis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– juillet 2024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311AFA-86F9-A0D0-4E6F-DB10D9DEE28A}"/>
              </a:ext>
            </a:extLst>
          </p:cNvPr>
          <p:cNvSpPr/>
          <p:nvPr/>
        </p:nvSpPr>
        <p:spPr>
          <a:xfrm>
            <a:off x="335461" y="4243449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D9B87C7-97A3-F393-5C12-BBB94F2A13BA}"/>
              </a:ext>
            </a:extLst>
          </p:cNvPr>
          <p:cNvSpPr/>
          <p:nvPr/>
        </p:nvSpPr>
        <p:spPr>
          <a:xfrm>
            <a:off x="1387036" y="3993814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B553EBD-1869-BE56-7757-17B66231D065}"/>
              </a:ext>
            </a:extLst>
          </p:cNvPr>
          <p:cNvSpPr/>
          <p:nvPr/>
        </p:nvSpPr>
        <p:spPr>
          <a:xfrm>
            <a:off x="2344835" y="3660825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02E80AA-F692-3A0F-9C23-CF2945782FF9}"/>
              </a:ext>
            </a:extLst>
          </p:cNvPr>
          <p:cNvSpPr/>
          <p:nvPr/>
        </p:nvSpPr>
        <p:spPr>
          <a:xfrm>
            <a:off x="3261614" y="3219225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7429C6D-70A4-6CA2-416B-54D9B6F88B6D}"/>
              </a:ext>
            </a:extLst>
          </p:cNvPr>
          <p:cNvSpPr/>
          <p:nvPr/>
        </p:nvSpPr>
        <p:spPr>
          <a:xfrm>
            <a:off x="4982458" y="1814727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A8E7A1C-B108-8561-5C13-FDB10F5BA1B7}"/>
              </a:ext>
            </a:extLst>
          </p:cNvPr>
          <p:cNvSpPr/>
          <p:nvPr/>
        </p:nvSpPr>
        <p:spPr>
          <a:xfrm>
            <a:off x="4023064" y="2545133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1C26F13-175D-854F-2E19-45F9403FF667}"/>
              </a:ext>
            </a:extLst>
          </p:cNvPr>
          <p:cNvSpPr txBox="1"/>
          <p:nvPr/>
        </p:nvSpPr>
        <p:spPr>
          <a:xfrm>
            <a:off x="2353710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56506E5-E502-492E-C276-4EF67390AFAF}"/>
              </a:ext>
            </a:extLst>
          </p:cNvPr>
          <p:cNvSpPr txBox="1"/>
          <p:nvPr/>
        </p:nvSpPr>
        <p:spPr>
          <a:xfrm>
            <a:off x="3220362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56A2DCF-DA2C-9F98-5BA9-97FC86EAB4FA}"/>
              </a:ext>
            </a:extLst>
          </p:cNvPr>
          <p:cNvSpPr txBox="1"/>
          <p:nvPr/>
        </p:nvSpPr>
        <p:spPr>
          <a:xfrm>
            <a:off x="4086625" y="4676602"/>
            <a:ext cx="93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E2023</a:t>
            </a:r>
          </a:p>
        </p:txBody>
      </p:sp>
      <p:sp>
        <p:nvSpPr>
          <p:cNvPr id="62" name="Flèche : droite 61">
            <a:extLst>
              <a:ext uri="{FF2B5EF4-FFF2-40B4-BE49-F238E27FC236}">
                <a16:creationId xmlns:a16="http://schemas.microsoft.com/office/drawing/2014/main" id="{BEB734F0-A05E-66A1-0EC2-2BB07C3039FC}"/>
              </a:ext>
            </a:extLst>
          </p:cNvPr>
          <p:cNvSpPr/>
          <p:nvPr/>
        </p:nvSpPr>
        <p:spPr>
          <a:xfrm rot="19940915">
            <a:off x="2932450" y="3541464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BA70321-44F3-10F1-AD05-48764AFC7BAB}"/>
              </a:ext>
            </a:extLst>
          </p:cNvPr>
          <p:cNvSpPr txBox="1"/>
          <p:nvPr/>
        </p:nvSpPr>
        <p:spPr>
          <a:xfrm>
            <a:off x="2306094" y="3723344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1,74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7316617-F3BD-49E1-1C58-5D2E95563BAB}"/>
              </a:ext>
            </a:extLst>
          </p:cNvPr>
          <p:cNvSpPr txBox="1"/>
          <p:nvPr/>
        </p:nvSpPr>
        <p:spPr>
          <a:xfrm>
            <a:off x="3217972" y="3288345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2,24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17DC17D-CBF2-B892-ACFE-792472320D39}"/>
              </a:ext>
            </a:extLst>
          </p:cNvPr>
          <p:cNvSpPr txBox="1"/>
          <p:nvPr/>
        </p:nvSpPr>
        <p:spPr>
          <a:xfrm>
            <a:off x="3993264" y="2598896"/>
            <a:ext cx="80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2,50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7934D3E-16AD-EFC1-D24D-CF622C8EFB48}"/>
              </a:ext>
            </a:extLst>
          </p:cNvPr>
          <p:cNvSpPr txBox="1"/>
          <p:nvPr/>
        </p:nvSpPr>
        <p:spPr>
          <a:xfrm>
            <a:off x="285905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2019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07E99F2-39E3-ACBD-2147-28E9A226C971}"/>
              </a:ext>
            </a:extLst>
          </p:cNvPr>
          <p:cNvSpPr txBox="1"/>
          <p:nvPr/>
        </p:nvSpPr>
        <p:spPr>
          <a:xfrm>
            <a:off x="1361636" y="4683713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B1E8969-6EFB-C1D5-57AA-E37C73B0F1F0}"/>
              </a:ext>
            </a:extLst>
          </p:cNvPr>
          <p:cNvSpPr txBox="1"/>
          <p:nvPr/>
        </p:nvSpPr>
        <p:spPr>
          <a:xfrm>
            <a:off x="1335020" y="4071157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1,55</a:t>
            </a:r>
          </a:p>
        </p:txBody>
      </p:sp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EBE5775E-FC01-5672-AC66-1DF950004C2F}"/>
              </a:ext>
            </a:extLst>
          </p:cNvPr>
          <p:cNvSpPr/>
          <p:nvPr/>
        </p:nvSpPr>
        <p:spPr>
          <a:xfrm rot="19967406">
            <a:off x="1985845" y="3900066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0" name="Flèche : droite 69">
            <a:extLst>
              <a:ext uri="{FF2B5EF4-FFF2-40B4-BE49-F238E27FC236}">
                <a16:creationId xmlns:a16="http://schemas.microsoft.com/office/drawing/2014/main" id="{F2DA2E73-14E6-3B3A-74DE-19CD35F48060}"/>
              </a:ext>
            </a:extLst>
          </p:cNvPr>
          <p:cNvSpPr/>
          <p:nvPr/>
        </p:nvSpPr>
        <p:spPr>
          <a:xfrm rot="20397432">
            <a:off x="1006562" y="4225688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625AE62-E3AB-3D42-875B-CD3ED17A6CA3}"/>
              </a:ext>
            </a:extLst>
          </p:cNvPr>
          <p:cNvSpPr txBox="1"/>
          <p:nvPr/>
        </p:nvSpPr>
        <p:spPr>
          <a:xfrm>
            <a:off x="285242" y="4295002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1,35</a:t>
            </a:r>
          </a:p>
        </p:txBody>
      </p:sp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95247D8D-7550-9CCF-AB81-8AEDBFA8F93B}"/>
              </a:ext>
            </a:extLst>
          </p:cNvPr>
          <p:cNvSpPr/>
          <p:nvPr/>
        </p:nvSpPr>
        <p:spPr>
          <a:xfrm rot="19219813">
            <a:off x="4603261" y="2257249"/>
            <a:ext cx="432375" cy="3535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9AAEDDF-FD16-36A8-1750-7BAD0A285F9A}"/>
              </a:ext>
            </a:extLst>
          </p:cNvPr>
          <p:cNvSpPr txBox="1"/>
          <p:nvPr/>
        </p:nvSpPr>
        <p:spPr>
          <a:xfrm>
            <a:off x="4988478" y="4678561"/>
            <a:ext cx="9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P2024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6B209E5-80CB-F3E8-9E92-1FCA0C998C9C}"/>
              </a:ext>
            </a:extLst>
          </p:cNvPr>
          <p:cNvSpPr txBox="1"/>
          <p:nvPr/>
        </p:nvSpPr>
        <p:spPr>
          <a:xfrm>
            <a:off x="4934648" y="1884145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2,70</a:t>
            </a:r>
          </a:p>
        </p:txBody>
      </p:sp>
      <p:sp>
        <p:nvSpPr>
          <p:cNvPr id="75" name="Flèche : droite 74">
            <a:extLst>
              <a:ext uri="{FF2B5EF4-FFF2-40B4-BE49-F238E27FC236}">
                <a16:creationId xmlns:a16="http://schemas.microsoft.com/office/drawing/2014/main" id="{3720C033-CD4F-E1AF-9006-63C91058090B}"/>
              </a:ext>
            </a:extLst>
          </p:cNvPr>
          <p:cNvSpPr/>
          <p:nvPr/>
        </p:nvSpPr>
        <p:spPr>
          <a:xfrm rot="19144534">
            <a:off x="3793322" y="2991108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56435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76001" y="2726140"/>
            <a:ext cx="8373291" cy="14057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Prévisions 2024</a:t>
            </a:r>
          </a:p>
          <a:p>
            <a:r>
              <a:rPr lang="fr-FR" sz="4400" dirty="0"/>
              <a:t>Marché français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82D3DA-0CB0-47D2-8A2F-EC07B565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413" y="2267203"/>
            <a:ext cx="2712490" cy="53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8079722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858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Les secteurs clients des commandes de chariots industriels regroupent principalement les activités industrielles et de commerce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39522A-5AFB-463F-A2F7-EE7E5C02A6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1699296"/>
            <a:ext cx="4785947" cy="25252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FD8481-1526-4267-9CA1-71107E82C5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35" y="4156847"/>
            <a:ext cx="4953069" cy="2489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2CE90C-E00A-48DB-8B03-7DE44CBAC6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5" y="1655526"/>
            <a:ext cx="4891052" cy="24935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EA28F-D864-487B-9384-A911DDCC92BC}"/>
              </a:ext>
            </a:extLst>
          </p:cNvPr>
          <p:cNvSpPr/>
          <p:nvPr/>
        </p:nvSpPr>
        <p:spPr>
          <a:xfrm>
            <a:off x="241319" y="4146337"/>
            <a:ext cx="6902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50 % des commandes de magasiniers proviennent des secteurs des commerces de gros et de détail ; 17% pour l’entreposage.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3D262-7012-45FA-B347-151CBF3A46BF}"/>
              </a:ext>
            </a:extLst>
          </p:cNvPr>
          <p:cNvSpPr/>
          <p:nvPr/>
        </p:nvSpPr>
        <p:spPr>
          <a:xfrm>
            <a:off x="241318" y="4888353"/>
            <a:ext cx="7100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Egalement influencées par les activités du commerce, les commandes des porte-à-faux électriques et thermiques sont pourtant davantage impactées par l’activité industrielle.</a:t>
            </a:r>
          </a:p>
          <a:p>
            <a:endParaRPr lang="fr-FR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Electriques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industrie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chimique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automobile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Thermiques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produits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minéraux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non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métalliques</a:t>
            </a:r>
          </a:p>
        </p:txBody>
      </p:sp>
    </p:spTree>
    <p:extLst>
      <p:ext uri="{BB962C8B-B14F-4D97-AF65-F5344CB8AC3E}">
        <p14:creationId xmlns:p14="http://schemas.microsoft.com/office/powerpoint/2010/main" val="298195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6A48D7-0774-3C14-4F81-F6C1F03A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82"/>
          <a:stretch/>
        </p:blipFill>
        <p:spPr>
          <a:xfrm>
            <a:off x="1085850" y="2434589"/>
            <a:ext cx="8903969" cy="37833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17499"/>
            <a:ext cx="8219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Conclusions : un ralentissement qui se modère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2F8F7-EB41-4183-BB3C-98AD9A235EA8}"/>
              </a:ext>
            </a:extLst>
          </p:cNvPr>
          <p:cNvSpPr/>
          <p:nvPr/>
        </p:nvSpPr>
        <p:spPr>
          <a:xfrm>
            <a:off x="241318" y="1233218"/>
            <a:ext cx="11709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avoir été impacté par l’apparition de la crise sanitaire en 2020, le marché a affiché un rebond prononcé,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atteignant son nouveau record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reprise simultanée de l’ensemble des secteurs clients a fortement impacté les niveaux de commandes, et les délais de livraison se sont étalés dans le temps. Le marché des chariots industriels a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amorcé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retournement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s’est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accentué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devrait se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poursuivre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manière plus modérée sur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33AC7-1EFE-48D2-BD01-DDDC34BC3FD5}"/>
              </a:ext>
            </a:extLst>
          </p:cNvPr>
          <p:cNvSpPr/>
          <p:nvPr/>
        </p:nvSpPr>
        <p:spPr>
          <a:xfrm>
            <a:off x="117016" y="6048647"/>
            <a:ext cx="10764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Niveaux autour de </a:t>
            </a:r>
            <a:r>
              <a:rPr lang="fr-FR" sz="16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65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000 unités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pour le marché en 2024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D4D965C-F7BE-4FB5-8ABE-635F6ECA5162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9465390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593DBDB8-AA9F-DC72-6DE1-FEE7D0F4BC68}"/>
              </a:ext>
            </a:extLst>
          </p:cNvPr>
          <p:cNvSpPr txBox="1"/>
          <p:nvPr/>
        </p:nvSpPr>
        <p:spPr>
          <a:xfrm>
            <a:off x="7313160" y="3549709"/>
            <a:ext cx="828941" cy="302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3C4C76BB-FD71-0FA9-D18D-D4E2E10D7D66}"/>
              </a:ext>
            </a:extLst>
          </p:cNvPr>
          <p:cNvSpPr txBox="1"/>
          <p:nvPr/>
        </p:nvSpPr>
        <p:spPr>
          <a:xfrm>
            <a:off x="6957766" y="3423298"/>
            <a:ext cx="769864" cy="213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kern="12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FR" sz="1600" b="1" kern="12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fr-FR" sz="2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7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64630-8CE8-4002-95F4-881212DA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des interventions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47E50-88CB-4FA1-B42A-1D67BF636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882" y="1031027"/>
            <a:ext cx="11618236" cy="541230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Mot de bienvenue – Patrick Gatignol (Président Argus chariot)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site et des statistiques – Mathieu Armengaud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du neuf France – Lionel Couturier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de l’occasion chariots France – Géraldine Jacques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du négoce – Koen </a:t>
            </a:r>
            <a:r>
              <a:rPr lang="fr-FR" sz="2000" b="1" dirty="0" err="1">
                <a:solidFill>
                  <a:schemeClr val="tx1"/>
                </a:solidFill>
              </a:rPr>
              <a:t>Lisman</a:t>
            </a:r>
            <a:r>
              <a:rPr lang="fr-FR" sz="2000" b="1" dirty="0">
                <a:solidFill>
                  <a:schemeClr val="tx1"/>
                </a:solidFill>
              </a:rPr>
              <a:t>, Jeroen Van </a:t>
            </a:r>
            <a:r>
              <a:rPr lang="fr-FR" sz="2000" b="1" dirty="0" err="1">
                <a:solidFill>
                  <a:schemeClr val="tx1"/>
                </a:solidFill>
              </a:rPr>
              <a:t>Tol</a:t>
            </a:r>
            <a:r>
              <a:rPr lang="fr-FR" sz="2000" b="1" dirty="0">
                <a:solidFill>
                  <a:schemeClr val="tx1"/>
                </a:solidFill>
              </a:rPr>
              <a:t> (</a:t>
            </a:r>
            <a:r>
              <a:rPr lang="fr-FR" sz="2000" b="1" dirty="0" err="1">
                <a:solidFill>
                  <a:schemeClr val="tx1"/>
                </a:solidFill>
              </a:rPr>
              <a:t>Lisman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Forklifts</a:t>
            </a:r>
            <a:r>
              <a:rPr lang="fr-FR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neuf monde et Europe – Rudolph Ganzel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Le contexte économique actuel – Charles-Henri Colombier (Rexecode)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Intelligence Artificielle – Cyril Darmon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Jeu concours et remises des prix – Patrick Gatignol, Mathieu Armengaud, Lionel Couturier</a:t>
            </a:r>
          </a:p>
        </p:txBody>
      </p:sp>
    </p:spTree>
    <p:extLst>
      <p:ext uri="{BB962C8B-B14F-4D97-AF65-F5344CB8AC3E}">
        <p14:creationId xmlns:p14="http://schemas.microsoft.com/office/powerpoint/2010/main" val="312656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138289"/>
            <a:ext cx="8183145" cy="15346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de l’Occasion 2024</a:t>
            </a:r>
          </a:p>
          <a:p>
            <a:r>
              <a:rPr lang="fr-FR" sz="4400" dirty="0"/>
              <a:t>France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704859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Géraldine Jacques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369749-9166-4F99-9EDE-84F89D11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99" y="2239930"/>
            <a:ext cx="2625193" cy="201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C:\Users\pole-eco\Desktop\chariot2.PNG">
            <a:extLst>
              <a:ext uri="{FF2B5EF4-FFF2-40B4-BE49-F238E27FC236}">
                <a16:creationId xmlns:a16="http://schemas.microsoft.com/office/drawing/2014/main" id="{C20B344F-DD75-4EBA-B2BC-9B102FC88C2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04" y="2911454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ole-eco\Desktop\chariot1.PNG">
            <a:extLst>
              <a:ext uri="{FF2B5EF4-FFF2-40B4-BE49-F238E27FC236}">
                <a16:creationId xmlns:a16="http://schemas.microsoft.com/office/drawing/2014/main" id="{D84FB2A4-83F4-4227-8945-4EDE61914FC7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900" y="4326081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4657" y="1434903"/>
            <a:ext cx="6921305" cy="900332"/>
          </a:xfrm>
        </p:spPr>
        <p:txBody>
          <a:bodyPr/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400" dirty="0">
                <a:solidFill>
                  <a:schemeClr val="tx1"/>
                </a:solidFill>
              </a:rPr>
              <a:t>Chariots d’occasion (unités)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2008-2023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BCBC28C-D1EE-4E52-BA29-8CE5DF607138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A2673B-9409-3D82-40F6-AEFBA62B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55" y="1852504"/>
            <a:ext cx="9713287" cy="42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C4113BB-B2EF-48BB-9EA2-8092AABB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875282"/>
            <a:ext cx="6921305" cy="1378633"/>
          </a:xfrm>
        </p:spPr>
        <p:txBody>
          <a:bodyPr/>
          <a:lstStyle/>
          <a:p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Chariots d’occasion (CA)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2013-2023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9D4D1A-6F11-4C1D-BFC1-827EDCBA8CFB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45F64E-50C5-C1E1-6CF4-A0B147830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48" y="1720109"/>
            <a:ext cx="9537405" cy="45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595187"/>
            <a:ext cx="8553157" cy="7815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Répartition régionale des volumes de transactions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Sur l’année 2023</a:t>
            </a:r>
            <a:endParaRPr lang="fr-FR" sz="2400" b="0" i="1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22D9B2-9FD4-4DD7-82FD-32652C2E9C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67059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Retour sur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2C991C-9ABD-4BEC-ABB9-481A869C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208" y="5183472"/>
            <a:ext cx="1053897" cy="3751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E4BED5-5C78-0B7E-9936-A3204E32C5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93" t="684" r="8177" b="10211"/>
          <a:stretch/>
        </p:blipFill>
        <p:spPr>
          <a:xfrm>
            <a:off x="814762" y="1376709"/>
            <a:ext cx="6702062" cy="54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7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7604" y="1546813"/>
            <a:ext cx="7455877" cy="7815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Répartition des volumes de transactions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à mai 2024 sur les 12 derniers mois (unités et %)</a:t>
            </a:r>
            <a:endParaRPr lang="fr-FR" sz="2400" b="0" i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CAFD0FF-8E56-4870-B139-3516ACD81E80}"/>
              </a:ext>
            </a:extLst>
          </p:cNvPr>
          <p:cNvSpPr txBox="1">
            <a:spLocks/>
          </p:cNvSpPr>
          <p:nvPr/>
        </p:nvSpPr>
        <p:spPr>
          <a:xfrm>
            <a:off x="7793372" y="2328335"/>
            <a:ext cx="3966237" cy="32322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Entre janvier et mai 2024 </a:t>
            </a:r>
          </a:p>
          <a:p>
            <a:r>
              <a:rPr lang="fr-FR" sz="2800" b="0" i="1" dirty="0">
                <a:solidFill>
                  <a:schemeClr val="tx1"/>
                </a:solidFill>
              </a:rPr>
              <a:t>Total transactions (unités, hors ferraillage):</a:t>
            </a:r>
          </a:p>
          <a:p>
            <a:r>
              <a:rPr lang="fr-FR" sz="2800" b="0" i="1" dirty="0">
                <a:solidFill>
                  <a:schemeClr val="tx1"/>
                </a:solidFill>
              </a:rPr>
              <a:t>15 542 (+10% par rapport à 2023)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22D9B2-9FD4-4DD7-82FD-32652C2E9C11}"/>
              </a:ext>
            </a:extLst>
          </p:cNvPr>
          <p:cNvSpPr txBox="1">
            <a:spLocks/>
          </p:cNvSpPr>
          <p:nvPr/>
        </p:nvSpPr>
        <p:spPr>
          <a:xfrm>
            <a:off x="119570" y="515285"/>
            <a:ext cx="11267059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Retour sur 2024 : </a:t>
            </a:r>
          </a:p>
          <a:p>
            <a:pPr algn="l"/>
            <a:r>
              <a:rPr lang="fr-FR" dirty="0"/>
              <a:t>Hausse du marché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2C991C-9ABD-4BEC-ABB9-481A869C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693" y="5795753"/>
            <a:ext cx="738051" cy="2627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A32FB0-0F3D-C97F-FA88-EA3C42E2BF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08" t="17092" r="25130" b="6792"/>
          <a:stretch/>
        </p:blipFill>
        <p:spPr>
          <a:xfrm>
            <a:off x="1372482" y="2328335"/>
            <a:ext cx="3966237" cy="34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0071" y="646712"/>
            <a:ext cx="6751857" cy="135531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Historique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à utilisateur final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b="0" i="1" dirty="0">
                <a:solidFill>
                  <a:schemeClr val="tx1"/>
                </a:solidFill>
              </a:rPr>
              <a:t>Cumul janvier - mai (unités et CA)</a:t>
            </a:r>
            <a:endParaRPr lang="fr-FR" b="0" i="1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C50B911-BDAB-4A5D-8925-FB2B63446A7D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087102-8B72-431E-B8D5-7E65D5AA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960" y="6082045"/>
            <a:ext cx="967279" cy="344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46E303-4ECC-4786-EDC5-453640AC5E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17" t="15172" r="892" b="2880"/>
          <a:stretch/>
        </p:blipFill>
        <p:spPr>
          <a:xfrm>
            <a:off x="1954761" y="1947696"/>
            <a:ext cx="8486411" cy="447868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4C65B3C-4512-6588-EC17-74640B7351C2}"/>
              </a:ext>
            </a:extLst>
          </p:cNvPr>
          <p:cNvSpPr/>
          <p:nvPr/>
        </p:nvSpPr>
        <p:spPr>
          <a:xfrm>
            <a:off x="7849210" y="5480278"/>
            <a:ext cx="77776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48D8C0-CFB9-E463-35E4-B06C8D704053}"/>
              </a:ext>
            </a:extLst>
          </p:cNvPr>
          <p:cNvSpPr/>
          <p:nvPr/>
        </p:nvSpPr>
        <p:spPr>
          <a:xfrm>
            <a:off x="4579790" y="5480278"/>
            <a:ext cx="77776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56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603" y="1254246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2023-2024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à utilisateur final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7677D87-3E25-4F76-B2CB-C5258B343111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F80FFB-711C-B622-E190-E215E73F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888" y="5799016"/>
            <a:ext cx="967279" cy="3443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4BF139-D664-EACE-0DFB-9540B83A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525" y="1876526"/>
            <a:ext cx="7459368" cy="43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831" y="875282"/>
            <a:ext cx="6948805" cy="13179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Historique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à marchands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i="1" dirty="0">
                <a:solidFill>
                  <a:schemeClr val="tx1"/>
                </a:solidFill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Cumul janvier - mai (unités et CA)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8890A-1B00-5BA0-3DEA-7E6D7BDA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8026" y="6078443"/>
            <a:ext cx="967279" cy="3443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7268E6-443B-63EE-B767-2C168319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" t="15318" r="859" b="2631"/>
          <a:stretch/>
        </p:blipFill>
        <p:spPr>
          <a:xfrm>
            <a:off x="2086695" y="2193204"/>
            <a:ext cx="8279982" cy="420182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D8AF4AE-625E-C661-7599-AB4AE223711D}"/>
              </a:ext>
            </a:extLst>
          </p:cNvPr>
          <p:cNvSpPr/>
          <p:nvPr/>
        </p:nvSpPr>
        <p:spPr>
          <a:xfrm>
            <a:off x="7848870" y="5512526"/>
            <a:ext cx="777765" cy="56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3B9B39F-79FC-2AFA-CCFC-1D94C13A2D28}"/>
              </a:ext>
            </a:extLst>
          </p:cNvPr>
          <p:cNvSpPr/>
          <p:nvPr/>
        </p:nvSpPr>
        <p:spPr>
          <a:xfrm>
            <a:off x="4578900" y="5560031"/>
            <a:ext cx="777765" cy="56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6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E78BE14-7533-4A48-AFBB-023BB80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86" y="1181687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2023-2024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à marchands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938D1C8-75ED-40E1-8B12-F97D9783440E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193C-4007-79C3-0404-61F0C4B4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340" y="5504144"/>
            <a:ext cx="967279" cy="3443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13671D-769B-5A0F-1612-9B4A6908D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215" y="1791466"/>
            <a:ext cx="7509417" cy="45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3458" y="3667444"/>
            <a:ext cx="4957594" cy="1158240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Sur le cumul janvier – mai 2024: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	2 925 unités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3047106-2ED4-4BFE-80D9-ED591A0EED04}"/>
              </a:ext>
            </a:extLst>
          </p:cNvPr>
          <p:cNvSpPr txBox="1">
            <a:spLocks/>
          </p:cNvSpPr>
          <p:nvPr/>
        </p:nvSpPr>
        <p:spPr>
          <a:xfrm>
            <a:off x="320040" y="1530320"/>
            <a:ext cx="8042276" cy="501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</a:rPr>
              <a:t>Nombre de chariots ferraillés (2021-2023)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89E2708-287A-4AAE-8B57-3E196C1EF494}"/>
              </a:ext>
            </a:extLst>
          </p:cNvPr>
          <p:cNvSpPr txBox="1">
            <a:spLocks/>
          </p:cNvSpPr>
          <p:nvPr/>
        </p:nvSpPr>
        <p:spPr>
          <a:xfrm>
            <a:off x="136988" y="65201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chariots ferraillés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6316EA-BD0E-8B74-A6B6-DD9DA960C2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179" y="4983342"/>
            <a:ext cx="967279" cy="3443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940F43-0ADB-39C4-B9B1-2D8E84CD2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8" y="1712738"/>
            <a:ext cx="8510122" cy="46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39389" y="1944860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Mot de bienvenue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927918" y="433964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Patrick Gatignol</a:t>
            </a:r>
          </a:p>
        </p:txBody>
      </p:sp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A2BEB819-2AF1-44D8-A00E-45ABEE8B24B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12" y="2130024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ole-eco\Desktop\chariot1.PNG">
            <a:extLst>
              <a:ext uri="{FF2B5EF4-FFF2-40B4-BE49-F238E27FC236}">
                <a16:creationId xmlns:a16="http://schemas.microsoft.com/office/drawing/2014/main" id="{86E3CAD3-131E-4886-BD66-E846F185F6AC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80" y="420425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097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924658" y="1788292"/>
            <a:ext cx="13179669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marché des chariots élévateurs d’occasion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7202238" y="4204253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A2BEB819-2AF1-44D8-A00E-45ABEE8B24B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84" y="1989831"/>
            <a:ext cx="69469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D16324BC-53FB-E418-95ED-71999A3C604E}"/>
              </a:ext>
            </a:extLst>
          </p:cNvPr>
          <p:cNvSpPr txBox="1">
            <a:spLocks/>
          </p:cNvSpPr>
          <p:nvPr/>
        </p:nvSpPr>
        <p:spPr bwMode="auto">
          <a:xfrm>
            <a:off x="8341614" y="3729960"/>
            <a:ext cx="3877933" cy="14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Koen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Lisman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  <a:p>
            <a:pPr algn="l"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CEO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Lisman</a:t>
            </a:r>
            <a:r>
              <a:rPr lang="fr-FR" altLang="fr-FR" dirty="0">
                <a:solidFill>
                  <a:srgbClr val="0067B8"/>
                </a:solidFill>
                <a:latin typeface="Calibri"/>
              </a:rPr>
              <a:t>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Forklifts</a:t>
            </a:r>
            <a:r>
              <a:rPr lang="fr-FR" altLang="fr-FR" dirty="0">
                <a:solidFill>
                  <a:srgbClr val="0067B8"/>
                </a:solidFill>
                <a:latin typeface="Calibri"/>
              </a:rPr>
              <a:t> Group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C9C03906-C516-ADD3-525B-1EA40BDD781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563" y="3793376"/>
            <a:ext cx="643890" cy="6394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5DF29D-D137-3210-6BC9-291C0E6B4085}"/>
              </a:ext>
            </a:extLst>
          </p:cNvPr>
          <p:cNvSpPr txBox="1"/>
          <p:nvPr/>
        </p:nvSpPr>
        <p:spPr>
          <a:xfrm>
            <a:off x="8088982" y="2573890"/>
            <a:ext cx="4383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nl-NL" sz="2800" b="0" i="1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Plus </a:t>
            </a:r>
            <a:r>
              <a:rPr lang="fr-FR" altLang="nl-NL" sz="2800" b="0" i="1" dirty="0">
                <a:solidFill>
                  <a:srgbClr val="1F1F1F"/>
                </a:solidFill>
                <a:latin typeface="inherit"/>
              </a:rPr>
              <a:t>fluctuant</a:t>
            </a:r>
            <a:r>
              <a:rPr kumimoji="0" lang="fr-FR" altLang="nl-NL" sz="2800" b="0" i="1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que jamais</a:t>
            </a:r>
            <a:r>
              <a:rPr kumimoji="0" lang="fr-FR" altLang="nl-NL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nl-NL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6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76656" y="1243584"/>
            <a:ext cx="10253472" cy="50749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Conception de la présentation:</a:t>
            </a:r>
          </a:p>
          <a:p>
            <a:pPr algn="l"/>
            <a:endParaRPr lang="fr-FR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Introduction Lisman Forklifts</a:t>
            </a:r>
          </a:p>
          <a:p>
            <a:pPr algn="l"/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La dynamique du marché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Du chariot élévateur conventionnel au magasinage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Consolidation du marché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La montée des Chinois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Les réponses aux évolutions du marché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Résumé, questions &amp; réponses</a:t>
            </a:r>
          </a:p>
        </p:txBody>
      </p:sp>
    </p:spTree>
    <p:extLst>
      <p:ext uri="{BB962C8B-B14F-4D97-AF65-F5344CB8AC3E}">
        <p14:creationId xmlns:p14="http://schemas.microsoft.com/office/powerpoint/2010/main" val="39807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dirty="0"/>
              <a:t>Introduction Lisman Forklifts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34328" y="1252728"/>
            <a:ext cx="9138856" cy="50017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Société fondée en 1967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 leader européen du commerce de gros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Actif dans plus de 80 pays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Ajouter de la valeur en rendant une proposition transparente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L’ensemble de Lisman se concentre entièrement sur le traitement des chariots et réalise ainsi une économique d’échelle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Multimarques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Relations à long terme</a:t>
            </a:r>
          </a:p>
        </p:txBody>
      </p:sp>
      <p:pic>
        <p:nvPicPr>
          <p:cNvPr id="5" name="Picture 5" descr="Lisman_vlag">
            <a:extLst>
              <a:ext uri="{FF2B5EF4-FFF2-40B4-BE49-F238E27FC236}">
                <a16:creationId xmlns:a16="http://schemas.microsoft.com/office/drawing/2014/main" id="{39F5C8FD-11FC-5E71-5862-8AA0B919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54" y="4330292"/>
            <a:ext cx="2237018" cy="19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5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dirty="0"/>
              <a:t>La Dynamique du marché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1252728"/>
            <a:ext cx="8782866" cy="50017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 rôle d’Internet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libre circulation des biens et du travail au sein de l’UE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Chaque continent a ses propres règles de conformité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Durée de vie économique des produits encore plus courte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Pénurie mondiale de personnel technique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Cycles économique désynchronisés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Barrières géopolitiques au commerce</a:t>
            </a:r>
          </a:p>
        </p:txBody>
      </p:sp>
      <p:pic>
        <p:nvPicPr>
          <p:cNvPr id="2" name="Picture 6" descr="Globe-flags+cleanmix">
            <a:extLst>
              <a:ext uri="{FF2B5EF4-FFF2-40B4-BE49-F238E27FC236}">
                <a16:creationId xmlns:a16="http://schemas.microsoft.com/office/drawing/2014/main" id="{72649571-6609-1893-CF0D-BB6973D2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4039157"/>
            <a:ext cx="2101650" cy="21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6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dirty="0"/>
              <a:t>Du chariot élévateur au magasinage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1252728"/>
            <a:ext cx="8782866" cy="50017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chariots de magasinage dominent le marché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 magasinage est un costume sur mesure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Plus d’offres que de demandes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 Li-ion rend le trading plus difficile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Plus de défis logistiques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1AE6FD8-B707-EC76-125C-35940FD5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88" y="4151376"/>
            <a:ext cx="31614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58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dirty="0"/>
              <a:t>Consolidation du marché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03504" y="1353312"/>
            <a:ext cx="8561170" cy="493485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De moins en moins de marques et de fournisseurs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Pression d’intégration avancée de la part des fabricants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fabricants protègent leurs technologies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KION Group - Wikipedia">
            <a:extLst>
              <a:ext uri="{FF2B5EF4-FFF2-40B4-BE49-F238E27FC236}">
                <a16:creationId xmlns:a16="http://schemas.microsoft.com/office/drawing/2014/main" id="{6D09C5A9-89C1-47AF-7279-A530D115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13" y="4055242"/>
            <a:ext cx="1937335" cy="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YOTA MATERIAL HANDLING UK - BFBi">
            <a:extLst>
              <a:ext uri="{FF2B5EF4-FFF2-40B4-BE49-F238E27FC236}">
                <a16:creationId xmlns:a16="http://schemas.microsoft.com/office/drawing/2014/main" id="{8F858CC5-0833-4508-60FE-42F8C60D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14" y="2601590"/>
            <a:ext cx="1937335" cy="13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ngheinrich - Riwal Nederland">
            <a:extLst>
              <a:ext uri="{FF2B5EF4-FFF2-40B4-BE49-F238E27FC236}">
                <a16:creationId xmlns:a16="http://schemas.microsoft.com/office/drawing/2014/main" id="{DA33987A-F758-79B4-EFAB-E2712A1F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13" y="4840011"/>
            <a:ext cx="1937335" cy="12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39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dirty="0"/>
              <a:t>La montée des Chinois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03504" y="978408"/>
            <a:ext cx="8561170" cy="530975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Chine connaît une croissance rapide en Europe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En concurrence avec le neuf et l’occasion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Investir dans les distributeurs locaux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Avantages en termes de coûts avec Li-ion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valeurs résiduelles sont toujours faibles</a:t>
            </a:r>
          </a:p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Vlag van de Volksrepubliek China - Wikipedia">
            <a:extLst>
              <a:ext uri="{FF2B5EF4-FFF2-40B4-BE49-F238E27FC236}">
                <a16:creationId xmlns:a16="http://schemas.microsoft.com/office/drawing/2014/main" id="{5E48F6D9-6F1F-BA62-62DB-35545065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19" y="4602239"/>
            <a:ext cx="25336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78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8015" y="-45301"/>
            <a:ext cx="9492639" cy="727869"/>
          </a:xfrm>
        </p:spPr>
        <p:txBody>
          <a:bodyPr/>
          <a:lstStyle/>
          <a:p>
            <a:pPr algn="l"/>
            <a:r>
              <a:rPr lang="fr-FR" sz="3600" dirty="0"/>
              <a:t>Les réponses aux évolutions du marché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93776" y="950976"/>
            <a:ext cx="8670898" cy="533718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Investir dans un réseau mondial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Intelligence marketing &amp; informatique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Indépendance de la marque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Fiabilité &amp; réputation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Solution clé en main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Volume critique</a:t>
            </a:r>
          </a:p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Travailler avec son propre capital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558EEF-4DE4-2EE8-6EC1-60F592CC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04" y="4441971"/>
            <a:ext cx="2608961" cy="18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35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</p:spPr>
        <p:txBody>
          <a:bodyPr/>
          <a:lstStyle/>
          <a:p>
            <a:r>
              <a:rPr lang="fr-FR" dirty="0"/>
              <a:t>Résumé, questions &amp; réponses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C6FC3E-3521-B7DF-90A3-98831BF60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400" b="1" i="1" dirty="0" err="1">
                <a:solidFill>
                  <a:schemeClr val="tx1"/>
                </a:solidFill>
              </a:rPr>
              <a:t>Un</a:t>
            </a:r>
            <a:r>
              <a:rPr lang="nl-NL" sz="2400" b="1" i="1" dirty="0">
                <a:solidFill>
                  <a:schemeClr val="tx1"/>
                </a:solidFill>
              </a:rPr>
              <a:t> marché </a:t>
            </a:r>
            <a:r>
              <a:rPr lang="nl-NL" sz="2400" b="1" i="1" dirty="0" err="1">
                <a:solidFill>
                  <a:schemeClr val="tx1"/>
                </a:solidFill>
              </a:rPr>
              <a:t>dynamique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nécessite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une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agilité</a:t>
            </a:r>
            <a:r>
              <a:rPr lang="nl-NL" sz="2400" b="1" i="1" dirty="0">
                <a:solidFill>
                  <a:schemeClr val="tx1"/>
                </a:solidFill>
              </a:rPr>
              <a:t> et </a:t>
            </a:r>
            <a:r>
              <a:rPr lang="nl-NL" sz="2400" b="1" i="1" dirty="0" err="1">
                <a:solidFill>
                  <a:schemeClr val="tx1"/>
                </a:solidFill>
              </a:rPr>
              <a:t>une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innovation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constantes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avec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une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vision</a:t>
            </a:r>
            <a:r>
              <a:rPr lang="nl-NL" sz="2400" b="1" i="1" dirty="0">
                <a:solidFill>
                  <a:schemeClr val="tx1"/>
                </a:solidFill>
              </a:rPr>
              <a:t> internationale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93776" y="950976"/>
            <a:ext cx="8670898" cy="533718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FR" sz="2400" b="1" i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40A02-B1CD-6B86-4C39-8CBFC4F5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46" y="4846320"/>
            <a:ext cx="3253947" cy="13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16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39389" y="1944860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Pause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927918" y="433964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Reprise à 16h30</a:t>
            </a:r>
          </a:p>
        </p:txBody>
      </p:sp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A2BEB819-2AF1-44D8-A00E-45ABEE8B24B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7" y="2079703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ole-eco\Desktop\chariot1.PNG">
            <a:extLst>
              <a:ext uri="{FF2B5EF4-FFF2-40B4-BE49-F238E27FC236}">
                <a16:creationId xmlns:a16="http://schemas.microsoft.com/office/drawing/2014/main" id="{86E3CAD3-131E-4886-BD66-E846F185F6AC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80" y="420425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11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site argus-</a:t>
            </a:r>
            <a:r>
              <a:rPr lang="fr-FR" sz="4400" dirty="0" err="1"/>
              <a:t>chariot.com</a:t>
            </a:r>
            <a:endParaRPr lang="fr-FR" sz="4400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095999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Mathieu Armengaud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5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97229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2024</a:t>
            </a:r>
          </a:p>
          <a:p>
            <a:r>
              <a:rPr lang="fr-FR" sz="4400" dirty="0"/>
              <a:t>Monde et Europe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2863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Rudolph Ganzel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69C2E6-22C2-4D25-97C2-8D9331F6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1" y="1744682"/>
            <a:ext cx="3223500" cy="226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E0080B-D6FA-4291-B1E1-F48D1918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-380" r="908" b="31159"/>
          <a:stretch/>
        </p:blipFill>
        <p:spPr>
          <a:xfrm>
            <a:off x="7785817" y="651538"/>
            <a:ext cx="5435831" cy="37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C:\Users\pole-eco\Desktop\chariot2.PNG">
            <a:extLst>
              <a:ext uri="{FF2B5EF4-FFF2-40B4-BE49-F238E27FC236}">
                <a16:creationId xmlns:a16="http://schemas.microsoft.com/office/drawing/2014/main" id="{C3041D9B-9993-43EC-A89D-37483D52D268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83" y="3056521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pole-eco\Desktop\chariot1.PNG">
            <a:extLst>
              <a:ext uri="{FF2B5EF4-FFF2-40B4-BE49-F238E27FC236}">
                <a16:creationId xmlns:a16="http://schemas.microsoft.com/office/drawing/2014/main" id="{E7C1D1C1-0D72-40E8-A6EB-177E423C2E44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6576" y="429324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16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DA6D248-49CC-4D9D-AA0D-CC162D860814}"/>
              </a:ext>
            </a:extLst>
          </p:cNvPr>
          <p:cNvSpPr txBox="1">
            <a:spLocks/>
          </p:cNvSpPr>
          <p:nvPr/>
        </p:nvSpPr>
        <p:spPr>
          <a:xfrm>
            <a:off x="1815715" y="1570303"/>
            <a:ext cx="8898668" cy="834899"/>
          </a:xfr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Les cinq plus grands marchés mondiaux</a:t>
            </a:r>
          </a:p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i="1" dirty="0">
                <a:solidFill>
                  <a:prstClr val="black"/>
                </a:solidFill>
              </a:rPr>
              <a:t>(cumul des commandes de janvier à mai 2024)</a:t>
            </a:r>
          </a:p>
          <a:p>
            <a:pPr marL="1263650" lvl="4"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	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8A1D70-8E10-4376-B229-6DC410BEA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8" y="4101090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74D1C9-9E15-471A-AB63-095E3261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4824816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420F79A-07DB-4B6C-8791-B77F19CBB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3412822"/>
            <a:ext cx="811667" cy="552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50D80D-A673-45A3-95D2-5EC72A720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2736115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DA6AA6-C403-4F80-8D52-F3833397E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8" y="5522443"/>
            <a:ext cx="807268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B2EB7F0-0AA7-4F96-BDE8-A0E4EC9CE98B}"/>
              </a:ext>
            </a:extLst>
          </p:cNvPr>
          <p:cNvSpPr txBox="1">
            <a:spLocks/>
          </p:cNvSpPr>
          <p:nvPr/>
        </p:nvSpPr>
        <p:spPr>
          <a:xfrm>
            <a:off x="2115702" y="2736115"/>
            <a:ext cx="972536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Chine: 401 598 unités commandées (44%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7CE9A49-42B7-4932-A95C-BBC4D8E8DD8E}"/>
              </a:ext>
            </a:extLst>
          </p:cNvPr>
          <p:cNvSpPr txBox="1">
            <a:spLocks/>
          </p:cNvSpPr>
          <p:nvPr/>
        </p:nvSpPr>
        <p:spPr>
          <a:xfrm>
            <a:off x="2115701" y="3415788"/>
            <a:ext cx="10076299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Etats-Unis: 93 436 unités commandées (10%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DF0664C-16CB-430D-9D45-58EC3751995A}"/>
              </a:ext>
            </a:extLst>
          </p:cNvPr>
          <p:cNvSpPr txBox="1">
            <a:spLocks/>
          </p:cNvSpPr>
          <p:nvPr/>
        </p:nvSpPr>
        <p:spPr>
          <a:xfrm>
            <a:off x="2115700" y="5566496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Japon: 33 720 unités commandées (4% du marché mondial)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43234847-67B7-4E1C-86A0-8DF3113FF4FA}"/>
              </a:ext>
            </a:extLst>
          </p:cNvPr>
          <p:cNvSpPr txBox="1">
            <a:spLocks/>
          </p:cNvSpPr>
          <p:nvPr/>
        </p:nvSpPr>
        <p:spPr>
          <a:xfrm>
            <a:off x="2115701" y="4120302"/>
            <a:ext cx="981054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Allemagne: 39 761 unités commandées (4% du marché mondial)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B37AEF-85F9-4224-B380-69A92FAD4A76}"/>
              </a:ext>
            </a:extLst>
          </p:cNvPr>
          <p:cNvSpPr txBox="1">
            <a:spLocks/>
          </p:cNvSpPr>
          <p:nvPr/>
        </p:nvSpPr>
        <p:spPr>
          <a:xfrm>
            <a:off x="2115701" y="4845362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France: 36 149 unités commandées (4% du marché mondial)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Chine représente presque la moitié du total mondial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7217E79F-BFE6-4CC8-8361-3E66A769989F}"/>
              </a:ext>
            </a:extLst>
          </p:cNvPr>
          <p:cNvSpPr txBox="1">
            <a:spLocks/>
          </p:cNvSpPr>
          <p:nvPr/>
        </p:nvSpPr>
        <p:spPr>
          <a:xfrm>
            <a:off x="265753" y="2710720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1.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C80EA66-A8C5-4F6B-B904-5EC692D7B5BE}"/>
              </a:ext>
            </a:extLst>
          </p:cNvPr>
          <p:cNvSpPr txBox="1">
            <a:spLocks/>
          </p:cNvSpPr>
          <p:nvPr/>
        </p:nvSpPr>
        <p:spPr>
          <a:xfrm>
            <a:off x="265750" y="3412060"/>
            <a:ext cx="585335" cy="57115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2.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3B435E0B-3623-4EF9-A56A-14D576631926}"/>
              </a:ext>
            </a:extLst>
          </p:cNvPr>
          <p:cNvSpPr txBox="1">
            <a:spLocks/>
          </p:cNvSpPr>
          <p:nvPr/>
        </p:nvSpPr>
        <p:spPr>
          <a:xfrm>
            <a:off x="265752" y="408405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3.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EC95CC25-DDBC-4DE0-9157-C2757B509DF8}"/>
              </a:ext>
            </a:extLst>
          </p:cNvPr>
          <p:cNvSpPr txBox="1">
            <a:spLocks/>
          </p:cNvSpPr>
          <p:nvPr/>
        </p:nvSpPr>
        <p:spPr>
          <a:xfrm>
            <a:off x="265750" y="479942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4.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68EC6EB-BB99-4034-AD96-3A4EBFA89C9F}"/>
              </a:ext>
            </a:extLst>
          </p:cNvPr>
          <p:cNvSpPr txBox="1">
            <a:spLocks/>
          </p:cNvSpPr>
          <p:nvPr/>
        </p:nvSpPr>
        <p:spPr>
          <a:xfrm>
            <a:off x="265750" y="551479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5.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4AC8913-0613-8172-D71E-8021041A5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4259" y="1454128"/>
            <a:ext cx="1618188" cy="1127258"/>
          </a:xfrm>
          <a:prstGeom prst="rect">
            <a:avLst/>
          </a:prstGeom>
        </p:spPr>
      </p:pic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9F7271A3-0FAA-3E43-BA59-8A51D00D163A}"/>
              </a:ext>
            </a:extLst>
          </p:cNvPr>
          <p:cNvSpPr txBox="1">
            <a:spLocks/>
          </p:cNvSpPr>
          <p:nvPr/>
        </p:nvSpPr>
        <p:spPr>
          <a:xfrm>
            <a:off x="10242829" y="2660949"/>
            <a:ext cx="2003430" cy="410561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b="1" dirty="0">
                <a:solidFill>
                  <a:srgbClr val="FF0000"/>
                </a:solidFill>
              </a:rPr>
              <a:t>Monde:</a:t>
            </a:r>
          </a:p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b="1" dirty="0">
                <a:solidFill>
                  <a:srgbClr val="FF0000"/>
                </a:solidFill>
              </a:rPr>
              <a:t>919 730 unités commandées sur le cumul annuel à mai 2024</a:t>
            </a:r>
          </a:p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b="1" dirty="0">
                <a:solidFill>
                  <a:srgbClr val="FF0000"/>
                </a:solidFill>
              </a:rPr>
              <a:t>(+2% par rapport à 2023)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57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Evolutions des marchés mondiaux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55FA8EE5-6EEF-44E1-995A-49D30A76E333}"/>
              </a:ext>
            </a:extLst>
          </p:cNvPr>
          <p:cNvSpPr txBox="1">
            <a:spLocks/>
          </p:cNvSpPr>
          <p:nvPr/>
        </p:nvSpPr>
        <p:spPr>
          <a:xfrm>
            <a:off x="7671917" y="2213802"/>
            <a:ext cx="4054766" cy="33297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La Chine a enregistré une </a:t>
            </a:r>
            <a:r>
              <a:rPr lang="fr-FR" sz="2000" b="1" dirty="0">
                <a:solidFill>
                  <a:schemeClr val="tx1"/>
                </a:solidFill>
              </a:rPr>
              <a:t>croissance</a:t>
            </a:r>
            <a:r>
              <a:rPr lang="fr-FR" sz="2000" dirty="0">
                <a:solidFill>
                  <a:schemeClr val="tx1"/>
                </a:solidFill>
              </a:rPr>
              <a:t> de son marché particulièrement </a:t>
            </a:r>
            <a:r>
              <a:rPr lang="fr-FR" sz="2000" b="1" dirty="0">
                <a:solidFill>
                  <a:schemeClr val="tx1"/>
                </a:solidFill>
              </a:rPr>
              <a:t>forte</a:t>
            </a:r>
            <a:r>
              <a:rPr lang="fr-FR" sz="2000" dirty="0">
                <a:solidFill>
                  <a:schemeClr val="tx1"/>
                </a:solidFill>
              </a:rPr>
              <a:t> en 2020-2021. Les livraisons se sont depuis </a:t>
            </a:r>
            <a:r>
              <a:rPr lang="fr-FR" sz="2000" b="1" dirty="0">
                <a:solidFill>
                  <a:schemeClr val="tx1"/>
                </a:solidFill>
              </a:rPr>
              <a:t>stabilisées</a:t>
            </a:r>
            <a:r>
              <a:rPr lang="fr-FR" sz="2000" dirty="0">
                <a:solidFill>
                  <a:schemeClr val="tx1"/>
                </a:solidFill>
              </a:rPr>
              <a:t> entre </a:t>
            </a:r>
            <a:r>
              <a:rPr lang="fr-FR" sz="2000" b="1" dirty="0">
                <a:solidFill>
                  <a:schemeClr val="tx1"/>
                </a:solidFill>
              </a:rPr>
              <a:t>700 et 800 </a:t>
            </a:r>
            <a:r>
              <a:rPr lang="fr-FR" sz="2000" dirty="0">
                <a:solidFill>
                  <a:schemeClr val="tx1"/>
                </a:solidFill>
              </a:rPr>
              <a:t>milliers d’unités annuelles.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France</a:t>
            </a:r>
            <a:r>
              <a:rPr lang="fr-FR" sz="2000" dirty="0">
                <a:solidFill>
                  <a:schemeClr val="tx1"/>
                </a:solidFill>
              </a:rPr>
              <a:t> est passée en </a:t>
            </a:r>
            <a:r>
              <a:rPr lang="fr-FR" sz="2000" b="1" dirty="0">
                <a:solidFill>
                  <a:schemeClr val="tx1"/>
                </a:solidFill>
              </a:rPr>
              <a:t>4ème</a:t>
            </a:r>
            <a:r>
              <a:rPr lang="fr-FR" sz="2000" dirty="0">
                <a:solidFill>
                  <a:schemeClr val="tx1"/>
                </a:solidFill>
              </a:rPr>
              <a:t> position mondiale, juste devant le Japon.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109252-8C8C-E182-10E9-B9EC10C5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7" y="1467475"/>
            <a:ext cx="7020505" cy="48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3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74747" y="4272479"/>
            <a:ext cx="4161284" cy="2181074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L’Europe de l’Ouest enregistre des taux de croissance affaiblis en 2023.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2023 : -2%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42261" y="601310"/>
            <a:ext cx="8444539" cy="7278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En Europe, les livraisons se sont repliées à l’Ouest pour se développer à l’Est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7082539" y="4321375"/>
            <a:ext cx="4161284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L’Europe de l’Est a affiché des taux de croissance de livraisons prononcés en 2023.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2023: +21% 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A7210C-CCA1-EF67-F615-DE64C02F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51" y="1514846"/>
            <a:ext cx="4023708" cy="26718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839DD5-026A-01D7-F413-295CCD69D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640" y="1514845"/>
            <a:ext cx="4023709" cy="2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5084" y="4205655"/>
            <a:ext cx="3828620" cy="2181074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L’Amérique du Nord enregistre des taux de croissance entre 5 et 20%.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2023 : +16%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42261" y="601310"/>
            <a:ext cx="8444539" cy="7278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livraisons se sont maintenues au niveau mondial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025143" y="4201942"/>
            <a:ext cx="4027358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Amérique latine, les livraisons avaient maintenu une croissance forte. 2023 est en légère baisse.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2023: -1%.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8030716" y="4201940"/>
            <a:ext cx="4161284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Chine, le taux de croissance trimestriel a repris après avoir ralenti en 2022.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2023: +13% 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0C69F2-E826-D8EC-B13D-C6FBC3A9D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47" y="1400546"/>
            <a:ext cx="3834716" cy="26862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0D5CD8-1A78-4E22-B43F-A7A8EC33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642" y="1400546"/>
            <a:ext cx="3834716" cy="26862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D49274-7C30-2F7A-EACC-24350EB39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537" y="1400546"/>
            <a:ext cx="3834716" cy="26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Des structures de marchés différentes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786988D-660F-4E91-A52B-9706756049C9}"/>
              </a:ext>
            </a:extLst>
          </p:cNvPr>
          <p:cNvSpPr txBox="1">
            <a:spLocks/>
          </p:cNvSpPr>
          <p:nvPr/>
        </p:nvSpPr>
        <p:spPr>
          <a:xfrm>
            <a:off x="0" y="4125395"/>
            <a:ext cx="3776693" cy="22884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b="1" dirty="0">
                <a:solidFill>
                  <a:schemeClr val="tx1"/>
                </a:solidFill>
              </a:rPr>
              <a:t>Europe</a:t>
            </a:r>
            <a:r>
              <a:rPr lang="fr-FR" sz="2000" dirty="0">
                <a:solidFill>
                  <a:schemeClr val="tx1"/>
                </a:solidFill>
              </a:rPr>
              <a:t>, les livraisons de magasiniers sont prépondérantes. La transition énergétique tire le marché des frontaux électriques au détriment de celui des thermiques.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014892-A2F0-40C1-9F21-FA9F5D9DFE1D}"/>
              </a:ext>
            </a:extLst>
          </p:cNvPr>
          <p:cNvSpPr txBox="1">
            <a:spLocks/>
          </p:cNvSpPr>
          <p:nvPr/>
        </p:nvSpPr>
        <p:spPr>
          <a:xfrm>
            <a:off x="3902744" y="4119513"/>
            <a:ext cx="3652365" cy="22943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Aux </a:t>
            </a:r>
            <a:r>
              <a:rPr lang="fr-FR" sz="2000" b="1" dirty="0">
                <a:solidFill>
                  <a:schemeClr val="tx1"/>
                </a:solidFill>
              </a:rPr>
              <a:t>Etats-Unis</a:t>
            </a:r>
            <a:r>
              <a:rPr lang="fr-FR" sz="2000" dirty="0">
                <a:solidFill>
                  <a:schemeClr val="tx1"/>
                </a:solidFill>
              </a:rPr>
              <a:t>, les magasiniers prédominent également. Les livraisons de porte à faux thermiques surpassent encore celles de porte à faux électriques.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1EE72A2-AB88-4734-91F8-A96FBA294C7F}"/>
              </a:ext>
            </a:extLst>
          </p:cNvPr>
          <p:cNvSpPr txBox="1">
            <a:spLocks/>
          </p:cNvSpPr>
          <p:nvPr/>
        </p:nvSpPr>
        <p:spPr>
          <a:xfrm>
            <a:off x="7775753" y="4119513"/>
            <a:ext cx="3858980" cy="232207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b="1" dirty="0">
                <a:solidFill>
                  <a:schemeClr val="tx1"/>
                </a:solidFill>
              </a:rPr>
              <a:t>Chine</a:t>
            </a:r>
            <a:r>
              <a:rPr lang="fr-FR" sz="2000" dirty="0">
                <a:solidFill>
                  <a:schemeClr val="tx1"/>
                </a:solidFill>
              </a:rPr>
              <a:t>, les livraisons de porte à faux thermiques sont très largement prédominantes. Les porte à faux électriques ne représentent qu’une faible part du marché.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F1A491-F7B2-D6B8-14B6-DFC695E23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854" y="1282318"/>
            <a:ext cx="3969598" cy="30289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EB1279-2248-1FCF-54AE-1EE2C4873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383" y="1282317"/>
            <a:ext cx="5139373" cy="31201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4A0A12-6926-0218-D0EE-B593EBE80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556" y="1232067"/>
            <a:ext cx="5139373" cy="30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4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743995" y="1553000"/>
            <a:ext cx="5320043" cy="4210965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L’Europe de L’Ouest concerne environ 78% des unités livrées (Europe de l’Est : 22%) </a:t>
            </a:r>
          </a:p>
          <a:p>
            <a:r>
              <a:rPr lang="fr-FR" sz="2400" dirty="0">
                <a:solidFill>
                  <a:schemeClr val="tx1"/>
                </a:solidFill>
              </a:rPr>
              <a:t>Légère progression récente de l’Europe de l’Est associée à une légère baisse sur l’Europe de l’Ouest.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Les livraisons en 2024 devraient se maintenir autour de 640 000 unités.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42262" y="601310"/>
            <a:ext cx="9023657" cy="7981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livraisons diminueraient en 2024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8F07C6-9E06-F537-EC52-D397ABA9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62" y="1476229"/>
            <a:ext cx="6501733" cy="42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17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325" y="3985769"/>
            <a:ext cx="6094676" cy="2261509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L’année 2023 oppose l’Allemagne aux autres économies en termes de livraisons.</a:t>
            </a:r>
          </a:p>
          <a:p>
            <a:r>
              <a:rPr lang="fr-FR" sz="1800" dirty="0">
                <a:solidFill>
                  <a:schemeClr val="tx1"/>
                </a:solidFill>
              </a:rPr>
              <a:t>Allemagne : premier marché européen (plus de 100 000 unités livrées en 2022).                    L’écart France-Allemagne s’est accentué.</a:t>
            </a:r>
          </a:p>
          <a:p>
            <a:r>
              <a:rPr lang="fr-FR" sz="1800" dirty="0">
                <a:solidFill>
                  <a:schemeClr val="tx1"/>
                </a:solidFill>
              </a:rPr>
              <a:t>France, Italie, UK , Espagne au-dessus de leur niveau de 2019.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097324" y="4409069"/>
            <a:ext cx="6094676" cy="201350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La Russie et la Pologne ont connu un rebond post Covid très prononcé. </a:t>
            </a:r>
          </a:p>
          <a:p>
            <a:r>
              <a:rPr lang="fr-FR" sz="1800" dirty="0">
                <a:solidFill>
                  <a:schemeClr val="tx1"/>
                </a:solidFill>
              </a:rPr>
              <a:t>La </a:t>
            </a:r>
            <a:r>
              <a:rPr lang="fr-FR" sz="1800" dirty="0" err="1">
                <a:solidFill>
                  <a:schemeClr val="tx1"/>
                </a:solidFill>
              </a:rPr>
              <a:t>Rép</a:t>
            </a:r>
            <a:r>
              <a:rPr lang="fr-FR" sz="1800" dirty="0">
                <a:solidFill>
                  <a:schemeClr val="tx1"/>
                </a:solidFill>
              </a:rPr>
              <a:t>. Tchèque est en troisième position sur l’Europe de l’Est avec des niveaux de livraisons plus faibles, et un rebond plus modéré.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2" y="601310"/>
            <a:ext cx="7451761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Historique : Les plus gros marchés d’Europe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12874C-CFBA-F090-B4C3-1F0A3298F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9" y="1190727"/>
            <a:ext cx="5087007" cy="27950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FCC25F-A739-553D-B7DD-15FF4CBC5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58" y="1415013"/>
            <a:ext cx="5087007" cy="27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2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" y="4885507"/>
            <a:ext cx="6043745" cy="1512432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Depuis 2009, </a:t>
            </a:r>
            <a:r>
              <a:rPr lang="fr-FR" sz="1800" b="1" dirty="0">
                <a:solidFill>
                  <a:schemeClr val="tx1"/>
                </a:solidFill>
              </a:rPr>
              <a:t>l’écart</a:t>
            </a:r>
            <a:r>
              <a:rPr lang="fr-FR" sz="1800" dirty="0">
                <a:solidFill>
                  <a:schemeClr val="tx1"/>
                </a:solidFill>
              </a:rPr>
              <a:t> s’accentue entre les </a:t>
            </a:r>
            <a:r>
              <a:rPr lang="fr-FR" sz="1800" b="1" dirty="0">
                <a:solidFill>
                  <a:schemeClr val="tx1"/>
                </a:solidFill>
              </a:rPr>
              <a:t>commandes</a:t>
            </a:r>
            <a:r>
              <a:rPr lang="fr-FR" sz="1800" dirty="0">
                <a:solidFill>
                  <a:schemeClr val="tx1"/>
                </a:solidFill>
              </a:rPr>
              <a:t> de </a:t>
            </a:r>
            <a:r>
              <a:rPr lang="fr-FR" sz="1800" b="1" dirty="0">
                <a:solidFill>
                  <a:schemeClr val="tx1"/>
                </a:solidFill>
              </a:rPr>
              <a:t>magasiniers</a:t>
            </a:r>
            <a:r>
              <a:rPr lang="fr-FR" sz="1800" dirty="0">
                <a:solidFill>
                  <a:schemeClr val="tx1"/>
                </a:solidFill>
              </a:rPr>
              <a:t> et de </a:t>
            </a:r>
            <a:r>
              <a:rPr lang="fr-FR" sz="1800" b="1" dirty="0">
                <a:solidFill>
                  <a:schemeClr val="tx1"/>
                </a:solidFill>
              </a:rPr>
              <a:t>porte-à-faux</a:t>
            </a:r>
            <a:r>
              <a:rPr lang="fr-FR" sz="1800" dirty="0">
                <a:solidFill>
                  <a:schemeClr val="tx1"/>
                </a:solidFill>
              </a:rPr>
              <a:t> en Europe de l’Ouest.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Le ratio magasiniers/porte-à-faux est à 2,2.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148255" y="4885506"/>
            <a:ext cx="6138995" cy="151243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Après une chute en 2009, le </a:t>
            </a:r>
            <a:r>
              <a:rPr lang="fr-FR" sz="1800" b="1" dirty="0">
                <a:solidFill>
                  <a:schemeClr val="tx1"/>
                </a:solidFill>
              </a:rPr>
              <a:t>niveau</a:t>
            </a:r>
            <a:r>
              <a:rPr lang="fr-FR" sz="1800" dirty="0">
                <a:solidFill>
                  <a:schemeClr val="tx1"/>
                </a:solidFill>
              </a:rPr>
              <a:t> des </a:t>
            </a:r>
            <a:r>
              <a:rPr lang="fr-FR" sz="1800" b="1" dirty="0">
                <a:solidFill>
                  <a:schemeClr val="tx1"/>
                </a:solidFill>
              </a:rPr>
              <a:t>commandes</a:t>
            </a:r>
            <a:r>
              <a:rPr lang="fr-FR" sz="1800" dirty="0">
                <a:solidFill>
                  <a:schemeClr val="tx1"/>
                </a:solidFill>
              </a:rPr>
              <a:t> de chariots en </a:t>
            </a:r>
            <a:r>
              <a:rPr lang="fr-FR" sz="1800" b="1" dirty="0">
                <a:solidFill>
                  <a:schemeClr val="tx1"/>
                </a:solidFill>
              </a:rPr>
              <a:t>porte-à-faux</a:t>
            </a:r>
            <a:r>
              <a:rPr lang="fr-FR" sz="1800" dirty="0">
                <a:solidFill>
                  <a:schemeClr val="tx1"/>
                </a:solidFill>
              </a:rPr>
              <a:t> est passé </a:t>
            </a:r>
            <a:r>
              <a:rPr lang="fr-FR" sz="1800" b="1" dirty="0">
                <a:solidFill>
                  <a:schemeClr val="tx1"/>
                </a:solidFill>
              </a:rPr>
              <a:t>en dessous </a:t>
            </a:r>
            <a:r>
              <a:rPr lang="fr-FR" sz="1800" dirty="0">
                <a:solidFill>
                  <a:schemeClr val="tx1"/>
                </a:solidFill>
              </a:rPr>
              <a:t>de celui des chariots </a:t>
            </a:r>
            <a:r>
              <a:rPr lang="fr-FR" sz="1800" b="1" dirty="0">
                <a:solidFill>
                  <a:schemeClr val="tx1"/>
                </a:solidFill>
              </a:rPr>
              <a:t>magasiniers</a:t>
            </a:r>
            <a:r>
              <a:rPr lang="fr-FR" sz="1800" dirty="0">
                <a:solidFill>
                  <a:schemeClr val="tx1"/>
                </a:solidFill>
              </a:rPr>
              <a:t>.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Le ratio magasiniers/porte-à-faux est à 1,77.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33325" y="627200"/>
            <a:ext cx="8418411" cy="57598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En Europe, les livraisons de magasiniers progressent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638BE0-33B9-56B8-890A-0165BFE54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8" y="1491172"/>
            <a:ext cx="5587766" cy="33943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C61509-0168-9328-9A73-2B48D44D6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662" y="1491172"/>
            <a:ext cx="5587766" cy="3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7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4510759"/>
            <a:ext cx="6096000" cy="1821205"/>
          </a:xfrm>
        </p:spPr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</a:rPr>
              <a:t>A l’Ouest, la transition énergétique est à l’œuvre.</a:t>
            </a:r>
            <a:r>
              <a:rPr lang="fr-FR" sz="1800" dirty="0">
                <a:solidFill>
                  <a:schemeClr val="tx1"/>
                </a:solidFill>
              </a:rPr>
              <a:t> Depuis 2013, les chariots électriques en porte-à-faux prennent progressivement le pas sur les thermiques.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Le ratio thermiques/électriques passe de 0,49 à 0,39.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096000" y="4510757"/>
            <a:ext cx="5875606" cy="212517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tx1"/>
                </a:solidFill>
              </a:rPr>
              <a:t>A l’Est, un changement structurel s’est opéré. </a:t>
            </a:r>
            <a:r>
              <a:rPr lang="fr-FR" sz="1800" dirty="0">
                <a:solidFill>
                  <a:schemeClr val="tx1"/>
                </a:solidFill>
              </a:rPr>
              <a:t>En 2009, le niveau des commandes de chariots thermiques s’est effondré. Il se situe maintenant juste au-dessus de celui des porte-à-faux électriques, à peu près stable.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Le ratio thermiques/électriques passe de 1,4 à 1,2.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3" y="601310"/>
            <a:ext cx="8131028" cy="7765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part des chariots thermiques diminue dans les livraisons de chariots en porte-à-faux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0397F8-A30F-91EE-EB10-EB67E8211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" y="1390126"/>
            <a:ext cx="5557979" cy="31084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5C16A5-1AE8-C60A-A212-A82590DC4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10" y="1390126"/>
            <a:ext cx="5557979" cy="31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2" y="1326236"/>
            <a:ext cx="8158788" cy="4838222"/>
          </a:xfrm>
        </p:spPr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3DAD1">
                  <a:lumMod val="60000"/>
                  <a:lumOff val="40000"/>
                </a:srgbClr>
              </a:buClr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Période septembre 2023 – septembre 2024 :  2310 recherches de cotes dont </a:t>
            </a:r>
            <a:r>
              <a:rPr lang="fr-FR" sz="2000" dirty="0">
                <a:solidFill>
                  <a:schemeClr val="tx1"/>
                </a:solidFill>
                <a:latin typeface="News Gothic MT"/>
              </a:rPr>
              <a:t>1910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ont donné un résultat.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3DAD1">
                  <a:lumMod val="60000"/>
                  <a:lumOff val="40000"/>
                </a:srgbClr>
              </a:buClr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Idem an passé : nombre de recherche en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baisse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7EB606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ratio stable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3DAD1">
                  <a:lumMod val="60000"/>
                  <a:lumOff val="40000"/>
                </a:srgbClr>
              </a:buClr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Depuis </a:t>
            </a:r>
            <a:r>
              <a:rPr lang="fr-FR" sz="2000" dirty="0">
                <a:solidFill>
                  <a:schemeClr val="tx1"/>
                </a:solidFill>
                <a:latin typeface="News Gothic MT"/>
              </a:rPr>
              <a:t>septembre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2023 :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685800" marR="0" lvl="1" indent="-3365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3DAD1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latin typeface="News Gothic MT"/>
              </a:rPr>
              <a:t>6239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ws Gothic MT"/>
                <a:ea typeface="+mn-ea"/>
                <a:cs typeface="+mn-cs"/>
              </a:rPr>
              <a:t> visiteurs +</a:t>
            </a:r>
          </a:p>
          <a:p>
            <a:pPr marL="685800" marR="0" lvl="1" indent="-3365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3DAD1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ws Gothic MT"/>
                <a:ea typeface="+mn-ea"/>
                <a:cs typeface="+mn-cs"/>
              </a:rPr>
              <a:t>13229 pages vues</a:t>
            </a:r>
          </a:p>
          <a:p>
            <a:pPr marL="685800" marR="0" lvl="1" indent="-3365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3DAD1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latin typeface="News Gothic MT"/>
              </a:rPr>
              <a:t>10554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ws Gothic MT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pages vues « uniques »</a:t>
            </a:r>
            <a:endParaRPr lang="fr-FR" sz="1800" dirty="0">
              <a:solidFill>
                <a:prstClr val="black"/>
              </a:solidFill>
              <a:latin typeface="News Gothic MT"/>
            </a:endParaRPr>
          </a:p>
          <a:p>
            <a:pPr marL="349250" marR="0" lvl="1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3DAD1">
                  <a:lumMod val="75000"/>
                </a:srgbClr>
              </a:buClr>
              <a:buSzPct val="150000"/>
              <a:buNone/>
              <a:tabLst/>
              <a:defRPr/>
            </a:pPr>
            <a:r>
              <a:rPr lang="fr-FR" sz="1800" b="1" dirty="0">
                <a:solidFill>
                  <a:schemeClr val="accent5"/>
                </a:solidFill>
                <a:latin typeface="News Gothic MT"/>
                <a:sym typeface="Wingdings" pitchFamily="2" charset="2"/>
              </a:rPr>
              <a:t> Stable (très légère augmentation)</a:t>
            </a:r>
            <a:endParaRPr lang="fr-FR" sz="1600" b="1" dirty="0">
              <a:solidFill>
                <a:schemeClr val="accent5"/>
              </a:solidFill>
              <a:latin typeface="News Gothic MT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Le site argus-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chariot.com</a:t>
            </a:r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des visites</a:t>
            </a:r>
          </a:p>
        </p:txBody>
      </p:sp>
      <p:pic>
        <p:nvPicPr>
          <p:cNvPr id="1026" name="Picture 2" descr="Statistiques - Icônes ordinateur gratuites">
            <a:extLst>
              <a:ext uri="{FF2B5EF4-FFF2-40B4-BE49-F238E27FC236}">
                <a16:creationId xmlns:a16="http://schemas.microsoft.com/office/drawing/2014/main" id="{5D3130A1-FA41-9C5F-069B-6EF4D61E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122170"/>
            <a:ext cx="3186430" cy="3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84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322422" y="4295280"/>
            <a:ext cx="5813209" cy="2210351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En Europe, l’année 2024 devrait se situer autour de 640 000 unités livrées (proche des niveaux de 2022 et 2023).</a:t>
            </a:r>
          </a:p>
          <a:p>
            <a:r>
              <a:rPr lang="fr-FR" sz="2000" dirty="0">
                <a:solidFill>
                  <a:schemeClr val="tx1"/>
                </a:solidFill>
              </a:rPr>
              <a:t> La structure des commandes par famille change partout en Europe : on commande de plus en plus d’électriques.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6369" y="1577896"/>
            <a:ext cx="6266053" cy="455889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Les cinq plus grands marchés mondiaux :    Chine, Etats-Unis, Allemagne, France, Japon.</a:t>
            </a:r>
          </a:p>
          <a:p>
            <a:r>
              <a:rPr lang="fr-FR" sz="2000" dirty="0">
                <a:solidFill>
                  <a:schemeClr val="tx1"/>
                </a:solidFill>
              </a:rPr>
              <a:t>Après deux années de forte reprise, le marché s’est stabilisé. </a:t>
            </a:r>
          </a:p>
          <a:p>
            <a:r>
              <a:rPr lang="fr-FR" sz="2000" dirty="0">
                <a:solidFill>
                  <a:schemeClr val="tx1"/>
                </a:solidFill>
              </a:rPr>
              <a:t>Les commandes européennes sont faites à environ 78% dans les pays d’Europe de l’Ouest. L’Allemagne, la France et l’Italie sont les trois premiers marchés de l’Europe de l’Ouest.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La Pologne, la Russie et la République Tchèque sont les trois premiers marchés de l’Europe de l’Est.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464024" y="1706"/>
            <a:ext cx="9812741" cy="727869"/>
          </a:xfrm>
        </p:spPr>
        <p:txBody>
          <a:bodyPr/>
          <a:lstStyle/>
          <a:p>
            <a:r>
              <a:rPr lang="fr-FR" dirty="0"/>
              <a:t>- Conclusions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3" y="601310"/>
            <a:ext cx="8131028" cy="46137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C2403-F931-E5AA-C340-150AB7B5F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683" y="1329179"/>
            <a:ext cx="5364685" cy="29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0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628880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contexte économique actuel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931371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Charles-Henri Colombier, Rexecode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744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379484" y="979986"/>
            <a:ext cx="9288260" cy="2387600"/>
          </a:xfrm>
        </p:spPr>
        <p:txBody>
          <a:bodyPr>
            <a:normAutofit/>
          </a:bodyPr>
          <a:lstStyle/>
          <a:p>
            <a:r>
              <a:rPr lang="fr-FR" sz="4000"/>
              <a:t>Perspectives économiques </a:t>
            </a:r>
            <a:br>
              <a:rPr lang="fr-FR" sz="4000"/>
            </a:br>
            <a:r>
              <a:rPr lang="fr-FR" sz="4000"/>
              <a:t>2024-2025</a:t>
            </a:r>
            <a:endParaRPr lang="fr-FR" sz="400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451614" y="3889732"/>
            <a:ext cx="9144000" cy="1655762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rgbClr val="39A0A6"/>
                </a:solidFill>
                <a:latin typeface="Avenir LT 85 Heavy" panose="020B0903020000020003" pitchFamily="34" charset="0"/>
              </a:rPr>
              <a:t>Présentation devant Evolis</a:t>
            </a:r>
          </a:p>
          <a:p>
            <a:br>
              <a:rPr lang="fr-FR" sz="2000" i="1">
                <a:solidFill>
                  <a:srgbClr val="52C2C6"/>
                </a:solidFill>
                <a:latin typeface="Avenir LT 55 Roman" panose="020B0503020000020003" pitchFamily="34" charset="0"/>
              </a:rPr>
            </a:br>
            <a:r>
              <a:rPr lang="fr-FR" sz="2000" i="1">
                <a:solidFill>
                  <a:srgbClr val="52C2C6"/>
                </a:solidFill>
                <a:latin typeface="Avenir LT 55 Roman" panose="020B0503020000020003" pitchFamily="34" charset="0"/>
              </a:rPr>
              <a:t>3 octobre 2024 </a:t>
            </a:r>
          </a:p>
          <a:p>
            <a:endParaRPr lang="fr-FR" sz="2000" i="1">
              <a:solidFill>
                <a:srgbClr val="52C2C6"/>
              </a:solidFill>
              <a:latin typeface="Avenir LT 55 Roman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8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6536" y="93434"/>
            <a:ext cx="6049854" cy="1325563"/>
          </a:xfrm>
        </p:spPr>
        <p:txBody>
          <a:bodyPr/>
          <a:lstStyle/>
          <a:p>
            <a:r>
              <a:rPr lang="fr-FR"/>
              <a:t>Agenda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103422" y="2270748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Environnement international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63025" y="2261532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septembre 2024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3422" y="3221724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Perspectives françaises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663025" y="3212508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3422" y="4128883"/>
            <a:ext cx="2387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Nuances sectorielles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663025" y="4119667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9" name="Rectangle à coins arrondis 1"/>
          <p:cNvSpPr>
            <a:spLocks noChangeArrowheads="1"/>
          </p:cNvSpPr>
          <p:nvPr/>
        </p:nvSpPr>
        <p:spPr bwMode="auto">
          <a:xfrm>
            <a:off x="2432304" y="2169136"/>
            <a:ext cx="9293792" cy="56242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85 Heavy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53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fr-FR" dirty="0"/>
              <a:t>Les marqueurs de la conjoncture économique mondiale à </a:t>
            </a:r>
            <a:r>
              <a:rPr lang="fr-FR"/>
              <a:t>la rentrée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49193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Le </a:t>
            </a:r>
            <a:r>
              <a:rPr lang="fr-FR" i="1" dirty="0"/>
              <a:t>patchwork</a:t>
            </a:r>
            <a:r>
              <a:rPr lang="fr-FR" dirty="0"/>
              <a:t> perdure : ralentissement structurel de la Chine, atterrissage en douceur aux États-Unis, ancrage dans la croissance molle en zone </a:t>
            </a:r>
            <a:r>
              <a:rPr lang="fr-FR"/>
              <a:t>euro.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/>
              <a:t>Les tensions macroéconomiques s’allègent : l’inflation reflue vite, les marchés du travail se détendent, l’espace des baisses de taux d’intérêt est ouvert.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/>
              <a:t>Le </a:t>
            </a:r>
            <a:r>
              <a:rPr lang="fr-FR" dirty="0"/>
              <a:t>grand écart industrie / services a repris, sur l’activité comme pour les prix.</a:t>
            </a: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/>
              <a:t>Les </a:t>
            </a:r>
            <a:r>
              <a:rPr lang="fr-FR" dirty="0"/>
              <a:t>tensions commerciales </a:t>
            </a:r>
            <a:r>
              <a:rPr lang="fr-FR"/>
              <a:t>s’exacerbent encore, sur fond de contexte géopolitique tendu.</a:t>
            </a:r>
            <a:endParaRPr lang="fr-FR" dirty="0"/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Les fuites en avant budgétaires se prolongent.</a:t>
            </a:r>
          </a:p>
        </p:txBody>
      </p:sp>
      <p:sp>
        <p:nvSpPr>
          <p:cNvPr id="9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38920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46909" y="137948"/>
            <a:ext cx="10515600" cy="1325563"/>
          </a:xfrm>
        </p:spPr>
        <p:txBody>
          <a:bodyPr/>
          <a:lstStyle/>
          <a:p>
            <a:r>
              <a:rPr lang="fr-FR" dirty="0"/>
              <a:t>Un fléchissement récent d’activité à l’échelle mondiale qui est industriel et ne concerne pas les services.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3" name="Picture 2" descr="&lt;Chart&gt;&lt;ImageInfo ChartType=&quot;None&quot; Version=&quot;5.34.1270.0&quot; GUID=&quot;6ee4d085d2024f4b961ed8245b57f39e&quot; DsId=&quot;ZCRX015&quot; T1SubID=&quot;&quot; Width=&quot;786&quot; Height=&quot;494&quot; Format=&quot;emf&quot; ChartGroupUID=&quot;b37070b3-45e9-470d-a801-34bb66663341&quot; GroupName=&quot;Monde&quot; ChartName=&quot;Monde : PMI composite et manufacturier (2010)&quot; ChartStyleName=&quot;&quot; GroupNameEncoded=&quot;Monde&quot; ChartNameEncoded=&quot;Monde+%3a+PMI+composite+et+manufacturier+(2010)&quot; ChartStyleNameEncoded=&quot;&quot; ShortCode=&quot;&quot; ChartOwner=&quot;ZCRX015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Mond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29" y="1556878"/>
            <a:ext cx="7490923" cy="47061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0718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3118" y="112617"/>
            <a:ext cx="10515600" cy="1325563"/>
          </a:xfrm>
        </p:spPr>
        <p:txBody>
          <a:bodyPr/>
          <a:lstStyle/>
          <a:p>
            <a:r>
              <a:rPr lang="fr-FR" dirty="0"/>
              <a:t>La demande de </a:t>
            </a:r>
            <a:r>
              <a:rPr lang="fr-FR"/>
              <a:t>pétrole ralentit, notamment </a:t>
            </a:r>
            <a:r>
              <a:rPr lang="fr-FR" dirty="0"/>
              <a:t>en Chine. Le </a:t>
            </a:r>
            <a:r>
              <a:rPr lang="fr-FR"/>
              <a:t>recul des cours allège les perspectives d’inflation.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63" y="1690688"/>
            <a:ext cx="5800181" cy="4570688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41732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3118" y="112617"/>
            <a:ext cx="10515600" cy="1325563"/>
          </a:xfrm>
        </p:spPr>
        <p:txBody>
          <a:bodyPr/>
          <a:lstStyle/>
          <a:p>
            <a:r>
              <a:rPr lang="fr-FR"/>
              <a:t>Les stocks européens de gaz naturel sont largement garnis pour l’hiver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b3fdd428d9904268a93c1058abf14151&quot; DsId=&quot;ZCRX014&quot; T1SubID=&quot;&quot; Width=&quot;817&quot; Height=&quot;517&quot; Format=&quot;emf&quot; ChartGroupUID=&quot;a98e1aa2-96cb-4d5d-b9e7-b5923f547226&quot; GroupName=&quot;2022-09-14_Zoom ZE&quot; ChartName=&quot;Union européenne : état des stocks de gaz naturel&quot; ChartStyleName=&quot;&quot; GroupNameEncoded=&quot;2022-09-14_Zoom+ZE&quot; ChartNameEncoded=&quot;Union+europ%c3%a9enne+%3a+%c3%a9tat+des+stocks+de+gaz+naturel&quot; ChartStyleNameEncoded=&quot;&quot; ShortCode=&quot;&quot; ChartOwner=&quot;ZCRX014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Union européenn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08" y="1481327"/>
            <a:ext cx="7784919" cy="4930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277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3118" y="112617"/>
            <a:ext cx="10515600" cy="1325563"/>
          </a:xfrm>
        </p:spPr>
        <p:txBody>
          <a:bodyPr/>
          <a:lstStyle/>
          <a:p>
            <a:r>
              <a:rPr lang="fr-FR"/>
              <a:t>Hors métaux précieux, les autres matières premières ne sont pas non plus orientées à la hausse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3" name="Picture 1" descr="&lt;Chart&gt;&lt;ImageInfo ChartType=&quot;None&quot; Version=&quot;5.34.1270.0&quot; GUID=&quot;1344ba7e22244e9bb89ac5d2b5003a33&quot; DsId=&quot;ZCRX014&quot; T1SubID=&quot;&quot; Width=&quot;826&quot; Height=&quot;501&quot; Format=&quot;emf&quot; ChartGroupUID=&quot;eba7edb4-e063-4901-bd29-1264cb6af372&quot; GroupName=&quot;2021-04-14_Matières premières&quot; ChartName=&quot;Cours des matières premières en dollars&quot; ChartStyleName=&quot;&quot; GroupNameEncoded=&quot;2021-04-14_Mati%c3%a8res+premi%c3%a8res&quot; ChartNameEncoded=&quot;Cours+des+mati%c3%a8res+premi%c3%a8res+en+dollars&quot; ChartStyleNameEncoded=&quot;&quot; ShortCode=&quot;&quot; ChartOwner=&quot;ZCRX017&quot; TemplateId=&quot;&quot; TemplateName=&quot;&quot; TemplateNameEncoded=&quot;&quot; EditionId=&quot;&quot; EditionGenerationDate=&quot;&quot; RefreshDate=&quot;03/10/2024 16:25:44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Cours des matières premières en dollars 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9" y="1517903"/>
            <a:ext cx="7872924" cy="477812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388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3118" y="112617"/>
            <a:ext cx="10515600" cy="1325563"/>
          </a:xfrm>
        </p:spPr>
        <p:txBody>
          <a:bodyPr/>
          <a:lstStyle/>
          <a:p>
            <a:r>
              <a:rPr lang="fr-FR"/>
              <a:t>Les taux de fret maritime paraissaient se détendre.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6" name="Picture 1" descr="&lt;Chart&gt;&lt;ImageInfo ChartType=&quot;None&quot; Version=&quot;5.34.1270.0&quot; GUID=&quot;c1eb37f596554caabe3db2a01639742b&quot; DsId=&quot;ZCRX014&quot; T1SubID=&quot;&quot; Width=&quot;833&quot; Height=&quot;492&quot; Format=&quot;emf&quot; ChartGroupUID=&quot;1b0128ec-c7a3-45f1-885d-bd0facdb6f2f&quot; GroupName=&quot;Lettre de Rexecode&quot; ChartName=&quot;Indice FBX du fret maritime par conteneurs&quot; ChartStyleName=&quot;&quot; GroupNameEncoded=&quot;Lettre+de+Rexecode&quot; ChartNameEncoded=&quot;Indice+FBX+du+fret+maritime+par+conteneurs&quot; ChartStyleNameEncoded=&quot;&quot; ShortCode=&quot;&quot; ChartOwner=&quot;ZCRX017&quot; TemplateId=&quot;&quot; TemplateName=&quot;&quot; TemplateNameEncoded=&quot;&quot; EditionId=&quot;&quot; EditionGenerationDate=&quot;&quot; RefreshDate=&quot;03/10/2024 16:25:58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Indice FBX du fret maritime par conteneurs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1" y="1609343"/>
            <a:ext cx="7942993" cy="46866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D86CD-7AE0-E9C3-1722-F15C1360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38F917-8BFF-3480-3E49-34EE20AB5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262" y="1326236"/>
            <a:ext cx="8158788" cy="4838222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Millésime 2024, cotations et valeurs </a:t>
            </a:r>
            <a:r>
              <a:rPr lang="fr-FR" sz="2000" b="1" dirty="0">
                <a:solidFill>
                  <a:schemeClr val="tx1"/>
                </a:solidFill>
              </a:rPr>
              <a:t>émises</a:t>
            </a:r>
            <a:r>
              <a:rPr lang="fr-FR" sz="2000" dirty="0">
                <a:solidFill>
                  <a:schemeClr val="tx1"/>
                </a:solidFill>
              </a:rPr>
              <a:t> : 10890 cotations et  107800 valeurs (stable)</a:t>
            </a:r>
            <a:endParaRPr lang="fr-FR" sz="2000" b="1" dirty="0">
              <a:solidFill>
                <a:schemeClr val="accent5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Cotes et valeurs </a:t>
            </a:r>
            <a:r>
              <a:rPr lang="fr-FR" sz="2000" b="1" dirty="0">
                <a:solidFill>
                  <a:schemeClr val="tx1"/>
                </a:solidFill>
              </a:rPr>
              <a:t>calculées </a:t>
            </a:r>
            <a:r>
              <a:rPr lang="fr-FR" sz="2000" dirty="0">
                <a:solidFill>
                  <a:schemeClr val="tx1"/>
                </a:solidFill>
              </a:rPr>
              <a:t>: 599 cotes et  5990 valeurs</a:t>
            </a:r>
          </a:p>
          <a:p>
            <a:pPr lvl="2">
              <a:buClr>
                <a:schemeClr val="accent2"/>
              </a:buClr>
            </a:pPr>
            <a:r>
              <a:rPr lang="fr-FR" sz="1800" b="1" dirty="0">
                <a:solidFill>
                  <a:schemeClr val="accent5"/>
                </a:solidFill>
              </a:rPr>
              <a:t>Stable vs 2023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r>
              <a:rPr lang="fr-FR" sz="2000" dirty="0">
                <a:solidFill>
                  <a:schemeClr val="tx1"/>
                </a:solidFill>
              </a:rPr>
              <a:t>Nombre de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ayant coté : 39</a:t>
            </a:r>
          </a:p>
          <a:p>
            <a:pPr lvl="2">
              <a:buClr>
                <a:schemeClr val="accent2"/>
              </a:buClr>
            </a:pPr>
            <a:r>
              <a:rPr lang="fr-FR" sz="1800" b="1" dirty="0">
                <a:solidFill>
                  <a:schemeClr val="accent6"/>
                </a:solidFill>
              </a:rPr>
              <a:t>-3 vs 2023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905CC8B-D167-634C-BBDC-95C28276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Le site argus-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chariot.com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0BF0A28-D8A3-18BF-450B-DEE6DBFCB844}"/>
              </a:ext>
            </a:extLst>
          </p:cNvPr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 valeurs</a:t>
            </a:r>
          </a:p>
        </p:txBody>
      </p:sp>
      <p:pic>
        <p:nvPicPr>
          <p:cNvPr id="2" name="Image 1" descr="Une image contenant texte, roue, charrette à bras&#10;&#10;Description générée automatiquement">
            <a:extLst>
              <a:ext uri="{FF2B5EF4-FFF2-40B4-BE49-F238E27FC236}">
                <a16:creationId xmlns:a16="http://schemas.microsoft.com/office/drawing/2014/main" id="{33F50890-4599-C4CE-230C-D41AE0F5E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5156"/>
            <a:ext cx="5449715" cy="2875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2651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64326" y="164292"/>
            <a:ext cx="10515600" cy="1325563"/>
          </a:xfrm>
        </p:spPr>
        <p:txBody>
          <a:bodyPr/>
          <a:lstStyle/>
          <a:p>
            <a:r>
              <a:rPr lang="fr-FR"/>
              <a:t>Autre </a:t>
            </a:r>
            <a:r>
              <a:rPr lang="fr-FR" dirty="0"/>
              <a:t>facteur désinflationniste, la Chine </a:t>
            </a:r>
            <a:r>
              <a:rPr lang="fr-FR"/>
              <a:t>exporte ses baisses de prix.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2" name="Picture 1" descr="&lt;Chart&gt;&lt;ImageInfo ChartType=&quot;None&quot; Version=&quot;5.34.1270.0&quot; GUID=&quot;8ce2b5271d5744abaab2568e79656c7b&quot; DsId=&quot;ZCRX018&quot; T1SubID=&quot;&quot; Width=&quot;808&quot; Height=&quot;496&quot; Format=&quot;emf&quot; ChartGroupUID=&quot;e90e9ec0-7151-42c6-8b2d-dff07b4e5c7f&quot; GroupName=&quot;Prix&quot; ChartName=&quot;Chine : Prix des biens sur le marché intérieur et à l'exporation&quot; ChartStyleName=&quot;&quot; GroupNameEncoded=&quot;Prix&quot; ChartNameEncoded=&quot;Chine+%3a+Prix+des+biens+sur+le+march%c3%a9+int%c3%a9rieur+et+%c3%a0+l%27exporation&quot; ChartStyleNameEncoded=&quot;&quot; ShortCode=&quot;&quot; ChartOwner=&quot;ZCRX018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6" y="1559254"/>
            <a:ext cx="7701309" cy="47276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07957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81827" y="95486"/>
            <a:ext cx="10515600" cy="1325563"/>
          </a:xfrm>
        </p:spPr>
        <p:txBody>
          <a:bodyPr/>
          <a:lstStyle/>
          <a:p>
            <a:r>
              <a:rPr lang="fr-FR" dirty="0"/>
              <a:t>Les échanges mondiaux ont décroché par le bas relativement au PIB mondial.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2" name="Picture 1" descr="&lt;Chart&gt;&lt;ImageInfo ChartType=&quot;None&quot; Version=&quot;5.34.1270.0&quot; GUID=&quot;b78b3947075749dfb4190fd83ae82d49&quot; DsId=&quot;ZCRX015&quot; T1SubID=&quot;&quot; Width=&quot;800&quot; Height=&quot;473&quot; Format=&quot;emf&quot; ChartGroupUID=&quot;70e5f775-848c-4876-adc2-6929616e3d2a&quot; GroupName=&quot;2 - Diaporama monde résumé&quot; ChartName=&quot;Monde : PIB et commerce international&quot; ChartStyleName=&quot;&quot; GroupNameEncoded=&quot;2+-+Diaporama+monde+r%c3%a9sum%c3%a9&quot; ChartNameEncoded=&quot;Monde+%3a+PIB+et+commerce+international&quot; ChartStyleNameEncoded=&quot;&quot; ShortCode=&quot;&quot; ChartOwner=&quot;ZCRX015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Mond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80" y="1690688"/>
            <a:ext cx="7626803" cy="451076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84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46993" y="129644"/>
            <a:ext cx="10509069" cy="1325563"/>
          </a:xfrm>
        </p:spPr>
        <p:txBody>
          <a:bodyPr/>
          <a:lstStyle/>
          <a:p>
            <a:r>
              <a:rPr lang="fr-FR" dirty="0"/>
              <a:t>États-Unis et Chine sont engagés dans une fuite en avant budgétaire.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6" name="Picture 1" descr="&lt;Chart&gt;&lt;ImageInfo ChartType=&quot;None&quot; Version=&quot;5.34.1270.0&quot; GUID=&quot;c517d2575b4b41efa5d876163e719d29&quot; DsId=&quot;ZCRX015&quot; T1SubID=&quot;&quot; Width=&quot;806&quot; Height=&quot;479&quot; Format=&quot;emf&quot; ChartGroupUID=&quot;3daca8a2-b363-4da1-b765-07767571e585&quot; GroupName=&quot;Monde&quot; ChartName=&quot;Etats-Unis, zone euro, Chine : déficit public&quot; ChartStyleName=&quot;&quot; GroupNameEncoded=&quot;Monde&quot; ChartNameEncoded=&quot;Etats-Unis%2c+zone+euro%2c+Chine+%3a+d%c3%a9ficit+public&quot; ChartStyleNameEncoded=&quot;&quot; ShortCode=&quot;&quot; ChartOwner=&quot;ZCRX015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, Etats-Unis, Chin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76" y="1690688"/>
            <a:ext cx="7679055" cy="45713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79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0511" y="2516045"/>
            <a:ext cx="3598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venir LT 85 Heavy"/>
                <a:ea typeface="+mn-ea"/>
                <a:cs typeface="+mn-cs"/>
                <a:sym typeface="Wingdings" panose="05000000000000000000" pitchFamily="2" charset="2"/>
              </a:rPr>
              <a:t>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85 Heavy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85 Heavy"/>
                <a:ea typeface="+mn-ea"/>
                <a:cs typeface="+mn-cs"/>
                <a:sym typeface="Wingdings" panose="05000000000000000000" pitchFamily="2" charset="2"/>
              </a:rPr>
              <a:t>L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FMI estime que la Chine a mis en place 5400 mesures de subventions à destination de ses entreprises depuis 2009.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venir LT 85 Heavy"/>
                <a:ea typeface="+mn-ea"/>
                <a:cs typeface="+mn-cs"/>
                <a:sym typeface="Wingdings" panose="05000000000000000000" pitchFamily="2" charset="2"/>
              </a:rPr>
              <a:t>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Ça représente 2/3 du total des mesures de subventions prises par les pays du G20...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4" name="Titre 7"/>
          <p:cNvSpPr txBox="1">
            <a:spLocks/>
          </p:cNvSpPr>
          <p:nvPr/>
        </p:nvSpPr>
        <p:spPr>
          <a:xfrm>
            <a:off x="846993" y="87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L’offre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est massivement subventionnée en Chine.</a:t>
            </a:r>
          </a:p>
        </p:txBody>
      </p:sp>
      <p:pic>
        <p:nvPicPr>
          <p:cNvPr id="19458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/>
          <a:stretch/>
        </p:blipFill>
        <p:spPr bwMode="auto">
          <a:xfrm>
            <a:off x="934915" y="2124187"/>
            <a:ext cx="6450623" cy="40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7"/>
          <p:cNvSpPr txBox="1">
            <a:spLocks/>
          </p:cNvSpPr>
          <p:nvPr/>
        </p:nvSpPr>
        <p:spPr>
          <a:xfrm>
            <a:off x="2224454" y="1807773"/>
            <a:ext cx="4580791" cy="5922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Chine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Nombre de subventions par secteur</a:t>
            </a:r>
          </a:p>
        </p:txBody>
      </p:sp>
      <p:sp>
        <p:nvSpPr>
          <p:cNvPr id="17" name="Titre 7"/>
          <p:cNvSpPr txBox="1">
            <a:spLocks/>
          </p:cNvSpPr>
          <p:nvPr/>
        </p:nvSpPr>
        <p:spPr>
          <a:xfrm>
            <a:off x="2507895" y="5811083"/>
            <a:ext cx="3681046" cy="2783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55 Roman" panose="020B0503020000020003" pitchFamily="34" charset="0"/>
                <a:ea typeface="MS PGothic" pitchFamily="34" charset="-128"/>
                <a:cs typeface="+mj-cs"/>
              </a:rPr>
              <a:t>Nombre de subventions délivrées entre 2009 et 2022 </a:t>
            </a:r>
            <a:endParaRPr kumimoji="0" lang="fr-FR" alt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55 Roman" panose="020B0503020000020003" pitchFamily="34" charset="0"/>
              <a:ea typeface="MS PGothic" pitchFamily="34" charset="-128"/>
              <a:cs typeface="+mj-cs"/>
            </a:endParaRPr>
          </a:p>
        </p:txBody>
      </p:sp>
      <p:sp>
        <p:nvSpPr>
          <p:cNvPr id="18" name="Titre 7"/>
          <p:cNvSpPr txBox="1">
            <a:spLocks/>
          </p:cNvSpPr>
          <p:nvPr/>
        </p:nvSpPr>
        <p:spPr>
          <a:xfrm>
            <a:off x="1697448" y="6049197"/>
            <a:ext cx="1378305" cy="2783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T 55 Roman" panose="020B0503020000020003" pitchFamily="34" charset="0"/>
                <a:ea typeface="MS PGothic" pitchFamily="34" charset="-128"/>
                <a:cs typeface="+mj-cs"/>
              </a:rPr>
              <a:t>Sources : FMI, GTA</a:t>
            </a:r>
            <a:endParaRPr kumimoji="0" lang="fr-FR" altLang="fr-FR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LT 55 Roman" panose="020B0503020000020003" pitchFamily="34" charset="0"/>
              <a:ea typeface="MS PGothic" pitchFamily="34" charset="-128"/>
              <a:cs typeface="+mj-cs"/>
            </a:endParaRPr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48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8" name="Picture 1" descr="&lt;Chart&gt;&lt;ImageInfo ChartType=&quot;None&quot; Version=&quot;5.34.1270.0&quot; GUID=&quot;0525dc7ed086477abc93cee0bc2baa8b&quot; DsId=&quot;ZCRX018&quot; T1SubID=&quot;&quot; Width=&quot;623&quot; Height=&quot;339&quot; Format=&quot;emf&quot; ChartGroupUID=&quot;aa674081-2289-4897-99c7-a2a5a7e6666d&quot; GroupName=&quot;Production industrielle&quot; ChartName=&quot;Chine : Production et capacités installées (Téléphones mobiles, télévisions, réfrigérateurs)&quot; ChartStyleName=&quot;&quot; GroupNameEncoded=&quot;Production+industrielle&quot; ChartNameEncoded=&quot;Chine+%3a+Production+et+capacit%c3%a9s+install%c3%a9es+(T%c3%a9l%c3%a9phones+mobiles%2c+t%c3%a9l%c3%a9visions%2c+r%c3%a9frig%c3%a9rateurs)&quot; ChartStyleNameEncoded=&quot;&quot; ShortCode=&quot;&quot; ChartOwner=&quot;ZCRX018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4" y="2647878"/>
            <a:ext cx="5940661" cy="323494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2" descr="&lt;Chart&gt;&lt;ImageInfo ChartType=&quot;None&quot; Version=&quot;5.34.1270.0&quot; GUID=&quot;4734f1de0068422f94cf581e462a9e83&quot; DsId=&quot;ZCRX018&quot; T1SubID=&quot;&quot; Width=&quot;593&quot; Height=&quot;339&quot; Format=&quot;emf&quot; ChartGroupUID=&quot;ef6b4d7a-b1ce-449b-81e5-b98e68aafaa4&quot; GroupName=&quot;Production industrielle&quot; ChartName=&quot;Chine : Production et capacités installées (acier, ciment, fibre chimique)&quot; ChartStyleName=&quot;&quot; GroupNameEncoded=&quot;Production+industrielle&quot; ChartNameEncoded=&quot;Chine+%3a+Production+et+capacit%c3%a9s+install%c3%a9es+(acier%2c+ciment%2c+fibre+chimique)&quot; ChartStyleNameEncoded=&quot;&quot; ShortCode=&quot;&quot; ChartOwner=&quot;ZCRX018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5" y="2647878"/>
            <a:ext cx="5651935" cy="32318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" name="Titre 7"/>
          <p:cNvSpPr txBox="1">
            <a:spLocks/>
          </p:cNvSpPr>
          <p:nvPr/>
        </p:nvSpPr>
        <p:spPr>
          <a:xfrm>
            <a:off x="1140167" y="1524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Chine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Production (trait plein) VS Capacités installées (pointillé)</a:t>
            </a:r>
          </a:p>
        </p:txBody>
      </p:sp>
      <p:sp>
        <p:nvSpPr>
          <p:cNvPr id="16" name="Titre 7"/>
          <p:cNvSpPr txBox="1">
            <a:spLocks/>
          </p:cNvSpPr>
          <p:nvPr/>
        </p:nvSpPr>
        <p:spPr>
          <a:xfrm>
            <a:off x="820615" y="978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Cela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crée des surcapacités industrielles dans un </a:t>
            </a: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nombre grandissant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de secteurs.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417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Titre 7"/>
          <p:cNvSpPr txBox="1">
            <a:spLocks/>
          </p:cNvSpPr>
          <p:nvPr/>
        </p:nvSpPr>
        <p:spPr>
          <a:xfrm>
            <a:off x="873369" y="749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venir LT 85 Heavy" panose="020B0903020000020003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La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Chine a fortement accru ses parts de marché </a:t>
            </a: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à l’export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venir LT 85 Heavy" panose="020B0903020000020003" pitchFamily="34" charset="0"/>
                <a:ea typeface="MS PGothic" pitchFamily="34" charset="-128"/>
                <a:cs typeface="+mj-cs"/>
              </a:rPr>
              <a:t>au détriment de l’Europe.</a:t>
            </a:r>
          </a:p>
        </p:txBody>
      </p:sp>
      <p:pic>
        <p:nvPicPr>
          <p:cNvPr id="6" name="Picture 1" descr="&lt;Chart&gt;&lt;ImageInfo ChartType=&quot;None&quot; Version=&quot;5.34.1270.0&quot; GUID=&quot;7eadc192184040ada06d07b5c5858463&quot; DsId=&quot;ZCRX018&quot; T1SubID=&quot;&quot; Width=&quot;800&quot; Height=&quot;519&quot; Format=&quot;emf&quot; ChartGroupUID=&quot;d6843475-456d-4d7e-a71d-16afd64f6a3d&quot; GroupName=&quot;Commerce extérieur&quot; ChartName=&quot;Monde : Part de marché dans les exportations mondiales (Chine, Etats-Unis, Zone euro, Japon)&quot; ChartStyleName=&quot;&quot; GroupNameEncoded=&quot;Commerce+ext%c3%a9rieur&quot; ChartNameEncoded=&quot;Monde+%3a+Part+de+march%c3%a9+dans+les+exportations+mondiales+(Chine%2c+Etats-Unis%2c+Zone+euro%2c+Japon)&quot; ChartStyleNameEncoded=&quot;&quot; ShortCode=&quot;&quot; ChartOwner=&quot;ZCRX018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6" y="1485901"/>
            <a:ext cx="7621730" cy="49459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55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199" y="11014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 dirty="0">
                <a:solidFill>
                  <a:srgbClr val="2E75B6"/>
                </a:solidFill>
                <a:ea typeface="MS PGothic" pitchFamily="34" charset="-128"/>
              </a:rPr>
              <a:t>Les limites de ce modèle : </a:t>
            </a:r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une absence de </a:t>
            </a:r>
            <a:r>
              <a:rPr lang="fr-FR" altLang="fr-FR" dirty="0">
                <a:solidFill>
                  <a:srgbClr val="2E75B6"/>
                </a:solidFill>
                <a:ea typeface="MS PGothic" pitchFamily="34" charset="-128"/>
              </a:rPr>
              <a:t>rentabilité des entreprises industrielles.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6" name="Picture 1" descr="&lt;Chart&gt;&lt;ImageInfo ChartType=&quot;None&quot; Version=&quot;5.34.1270.0&quot; GUID=&quot;d4c3c63436fa409ab55c1f0911553a29&quot; DsId=&quot;ZCRX018&quot; T1SubID=&quot;&quot; Width=&quot;813&quot; Height=&quot;503&quot; Format=&quot;emf&quot; ChartGroupUID=&quot;c973c49f-3399-47c3-87e2-19161f690f69&quot; GroupName=&quot;Chine&quot; ChartName=&quot;Chine : Nombre d'entreprises industrielles déficitaires (en % du total)&quot; ChartStyleName=&quot;&quot; GroupNameEncoded=&quot;Chine&quot; ChartNameEncoded=&quot;Chine+%3a+Nombre+d%27entreprises+industrielles+d%c3%a9ficitaires+(en+%25+du+total)&quot; ChartStyleNameEncoded=&quot;&quot; ShortCode=&quot;&quot; ChartOwner=&quot;ZCRX018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76" y="1564988"/>
            <a:ext cx="7752966" cy="480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251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199" y="208371"/>
            <a:ext cx="10515600" cy="1325563"/>
          </a:xfrm>
        </p:spPr>
        <p:txBody>
          <a:bodyPr/>
          <a:lstStyle/>
          <a:p>
            <a:r>
              <a:rPr lang="fr-FR"/>
              <a:t>La croissance perdure mais le </a:t>
            </a:r>
            <a:r>
              <a:rPr lang="fr-FR" dirty="0"/>
              <a:t>marché du </a:t>
            </a:r>
            <a:r>
              <a:rPr lang="fr-FR"/>
              <a:t>travail se calme rapidement outre-Atlantique.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6" name="Picture 1" descr="&lt;Chart&gt;&lt;ImageInfo ChartType=&quot;None&quot; Version=&quot;5.34.1270.0&quot; GUID=&quot;13e930dfaa504dccb4e017a9f8225b1e&quot; DsId=&quot;ZCRX016&quot; T1SubID=&quot;&quot; Width=&quot;752&quot; Height=&quot;456&quot; Format=&quot;emf&quot; ChartGroupUID=&quot;399ad18d-718c-4b29-b11f-8572ffbfdb48&quot; GroupName=&quot;Emploi Chômage, recrutement&quot; ChartName=&quot;Etats-Unis : ratio du nombre d’ouverture de postes au nombre de chômeurs&quot; ChartStyleName=&quot;&quot; GroupNameEncoded=&quot;Emploi+Ch%c3%b4mage%2c+recrutement&quot; ChartNameEncoded=&quot;Etats-Unis+%3a+ratio+du+nombre+d%e2%80%99ouverture+de+postes+au+nombre+de+ch%c3%b4meurs&quot; ChartStyleNameEncoded=&quot;&quot; ShortCode=&quot;&quot; ChartOwner=&quot;ZCRX016&quot; TemplateId=&quot;&quot; TemplateName=&quot;&quot; TemplateNameEncoded=&quot;&quot; EditionId=&quot;&quot; EditionGenerationDate=&quot;&quot; RefreshDate=&quot;03/10/2024 16:28:1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75" y="1852468"/>
            <a:ext cx="7171649" cy="43513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338002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22373" y="182245"/>
            <a:ext cx="10515600" cy="1325563"/>
          </a:xfrm>
        </p:spPr>
        <p:txBody>
          <a:bodyPr/>
          <a:lstStyle/>
          <a:p>
            <a:r>
              <a:rPr lang="fr-FR" dirty="0"/>
              <a:t>Les risques financiers sont importants comme en témoigne la concentration des indices boursiers sur quelques valeurs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3" name="Picture 1" descr="&lt;Chart&gt;&lt;ImageInfo ChartType=&quot;None&quot; Version=&quot;5.34.1270.0&quot; GUID=&quot;efbd096d31c846d089e14d84c0321e6c&quot; DsId=&quot;ZCRX016&quot; T1SubID=&quot;&quot; Width=&quot;752&quot; Height=&quot;456&quot; Format=&quot;emf&quot; ChartGroupUID=&quot;e381cbb1-69ad-4943-b1a9-f2f1190bddcc&quot; GroupName=&quot;Marchés financiers et système bancaire&quot; ChartName=&quot;États-Unis - Concentration du S&amp;amp;P 500 &amp;quot;magnificient seven&amp;quot;&quot; ChartStyleName=&quot;&quot; GroupNameEncoded=&quot;March%c3%a9s+financiers+et+syst%c3%a8me+bancaire&quot; ChartNameEncoded=&quot;%c3%89tats-Unis+-+Concentration+du+S%26P+500+%22magnificient+seven%22&quot; ChartStyleNameEncoded=&quot;&quot; ShortCode=&quot;&quot; ChartOwner=&quot;ZCRX016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États-Unis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75" y="1825625"/>
            <a:ext cx="7171649" cy="43513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57177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46909" y="159262"/>
            <a:ext cx="10515600" cy="1325563"/>
          </a:xfrm>
        </p:spPr>
        <p:txBody>
          <a:bodyPr/>
          <a:lstStyle/>
          <a:p>
            <a:r>
              <a:rPr lang="fr-FR" altLang="fr-FR" dirty="0">
                <a:solidFill>
                  <a:srgbClr val="0070C0"/>
                </a:solidFill>
              </a:rPr>
              <a:t>L’IRA et le </a:t>
            </a:r>
            <a:r>
              <a:rPr lang="fr-FR" altLang="fr-FR" i="1" dirty="0">
                <a:solidFill>
                  <a:srgbClr val="0070C0"/>
                </a:solidFill>
              </a:rPr>
              <a:t>CHIPS Act</a:t>
            </a:r>
            <a:r>
              <a:rPr lang="fr-FR" altLang="fr-FR" dirty="0">
                <a:solidFill>
                  <a:srgbClr val="0070C0"/>
                </a:solidFill>
              </a:rPr>
              <a:t> semblent difficiles à remettre en cause par D. Trump alors qu’ils profitent aux États républicains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7912" y="1849950"/>
            <a:ext cx="5641063" cy="4608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3491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C09E-F690-FBF0-67A0-8A0E0230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0D8D7F-FE7D-4A73-F731-C74B71C0A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262" y="1326236"/>
            <a:ext cx="6692928" cy="4838222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59% </a:t>
            </a:r>
            <a:r>
              <a:rPr lang="fr-FR" sz="2000" dirty="0">
                <a:solidFill>
                  <a:schemeClr val="tx1"/>
                </a:solidFill>
              </a:rPr>
              <a:t>des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émettent plus de 250 cotations ; </a:t>
            </a:r>
            <a:r>
              <a:rPr lang="fr-FR" sz="2000" b="1" dirty="0">
                <a:solidFill>
                  <a:schemeClr val="accent4"/>
                </a:solidFill>
              </a:rPr>
              <a:t>stable vs 2023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« grands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 » </a:t>
            </a:r>
            <a:r>
              <a:rPr lang="fr-FR" sz="2000" b="1" dirty="0">
                <a:solidFill>
                  <a:schemeClr val="accent5"/>
                </a:solidFill>
              </a:rPr>
              <a:t>idem vs 2023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« petits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 » </a:t>
            </a:r>
            <a:r>
              <a:rPr lang="fr-FR" sz="2000" b="1" dirty="0">
                <a:solidFill>
                  <a:schemeClr val="accent5"/>
                </a:solidFill>
              </a:rPr>
              <a:t>en baisse vs 2023</a:t>
            </a:r>
            <a:endParaRPr lang="fr-FR" sz="2000" dirty="0">
              <a:solidFill>
                <a:schemeClr val="accent5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ayant coté : 39 ; </a:t>
            </a:r>
            <a:r>
              <a:rPr lang="fr-FR" sz="1800" b="1" dirty="0">
                <a:solidFill>
                  <a:schemeClr val="accent6"/>
                </a:solidFill>
              </a:rPr>
              <a:t>baisse vs 2023</a:t>
            </a:r>
          </a:p>
          <a:p>
            <a:pPr>
              <a:buClr>
                <a:schemeClr val="accent2"/>
              </a:buClr>
            </a:pPr>
            <a:r>
              <a:rPr lang="fr-FR" sz="2000" b="1" dirty="0">
                <a:solidFill>
                  <a:schemeClr val="accent5"/>
                </a:solidFill>
              </a:rPr>
              <a:t>77% </a:t>
            </a:r>
            <a:r>
              <a:rPr lang="fr-FR" sz="2000" dirty="0">
                <a:solidFill>
                  <a:schemeClr val="tx1"/>
                </a:solidFill>
              </a:rPr>
              <a:t>des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cotent au moins 9 marques différentes</a:t>
            </a:r>
            <a:endParaRPr lang="fr-FR" sz="2000" b="1" dirty="0">
              <a:solidFill>
                <a:schemeClr val="accent5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62F7286-2ED1-FA85-0611-D7665B3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Le site argus-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chariot.com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117AC19-0C0F-103E-8B08-A3C518C5B0AE}"/>
              </a:ext>
            </a:extLst>
          </p:cNvPr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des </a:t>
            </a:r>
            <a:r>
              <a:rPr lang="fr-FR" sz="2400" b="1" i="1" dirty="0" err="1">
                <a:solidFill>
                  <a:schemeClr val="tx1"/>
                </a:solidFill>
              </a:rPr>
              <a:t>cotateurs</a:t>
            </a:r>
            <a:endParaRPr lang="fr-FR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3852383-D810-D13F-7CF3-E39A9DED59C5}"/>
              </a:ext>
            </a:extLst>
          </p:cNvPr>
          <p:cNvGraphicFramePr/>
          <p:nvPr/>
        </p:nvGraphicFramePr>
        <p:xfrm>
          <a:off x="6469380" y="1737360"/>
          <a:ext cx="5480358" cy="364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75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199" y="95159"/>
            <a:ext cx="10515600" cy="1325563"/>
          </a:xfrm>
        </p:spPr>
        <p:txBody>
          <a:bodyPr/>
          <a:lstStyle/>
          <a:p>
            <a:r>
              <a:rPr lang="fr-FR" altLang="fr-FR" dirty="0"/>
              <a:t>L’inversion de la courbe des taux souverains américains (« signal » habituellement d’une récession) s’est arrêtée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pic>
        <p:nvPicPr>
          <p:cNvPr id="3" name="Picture 1" descr="&lt;Chart&gt;&lt;ImageInfo ChartType=&quot;None&quot; Version=&quot;5.34.1270.0&quot; GUID=&quot;b83f10133a4144259ddf09f48550e721&quot; DsId=&quot;ZCRX016&quot; T1SubID=&quot;&quot; Width=&quot;752&quot; Height=&quot;456&quot; Format=&quot;emf&quot; ChartGroupUID=&quot;efc45e64-4978-4900-b73d-22881c269d74&quot; GroupName=&quot;Marchés financiers et système bancaire&quot; ChartName=&quot;États-Unis: écart de taux souverains (courbe des taux)&quot; ChartStyleName=&quot;&quot; GroupNameEncoded=&quot;March%c3%a9s+financiers+et+syst%c3%a8me+bancaire&quot; ChartNameEncoded=&quot;%c3%89tats-Unis%3a+%c3%a9cart+de+taux+souverains+(courbe+des+taux)&quot; ChartStyleNameEncoded=&quot;&quot; ShortCode=&quot;&quot; ChartOwner=&quot;ZCRX016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75" y="1825625"/>
            <a:ext cx="7171649" cy="43513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628948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199" y="38560"/>
            <a:ext cx="10949609" cy="1325563"/>
          </a:xfrm>
        </p:spPr>
        <p:txBody>
          <a:bodyPr>
            <a:normAutofit/>
          </a:bodyPr>
          <a:lstStyle/>
          <a:p>
            <a:r>
              <a:rPr lang="fr-FR" dirty="0"/>
              <a:t>Le rebond du pouvoir d’achat du revenu des ménages devrait pourtant faire se </a:t>
            </a:r>
            <a:r>
              <a:rPr lang="fr-FR"/>
              <a:t>redresser la consommation en Europe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2" name="Picture 1" descr="&lt;Chart&gt;&lt;ImageInfo ChartType=&quot;None&quot; Version=&quot;5.34.1270.0&quot; GUID=&quot;ebfa184ea7f64bc4babc7c78423a7eae&quot; DsId=&quot;ZCRX014&quot; T1SubID=&quot;&quot; Width=&quot;759&quot; Height=&quot;460&quot; Format=&quot;emf&quot; ChartGroupUID=&quot;11da6ee6-0e0a-4ea6-9cf6-9b344aa21738&quot; GroupName=&quot;2024-09_Perspectives ZE&quot; ChartName=&quot;Zone euro : prix a la consommation vs salaires&quot; ChartStyleName=&quot;&quot; GroupNameEncoded=&quot;2024-09_Perspectives+ZE&quot; ChartNameEncoded=&quot;Zone+euro+%3a+prix+a+la+consommation+vs+salaires&quot; ChartStyleNameEncoded=&quot;&quot; ShortCode=&quot;&quot; ChartOwner=&quot;ZCRX014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3" y="1928970"/>
            <a:ext cx="7233788" cy="43857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513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199" y="38560"/>
            <a:ext cx="10949609" cy="1325563"/>
          </a:xfrm>
        </p:spPr>
        <p:txBody>
          <a:bodyPr>
            <a:normAutofit/>
          </a:bodyPr>
          <a:lstStyle/>
          <a:p>
            <a:r>
              <a:rPr lang="fr-FR" dirty="0"/>
              <a:t>Mais les ménages sont plus désireux d’épargner que de consommer, ce que n’explique pas la crainte du chômage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fd155334f9c84570bc2168f7420e586e&quot; DsId=&quot;ZCRX014&quot; T1SubID=&quot;&quot; Width=&quot;787&quot; Height=&quot;477&quot; Format=&quot;emf&quot; ChartGroupUID=&quot;7d2c9421-543a-4f85-9031-85eb4742421e&quot; GroupName=&quot;2024-09_Perspectives ZE&quot; ChartName=&quot;Zone euro : Opportunités d'épargner et à effectuer des achats importants selon les ménages&quot; ChartStyleName=&quot;&quot; GroupNameEncoded=&quot;2024-09_Perspectives+ZE&quot; ChartNameEncoded=&quot;Zone+euro+%3a+Opportunit%c3%a9s+d%27%c3%a9pargner+et+%c3%a0+effectuer+des+achats+importants+selon+les+m%c3%a9nages&quot; ChartStyleNameEncoded=&quot;&quot; ShortCode=&quot;&quot; ChartOwner=&quot;ZCRX014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 : Enquête auprès des ménages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5" y="1887327"/>
            <a:ext cx="7502300" cy="45485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342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/>
          <a:lstStyle/>
          <a:p>
            <a:r>
              <a:rPr lang="fr-FR" dirty="0"/>
              <a:t>Le taux d’utilisation des capacités dans l’industrie présage une poursuite de la baisse de l’investissement productif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5bc522492491418d93ddf0a09c2c8e23&quot; DsId=&quot;ZCRX014&quot; T1SubID=&quot;&quot; Width=&quot;794&quot; Height=&quot;481&quot; Format=&quot;emf&quot; ChartGroupUID=&quot;c64d0553-6574-4456-835c-1fd06dcdee3c&quot; GroupName=&quot;2024-09_Perspectives ZE&quot; ChartName=&quot;Zone euro : jugements sur les capacités de production et TUC&quot; ChartStyleName=&quot;&quot; GroupNameEncoded=&quot;2024-09_Perspectives+ZE&quot; ChartNameEncoded=&quot;Zone+euro+%3a+jugements+sur+les+capacit%c3%a9s+de+production+et+TUC&quot; ChartStyleNameEncoded=&quot;&quot; ShortCode=&quot;&quot; ChartOwner=&quot;ZCRX016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05" y="1864501"/>
            <a:ext cx="7563850" cy="4585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89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L’Allemagne fait figure d’homme malade de la zone euro, après un « quinquennat perdu »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693eaf13476e4fa28e6b4f6858459f3a&quot; DsId=&quot;ZCRX014&quot; T1SubID=&quot;&quot; Width=&quot;794&quot; Height=&quot;481&quot; Format=&quot;emf&quot; ChartGroupUID=&quot;3a791cd5-7873-4c7b-938a-997d1fa60cd5&quot; GroupName=&quot;2024-09_Perspectives ZE&quot; ChartName=&quot;PIB en volume Europe&quot; ChartStyleName=&quot;&quot; GroupNameEncoded=&quot;2024-09_Perspectives+ZE&quot; ChartNameEncoded=&quot;PIB+en+volume+Europe&quot; ChartStyleNameEncoded=&quot;&quot; ShortCode=&quot;&quot; ChartOwner=&quot;ZCRX014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PIB en volume : évolution depuis le quatrième trimestre 2019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860180"/>
            <a:ext cx="7566946" cy="45877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3114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L’industrie allemande paraît toujours dans la nasse, à en juger par les perspectives de production tirées des enquêtes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2" name="Picture 1" descr="&lt;Chart&gt;&lt;ImageInfo ChartType=&quot;None&quot; Version=&quot;5.34.1270.0&quot; GUID=&quot;e489e2b711794e6591e6dc0625712f6c&quot; DsId=&quot;ZCRX014&quot; T1SubID=&quot;&quot; Width=&quot;789&quot; Height=&quot;478&quot; Format=&quot;emf&quot; ChartGroupUID=&quot;8d64e890-c584-4998-85dc-f52db9a9371e&quot; GroupName=&quot;2024-09_Perspectives ZE&quot; ChartName=&quot;Perspectives de production&quot; ChartStyleName=&quot;&quot; GroupNameEncoded=&quot;2024-09_Perspectives+ZE&quot; ChartNameEncoded=&quot;Perspectives+de+production&quot; ChartStyleNameEncoded=&quot;&quot; ShortCode=&quot;&quot; ChartOwner=&quot;ZCRX014&quot; TemplateId=&quot;&quot; TemplateName=&quot;&quot; TemplateNameEncoded=&quot;&quot; EditionId=&quot;&quot; EditionGenerationDate=&quot;&quot; RefreshDate=&quot;03/10/2024 16:01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04" y="1851325"/>
            <a:ext cx="7515902" cy="45567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3531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>
            <a:normAutofit/>
          </a:bodyPr>
          <a:lstStyle/>
          <a:p>
            <a:r>
              <a:rPr lang="fr-FR" altLang="fr-FR" dirty="0"/>
              <a:t>En Italie, le plafonnement de l’investissement résidentiel est pour l’instant compensé par l’investissement non-résidentiel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&quot; Version=&quot;5.34.1270.0&quot; GUID=&quot;302021294b2049e083cc05ddf5091fd2&quot; DsId=&quot;ZCRX014&quot; T1SubID=&quot;&quot; Width=&quot;746&quot; Height=&quot;452&quot; Format=&quot;emf&quot; ChartGroupUID=&quot;83a9b7b5-c80f-4591-aeee-ec66e670a4cd&quot; GroupName=&quot;Italie&quot; ChartName=&quot;Italie : investissement construction en volume&quot; ChartStyleName=&quot;&quot; GroupNameEncoded=&quot;Italie&quot; ChartNameEncoded=&quot;Italie+%3a+investissement+construction+en+volume&quot; ChartStyleNameEncoded=&quot;&quot; ShortCode=&quot;&quot; ChartOwner=&quot;ZCRX014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Itali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6" y="1945246"/>
            <a:ext cx="7114520" cy="431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385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/>
          <a:lstStyle/>
          <a:p>
            <a:r>
              <a:rPr lang="fr-FR" dirty="0"/>
              <a:t>L’inflation ne provient quasiment plus que des services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59e4b139621e427e881c3c0beba01d57&quot; DsId=&quot;ZCRX014&quot; T1SubID=&quot;&quot; Width=&quot;778&quot; Height=&quot;471&quot; Format=&quot;emf&quot; ChartGroupUID=&quot;6f7a4c88-828f-4b01-b108-8f6201604d85&quot; GroupName=&quot;Inflation&quot; ChartName=&quot;Zone euro : contributions à  l'inflation d'ensemble&quot; ChartStyleName=&quot;&quot; GroupNameEncoded=&quot;Inflation&quot; ChartNameEncoded=&quot;Zone+euro+%3a+contributions+%c3%a0%c2%a0+l%27inflation+d%27ensemble&quot; ChartStyleNameEncoded=&quot;&quot; ShortCode=&quot;&quot; ChartOwner=&quot;ZCRX014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27" y="1852353"/>
            <a:ext cx="7411288" cy="44933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0736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8560"/>
            <a:ext cx="10515600" cy="1325563"/>
          </a:xfrm>
        </p:spPr>
        <p:txBody>
          <a:bodyPr/>
          <a:lstStyle/>
          <a:p>
            <a:r>
              <a:rPr lang="fr-FR"/>
              <a:t>Or la </a:t>
            </a:r>
            <a:r>
              <a:rPr lang="fr-FR" dirty="0"/>
              <a:t>progression des salaires devrait sensiblement ralentir en 2025, entraînant dans son sillage l’inflation des services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65587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55 Oblique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58" y="1889866"/>
            <a:ext cx="3864702" cy="44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1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64494" y="0"/>
            <a:ext cx="10509069" cy="1325563"/>
          </a:xfrm>
        </p:spPr>
        <p:txBody>
          <a:bodyPr/>
          <a:lstStyle/>
          <a:p>
            <a:r>
              <a:rPr lang="fr-FR" dirty="0"/>
              <a:t>Nos hypothèses sur les variables « exogènes ».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graphicFrame>
        <p:nvGraphicFramePr>
          <p:cNvPr id="9" name="Group 3"/>
          <p:cNvGraphicFramePr>
            <a:graphicFrameLocks/>
          </p:cNvGraphicFramePr>
          <p:nvPr/>
        </p:nvGraphicFramePr>
        <p:xfrm>
          <a:off x="3354565" y="1464806"/>
          <a:ext cx="6329200" cy="4953436"/>
        </p:xfrm>
        <a:graphic>
          <a:graphicData uri="http://schemas.openxmlformats.org/drawingml/2006/table">
            <a:tbl>
              <a:tblPr/>
              <a:tblGrid>
                <a:gridCol w="431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250">
                  <a:extLst>
                    <a:ext uri="{9D8B030D-6E8A-4147-A177-3AD203B41FA5}">
                      <a16:colId xmlns:a16="http://schemas.microsoft.com/office/drawing/2014/main" val="3117641312"/>
                    </a:ext>
                  </a:extLst>
                </a:gridCol>
                <a:gridCol w="635307">
                  <a:extLst>
                    <a:ext uri="{9D8B030D-6E8A-4147-A177-3AD203B41FA5}">
                      <a16:colId xmlns:a16="http://schemas.microsoft.com/office/drawing/2014/main" val="3579847268"/>
                    </a:ext>
                  </a:extLst>
                </a:gridCol>
              </a:tblGrid>
              <a:tr h="30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7B8"/>
                        </a:solidFill>
                        <a:effectLst/>
                        <a:latin typeface="Avenir LT 55 Roman" pitchFamily="34" charset="0"/>
                      </a:endParaRPr>
                    </a:p>
                  </a:txBody>
                  <a:tcPr marL="73389" marR="73389" marT="36685" marB="36685" anchor="ctr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2023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2024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2025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Brent ($ en fin d’année)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fr-F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Taux directeur (% en fin d’année)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   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Fed (fonds fédéraux)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   BCE (facilité de dépôts)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fr-F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Obligations d’État 10 ans (taux en fin d’année)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États-Unis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Allemagne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France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Italie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Espagne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1 euro = … dollar (fin d’année)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Prix à la consommation (moyenne annuelle)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États-Unis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Zone euro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5,3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4,0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4,4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4,2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1,08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5,3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5,4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73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4,4</a:t>
                      </a: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2C6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1,10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3,1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2,3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7511"/>
                          </a:solidFill>
                          <a:effectLst/>
                          <a:latin typeface="Avenir LT 85 Heavy" panose="020B0903020000020003" pitchFamily="34" charset="0"/>
                        </a:rPr>
                        <a:t>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E87511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3,4</a:t>
                      </a: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3,8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E87511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7511"/>
                          </a:solidFill>
                          <a:effectLst/>
                          <a:latin typeface="Avenir LT 85 Heavy" panose="020B0903020000020003" pitchFamily="34" charset="0"/>
                        </a:rPr>
                        <a:t>1,12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1,8</a:t>
                      </a:r>
                    </a:p>
                  </a:txBody>
                  <a:tcPr marL="73389" marR="73389" marT="36685" marB="36685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1DFB8-6287-8E62-AA9E-4501991B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2A8A5-0B00-3911-84F6-6200F815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262" y="1326236"/>
            <a:ext cx="9861858" cy="4838222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Les </a:t>
            </a:r>
            <a:r>
              <a:rPr lang="fr-FR" sz="2000" b="1" dirty="0" err="1">
                <a:solidFill>
                  <a:schemeClr val="tx1"/>
                </a:solidFill>
              </a:rPr>
              <a:t>cotateurs</a:t>
            </a:r>
            <a:r>
              <a:rPr lang="fr-FR" sz="2000" b="1" dirty="0">
                <a:solidFill>
                  <a:schemeClr val="tx1"/>
                </a:solidFill>
              </a:rPr>
              <a:t> « historiques » poursuivent leurs efforts</a:t>
            </a:r>
          </a:p>
          <a:p>
            <a:pPr marL="0" indent="0" algn="just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Il faut maintenir la volonté de coter plus de marques</a:t>
            </a:r>
          </a:p>
          <a:p>
            <a:pPr marL="0" indent="0" algn="just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Il nous faut de nouveaux </a:t>
            </a:r>
            <a:r>
              <a:rPr lang="fr-FR" sz="2000" b="1" dirty="0" err="1">
                <a:solidFill>
                  <a:schemeClr val="tx1"/>
                </a:solidFill>
              </a:rPr>
              <a:t>cotateurs</a:t>
            </a:r>
            <a:r>
              <a:rPr lang="fr-FR" sz="2000" b="1" dirty="0">
                <a:solidFill>
                  <a:schemeClr val="tx1"/>
                </a:solidFill>
              </a:rPr>
              <a:t> : recrutons !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A7CB670-1651-573E-F0D0-0749AA97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Le site argus-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ews Gothic MT"/>
                <a:ea typeface="+mj-ea"/>
                <a:cs typeface="+mj-cs"/>
              </a:rPr>
              <a:t>chariot.com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8FFD841-08D6-A0ED-612F-51845F571F7A}"/>
              </a:ext>
            </a:extLst>
          </p:cNvPr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708348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12074" y="200836"/>
            <a:ext cx="10509069" cy="1325563"/>
          </a:xfrm>
        </p:spPr>
        <p:txBody>
          <a:bodyPr/>
          <a:lstStyle/>
          <a:p>
            <a:r>
              <a:rPr lang="fr-FR" dirty="0"/>
              <a:t>Nos hypothèses de croissance.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10264" y="1526399"/>
            <a:ext cx="6320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srgbClr val="0077B8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Taux de croissance du PIB</a:t>
            </a:r>
          </a:p>
        </p:txBody>
      </p:sp>
      <p:graphicFrame>
        <p:nvGraphicFramePr>
          <p:cNvPr id="10" name="Group 3"/>
          <p:cNvGraphicFramePr>
            <a:graphicFrameLocks/>
          </p:cNvGraphicFramePr>
          <p:nvPr/>
        </p:nvGraphicFramePr>
        <p:xfrm>
          <a:off x="2787065" y="1944656"/>
          <a:ext cx="6718541" cy="4350018"/>
        </p:xfrm>
        <a:graphic>
          <a:graphicData uri="http://schemas.openxmlformats.org/drawingml/2006/table">
            <a:tbl>
              <a:tblPr/>
              <a:tblGrid>
                <a:gridCol w="350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072">
                  <a:extLst>
                    <a:ext uri="{9D8B030D-6E8A-4147-A177-3AD203B41FA5}">
                      <a16:colId xmlns:a16="http://schemas.microsoft.com/office/drawing/2014/main" val="3117641312"/>
                    </a:ext>
                  </a:extLst>
                </a:gridCol>
                <a:gridCol w="1071072">
                  <a:extLst>
                    <a:ext uri="{9D8B030D-6E8A-4147-A177-3AD203B41FA5}">
                      <a16:colId xmlns:a16="http://schemas.microsoft.com/office/drawing/2014/main" val="3579847268"/>
                    </a:ext>
                  </a:extLst>
                </a:gridCol>
              </a:tblGrid>
              <a:tr h="521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7B8"/>
                        </a:solidFill>
                        <a:effectLst/>
                        <a:latin typeface="Avenir LT 55 Roman" pitchFamily="34" charset="0"/>
                      </a:endParaRPr>
                    </a:p>
                  </a:txBody>
                  <a:tcPr marL="73566" marR="73566" marT="36774" marB="36774" anchor="ctr" anchorCtr="1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2023</a:t>
                      </a:r>
                    </a:p>
                  </a:txBody>
                  <a:tcPr marL="73566" marR="73566" marT="36774" marB="36774" anchor="ctr" anchorCtr="1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2024</a:t>
                      </a:r>
                    </a:p>
                  </a:txBody>
                  <a:tcPr marL="73566" marR="73566" marT="36774" marB="36774" anchor="ctr" anchorCtr="1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8"/>
                          </a:solidFill>
                          <a:effectLst/>
                          <a:latin typeface="Avenir LT 55 Roman" pitchFamily="34" charset="0"/>
                        </a:rPr>
                        <a:t>2025</a:t>
                      </a:r>
                    </a:p>
                  </a:txBody>
                  <a:tcPr marL="73566" marR="73566" marT="36774" marB="36774" anchor="ctr" anchorCtr="1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Monde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États-Unis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Zone euro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         Allemagne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    France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    Italie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    Espagne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Royaume-Uni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Economies en développement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Chine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Inde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     Brésil</a:t>
                      </a:r>
                    </a:p>
                  </a:txBody>
                  <a:tcPr marL="73566" marR="73566" marT="36774" marB="36774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3,2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0,5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-0,1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1,1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4,2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5,2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7,7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2,9</a:t>
                      </a:r>
                    </a:p>
                  </a:txBody>
                  <a:tcPr marL="73566" marR="73566" marT="36774" marB="36774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3,2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</a:rPr>
                        <a:t>1,1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Avenir LT 85 Heavy" panose="020B0903020000020003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37635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7635"/>
                          </a:solidFill>
                          <a:effectLst/>
                          <a:latin typeface="Avenir LT 85 Heavy" panose="020B0903020000020003" pitchFamily="34" charset="0"/>
                        </a:rPr>
                        <a:t>4,4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7,1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2,2</a:t>
                      </a:r>
                    </a:p>
                  </a:txBody>
                  <a:tcPr marL="73566" marR="73566" marT="36774" marB="36774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7511"/>
                          </a:solidFill>
                          <a:effectLst/>
                          <a:latin typeface="Avenir LT 85 Heavy" panose="020B0903020000020003" pitchFamily="34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1,1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0,7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0,8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7BD"/>
                        </a:solidFill>
                        <a:effectLst/>
                        <a:latin typeface="Avenir LT 85 Heavy" panose="020B09030200000200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7511"/>
                          </a:solidFill>
                          <a:effectLst/>
                          <a:latin typeface="Avenir LT 85 Heavy" panose="020B0903020000020003" pitchFamily="34" charset="0"/>
                        </a:rPr>
                        <a:t>4,2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6,6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7BD"/>
                          </a:solidFill>
                          <a:effectLst/>
                          <a:latin typeface="Avenir LT 85 Heavy" panose="020B0903020000020003" pitchFamily="34" charset="0"/>
                        </a:rPr>
                        <a:t>1,9</a:t>
                      </a:r>
                    </a:p>
                  </a:txBody>
                  <a:tcPr marL="73566" marR="73566" marT="36774" marB="36774" horzOverflow="overflow">
                    <a:lnL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47A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123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6536" y="93434"/>
            <a:ext cx="6049854" cy="1325563"/>
          </a:xfrm>
        </p:spPr>
        <p:txBody>
          <a:bodyPr/>
          <a:lstStyle/>
          <a:p>
            <a:r>
              <a:rPr lang="fr-FR"/>
              <a:t>Agenda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103422" y="2270748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Environnement international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63025" y="2261532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septembre 2024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3422" y="3221724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Perspectives françaises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663025" y="3212508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3422" y="4128883"/>
            <a:ext cx="2387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Nuances sectorielles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663025" y="4119667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9" name="Rectangle à coins arrondis 1"/>
          <p:cNvSpPr>
            <a:spLocks noChangeArrowheads="1"/>
          </p:cNvSpPr>
          <p:nvPr/>
        </p:nvSpPr>
        <p:spPr bwMode="auto">
          <a:xfrm>
            <a:off x="2432304" y="3120112"/>
            <a:ext cx="9293792" cy="56242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85 Heavy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221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5951" y="8519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>
                <a:solidFill>
                  <a:srgbClr val="5B9BD5">
                    <a:lumMod val="75000"/>
                  </a:srgbClr>
                </a:solidFill>
              </a:rPr>
              <a:t>L’essentiel de notre erreur </a:t>
            </a:r>
            <a:r>
              <a:rPr lang="fr-FR" altLang="fr-FR" dirty="0">
                <a:solidFill>
                  <a:srgbClr val="5B9BD5">
                    <a:lumMod val="75000"/>
                  </a:srgbClr>
                </a:solidFill>
              </a:rPr>
              <a:t>de prévision vient d’un recul non anticipé des importations.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382717" y="1713306"/>
          <a:ext cx="7622068" cy="441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984521" imgH="4104147" progId="">
                  <p:embed/>
                </p:oleObj>
              </mc:Choice>
              <mc:Fallback>
                <p:oleObj r:id="rId3" imgW="6984521" imgH="4104147" progId="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717" y="1713306"/>
                        <a:ext cx="7622068" cy="441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483350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81007" y="85234"/>
            <a:ext cx="10763794" cy="1325563"/>
          </a:xfrm>
        </p:spPr>
        <p:txBody>
          <a:bodyPr/>
          <a:lstStyle/>
          <a:p>
            <a:r>
              <a:rPr lang="fr-FR" dirty="0"/>
              <a:t>Une croissance sans demande privée, mais soutenue par la baisse des importations, les exportations, la dépense publique.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7cc0ed3b588e417290ab5dc71b294ded&quot; DsId=&quot;ZCRX015&quot; T1SubID=&quot;&quot; Width=&quot;786&quot; Height=&quot;492&quot; Format=&quot;emf&quot; ChartGroupUID=&quot;ec1499ac-1c4c-4fc7-949f-ace71bfd8a47&quot; GroupName=&quot;Croissance&quot; ChartName=&quot;France : PIB et principaux postes  de la demande interne V3&quot; ChartStyleName=&quot;&quot; GroupNameEncoded=&quot;Croissance&quot; ChartNameEncoded=&quot;France+%3a+PIB+et+principaux+postes++de+la+demande+interne+V3&quot; ChartStyleNameEncoded=&quot;&quot; ShortCode=&quot;&quot; ChartOwner=&quot;ZCRX015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5" y="1591409"/>
            <a:ext cx="7488056" cy="46950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129862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81007" y="111611"/>
            <a:ext cx="11025051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 dirty="0">
                <a:solidFill>
                  <a:srgbClr val="2E75B6"/>
                </a:solidFill>
                <a:ea typeface="MS PGothic" pitchFamily="34" charset="-128"/>
              </a:rPr>
              <a:t>Les fondamentaux internes de l’inflation ont déserté. Les marges unitaires ne contribuent plus à celle des prix de production.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3" name="Picture 1" descr="&lt;Chart&gt;&lt;ImageInfo ChartType=&quot;None&quot; Version=&quot;5.34.1270.0&quot; GUID=&quot;f204626bd52d4e7a82c3ae15ea73e23f&quot; DsId=&quot;ZCRX016&quot; T1SubID=&quot;&quot; Width=&quot;786&quot; Height=&quot;489&quot; Format=&quot;emf&quot; ChartGroupUID=&quot;c0a82164-4db2-47fa-981c-afecb037bff0&quot; GroupName=&quot;Prix : consommation et production&quot; ChartName=&quot;France Contribution à la hausse des prix de production des branches marchandes TRIM&quot; ChartStyleName=&quot;&quot; GroupNameEncoded=&quot;Prix+%3a+consommation+et+production&quot; ChartNameEncoded=&quot;France+Contribution+%c3%a0+la+hausse+des+prix+de+production+des+branches+marchandes+TRIM&quot; ChartStyleNameEncoded=&quot;&quot; ShortCode=&quot;&quot; ChartOwner=&quot;ZCRX017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Contribution à l'évolution des prix de production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75" y="1628316"/>
            <a:ext cx="7488832" cy="4659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868089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2299" y="112783"/>
            <a:ext cx="11025051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 dirty="0">
                <a:solidFill>
                  <a:srgbClr val="2E75B6"/>
                </a:solidFill>
                <a:ea typeface="MS PGothic" pitchFamily="34" charset="-128"/>
              </a:rPr>
              <a:t>L’évolution anticipée des prix et des salaires par les dirigeants de PME/TPE fléchit rapidement : 0,3 % de hausse de prix de vente en 2024 (1,2 % attendu en février), 2,1 % pour les salaires (2,5 %).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06" y="1822841"/>
            <a:ext cx="5194434" cy="42689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24" y="1773599"/>
            <a:ext cx="4965726" cy="4367456"/>
          </a:xfrm>
          <a:prstGeom prst="rect">
            <a:avLst/>
          </a:prstGeom>
        </p:spPr>
      </p:pic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22310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 dirty="0">
                <a:solidFill>
                  <a:srgbClr val="2E75B6"/>
                </a:solidFill>
                <a:ea typeface="MS PGothic" pitchFamily="34" charset="-128"/>
              </a:rPr>
              <a:t>Une prudence accrue en matière d’investissement et d’embauches de la part des dirigeants dans le contexte d’incertitude politique.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36" y="1556792"/>
            <a:ext cx="5379720" cy="27736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17" y="4014716"/>
            <a:ext cx="5379720" cy="2194560"/>
          </a:xfrm>
          <a:prstGeom prst="rect">
            <a:avLst/>
          </a:prstGeo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241645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64827"/>
            <a:ext cx="10515600" cy="1325563"/>
          </a:xfrm>
        </p:spPr>
        <p:txBody>
          <a:bodyPr/>
          <a:lstStyle/>
          <a:p>
            <a:r>
              <a:rPr lang="fr-FR" dirty="0"/>
              <a:t>Nos hypothèses pour la France</a:t>
            </a: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</p:nvPr>
        </p:nvGraphicFramePr>
        <p:xfrm>
          <a:off x="2017023" y="1650336"/>
          <a:ext cx="8157955" cy="4283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6621">
                  <a:extLst>
                    <a:ext uri="{9D8B030D-6E8A-4147-A177-3AD203B41FA5}">
                      <a16:colId xmlns:a16="http://schemas.microsoft.com/office/drawing/2014/main" val="411448263"/>
                    </a:ext>
                  </a:extLst>
                </a:gridCol>
                <a:gridCol w="951946">
                  <a:extLst>
                    <a:ext uri="{9D8B030D-6E8A-4147-A177-3AD203B41FA5}">
                      <a16:colId xmlns:a16="http://schemas.microsoft.com/office/drawing/2014/main" val="1992192784"/>
                    </a:ext>
                  </a:extLst>
                </a:gridCol>
                <a:gridCol w="926145">
                  <a:extLst>
                    <a:ext uri="{9D8B030D-6E8A-4147-A177-3AD203B41FA5}">
                      <a16:colId xmlns:a16="http://schemas.microsoft.com/office/drawing/2014/main" val="2267553415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2342206354"/>
                    </a:ext>
                  </a:extLst>
                </a:gridCol>
              </a:tblGrid>
              <a:tr h="3622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Évolution en %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975135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PIB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438134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Emploi salarié marchand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729751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de chômage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992674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7BB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5322606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Prix à la consommation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069386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Pouvoir d’achat du revenu des ménages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5671733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des ménages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44450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7BB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600" b="1" i="0" u="none" strike="noStrike" dirty="0">
                        <a:solidFill>
                          <a:srgbClr val="0077B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758374"/>
                  </a:ext>
                </a:extLst>
              </a:tr>
              <a:tr h="57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Marge des sociétés non financières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087745"/>
                  </a:ext>
                </a:extLst>
              </a:tr>
              <a:tr h="334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Investissement productif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7BB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Solde des comptes publics (en % du PIB)</a:t>
                      </a: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-1,8</a:t>
                      </a:r>
                    </a:p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-1,4</a:t>
                      </a:r>
                    </a:p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77BD"/>
                          </a:solidFill>
                          <a:effectLst/>
                          <a:latin typeface="+mn-lt"/>
                        </a:rPr>
                        <a:t>-5,1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75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574768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17023" y="5985052"/>
            <a:ext cx="685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Source : Perspectives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économiques Rexecode septembre 2024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499677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6536" y="93434"/>
            <a:ext cx="6049854" cy="1325563"/>
          </a:xfrm>
        </p:spPr>
        <p:txBody>
          <a:bodyPr/>
          <a:lstStyle/>
          <a:p>
            <a:r>
              <a:rPr lang="fr-FR"/>
              <a:t>Agenda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103422" y="2270748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Environnement international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63025" y="2261532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septembre 2024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3422" y="3221724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Perspectives françaises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663025" y="3212508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3422" y="4128883"/>
            <a:ext cx="2387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Nuances sectorielles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663025" y="4119667"/>
            <a:ext cx="404804" cy="3785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85 Heavy" panose="020B0903020000020003" pitchFamily="34" charset="0"/>
                <a:ea typeface="+mn-ea"/>
                <a:cs typeface="+mn-cs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 panose="020B0903020000020003" pitchFamily="34" charset="0"/>
              <a:ea typeface="+mn-ea"/>
              <a:cs typeface="+mn-cs"/>
            </a:endParaRPr>
          </a:p>
        </p:txBody>
      </p:sp>
      <p:sp>
        <p:nvSpPr>
          <p:cNvPr id="29" name="Rectangle à coins arrondis 1"/>
          <p:cNvSpPr>
            <a:spLocks noChangeArrowheads="1"/>
          </p:cNvSpPr>
          <p:nvPr/>
        </p:nvSpPr>
        <p:spPr bwMode="auto">
          <a:xfrm>
            <a:off x="2432304" y="4043656"/>
            <a:ext cx="9293792" cy="56242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85 Heavy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953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parts de marché à l’export de biens se sont stabilisées par rapport aux autres pays européens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&quot; Version=&quot;5.34.1270.0&quot; GUID=&quot;f2db7c3e56a8478ca6599190de7ffb9a&quot; DsId=&quot;ZCRX015&quot; T1SubID=&quot;&quot; Width=&quot;821&quot; Height=&quot;497&quot; Format=&quot;emf&quot; ChartGroupUID=&quot;eb9f20ea-f48a-4508-bed7-f907aaef00b5&quot; GroupName=&quot;Compétitivité&quot; ChartName=&quot;France : Parts des exportations françaises de marchandises dans les exportations de la zone euro&quot; ChartStyleName=&quot;&quot; GroupNameEncoded=&quot;Comp%c3%a9titivit%c3%a9&quot; ChartNameEncoded=&quot;France+%3a+Parts+des+exportations+fran%c3%a7aises+de+marchandises+dans+les+exportations+de+la+zone+euro&quot; ChartStyleNameEncoded=&quot;&quot; ShortCode=&quot;&quot; ChartOwner=&quot;ZCRX015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Part des exportations françaises de marchandises 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4" y="1581912"/>
            <a:ext cx="7821280" cy="47419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39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2024</a:t>
            </a:r>
          </a:p>
          <a:p>
            <a:r>
              <a:rPr lang="fr-FR" sz="4400" dirty="0"/>
              <a:t>France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Lionel Couturier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7C9966-6D74-4C06-9924-5D42B877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2" y="1564571"/>
            <a:ext cx="2627604" cy="6151397"/>
          </a:xfrm>
          <a:prstGeom prst="rect">
            <a:avLst/>
          </a:prstGeom>
        </p:spPr>
      </p:pic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470B2EE6-D1FA-417B-A3B5-F2A45B0B084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33" y="1744283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671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L’heure n’est plus aux hausses de prix dans l’industrie, mais elles perdurent dans les services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68c1ea8740154c74a48ae4db1bcb6688&quot; DsId=&quot;ZCRX015&quot; T1SubID=&quot;&quot; Width=&quot;834&quot; Height=&quot;516&quot; Format=&quot;emf&quot; ChartGroupUID=&quot;bfe80240-350b-47a1-8365-5e2ee5c6cfee&quot; GroupName=&quot;Prix : consommation et production&quot; ChartName=&quot;France : Evolution anticipée des prix par les principaux secteurs&quot; ChartStyleName=&quot;&quot; GroupNameEncoded=&quot;Prix+%3a+consommation+et+production&quot; ChartNameEncoded=&quot;France+%3a+Evolution+anticip%c3%a9e+des+prix+par+les+principaux+secteurs&quot; ChartStyleNameEncoded=&quot;&quot; ShortCode=&quot;&quot; ChartOwner=&quot;ZCRX015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508760"/>
            <a:ext cx="7951792" cy="49237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613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marges brutes de l’industrie se sont nettement tassées en termes réels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1d31126a294043a6a9367a36d9096252&quot; DsId=&quot;ZCRX015&quot; T1SubID=&quot;&quot; Width=&quot;830&quot; Height=&quot;503&quot; Format=&quot;emf&quot; ChartGroupUID=&quot;e347a768-a779-4f58-bc2a-44164f62dcc7&quot; GroupName=&quot;Industrie : activité et enquêtes&quot; ChartName=&quot;France - Allemagne : Marge brute d'exploitation dans l'industrie en termes réels&quot; ChartStyleName=&quot;&quot; GroupNameEncoded=&quot;Industrie+%3a+activit%c3%a9+et+enqu%c3%aates&quot; ChartNameEncoded=&quot;France+-+Allemagne+%3a+Marge+brute+d%27exploitation+dans+l%27industrie+en+termes+r%c3%a9els&quot; ChartStyleNameEncoded=&quot;&quot; ShortCode=&quot;&quot; ChartOwner=&quot;ZCRX015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- Allemagn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12" y="1554480"/>
            <a:ext cx="7906848" cy="47938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19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trésoreries sont jugées fortement tendues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&quot; Version=&quot;5.34.1270.0&quot; GUID=&quot;5fcd8350ad2248b48aaadec063ca27cb&quot; DsId=&quot;ZCRX015&quot; T1SubID=&quot;&quot; Width=&quot;841&quot; Height=&quot;509&quot; Format=&quot;emf&quot; ChartGroupUID=&quot;9262dae1-4379-443e-88a6-37f6a0e5563e&quot; GroupName=&quot;Entreprises : résultat, trésorerie, démographie&quot; ChartName=&quot;France : Opinions sur la situation de la trésorerie dans l'industrie et dans les services&quot; ChartStyleName=&quot;&quot; GroupNameEncoded=&quot;Entreprises+%3a+r%c3%a9sultat%2c+tr%c3%a9sorerie%2c+d%c3%a9mographie&quot; ChartNameEncoded=&quot;France+%3a+Opinions+sur+la+situation+de+la+tr%c3%a9sorerie+dans+l%27industrie+et+dans+les+services&quot; ChartStyleNameEncoded=&quot;&quot; ShortCode=&quot;&quot; ChartOwner=&quot;ZCRX014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502354"/>
            <a:ext cx="8011632" cy="485767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9152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défaillances d’entreprises industrielles continuent logiquement d’augmenter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3" name="Picture 1" descr="&lt;Chart&gt;&lt;ImageInfo ChartType=&quot;None&quot; Version=&quot;5.34.1270.0&quot; GUID=&quot;9c69e3523f76461084f3248f6e1adc6c&quot; DsId=&quot;ZCRX014&quot; T1SubID=&quot;&quot; Width=&quot;854&quot; Height=&quot;498&quot; Format=&quot;emf&quot; ChartGroupUID=&quot;c5f6dc95-81b3-403d-82f2-e4b3d2f68f08&quot; GroupName=&quot;Industrie : activité et enquêtes&quot; ChartName=&quot;France : Défaillances d'entreprises dans l'industrie&quot; ChartStyleName=&quot;&quot; GroupNameEncoded=&quot;Industrie+%3a+activit%c3%a9+et+enqu%c3%aates&quot; ChartNameEncoded=&quot;France+%3a+D%c3%a9faillances+d%27entreprises+dans+l%27industrie&quot; ChartStyleNameEncoded=&quot;&quot; ShortCode=&quot;&quot; ChartOwner=&quot;ZCRX015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5" y="1545335"/>
            <a:ext cx="8135017" cy="47506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66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délocalisations se renforcent de nouveau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3074" name="Image 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2578135"/>
            <a:ext cx="6486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60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contraintes liées à la demande sont redevenues largement prédominantes, comme avant la Covid-19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353870eb65c54eb7b9be6580f9c62ea7&quot; DsId=&quot;ZCRX015&quot; T1SubID=&quot;&quot; Width=&quot;834&quot; Height=&quot;508&quot; Format=&quot;emf&quot; ChartGroupUID=&quot;7fb39e6e-aa33-4dcf-b874-69412de355f3&quot; GroupName=&quot;Difficultés d'offre, de demande, de recrutement&quot; ChartName=&quot;France : facteurs limitant la production industrielle - diapo&quot; ChartStyleName=&quot;Diapo Rexecode&quot; GroupNameEncoded=&quot;Difficult%c3%a9s+d%27offre%2c+de+demande%2c+de+recrutement&quot; ChartNameEncoded=&quot;France+%3a+facteurs+limitant+la+production+industrielle+-+diapo&quot; ChartStyleNameEncoded=&quot;Diapo+Rexecode&quot; ShortCode=&quot;&quot; ChartOwner=&quot;ZCRX018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508759"/>
            <a:ext cx="7946136" cy="48475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7567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Les commandes liées à l’investissement productif sont en net recul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3" name="Picture 1" descr="&lt;Chart&gt;&lt;ImageInfo ChartType=&quot;None&quot; Version=&quot;5.34.1270.0&quot; GUID=&quot;31b1c36bf9ec4d0da471d2adbda16781&quot; DsId=&quot;ZCRX015&quot; T1SubID=&quot;&quot; Width=&quot;827&quot; Height=&quot;504&quot; Format=&quot;emf&quot; ChartGroupUID=&quot;fb837d13-c6d3-4302-ae29-0fd8abaa86cf&quot; GroupName=&quot;Investissement entreprises&quot; ChartName=&quot;France : Enquête mens ds l’industrie  – Commandes totales à l'industrie des biens d'éqpt&quot; ChartStyleName=&quot;&quot; GroupNameEncoded=&quot;Investissement+entreprises&quot; ChartNameEncoded=&quot;France+%3a+Enqu%c3%aate+mens+ds+l%e2%80%99industrie++%e2%80%93+Commandes+totales+%c3%a0+l%27industrie+des+biens+d%27%c3%a9qpt&quot; ChartStyleNameEncoded=&quot;&quot; ShortCode=&quot;&quot; ChartOwner=&quot;ZCRX015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Enquête mensuelle dans l’industrie  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1554479"/>
            <a:ext cx="7878640" cy="480957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9672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L’utilisation des capacités de production dans la chimie a rarement été aussi faible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ac71036e84114aa5a10d4713e83b2681&quot; DsId=&quot;ZCRX018&quot; T1SubID=&quot;&quot; Width=&quot;801&quot; Height=&quot;521&quot; Format=&quot;emf&quot; ChartGroupUID=&quot;f256a9f0-6a1e-4a5f-b887-dc85c22e0e98&quot; GroupName=&quot;France Chimie&quot; ChartName=&quot;France et Allemagne : Taux d'utilisation des capacités de production dans la chimie&quot; ChartStyleName=&quot;&quot; GroupNameEncoded=&quot;France+Chimie&quot; ChartNameEncoded=&quot;France+et+Allemagne+%3a+Taux+d%27utilisation+des+capacit%c3%a9s+de+production+dans+la+chimie&quot; ChartStyleNameEncoded=&quot;&quot; ShortCode=&quot;&quot; ChartOwner=&quot;ZCRX018&quot; TemplateId=&quot;&quot; TemplateName=&quot;&quot; TemplateNameEncoded=&quot;&quot; EditionId=&quot;&quot; EditionGenerationDate=&quot;&quot; RefreshDate=&quot;03/10/2024 16:01:2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France et Allemagne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24" y="1459856"/>
            <a:ext cx="7632687" cy="49694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0118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La production automobile a nettement rechuté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3" name="Picture 1" descr="&lt;Chart&gt;&lt;ImageInfo ChartType=&quot;None&quot; Version=&quot;5.34.1270.0&quot; GUID=&quot;cf3ddfa5141442fab3a6af46f3eb1b71&quot; DsId=&quot;ZCRX014&quot; T1SubID=&quot;&quot; Width=&quot;798&quot; Height=&quot;510&quot; Format=&quot;emf&quot; ChartGroupUID=&quot;1d846f26-7d18-4a4b-b1ef-a5a4d6760df3&quot; GroupName=&quot;Etude GIM&quot; ChartName=&quot;France : production industrielle : Industrie automobile&quot; ChartStyleName=&quot;&quot; GroupNameEncoded=&quot;Etude+GIM&quot; ChartNameEncoded=&quot;France+%3a+production+industrielle+%3a+Industrie+automobile&quot; ChartStyleNameEncoded=&quot;&quot; ShortCode=&quot;&quot; ChartOwner=&quot;ZCRX014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production industriell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493209"/>
            <a:ext cx="7604665" cy="48668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6206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96686" y="112783"/>
            <a:ext cx="11303725" cy="1325563"/>
          </a:xfrm>
        </p:spPr>
        <p:txBody>
          <a:bodyPr>
            <a:normAutofit/>
          </a:bodyPr>
          <a:lstStyle/>
          <a:p>
            <a:pPr algn="l"/>
            <a:r>
              <a:rPr lang="fr-FR" altLang="fr-FR">
                <a:solidFill>
                  <a:srgbClr val="2E75B6"/>
                </a:solidFill>
                <a:ea typeface="MS PGothic" pitchFamily="34" charset="-128"/>
              </a:rPr>
              <a:t>Le potentiel de rattrapage de l’aéronautique ne paraît pas complètement épuisé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361150" cy="5184000"/>
          </a:xfrm>
          <a:prstGeom prst="rect">
            <a:avLst/>
          </a:prstGeom>
          <a:gradFill flip="none" rotWithShape="1">
            <a:gsLst>
              <a:gs pos="0">
                <a:srgbClr val="00A5A7"/>
              </a:gs>
              <a:gs pos="35000">
                <a:schemeClr val="accent5">
                  <a:lumMod val="0"/>
                  <a:lumOff val="100000"/>
                </a:schemeClr>
              </a:gs>
              <a:gs pos="99000">
                <a:srgbClr val="00A5A7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" y="0"/>
            <a:ext cx="361412" cy="2304000"/>
          </a:xfrm>
          <a:prstGeom prst="rect">
            <a:avLst/>
          </a:prstGeom>
        </p:spPr>
      </p:pic>
      <p:sp>
        <p:nvSpPr>
          <p:cNvPr id="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522681" y="6356349"/>
            <a:ext cx="5166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44B1F-0909-40F1-9C05-FF30E007F95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LT 85 Heavy"/>
              <a:ea typeface="+mn-ea"/>
              <a:cs typeface="+mn-cs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358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Présentation devant le Gifec – 24 septembre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LT 85 Heavy"/>
                <a:ea typeface="+mn-ea"/>
                <a:cs typeface="+mn-cs"/>
              </a:rPr>
              <a:t>2024</a:t>
            </a:r>
          </a:p>
        </p:txBody>
      </p:sp>
      <p:pic>
        <p:nvPicPr>
          <p:cNvPr id="2" name="Picture 1" descr="&lt;Chart&gt;&lt;ImageInfo ChartType=&quot;None&quot; Version=&quot;5.34.1270.0&quot; GUID=&quot;97c45b57e9e3449e9ab3e7b909cff6b9&quot; DsId=&quot;ZCRX014&quot; T1SubID=&quot;&quot; Width=&quot;861&quot; Height=&quot;505&quot; Format=&quot;emf&quot; ChartGroupUID=&quot;f085530f-ce2c-467e-b593-8980b86fa7ad&quot; GroupName=&quot;Commerce extérieur : échanges et soldes&quot; ChartName=&quot;France : Exportations d'Airbus en nombre&quot; ChartStyleName=&quot;&quot; GroupNameEncoded=&quot;Commerce+ext%c3%a9rieur+%3a+%c3%a9changes+et+soldes&quot; ChartNameEncoded=&quot;France+%3a+Exportations+d%27Airbus+en+nombre&quot; ChartStyleNameEncoded=&quot;&quot; ShortCode=&quot;&quot; ChartOwner=&quot;ZCRX015&quot; TemplateId=&quot;&quot; TemplateName=&quot;&quot; TemplateNameEncoded=&quot;&quot; EditionId=&quot;&quot; EditionGenerationDate=&quot;&quot; RefreshDate=&quot;03/10/2024 16:01:2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34" y="1520642"/>
            <a:ext cx="8207369" cy="481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453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us">
  <a:themeElements>
    <a:clrScheme name="Personnalisée 4">
      <a:dk1>
        <a:sysClr val="windowText" lastClr="000000"/>
      </a:dk1>
      <a:lt1>
        <a:sysClr val="window" lastClr="FFFFFF"/>
      </a:lt1>
      <a:dk2>
        <a:srgbClr val="AED1F6"/>
      </a:dk2>
      <a:lt2>
        <a:srgbClr val="D5EDF4"/>
      </a:lt2>
      <a:accent1>
        <a:srgbClr val="A3DAD1"/>
      </a:accent1>
      <a:accent2>
        <a:srgbClr val="BDC1C1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us" id="{3F2142C8-152C-4E37-963F-4B9AA96B4F0A}" vid="{031A2DD7-7BA3-46E5-AD27-F982ED11C027}"/>
    </a:ext>
  </a:extLst>
</a:theme>
</file>

<file path=ppt/theme/theme2.xml><?xml version="1.0" encoding="utf-8"?>
<a:theme xmlns:a="http://schemas.openxmlformats.org/drawingml/2006/main" name="Thème_Rexecode_Perspectives_1">
  <a:themeElements>
    <a:clrScheme name="Rexeco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E87511"/>
      </a:accent2>
      <a:accent3>
        <a:srgbClr val="969696"/>
      </a:accent3>
      <a:accent4>
        <a:srgbClr val="000000"/>
      </a:accent4>
      <a:accent5>
        <a:srgbClr val="00A486"/>
      </a:accent5>
      <a:accent6>
        <a:srgbClr val="D5B076"/>
      </a:accent6>
      <a:hlink>
        <a:srgbClr val="0072C6"/>
      </a:hlink>
      <a:folHlink>
        <a:srgbClr val="969696"/>
      </a:folHlink>
    </a:clrScheme>
    <a:fontScheme name="Police Avenir LT 85">
      <a:majorFont>
        <a:latin typeface="Avenir LT 85 Heavy"/>
        <a:ea typeface=""/>
        <a:cs typeface=""/>
      </a:majorFont>
      <a:minorFont>
        <a:latin typeface="Avenir LT 85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Rexecode_Perspectives_1" id="{91C3AC14-EC3D-41F3-91F5-556112031DC9}" vid="{1E4536D9-4BA9-4F54-8CE6-BBE022D15B1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84C68C4F3DD47AA07AE73E2A2AAC2" ma:contentTypeVersion="13" ma:contentTypeDescription="Crée un document." ma:contentTypeScope="" ma:versionID="d06c98a0900130aa40f084958e2849c2">
  <xsd:schema xmlns:xsd="http://www.w3.org/2001/XMLSchema" xmlns:xs="http://www.w3.org/2001/XMLSchema" xmlns:p="http://schemas.microsoft.com/office/2006/metadata/properties" xmlns:ns2="a48cfca1-e774-41c5-9849-b6a953c050e8" xmlns:ns3="a5383666-e171-4aff-a2bb-e3f8b703cb33" targetNamespace="http://schemas.microsoft.com/office/2006/metadata/properties" ma:root="true" ma:fieldsID="7c6036a478916474e0d32e4dc60d7e57" ns2:_="" ns3:_="">
    <xsd:import namespace="a48cfca1-e774-41c5-9849-b6a953c050e8"/>
    <xsd:import namespace="a5383666-e171-4aff-a2bb-e3f8b703cb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cfca1-e774-41c5-9849-b6a953c05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2f13fc71-e015-48cc-a4f3-cff9abf1c6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83666-e171-4aff-a2bb-e3f8b703cb3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3da94c-c33a-43f7-8615-09521c0e346f}" ma:internalName="TaxCatchAll" ma:showField="CatchAllData" ma:web="a5383666-e171-4aff-a2bb-e3f8b703cb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383666-e171-4aff-a2bb-e3f8b703cb33" xsi:nil="true"/>
    <lcf76f155ced4ddcb4097134ff3c332f xmlns="a48cfca1-e774-41c5-9849-b6a953c05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27CD88-C293-4D37-A9C4-BD00BABDC569}"/>
</file>

<file path=customXml/itemProps2.xml><?xml version="1.0" encoding="utf-8"?>
<ds:datastoreItem xmlns:ds="http://schemas.openxmlformats.org/officeDocument/2006/customXml" ds:itemID="{D3B04DF9-EB05-46B5-B7FD-BA6E837F47CA}"/>
</file>

<file path=customXml/itemProps3.xml><?xml version="1.0" encoding="utf-8"?>
<ds:datastoreItem xmlns:ds="http://schemas.openxmlformats.org/officeDocument/2006/customXml" ds:itemID="{8C9DFF2F-DBBF-4CB6-B09D-E14D5559C736}"/>
</file>

<file path=docProps/app.xml><?xml version="1.0" encoding="utf-8"?>
<Properties xmlns="http://schemas.openxmlformats.org/officeDocument/2006/extended-properties" xmlns:vt="http://schemas.openxmlformats.org/officeDocument/2006/docPropsVTypes">
  <Template>Argus</Template>
  <TotalTime>716</TotalTime>
  <Words>4530</Words>
  <Application>Microsoft Office PowerPoint</Application>
  <PresentationFormat>Grand écran</PresentationFormat>
  <Paragraphs>795</Paragraphs>
  <Slides>109</Slides>
  <Notes>30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109</vt:i4>
      </vt:variant>
    </vt:vector>
  </HeadingPairs>
  <TitlesOfParts>
    <vt:vector size="126" baseType="lpstr">
      <vt:lpstr>MS PGothic</vt:lpstr>
      <vt:lpstr>Arial</vt:lpstr>
      <vt:lpstr>Avenir LT 55 Oblique</vt:lpstr>
      <vt:lpstr>Avenir LT 55 Roman</vt:lpstr>
      <vt:lpstr>Avenir LT 85 Heavy</vt:lpstr>
      <vt:lpstr>Avenir LT 85 HeavyOblique</vt:lpstr>
      <vt:lpstr>Calibri</vt:lpstr>
      <vt:lpstr>Calibri Light</vt:lpstr>
      <vt:lpstr>Courier New</vt:lpstr>
      <vt:lpstr>inherit</vt:lpstr>
      <vt:lpstr>Monotype Sorts</vt:lpstr>
      <vt:lpstr>News Gothic MT</vt:lpstr>
      <vt:lpstr>Times New Roman</vt:lpstr>
      <vt:lpstr>Wingdings</vt:lpstr>
      <vt:lpstr>Wingdings 2</vt:lpstr>
      <vt:lpstr>Argus</vt:lpstr>
      <vt:lpstr>Thème_Rexecode_Perspectives_1</vt:lpstr>
      <vt:lpstr>Journée occasion -2024- Toyota (Carquefou)</vt:lpstr>
      <vt:lpstr>Déroulement des interventions</vt:lpstr>
      <vt:lpstr>Présentation PowerPoint</vt:lpstr>
      <vt:lpstr>Présentation PowerPoint</vt:lpstr>
      <vt:lpstr>Le site argus-chariot.com</vt:lpstr>
      <vt:lpstr>Le site argus-chariot.com</vt:lpstr>
      <vt:lpstr>Le site argus-chariot.com</vt:lpstr>
      <vt:lpstr>Le site argus-chariot.com</vt:lpstr>
      <vt:lpstr>Présentation PowerPoint</vt:lpstr>
      <vt:lpstr>Présentation PowerPoint</vt:lpstr>
      <vt:lpstr>Présentation PowerPoint</vt:lpstr>
      <vt:lpstr>Présentation PowerPoint</vt:lpstr>
      <vt:lpstr>Le retournement se poursuit</vt:lpstr>
      <vt:lpstr>Une baisse qui se modère sur les magasiniers</vt:lpstr>
      <vt:lpstr>Frontaux: Un repli marqué avec deux tendances différentes</vt:lpstr>
      <vt:lpstr>Transition énergétique : constat actuel</vt:lpstr>
      <vt:lpstr>Présentation PowerPoint</vt:lpstr>
      <vt:lpstr>Présentation PowerPoint</vt:lpstr>
      <vt:lpstr>Présentation PowerPoint</vt:lpstr>
      <vt:lpstr>Présentation PowerPoint</vt:lpstr>
      <vt:lpstr>   Chariots d’occasion (unités)  Historique 2008-2023 </vt:lpstr>
      <vt:lpstr>   Chariots d’occasion (CA) Historique 2013-2023 </vt:lpstr>
      <vt:lpstr>Répartition régionale des volumes de transactions  Sur l’année 2023</vt:lpstr>
      <vt:lpstr>Répartition des volumes de transactions  Cumul à mai 2024 sur les 12 derniers mois (unités et %)</vt:lpstr>
      <vt:lpstr>Historique des ventes  à utilisateur final Cumul janvier - mai (unités et CA)</vt:lpstr>
      <vt:lpstr>Comparaison mensuelle 2023-2024 Cumul du CA : ventes à utilisateur final</vt:lpstr>
      <vt:lpstr>Historique des ventes  à marchands  Cumul janvier - mai (unités et CA)</vt:lpstr>
      <vt:lpstr>Comparaison mensuelle 2023-2024 Cumul du CA : ventes à marchands</vt:lpstr>
      <vt:lpstr>Présentation PowerPoint</vt:lpstr>
      <vt:lpstr>Présentation PowerPoint</vt:lpstr>
      <vt:lpstr>Présentation PowerPoint</vt:lpstr>
      <vt:lpstr>Introduction Lisman Forklifts</vt:lpstr>
      <vt:lpstr>La Dynamique du marché</vt:lpstr>
      <vt:lpstr>Du chariot élévateur au magasinage</vt:lpstr>
      <vt:lpstr>Consolidation du marché</vt:lpstr>
      <vt:lpstr>La montée des Chinois</vt:lpstr>
      <vt:lpstr>Les réponses aux évolutions du marché</vt:lpstr>
      <vt:lpstr>Résumé, questions &amp; réponses</vt:lpstr>
      <vt:lpstr>Présentation PowerPoint</vt:lpstr>
      <vt:lpstr>Présentation PowerPoint</vt:lpstr>
      <vt:lpstr>- Monde : Le marché du neuf -</vt:lpstr>
      <vt:lpstr>- Monde : Le marché du neuf -</vt:lpstr>
      <vt:lpstr>- Monde : Le marché du neuf -</vt:lpstr>
      <vt:lpstr>- Monde : Le marché du neuf -</vt:lpstr>
      <vt:lpstr>- Monde : Le marché du neuf -</vt:lpstr>
      <vt:lpstr>- Europe : Le marché du neuf -</vt:lpstr>
      <vt:lpstr>- Europe : Le marché du neuf -</vt:lpstr>
      <vt:lpstr>- Europe : Le marché du neuf -</vt:lpstr>
      <vt:lpstr>- Europe : Le marché du neuf -</vt:lpstr>
      <vt:lpstr>- Conclusions : Le marché du neuf -</vt:lpstr>
      <vt:lpstr>Présentation PowerPoint</vt:lpstr>
      <vt:lpstr>Perspectives économiques  2024-2025</vt:lpstr>
      <vt:lpstr>Agenda</vt:lpstr>
      <vt:lpstr>Les marqueurs de la conjoncture économique mondiale à la rentrée</vt:lpstr>
      <vt:lpstr>Un fléchissement récent d’activité à l’échelle mondiale qui est industriel et ne concerne pas les services.</vt:lpstr>
      <vt:lpstr>La demande de pétrole ralentit, notamment en Chine. Le recul des cours allège les perspectives d’inflation.</vt:lpstr>
      <vt:lpstr>Les stocks européens de gaz naturel sont largement garnis pour l’hiver</vt:lpstr>
      <vt:lpstr>Hors métaux précieux, les autres matières premières ne sont pas non plus orientées à la hausse</vt:lpstr>
      <vt:lpstr>Les taux de fret maritime paraissaient se détendre.</vt:lpstr>
      <vt:lpstr>Autre facteur désinflationniste, la Chine exporte ses baisses de prix.</vt:lpstr>
      <vt:lpstr>Les échanges mondiaux ont décroché par le bas relativement au PIB mondial.</vt:lpstr>
      <vt:lpstr>États-Unis et Chine sont engagés dans une fuite en avant budgétaire.</vt:lpstr>
      <vt:lpstr>Présentation PowerPoint</vt:lpstr>
      <vt:lpstr>Présentation PowerPoint</vt:lpstr>
      <vt:lpstr>Présentation PowerPoint</vt:lpstr>
      <vt:lpstr>Les limites de ce modèle : une absence de rentabilité des entreprises industrielles.</vt:lpstr>
      <vt:lpstr>La croissance perdure mais le marché du travail se calme rapidement outre-Atlantique.</vt:lpstr>
      <vt:lpstr>Les risques financiers sont importants comme en témoigne la concentration des indices boursiers sur quelques valeurs</vt:lpstr>
      <vt:lpstr>L’IRA et le CHIPS Act semblent difficiles à remettre en cause par D. Trump alors qu’ils profitent aux États républicains</vt:lpstr>
      <vt:lpstr>L’inversion de la courbe des taux souverains américains (« signal » habituellement d’une récession) s’est arrêtée</vt:lpstr>
      <vt:lpstr>Le rebond du pouvoir d’achat du revenu des ménages devrait pourtant faire se redresser la consommation en Europe</vt:lpstr>
      <vt:lpstr>Mais les ménages sont plus désireux d’épargner que de consommer, ce que n’explique pas la crainte du chômage</vt:lpstr>
      <vt:lpstr>Le taux d’utilisation des capacités dans l’industrie présage une poursuite de la baisse de l’investissement productif</vt:lpstr>
      <vt:lpstr>L’Allemagne fait figure d’homme malade de la zone euro, après un « quinquennat perdu »</vt:lpstr>
      <vt:lpstr>L’industrie allemande paraît toujours dans la nasse, à en juger par les perspectives de production tirées des enquêtes</vt:lpstr>
      <vt:lpstr>En Italie, le plafonnement de l’investissement résidentiel est pour l’instant compensé par l’investissement non-résidentiel</vt:lpstr>
      <vt:lpstr>L’inflation ne provient quasiment plus que des services</vt:lpstr>
      <vt:lpstr>Or la progression des salaires devrait sensiblement ralentir en 2025, entraînant dans son sillage l’inflation des services</vt:lpstr>
      <vt:lpstr>Nos hypothèses sur les variables « exogènes ».</vt:lpstr>
      <vt:lpstr>Nos hypothèses de croissance.</vt:lpstr>
      <vt:lpstr>Agenda</vt:lpstr>
      <vt:lpstr>L’essentiel de notre erreur de prévision vient d’un recul non anticipé des importations.</vt:lpstr>
      <vt:lpstr>Une croissance sans demande privée, mais soutenue par la baisse des importations, les exportations, la dépense publique.</vt:lpstr>
      <vt:lpstr>Les fondamentaux internes de l’inflation ont déserté. Les marges unitaires ne contribuent plus à celle des prix de production.</vt:lpstr>
      <vt:lpstr>L’évolution anticipée des prix et des salaires par les dirigeants de PME/TPE fléchit rapidement : 0,3 % de hausse de prix de vente en 2024 (1,2 % attendu en février), 2,1 % pour les salaires (2,5 %).</vt:lpstr>
      <vt:lpstr>Une prudence accrue en matière d’investissement et d’embauches de la part des dirigeants dans le contexte d’incertitude politique.</vt:lpstr>
      <vt:lpstr>Nos hypothèses pour la France</vt:lpstr>
      <vt:lpstr>Agenda</vt:lpstr>
      <vt:lpstr>Les parts de marché à l’export de biens se sont stabilisées par rapport aux autres pays européens</vt:lpstr>
      <vt:lpstr>L’heure n’est plus aux hausses de prix dans l’industrie, mais elles perdurent dans les services</vt:lpstr>
      <vt:lpstr>Les marges brutes de l’industrie se sont nettement tassées en termes réels</vt:lpstr>
      <vt:lpstr>Les trésoreries sont jugées fortement tendues</vt:lpstr>
      <vt:lpstr>Les défaillances d’entreprises industrielles continuent logiquement d’augmenter</vt:lpstr>
      <vt:lpstr>Les délocalisations se renforcent de nouveau</vt:lpstr>
      <vt:lpstr>Les contraintes liées à la demande sont redevenues largement prédominantes, comme avant la Covid-19 </vt:lpstr>
      <vt:lpstr>Les commandes liées à l’investissement productif sont en net recul</vt:lpstr>
      <vt:lpstr>L’utilisation des capacités de production dans la chimie a rarement été aussi faible</vt:lpstr>
      <vt:lpstr>La production automobile a nettement rechuté</vt:lpstr>
      <vt:lpstr>Le potentiel de rattrapage de l’aéronautique ne paraît pas complètement épuisé</vt:lpstr>
      <vt:lpstr>Dans la construction, le second œuvre a fini par rejoindre le marasme du gros œuvre </vt:lpstr>
      <vt:lpstr>On construit nettement plus d’entrepôts que bâtiments industriels</vt:lpstr>
      <vt:lpstr>Merci de votre attention ! Des questions ?</vt:lpstr>
      <vt:lpstr>Présentation PowerPoint</vt:lpstr>
      <vt:lpstr>Tirages au sort et jeu concours</vt:lpstr>
      <vt:lpstr>Jeu concours</vt:lpstr>
      <vt:lpstr>Jeu concours</vt:lpstr>
      <vt:lpstr>Jeu concours</vt:lpstr>
      <vt:lpstr>Jeu concours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pole ECO</dc:creator>
  <cp:lastModifiedBy>pole ECO</cp:lastModifiedBy>
  <cp:revision>436</cp:revision>
  <dcterms:created xsi:type="dcterms:W3CDTF">2016-10-19T07:59:14Z</dcterms:created>
  <dcterms:modified xsi:type="dcterms:W3CDTF">2024-10-07T10:05:12Z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0x01010078D84C68C4F3DD47AA07AE73E2A2AAC2</vt:lpwstr>
  </property>
</Properties>
</file>