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mp" ContentType="image/x-emf"/>
  <Default Extension="wdp" ContentType="image/vnd.ms-photo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62.xml" ContentType="application/vnd.openxmlformats-officedocument.presentationml.notesSlide+xml"/>
  <Override PartName="/ppt/notesSlides/notesSlide63.xml" ContentType="application/vnd.openxmlformats-officedocument.presentationml.notesSlide+xml"/>
  <Override PartName="/ppt/notesSlides/notesSlide64.xml" ContentType="application/vnd.openxmlformats-officedocument.presentationml.notesSlide+xml"/>
  <Override PartName="/ppt/notesSlides/notesSlide65.xml" ContentType="application/vnd.openxmlformats-officedocument.presentationml.notesSlide+xml"/>
  <Override PartName="/ppt/notesSlides/notesSlide66.xml" ContentType="application/vnd.openxmlformats-officedocument.presentationml.notesSlide+xml"/>
  <Override PartName="/ppt/notesSlides/notesSlide67.xml" ContentType="application/vnd.openxmlformats-officedocument.presentationml.notesSlide+xml"/>
  <Override PartName="/ppt/notesSlides/notesSlide68.xml" ContentType="application/vnd.openxmlformats-officedocument.presentationml.notesSlide+xml"/>
  <Override PartName="/ppt/notesSlides/notesSlide69.xml" ContentType="application/vnd.openxmlformats-officedocument.presentationml.notesSlide+xml"/>
  <Override PartName="/ppt/notesSlides/notesSlide70.xml" ContentType="application/vnd.openxmlformats-officedocument.presentationml.notesSlide+xml"/>
  <Override PartName="/ppt/notesSlides/notesSlide71.xml" ContentType="application/vnd.openxmlformats-officedocument.presentationml.notesSlide+xml"/>
  <Override PartName="/ppt/notesSlides/notesSlide72.xml" ContentType="application/vnd.openxmlformats-officedocument.presentationml.notesSlide+xml"/>
  <Override PartName="/ppt/notesSlides/notesSlide73.xml" ContentType="application/vnd.openxmlformats-officedocument.presentationml.notesSlide+xml"/>
  <Override PartName="/ppt/notesSlides/notesSlide74.xml" ContentType="application/vnd.openxmlformats-officedocument.presentationml.notesSlide+xml"/>
  <Override PartName="/ppt/notesSlides/notesSlide75.xml" ContentType="application/vnd.openxmlformats-officedocument.presentationml.notesSlide+xml"/>
  <Override PartName="/ppt/notesSlides/notesSlide76.xml" ContentType="application/vnd.openxmlformats-officedocument.presentationml.notesSlide+xml"/>
  <Override PartName="/ppt/notesSlides/notesSlide77.xml" ContentType="application/vnd.openxmlformats-officedocument.presentationml.notesSlide+xml"/>
  <Override PartName="/ppt/notesSlides/notesSlide78.xml" ContentType="application/vnd.openxmlformats-officedocument.presentationml.notesSlide+xml"/>
  <Override PartName="/ppt/notesSlides/notesSlide7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03"/>
  </p:notesMasterIdLst>
  <p:handoutMasterIdLst>
    <p:handoutMasterId r:id="rId104"/>
  </p:handoutMasterIdLst>
  <p:sldIdLst>
    <p:sldId id="256" r:id="rId2"/>
    <p:sldId id="323" r:id="rId3"/>
    <p:sldId id="322" r:id="rId4"/>
    <p:sldId id="1322" r:id="rId5"/>
    <p:sldId id="1347" r:id="rId6"/>
    <p:sldId id="1348" r:id="rId7"/>
    <p:sldId id="1349" r:id="rId8"/>
    <p:sldId id="270" r:id="rId9"/>
    <p:sldId id="340" r:id="rId10"/>
    <p:sldId id="1317" r:id="rId11"/>
    <p:sldId id="1318" r:id="rId12"/>
    <p:sldId id="283" r:id="rId13"/>
    <p:sldId id="1319" r:id="rId14"/>
    <p:sldId id="1320" r:id="rId15"/>
    <p:sldId id="324" r:id="rId16"/>
    <p:sldId id="1321" r:id="rId17"/>
    <p:sldId id="277" r:id="rId18"/>
    <p:sldId id="278" r:id="rId19"/>
    <p:sldId id="325" r:id="rId20"/>
    <p:sldId id="280" r:id="rId21"/>
    <p:sldId id="299" r:id="rId22"/>
    <p:sldId id="282" r:id="rId23"/>
    <p:sldId id="300" r:id="rId24"/>
    <p:sldId id="284" r:id="rId25"/>
    <p:sldId id="285" r:id="rId26"/>
    <p:sldId id="297" r:id="rId27"/>
    <p:sldId id="298" r:id="rId28"/>
    <p:sldId id="286" r:id="rId29"/>
    <p:sldId id="329" r:id="rId30"/>
    <p:sldId id="330" r:id="rId31"/>
    <p:sldId id="331" r:id="rId32"/>
    <p:sldId id="332" r:id="rId33"/>
    <p:sldId id="1345" r:id="rId34"/>
    <p:sldId id="334" r:id="rId35"/>
    <p:sldId id="335" r:id="rId36"/>
    <p:sldId id="336" r:id="rId37"/>
    <p:sldId id="337" r:id="rId38"/>
    <p:sldId id="338" r:id="rId39"/>
    <p:sldId id="1346" r:id="rId40"/>
    <p:sldId id="1350" r:id="rId41"/>
    <p:sldId id="302" r:id="rId42"/>
    <p:sldId id="357" r:id="rId43"/>
    <p:sldId id="304" r:id="rId44"/>
    <p:sldId id="305" r:id="rId45"/>
    <p:sldId id="306" r:id="rId46"/>
    <p:sldId id="1351" r:id="rId47"/>
    <p:sldId id="349" r:id="rId48"/>
    <p:sldId id="347" r:id="rId49"/>
    <p:sldId id="1352" r:id="rId50"/>
    <p:sldId id="1353" r:id="rId51"/>
    <p:sldId id="307" r:id="rId52"/>
    <p:sldId id="308" r:id="rId53"/>
    <p:sldId id="1354" r:id="rId54"/>
    <p:sldId id="309" r:id="rId55"/>
    <p:sldId id="1355" r:id="rId56"/>
    <p:sldId id="310" r:id="rId57"/>
    <p:sldId id="1356" r:id="rId58"/>
    <p:sldId id="311" r:id="rId59"/>
    <p:sldId id="312" r:id="rId60"/>
    <p:sldId id="313" r:id="rId61"/>
    <p:sldId id="1357" r:id="rId62"/>
    <p:sldId id="319" r:id="rId63"/>
    <p:sldId id="320" r:id="rId64"/>
    <p:sldId id="1358" r:id="rId65"/>
    <p:sldId id="1359" r:id="rId66"/>
    <p:sldId id="321" r:id="rId67"/>
    <p:sldId id="1360" r:id="rId68"/>
    <p:sldId id="1361" r:id="rId69"/>
    <p:sldId id="1362" r:id="rId70"/>
    <p:sldId id="1363" r:id="rId71"/>
    <p:sldId id="341" r:id="rId72"/>
    <p:sldId id="326" r:id="rId73"/>
    <p:sldId id="1364" r:id="rId74"/>
    <p:sldId id="1365" r:id="rId75"/>
    <p:sldId id="327" r:id="rId76"/>
    <p:sldId id="1366" r:id="rId77"/>
    <p:sldId id="1367" r:id="rId78"/>
    <p:sldId id="1368" r:id="rId79"/>
    <p:sldId id="1369" r:id="rId80"/>
    <p:sldId id="342" r:id="rId81"/>
    <p:sldId id="344" r:id="rId82"/>
    <p:sldId id="343" r:id="rId83"/>
    <p:sldId id="345" r:id="rId84"/>
    <p:sldId id="346" r:id="rId85"/>
    <p:sldId id="1370" r:id="rId86"/>
    <p:sldId id="339" r:id="rId87"/>
    <p:sldId id="301" r:id="rId88"/>
    <p:sldId id="354" r:id="rId89"/>
    <p:sldId id="350" r:id="rId90"/>
    <p:sldId id="355" r:id="rId91"/>
    <p:sldId id="359" r:id="rId92"/>
    <p:sldId id="360" r:id="rId93"/>
    <p:sldId id="361" r:id="rId94"/>
    <p:sldId id="362" r:id="rId95"/>
    <p:sldId id="363" r:id="rId96"/>
    <p:sldId id="356" r:id="rId97"/>
    <p:sldId id="348" r:id="rId98"/>
    <p:sldId id="351" r:id="rId99"/>
    <p:sldId id="353" r:id="rId100"/>
    <p:sldId id="352" r:id="rId101"/>
    <p:sldId id="269" r:id="rId102"/>
  </p:sldIdLst>
  <p:sldSz cx="12192000" cy="6858000"/>
  <p:notesSz cx="6858000" cy="9144000"/>
  <p:defaultTextStyle>
    <a:defPPr>
      <a:defRPr lang="fr-FR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104"/>
    <a:srgbClr val="F72F04"/>
    <a:srgbClr val="E42B0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3897" autoAdjust="0"/>
    <p:restoredTop sz="93738" autoAdjust="0"/>
  </p:normalViewPr>
  <p:slideViewPr>
    <p:cSldViewPr snapToGrid="0">
      <p:cViewPr varScale="1">
        <p:scale>
          <a:sx n="60" d="100"/>
          <a:sy n="60" d="100"/>
        </p:scale>
        <p:origin x="568" y="28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55" d="100"/>
          <a:sy n="55" d="100"/>
        </p:scale>
        <p:origin x="2880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6" Type="http://schemas.openxmlformats.org/officeDocument/2006/relationships/slide" Target="slides/slide15.xml"/><Relationship Id="rId107" Type="http://schemas.openxmlformats.org/officeDocument/2006/relationships/theme" Target="theme/theme1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102" Type="http://schemas.openxmlformats.org/officeDocument/2006/relationships/slide" Target="slides/slide101.xml"/><Relationship Id="rId5" Type="http://schemas.openxmlformats.org/officeDocument/2006/relationships/slide" Target="slides/slide4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59" Type="http://schemas.openxmlformats.org/officeDocument/2006/relationships/slide" Target="slides/slide58.xml"/><Relationship Id="rId103" Type="http://schemas.openxmlformats.org/officeDocument/2006/relationships/notesMaster" Target="notesMasters/notesMaster1.xml"/><Relationship Id="rId108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6" Type="http://schemas.openxmlformats.org/officeDocument/2006/relationships/viewProps" Target="viewProps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3" Type="http://schemas.openxmlformats.org/officeDocument/2006/relationships/slide" Target="slides/slide2.xml"/><Relationship Id="rId25" Type="http://schemas.openxmlformats.org/officeDocument/2006/relationships/slide" Target="slides/slide24.xml"/><Relationship Id="rId46" Type="http://schemas.openxmlformats.org/officeDocument/2006/relationships/slide" Target="slides/slide45.xml"/><Relationship Id="rId67" Type="http://schemas.openxmlformats.org/officeDocument/2006/relationships/slide" Target="slides/slide66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b="1" dirty="0" err="1"/>
              <a:t>Nombre</a:t>
            </a:r>
            <a:r>
              <a:rPr lang="en-US" b="1" dirty="0"/>
              <a:t> de </a:t>
            </a:r>
            <a:r>
              <a:rPr lang="en-US" b="1" dirty="0" err="1"/>
              <a:t>cotations</a:t>
            </a:r>
            <a:r>
              <a:rPr lang="en-US" b="1" dirty="0"/>
              <a:t>/</a:t>
            </a:r>
            <a:r>
              <a:rPr lang="en-US" b="1" dirty="0" err="1"/>
              <a:t>cotateurs</a:t>
            </a:r>
            <a:endParaRPr lang="en-US" b="1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r-FR"/>
        </a:p>
      </c:txPr>
    </c:title>
    <c:autoTitleDeleted val="0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tx>
            <c:strRef>
              <c:f>Feuil1!$B$1</c:f>
              <c:strCache>
                <c:ptCount val="1"/>
                <c:pt idx="0">
                  <c:v>Nombre de cotations/cotateurs</c:v>
                </c:pt>
              </c:strCache>
            </c:strRef>
          </c:tx>
          <c:dPt>
            <c:idx val="0"/>
            <c:bubble3D val="0"/>
            <c:spPr>
              <a:solidFill>
                <a:schemeClr val="accent5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5D9E-2C4F-BBCE-E9AD8DE427CF}"/>
              </c:ext>
            </c:extLst>
          </c:dPt>
          <c:dPt>
            <c:idx val="1"/>
            <c:bubble3D val="0"/>
            <c:spPr>
              <a:solidFill>
                <a:schemeClr val="accent1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2-5D9E-2C4F-BBCE-E9AD8DE427CF}"/>
              </c:ext>
            </c:extLst>
          </c:dPt>
          <c:dPt>
            <c:idx val="2"/>
            <c:bubble3D val="0"/>
            <c:spPr>
              <a:solidFill>
                <a:schemeClr val="accent4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5D9E-2C4F-BBCE-E9AD8DE427CF}"/>
              </c:ext>
            </c:extLst>
          </c:dPt>
          <c:dPt>
            <c:idx val="3"/>
            <c:bubble3D val="0"/>
            <c:spPr>
              <a:solidFill>
                <a:schemeClr val="accent3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4-5D9E-2C4F-BBCE-E9AD8DE427CF}"/>
              </c:ext>
            </c:extLst>
          </c:dPt>
          <c:dPt>
            <c:idx val="4"/>
            <c:bubble3D val="0"/>
            <c:spPr>
              <a:solidFill>
                <a:schemeClr val="accent6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5-5D9E-2C4F-BBCE-E9AD8DE427CF}"/>
              </c:ext>
            </c:extLst>
          </c:dPt>
          <c:dLbls>
            <c:dLbl>
              <c:idx val="0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5D9E-2C4F-BBCE-E9AD8DE427CF}"/>
                </c:ext>
              </c:extLst>
            </c:dLbl>
            <c:dLbl>
              <c:idx val="1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5D9E-2C4F-BBCE-E9AD8DE427CF}"/>
                </c:ext>
              </c:extLst>
            </c:dLbl>
            <c:dLbl>
              <c:idx val="2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5D9E-2C4F-BBCE-E9AD8DE427CF}"/>
                </c:ext>
              </c:extLst>
            </c:dLbl>
            <c:dLbl>
              <c:idx val="3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5D9E-2C4F-BBCE-E9AD8DE427CF}"/>
                </c:ext>
              </c:extLst>
            </c:dLbl>
            <c:dLbl>
              <c:idx val="4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5D9E-2C4F-BBCE-E9AD8DE427C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/>
            </c:extLst>
          </c:dLbls>
          <c:cat>
            <c:strRef>
              <c:f>Feuil1!$A$2:$A$6</c:f>
              <c:strCache>
                <c:ptCount val="5"/>
                <c:pt idx="0">
                  <c:v>400 et +</c:v>
                </c:pt>
                <c:pt idx="1">
                  <c:v>250 - 400</c:v>
                </c:pt>
                <c:pt idx="2">
                  <c:v>100 - 250</c:v>
                </c:pt>
                <c:pt idx="3">
                  <c:v>50 - 100</c:v>
                </c:pt>
                <c:pt idx="4">
                  <c:v>-50</c:v>
                </c:pt>
              </c:strCache>
            </c:strRef>
          </c:cat>
          <c:val>
            <c:numRef>
              <c:f>Feuil1!$B$2:$B$6</c:f>
              <c:numCache>
                <c:formatCode>0%</c:formatCode>
                <c:ptCount val="5"/>
                <c:pt idx="0">
                  <c:v>0.26190476190476192</c:v>
                </c:pt>
                <c:pt idx="1">
                  <c:v>0.30952380952380953</c:v>
                </c:pt>
                <c:pt idx="2">
                  <c:v>0.16666666666666666</c:v>
                </c:pt>
                <c:pt idx="3">
                  <c:v>0.16666666666666666</c:v>
                </c:pt>
                <c:pt idx="4">
                  <c:v>9.5238095238095233E-2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D9E-2C4F-BBCE-E9AD8DE427C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r-FR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7B08E34-116E-433A-ACB2-3F7960833C5F}" type="datetimeFigureOut">
              <a:rPr lang="fr-FR" smtClean="0"/>
              <a:t>07/11/2023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6945BC2-ECA5-4657-B7AD-2E0B30E1773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2074380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8617DF5-89BB-406B-9CDC-C6B9878A1D00}" type="datetimeFigureOut">
              <a:rPr lang="fr-FR" smtClean="0"/>
              <a:t>07/11/2023</a:t>
            </a:fld>
            <a:endParaRPr lang="fr-FR" dirty="0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dirty="0"/>
              <a:t>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1C3C9F2-7D2F-4CDB-A522-4AC07365A93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317926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6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7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8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9.xml"/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0.xml"/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1.xml"/><Relationship Id="rId1" Type="http://schemas.openxmlformats.org/officeDocument/2006/relationships/notesMaster" Target="../notesMasters/notesMaster1.xml"/></Relationships>
</file>

<file path=ppt/notesSlides/_rels/notesSlide6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2.xml"/><Relationship Id="rId1" Type="http://schemas.openxmlformats.org/officeDocument/2006/relationships/notesMaster" Target="../notesMasters/notesMaster1.xml"/></Relationships>
</file>

<file path=ppt/notesSlides/_rels/notesSlide6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3.xml"/><Relationship Id="rId1" Type="http://schemas.openxmlformats.org/officeDocument/2006/relationships/notesMaster" Target="../notesMasters/notesMaster1.xml"/></Relationships>
</file>

<file path=ppt/notesSlides/_rels/notesSlide6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4.xml"/><Relationship Id="rId1" Type="http://schemas.openxmlformats.org/officeDocument/2006/relationships/notesMaster" Target="../notesMasters/notesMaster1.xml"/></Relationships>
</file>

<file path=ppt/notesSlides/_rels/notesSlide6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7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8.xml"/><Relationship Id="rId1" Type="http://schemas.openxmlformats.org/officeDocument/2006/relationships/notesMaster" Target="../notesMasters/notesMaster1.xml"/></Relationships>
</file>

<file path=ppt/notesSlides/_rels/notesSlide7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9.xml"/><Relationship Id="rId1" Type="http://schemas.openxmlformats.org/officeDocument/2006/relationships/notesMaster" Target="../notesMasters/notesMaster1.xml"/></Relationships>
</file>

<file path=ppt/notesSlides/_rels/notesSlide7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0.xml"/><Relationship Id="rId1" Type="http://schemas.openxmlformats.org/officeDocument/2006/relationships/notesMaster" Target="../notesMasters/notesMaster1.xml"/></Relationships>
</file>

<file path=ppt/notesSlides/_rels/notesSlide7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1.xml"/><Relationship Id="rId1" Type="http://schemas.openxmlformats.org/officeDocument/2006/relationships/notesMaster" Target="../notesMasters/notesMaster1.xml"/></Relationships>
</file>

<file path=ppt/notesSlides/_rels/notesSlide7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2.xml"/><Relationship Id="rId1" Type="http://schemas.openxmlformats.org/officeDocument/2006/relationships/notesMaster" Target="../notesMasters/notesMaster1.xml"/></Relationships>
</file>

<file path=ppt/notesSlides/_rels/notesSlide7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3.xml"/><Relationship Id="rId1" Type="http://schemas.openxmlformats.org/officeDocument/2006/relationships/notesMaster" Target="../notesMasters/notesMaster1.xml"/></Relationships>
</file>

<file path=ppt/notesSlides/_rels/notesSlide7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4.xml"/><Relationship Id="rId1" Type="http://schemas.openxmlformats.org/officeDocument/2006/relationships/notesMaster" Target="../notesMasters/notesMaster1.xml"/></Relationships>
</file>

<file path=ppt/notesSlides/_rels/notesSlide7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5.xml"/><Relationship Id="rId1" Type="http://schemas.openxmlformats.org/officeDocument/2006/relationships/notesMaster" Target="../notesMasters/notesMaster1.xml"/></Relationships>
</file>

<file path=ppt/notesSlides/_rels/notesSlide7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6.xml"/><Relationship Id="rId1" Type="http://schemas.openxmlformats.org/officeDocument/2006/relationships/notesMaster" Target="../notesMasters/notesMaster1.xml"/></Relationships>
</file>

<file path=ppt/notesSlides/_rels/notesSlide7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C3C9F2-7D2F-4CDB-A522-4AC07365A930}" type="slidenum">
              <a:rPr lang="fr-FR" smtClean="0"/>
              <a:t>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5638368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C3C9F2-7D2F-4CDB-A522-4AC07365A930}" type="slidenum">
              <a:rPr lang="fr-FR" smtClean="0"/>
              <a:t>22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1564206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C3C9F2-7D2F-4CDB-A522-4AC07365A930}" type="slidenum">
              <a:rPr lang="fr-FR" smtClean="0"/>
              <a:t>23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7698001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C3C9F2-7D2F-4CDB-A522-4AC07365A930}" type="slidenum">
              <a:rPr lang="fr-FR" smtClean="0"/>
              <a:t>24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9388384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C3C9F2-7D2F-4CDB-A522-4AC07365A930}" type="slidenum">
              <a:rPr lang="fr-FR" smtClean="0"/>
              <a:t>25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2452023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C3C9F2-7D2F-4CDB-A522-4AC07365A930}" type="slidenum">
              <a:rPr lang="fr-FR" smtClean="0"/>
              <a:t>26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3857582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C3C9F2-7D2F-4CDB-A522-4AC07365A930}" type="slidenum">
              <a:rPr lang="fr-FR" smtClean="0"/>
              <a:t>27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6579892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C3C9F2-7D2F-4CDB-A522-4AC07365A930}" type="slidenum">
              <a:rPr lang="fr-FR" smtClean="0"/>
              <a:t>28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2592325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Pour revenir sur l’historique du marché de l’occasion en France depuis 2007 nous assistons à un basculement des volumes du client final vers le négoce depuis 2013. Ces deux catégories restent les plus importantes du marché en volume.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C3C9F2-7D2F-4CDB-A522-4AC07365A930}" type="slidenum">
              <a:rPr lang="fr-FR" smtClean="0"/>
              <a:t>30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9338292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En valeur, les ventes à client final prédominent sur le négoce et la tendance se confirme sur les dernières années.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C3C9F2-7D2F-4CDB-A522-4AC07365A930}" type="slidenum">
              <a:rPr lang="fr-FR" smtClean="0"/>
              <a:t>31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8660768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En cumul de janvier à fin juin 2023, nous assistons à une légère hausse du marché en volume de +2%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C3C9F2-7D2F-4CDB-A522-4AC07365A930}" type="slidenum">
              <a:rPr lang="fr-FR" smtClean="0"/>
              <a:t>32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4696544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C3C9F2-7D2F-4CDB-A522-4AC07365A930}" type="slidenum">
              <a:rPr lang="fr-FR" smtClean="0"/>
              <a:t>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2812233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Sur la carte on note sur le 1</a:t>
            </a:r>
            <a:r>
              <a:rPr lang="fr-FR" baseline="30000" dirty="0"/>
              <a:t>er</a:t>
            </a:r>
            <a:r>
              <a:rPr lang="fr-FR" dirty="0"/>
              <a:t> trimestre le top 3 des régions en terme de volume de transactions : Auvergne Rhône-Alpes, Ile-de-France et PACA.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C3C9F2-7D2F-4CDB-A522-4AC07365A930}" type="slidenum">
              <a:rPr lang="fr-FR" smtClean="0"/>
              <a:t>33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1547532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Les ventes à UF progressent en termes de CA, bien que stables en volume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C3C9F2-7D2F-4CDB-A522-4AC07365A930}" type="slidenum">
              <a:rPr lang="fr-FR" smtClean="0"/>
              <a:t>34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6986028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Au mois le mois, on observe un début d’année au-dessus de 2022 en termes de chiffres d’affaires pour les ventes UF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C3C9F2-7D2F-4CDB-A522-4AC07365A930}" type="slidenum">
              <a:rPr lang="fr-FR" smtClean="0"/>
              <a:t>35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19815000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Concernant le négoce, les ventes ont progressé en termes d’unités, et ont été moins importantes en chiffre d’affaires 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C3C9F2-7D2F-4CDB-A522-4AC07365A930}" type="slidenum">
              <a:rPr lang="fr-FR" smtClean="0"/>
              <a:t>36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43494479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Globalement, on observe un léger repli sur 2023 en termes de chiffres d’affaires pour les ventes à marchands. Les mois de mai et juin expliquent ce léger repli.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C3C9F2-7D2F-4CDB-A522-4AC07365A930}" type="slidenum">
              <a:rPr lang="fr-FR" smtClean="0"/>
              <a:t>37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49305170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Enfin pour terminer cette analyse du marché français occasion, le ferraillage, même si cette activité reste minime, est en baisse depuis 2020.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C3C9F2-7D2F-4CDB-A522-4AC07365A930}" type="slidenum">
              <a:rPr lang="fr-FR" smtClean="0"/>
              <a:t>38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36886191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8138" eaLnBrk="0" hangingPunct="0">
              <a:defRPr sz="2400">
                <a:solidFill>
                  <a:schemeClr val="tx1"/>
                </a:solidFill>
                <a:latin typeface="Avenir LT 85 Heavy" pitchFamily="34" charset="0"/>
              </a:defRPr>
            </a:lvl1pPr>
            <a:lvl2pPr marL="748911" indent="-288043" defTabSz="928138" eaLnBrk="0" hangingPunct="0">
              <a:defRPr sz="2400">
                <a:solidFill>
                  <a:schemeClr val="tx1"/>
                </a:solidFill>
                <a:latin typeface="Avenir LT 85 Heavy" pitchFamily="34" charset="0"/>
              </a:defRPr>
            </a:lvl2pPr>
            <a:lvl3pPr marL="1152170" indent="-230434" defTabSz="928138" eaLnBrk="0" hangingPunct="0">
              <a:defRPr sz="2400">
                <a:solidFill>
                  <a:schemeClr val="tx1"/>
                </a:solidFill>
                <a:latin typeface="Avenir LT 85 Heavy" pitchFamily="34" charset="0"/>
              </a:defRPr>
            </a:lvl3pPr>
            <a:lvl4pPr marL="1613039" indent="-230434" defTabSz="928138" eaLnBrk="0" hangingPunct="0">
              <a:defRPr sz="2400">
                <a:solidFill>
                  <a:schemeClr val="tx1"/>
                </a:solidFill>
                <a:latin typeface="Avenir LT 85 Heavy" pitchFamily="34" charset="0"/>
              </a:defRPr>
            </a:lvl4pPr>
            <a:lvl5pPr marL="2073907" indent="-230434" defTabSz="928138" eaLnBrk="0" hangingPunct="0">
              <a:defRPr sz="2400">
                <a:solidFill>
                  <a:schemeClr val="tx1"/>
                </a:solidFill>
                <a:latin typeface="Avenir LT 85 Heavy" pitchFamily="34" charset="0"/>
              </a:defRPr>
            </a:lvl5pPr>
            <a:lvl6pPr marL="2534775" indent="-230434" defTabSz="9281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LT 85 Heavy" pitchFamily="34" charset="0"/>
              </a:defRPr>
            </a:lvl6pPr>
            <a:lvl7pPr marL="2995643" indent="-230434" defTabSz="9281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LT 85 Heavy" pitchFamily="34" charset="0"/>
              </a:defRPr>
            </a:lvl7pPr>
            <a:lvl8pPr marL="3456511" indent="-230434" defTabSz="9281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LT 85 Heavy" pitchFamily="34" charset="0"/>
              </a:defRPr>
            </a:lvl8pPr>
            <a:lvl9pPr marL="3917379" indent="-230434" defTabSz="9281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LT 85 Heavy" pitchFamily="34" charset="0"/>
              </a:defRPr>
            </a:lvl9pPr>
          </a:lstStyle>
          <a:p>
            <a:fld id="{FEDE81F1-4D0B-4545-8847-7FF72FC1DBA7}" type="slidenum">
              <a:rPr lang="fr-FR" sz="1300">
                <a:latin typeface="Times New Roman" pitchFamily="18" charset="0"/>
              </a:rPr>
              <a:pPr/>
              <a:t>41</a:t>
            </a:fld>
            <a:endParaRPr lang="fr-FR" sz="1300" dirty="0">
              <a:latin typeface="Times New Roman" pitchFamily="18" charset="0"/>
            </a:endParaRPr>
          </a:p>
        </p:txBody>
      </p:sp>
      <p:sp>
        <p:nvSpPr>
          <p:cNvPr id="122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29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5386" y="4714876"/>
            <a:ext cx="4986904" cy="44672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fr-FR" b="1" dirty="0"/>
          </a:p>
        </p:txBody>
      </p:sp>
    </p:spTree>
    <p:extLst>
      <p:ext uri="{BB962C8B-B14F-4D97-AF65-F5344CB8AC3E}">
        <p14:creationId xmlns:p14="http://schemas.microsoft.com/office/powerpoint/2010/main" val="4078813490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640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393" indent="-285536" defTabSz="92640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2143" indent="-228428" defTabSz="92640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599000" indent="-228428" defTabSz="92640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5857" indent="-228428" defTabSz="92640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2715" indent="-228428" defTabSz="92640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69572" indent="-228428" defTabSz="92640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6429" indent="-228428" defTabSz="92640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3287" indent="-228428" defTabSz="92640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defRPr/>
            </a:pPr>
            <a:fld id="{8A693D87-E6E1-4DCE-89DF-FB9101C5406F}" type="slidenum">
              <a:rPr lang="fr-FR" altLang="fr-FR" smtClean="0"/>
              <a:pPr>
                <a:spcBef>
                  <a:spcPct val="0"/>
                </a:spcBef>
                <a:defRPr/>
              </a:pPr>
              <a:t>43</a:t>
            </a:fld>
            <a:endParaRPr lang="fr-FR" altLang="fr-FR" dirty="0"/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5528" y="4715375"/>
            <a:ext cx="4983444" cy="4470439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fr-FR" altLang="fr-FR" b="1" dirty="0"/>
          </a:p>
        </p:txBody>
      </p:sp>
    </p:spTree>
    <p:extLst>
      <p:ext uri="{BB962C8B-B14F-4D97-AF65-F5344CB8AC3E}">
        <p14:creationId xmlns:p14="http://schemas.microsoft.com/office/powerpoint/2010/main" val="2902544688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640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393" indent="-285536" defTabSz="92640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2143" indent="-228428" defTabSz="92640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599000" indent="-228428" defTabSz="92640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5857" indent="-228428" defTabSz="92640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2715" indent="-228428" defTabSz="92640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69572" indent="-228428" defTabSz="92640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6429" indent="-228428" defTabSz="92640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3287" indent="-228428" defTabSz="92640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defRPr/>
            </a:pPr>
            <a:fld id="{8A693D87-E6E1-4DCE-89DF-FB9101C5406F}" type="slidenum">
              <a:rPr lang="fr-FR" altLang="fr-FR" smtClean="0"/>
              <a:pPr>
                <a:spcBef>
                  <a:spcPct val="0"/>
                </a:spcBef>
                <a:defRPr/>
              </a:pPr>
              <a:t>44</a:t>
            </a:fld>
            <a:endParaRPr lang="fr-FR" altLang="fr-FR" dirty="0"/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5528" y="4715375"/>
            <a:ext cx="4983444" cy="4470439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fr-FR" altLang="fr-FR" b="1" dirty="0"/>
          </a:p>
        </p:txBody>
      </p:sp>
    </p:spTree>
    <p:extLst>
      <p:ext uri="{BB962C8B-B14F-4D97-AF65-F5344CB8AC3E}">
        <p14:creationId xmlns:p14="http://schemas.microsoft.com/office/powerpoint/2010/main" val="2643506935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640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393" indent="-285536" defTabSz="92640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2143" indent="-228428" defTabSz="92640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599000" indent="-228428" defTabSz="92640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5857" indent="-228428" defTabSz="92640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2715" indent="-228428" defTabSz="92640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69572" indent="-228428" defTabSz="92640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6429" indent="-228428" defTabSz="92640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3287" indent="-228428" defTabSz="92640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defRPr/>
            </a:pPr>
            <a:fld id="{8A693D87-E6E1-4DCE-89DF-FB9101C5406F}" type="slidenum">
              <a:rPr lang="fr-FR" altLang="fr-FR" smtClean="0"/>
              <a:pPr>
                <a:spcBef>
                  <a:spcPct val="0"/>
                </a:spcBef>
                <a:defRPr/>
              </a:pPr>
              <a:t>45</a:t>
            </a:fld>
            <a:endParaRPr lang="fr-FR" altLang="fr-FR" dirty="0"/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5528" y="4715375"/>
            <a:ext cx="4983444" cy="4470439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fr-FR" altLang="fr-FR" b="1" dirty="0"/>
          </a:p>
        </p:txBody>
      </p:sp>
    </p:spTree>
    <p:extLst>
      <p:ext uri="{BB962C8B-B14F-4D97-AF65-F5344CB8AC3E}">
        <p14:creationId xmlns:p14="http://schemas.microsoft.com/office/powerpoint/2010/main" val="246189884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C3C9F2-7D2F-4CDB-A522-4AC07365A930}" type="slidenum">
              <a:rPr lang="fr-FR" smtClean="0"/>
              <a:t>14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5829440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640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393" indent="-285536" defTabSz="92640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2143" indent="-228428" defTabSz="92640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599000" indent="-228428" defTabSz="92640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5857" indent="-228428" defTabSz="92640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2715" indent="-228428" defTabSz="92640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69572" indent="-228428" defTabSz="92640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6429" indent="-228428" defTabSz="92640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3287" indent="-228428" defTabSz="92640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defRPr/>
            </a:pPr>
            <a:fld id="{8A693D87-E6E1-4DCE-89DF-FB9101C5406F}" type="slidenum">
              <a:rPr lang="fr-FR" altLang="fr-FR" smtClean="0"/>
              <a:pPr>
                <a:spcBef>
                  <a:spcPct val="0"/>
                </a:spcBef>
                <a:defRPr/>
              </a:pPr>
              <a:t>46</a:t>
            </a:fld>
            <a:endParaRPr lang="fr-FR" altLang="fr-FR" dirty="0"/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5528" y="4715375"/>
            <a:ext cx="4983444" cy="4470439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fr-FR" altLang="fr-FR" b="1" dirty="0"/>
          </a:p>
        </p:txBody>
      </p:sp>
    </p:spTree>
    <p:extLst>
      <p:ext uri="{BB962C8B-B14F-4D97-AF65-F5344CB8AC3E}">
        <p14:creationId xmlns:p14="http://schemas.microsoft.com/office/powerpoint/2010/main" val="1860823156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640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393" indent="-285536" defTabSz="92640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2143" indent="-228428" defTabSz="92640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599000" indent="-228428" defTabSz="92640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5857" indent="-228428" defTabSz="92640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2715" indent="-228428" defTabSz="92640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69572" indent="-228428" defTabSz="92640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6429" indent="-228428" defTabSz="92640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3287" indent="-228428" defTabSz="92640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defRPr/>
            </a:pPr>
            <a:fld id="{8A693D87-E6E1-4DCE-89DF-FB9101C5406F}" type="slidenum">
              <a:rPr lang="fr-FR" altLang="fr-FR" smtClean="0"/>
              <a:pPr>
                <a:spcBef>
                  <a:spcPct val="0"/>
                </a:spcBef>
                <a:defRPr/>
              </a:pPr>
              <a:t>47</a:t>
            </a:fld>
            <a:endParaRPr lang="fr-FR" altLang="fr-FR" dirty="0"/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5528" y="4715375"/>
            <a:ext cx="4983444" cy="4470439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fr-FR" altLang="fr-FR" b="1" dirty="0"/>
          </a:p>
        </p:txBody>
      </p:sp>
    </p:spTree>
    <p:extLst>
      <p:ext uri="{BB962C8B-B14F-4D97-AF65-F5344CB8AC3E}">
        <p14:creationId xmlns:p14="http://schemas.microsoft.com/office/powerpoint/2010/main" val="3416978645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640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393" indent="-285536" defTabSz="92640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2143" indent="-228428" defTabSz="92640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599000" indent="-228428" defTabSz="92640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5857" indent="-228428" defTabSz="92640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2715" indent="-228428" defTabSz="92640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69572" indent="-228428" defTabSz="92640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6429" indent="-228428" defTabSz="92640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3287" indent="-228428" defTabSz="92640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defRPr/>
            </a:pPr>
            <a:fld id="{8A693D87-E6E1-4DCE-89DF-FB9101C5406F}" type="slidenum">
              <a:rPr lang="fr-FR" altLang="fr-FR" smtClean="0"/>
              <a:pPr>
                <a:spcBef>
                  <a:spcPct val="0"/>
                </a:spcBef>
                <a:defRPr/>
              </a:pPr>
              <a:t>48</a:t>
            </a:fld>
            <a:endParaRPr lang="fr-FR" altLang="fr-FR" dirty="0"/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5528" y="4715375"/>
            <a:ext cx="4983444" cy="4470439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fr-FR" altLang="fr-FR" b="1" dirty="0"/>
          </a:p>
        </p:txBody>
      </p:sp>
    </p:spTree>
    <p:extLst>
      <p:ext uri="{BB962C8B-B14F-4D97-AF65-F5344CB8AC3E}">
        <p14:creationId xmlns:p14="http://schemas.microsoft.com/office/powerpoint/2010/main" val="2097732281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640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393" indent="-285536" defTabSz="92640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2143" indent="-228428" defTabSz="92640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599000" indent="-228428" defTabSz="92640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5857" indent="-228428" defTabSz="92640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2715" indent="-228428" defTabSz="92640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69572" indent="-228428" defTabSz="92640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6429" indent="-228428" defTabSz="92640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3287" indent="-228428" defTabSz="92640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defRPr/>
            </a:pPr>
            <a:fld id="{8A693D87-E6E1-4DCE-89DF-FB9101C5406F}" type="slidenum">
              <a:rPr lang="fr-FR" altLang="fr-FR" smtClean="0"/>
              <a:pPr>
                <a:spcBef>
                  <a:spcPct val="0"/>
                </a:spcBef>
                <a:defRPr/>
              </a:pPr>
              <a:t>49</a:t>
            </a:fld>
            <a:endParaRPr lang="fr-FR" altLang="fr-FR" dirty="0"/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5528" y="4715375"/>
            <a:ext cx="4983444" cy="4470439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fr-FR" altLang="fr-FR" b="1" dirty="0"/>
          </a:p>
        </p:txBody>
      </p:sp>
    </p:spTree>
    <p:extLst>
      <p:ext uri="{BB962C8B-B14F-4D97-AF65-F5344CB8AC3E}">
        <p14:creationId xmlns:p14="http://schemas.microsoft.com/office/powerpoint/2010/main" val="2786010999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C3C9F2-7D2F-4CDB-A522-4AC07365A930}" type="slidenum">
              <a:rPr lang="fr-FR" smtClean="0"/>
              <a:t>50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28122330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640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393" indent="-285536" defTabSz="92640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2143" indent="-228428" defTabSz="92640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599000" indent="-228428" defTabSz="92640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5857" indent="-228428" defTabSz="92640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2715" indent="-228428" defTabSz="92640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69572" indent="-228428" defTabSz="92640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6429" indent="-228428" defTabSz="92640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3287" indent="-228428" defTabSz="92640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defRPr/>
            </a:pPr>
            <a:fld id="{8A693D87-E6E1-4DCE-89DF-FB9101C5406F}" type="slidenum">
              <a:rPr lang="fr-FR" altLang="fr-FR" smtClean="0"/>
              <a:pPr>
                <a:spcBef>
                  <a:spcPct val="0"/>
                </a:spcBef>
                <a:defRPr/>
              </a:pPr>
              <a:t>51</a:t>
            </a:fld>
            <a:endParaRPr lang="fr-FR" altLang="fr-FR" dirty="0"/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5528" y="4715375"/>
            <a:ext cx="4983444" cy="4470439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fr-FR" altLang="fr-FR" b="1" dirty="0"/>
          </a:p>
        </p:txBody>
      </p:sp>
    </p:spTree>
    <p:extLst>
      <p:ext uri="{BB962C8B-B14F-4D97-AF65-F5344CB8AC3E}">
        <p14:creationId xmlns:p14="http://schemas.microsoft.com/office/powerpoint/2010/main" val="2338674189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640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393" indent="-285536" defTabSz="92640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2143" indent="-228428" defTabSz="92640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599000" indent="-228428" defTabSz="92640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5857" indent="-228428" defTabSz="92640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2715" indent="-228428" defTabSz="92640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69572" indent="-228428" defTabSz="92640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6429" indent="-228428" defTabSz="92640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3287" indent="-228428" defTabSz="92640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defRPr/>
            </a:pPr>
            <a:fld id="{8A693D87-E6E1-4DCE-89DF-FB9101C5406F}" type="slidenum">
              <a:rPr lang="fr-FR" altLang="fr-FR" smtClean="0"/>
              <a:pPr>
                <a:spcBef>
                  <a:spcPct val="0"/>
                </a:spcBef>
                <a:defRPr/>
              </a:pPr>
              <a:t>52</a:t>
            </a:fld>
            <a:endParaRPr lang="fr-FR" altLang="fr-FR" dirty="0"/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5528" y="4715375"/>
            <a:ext cx="4983444" cy="4470439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fr-FR" altLang="fr-FR" b="1" dirty="0"/>
          </a:p>
        </p:txBody>
      </p:sp>
    </p:spTree>
    <p:extLst>
      <p:ext uri="{BB962C8B-B14F-4D97-AF65-F5344CB8AC3E}">
        <p14:creationId xmlns:p14="http://schemas.microsoft.com/office/powerpoint/2010/main" val="863066151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640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393" indent="-285536" defTabSz="92640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2143" indent="-228428" defTabSz="92640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599000" indent="-228428" defTabSz="92640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5857" indent="-228428" defTabSz="92640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2715" indent="-228428" defTabSz="92640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69572" indent="-228428" defTabSz="92640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6429" indent="-228428" defTabSz="92640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3287" indent="-228428" defTabSz="92640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defRPr/>
            </a:pPr>
            <a:fld id="{8A693D87-E6E1-4DCE-89DF-FB9101C5406F}" type="slidenum">
              <a:rPr lang="fr-FR" altLang="fr-FR" smtClean="0"/>
              <a:pPr>
                <a:spcBef>
                  <a:spcPct val="0"/>
                </a:spcBef>
                <a:defRPr/>
              </a:pPr>
              <a:t>53</a:t>
            </a:fld>
            <a:endParaRPr lang="fr-FR" altLang="fr-FR" dirty="0"/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5528" y="4715375"/>
            <a:ext cx="4983444" cy="4470439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fr-FR" altLang="fr-FR" b="1" dirty="0"/>
          </a:p>
        </p:txBody>
      </p:sp>
    </p:spTree>
    <p:extLst>
      <p:ext uri="{BB962C8B-B14F-4D97-AF65-F5344CB8AC3E}">
        <p14:creationId xmlns:p14="http://schemas.microsoft.com/office/powerpoint/2010/main" val="4010257175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640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393" indent="-285536" defTabSz="92640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2143" indent="-228428" defTabSz="92640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599000" indent="-228428" defTabSz="92640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5857" indent="-228428" defTabSz="92640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2715" indent="-228428" defTabSz="92640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69572" indent="-228428" defTabSz="92640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6429" indent="-228428" defTabSz="92640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3287" indent="-228428" defTabSz="92640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defRPr/>
            </a:pPr>
            <a:fld id="{8A693D87-E6E1-4DCE-89DF-FB9101C5406F}" type="slidenum">
              <a:rPr lang="fr-FR" altLang="fr-FR" smtClean="0"/>
              <a:pPr>
                <a:spcBef>
                  <a:spcPct val="0"/>
                </a:spcBef>
                <a:defRPr/>
              </a:pPr>
              <a:t>54</a:t>
            </a:fld>
            <a:endParaRPr lang="fr-FR" altLang="fr-FR" dirty="0"/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5528" y="4715375"/>
            <a:ext cx="4983444" cy="4470439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fr-FR" altLang="fr-FR" b="1" dirty="0"/>
          </a:p>
        </p:txBody>
      </p:sp>
    </p:spTree>
    <p:extLst>
      <p:ext uri="{BB962C8B-B14F-4D97-AF65-F5344CB8AC3E}">
        <p14:creationId xmlns:p14="http://schemas.microsoft.com/office/powerpoint/2010/main" val="2239540486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640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393" indent="-285536" defTabSz="92640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2143" indent="-228428" defTabSz="92640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599000" indent="-228428" defTabSz="92640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5857" indent="-228428" defTabSz="92640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2715" indent="-228428" defTabSz="92640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69572" indent="-228428" defTabSz="92640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6429" indent="-228428" defTabSz="92640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3287" indent="-228428" defTabSz="92640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defRPr/>
            </a:pPr>
            <a:fld id="{8A693D87-E6E1-4DCE-89DF-FB9101C5406F}" type="slidenum">
              <a:rPr lang="fr-FR" altLang="fr-FR" smtClean="0"/>
              <a:pPr>
                <a:spcBef>
                  <a:spcPct val="0"/>
                </a:spcBef>
                <a:defRPr/>
              </a:pPr>
              <a:t>55</a:t>
            </a:fld>
            <a:endParaRPr lang="fr-FR" altLang="fr-FR" dirty="0"/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5528" y="4715375"/>
            <a:ext cx="4983444" cy="4470439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fr-FR" altLang="fr-FR" b="1" dirty="0"/>
          </a:p>
        </p:txBody>
      </p:sp>
    </p:spTree>
    <p:extLst>
      <p:ext uri="{BB962C8B-B14F-4D97-AF65-F5344CB8AC3E}">
        <p14:creationId xmlns:p14="http://schemas.microsoft.com/office/powerpoint/2010/main" val="359810479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C3C9F2-7D2F-4CDB-A522-4AC07365A930}" type="slidenum">
              <a:rPr lang="fr-FR" smtClean="0"/>
              <a:t>15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29906095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640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393" indent="-285536" defTabSz="92640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2143" indent="-228428" defTabSz="92640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599000" indent="-228428" defTabSz="92640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5857" indent="-228428" defTabSz="92640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2715" indent="-228428" defTabSz="92640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69572" indent="-228428" defTabSz="92640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6429" indent="-228428" defTabSz="92640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3287" indent="-228428" defTabSz="92640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defRPr/>
            </a:pPr>
            <a:fld id="{8A693D87-E6E1-4DCE-89DF-FB9101C5406F}" type="slidenum">
              <a:rPr lang="fr-FR" altLang="fr-FR" smtClean="0"/>
              <a:pPr>
                <a:spcBef>
                  <a:spcPct val="0"/>
                </a:spcBef>
                <a:defRPr/>
              </a:pPr>
              <a:t>56</a:t>
            </a:fld>
            <a:endParaRPr lang="fr-FR" altLang="fr-FR" dirty="0"/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5528" y="4715375"/>
            <a:ext cx="4983444" cy="4470439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fr-FR" altLang="fr-FR" b="1" dirty="0"/>
          </a:p>
        </p:txBody>
      </p:sp>
    </p:spTree>
    <p:extLst>
      <p:ext uri="{BB962C8B-B14F-4D97-AF65-F5344CB8AC3E}">
        <p14:creationId xmlns:p14="http://schemas.microsoft.com/office/powerpoint/2010/main" val="3154866646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640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393" indent="-285536" defTabSz="92640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2143" indent="-228428" defTabSz="92640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599000" indent="-228428" defTabSz="92640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5857" indent="-228428" defTabSz="92640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2715" indent="-228428" defTabSz="92640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69572" indent="-228428" defTabSz="92640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6429" indent="-228428" defTabSz="92640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3287" indent="-228428" defTabSz="92640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defRPr/>
            </a:pPr>
            <a:fld id="{8A693D87-E6E1-4DCE-89DF-FB9101C5406F}" type="slidenum">
              <a:rPr lang="fr-FR" altLang="fr-FR" smtClean="0"/>
              <a:pPr>
                <a:spcBef>
                  <a:spcPct val="0"/>
                </a:spcBef>
                <a:defRPr/>
              </a:pPr>
              <a:t>57</a:t>
            </a:fld>
            <a:endParaRPr lang="fr-FR" altLang="fr-FR" dirty="0"/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5528" y="4715375"/>
            <a:ext cx="4983444" cy="4470439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fr-FR" altLang="fr-FR" b="1" dirty="0"/>
          </a:p>
        </p:txBody>
      </p:sp>
    </p:spTree>
    <p:extLst>
      <p:ext uri="{BB962C8B-B14F-4D97-AF65-F5344CB8AC3E}">
        <p14:creationId xmlns:p14="http://schemas.microsoft.com/office/powerpoint/2010/main" val="1312257669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640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393" indent="-285536" defTabSz="92640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2143" indent="-228428" defTabSz="92640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599000" indent="-228428" defTabSz="92640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5857" indent="-228428" defTabSz="92640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2715" indent="-228428" defTabSz="92640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69572" indent="-228428" defTabSz="92640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6429" indent="-228428" defTabSz="92640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3287" indent="-228428" defTabSz="92640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defRPr/>
            </a:pPr>
            <a:fld id="{8A693D87-E6E1-4DCE-89DF-FB9101C5406F}" type="slidenum">
              <a:rPr lang="fr-FR" altLang="fr-FR" smtClean="0"/>
              <a:pPr>
                <a:spcBef>
                  <a:spcPct val="0"/>
                </a:spcBef>
                <a:defRPr/>
              </a:pPr>
              <a:t>58</a:t>
            </a:fld>
            <a:endParaRPr lang="fr-FR" altLang="fr-FR" dirty="0"/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5528" y="4715375"/>
            <a:ext cx="4983444" cy="4470439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fr-FR" altLang="fr-FR" b="1" dirty="0"/>
          </a:p>
        </p:txBody>
      </p:sp>
    </p:spTree>
    <p:extLst>
      <p:ext uri="{BB962C8B-B14F-4D97-AF65-F5344CB8AC3E}">
        <p14:creationId xmlns:p14="http://schemas.microsoft.com/office/powerpoint/2010/main" val="2888213649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640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393" indent="-285536" defTabSz="92640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2143" indent="-228428" defTabSz="92640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599000" indent="-228428" defTabSz="92640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5857" indent="-228428" defTabSz="92640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2715" indent="-228428" defTabSz="92640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69572" indent="-228428" defTabSz="92640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6429" indent="-228428" defTabSz="92640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3287" indent="-228428" defTabSz="92640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defRPr/>
            </a:pPr>
            <a:fld id="{8A693D87-E6E1-4DCE-89DF-FB9101C5406F}" type="slidenum">
              <a:rPr lang="fr-FR" altLang="fr-FR" smtClean="0"/>
              <a:pPr>
                <a:spcBef>
                  <a:spcPct val="0"/>
                </a:spcBef>
                <a:defRPr/>
              </a:pPr>
              <a:t>59</a:t>
            </a:fld>
            <a:endParaRPr lang="fr-FR" altLang="fr-FR" dirty="0"/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5528" y="4715375"/>
            <a:ext cx="4983444" cy="4470439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fr-FR" altLang="fr-FR" b="1" dirty="0"/>
          </a:p>
        </p:txBody>
      </p:sp>
    </p:spTree>
    <p:extLst>
      <p:ext uri="{BB962C8B-B14F-4D97-AF65-F5344CB8AC3E}">
        <p14:creationId xmlns:p14="http://schemas.microsoft.com/office/powerpoint/2010/main" val="2203308606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640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393" indent="-285536" defTabSz="92640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2143" indent="-228428" defTabSz="92640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599000" indent="-228428" defTabSz="92640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5857" indent="-228428" defTabSz="92640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2715" indent="-228428" defTabSz="92640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69572" indent="-228428" defTabSz="92640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6429" indent="-228428" defTabSz="92640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3287" indent="-228428" defTabSz="92640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defRPr/>
            </a:pPr>
            <a:fld id="{8A693D87-E6E1-4DCE-89DF-FB9101C5406F}" type="slidenum">
              <a:rPr lang="fr-FR" altLang="fr-FR" smtClean="0"/>
              <a:pPr>
                <a:spcBef>
                  <a:spcPct val="0"/>
                </a:spcBef>
                <a:defRPr/>
              </a:pPr>
              <a:t>60</a:t>
            </a:fld>
            <a:endParaRPr lang="fr-FR" altLang="fr-FR" dirty="0"/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5528" y="4715375"/>
            <a:ext cx="4983444" cy="4470439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fr-FR" altLang="fr-FR" b="1" dirty="0"/>
          </a:p>
        </p:txBody>
      </p:sp>
    </p:spTree>
    <p:extLst>
      <p:ext uri="{BB962C8B-B14F-4D97-AF65-F5344CB8AC3E}">
        <p14:creationId xmlns:p14="http://schemas.microsoft.com/office/powerpoint/2010/main" val="242293103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C3C9F2-7D2F-4CDB-A522-4AC07365A930}" type="slidenum">
              <a:rPr lang="fr-FR" smtClean="0"/>
              <a:t>61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76975832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640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393" indent="-285536" defTabSz="92640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2143" indent="-228428" defTabSz="92640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599000" indent="-228428" defTabSz="92640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5857" indent="-228428" defTabSz="92640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2715" indent="-228428" defTabSz="92640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69572" indent="-228428" defTabSz="92640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6429" indent="-228428" defTabSz="92640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3287" indent="-228428" defTabSz="92640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defRPr/>
            </a:pPr>
            <a:fld id="{8A693D87-E6E1-4DCE-89DF-FB9101C5406F}" type="slidenum">
              <a:rPr lang="fr-FR" altLang="fr-FR" smtClean="0"/>
              <a:pPr>
                <a:spcBef>
                  <a:spcPct val="0"/>
                </a:spcBef>
                <a:defRPr/>
              </a:pPr>
              <a:t>62</a:t>
            </a:fld>
            <a:endParaRPr lang="fr-FR" altLang="fr-FR" dirty="0"/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5528" y="4715375"/>
            <a:ext cx="4983444" cy="4470439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fr-FR" altLang="fr-FR" b="1" dirty="0"/>
          </a:p>
        </p:txBody>
      </p:sp>
    </p:spTree>
    <p:extLst>
      <p:ext uri="{BB962C8B-B14F-4D97-AF65-F5344CB8AC3E}">
        <p14:creationId xmlns:p14="http://schemas.microsoft.com/office/powerpoint/2010/main" val="1509256051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640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393" indent="-285536" defTabSz="92640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2143" indent="-228428" defTabSz="92640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599000" indent="-228428" defTabSz="92640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5857" indent="-228428" defTabSz="92640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2715" indent="-228428" defTabSz="92640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69572" indent="-228428" defTabSz="92640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6429" indent="-228428" defTabSz="92640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3287" indent="-228428" defTabSz="92640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defRPr/>
            </a:pPr>
            <a:fld id="{8A693D87-E6E1-4DCE-89DF-FB9101C5406F}" type="slidenum">
              <a:rPr lang="fr-FR" altLang="fr-FR" smtClean="0"/>
              <a:pPr>
                <a:spcBef>
                  <a:spcPct val="0"/>
                </a:spcBef>
                <a:defRPr/>
              </a:pPr>
              <a:t>63</a:t>
            </a:fld>
            <a:endParaRPr lang="fr-FR" altLang="fr-FR" dirty="0"/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5528" y="4715375"/>
            <a:ext cx="4983444" cy="4470439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fr-FR" altLang="fr-FR" b="1" dirty="0"/>
          </a:p>
        </p:txBody>
      </p:sp>
    </p:spTree>
    <p:extLst>
      <p:ext uri="{BB962C8B-B14F-4D97-AF65-F5344CB8AC3E}">
        <p14:creationId xmlns:p14="http://schemas.microsoft.com/office/powerpoint/2010/main" val="1664725095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640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393" indent="-285536" defTabSz="92640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2143" indent="-228428" defTabSz="92640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599000" indent="-228428" defTabSz="92640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5857" indent="-228428" defTabSz="92640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2715" indent="-228428" defTabSz="92640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69572" indent="-228428" defTabSz="92640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6429" indent="-228428" defTabSz="92640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3287" indent="-228428" defTabSz="92640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defRPr/>
            </a:pPr>
            <a:fld id="{8A693D87-E6E1-4DCE-89DF-FB9101C5406F}" type="slidenum">
              <a:rPr lang="fr-FR" altLang="fr-FR" smtClean="0"/>
              <a:pPr>
                <a:spcBef>
                  <a:spcPct val="0"/>
                </a:spcBef>
                <a:defRPr/>
              </a:pPr>
              <a:t>64</a:t>
            </a:fld>
            <a:endParaRPr lang="fr-FR" altLang="fr-FR" dirty="0"/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5528" y="4715375"/>
            <a:ext cx="4983444" cy="4470439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fr-FR" altLang="fr-FR" b="1" dirty="0"/>
          </a:p>
        </p:txBody>
      </p:sp>
    </p:spTree>
    <p:extLst>
      <p:ext uri="{BB962C8B-B14F-4D97-AF65-F5344CB8AC3E}">
        <p14:creationId xmlns:p14="http://schemas.microsoft.com/office/powerpoint/2010/main" val="1880042449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640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393" indent="-285536" defTabSz="92640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2143" indent="-228428" defTabSz="92640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599000" indent="-228428" defTabSz="92640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5857" indent="-228428" defTabSz="92640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2715" indent="-228428" defTabSz="92640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69572" indent="-228428" defTabSz="92640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6429" indent="-228428" defTabSz="92640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3287" indent="-228428" defTabSz="92640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defRPr/>
            </a:pPr>
            <a:fld id="{8A693D87-E6E1-4DCE-89DF-FB9101C5406F}" type="slidenum">
              <a:rPr lang="fr-FR" altLang="fr-FR" smtClean="0"/>
              <a:pPr>
                <a:spcBef>
                  <a:spcPct val="0"/>
                </a:spcBef>
                <a:defRPr/>
              </a:pPr>
              <a:t>65</a:t>
            </a:fld>
            <a:endParaRPr lang="fr-FR" altLang="fr-FR" dirty="0"/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5528" y="4715375"/>
            <a:ext cx="4983444" cy="4470439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fr-FR" altLang="fr-FR" b="1" dirty="0"/>
          </a:p>
        </p:txBody>
      </p:sp>
    </p:spTree>
    <p:extLst>
      <p:ext uri="{BB962C8B-B14F-4D97-AF65-F5344CB8AC3E}">
        <p14:creationId xmlns:p14="http://schemas.microsoft.com/office/powerpoint/2010/main" val="148951307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C3C9F2-7D2F-4CDB-A522-4AC07365A930}" type="slidenum">
              <a:rPr lang="fr-FR" smtClean="0"/>
              <a:t>16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93138398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640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393" indent="-285536" defTabSz="92640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2143" indent="-228428" defTabSz="92640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599000" indent="-228428" defTabSz="92640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5857" indent="-228428" defTabSz="92640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2715" indent="-228428" defTabSz="92640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69572" indent="-228428" defTabSz="92640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6429" indent="-228428" defTabSz="92640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3287" indent="-228428" defTabSz="92640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defRPr/>
            </a:pPr>
            <a:fld id="{8A693D87-E6E1-4DCE-89DF-FB9101C5406F}" type="slidenum">
              <a:rPr lang="fr-FR" altLang="fr-FR" smtClean="0"/>
              <a:pPr>
                <a:spcBef>
                  <a:spcPct val="0"/>
                </a:spcBef>
                <a:defRPr/>
              </a:pPr>
              <a:t>66</a:t>
            </a:fld>
            <a:endParaRPr lang="fr-FR" altLang="fr-FR" dirty="0"/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5528" y="4715375"/>
            <a:ext cx="4983444" cy="4470439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fr-FR" altLang="fr-FR" b="1" dirty="0"/>
          </a:p>
        </p:txBody>
      </p:sp>
    </p:spTree>
    <p:extLst>
      <p:ext uri="{BB962C8B-B14F-4D97-AF65-F5344CB8AC3E}">
        <p14:creationId xmlns:p14="http://schemas.microsoft.com/office/powerpoint/2010/main" val="3685590625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640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393" indent="-285536" defTabSz="92640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2143" indent="-228428" defTabSz="92640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599000" indent="-228428" defTabSz="92640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5857" indent="-228428" defTabSz="92640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2715" indent="-228428" defTabSz="92640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69572" indent="-228428" defTabSz="92640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6429" indent="-228428" defTabSz="92640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3287" indent="-228428" defTabSz="92640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defRPr/>
            </a:pPr>
            <a:fld id="{8A693D87-E6E1-4DCE-89DF-FB9101C5406F}" type="slidenum">
              <a:rPr lang="fr-FR" altLang="fr-FR" smtClean="0"/>
              <a:pPr>
                <a:spcBef>
                  <a:spcPct val="0"/>
                </a:spcBef>
                <a:defRPr/>
              </a:pPr>
              <a:t>67</a:t>
            </a:fld>
            <a:endParaRPr lang="fr-FR" altLang="fr-FR" dirty="0"/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5528" y="4715375"/>
            <a:ext cx="4983444" cy="4470439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fr-FR" altLang="fr-FR" b="1" dirty="0"/>
          </a:p>
        </p:txBody>
      </p:sp>
    </p:spTree>
    <p:extLst>
      <p:ext uri="{BB962C8B-B14F-4D97-AF65-F5344CB8AC3E}">
        <p14:creationId xmlns:p14="http://schemas.microsoft.com/office/powerpoint/2010/main" val="2617028400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640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393" indent="-285536" defTabSz="92640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2143" indent="-228428" defTabSz="92640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599000" indent="-228428" defTabSz="92640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5857" indent="-228428" defTabSz="92640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2715" indent="-228428" defTabSz="92640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69572" indent="-228428" defTabSz="92640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6429" indent="-228428" defTabSz="92640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3287" indent="-228428" defTabSz="92640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defRPr/>
            </a:pPr>
            <a:fld id="{8A693D87-E6E1-4DCE-89DF-FB9101C5406F}" type="slidenum">
              <a:rPr lang="fr-FR" altLang="fr-FR" smtClean="0"/>
              <a:pPr>
                <a:spcBef>
                  <a:spcPct val="0"/>
                </a:spcBef>
                <a:defRPr/>
              </a:pPr>
              <a:t>68</a:t>
            </a:fld>
            <a:endParaRPr lang="fr-FR" altLang="fr-FR" dirty="0"/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5528" y="4715375"/>
            <a:ext cx="4983444" cy="4470439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fr-FR" altLang="fr-FR" b="1" dirty="0"/>
          </a:p>
        </p:txBody>
      </p:sp>
    </p:spTree>
    <p:extLst>
      <p:ext uri="{BB962C8B-B14F-4D97-AF65-F5344CB8AC3E}">
        <p14:creationId xmlns:p14="http://schemas.microsoft.com/office/powerpoint/2010/main" val="3274744317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640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393" indent="-285536" defTabSz="92640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2143" indent="-228428" defTabSz="92640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599000" indent="-228428" defTabSz="92640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5857" indent="-228428" defTabSz="92640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2715" indent="-228428" defTabSz="92640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69572" indent="-228428" defTabSz="92640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6429" indent="-228428" defTabSz="92640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3287" indent="-228428" defTabSz="92640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defRPr/>
            </a:pPr>
            <a:fld id="{8A693D87-E6E1-4DCE-89DF-FB9101C5406F}" type="slidenum">
              <a:rPr lang="fr-FR" altLang="fr-FR" smtClean="0"/>
              <a:pPr>
                <a:spcBef>
                  <a:spcPct val="0"/>
                </a:spcBef>
                <a:defRPr/>
              </a:pPr>
              <a:t>69</a:t>
            </a:fld>
            <a:endParaRPr lang="fr-FR" altLang="fr-FR" dirty="0"/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5528" y="4715375"/>
            <a:ext cx="4983444" cy="4470439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fr-FR" altLang="fr-FR" b="1" dirty="0"/>
          </a:p>
        </p:txBody>
      </p:sp>
    </p:spTree>
    <p:extLst>
      <p:ext uri="{BB962C8B-B14F-4D97-AF65-F5344CB8AC3E}">
        <p14:creationId xmlns:p14="http://schemas.microsoft.com/office/powerpoint/2010/main" val="1664676528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640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393" indent="-285536" defTabSz="92640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2143" indent="-228428" defTabSz="92640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599000" indent="-228428" defTabSz="92640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5857" indent="-228428" defTabSz="92640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2715" indent="-228428" defTabSz="92640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69572" indent="-228428" defTabSz="92640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6429" indent="-228428" defTabSz="92640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3287" indent="-228428" defTabSz="92640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defRPr/>
            </a:pPr>
            <a:fld id="{8A693D87-E6E1-4DCE-89DF-FB9101C5406F}" type="slidenum">
              <a:rPr lang="fr-FR" altLang="fr-FR" smtClean="0"/>
              <a:pPr>
                <a:spcBef>
                  <a:spcPct val="0"/>
                </a:spcBef>
                <a:defRPr/>
              </a:pPr>
              <a:t>70</a:t>
            </a:fld>
            <a:endParaRPr lang="fr-FR" altLang="fr-FR" dirty="0"/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5528" y="4715375"/>
            <a:ext cx="4983444" cy="4470439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fr-FR" altLang="fr-FR" b="1" dirty="0"/>
          </a:p>
        </p:txBody>
      </p:sp>
    </p:spTree>
    <p:extLst>
      <p:ext uri="{BB962C8B-B14F-4D97-AF65-F5344CB8AC3E}">
        <p14:creationId xmlns:p14="http://schemas.microsoft.com/office/powerpoint/2010/main" val="3710097807"/>
      </p:ext>
    </p:extLst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640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393" indent="-285536" defTabSz="92640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2143" indent="-228428" defTabSz="92640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599000" indent="-228428" defTabSz="92640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5857" indent="-228428" defTabSz="92640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2715" indent="-228428" defTabSz="92640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69572" indent="-228428" defTabSz="92640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6429" indent="-228428" defTabSz="92640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3287" indent="-228428" defTabSz="92640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defRPr/>
            </a:pPr>
            <a:fld id="{8A693D87-E6E1-4DCE-89DF-FB9101C5406F}" type="slidenum">
              <a:rPr lang="fr-FR" altLang="fr-FR" smtClean="0"/>
              <a:pPr>
                <a:spcBef>
                  <a:spcPct val="0"/>
                </a:spcBef>
                <a:defRPr/>
              </a:pPr>
              <a:t>71</a:t>
            </a:fld>
            <a:endParaRPr lang="fr-FR" altLang="fr-FR" dirty="0"/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5528" y="4715375"/>
            <a:ext cx="4983444" cy="4470439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fr-FR" altLang="fr-FR" b="1" dirty="0"/>
          </a:p>
        </p:txBody>
      </p:sp>
    </p:spTree>
    <p:extLst>
      <p:ext uri="{BB962C8B-B14F-4D97-AF65-F5344CB8AC3E}">
        <p14:creationId xmlns:p14="http://schemas.microsoft.com/office/powerpoint/2010/main" val="360041484"/>
      </p:ext>
    </p:extLst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640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393" indent="-285536" defTabSz="92640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2143" indent="-228428" defTabSz="92640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599000" indent="-228428" defTabSz="92640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5857" indent="-228428" defTabSz="92640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2715" indent="-228428" defTabSz="92640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69572" indent="-228428" defTabSz="92640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6429" indent="-228428" defTabSz="92640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3287" indent="-228428" defTabSz="92640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defRPr/>
            </a:pPr>
            <a:fld id="{8A693D87-E6E1-4DCE-89DF-FB9101C5406F}" type="slidenum">
              <a:rPr lang="fr-FR" altLang="fr-FR" smtClean="0"/>
              <a:pPr>
                <a:spcBef>
                  <a:spcPct val="0"/>
                </a:spcBef>
                <a:defRPr/>
              </a:pPr>
              <a:t>72</a:t>
            </a:fld>
            <a:endParaRPr lang="fr-FR" altLang="fr-FR" dirty="0"/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5528" y="4715375"/>
            <a:ext cx="4983444" cy="4470439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fr-FR" altLang="fr-FR" b="1" dirty="0"/>
          </a:p>
        </p:txBody>
      </p:sp>
    </p:spTree>
    <p:extLst>
      <p:ext uri="{BB962C8B-B14F-4D97-AF65-F5344CB8AC3E}">
        <p14:creationId xmlns:p14="http://schemas.microsoft.com/office/powerpoint/2010/main" val="1408401025"/>
      </p:ext>
    </p:extLst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640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393" indent="-285536" defTabSz="92640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2143" indent="-228428" defTabSz="92640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599000" indent="-228428" defTabSz="92640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5857" indent="-228428" defTabSz="92640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2715" indent="-228428" defTabSz="92640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69572" indent="-228428" defTabSz="92640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6429" indent="-228428" defTabSz="92640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3287" indent="-228428" defTabSz="92640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defRPr/>
            </a:pPr>
            <a:fld id="{8A693D87-E6E1-4DCE-89DF-FB9101C5406F}" type="slidenum">
              <a:rPr lang="fr-FR" altLang="fr-FR" smtClean="0"/>
              <a:pPr>
                <a:spcBef>
                  <a:spcPct val="0"/>
                </a:spcBef>
                <a:defRPr/>
              </a:pPr>
              <a:t>73</a:t>
            </a:fld>
            <a:endParaRPr lang="fr-FR" altLang="fr-FR" dirty="0"/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5528" y="4715375"/>
            <a:ext cx="4983444" cy="4470439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fr-FR" altLang="fr-FR" b="1" dirty="0"/>
          </a:p>
        </p:txBody>
      </p:sp>
    </p:spTree>
    <p:extLst>
      <p:ext uri="{BB962C8B-B14F-4D97-AF65-F5344CB8AC3E}">
        <p14:creationId xmlns:p14="http://schemas.microsoft.com/office/powerpoint/2010/main" val="3237153110"/>
      </p:ext>
    </p:extLst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640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393" indent="-285536" defTabSz="92640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2143" indent="-228428" defTabSz="92640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599000" indent="-228428" defTabSz="92640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5857" indent="-228428" defTabSz="92640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2715" indent="-228428" defTabSz="92640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69572" indent="-228428" defTabSz="92640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6429" indent="-228428" defTabSz="92640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3287" indent="-228428" defTabSz="92640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defRPr/>
            </a:pPr>
            <a:fld id="{8A693D87-E6E1-4DCE-89DF-FB9101C5406F}" type="slidenum">
              <a:rPr lang="fr-FR" altLang="fr-FR" smtClean="0"/>
              <a:pPr>
                <a:spcBef>
                  <a:spcPct val="0"/>
                </a:spcBef>
                <a:defRPr/>
              </a:pPr>
              <a:t>74</a:t>
            </a:fld>
            <a:endParaRPr lang="fr-FR" altLang="fr-FR" dirty="0"/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5528" y="4715375"/>
            <a:ext cx="4983444" cy="4470439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fr-FR" altLang="fr-FR" b="1" dirty="0"/>
          </a:p>
        </p:txBody>
      </p:sp>
    </p:spTree>
    <p:extLst>
      <p:ext uri="{BB962C8B-B14F-4D97-AF65-F5344CB8AC3E}">
        <p14:creationId xmlns:p14="http://schemas.microsoft.com/office/powerpoint/2010/main" val="1767069533"/>
      </p:ext>
    </p:extLst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640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393" indent="-285536" defTabSz="92640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2143" indent="-228428" defTabSz="92640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599000" indent="-228428" defTabSz="92640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5857" indent="-228428" defTabSz="92640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2715" indent="-228428" defTabSz="92640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69572" indent="-228428" defTabSz="92640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6429" indent="-228428" defTabSz="92640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3287" indent="-228428" defTabSz="92640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defRPr/>
            </a:pPr>
            <a:fld id="{8A693D87-E6E1-4DCE-89DF-FB9101C5406F}" type="slidenum">
              <a:rPr lang="fr-FR" altLang="fr-FR" smtClean="0"/>
              <a:pPr>
                <a:spcBef>
                  <a:spcPct val="0"/>
                </a:spcBef>
                <a:defRPr/>
              </a:pPr>
              <a:t>75</a:t>
            </a:fld>
            <a:endParaRPr lang="fr-FR" altLang="fr-FR" dirty="0"/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5528" y="4715375"/>
            <a:ext cx="4983444" cy="4470439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fr-FR" altLang="fr-FR" b="1" dirty="0"/>
          </a:p>
        </p:txBody>
      </p:sp>
    </p:spTree>
    <p:extLst>
      <p:ext uri="{BB962C8B-B14F-4D97-AF65-F5344CB8AC3E}">
        <p14:creationId xmlns:p14="http://schemas.microsoft.com/office/powerpoint/2010/main" val="145480974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C3C9F2-7D2F-4CDB-A522-4AC07365A930}" type="slidenum">
              <a:rPr lang="fr-FR" smtClean="0"/>
              <a:t>17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5321640"/>
      </p:ext>
    </p:extLst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640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393" indent="-285536" defTabSz="92640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2143" indent="-228428" defTabSz="92640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599000" indent="-228428" defTabSz="92640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5857" indent="-228428" defTabSz="92640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2715" indent="-228428" defTabSz="92640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69572" indent="-228428" defTabSz="92640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6429" indent="-228428" defTabSz="92640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3287" indent="-228428" defTabSz="92640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defRPr/>
            </a:pPr>
            <a:fld id="{8A693D87-E6E1-4DCE-89DF-FB9101C5406F}" type="slidenum">
              <a:rPr lang="fr-FR" altLang="fr-FR" smtClean="0"/>
              <a:pPr>
                <a:spcBef>
                  <a:spcPct val="0"/>
                </a:spcBef>
                <a:defRPr/>
              </a:pPr>
              <a:t>76</a:t>
            </a:fld>
            <a:endParaRPr lang="fr-FR" altLang="fr-FR" dirty="0"/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5528" y="4715375"/>
            <a:ext cx="4983444" cy="4470439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fr-FR" altLang="fr-FR" b="1" dirty="0"/>
          </a:p>
        </p:txBody>
      </p:sp>
    </p:spTree>
    <p:extLst>
      <p:ext uri="{BB962C8B-B14F-4D97-AF65-F5344CB8AC3E}">
        <p14:creationId xmlns:p14="http://schemas.microsoft.com/office/powerpoint/2010/main" val="2600020105"/>
      </p:ext>
    </p:extLst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640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393" indent="-285536" defTabSz="92640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2143" indent="-228428" defTabSz="92640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599000" indent="-228428" defTabSz="92640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5857" indent="-228428" defTabSz="92640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2715" indent="-228428" defTabSz="92640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69572" indent="-228428" defTabSz="92640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6429" indent="-228428" defTabSz="92640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3287" indent="-228428" defTabSz="92640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defRPr/>
            </a:pPr>
            <a:fld id="{8A693D87-E6E1-4DCE-89DF-FB9101C5406F}" type="slidenum">
              <a:rPr lang="fr-FR" altLang="fr-FR" smtClean="0"/>
              <a:pPr>
                <a:spcBef>
                  <a:spcPct val="0"/>
                </a:spcBef>
                <a:defRPr/>
              </a:pPr>
              <a:t>77</a:t>
            </a:fld>
            <a:endParaRPr lang="fr-FR" altLang="fr-FR" dirty="0"/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5528" y="4715375"/>
            <a:ext cx="4983444" cy="4470439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fr-FR" altLang="fr-FR" b="1" dirty="0"/>
          </a:p>
        </p:txBody>
      </p:sp>
    </p:spTree>
    <p:extLst>
      <p:ext uri="{BB962C8B-B14F-4D97-AF65-F5344CB8AC3E}">
        <p14:creationId xmlns:p14="http://schemas.microsoft.com/office/powerpoint/2010/main" val="2671558854"/>
      </p:ext>
    </p:extLst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640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393" indent="-285536" defTabSz="92640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2143" indent="-228428" defTabSz="92640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599000" indent="-228428" defTabSz="92640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5857" indent="-228428" defTabSz="92640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2715" indent="-228428" defTabSz="92640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69572" indent="-228428" defTabSz="92640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6429" indent="-228428" defTabSz="92640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3287" indent="-228428" defTabSz="92640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defRPr/>
            </a:pPr>
            <a:fld id="{8A693D87-E6E1-4DCE-89DF-FB9101C5406F}" type="slidenum">
              <a:rPr lang="fr-FR" altLang="fr-FR" smtClean="0"/>
              <a:pPr>
                <a:spcBef>
                  <a:spcPct val="0"/>
                </a:spcBef>
                <a:defRPr/>
              </a:pPr>
              <a:t>78</a:t>
            </a:fld>
            <a:endParaRPr lang="fr-FR" altLang="fr-FR" dirty="0"/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5528" y="4715375"/>
            <a:ext cx="4983444" cy="4470439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fr-FR" altLang="fr-FR" b="1" dirty="0"/>
          </a:p>
        </p:txBody>
      </p:sp>
    </p:spTree>
    <p:extLst>
      <p:ext uri="{BB962C8B-B14F-4D97-AF65-F5344CB8AC3E}">
        <p14:creationId xmlns:p14="http://schemas.microsoft.com/office/powerpoint/2010/main" val="4260864335"/>
      </p:ext>
    </p:extLst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640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393" indent="-285536" defTabSz="92640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2143" indent="-228428" defTabSz="92640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599000" indent="-228428" defTabSz="92640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5857" indent="-228428" defTabSz="92640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2715" indent="-228428" defTabSz="92640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69572" indent="-228428" defTabSz="92640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6429" indent="-228428" defTabSz="92640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3287" indent="-228428" defTabSz="92640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defRPr/>
            </a:pPr>
            <a:fld id="{8A693D87-E6E1-4DCE-89DF-FB9101C5406F}" type="slidenum">
              <a:rPr lang="fr-FR" altLang="fr-FR" smtClean="0"/>
              <a:pPr>
                <a:spcBef>
                  <a:spcPct val="0"/>
                </a:spcBef>
                <a:defRPr/>
              </a:pPr>
              <a:t>79</a:t>
            </a:fld>
            <a:endParaRPr lang="fr-FR" altLang="fr-FR" dirty="0"/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5528" y="4715375"/>
            <a:ext cx="4983444" cy="4470439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fr-FR" altLang="fr-FR" b="1" dirty="0"/>
          </a:p>
        </p:txBody>
      </p:sp>
    </p:spTree>
    <p:extLst>
      <p:ext uri="{BB962C8B-B14F-4D97-AF65-F5344CB8AC3E}">
        <p14:creationId xmlns:p14="http://schemas.microsoft.com/office/powerpoint/2010/main" val="3461631622"/>
      </p:ext>
    </p:extLst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640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393" indent="-285536" defTabSz="92640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2143" indent="-228428" defTabSz="92640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599000" indent="-228428" defTabSz="92640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5857" indent="-228428" defTabSz="92640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2715" indent="-228428" defTabSz="92640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69572" indent="-228428" defTabSz="92640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6429" indent="-228428" defTabSz="92640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3287" indent="-228428" defTabSz="92640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defRPr/>
            </a:pPr>
            <a:fld id="{8A693D87-E6E1-4DCE-89DF-FB9101C5406F}" type="slidenum">
              <a:rPr lang="fr-FR" altLang="fr-FR" smtClean="0"/>
              <a:pPr>
                <a:spcBef>
                  <a:spcPct val="0"/>
                </a:spcBef>
                <a:defRPr/>
              </a:pPr>
              <a:t>80</a:t>
            </a:fld>
            <a:endParaRPr lang="fr-FR" altLang="fr-FR" dirty="0"/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5528" y="4715375"/>
            <a:ext cx="4983444" cy="4470439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fr-FR" altLang="fr-FR" b="1" dirty="0"/>
          </a:p>
        </p:txBody>
      </p:sp>
    </p:spTree>
    <p:extLst>
      <p:ext uri="{BB962C8B-B14F-4D97-AF65-F5344CB8AC3E}">
        <p14:creationId xmlns:p14="http://schemas.microsoft.com/office/powerpoint/2010/main" val="1941433370"/>
      </p:ext>
    </p:extLst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640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393" indent="-285536" defTabSz="92640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2143" indent="-228428" defTabSz="92640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599000" indent="-228428" defTabSz="92640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5857" indent="-228428" defTabSz="92640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2715" indent="-228428" defTabSz="92640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69572" indent="-228428" defTabSz="92640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6429" indent="-228428" defTabSz="92640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3287" indent="-228428" defTabSz="92640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defRPr/>
            </a:pPr>
            <a:fld id="{8A693D87-E6E1-4DCE-89DF-FB9101C5406F}" type="slidenum">
              <a:rPr lang="fr-FR" altLang="fr-FR" smtClean="0"/>
              <a:pPr>
                <a:spcBef>
                  <a:spcPct val="0"/>
                </a:spcBef>
                <a:defRPr/>
              </a:pPr>
              <a:t>81</a:t>
            </a:fld>
            <a:endParaRPr lang="fr-FR" altLang="fr-FR" dirty="0"/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5528" y="4715375"/>
            <a:ext cx="4983444" cy="4470439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fr-FR" altLang="fr-FR" b="1" dirty="0"/>
          </a:p>
        </p:txBody>
      </p:sp>
    </p:spTree>
    <p:extLst>
      <p:ext uri="{BB962C8B-B14F-4D97-AF65-F5344CB8AC3E}">
        <p14:creationId xmlns:p14="http://schemas.microsoft.com/office/powerpoint/2010/main" val="2255898442"/>
      </p:ext>
    </p:extLst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640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393" indent="-285536" defTabSz="92640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2143" indent="-228428" defTabSz="92640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599000" indent="-228428" defTabSz="92640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5857" indent="-228428" defTabSz="92640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2715" indent="-228428" defTabSz="92640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69572" indent="-228428" defTabSz="92640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6429" indent="-228428" defTabSz="92640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3287" indent="-228428" defTabSz="92640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defRPr/>
            </a:pPr>
            <a:fld id="{8A693D87-E6E1-4DCE-89DF-FB9101C5406F}" type="slidenum">
              <a:rPr lang="fr-FR" altLang="fr-FR" smtClean="0"/>
              <a:pPr>
                <a:spcBef>
                  <a:spcPct val="0"/>
                </a:spcBef>
                <a:defRPr/>
              </a:pPr>
              <a:t>82</a:t>
            </a:fld>
            <a:endParaRPr lang="fr-FR" altLang="fr-FR" dirty="0"/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5528" y="4715375"/>
            <a:ext cx="4983444" cy="4470439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fr-FR" altLang="fr-FR" b="1" dirty="0"/>
          </a:p>
        </p:txBody>
      </p:sp>
    </p:spTree>
    <p:extLst>
      <p:ext uri="{BB962C8B-B14F-4D97-AF65-F5344CB8AC3E}">
        <p14:creationId xmlns:p14="http://schemas.microsoft.com/office/powerpoint/2010/main" val="1557480612"/>
      </p:ext>
    </p:extLst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640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393" indent="-285536" defTabSz="92640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2143" indent="-228428" defTabSz="92640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599000" indent="-228428" defTabSz="92640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5857" indent="-228428" defTabSz="92640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2715" indent="-228428" defTabSz="92640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69572" indent="-228428" defTabSz="92640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6429" indent="-228428" defTabSz="92640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3287" indent="-228428" defTabSz="92640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defRPr/>
            </a:pPr>
            <a:fld id="{8A693D87-E6E1-4DCE-89DF-FB9101C5406F}" type="slidenum">
              <a:rPr lang="fr-FR" altLang="fr-FR" smtClean="0"/>
              <a:pPr>
                <a:spcBef>
                  <a:spcPct val="0"/>
                </a:spcBef>
                <a:defRPr/>
              </a:pPr>
              <a:t>83</a:t>
            </a:fld>
            <a:endParaRPr lang="fr-FR" altLang="fr-FR" dirty="0"/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5528" y="4715375"/>
            <a:ext cx="4983444" cy="4470439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fr-FR" altLang="fr-FR" b="1" dirty="0"/>
          </a:p>
        </p:txBody>
      </p:sp>
    </p:spTree>
    <p:extLst>
      <p:ext uri="{BB962C8B-B14F-4D97-AF65-F5344CB8AC3E}">
        <p14:creationId xmlns:p14="http://schemas.microsoft.com/office/powerpoint/2010/main" val="3582938782"/>
      </p:ext>
    </p:extLst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640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393" indent="-285536" defTabSz="92640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2143" indent="-228428" defTabSz="92640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599000" indent="-228428" defTabSz="92640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5857" indent="-228428" defTabSz="92640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2715" indent="-228428" defTabSz="92640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69572" indent="-228428" defTabSz="92640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6429" indent="-228428" defTabSz="92640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3287" indent="-228428" defTabSz="92640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defRPr/>
            </a:pPr>
            <a:fld id="{8A693D87-E6E1-4DCE-89DF-FB9101C5406F}" type="slidenum">
              <a:rPr lang="fr-FR" altLang="fr-FR" smtClean="0"/>
              <a:pPr>
                <a:spcBef>
                  <a:spcPct val="0"/>
                </a:spcBef>
                <a:defRPr/>
              </a:pPr>
              <a:t>84</a:t>
            </a:fld>
            <a:endParaRPr lang="fr-FR" altLang="fr-FR" dirty="0"/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5528" y="4715375"/>
            <a:ext cx="4983444" cy="4470439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fr-FR" altLang="fr-FR" b="1" dirty="0"/>
          </a:p>
        </p:txBody>
      </p:sp>
    </p:spTree>
    <p:extLst>
      <p:ext uri="{BB962C8B-B14F-4D97-AF65-F5344CB8AC3E}">
        <p14:creationId xmlns:p14="http://schemas.microsoft.com/office/powerpoint/2010/main" val="2285215101"/>
      </p:ext>
    </p:extLst>
  </p:cSld>
  <p:clrMapOvr>
    <a:masterClrMapping/>
  </p:clrMapOvr>
</p:notes>
</file>

<file path=ppt/notesSlides/notesSlide6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C3C9F2-7D2F-4CDB-A522-4AC07365A930}" type="slidenum">
              <a:rPr lang="fr-FR" smtClean="0"/>
              <a:t>87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2812233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C3C9F2-7D2F-4CDB-A522-4AC07365A930}" type="slidenum">
              <a:rPr lang="fr-FR" smtClean="0"/>
              <a:t>18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58990712"/>
      </p:ext>
    </p:extLst>
  </p:cSld>
  <p:clrMapOvr>
    <a:masterClrMapping/>
  </p:clrMapOvr>
</p:notes>
</file>

<file path=ppt/notesSlides/notesSlide7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Chariot occasion : </a:t>
            </a:r>
            <a:r>
              <a:rPr lang="fr-FR" b="0" i="0" dirty="0">
                <a:solidFill>
                  <a:srgbClr val="333333"/>
                </a:solidFill>
                <a:effectLst/>
                <a:latin typeface="Rubik"/>
              </a:rPr>
              <a:t>Un chariot élévateur est considéré comme « d’occasion » lorsqu’il a déjà été utilisé dans un État membre de l’espace économique européen (27 pays au 1</a:t>
            </a:r>
            <a:r>
              <a:rPr lang="fr-FR" b="0" i="0" baseline="30000" dirty="0">
                <a:solidFill>
                  <a:srgbClr val="333333"/>
                </a:solidFill>
                <a:effectLst/>
                <a:latin typeface="Rubik"/>
              </a:rPr>
              <a:t>er</a:t>
            </a:r>
            <a:r>
              <a:rPr lang="fr-FR" b="0" i="0" dirty="0">
                <a:solidFill>
                  <a:srgbClr val="333333"/>
                </a:solidFill>
                <a:effectLst/>
                <a:latin typeface="Rubik"/>
              </a:rPr>
              <a:t> Janvier 2010) et qu’il fait l’objet d’une mise en vente, d’une vente, d’une importation, d’une location, mise à disposition ou cession à quelque titre que ce soit (Article R4311-2 du code du travail).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C3C9F2-7D2F-4CDB-A522-4AC07365A930}" type="slidenum">
              <a:rPr lang="fr-FR" smtClean="0"/>
              <a:t>88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13973321"/>
      </p:ext>
    </p:extLst>
  </p:cSld>
  <p:clrMapOvr>
    <a:masterClrMapping/>
  </p:clrMapOvr>
</p:notes>
</file>

<file path=ppt/notesSlides/notesSlide7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C3C9F2-7D2F-4CDB-A522-4AC07365A930}" type="slidenum">
              <a:rPr lang="fr-FR" smtClean="0"/>
              <a:t>89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99273804"/>
      </p:ext>
    </p:extLst>
  </p:cSld>
  <p:clrMapOvr>
    <a:masterClrMapping/>
  </p:clrMapOvr>
</p:notes>
</file>

<file path=ppt/notesSlides/notesSlide7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Question : où se fait la mise en service ?</a:t>
            </a:r>
          </a:p>
          <a:p>
            <a:r>
              <a:rPr lang="fr-FR" dirty="0"/>
              <a:t>Si démontage/montage du mât, nouvelles vérifications ?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C3C9F2-7D2F-4CDB-A522-4AC07365A930}" type="slidenum">
              <a:rPr lang="fr-FR" smtClean="0"/>
              <a:t>90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5498116"/>
      </p:ext>
    </p:extLst>
  </p:cSld>
  <p:clrMapOvr>
    <a:masterClrMapping/>
  </p:clrMapOvr>
</p:notes>
</file>

<file path=ppt/notesSlides/notesSlide7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C3C9F2-7D2F-4CDB-A522-4AC07365A930}" type="slidenum">
              <a:rPr lang="fr-FR" smtClean="0"/>
              <a:t>91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40986831"/>
      </p:ext>
    </p:extLst>
  </p:cSld>
  <p:clrMapOvr>
    <a:masterClrMapping/>
  </p:clrMapOvr>
</p:notes>
</file>

<file path=ppt/notesSlides/notesSlide7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C3C9F2-7D2F-4CDB-A522-4AC07365A930}" type="slidenum">
              <a:rPr lang="fr-FR" smtClean="0"/>
              <a:t>92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36695283"/>
      </p:ext>
    </p:extLst>
  </p:cSld>
  <p:clrMapOvr>
    <a:masterClrMapping/>
  </p:clrMapOvr>
</p:notes>
</file>

<file path=ppt/notesSlides/notesSlide7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C3C9F2-7D2F-4CDB-A522-4AC07365A930}" type="slidenum">
              <a:rPr lang="fr-FR" smtClean="0"/>
              <a:t>93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95459531"/>
      </p:ext>
    </p:extLst>
  </p:cSld>
  <p:clrMapOvr>
    <a:masterClrMapping/>
  </p:clrMapOvr>
</p:notes>
</file>

<file path=ppt/notesSlides/notesSlide7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C3C9F2-7D2F-4CDB-A522-4AC07365A930}" type="slidenum">
              <a:rPr lang="fr-FR" smtClean="0"/>
              <a:t>94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03553759"/>
      </p:ext>
    </p:extLst>
  </p:cSld>
  <p:clrMapOvr>
    <a:masterClrMapping/>
  </p:clrMapOvr>
</p:notes>
</file>

<file path=ppt/notesSlides/notesSlide7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C3C9F2-7D2F-4CDB-A522-4AC07365A930}" type="slidenum">
              <a:rPr lang="fr-FR" smtClean="0"/>
              <a:t>95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71313176"/>
      </p:ext>
    </p:extLst>
  </p:cSld>
  <p:clrMapOvr>
    <a:masterClrMapping/>
  </p:clrMapOvr>
</p:notes>
</file>

<file path=ppt/notesSlides/notesSlide7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C3C9F2-7D2F-4CDB-A522-4AC07365A930}" type="slidenum">
              <a:rPr lang="fr-FR" smtClean="0"/>
              <a:t>96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33747273"/>
      </p:ext>
    </p:extLst>
  </p:cSld>
  <p:clrMapOvr>
    <a:masterClrMapping/>
  </p:clrMapOvr>
</p:notes>
</file>

<file path=ppt/notesSlides/notesSlide7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C3C9F2-7D2F-4CDB-A522-4AC07365A930}" type="slidenum">
              <a:rPr lang="fr-FR" smtClean="0"/>
              <a:t>101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5612413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C3C9F2-7D2F-4CDB-A522-4AC07365A930}" type="slidenum">
              <a:rPr lang="fr-FR" smtClean="0"/>
              <a:t>20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9002869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C3C9F2-7D2F-4CDB-A522-4AC07365A930}" type="slidenum">
              <a:rPr lang="fr-FR" smtClean="0"/>
              <a:t>21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949941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titre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Placeholder 1"/>
          <p:cNvSpPr>
            <a:spLocks noGrp="1"/>
          </p:cNvSpPr>
          <p:nvPr>
            <p:ph type="title"/>
          </p:nvPr>
        </p:nvSpPr>
        <p:spPr>
          <a:xfrm>
            <a:off x="1652107" y="2155371"/>
            <a:ext cx="8373291" cy="653214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3632377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Placeholder 1"/>
          <p:cNvSpPr>
            <a:spLocks noGrp="1"/>
          </p:cNvSpPr>
          <p:nvPr>
            <p:ph type="title"/>
          </p:nvPr>
        </p:nvSpPr>
        <p:spPr>
          <a:xfrm>
            <a:off x="123752" y="147413"/>
            <a:ext cx="8373291" cy="727869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endParaRPr dirty="0"/>
          </a:p>
        </p:txBody>
      </p:sp>
      <p:sp>
        <p:nvSpPr>
          <p:cNvPr id="13" name="Espace réservé du texte 12"/>
          <p:cNvSpPr>
            <a:spLocks noGrp="1"/>
          </p:cNvSpPr>
          <p:nvPr>
            <p:ph type="body" sz="quarter" idx="10" hasCustomPrompt="1"/>
          </p:nvPr>
        </p:nvSpPr>
        <p:spPr>
          <a:xfrm>
            <a:off x="1097280" y="1672045"/>
            <a:ext cx="10162903" cy="3226526"/>
          </a:xfrm>
          <a:prstGeom prst="rect">
            <a:avLst/>
          </a:prstGeom>
        </p:spPr>
        <p:txBody>
          <a:bodyPr/>
          <a:lstStyle>
            <a:lvl1pPr marL="285750" marR="0" indent="-285750" algn="l" defTabSz="914400" rtl="0" eaLnBrk="1" fontAlgn="auto" latinLnBrk="0" hangingPunct="1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buSzPct val="150000"/>
              <a:buFontTx/>
              <a:buBlip>
                <a:blip r:embed="rId2"/>
              </a:buBlip>
              <a:tabLst/>
              <a:defRPr/>
            </a:lvl1pPr>
            <a:lvl2pPr marL="685800" indent="-336550">
              <a:buSzPct val="150000"/>
              <a:buFontTx/>
              <a:buBlip>
                <a:blip r:embed="rId2"/>
              </a:buBlip>
              <a:defRPr sz="2400">
                <a:ln>
                  <a:noFill/>
                </a:ln>
                <a:solidFill>
                  <a:schemeClr val="tx1"/>
                </a:solidFill>
              </a:defRPr>
            </a:lvl2pPr>
            <a:lvl3pPr>
              <a:buClr>
                <a:schemeClr val="tx2">
                  <a:lumMod val="75000"/>
                </a:schemeClr>
              </a:buClr>
              <a:buSzPct val="100000"/>
              <a:defRPr sz="2200"/>
            </a:lvl3pPr>
            <a:lvl4pPr>
              <a:buClr>
                <a:schemeClr val="tx1">
                  <a:lumMod val="50000"/>
                  <a:lumOff val="50000"/>
                </a:schemeClr>
              </a:buClr>
              <a:buSzPct val="100000"/>
              <a:defRPr sz="22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bg1">
                    <a:lumMod val="65000"/>
                  </a:schemeClr>
                </a:solidFill>
              </a:defRPr>
            </a:lvl5pPr>
          </a:lstStyle>
          <a:p>
            <a:pPr lvl="1"/>
            <a:r>
              <a:rPr lang="fr-FR" dirty="0"/>
              <a:t>Ajouter une partie</a:t>
            </a:r>
          </a:p>
          <a:p>
            <a:pPr lvl="3"/>
            <a:r>
              <a:rPr lang="fr-FR" dirty="0"/>
              <a:t>Ajouter une sous partie</a:t>
            </a:r>
          </a:p>
          <a:p>
            <a:pPr lvl="3"/>
            <a:endParaRPr lang="fr-FR" dirty="0"/>
          </a:p>
          <a:p>
            <a:pPr lvl="3"/>
            <a:endParaRPr lang="fr-FR" dirty="0"/>
          </a:p>
          <a:p>
            <a:pPr lvl="3"/>
            <a:endParaRPr lang="fr-FR" dirty="0"/>
          </a:p>
          <a:p>
            <a:pPr lvl="3"/>
            <a:endParaRPr lang="fr-FR" dirty="0"/>
          </a:p>
          <a:p>
            <a:pPr lvl="3"/>
            <a:endParaRPr lang="fr-FR" dirty="0"/>
          </a:p>
          <a:p>
            <a:pPr lvl="3"/>
            <a:endParaRPr lang="fr-FR" dirty="0"/>
          </a:p>
          <a:p>
            <a:pPr lvl="1"/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1771304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et modifiez le titre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DE0832-6E1F-4041-BDE0-6B764A2FBC66}" type="datetimeFigureOut">
              <a:rPr lang="fr-FR" smtClean="0"/>
              <a:pPr/>
              <a:t>07/11/2023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C1F6B3-A52D-5F4F-AC73-5A3A3C7C7D5C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928879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3752" y="78885"/>
            <a:ext cx="8373291" cy="727869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endParaRPr dirty="0"/>
          </a:p>
        </p:txBody>
      </p:sp>
      <p:sp>
        <p:nvSpPr>
          <p:cNvPr id="8" name="Subtitle 2"/>
          <p:cNvSpPr txBox="1">
            <a:spLocks/>
          </p:cNvSpPr>
          <p:nvPr/>
        </p:nvSpPr>
        <p:spPr>
          <a:xfrm>
            <a:off x="8772843" y="908667"/>
            <a:ext cx="3694957" cy="4505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ts val="3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ts val="600"/>
              </a:spcBef>
              <a:buClr>
                <a:schemeClr val="accent1">
                  <a:lumMod val="75000"/>
                </a:schemeClr>
              </a:buClr>
              <a:buSzPct val="110000"/>
              <a:buFont typeface="Wingdings 2" pitchFamily="18" charset="2"/>
              <a:buNone/>
              <a:defRPr sz="2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ts val="6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ts val="600"/>
              </a:spcBef>
              <a:buClr>
                <a:schemeClr val="accent1">
                  <a:lumMod val="75000"/>
                </a:schemeClr>
              </a:buClr>
              <a:buSzPct val="110000"/>
              <a:buFont typeface="Wingdings 2" pitchFamily="18" charset="2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ts val="6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110000"/>
              <a:buFont typeface="Wingdings 2" pitchFamily="18" charset="2"/>
              <a:buNone/>
              <a:defRPr lang="en-US"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  <a:defRPr lang="en-US"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110000"/>
              <a:buFont typeface="Wingdings 2" pitchFamily="18" charset="2"/>
              <a:buNone/>
              <a:defRPr lang="en-US"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  <a:defRPr lang="en-US"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1800" b="1" i="1" dirty="0">
                <a:solidFill>
                  <a:srgbClr val="FF0000"/>
                </a:solidFill>
              </a:rPr>
              <a:t>Journée occasion 2023</a:t>
            </a:r>
          </a:p>
        </p:txBody>
      </p:sp>
      <p:sp>
        <p:nvSpPr>
          <p:cNvPr id="9" name="Text Placeholder 2"/>
          <p:cNvSpPr txBox="1">
            <a:spLocks/>
          </p:cNvSpPr>
          <p:nvPr userDrawn="1"/>
        </p:nvSpPr>
        <p:spPr>
          <a:xfrm>
            <a:off x="10691374" y="6401116"/>
            <a:ext cx="1285434" cy="323469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10000"/>
          </a:bodyPr>
          <a:lstStyle>
            <a:lvl1pPr marL="0" indent="0" algn="l" defTabSz="914400" rtl="0" eaLnBrk="1" latinLnBrk="0" hangingPunct="1">
              <a:spcBef>
                <a:spcPts val="2000"/>
              </a:spcBef>
              <a:buClr>
                <a:schemeClr val="accent1">
                  <a:lumMod val="60000"/>
                  <a:lumOff val="40000"/>
                </a:schemeClr>
              </a:buClr>
              <a:buSzPct val="150000"/>
              <a:buFontTx/>
              <a:buNone/>
              <a:defRPr sz="1600" b="0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336550" algn="l" defTabSz="914400" rtl="0" eaLnBrk="1" latinLnBrk="0" hangingPunct="1">
              <a:spcBef>
                <a:spcPts val="600"/>
              </a:spcBef>
              <a:buClr>
                <a:schemeClr val="accent1">
                  <a:lumMod val="75000"/>
                </a:schemeClr>
              </a:buClr>
              <a:buSzPct val="110000"/>
              <a:buFont typeface="Wingdings 2" pitchFamily="18" charset="2"/>
              <a:buChar char=""/>
              <a:defRPr sz="22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68375" indent="-282575" algn="l" defTabSz="914400" rtl="0" eaLnBrk="1" latinLnBrk="0" hangingPunct="1">
              <a:spcBef>
                <a:spcPts val="6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Char char="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263650" indent="-295275" algn="l" defTabSz="914400" rtl="0" eaLnBrk="1" latinLnBrk="0" hangingPunct="1">
              <a:spcBef>
                <a:spcPts val="600"/>
              </a:spcBef>
              <a:buClr>
                <a:schemeClr val="accent1">
                  <a:lumMod val="75000"/>
                </a:schemeClr>
              </a:buClr>
              <a:buSzPct val="110000"/>
              <a:buFont typeface="Wingdings 2" pitchFamily="18" charset="2"/>
              <a:buChar char="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546225" indent="-282575" algn="l" defTabSz="914400" rtl="0" eaLnBrk="1" latinLnBrk="0" hangingPunct="1">
              <a:spcBef>
                <a:spcPts val="6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Char char="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828800" indent="-282575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110000"/>
              <a:buFont typeface="Wingdings 2" pitchFamily="18" charset="2"/>
              <a:buChar char=""/>
              <a:defRPr lang="en-US" sz="1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117725" indent="-282575" algn="l" defTabSz="914400" rtl="0" eaLnBrk="1" latinLnBrk="0" hangingPunct="1"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Char char=""/>
              <a:defRPr lang="en-US" sz="1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398713" indent="-282575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110000"/>
              <a:buFont typeface="Wingdings 2" pitchFamily="18" charset="2"/>
              <a:buChar char=""/>
              <a:defRPr lang="en-US" sz="1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689225" indent="-282575" algn="l" defTabSz="914400" rtl="0" eaLnBrk="1" latinLnBrk="0" hangingPunct="1"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Char char=""/>
              <a:defRPr lang="en-US" sz="1800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dirty="0"/>
              <a:t>08/11/2023</a:t>
            </a:r>
          </a:p>
        </p:txBody>
      </p:sp>
      <p:sp>
        <p:nvSpPr>
          <p:cNvPr id="10" name="Espace réservé de la date 2"/>
          <p:cNvSpPr txBox="1">
            <a:spLocks/>
          </p:cNvSpPr>
          <p:nvPr userDrawn="1"/>
        </p:nvSpPr>
        <p:spPr>
          <a:xfrm>
            <a:off x="215192" y="6335885"/>
            <a:ext cx="3466013" cy="365125"/>
          </a:xfrm>
          <a:prstGeom prst="rect">
            <a:avLst/>
          </a:prstGeom>
        </p:spPr>
        <p:txBody>
          <a:bodyPr/>
          <a:lstStyle>
            <a:defPPr>
              <a:defRPr lang="fr-FR"/>
            </a:defPPr>
            <a:lvl1pPr marL="0" algn="l" defTabSz="457200" rtl="0" eaLnBrk="1" latinLnBrk="0" hangingPunct="1"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1600" dirty="0"/>
              <a:t>www.argus-chariot.com</a:t>
            </a: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6587349F-93A8-4EAA-BEFF-96BDDE5E4131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9172397" y="0"/>
            <a:ext cx="2895851" cy="11339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04062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</p:sldLayoutIdLst>
  <p:txStyles>
    <p:titleStyle>
      <a:lvl1pPr algn="ctr" defTabSz="914400" rtl="0" eaLnBrk="1" latinLnBrk="0" hangingPunct="1">
        <a:spcBef>
          <a:spcPct val="0"/>
        </a:spcBef>
        <a:buNone/>
        <a:defRPr sz="4000" b="1" i="0" kern="1200">
          <a:solidFill>
            <a:srgbClr val="FF6600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ts val="2000"/>
        </a:spcBef>
        <a:buClr>
          <a:schemeClr val="accent1">
            <a:lumMod val="60000"/>
            <a:lumOff val="40000"/>
          </a:schemeClr>
        </a:buClr>
        <a:buSzPct val="150000"/>
        <a:buFontTx/>
        <a:buNone/>
        <a:defRPr sz="1600" b="0" kern="1200" baseline="0">
          <a:solidFill>
            <a:schemeClr val="bg1"/>
          </a:solidFill>
          <a:latin typeface="+mn-lt"/>
          <a:ea typeface="+mn-ea"/>
          <a:cs typeface="+mn-cs"/>
        </a:defRPr>
      </a:lvl1pPr>
      <a:lvl2pPr marL="685800" indent="-336550" algn="l" defTabSz="914400" rtl="0" eaLnBrk="1" latinLnBrk="0" hangingPunct="1">
        <a:spcBef>
          <a:spcPts val="600"/>
        </a:spcBef>
        <a:buClr>
          <a:schemeClr val="accent1">
            <a:lumMod val="75000"/>
          </a:schemeClr>
        </a:buClr>
        <a:buSzPct val="110000"/>
        <a:buFont typeface="Wingdings 2" pitchFamily="18" charset="2"/>
        <a:buChar char=""/>
        <a:defRPr sz="22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968375" indent="-282575" algn="l" defTabSz="914400" rtl="0" eaLnBrk="1" latinLnBrk="0" hangingPunct="1">
        <a:spcBef>
          <a:spcPts val="6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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263650" indent="-295275" algn="l" defTabSz="914400" rtl="0" eaLnBrk="1" latinLnBrk="0" hangingPunct="1">
        <a:spcBef>
          <a:spcPts val="600"/>
        </a:spcBef>
        <a:buClr>
          <a:schemeClr val="accent1">
            <a:lumMod val="75000"/>
          </a:schemeClr>
        </a:buClr>
        <a:buSzPct val="110000"/>
        <a:buFont typeface="Wingdings 2" pitchFamily="18" charset="2"/>
        <a:buChar char="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1546225" indent="-282575" algn="l" defTabSz="914400" rtl="0" eaLnBrk="1" latinLnBrk="0" hangingPunct="1">
        <a:spcBef>
          <a:spcPts val="6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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1828800" indent="-282575" algn="l" defTabSz="914400" rtl="0" eaLnBrk="1" latinLnBrk="0" hangingPunct="1">
        <a:spcBef>
          <a:spcPct val="20000"/>
        </a:spcBef>
        <a:buClr>
          <a:schemeClr val="accent2"/>
        </a:buClr>
        <a:buSzPct val="110000"/>
        <a:buFont typeface="Wingdings 2" pitchFamily="18" charset="2"/>
        <a:buChar char="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117725" indent="-282575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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2398713" indent="-282575" algn="l" defTabSz="914400" rtl="0" eaLnBrk="1" latinLnBrk="0" hangingPunct="1">
        <a:spcBef>
          <a:spcPct val="20000"/>
        </a:spcBef>
        <a:buClr>
          <a:schemeClr val="accent2"/>
        </a:buClr>
        <a:buSzPct val="110000"/>
        <a:buFont typeface="Wingdings 2" pitchFamily="18" charset="2"/>
        <a:buChar char="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2689225" indent="-282575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"/>
        <a:defRPr lang="en-US" sz="1800" kern="1200" dirty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10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106.png"/><Relationship Id="rId1" Type="http://schemas.openxmlformats.org/officeDocument/2006/relationships/slideLayout" Target="../slideLayouts/slideLayout2.xml"/></Relationships>
</file>

<file path=ppt/slides/_rels/slide10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9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jpg"/><Relationship Id="rId4" Type="http://schemas.openxmlformats.org/officeDocument/2006/relationships/image" Target="../media/image18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1.jp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jpg"/><Relationship Id="rId3" Type="http://schemas.openxmlformats.org/officeDocument/2006/relationships/image" Target="../media/image26.png"/><Relationship Id="rId7" Type="http://schemas.openxmlformats.org/officeDocument/2006/relationships/image" Target="../media/image3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Relationship Id="rId9" Type="http://schemas.openxmlformats.org/officeDocument/2006/relationships/image" Target="../media/image31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2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8.png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9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3.png"/><Relationship Id="rId4" Type="http://schemas.openxmlformats.org/officeDocument/2006/relationships/image" Target="../media/image42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5.png"/><Relationship Id="rId4" Type="http://schemas.openxmlformats.org/officeDocument/2006/relationships/image" Target="../media/image44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6.png"/></Relationships>
</file>

<file path=ppt/slides/_rels/slide2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0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2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4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5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6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7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8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3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0.tmp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1.tmp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2.tmp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tmp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9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4.tmp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5.emf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6.tm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7.tmp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8.tmp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9.tmp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70.tmp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71.tmp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72.tmp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73.tmp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74.tmp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75.tm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76.tmp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77.tmp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78.tmp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79.tmp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80.tmp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81.tmp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82.tmp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83.tmp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84.tm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85.tmp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86.tmp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87.tmp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88.tmp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89.tmp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90.tmp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91.tmp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92.tmp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notesSlide" Target="../notesSlides/notesSlide6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93.tmp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notesSlide" Target="../notesSlides/notesSlide6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94.tm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notesSlide" Target="../notesSlides/notesSlide6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95.tmp"/></Relationships>
</file>

<file path=ppt/slides/_rels/slide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notesSlide" Target="../notesSlides/notesSlide65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96.emf"/><Relationship Id="rId4" Type="http://schemas.openxmlformats.org/officeDocument/2006/relationships/oleObject" Target="file:///\\dom_rexecode\dfs\partage\commun\Denis\nbe%20entreprises%20industrielles%20p48.xlsx!Graphique1" TargetMode="External"/></Relationships>
</file>

<file path=ppt/slides/_rels/slide8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notesSlide" Target="../notesSlides/notesSlide66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97.png"/></Relationships>
</file>

<file path=ppt/slides/_rels/slide8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notesSlide" Target="../notesSlides/notesSlide67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98.png"/></Relationships>
</file>

<file path=ppt/slides/_rels/slide8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notesSlide" Target="../notesSlides/notesSlide68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99.png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8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9.xml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8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7" Type="http://schemas.microsoft.com/office/2007/relationships/hdphoto" Target="../media/hdphoto2.wdp"/><Relationship Id="rId2" Type="http://schemas.openxmlformats.org/officeDocument/2006/relationships/notesSlide" Target="../notesSlides/notesSlide7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1.png"/><Relationship Id="rId5" Type="http://schemas.openxmlformats.org/officeDocument/2006/relationships/hyperlink" Target="https://www.legifrance.gouv.fr/loda/id/JORFTEXT000021429269" TargetMode="External"/><Relationship Id="rId4" Type="http://schemas.openxmlformats.org/officeDocument/2006/relationships/hyperlink" Target="https://www.legifrance.gouv.fr/codes/article_lc/LEGIARTI000019761264" TargetMode="External"/></Relationships>
</file>

<file path=ppt/slides/_rels/slide8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1.xml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9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7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2.png"/><Relationship Id="rId4" Type="http://schemas.openxmlformats.org/officeDocument/2006/relationships/hyperlink" Target="https://www.legifrance.gouv.fr/loda/id/JORFTEXT000000439029" TargetMode="External"/></Relationships>
</file>

<file path=ppt/slides/_rels/slide9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7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3.jpeg"/><Relationship Id="rId4" Type="http://schemas.openxmlformats.org/officeDocument/2006/relationships/hyperlink" Target="https://www.inrs.fr/media.html?refINRS=ED%206339" TargetMode="External"/></Relationships>
</file>

<file path=ppt/slides/_rels/slide92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legifrance.gouv.fr/juri/id/JURITEXT000046727142?init=true&amp;page=1&amp;query=21-11727&amp;searchField=ALL&amp;tab_selection=all" TargetMode="External"/><Relationship Id="rId3" Type="http://schemas.openxmlformats.org/officeDocument/2006/relationships/image" Target="../media/image3.jpg"/><Relationship Id="rId7" Type="http://schemas.openxmlformats.org/officeDocument/2006/relationships/image" Target="../media/image103.jpeg"/><Relationship Id="rId2" Type="http://schemas.openxmlformats.org/officeDocument/2006/relationships/notesSlide" Target="../notesSlides/notesSlide74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inrs.fr/media.html?refINRS=ED%206278" TargetMode="External"/><Relationship Id="rId5" Type="http://schemas.openxmlformats.org/officeDocument/2006/relationships/hyperlink" Target="https://www.inrs.fr/media.html?refINRS=ED%206107" TargetMode="External"/><Relationship Id="rId4" Type="http://schemas.openxmlformats.org/officeDocument/2006/relationships/hyperlink" Target="https://www.inrs.fr/media.html?refINRS=ED%206419" TargetMode="External"/></Relationships>
</file>

<file path=ppt/slides/_rels/slide9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75.xml"/><Relationship Id="rId1" Type="http://schemas.openxmlformats.org/officeDocument/2006/relationships/slideLayout" Target="../slideLayouts/slideLayout2.xml"/></Relationships>
</file>

<file path=ppt/slides/_rels/slide9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76.xml"/><Relationship Id="rId1" Type="http://schemas.openxmlformats.org/officeDocument/2006/relationships/slideLayout" Target="../slideLayouts/slideLayout2.xml"/></Relationships>
</file>

<file path=ppt/slides/_rels/slide9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77.xml"/><Relationship Id="rId1" Type="http://schemas.openxmlformats.org/officeDocument/2006/relationships/slideLayout" Target="../slideLayouts/slideLayout2.xml"/></Relationships>
</file>

<file path=ppt/slides/_rels/slide9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78.xml"/><Relationship Id="rId1" Type="http://schemas.openxmlformats.org/officeDocument/2006/relationships/slideLayout" Target="../slideLayouts/slideLayout2.xml"/></Relationships>
</file>

<file path=ppt/slides/_rels/slide9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04.png"/><Relationship Id="rId1" Type="http://schemas.openxmlformats.org/officeDocument/2006/relationships/slideLayout" Target="../slideLayouts/slideLayout1.xml"/></Relationships>
</file>

<file path=ppt/slides/_rels/slide9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6.png"/><Relationship Id="rId2" Type="http://schemas.openxmlformats.org/officeDocument/2006/relationships/image" Target="../media/image10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g"/></Relationships>
</file>

<file path=ppt/slides/_rels/slide9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840446" y="1624149"/>
            <a:ext cx="6753497" cy="3413618"/>
          </a:xfrm>
        </p:spPr>
        <p:txBody>
          <a:bodyPr/>
          <a:lstStyle/>
          <a:p>
            <a:r>
              <a:rPr lang="fr-FR" sz="5400" dirty="0"/>
              <a:t>Journée occasion</a:t>
            </a:r>
            <a:br>
              <a:rPr lang="fr-FR" sz="5400" dirty="0"/>
            </a:br>
            <a:r>
              <a:rPr lang="fr-FR" sz="5400" b="0" dirty="0"/>
              <a:t>-2023-</a:t>
            </a:r>
            <a:br>
              <a:rPr lang="fr-FR" sz="5400" b="0" dirty="0"/>
            </a:br>
            <a:r>
              <a:rPr lang="fr-FR" sz="5400" b="0" i="1" dirty="0"/>
              <a:t>Enersys (Arras)</a:t>
            </a:r>
          </a:p>
        </p:txBody>
      </p:sp>
    </p:spTree>
    <p:extLst>
      <p:ext uri="{BB962C8B-B14F-4D97-AF65-F5344CB8AC3E}">
        <p14:creationId xmlns:p14="http://schemas.microsoft.com/office/powerpoint/2010/main" val="256494684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/>
          <p:cNvSpPr>
            <a:spLocks noGrp="1"/>
          </p:cNvSpPr>
          <p:nvPr>
            <p:ph type="body" sz="quarter" idx="10"/>
          </p:nvPr>
        </p:nvSpPr>
        <p:spPr>
          <a:xfrm>
            <a:off x="5720311" y="1585263"/>
            <a:ext cx="6344093" cy="1364649"/>
          </a:xfrm>
        </p:spPr>
        <p:txBody>
          <a:bodyPr/>
          <a:lstStyle/>
          <a:p>
            <a:pPr algn="just"/>
            <a:r>
              <a:rPr lang="fr-FR" sz="2000" dirty="0">
                <a:solidFill>
                  <a:schemeClr val="tx1"/>
                </a:solidFill>
              </a:rPr>
              <a:t>Les régions ont connu des </a:t>
            </a:r>
            <a:r>
              <a:rPr lang="fr-FR" sz="2000" b="1" dirty="0">
                <a:solidFill>
                  <a:schemeClr val="tx1"/>
                </a:solidFill>
              </a:rPr>
              <a:t>évolutions</a:t>
            </a:r>
            <a:r>
              <a:rPr lang="fr-FR" sz="2000" dirty="0">
                <a:solidFill>
                  <a:schemeClr val="tx1"/>
                </a:solidFill>
              </a:rPr>
              <a:t> de livraisons </a:t>
            </a:r>
            <a:r>
              <a:rPr lang="fr-FR" sz="2000" b="1" dirty="0">
                <a:solidFill>
                  <a:schemeClr val="tx1"/>
                </a:solidFill>
              </a:rPr>
              <a:t>hétérogènes</a:t>
            </a:r>
            <a:r>
              <a:rPr lang="fr-FR" sz="2000" dirty="0">
                <a:solidFill>
                  <a:schemeClr val="tx1"/>
                </a:solidFill>
              </a:rPr>
              <a:t> comparé à 2021. Au total, elles sont en légère décroissance (-3,5%) sur 2022 après une année 2021 de </a:t>
            </a:r>
            <a:r>
              <a:rPr lang="fr-FR" sz="2000" b="1" dirty="0">
                <a:solidFill>
                  <a:schemeClr val="tx1"/>
                </a:solidFill>
              </a:rPr>
              <a:t>forte reprise</a:t>
            </a:r>
            <a:r>
              <a:rPr lang="fr-FR" sz="2000" dirty="0">
                <a:solidFill>
                  <a:schemeClr val="tx1"/>
                </a:solidFill>
              </a:rPr>
              <a:t>.</a:t>
            </a:r>
          </a:p>
          <a:p>
            <a:pPr algn="just"/>
            <a:endParaRPr lang="fr-FR" sz="2000" dirty="0">
              <a:solidFill>
                <a:schemeClr val="tx1"/>
              </a:solidFill>
            </a:endParaRPr>
          </a:p>
        </p:txBody>
      </p:sp>
      <p:sp>
        <p:nvSpPr>
          <p:cNvPr id="8" name="Espace réservé du texte 2"/>
          <p:cNvSpPr txBox="1">
            <a:spLocks/>
          </p:cNvSpPr>
          <p:nvPr/>
        </p:nvSpPr>
        <p:spPr>
          <a:xfrm>
            <a:off x="93651" y="601310"/>
            <a:ext cx="9975164" cy="430524"/>
          </a:xfrm>
          <a:prstGeom prst="rect">
            <a:avLst/>
          </a:prstGeom>
        </p:spPr>
        <p:txBody>
          <a:bodyPr/>
          <a:lstStyle>
            <a:lvl1pPr marL="285750" marR="0" indent="-285750" algn="l" defTabSz="914400" rtl="0" eaLnBrk="1" fontAlgn="auto" latinLnBrk="0" hangingPunct="1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buSzPct val="150000"/>
              <a:buFontTx/>
              <a:buBlip>
                <a:blip r:embed="rId2"/>
              </a:buBlip>
              <a:tabLst/>
              <a:defRPr sz="1600" b="0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336550" algn="l" defTabSz="914400" rtl="0" eaLnBrk="1" latinLnBrk="0" hangingPunct="1">
              <a:spcBef>
                <a:spcPts val="600"/>
              </a:spcBef>
              <a:buClr>
                <a:schemeClr val="accent1">
                  <a:lumMod val="75000"/>
                </a:schemeClr>
              </a:buClr>
              <a:buSzPct val="150000"/>
              <a:buFontTx/>
              <a:buBlip>
                <a:blip r:embed="rId2"/>
              </a:buBlip>
              <a:defRPr sz="2400" kern="1200">
                <a:ln>
                  <a:noFill/>
                </a:ln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68375" indent="-282575" algn="l" defTabSz="914400" rtl="0" eaLnBrk="1" latinLnBrk="0" hangingPunct="1">
              <a:spcBef>
                <a:spcPts val="600"/>
              </a:spcBef>
              <a:buClr>
                <a:schemeClr val="tx2">
                  <a:lumMod val="75000"/>
                </a:schemeClr>
              </a:buClr>
              <a:buSzPct val="100000"/>
              <a:buFont typeface="Wingdings 2" pitchFamily="18" charset="2"/>
              <a:buChar char=""/>
              <a:defRPr sz="22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263650" indent="-295275" algn="l" defTabSz="914400" rtl="0" eaLnBrk="1" latinLnBrk="0" hangingPunct="1">
              <a:spcBef>
                <a:spcPts val="600"/>
              </a:spcBef>
              <a:buClr>
                <a:schemeClr val="tx1">
                  <a:lumMod val="50000"/>
                  <a:lumOff val="50000"/>
                </a:schemeClr>
              </a:buClr>
              <a:buSzPct val="100000"/>
              <a:buFont typeface="Wingdings 2" pitchFamily="18" charset="2"/>
              <a:buChar char="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6225" indent="-282575" algn="l" defTabSz="914400" rtl="0" eaLnBrk="1" latinLnBrk="0" hangingPunct="1">
              <a:spcBef>
                <a:spcPts val="6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Char char=""/>
              <a:defRPr sz="20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828800" indent="-282575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110000"/>
              <a:buFont typeface="Wingdings 2" pitchFamily="18" charset="2"/>
              <a:buChar char=""/>
              <a:defRPr lang="en-US" sz="1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117725" indent="-282575" algn="l" defTabSz="914400" rtl="0" eaLnBrk="1" latinLnBrk="0" hangingPunct="1"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Char char=""/>
              <a:defRPr lang="en-US" sz="1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398713" indent="-282575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110000"/>
              <a:buFont typeface="Wingdings 2" pitchFamily="18" charset="2"/>
              <a:buChar char=""/>
              <a:defRPr lang="en-US" sz="1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689225" indent="-282575" algn="l" defTabSz="914400" rtl="0" eaLnBrk="1" latinLnBrk="0" hangingPunct="1"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Char char=""/>
              <a:defRPr lang="en-US" sz="1800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fr-FR" sz="2000" b="1" i="1" dirty="0">
                <a:solidFill>
                  <a:schemeClr val="tx1"/>
                </a:solidFill>
              </a:rPr>
              <a:t>Les livraisons ont maintenu la cadence de 2021</a:t>
            </a:r>
          </a:p>
        </p:txBody>
      </p:sp>
      <p:sp>
        <p:nvSpPr>
          <p:cNvPr id="9" name="Espace réservé du texte 2"/>
          <p:cNvSpPr txBox="1">
            <a:spLocks/>
          </p:cNvSpPr>
          <p:nvPr/>
        </p:nvSpPr>
        <p:spPr>
          <a:xfrm>
            <a:off x="5720310" y="3072545"/>
            <a:ext cx="6344093" cy="1941121"/>
          </a:xfrm>
          <a:prstGeom prst="rect">
            <a:avLst/>
          </a:prstGeom>
        </p:spPr>
        <p:txBody>
          <a:bodyPr/>
          <a:lstStyle>
            <a:lvl1pPr marL="285750" marR="0" indent="-285750" algn="l" defTabSz="914400" rtl="0" eaLnBrk="1" fontAlgn="auto" latinLnBrk="0" hangingPunct="1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buSzPct val="150000"/>
              <a:buFontTx/>
              <a:buBlip>
                <a:blip r:embed="rId2"/>
              </a:buBlip>
              <a:tabLst/>
              <a:defRPr sz="1600" b="0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336550" algn="l" defTabSz="914400" rtl="0" eaLnBrk="1" latinLnBrk="0" hangingPunct="1">
              <a:spcBef>
                <a:spcPts val="600"/>
              </a:spcBef>
              <a:buClr>
                <a:schemeClr val="accent1">
                  <a:lumMod val="75000"/>
                </a:schemeClr>
              </a:buClr>
              <a:buSzPct val="150000"/>
              <a:buFontTx/>
              <a:buBlip>
                <a:blip r:embed="rId2"/>
              </a:buBlip>
              <a:defRPr sz="2400" kern="1200">
                <a:ln>
                  <a:noFill/>
                </a:ln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68375" indent="-282575" algn="l" defTabSz="914400" rtl="0" eaLnBrk="1" latinLnBrk="0" hangingPunct="1">
              <a:spcBef>
                <a:spcPts val="600"/>
              </a:spcBef>
              <a:buClr>
                <a:schemeClr val="tx2">
                  <a:lumMod val="75000"/>
                </a:schemeClr>
              </a:buClr>
              <a:buSzPct val="100000"/>
              <a:buFont typeface="Wingdings 2" pitchFamily="18" charset="2"/>
              <a:buChar char=""/>
              <a:defRPr sz="22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263650" indent="-295275" algn="l" defTabSz="914400" rtl="0" eaLnBrk="1" latinLnBrk="0" hangingPunct="1">
              <a:spcBef>
                <a:spcPts val="600"/>
              </a:spcBef>
              <a:buClr>
                <a:schemeClr val="tx1">
                  <a:lumMod val="50000"/>
                  <a:lumOff val="50000"/>
                </a:schemeClr>
              </a:buClr>
              <a:buSzPct val="100000"/>
              <a:buFont typeface="Wingdings 2" pitchFamily="18" charset="2"/>
              <a:buChar char="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6225" indent="-282575" algn="l" defTabSz="914400" rtl="0" eaLnBrk="1" latinLnBrk="0" hangingPunct="1">
              <a:spcBef>
                <a:spcPts val="6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Char char=""/>
              <a:defRPr sz="20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828800" indent="-282575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110000"/>
              <a:buFont typeface="Wingdings 2" pitchFamily="18" charset="2"/>
              <a:buChar char=""/>
              <a:defRPr lang="en-US" sz="1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117725" indent="-282575" algn="l" defTabSz="914400" rtl="0" eaLnBrk="1" latinLnBrk="0" hangingPunct="1"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Char char=""/>
              <a:defRPr lang="en-US" sz="1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398713" indent="-282575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110000"/>
              <a:buFont typeface="Wingdings 2" pitchFamily="18" charset="2"/>
              <a:buChar char=""/>
              <a:defRPr lang="en-US" sz="1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689225" indent="-282575" algn="l" defTabSz="914400" rtl="0" eaLnBrk="1" latinLnBrk="0" hangingPunct="1"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Char char=""/>
              <a:defRPr lang="en-US" sz="1800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spcBef>
                <a:spcPts val="0"/>
              </a:spcBef>
              <a:buNone/>
            </a:pPr>
            <a:endParaRPr lang="fr-FR" sz="2000" dirty="0">
              <a:solidFill>
                <a:schemeClr val="tx1"/>
              </a:solidFill>
            </a:endParaRPr>
          </a:p>
          <a:p>
            <a:pPr algn="just">
              <a:spcBef>
                <a:spcPts val="0"/>
              </a:spcBef>
            </a:pPr>
            <a:r>
              <a:rPr lang="fr-FR" sz="2000" dirty="0">
                <a:solidFill>
                  <a:schemeClr val="tx1"/>
                </a:solidFill>
              </a:rPr>
              <a:t> </a:t>
            </a:r>
            <a:r>
              <a:rPr lang="fr-FR" sz="2000" b="1" dirty="0">
                <a:solidFill>
                  <a:schemeClr val="tx1"/>
                </a:solidFill>
              </a:rPr>
              <a:t>Ile-de-France</a:t>
            </a:r>
            <a:r>
              <a:rPr lang="fr-FR" sz="2000" dirty="0">
                <a:solidFill>
                  <a:schemeClr val="tx1"/>
                </a:solidFill>
              </a:rPr>
              <a:t>, </a:t>
            </a:r>
            <a:r>
              <a:rPr lang="fr-FR" sz="2000" b="1" dirty="0">
                <a:solidFill>
                  <a:schemeClr val="tx1"/>
                </a:solidFill>
              </a:rPr>
              <a:t>Rhône-Alpes</a:t>
            </a:r>
            <a:r>
              <a:rPr lang="fr-FR" sz="2000" dirty="0">
                <a:solidFill>
                  <a:schemeClr val="tx1"/>
                </a:solidFill>
              </a:rPr>
              <a:t> et </a:t>
            </a:r>
            <a:r>
              <a:rPr lang="fr-FR" sz="2000" b="1" dirty="0">
                <a:solidFill>
                  <a:schemeClr val="tx1"/>
                </a:solidFill>
              </a:rPr>
              <a:t>PACA</a:t>
            </a:r>
            <a:r>
              <a:rPr lang="fr-FR" sz="2000" dirty="0">
                <a:solidFill>
                  <a:schemeClr val="tx1"/>
                </a:solidFill>
              </a:rPr>
              <a:t> représentent à elles seules </a:t>
            </a:r>
            <a:r>
              <a:rPr lang="fr-FR" sz="2000" b="1" dirty="0">
                <a:solidFill>
                  <a:schemeClr val="tx1"/>
                </a:solidFill>
              </a:rPr>
              <a:t>33%</a:t>
            </a:r>
            <a:r>
              <a:rPr lang="fr-FR" sz="2000" dirty="0">
                <a:solidFill>
                  <a:schemeClr val="tx1"/>
                </a:solidFill>
              </a:rPr>
              <a:t> du marché global. Mis à part la région PACA, elles sont en </a:t>
            </a:r>
            <a:r>
              <a:rPr lang="fr-FR" sz="2000" b="1" dirty="0">
                <a:solidFill>
                  <a:schemeClr val="tx1"/>
                </a:solidFill>
              </a:rPr>
              <a:t>croissance</a:t>
            </a:r>
            <a:r>
              <a:rPr lang="fr-FR" sz="2000" dirty="0">
                <a:solidFill>
                  <a:schemeClr val="tx1"/>
                </a:solidFill>
              </a:rPr>
              <a:t> légère en 2022.</a:t>
            </a:r>
          </a:p>
          <a:p>
            <a:pPr marL="0" indent="0" algn="just">
              <a:spcBef>
                <a:spcPts val="0"/>
              </a:spcBef>
              <a:buNone/>
            </a:pPr>
            <a:endParaRPr lang="fr-FR" sz="1800" b="1" dirty="0">
              <a:solidFill>
                <a:schemeClr val="tx1"/>
              </a:solidFill>
            </a:endParaRPr>
          </a:p>
        </p:txBody>
      </p:sp>
      <p:sp>
        <p:nvSpPr>
          <p:cNvPr id="10" name="Titre 1">
            <a:extLst>
              <a:ext uri="{FF2B5EF4-FFF2-40B4-BE49-F238E27FC236}">
                <a16:creationId xmlns:a16="http://schemas.microsoft.com/office/drawing/2014/main" id="{63B4AAE0-461F-4973-8944-852441EB6867}"/>
              </a:ext>
            </a:extLst>
          </p:cNvPr>
          <p:cNvSpPr txBox="1">
            <a:spLocks/>
          </p:cNvSpPr>
          <p:nvPr/>
        </p:nvSpPr>
        <p:spPr>
          <a:xfrm>
            <a:off x="42538" y="-64727"/>
            <a:ext cx="9069931" cy="727869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000" b="1" i="0" kern="1200">
                <a:solidFill>
                  <a:srgbClr val="FF6600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fr-FR" sz="3200" dirty="0"/>
              <a:t>Retour sur 2022 : Performances régionales</a:t>
            </a:r>
          </a:p>
        </p:txBody>
      </p:sp>
      <p:sp>
        <p:nvSpPr>
          <p:cNvPr id="11" name="Espace réservé du texte 2">
            <a:extLst>
              <a:ext uri="{FF2B5EF4-FFF2-40B4-BE49-F238E27FC236}">
                <a16:creationId xmlns:a16="http://schemas.microsoft.com/office/drawing/2014/main" id="{9D3C8213-DA1A-49E0-9E59-049B340D516B}"/>
              </a:ext>
            </a:extLst>
          </p:cNvPr>
          <p:cNvSpPr txBox="1">
            <a:spLocks/>
          </p:cNvSpPr>
          <p:nvPr/>
        </p:nvSpPr>
        <p:spPr>
          <a:xfrm>
            <a:off x="5720310" y="4620629"/>
            <a:ext cx="6344093" cy="1941121"/>
          </a:xfrm>
          <a:prstGeom prst="rect">
            <a:avLst/>
          </a:prstGeom>
        </p:spPr>
        <p:txBody>
          <a:bodyPr/>
          <a:lstStyle>
            <a:lvl1pPr marL="285750" marR="0" indent="-285750" algn="l" defTabSz="914400" rtl="0" eaLnBrk="1" fontAlgn="auto" latinLnBrk="0" hangingPunct="1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buSzPct val="150000"/>
              <a:buFontTx/>
              <a:buBlip>
                <a:blip r:embed="rId2"/>
              </a:buBlip>
              <a:tabLst/>
              <a:defRPr sz="1600" b="0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336550" algn="l" defTabSz="914400" rtl="0" eaLnBrk="1" latinLnBrk="0" hangingPunct="1">
              <a:spcBef>
                <a:spcPts val="600"/>
              </a:spcBef>
              <a:buClr>
                <a:schemeClr val="accent1">
                  <a:lumMod val="75000"/>
                </a:schemeClr>
              </a:buClr>
              <a:buSzPct val="150000"/>
              <a:buFontTx/>
              <a:buBlip>
                <a:blip r:embed="rId2"/>
              </a:buBlip>
              <a:defRPr sz="2400" kern="1200">
                <a:ln>
                  <a:noFill/>
                </a:ln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68375" indent="-282575" algn="l" defTabSz="914400" rtl="0" eaLnBrk="1" latinLnBrk="0" hangingPunct="1">
              <a:spcBef>
                <a:spcPts val="600"/>
              </a:spcBef>
              <a:buClr>
                <a:schemeClr val="tx2">
                  <a:lumMod val="75000"/>
                </a:schemeClr>
              </a:buClr>
              <a:buSzPct val="100000"/>
              <a:buFont typeface="Wingdings 2" pitchFamily="18" charset="2"/>
              <a:buChar char=""/>
              <a:defRPr sz="22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263650" indent="-295275" algn="l" defTabSz="914400" rtl="0" eaLnBrk="1" latinLnBrk="0" hangingPunct="1">
              <a:spcBef>
                <a:spcPts val="600"/>
              </a:spcBef>
              <a:buClr>
                <a:schemeClr val="tx1">
                  <a:lumMod val="50000"/>
                  <a:lumOff val="50000"/>
                </a:schemeClr>
              </a:buClr>
              <a:buSzPct val="100000"/>
              <a:buFont typeface="Wingdings 2" pitchFamily="18" charset="2"/>
              <a:buChar char="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6225" indent="-282575" algn="l" defTabSz="914400" rtl="0" eaLnBrk="1" latinLnBrk="0" hangingPunct="1">
              <a:spcBef>
                <a:spcPts val="6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Char char=""/>
              <a:defRPr sz="20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828800" indent="-282575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110000"/>
              <a:buFont typeface="Wingdings 2" pitchFamily="18" charset="2"/>
              <a:buChar char=""/>
              <a:defRPr lang="en-US" sz="1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117725" indent="-282575" algn="l" defTabSz="914400" rtl="0" eaLnBrk="1" latinLnBrk="0" hangingPunct="1"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Char char=""/>
              <a:defRPr lang="en-US" sz="1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398713" indent="-282575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110000"/>
              <a:buFont typeface="Wingdings 2" pitchFamily="18" charset="2"/>
              <a:buChar char=""/>
              <a:defRPr lang="en-US" sz="1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689225" indent="-282575" algn="l" defTabSz="914400" rtl="0" eaLnBrk="1" latinLnBrk="0" hangingPunct="1"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Char char=""/>
              <a:defRPr lang="en-US" sz="1800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spcBef>
                <a:spcPts val="0"/>
              </a:spcBef>
              <a:buNone/>
            </a:pPr>
            <a:endParaRPr lang="fr-FR" sz="2000" dirty="0">
              <a:solidFill>
                <a:schemeClr val="tx1"/>
              </a:solidFill>
            </a:endParaRPr>
          </a:p>
          <a:p>
            <a:pPr algn="just">
              <a:spcBef>
                <a:spcPts val="0"/>
              </a:spcBef>
            </a:pPr>
            <a:r>
              <a:rPr lang="fr-FR" sz="2000" dirty="0">
                <a:solidFill>
                  <a:schemeClr val="tx1"/>
                </a:solidFill>
              </a:rPr>
              <a:t>Les </a:t>
            </a:r>
            <a:r>
              <a:rPr lang="fr-FR" sz="2000" b="1" dirty="0">
                <a:solidFill>
                  <a:schemeClr val="tx1"/>
                </a:solidFill>
              </a:rPr>
              <a:t>replis</a:t>
            </a:r>
            <a:r>
              <a:rPr lang="fr-FR" sz="2000" dirty="0">
                <a:solidFill>
                  <a:schemeClr val="tx1"/>
                </a:solidFill>
              </a:rPr>
              <a:t> les plus importants ont été observés dans les régions Bourgogne (-10,6%), Lorraine (-9,4%), Picardie (-9%), Haute-Normandie 	       (-8,7%) et Nord-Pas-de-Calais (-8,6%).</a:t>
            </a:r>
          </a:p>
        </p:txBody>
      </p:sp>
      <p:pic>
        <p:nvPicPr>
          <p:cNvPr id="2" name="Image 1">
            <a:extLst>
              <a:ext uri="{FF2B5EF4-FFF2-40B4-BE49-F238E27FC236}">
                <a16:creationId xmlns:a16="http://schemas.microsoft.com/office/drawing/2014/main" id="{97FABC99-B057-2827-FB0A-4590766E6A7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0619" t="15622" r="25130" b="7020"/>
          <a:stretch/>
        </p:blipFill>
        <p:spPr>
          <a:xfrm>
            <a:off x="177798" y="1283960"/>
            <a:ext cx="5348912" cy="5397256"/>
          </a:xfrm>
          <a:prstGeom prst="rect">
            <a:avLst/>
          </a:prstGeom>
        </p:spPr>
      </p:pic>
      <p:sp>
        <p:nvSpPr>
          <p:cNvPr id="12" name="ZoneTexte 11">
            <a:extLst>
              <a:ext uri="{FF2B5EF4-FFF2-40B4-BE49-F238E27FC236}">
                <a16:creationId xmlns:a16="http://schemas.microsoft.com/office/drawing/2014/main" id="{2A1C8E5C-C245-C6C5-3B45-2F70FE9CD47E}"/>
              </a:ext>
            </a:extLst>
          </p:cNvPr>
          <p:cNvSpPr txBox="1"/>
          <p:nvPr/>
        </p:nvSpPr>
        <p:spPr>
          <a:xfrm>
            <a:off x="757312" y="1066442"/>
            <a:ext cx="5090595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1600" dirty="0"/>
              <a:t>Part de marché en % ; Variation annuelle en %</a:t>
            </a:r>
          </a:p>
        </p:txBody>
      </p:sp>
    </p:spTree>
    <p:extLst>
      <p:ext uri="{BB962C8B-B14F-4D97-AF65-F5344CB8AC3E}">
        <p14:creationId xmlns:p14="http://schemas.microsoft.com/office/powerpoint/2010/main" val="2268616804"/>
      </p:ext>
    </p:extLst>
  </p:cSld>
  <p:clrMapOvr>
    <a:masterClrMapping/>
  </p:clrMapOvr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CB5F787-3518-2341-E4B6-EBA5502B80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Jeu concours</a:t>
            </a:r>
          </a:p>
        </p:txBody>
      </p:sp>
      <p:pic>
        <p:nvPicPr>
          <p:cNvPr id="4" name="Image 3" descr="Une image contenant texte, capture d’écran, Police, conception&#10;&#10;Description générée automatiquement">
            <a:extLst>
              <a:ext uri="{FF2B5EF4-FFF2-40B4-BE49-F238E27FC236}">
                <a16:creationId xmlns:a16="http://schemas.microsoft.com/office/drawing/2014/main" id="{A7B817FA-9C7C-61CB-D2AC-97ACDAC7CE3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6535" y="1560819"/>
            <a:ext cx="6178931" cy="4536000"/>
          </a:xfrm>
          <a:prstGeom prst="rect">
            <a:avLst/>
          </a:prstGeom>
        </p:spPr>
      </p:pic>
      <p:sp>
        <p:nvSpPr>
          <p:cNvPr id="5" name="Espace réservé du texte 2">
            <a:extLst>
              <a:ext uri="{FF2B5EF4-FFF2-40B4-BE49-F238E27FC236}">
                <a16:creationId xmlns:a16="http://schemas.microsoft.com/office/drawing/2014/main" id="{C4BA1535-580E-E4C7-401C-12099E1523CB}"/>
              </a:ext>
            </a:extLst>
          </p:cNvPr>
          <p:cNvSpPr txBox="1">
            <a:spLocks/>
          </p:cNvSpPr>
          <p:nvPr/>
        </p:nvSpPr>
        <p:spPr>
          <a:xfrm>
            <a:off x="414339" y="1229134"/>
            <a:ext cx="2171699" cy="399642"/>
          </a:xfrm>
          <a:prstGeom prst="rect">
            <a:avLst/>
          </a:prstGeom>
        </p:spPr>
        <p:txBody>
          <a:bodyPr/>
          <a:lstStyle>
            <a:lvl1pPr marL="285750" marR="0" indent="-285750" algn="l" defTabSz="914400" rtl="0" eaLnBrk="1" fontAlgn="auto" latinLnBrk="0" hangingPunct="1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buSzPct val="150000"/>
              <a:buFontTx/>
              <a:buBlip>
                <a:blip r:embed="rId3"/>
              </a:buBlip>
              <a:tabLst/>
              <a:defRPr sz="1600" b="0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336550" algn="l" defTabSz="914400" rtl="0" eaLnBrk="1" latinLnBrk="0" hangingPunct="1">
              <a:spcBef>
                <a:spcPts val="600"/>
              </a:spcBef>
              <a:buClr>
                <a:schemeClr val="accent1">
                  <a:lumMod val="75000"/>
                </a:schemeClr>
              </a:buClr>
              <a:buSzPct val="150000"/>
              <a:buFontTx/>
              <a:buBlip>
                <a:blip r:embed="rId3"/>
              </a:buBlip>
              <a:defRPr sz="2400" kern="1200">
                <a:ln>
                  <a:noFill/>
                </a:ln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68375" indent="-282575" algn="l" defTabSz="914400" rtl="0" eaLnBrk="1" latinLnBrk="0" hangingPunct="1">
              <a:spcBef>
                <a:spcPts val="600"/>
              </a:spcBef>
              <a:buClr>
                <a:schemeClr val="tx2">
                  <a:lumMod val="75000"/>
                </a:schemeClr>
              </a:buClr>
              <a:buSzPct val="100000"/>
              <a:buFont typeface="Wingdings 2" pitchFamily="18" charset="2"/>
              <a:buChar char=""/>
              <a:defRPr sz="22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263650" indent="-295275" algn="l" defTabSz="914400" rtl="0" eaLnBrk="1" latinLnBrk="0" hangingPunct="1">
              <a:spcBef>
                <a:spcPts val="600"/>
              </a:spcBef>
              <a:buClr>
                <a:schemeClr val="tx1">
                  <a:lumMod val="50000"/>
                  <a:lumOff val="50000"/>
                </a:schemeClr>
              </a:buClr>
              <a:buSzPct val="100000"/>
              <a:buFont typeface="Wingdings 2" pitchFamily="18" charset="2"/>
              <a:buChar char="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6225" indent="-282575" algn="l" defTabSz="914400" rtl="0" eaLnBrk="1" latinLnBrk="0" hangingPunct="1">
              <a:spcBef>
                <a:spcPts val="6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Char char=""/>
              <a:defRPr sz="20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828800" indent="-282575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110000"/>
              <a:buFont typeface="Wingdings 2" pitchFamily="18" charset="2"/>
              <a:buChar char=""/>
              <a:defRPr lang="en-US" sz="1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117725" indent="-282575" algn="l" defTabSz="914400" rtl="0" eaLnBrk="1" latinLnBrk="0" hangingPunct="1"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Char char=""/>
              <a:defRPr lang="en-US" sz="1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398713" indent="-282575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110000"/>
              <a:buFont typeface="Wingdings 2" pitchFamily="18" charset="2"/>
              <a:buChar char=""/>
              <a:defRPr lang="en-US" sz="1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689225" indent="-282575" algn="l" defTabSz="914400" rtl="0" eaLnBrk="1" latinLnBrk="0" hangingPunct="1"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Char char=""/>
              <a:defRPr lang="en-US" sz="1800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b="1" dirty="0">
                <a:solidFill>
                  <a:schemeClr val="tx1"/>
                </a:solidFill>
              </a:rPr>
              <a:t>Modèle 2</a:t>
            </a:r>
          </a:p>
        </p:txBody>
      </p:sp>
    </p:spTree>
    <p:extLst>
      <p:ext uri="{BB962C8B-B14F-4D97-AF65-F5344CB8AC3E}">
        <p14:creationId xmlns:p14="http://schemas.microsoft.com/office/powerpoint/2010/main" val="2298926045"/>
      </p:ext>
    </p:extLst>
  </p:cSld>
  <p:clrMapOvr>
    <a:masterClrMapping/>
  </p:clrMapOvr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 txBox="1">
            <a:spLocks/>
          </p:cNvSpPr>
          <p:nvPr/>
        </p:nvSpPr>
        <p:spPr>
          <a:xfrm>
            <a:off x="152400" y="0"/>
            <a:ext cx="11887199" cy="3920443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600" b="1" i="0" kern="1200">
                <a:solidFill>
                  <a:srgbClr val="FF6600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5300" dirty="0"/>
              <a:t>Merci pour votre attention</a:t>
            </a:r>
          </a:p>
          <a:p>
            <a:endParaRPr lang="fr-FR" sz="5300" dirty="0"/>
          </a:p>
          <a:p>
            <a:endParaRPr lang="fr-FR" sz="3000" dirty="0"/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8DEED8C3-3507-C116-CD90-94BD7593483D}"/>
              </a:ext>
            </a:extLst>
          </p:cNvPr>
          <p:cNvSpPr txBox="1"/>
          <p:nvPr/>
        </p:nvSpPr>
        <p:spPr>
          <a:xfrm>
            <a:off x="7433068" y="3181778"/>
            <a:ext cx="3609703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fr-FR" sz="2000" b="1" dirty="0">
                <a:solidFill>
                  <a:schemeClr val="accent3"/>
                </a:solidFill>
              </a:rPr>
              <a:t>Rdv demain chez </a:t>
            </a:r>
            <a:r>
              <a:rPr lang="fr-FR" sz="2000" b="1" dirty="0" err="1">
                <a:solidFill>
                  <a:schemeClr val="accent3"/>
                </a:solidFill>
              </a:rPr>
              <a:t>Enersys</a:t>
            </a:r>
            <a:endParaRPr lang="fr-FR" sz="2000" b="1" dirty="0">
              <a:solidFill>
                <a:schemeClr val="accent3"/>
              </a:solidFill>
            </a:endParaRPr>
          </a:p>
          <a:p>
            <a:pPr algn="ctr"/>
            <a:r>
              <a:rPr lang="fr-FR" sz="2000" b="1" dirty="0">
                <a:solidFill>
                  <a:schemeClr val="accent3"/>
                </a:solidFill>
              </a:rPr>
              <a:t>9h00</a:t>
            </a:r>
          </a:p>
          <a:p>
            <a:pPr algn="ctr"/>
            <a:r>
              <a:rPr lang="fr-FR" sz="2000" b="1" dirty="0">
                <a:solidFill>
                  <a:schemeClr val="accent3"/>
                </a:solidFill>
              </a:rPr>
              <a:t>Rue Alexander Fleming</a:t>
            </a:r>
          </a:p>
          <a:p>
            <a:pPr algn="ctr"/>
            <a:r>
              <a:rPr lang="fr-FR" sz="2000" b="1" dirty="0">
                <a:solidFill>
                  <a:schemeClr val="accent3"/>
                </a:solidFill>
              </a:rPr>
              <a:t>62000 Arras</a:t>
            </a:r>
            <a:endParaRPr lang="fr-FR" sz="4000" b="1" dirty="0">
              <a:solidFill>
                <a:schemeClr val="accent3"/>
              </a:solidFill>
            </a:endParaRP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73F03BBE-0824-B989-8A66-335A5F214069}"/>
              </a:ext>
            </a:extLst>
          </p:cNvPr>
          <p:cNvSpPr txBox="1"/>
          <p:nvPr/>
        </p:nvSpPr>
        <p:spPr>
          <a:xfrm>
            <a:off x="339128" y="3181778"/>
            <a:ext cx="5756871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fr-FR" sz="2000" b="1" dirty="0">
                <a:solidFill>
                  <a:schemeClr val="accent3"/>
                </a:solidFill>
              </a:rPr>
              <a:t>Rdv ce soir au restaurant le French House</a:t>
            </a:r>
          </a:p>
          <a:p>
            <a:pPr algn="ctr"/>
            <a:r>
              <a:rPr lang="fr-FR" sz="2000" b="1" dirty="0">
                <a:solidFill>
                  <a:schemeClr val="accent3"/>
                </a:solidFill>
              </a:rPr>
              <a:t>19h30</a:t>
            </a:r>
          </a:p>
          <a:p>
            <a:pPr algn="ctr"/>
            <a:r>
              <a:rPr lang="fr-FR" sz="2000" b="1" dirty="0">
                <a:solidFill>
                  <a:schemeClr val="accent3"/>
                </a:solidFill>
              </a:rPr>
              <a:t>46 </a:t>
            </a:r>
            <a:r>
              <a:rPr lang="fr-FR" sz="2000" b="1" dirty="0" err="1">
                <a:solidFill>
                  <a:schemeClr val="accent3"/>
                </a:solidFill>
              </a:rPr>
              <a:t>Grand'Place</a:t>
            </a:r>
            <a:r>
              <a:rPr lang="fr-FR" sz="2000" b="1" dirty="0">
                <a:solidFill>
                  <a:schemeClr val="accent3"/>
                </a:solidFill>
              </a:rPr>
              <a:t> </a:t>
            </a:r>
          </a:p>
          <a:p>
            <a:pPr algn="ctr"/>
            <a:r>
              <a:rPr lang="fr-FR" sz="2000" b="1" dirty="0">
                <a:solidFill>
                  <a:schemeClr val="accent3"/>
                </a:solidFill>
              </a:rPr>
              <a:t>62000 Arras</a:t>
            </a:r>
            <a:endParaRPr lang="fr-FR" sz="4000" b="1" dirty="0">
              <a:solidFill>
                <a:schemeClr val="accent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966395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CB272971-BE9B-4987-B2CE-3B94B299E3AB}"/>
              </a:ext>
            </a:extLst>
          </p:cNvPr>
          <p:cNvSpPr/>
          <p:nvPr/>
        </p:nvSpPr>
        <p:spPr>
          <a:xfrm>
            <a:off x="241318" y="868299"/>
            <a:ext cx="471676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altLang="fr-FR" sz="2400" b="1" dirty="0">
                <a:solidFill>
                  <a:srgbClr val="0070C0"/>
                </a:solidFill>
                <a:latin typeface="Calibri Light" panose="020F0302020204030204" pitchFamily="34" charset="0"/>
              </a:rPr>
              <a:t>Focus région Nord-Pas-de-Calais</a:t>
            </a:r>
          </a:p>
        </p:txBody>
      </p:sp>
      <p:sp>
        <p:nvSpPr>
          <p:cNvPr id="7" name="Object 7">
            <a:extLst>
              <a:ext uri="{FF2B5EF4-FFF2-40B4-BE49-F238E27FC236}">
                <a16:creationId xmlns:a16="http://schemas.microsoft.com/office/drawing/2014/main" id="{A5F26172-3ACF-4C82-9371-44769BC42811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241318" y="1448734"/>
            <a:ext cx="6009004" cy="17853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285750" indent="-285750" eaLnBrk="1" hangingPunct="1">
              <a:spcBef>
                <a:spcPct val="0"/>
              </a:spcBef>
              <a:buSzPct val="200000"/>
              <a:buBlip>
                <a:blip r:embed="rId2"/>
              </a:buBlip>
            </a:pPr>
            <a:r>
              <a:rPr lang="fr-FR" altLang="fr-FR" sz="1600" b="1" dirty="0">
                <a:solidFill>
                  <a:srgbClr val="0070C0"/>
                </a:solidFill>
                <a:latin typeface="+mn-lt"/>
              </a:rPr>
              <a:t>7%</a:t>
            </a:r>
            <a:r>
              <a:rPr lang="fr-FR" altLang="fr-FR" sz="1600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 </a:t>
            </a:r>
            <a:r>
              <a:rPr lang="fr-FR" altLang="fr-FR" sz="1600" b="1" dirty="0">
                <a:solidFill>
                  <a:srgbClr val="0070C0"/>
                </a:solidFill>
                <a:latin typeface="+mn-lt"/>
              </a:rPr>
              <a:t>des parts du marché </a:t>
            </a:r>
            <a:r>
              <a:rPr lang="fr-FR" altLang="fr-FR" sz="1600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français (neuf)</a:t>
            </a:r>
          </a:p>
          <a:p>
            <a:pPr eaLnBrk="1" hangingPunct="1">
              <a:spcBef>
                <a:spcPct val="0"/>
              </a:spcBef>
              <a:buSzPct val="200000"/>
              <a:buNone/>
            </a:pPr>
            <a:endParaRPr lang="fr-FR" altLang="fr-FR" sz="1600" dirty="0">
              <a:solidFill>
                <a:schemeClr val="bg1">
                  <a:lumMod val="50000"/>
                </a:schemeClr>
              </a:solidFill>
              <a:latin typeface="+mn-lt"/>
            </a:endParaRPr>
          </a:p>
          <a:p>
            <a:pPr marL="285750" indent="-285750" eaLnBrk="1" hangingPunct="1">
              <a:spcBef>
                <a:spcPct val="0"/>
              </a:spcBef>
              <a:buSzPct val="200000"/>
              <a:buBlip>
                <a:blip r:embed="rId2"/>
              </a:buBlip>
            </a:pPr>
            <a:r>
              <a:rPr lang="fr-FR" altLang="fr-FR" sz="1600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En décroissance </a:t>
            </a:r>
            <a:r>
              <a:rPr lang="fr-FR" altLang="fr-FR" sz="1600" b="1" dirty="0">
                <a:solidFill>
                  <a:srgbClr val="0070C0"/>
                </a:solidFill>
                <a:latin typeface="+mn-lt"/>
              </a:rPr>
              <a:t>de -9%</a:t>
            </a:r>
            <a:r>
              <a:rPr lang="fr-FR" altLang="fr-FR" sz="1600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 sur 2022</a:t>
            </a:r>
          </a:p>
          <a:p>
            <a:pPr marL="285750" indent="-285750" eaLnBrk="1" hangingPunct="1">
              <a:spcBef>
                <a:spcPct val="0"/>
              </a:spcBef>
              <a:buSzPct val="200000"/>
              <a:buBlip>
                <a:blip r:embed="rId2"/>
              </a:buBlip>
            </a:pPr>
            <a:endParaRPr lang="fr-FR" altLang="fr-FR" sz="1600" dirty="0">
              <a:solidFill>
                <a:schemeClr val="bg1">
                  <a:lumMod val="50000"/>
                </a:schemeClr>
              </a:solidFill>
              <a:latin typeface="+mn-lt"/>
            </a:endParaRPr>
          </a:p>
          <a:p>
            <a:pPr marL="285750" indent="-285750" eaLnBrk="1" hangingPunct="1">
              <a:spcBef>
                <a:spcPct val="0"/>
              </a:spcBef>
              <a:buSzPct val="200000"/>
              <a:buBlip>
                <a:blip r:embed="rId2"/>
              </a:buBlip>
            </a:pPr>
            <a:r>
              <a:rPr lang="fr-FR" altLang="fr-FR" sz="1600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Un marché un peu plus orienté vers les</a:t>
            </a:r>
            <a:r>
              <a:rPr lang="fr-FR" altLang="fr-FR" sz="1600" b="1" dirty="0">
                <a:solidFill>
                  <a:srgbClr val="0070C0"/>
                </a:solidFill>
                <a:latin typeface="+mn-lt"/>
              </a:rPr>
              <a:t> frontaux </a:t>
            </a:r>
            <a:r>
              <a:rPr lang="fr-FR" altLang="fr-FR" sz="1600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:</a:t>
            </a:r>
          </a:p>
          <a:p>
            <a:pPr eaLnBrk="1" hangingPunct="1">
              <a:spcBef>
                <a:spcPct val="0"/>
              </a:spcBef>
              <a:buSzPct val="200000"/>
              <a:buNone/>
            </a:pPr>
            <a:endParaRPr lang="fr-FR" altLang="fr-FR" sz="1600" dirty="0">
              <a:solidFill>
                <a:schemeClr val="bg1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15" name="Object 7">
            <a:extLst>
              <a:ext uri="{FF2B5EF4-FFF2-40B4-BE49-F238E27FC236}">
                <a16:creationId xmlns:a16="http://schemas.microsoft.com/office/drawing/2014/main" id="{4879B156-C2E8-4CD6-BF0F-BA41A5821F34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527079" y="1435672"/>
            <a:ext cx="5373185" cy="7278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285750" indent="-285750" eaLnBrk="1" hangingPunct="1">
              <a:spcBef>
                <a:spcPct val="0"/>
              </a:spcBef>
              <a:buSzPct val="200000"/>
              <a:buBlip>
                <a:blip r:embed="rId2"/>
              </a:buBlip>
            </a:pPr>
            <a:r>
              <a:rPr lang="fr-FR" altLang="fr-FR" sz="1600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Une </a:t>
            </a:r>
            <a:r>
              <a:rPr lang="fr-FR" altLang="fr-FR" sz="1600" b="1" dirty="0">
                <a:solidFill>
                  <a:srgbClr val="0070C0"/>
                </a:solidFill>
                <a:latin typeface="+mn-lt"/>
              </a:rPr>
              <a:t>répartition</a:t>
            </a:r>
            <a:r>
              <a:rPr lang="fr-FR" altLang="fr-FR" sz="1600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 des livraisons </a:t>
            </a:r>
            <a:r>
              <a:rPr lang="fr-FR" altLang="fr-FR" sz="1600" b="1" dirty="0">
                <a:solidFill>
                  <a:srgbClr val="0070C0"/>
                </a:solidFill>
                <a:latin typeface="+mn-lt"/>
              </a:rPr>
              <a:t>concentrée dans le département du Nord</a:t>
            </a:r>
            <a:endParaRPr lang="fr-FR" altLang="fr-FR" sz="1600" dirty="0">
              <a:solidFill>
                <a:schemeClr val="bg1">
                  <a:lumMod val="50000"/>
                </a:schemeClr>
              </a:solidFill>
              <a:latin typeface="+mn-lt"/>
            </a:endParaRPr>
          </a:p>
          <a:p>
            <a:pPr eaLnBrk="1" hangingPunct="1">
              <a:spcBef>
                <a:spcPct val="0"/>
              </a:spcBef>
              <a:buSzPct val="200000"/>
              <a:buNone/>
            </a:pPr>
            <a:endParaRPr lang="fr-FR" altLang="fr-FR" sz="1600" dirty="0">
              <a:solidFill>
                <a:schemeClr val="bg1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B30AE84C-4E5E-7F65-4F4E-BC2403DC5F7F}"/>
              </a:ext>
            </a:extLst>
          </p:cNvPr>
          <p:cNvSpPr txBox="1">
            <a:spLocks/>
          </p:cNvSpPr>
          <p:nvPr/>
        </p:nvSpPr>
        <p:spPr>
          <a:xfrm>
            <a:off x="42538" y="-64727"/>
            <a:ext cx="11350676" cy="727869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000" b="1" i="0" kern="1200">
                <a:solidFill>
                  <a:srgbClr val="FF6600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fr-FR" sz="3200" dirty="0"/>
              <a:t>Retour sur 2022 : Performances régionales</a:t>
            </a: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0FAB5F62-A579-1594-3322-69F42493EB8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33828"/>
          <a:stretch/>
        </p:blipFill>
        <p:spPr>
          <a:xfrm>
            <a:off x="42538" y="3147626"/>
            <a:ext cx="2456912" cy="3149461"/>
          </a:xfrm>
          <a:prstGeom prst="rect">
            <a:avLst/>
          </a:prstGeom>
        </p:spPr>
      </p:pic>
      <p:pic>
        <p:nvPicPr>
          <p:cNvPr id="11" name="Image 10">
            <a:extLst>
              <a:ext uri="{FF2B5EF4-FFF2-40B4-BE49-F238E27FC236}">
                <a16:creationId xmlns:a16="http://schemas.microsoft.com/office/drawing/2014/main" id="{5321286F-C998-E43A-FA8A-623BE7F232B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26197" y="2519916"/>
            <a:ext cx="5723265" cy="3551275"/>
          </a:xfrm>
          <a:prstGeom prst="rect">
            <a:avLst/>
          </a:prstGeom>
        </p:spPr>
      </p:pic>
      <p:pic>
        <p:nvPicPr>
          <p:cNvPr id="12" name="Image 11">
            <a:extLst>
              <a:ext uri="{FF2B5EF4-FFF2-40B4-BE49-F238E27FC236}">
                <a16:creationId xmlns:a16="http://schemas.microsoft.com/office/drawing/2014/main" id="{F47346B6-8B9C-0E75-96A5-BF5CE0E7EF1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744783" y="3147626"/>
            <a:ext cx="3782296" cy="31494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506288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/>
          <p:cNvSpPr>
            <a:spLocks noGrp="1"/>
          </p:cNvSpPr>
          <p:nvPr>
            <p:ph type="body" sz="quarter" idx="10"/>
          </p:nvPr>
        </p:nvSpPr>
        <p:spPr>
          <a:xfrm>
            <a:off x="5518043" y="1215384"/>
            <a:ext cx="6673957" cy="5642616"/>
          </a:xfrm>
        </p:spPr>
        <p:txBody>
          <a:bodyPr/>
          <a:lstStyle/>
          <a:p>
            <a:pPr algn="just"/>
            <a:r>
              <a:rPr lang="fr-FR" sz="2000" dirty="0">
                <a:solidFill>
                  <a:schemeClr val="tx1"/>
                </a:solidFill>
              </a:rPr>
              <a:t>Sur l’année </a:t>
            </a:r>
            <a:r>
              <a:rPr lang="fr-FR" sz="2000" b="1" dirty="0">
                <a:solidFill>
                  <a:schemeClr val="tx1"/>
                </a:solidFill>
              </a:rPr>
              <a:t>2021</a:t>
            </a:r>
            <a:r>
              <a:rPr lang="fr-FR" sz="2000" dirty="0">
                <a:solidFill>
                  <a:schemeClr val="tx1"/>
                </a:solidFill>
              </a:rPr>
              <a:t>, le niveau des commandes s’est </a:t>
            </a:r>
            <a:r>
              <a:rPr lang="fr-FR" sz="2000" b="1" dirty="0">
                <a:solidFill>
                  <a:schemeClr val="tx1"/>
                </a:solidFill>
              </a:rPr>
              <a:t>redressé</a:t>
            </a:r>
            <a:r>
              <a:rPr lang="fr-FR" sz="2000" dirty="0">
                <a:solidFill>
                  <a:schemeClr val="tx1"/>
                </a:solidFill>
              </a:rPr>
              <a:t> très nettement avec la reprise globale. On enregistrait une très forte hausse des commandes de </a:t>
            </a:r>
            <a:r>
              <a:rPr lang="fr-FR" sz="2000" b="1" dirty="0">
                <a:solidFill>
                  <a:schemeClr val="tx1"/>
                </a:solidFill>
              </a:rPr>
              <a:t>+39% </a:t>
            </a:r>
            <a:r>
              <a:rPr lang="fr-FR" sz="2000" dirty="0">
                <a:solidFill>
                  <a:schemeClr val="tx1"/>
                </a:solidFill>
              </a:rPr>
              <a:t>(nouveau record à 93 153 unités commandées) en comparaison à une année 2020 difficile. Le niveau se situait également à +26% par rapport à 2019.</a:t>
            </a:r>
          </a:p>
          <a:p>
            <a:pPr algn="just"/>
            <a:r>
              <a:rPr lang="fr-FR" sz="2000" dirty="0">
                <a:solidFill>
                  <a:schemeClr val="tx1"/>
                </a:solidFill>
              </a:rPr>
              <a:t>Sur 2022, on observait un </a:t>
            </a:r>
            <a:r>
              <a:rPr lang="fr-FR" sz="2000" b="1" dirty="0">
                <a:solidFill>
                  <a:schemeClr val="tx1"/>
                </a:solidFill>
              </a:rPr>
              <a:t>début de retournement</a:t>
            </a:r>
            <a:r>
              <a:rPr lang="fr-FR" sz="2000" dirty="0">
                <a:solidFill>
                  <a:schemeClr val="tx1"/>
                </a:solidFill>
              </a:rPr>
              <a:t> des </a:t>
            </a:r>
            <a:r>
              <a:rPr lang="fr-FR" sz="2000" b="1" dirty="0">
                <a:solidFill>
                  <a:schemeClr val="tx1"/>
                </a:solidFill>
              </a:rPr>
              <a:t>commandes</a:t>
            </a:r>
            <a:r>
              <a:rPr lang="fr-FR" sz="2000" dirty="0">
                <a:solidFill>
                  <a:schemeClr val="tx1"/>
                </a:solidFill>
              </a:rPr>
              <a:t>. Le niveau de commandes constaté se situait à </a:t>
            </a:r>
            <a:r>
              <a:rPr lang="fr-FR" sz="2000" b="1" dirty="0">
                <a:solidFill>
                  <a:schemeClr val="tx1"/>
                </a:solidFill>
              </a:rPr>
              <a:t>85 412 unités</a:t>
            </a:r>
            <a:r>
              <a:rPr lang="fr-FR" sz="2000" dirty="0">
                <a:solidFill>
                  <a:schemeClr val="tx1"/>
                </a:solidFill>
              </a:rPr>
              <a:t>, en retrait de </a:t>
            </a:r>
            <a:r>
              <a:rPr lang="fr-FR" sz="2000" b="1" dirty="0">
                <a:solidFill>
                  <a:schemeClr val="tx1"/>
                </a:solidFill>
              </a:rPr>
              <a:t>9%</a:t>
            </a:r>
            <a:r>
              <a:rPr lang="fr-FR" sz="2000" dirty="0">
                <a:solidFill>
                  <a:schemeClr val="tx1"/>
                </a:solidFill>
              </a:rPr>
              <a:t>, après une année </a:t>
            </a:r>
            <a:r>
              <a:rPr lang="fr-FR" sz="2000" b="1" dirty="0">
                <a:solidFill>
                  <a:schemeClr val="tx1"/>
                </a:solidFill>
              </a:rPr>
              <a:t>2021 très dynamique</a:t>
            </a:r>
            <a:r>
              <a:rPr lang="fr-FR" sz="2000" dirty="0">
                <a:solidFill>
                  <a:schemeClr val="tx1"/>
                </a:solidFill>
              </a:rPr>
              <a:t>.</a:t>
            </a:r>
          </a:p>
          <a:p>
            <a:pPr algn="just"/>
            <a:r>
              <a:rPr lang="fr-FR" sz="2000" dirty="0">
                <a:solidFill>
                  <a:schemeClr val="tx1"/>
                </a:solidFill>
              </a:rPr>
              <a:t>Sur les </a:t>
            </a:r>
            <a:r>
              <a:rPr lang="fr-FR" sz="2000" b="1" dirty="0">
                <a:solidFill>
                  <a:schemeClr val="tx1"/>
                </a:solidFill>
              </a:rPr>
              <a:t>sept premiers mois </a:t>
            </a:r>
            <a:r>
              <a:rPr lang="fr-FR" sz="2000" dirty="0">
                <a:solidFill>
                  <a:schemeClr val="tx1"/>
                </a:solidFill>
              </a:rPr>
              <a:t>2023, on constate une  </a:t>
            </a:r>
            <a:r>
              <a:rPr lang="fr-FR" sz="2000" b="1" dirty="0">
                <a:solidFill>
                  <a:schemeClr val="tx1"/>
                </a:solidFill>
              </a:rPr>
              <a:t>nouvelle baisse </a:t>
            </a:r>
            <a:r>
              <a:rPr lang="fr-FR" sz="2000" dirty="0">
                <a:solidFill>
                  <a:schemeClr val="tx1"/>
                </a:solidFill>
              </a:rPr>
              <a:t>des commandes de </a:t>
            </a:r>
            <a:r>
              <a:rPr lang="fr-FR" sz="2000" b="1" dirty="0">
                <a:solidFill>
                  <a:schemeClr val="tx1"/>
                </a:solidFill>
              </a:rPr>
              <a:t>-19% </a:t>
            </a:r>
            <a:r>
              <a:rPr lang="fr-FR" sz="2000" dirty="0">
                <a:solidFill>
                  <a:schemeClr val="tx1"/>
                </a:solidFill>
              </a:rPr>
              <a:t>par rapport à la même période en 2022, toutes familles confondues. Juste en dessous du niveau de 2019 (-4%)</a:t>
            </a:r>
          </a:p>
        </p:txBody>
      </p:sp>
      <p:sp>
        <p:nvSpPr>
          <p:cNvPr id="7" name="Titre 1"/>
          <p:cNvSpPr>
            <a:spLocks noGrp="1"/>
          </p:cNvSpPr>
          <p:nvPr>
            <p:ph type="title"/>
          </p:nvPr>
        </p:nvSpPr>
        <p:spPr>
          <a:xfrm>
            <a:off x="-132521" y="-45301"/>
            <a:ext cx="8649504" cy="727869"/>
          </a:xfrm>
        </p:spPr>
        <p:txBody>
          <a:bodyPr/>
          <a:lstStyle/>
          <a:p>
            <a:r>
              <a:rPr lang="fr-FR" dirty="0"/>
              <a:t>Coup de frein sur les commandes</a:t>
            </a:r>
          </a:p>
        </p:txBody>
      </p:sp>
      <p:sp>
        <p:nvSpPr>
          <p:cNvPr id="8" name="Espace réservé du texte 2"/>
          <p:cNvSpPr txBox="1">
            <a:spLocks/>
          </p:cNvSpPr>
          <p:nvPr/>
        </p:nvSpPr>
        <p:spPr>
          <a:xfrm>
            <a:off x="242262" y="601311"/>
            <a:ext cx="8274721" cy="430524"/>
          </a:xfrm>
          <a:prstGeom prst="rect">
            <a:avLst/>
          </a:prstGeom>
        </p:spPr>
        <p:txBody>
          <a:bodyPr/>
          <a:lstStyle>
            <a:lvl1pPr marL="285750" marR="0" indent="-285750" algn="l" defTabSz="914400" rtl="0" eaLnBrk="1" fontAlgn="auto" latinLnBrk="0" hangingPunct="1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buSzPct val="150000"/>
              <a:buFontTx/>
              <a:buBlip>
                <a:blip r:embed="rId2"/>
              </a:buBlip>
              <a:tabLst/>
              <a:defRPr sz="1600" b="0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336550" algn="l" defTabSz="914400" rtl="0" eaLnBrk="1" latinLnBrk="0" hangingPunct="1">
              <a:spcBef>
                <a:spcPts val="600"/>
              </a:spcBef>
              <a:buClr>
                <a:schemeClr val="accent1">
                  <a:lumMod val="75000"/>
                </a:schemeClr>
              </a:buClr>
              <a:buSzPct val="150000"/>
              <a:buFontTx/>
              <a:buBlip>
                <a:blip r:embed="rId2"/>
              </a:buBlip>
              <a:defRPr sz="2400" kern="1200">
                <a:ln>
                  <a:noFill/>
                </a:ln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68375" indent="-282575" algn="l" defTabSz="914400" rtl="0" eaLnBrk="1" latinLnBrk="0" hangingPunct="1">
              <a:spcBef>
                <a:spcPts val="600"/>
              </a:spcBef>
              <a:buClr>
                <a:schemeClr val="tx2">
                  <a:lumMod val="75000"/>
                </a:schemeClr>
              </a:buClr>
              <a:buSzPct val="100000"/>
              <a:buFont typeface="Wingdings 2" pitchFamily="18" charset="2"/>
              <a:buChar char=""/>
              <a:defRPr sz="22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263650" indent="-295275" algn="l" defTabSz="914400" rtl="0" eaLnBrk="1" latinLnBrk="0" hangingPunct="1">
              <a:spcBef>
                <a:spcPts val="600"/>
              </a:spcBef>
              <a:buClr>
                <a:schemeClr val="tx1">
                  <a:lumMod val="50000"/>
                  <a:lumOff val="50000"/>
                </a:schemeClr>
              </a:buClr>
              <a:buSzPct val="100000"/>
              <a:buFont typeface="Wingdings 2" pitchFamily="18" charset="2"/>
              <a:buChar char="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6225" indent="-282575" algn="l" defTabSz="914400" rtl="0" eaLnBrk="1" latinLnBrk="0" hangingPunct="1">
              <a:spcBef>
                <a:spcPts val="6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Char char=""/>
              <a:defRPr sz="20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828800" indent="-282575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110000"/>
              <a:buFont typeface="Wingdings 2" pitchFamily="18" charset="2"/>
              <a:buChar char=""/>
              <a:defRPr lang="en-US" sz="1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117725" indent="-282575" algn="l" defTabSz="914400" rtl="0" eaLnBrk="1" latinLnBrk="0" hangingPunct="1"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Char char=""/>
              <a:defRPr lang="en-US" sz="1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398713" indent="-282575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110000"/>
              <a:buFont typeface="Wingdings 2" pitchFamily="18" charset="2"/>
              <a:buChar char=""/>
              <a:defRPr lang="en-US" sz="1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689225" indent="-282575" algn="l" defTabSz="914400" rtl="0" eaLnBrk="1" latinLnBrk="0" hangingPunct="1"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Char char=""/>
              <a:defRPr lang="en-US" sz="1800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Tx/>
              <a:buNone/>
            </a:pPr>
            <a:r>
              <a:rPr lang="fr-FR" sz="2400" b="1" i="1" dirty="0">
                <a:solidFill>
                  <a:schemeClr val="tx1"/>
                </a:solidFill>
              </a:rPr>
              <a:t>Historique des commandes</a:t>
            </a:r>
          </a:p>
        </p:txBody>
      </p:sp>
      <p:sp>
        <p:nvSpPr>
          <p:cNvPr id="10" name="Espace réservé du texte 2">
            <a:extLst>
              <a:ext uri="{FF2B5EF4-FFF2-40B4-BE49-F238E27FC236}">
                <a16:creationId xmlns:a16="http://schemas.microsoft.com/office/drawing/2014/main" id="{47E562BA-B2DF-4672-95D0-D128F20334D2}"/>
              </a:ext>
            </a:extLst>
          </p:cNvPr>
          <p:cNvSpPr txBox="1">
            <a:spLocks/>
          </p:cNvSpPr>
          <p:nvPr/>
        </p:nvSpPr>
        <p:spPr>
          <a:xfrm>
            <a:off x="0" y="5076433"/>
            <a:ext cx="5518043" cy="1613575"/>
          </a:xfrm>
          <a:prstGeom prst="rect">
            <a:avLst/>
          </a:prstGeom>
        </p:spPr>
        <p:txBody>
          <a:bodyPr/>
          <a:lstStyle>
            <a:lvl1pPr marL="285750" marR="0" indent="-285750" algn="l" defTabSz="914400" rtl="0" eaLnBrk="1" fontAlgn="auto" latinLnBrk="0" hangingPunct="1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buSzPct val="150000"/>
              <a:buFontTx/>
              <a:buBlip>
                <a:blip r:embed="rId2"/>
              </a:buBlip>
              <a:tabLst/>
              <a:defRPr sz="1600" b="0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336550" algn="l" defTabSz="914400" rtl="0" eaLnBrk="1" latinLnBrk="0" hangingPunct="1">
              <a:spcBef>
                <a:spcPts val="600"/>
              </a:spcBef>
              <a:buClr>
                <a:schemeClr val="accent1">
                  <a:lumMod val="75000"/>
                </a:schemeClr>
              </a:buClr>
              <a:buSzPct val="150000"/>
              <a:buFontTx/>
              <a:buBlip>
                <a:blip r:embed="rId2"/>
              </a:buBlip>
              <a:defRPr sz="2400" kern="1200">
                <a:ln>
                  <a:noFill/>
                </a:ln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68375" indent="-282575" algn="l" defTabSz="914400" rtl="0" eaLnBrk="1" latinLnBrk="0" hangingPunct="1">
              <a:spcBef>
                <a:spcPts val="600"/>
              </a:spcBef>
              <a:buClr>
                <a:schemeClr val="tx2">
                  <a:lumMod val="75000"/>
                </a:schemeClr>
              </a:buClr>
              <a:buSzPct val="100000"/>
              <a:buFont typeface="Wingdings 2" pitchFamily="18" charset="2"/>
              <a:buChar char=""/>
              <a:defRPr sz="22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263650" indent="-295275" algn="l" defTabSz="914400" rtl="0" eaLnBrk="1" latinLnBrk="0" hangingPunct="1">
              <a:spcBef>
                <a:spcPts val="600"/>
              </a:spcBef>
              <a:buClr>
                <a:schemeClr val="tx1">
                  <a:lumMod val="50000"/>
                  <a:lumOff val="50000"/>
                </a:schemeClr>
              </a:buClr>
              <a:buSzPct val="100000"/>
              <a:buFont typeface="Wingdings 2" pitchFamily="18" charset="2"/>
              <a:buChar char="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6225" indent="-282575" algn="l" defTabSz="914400" rtl="0" eaLnBrk="1" latinLnBrk="0" hangingPunct="1">
              <a:spcBef>
                <a:spcPts val="6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Char char=""/>
              <a:defRPr sz="20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828800" indent="-282575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110000"/>
              <a:buFont typeface="Wingdings 2" pitchFamily="18" charset="2"/>
              <a:buChar char=""/>
              <a:defRPr lang="en-US" sz="1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117725" indent="-282575" algn="l" defTabSz="914400" rtl="0" eaLnBrk="1" latinLnBrk="0" hangingPunct="1"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Char char=""/>
              <a:defRPr lang="en-US" sz="1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398713" indent="-282575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110000"/>
              <a:buFont typeface="Wingdings 2" pitchFamily="18" charset="2"/>
              <a:buChar char=""/>
              <a:defRPr lang="en-US" sz="1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689225" indent="-282575" algn="l" defTabSz="914400" rtl="0" eaLnBrk="1" latinLnBrk="0" hangingPunct="1"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Char char=""/>
              <a:defRPr lang="en-US" sz="1800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fr-FR" sz="2000" dirty="0">
                <a:solidFill>
                  <a:schemeClr val="tx1"/>
                </a:solidFill>
              </a:rPr>
              <a:t>Le marché avait atteint un nouveau pic en 2018, puis la croissance s’était essoufflée en 2019, et retournée en 2020 sous l’impact de la crise sanitaire (-10%).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EB71AE8B-A882-4AB4-A6E4-8E51AE8EAF0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060" y="1215383"/>
            <a:ext cx="5432983" cy="38610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261886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>
            <a:extLst>
              <a:ext uri="{FF2B5EF4-FFF2-40B4-BE49-F238E27FC236}">
                <a16:creationId xmlns:a16="http://schemas.microsoft.com/office/drawing/2014/main" id="{C86FCE04-27C7-855D-549C-E7CE23F81DE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2121" y="1575051"/>
            <a:ext cx="6005778" cy="3707897"/>
          </a:xfrm>
          <a:prstGeom prst="rect">
            <a:avLst/>
          </a:prstGeom>
        </p:spPr>
      </p:pic>
      <p:sp>
        <p:nvSpPr>
          <p:cNvPr id="7" name="Titre 1"/>
          <p:cNvSpPr>
            <a:spLocks noGrp="1"/>
          </p:cNvSpPr>
          <p:nvPr>
            <p:ph type="title"/>
          </p:nvPr>
        </p:nvSpPr>
        <p:spPr>
          <a:xfrm>
            <a:off x="0" y="53009"/>
            <a:ext cx="8693426" cy="1281010"/>
          </a:xfrm>
        </p:spPr>
        <p:txBody>
          <a:bodyPr/>
          <a:lstStyle/>
          <a:p>
            <a:r>
              <a:rPr lang="fr-FR" dirty="0"/>
              <a:t>Un retournement s’observe sur les magasiniers</a:t>
            </a:r>
          </a:p>
        </p:txBody>
      </p:sp>
      <p:sp>
        <p:nvSpPr>
          <p:cNvPr id="9" name="Espace réservé du texte 2">
            <a:extLst>
              <a:ext uri="{FF2B5EF4-FFF2-40B4-BE49-F238E27FC236}">
                <a16:creationId xmlns:a16="http://schemas.microsoft.com/office/drawing/2014/main" id="{B5C1F948-F91E-458F-8262-FA8BEEF29C4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295971" y="1722055"/>
            <a:ext cx="5345569" cy="4082396"/>
          </a:xfrm>
        </p:spPr>
        <p:txBody>
          <a:bodyPr/>
          <a:lstStyle/>
          <a:p>
            <a:pPr algn="just"/>
            <a:r>
              <a:rPr lang="fr-FR" sz="2000" b="1" dirty="0">
                <a:solidFill>
                  <a:schemeClr val="tx1"/>
                </a:solidFill>
              </a:rPr>
              <a:t>Magasiniers</a:t>
            </a:r>
            <a:endParaRPr lang="fr-FR" sz="2000" dirty="0">
              <a:solidFill>
                <a:schemeClr val="tx1"/>
              </a:solidFill>
            </a:endParaRPr>
          </a:p>
          <a:p>
            <a:pPr marL="0" indent="0" algn="just">
              <a:buNone/>
            </a:pPr>
            <a:r>
              <a:rPr lang="fr-FR" sz="2000" dirty="0">
                <a:solidFill>
                  <a:schemeClr val="tx1"/>
                </a:solidFill>
              </a:rPr>
              <a:t>Retournement récent de l’indice en dessous de sa tendance de long terme.</a:t>
            </a:r>
          </a:p>
          <a:p>
            <a:pPr marL="0" indent="0" algn="just">
              <a:buNone/>
            </a:pPr>
            <a:r>
              <a:rPr lang="fr-FR" sz="2000" dirty="0">
                <a:solidFill>
                  <a:schemeClr val="tx1"/>
                </a:solidFill>
              </a:rPr>
              <a:t>-18% vs 2022, mais encore</a:t>
            </a:r>
            <a:r>
              <a:rPr lang="fr-FR" sz="2000" b="1" dirty="0">
                <a:solidFill>
                  <a:schemeClr val="tx1"/>
                </a:solidFill>
              </a:rPr>
              <a:t> +1% vs 2019</a:t>
            </a:r>
          </a:p>
          <a:p>
            <a:pPr marL="0" indent="0" algn="just">
              <a:buNone/>
            </a:pPr>
            <a:r>
              <a:rPr lang="fr-FR" sz="2000" dirty="0">
                <a:solidFill>
                  <a:schemeClr val="tx1"/>
                </a:solidFill>
              </a:rPr>
              <a:t>33 852 unités sur les sept premiers mois</a:t>
            </a:r>
          </a:p>
        </p:txBody>
      </p:sp>
      <p:sp>
        <p:nvSpPr>
          <p:cNvPr id="5" name="Ellipse 4">
            <a:extLst>
              <a:ext uri="{FF2B5EF4-FFF2-40B4-BE49-F238E27FC236}">
                <a16:creationId xmlns:a16="http://schemas.microsoft.com/office/drawing/2014/main" id="{C33C66C3-1059-61CB-2AE5-1F0A4CD3BBF9}"/>
              </a:ext>
            </a:extLst>
          </p:cNvPr>
          <p:cNvSpPr/>
          <p:nvPr/>
        </p:nvSpPr>
        <p:spPr>
          <a:xfrm>
            <a:off x="5196401" y="1848340"/>
            <a:ext cx="899599" cy="848567"/>
          </a:xfrm>
          <a:prstGeom prst="ellipse">
            <a:avLst/>
          </a:prstGeom>
          <a:solidFill>
            <a:srgbClr val="003057"/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b="1" dirty="0">
                <a:solidFill>
                  <a:srgbClr val="FF0000"/>
                </a:solidFill>
              </a:rPr>
              <a:t>-18%</a:t>
            </a:r>
          </a:p>
          <a:p>
            <a:pPr algn="ctr"/>
            <a:r>
              <a:rPr lang="fr-FR" sz="900" i="1" dirty="0"/>
              <a:t>Cumul annuel</a:t>
            </a:r>
          </a:p>
        </p:txBody>
      </p:sp>
    </p:spTree>
    <p:extLst>
      <p:ext uri="{BB962C8B-B14F-4D97-AF65-F5344CB8AC3E}">
        <p14:creationId xmlns:p14="http://schemas.microsoft.com/office/powerpoint/2010/main" val="398466723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>
            <a:extLst>
              <a:ext uri="{FF2B5EF4-FFF2-40B4-BE49-F238E27FC236}">
                <a16:creationId xmlns:a16="http://schemas.microsoft.com/office/drawing/2014/main" id="{0E886240-8BEA-6188-09A5-47A40F34CE2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20553" y="1207066"/>
            <a:ext cx="5410494" cy="2908872"/>
          </a:xfrm>
          <a:prstGeom prst="rect">
            <a:avLst/>
          </a:prstGeom>
        </p:spPr>
      </p:pic>
      <p:pic>
        <p:nvPicPr>
          <p:cNvPr id="3" name="Image 2">
            <a:extLst>
              <a:ext uri="{FF2B5EF4-FFF2-40B4-BE49-F238E27FC236}">
                <a16:creationId xmlns:a16="http://schemas.microsoft.com/office/drawing/2014/main" id="{946ABF65-5ADC-0271-234C-1AB41FE2FA8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9610" y="1207066"/>
            <a:ext cx="5410494" cy="2908872"/>
          </a:xfrm>
          <a:prstGeom prst="rect">
            <a:avLst/>
          </a:prstGeom>
        </p:spPr>
      </p:pic>
      <p:sp>
        <p:nvSpPr>
          <p:cNvPr id="7" name="Titre 1"/>
          <p:cNvSpPr>
            <a:spLocks noGrp="1"/>
          </p:cNvSpPr>
          <p:nvPr>
            <p:ph type="title"/>
          </p:nvPr>
        </p:nvSpPr>
        <p:spPr>
          <a:xfrm>
            <a:off x="-51404" y="0"/>
            <a:ext cx="9418687" cy="1222703"/>
          </a:xfrm>
        </p:spPr>
        <p:txBody>
          <a:bodyPr/>
          <a:lstStyle/>
          <a:p>
            <a:r>
              <a:rPr lang="fr-FR" dirty="0"/>
              <a:t>Frontaux : deux tendances différentes</a:t>
            </a:r>
          </a:p>
        </p:txBody>
      </p:sp>
      <p:sp>
        <p:nvSpPr>
          <p:cNvPr id="9" name="Espace réservé du texte 2">
            <a:extLst>
              <a:ext uri="{FF2B5EF4-FFF2-40B4-BE49-F238E27FC236}">
                <a16:creationId xmlns:a16="http://schemas.microsoft.com/office/drawing/2014/main" id="{B5C1F948-F91E-458F-8262-FA8BEEF29C4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77226" y="4154874"/>
            <a:ext cx="5600723" cy="2337366"/>
          </a:xfrm>
        </p:spPr>
        <p:txBody>
          <a:bodyPr/>
          <a:lstStyle/>
          <a:p>
            <a:pPr algn="just"/>
            <a:r>
              <a:rPr lang="fr-FR" sz="2000" b="1" dirty="0">
                <a:solidFill>
                  <a:schemeClr val="tx1"/>
                </a:solidFill>
              </a:rPr>
              <a:t>Frontaux électriques : 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fr-FR" sz="2000" dirty="0">
                <a:solidFill>
                  <a:schemeClr val="tx1"/>
                </a:solidFill>
              </a:rPr>
              <a:t>Retour récent de l’indice à sa tendance de long terme. 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fr-FR" sz="2000" dirty="0">
                <a:solidFill>
                  <a:schemeClr val="tx1"/>
                </a:solidFill>
              </a:rPr>
              <a:t>-20% vs 2022, mais encore à </a:t>
            </a:r>
            <a:r>
              <a:rPr lang="fr-FR" sz="2000" b="1" dirty="0">
                <a:solidFill>
                  <a:schemeClr val="tx1"/>
                </a:solidFill>
              </a:rPr>
              <a:t>+3% par rapport à 2019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fr-FR" sz="2000" dirty="0">
                <a:solidFill>
                  <a:schemeClr val="tx1"/>
                </a:solidFill>
              </a:rPr>
              <a:t>7 399 unités sur les sept premiers mois</a:t>
            </a:r>
          </a:p>
        </p:txBody>
      </p:sp>
      <p:sp>
        <p:nvSpPr>
          <p:cNvPr id="5" name="Espace réservé du texte 2">
            <a:extLst>
              <a:ext uri="{FF2B5EF4-FFF2-40B4-BE49-F238E27FC236}">
                <a16:creationId xmlns:a16="http://schemas.microsoft.com/office/drawing/2014/main" id="{612D1A6B-E8C0-4392-9113-EC357A64600E}"/>
              </a:ext>
            </a:extLst>
          </p:cNvPr>
          <p:cNvSpPr txBox="1">
            <a:spLocks/>
          </p:cNvSpPr>
          <p:nvPr/>
        </p:nvSpPr>
        <p:spPr>
          <a:xfrm>
            <a:off x="6236826" y="4115938"/>
            <a:ext cx="5777948" cy="2694445"/>
          </a:xfrm>
          <a:prstGeom prst="rect">
            <a:avLst/>
          </a:prstGeom>
        </p:spPr>
        <p:txBody>
          <a:bodyPr/>
          <a:lstStyle>
            <a:lvl1pPr marL="285750" marR="0" indent="-285750" algn="l" defTabSz="914400" rtl="0" eaLnBrk="1" fontAlgn="auto" latinLnBrk="0" hangingPunct="1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buSzPct val="150000"/>
              <a:buFontTx/>
              <a:buBlip>
                <a:blip r:embed="rId5"/>
              </a:buBlip>
              <a:tabLst/>
              <a:defRPr sz="1600" b="0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336550" algn="l" defTabSz="914400" rtl="0" eaLnBrk="1" latinLnBrk="0" hangingPunct="1">
              <a:spcBef>
                <a:spcPts val="600"/>
              </a:spcBef>
              <a:buClr>
                <a:schemeClr val="accent1">
                  <a:lumMod val="75000"/>
                </a:schemeClr>
              </a:buClr>
              <a:buSzPct val="150000"/>
              <a:buFontTx/>
              <a:buBlip>
                <a:blip r:embed="rId5"/>
              </a:buBlip>
              <a:defRPr sz="2400" kern="1200">
                <a:ln>
                  <a:noFill/>
                </a:ln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68375" indent="-282575" algn="l" defTabSz="914400" rtl="0" eaLnBrk="1" latinLnBrk="0" hangingPunct="1">
              <a:spcBef>
                <a:spcPts val="600"/>
              </a:spcBef>
              <a:buClr>
                <a:schemeClr val="tx2">
                  <a:lumMod val="75000"/>
                </a:schemeClr>
              </a:buClr>
              <a:buSzPct val="100000"/>
              <a:buFont typeface="Wingdings 2" pitchFamily="18" charset="2"/>
              <a:buChar char=""/>
              <a:defRPr sz="22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263650" indent="-295275" algn="l" defTabSz="914400" rtl="0" eaLnBrk="1" latinLnBrk="0" hangingPunct="1">
              <a:spcBef>
                <a:spcPts val="600"/>
              </a:spcBef>
              <a:buClr>
                <a:schemeClr val="tx1">
                  <a:lumMod val="50000"/>
                  <a:lumOff val="50000"/>
                </a:schemeClr>
              </a:buClr>
              <a:buSzPct val="100000"/>
              <a:buFont typeface="Wingdings 2" pitchFamily="18" charset="2"/>
              <a:buChar char="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6225" indent="-282575" algn="l" defTabSz="914400" rtl="0" eaLnBrk="1" latinLnBrk="0" hangingPunct="1">
              <a:spcBef>
                <a:spcPts val="6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Char char=""/>
              <a:defRPr sz="20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828800" indent="-282575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110000"/>
              <a:buFont typeface="Wingdings 2" pitchFamily="18" charset="2"/>
              <a:buChar char=""/>
              <a:defRPr lang="en-US" sz="1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117725" indent="-282575" algn="l" defTabSz="914400" rtl="0" eaLnBrk="1" latinLnBrk="0" hangingPunct="1"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Char char=""/>
              <a:defRPr lang="en-US" sz="1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398713" indent="-282575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110000"/>
              <a:buFont typeface="Wingdings 2" pitchFamily="18" charset="2"/>
              <a:buChar char=""/>
              <a:defRPr lang="en-US" sz="1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689225" indent="-282575" algn="l" defTabSz="914400" rtl="0" eaLnBrk="1" latinLnBrk="0" hangingPunct="1"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Char char=""/>
              <a:defRPr lang="en-US" sz="1800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fr-FR" sz="2000" b="1" dirty="0">
                <a:solidFill>
                  <a:schemeClr val="tx1"/>
                </a:solidFill>
              </a:rPr>
              <a:t>Frontaux thermiques : 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fr-FR" sz="2000" dirty="0">
                <a:solidFill>
                  <a:schemeClr val="tx1"/>
                </a:solidFill>
              </a:rPr>
              <a:t>L’indice décroche de sa tendance de long terme : -33% vs 2022, et </a:t>
            </a:r>
            <a:r>
              <a:rPr lang="fr-FR" sz="2000" b="1" dirty="0">
                <a:solidFill>
                  <a:schemeClr val="tx1"/>
                </a:solidFill>
              </a:rPr>
              <a:t>-43% par rapport à 2019</a:t>
            </a:r>
            <a:r>
              <a:rPr lang="fr-FR" sz="2000" dirty="0">
                <a:solidFill>
                  <a:schemeClr val="tx1"/>
                </a:solidFill>
              </a:rPr>
              <a:t>.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fr-FR" sz="2000" dirty="0">
                <a:solidFill>
                  <a:schemeClr val="tx1"/>
                </a:solidFill>
              </a:rPr>
              <a:t>L’application progressive de </a:t>
            </a:r>
            <a:r>
              <a:rPr lang="fr-FR" sz="2000" b="1" dirty="0">
                <a:solidFill>
                  <a:schemeClr val="tx1"/>
                </a:solidFill>
              </a:rPr>
              <a:t>normes énergétiques</a:t>
            </a:r>
            <a:r>
              <a:rPr lang="fr-FR" sz="2000" dirty="0">
                <a:solidFill>
                  <a:schemeClr val="tx1"/>
                </a:solidFill>
              </a:rPr>
              <a:t> joue en la défaveur des commandes de thermiques depuis 2016.</a:t>
            </a:r>
          </a:p>
        </p:txBody>
      </p:sp>
      <p:sp>
        <p:nvSpPr>
          <p:cNvPr id="6" name="Ellipse 5">
            <a:extLst>
              <a:ext uri="{FF2B5EF4-FFF2-40B4-BE49-F238E27FC236}">
                <a16:creationId xmlns:a16="http://schemas.microsoft.com/office/drawing/2014/main" id="{9CB77783-DFA8-56A5-CC6F-21BA4DB2455F}"/>
              </a:ext>
            </a:extLst>
          </p:cNvPr>
          <p:cNvSpPr/>
          <p:nvPr/>
        </p:nvSpPr>
        <p:spPr>
          <a:xfrm>
            <a:off x="4718674" y="1526586"/>
            <a:ext cx="854322" cy="629848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b="1" dirty="0">
                <a:solidFill>
                  <a:srgbClr val="FF0000"/>
                </a:solidFill>
              </a:rPr>
              <a:t>-20%</a:t>
            </a:r>
          </a:p>
          <a:p>
            <a:pPr algn="ctr"/>
            <a:r>
              <a:rPr lang="fr-FR" sz="900" i="1" dirty="0">
                <a:solidFill>
                  <a:schemeClr val="tx1"/>
                </a:solidFill>
              </a:rPr>
              <a:t>Cumul annuel</a:t>
            </a:r>
          </a:p>
        </p:txBody>
      </p:sp>
      <p:sp>
        <p:nvSpPr>
          <p:cNvPr id="12" name="Ellipse 11">
            <a:extLst>
              <a:ext uri="{FF2B5EF4-FFF2-40B4-BE49-F238E27FC236}">
                <a16:creationId xmlns:a16="http://schemas.microsoft.com/office/drawing/2014/main" id="{4876D6F8-D7D8-BD07-82CC-67F9E3B7BA04}"/>
              </a:ext>
            </a:extLst>
          </p:cNvPr>
          <p:cNvSpPr/>
          <p:nvPr/>
        </p:nvSpPr>
        <p:spPr>
          <a:xfrm>
            <a:off x="10790596" y="1526586"/>
            <a:ext cx="873303" cy="660622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b="1" dirty="0">
                <a:solidFill>
                  <a:schemeClr val="bg1"/>
                </a:solidFill>
              </a:rPr>
              <a:t>-33%</a:t>
            </a:r>
          </a:p>
          <a:p>
            <a:pPr algn="ctr"/>
            <a:r>
              <a:rPr lang="fr-FR" sz="900" i="1" dirty="0"/>
              <a:t>Cumul annuel </a:t>
            </a:r>
          </a:p>
        </p:txBody>
      </p:sp>
    </p:spTree>
    <p:extLst>
      <p:ext uri="{BB962C8B-B14F-4D97-AF65-F5344CB8AC3E}">
        <p14:creationId xmlns:p14="http://schemas.microsoft.com/office/powerpoint/2010/main" val="37903975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re 1"/>
          <p:cNvSpPr>
            <a:spLocks noGrp="1"/>
          </p:cNvSpPr>
          <p:nvPr>
            <p:ph type="title"/>
          </p:nvPr>
        </p:nvSpPr>
        <p:spPr>
          <a:xfrm>
            <a:off x="0" y="214938"/>
            <a:ext cx="8775705" cy="617927"/>
          </a:xfrm>
        </p:spPr>
        <p:txBody>
          <a:bodyPr/>
          <a:lstStyle/>
          <a:p>
            <a:r>
              <a:rPr lang="fr-FR" sz="3600" dirty="0"/>
              <a:t>Transition énergétique : constat actuel</a:t>
            </a: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07C1C7AD-B9B7-4D8A-9492-A0937562BA22}"/>
              </a:ext>
            </a:extLst>
          </p:cNvPr>
          <p:cNvSpPr/>
          <p:nvPr/>
        </p:nvSpPr>
        <p:spPr>
          <a:xfrm>
            <a:off x="6148750" y="1643132"/>
            <a:ext cx="5599043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fr-FR" sz="2000" b="1" dirty="0">
                <a:solidFill>
                  <a:srgbClr val="003057"/>
                </a:solidFill>
              </a:rPr>
              <a:t>A partir de janvier 2016, </a:t>
            </a:r>
            <a:r>
              <a:rPr lang="fr-FR" sz="2000" dirty="0">
                <a:solidFill>
                  <a:srgbClr val="003057"/>
                </a:solidFill>
              </a:rPr>
              <a:t>les volumes des commandes de porte-à-faux électriques dépassent ceux des porte-à-faux thermiques. L’écart s’accentue au cours de l’année.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endParaRPr lang="fr-FR" sz="2000" b="1" dirty="0">
              <a:solidFill>
                <a:srgbClr val="003057"/>
              </a:solidFill>
            </a:endParaRP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fr-FR" sz="2000" b="1" dirty="0">
                <a:solidFill>
                  <a:srgbClr val="003057"/>
                </a:solidFill>
              </a:rPr>
              <a:t>Sur les années suivantes</a:t>
            </a:r>
            <a:r>
              <a:rPr lang="fr-FR" sz="2000" dirty="0">
                <a:solidFill>
                  <a:srgbClr val="003057"/>
                </a:solidFill>
              </a:rPr>
              <a:t>, cet écart n’a </a:t>
            </a:r>
            <a:r>
              <a:rPr lang="fr-FR" sz="2000" b="1" dirty="0">
                <a:solidFill>
                  <a:srgbClr val="003057"/>
                </a:solidFill>
              </a:rPr>
              <a:t>cessé de croître</a:t>
            </a:r>
            <a:r>
              <a:rPr lang="fr-FR" sz="2000" dirty="0">
                <a:solidFill>
                  <a:srgbClr val="003057"/>
                </a:solidFill>
              </a:rPr>
              <a:t>. A fin juillet 2023, l’écart en cumul annuel est de 4 459 unités.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endParaRPr lang="fr-FR" sz="2000" dirty="0">
              <a:solidFill>
                <a:srgbClr val="003057"/>
              </a:solidFill>
            </a:endParaRP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fr-FR" sz="2000" b="1" dirty="0">
                <a:solidFill>
                  <a:srgbClr val="003057"/>
                </a:solidFill>
              </a:rPr>
              <a:t>A plus long terme</a:t>
            </a:r>
            <a:r>
              <a:rPr lang="fr-FR" sz="2000" dirty="0">
                <a:solidFill>
                  <a:srgbClr val="003057"/>
                </a:solidFill>
              </a:rPr>
              <a:t>, il est probable que cette tendance continue à s’accentuer.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endParaRPr lang="fr-FR" sz="2000" dirty="0">
              <a:solidFill>
                <a:srgbClr val="003057"/>
              </a:solidFill>
            </a:endParaRPr>
          </a:p>
        </p:txBody>
      </p:sp>
      <p:sp>
        <p:nvSpPr>
          <p:cNvPr id="46" name="ZoneTexte 45">
            <a:extLst>
              <a:ext uri="{FF2B5EF4-FFF2-40B4-BE49-F238E27FC236}">
                <a16:creationId xmlns:a16="http://schemas.microsoft.com/office/drawing/2014/main" id="{B108CE72-66F9-4F84-86DF-503EDF2BDFD7}"/>
              </a:ext>
            </a:extLst>
          </p:cNvPr>
          <p:cNvSpPr txBox="1"/>
          <p:nvPr/>
        </p:nvSpPr>
        <p:spPr>
          <a:xfrm>
            <a:off x="545808" y="1084986"/>
            <a:ext cx="53995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>
                <a:solidFill>
                  <a:srgbClr val="7030A0"/>
                </a:solidFill>
              </a:rPr>
              <a:t>Ratio de transition énergétique*</a:t>
            </a:r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id="{A362023C-F4AE-4F80-AB6A-E9445EAFED70}"/>
              </a:ext>
            </a:extLst>
          </p:cNvPr>
          <p:cNvSpPr/>
          <p:nvPr/>
        </p:nvSpPr>
        <p:spPr>
          <a:xfrm>
            <a:off x="62141" y="5174210"/>
            <a:ext cx="5901337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90488" indent="-90488"/>
            <a:r>
              <a:rPr lang="fr-FR" sz="1400" b="1" i="1" dirty="0">
                <a:solidFill>
                  <a:srgbClr val="7030A0"/>
                </a:solidFill>
              </a:rPr>
              <a:t>*</a:t>
            </a:r>
            <a:r>
              <a:rPr lang="fr-FR" sz="1400" b="1" i="1" dirty="0"/>
              <a:t>	</a:t>
            </a:r>
            <a:r>
              <a:rPr lang="fr-FR" sz="1400" b="1" i="1" dirty="0">
                <a:solidFill>
                  <a:schemeClr val="bg1">
                    <a:lumMod val="50000"/>
                  </a:schemeClr>
                </a:solidFill>
              </a:rPr>
              <a:t>En 2022, pour 1 chariot thermique vendu, il s’est vendu 2,24 chariot électrique. Le ratio indique une préférence pour l’électrique lorsqu’il est positif et, à l’inverse, une préférence pour le thermique lorsqu’il est négatif.</a:t>
            </a:r>
          </a:p>
        </p:txBody>
      </p:sp>
      <p:sp>
        <p:nvSpPr>
          <p:cNvPr id="58" name="ZoneTexte 57">
            <a:extLst>
              <a:ext uri="{FF2B5EF4-FFF2-40B4-BE49-F238E27FC236}">
                <a16:creationId xmlns:a16="http://schemas.microsoft.com/office/drawing/2014/main" id="{425469E1-6BA7-4849-82A4-ADE849587BC0}"/>
              </a:ext>
            </a:extLst>
          </p:cNvPr>
          <p:cNvSpPr txBox="1"/>
          <p:nvPr/>
        </p:nvSpPr>
        <p:spPr>
          <a:xfrm>
            <a:off x="2333880" y="6408245"/>
            <a:ext cx="405363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200" i="1" dirty="0">
                <a:solidFill>
                  <a:schemeClr val="bg1">
                    <a:lumMod val="50000"/>
                  </a:schemeClr>
                </a:solidFill>
              </a:rPr>
              <a:t>Source : </a:t>
            </a:r>
            <a:r>
              <a:rPr lang="fr-FR" sz="1200" i="1" dirty="0" err="1">
                <a:solidFill>
                  <a:schemeClr val="bg1">
                    <a:lumMod val="50000"/>
                  </a:schemeClr>
                </a:solidFill>
              </a:rPr>
              <a:t>Evolis</a:t>
            </a:r>
            <a:r>
              <a:rPr lang="fr-FR" sz="1200" i="1" dirty="0">
                <a:solidFill>
                  <a:schemeClr val="bg1">
                    <a:lumMod val="50000"/>
                  </a:schemeClr>
                </a:solidFill>
              </a:rPr>
              <a:t> – novembre 2023</a:t>
            </a:r>
            <a:endParaRPr lang="en-US" sz="1200" i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6" name="Ellipse 25">
            <a:extLst>
              <a:ext uri="{FF2B5EF4-FFF2-40B4-BE49-F238E27FC236}">
                <a16:creationId xmlns:a16="http://schemas.microsoft.com/office/drawing/2014/main" id="{BC311AFA-86F9-A0D0-4E6F-DB10D9DEE28A}"/>
              </a:ext>
            </a:extLst>
          </p:cNvPr>
          <p:cNvSpPr/>
          <p:nvPr/>
        </p:nvSpPr>
        <p:spPr>
          <a:xfrm>
            <a:off x="335461" y="4243449"/>
            <a:ext cx="572504" cy="463591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200"/>
          </a:p>
        </p:txBody>
      </p:sp>
      <p:sp>
        <p:nvSpPr>
          <p:cNvPr id="27" name="Ellipse 26">
            <a:extLst>
              <a:ext uri="{FF2B5EF4-FFF2-40B4-BE49-F238E27FC236}">
                <a16:creationId xmlns:a16="http://schemas.microsoft.com/office/drawing/2014/main" id="{9D9B87C7-97A3-F393-5C12-BBB94F2A13BA}"/>
              </a:ext>
            </a:extLst>
          </p:cNvPr>
          <p:cNvSpPr/>
          <p:nvPr/>
        </p:nvSpPr>
        <p:spPr>
          <a:xfrm>
            <a:off x="1387036" y="3993814"/>
            <a:ext cx="572504" cy="463591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200"/>
          </a:p>
        </p:txBody>
      </p:sp>
      <p:sp>
        <p:nvSpPr>
          <p:cNvPr id="28" name="Ellipse 27">
            <a:extLst>
              <a:ext uri="{FF2B5EF4-FFF2-40B4-BE49-F238E27FC236}">
                <a16:creationId xmlns:a16="http://schemas.microsoft.com/office/drawing/2014/main" id="{AB553EBD-1869-BE56-7757-17B66231D065}"/>
              </a:ext>
            </a:extLst>
          </p:cNvPr>
          <p:cNvSpPr/>
          <p:nvPr/>
        </p:nvSpPr>
        <p:spPr>
          <a:xfrm>
            <a:off x="2344835" y="3660825"/>
            <a:ext cx="572504" cy="463591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200"/>
          </a:p>
        </p:txBody>
      </p:sp>
      <p:sp>
        <p:nvSpPr>
          <p:cNvPr id="29" name="Ellipse 28">
            <a:extLst>
              <a:ext uri="{FF2B5EF4-FFF2-40B4-BE49-F238E27FC236}">
                <a16:creationId xmlns:a16="http://schemas.microsoft.com/office/drawing/2014/main" id="{A02E80AA-F692-3A0F-9C23-CF2945782FF9}"/>
              </a:ext>
            </a:extLst>
          </p:cNvPr>
          <p:cNvSpPr/>
          <p:nvPr/>
        </p:nvSpPr>
        <p:spPr>
          <a:xfrm>
            <a:off x="3261614" y="3219225"/>
            <a:ext cx="572504" cy="463591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200"/>
          </a:p>
        </p:txBody>
      </p:sp>
      <p:sp>
        <p:nvSpPr>
          <p:cNvPr id="30" name="Ellipse 29">
            <a:extLst>
              <a:ext uri="{FF2B5EF4-FFF2-40B4-BE49-F238E27FC236}">
                <a16:creationId xmlns:a16="http://schemas.microsoft.com/office/drawing/2014/main" id="{47429C6D-70A4-6CA2-416B-54D9B6F88B6D}"/>
              </a:ext>
            </a:extLst>
          </p:cNvPr>
          <p:cNvSpPr/>
          <p:nvPr/>
        </p:nvSpPr>
        <p:spPr>
          <a:xfrm>
            <a:off x="4982458" y="1814727"/>
            <a:ext cx="572504" cy="463591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200"/>
          </a:p>
        </p:txBody>
      </p:sp>
      <p:sp>
        <p:nvSpPr>
          <p:cNvPr id="36" name="Ellipse 35">
            <a:extLst>
              <a:ext uri="{FF2B5EF4-FFF2-40B4-BE49-F238E27FC236}">
                <a16:creationId xmlns:a16="http://schemas.microsoft.com/office/drawing/2014/main" id="{3A8E7A1C-B108-8561-5C13-FDB10F5BA1B7}"/>
              </a:ext>
            </a:extLst>
          </p:cNvPr>
          <p:cNvSpPr/>
          <p:nvPr/>
        </p:nvSpPr>
        <p:spPr>
          <a:xfrm>
            <a:off x="4023064" y="2545133"/>
            <a:ext cx="572504" cy="463591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200"/>
          </a:p>
        </p:txBody>
      </p:sp>
      <p:sp>
        <p:nvSpPr>
          <p:cNvPr id="59" name="ZoneTexte 58">
            <a:extLst>
              <a:ext uri="{FF2B5EF4-FFF2-40B4-BE49-F238E27FC236}">
                <a16:creationId xmlns:a16="http://schemas.microsoft.com/office/drawing/2014/main" id="{91C26F13-175D-854F-2E19-45F9403FF667}"/>
              </a:ext>
            </a:extLst>
          </p:cNvPr>
          <p:cNvSpPr txBox="1"/>
          <p:nvPr/>
        </p:nvSpPr>
        <p:spPr>
          <a:xfrm>
            <a:off x="2353710" y="4682461"/>
            <a:ext cx="8159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i="1" dirty="0"/>
              <a:t>2021</a:t>
            </a:r>
          </a:p>
        </p:txBody>
      </p:sp>
      <p:sp>
        <p:nvSpPr>
          <p:cNvPr id="60" name="ZoneTexte 59">
            <a:extLst>
              <a:ext uri="{FF2B5EF4-FFF2-40B4-BE49-F238E27FC236}">
                <a16:creationId xmlns:a16="http://schemas.microsoft.com/office/drawing/2014/main" id="{656506E5-E502-492E-C276-4EF67390AFAF}"/>
              </a:ext>
            </a:extLst>
          </p:cNvPr>
          <p:cNvSpPr txBox="1"/>
          <p:nvPr/>
        </p:nvSpPr>
        <p:spPr>
          <a:xfrm>
            <a:off x="3220362" y="4682461"/>
            <a:ext cx="8159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i="1" dirty="0"/>
              <a:t>2022</a:t>
            </a:r>
          </a:p>
        </p:txBody>
      </p:sp>
      <p:sp>
        <p:nvSpPr>
          <p:cNvPr id="61" name="ZoneTexte 60">
            <a:extLst>
              <a:ext uri="{FF2B5EF4-FFF2-40B4-BE49-F238E27FC236}">
                <a16:creationId xmlns:a16="http://schemas.microsoft.com/office/drawing/2014/main" id="{256A2DCF-DA2C-9F98-5BA9-97FC86EAB4FA}"/>
              </a:ext>
            </a:extLst>
          </p:cNvPr>
          <p:cNvSpPr txBox="1"/>
          <p:nvPr/>
        </p:nvSpPr>
        <p:spPr>
          <a:xfrm>
            <a:off x="4086625" y="4676602"/>
            <a:ext cx="9321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i="1" dirty="0"/>
              <a:t>E2023</a:t>
            </a:r>
          </a:p>
        </p:txBody>
      </p:sp>
      <p:sp>
        <p:nvSpPr>
          <p:cNvPr id="62" name="Flèche : droite 61">
            <a:extLst>
              <a:ext uri="{FF2B5EF4-FFF2-40B4-BE49-F238E27FC236}">
                <a16:creationId xmlns:a16="http://schemas.microsoft.com/office/drawing/2014/main" id="{BEB734F0-A05E-66A1-0EC2-2BB07C3039FC}"/>
              </a:ext>
            </a:extLst>
          </p:cNvPr>
          <p:cNvSpPr/>
          <p:nvPr/>
        </p:nvSpPr>
        <p:spPr>
          <a:xfrm rot="19940915">
            <a:off x="2932450" y="3541464"/>
            <a:ext cx="365402" cy="296765"/>
          </a:xfrm>
          <a:prstGeom prst="rightArrow">
            <a:avLst/>
          </a:prstGeom>
          <a:solidFill>
            <a:srgbClr val="FF0000"/>
          </a:solidFill>
          <a:ln w="19050">
            <a:solidFill>
              <a:schemeClr val="tx1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 sz="1200"/>
          </a:p>
        </p:txBody>
      </p:sp>
      <p:sp>
        <p:nvSpPr>
          <p:cNvPr id="63" name="ZoneTexte 62">
            <a:extLst>
              <a:ext uri="{FF2B5EF4-FFF2-40B4-BE49-F238E27FC236}">
                <a16:creationId xmlns:a16="http://schemas.microsoft.com/office/drawing/2014/main" id="{5BA70321-44F3-10F1-AD05-48764AFC7BAB}"/>
              </a:ext>
            </a:extLst>
          </p:cNvPr>
          <p:cNvSpPr txBox="1"/>
          <p:nvPr/>
        </p:nvSpPr>
        <p:spPr>
          <a:xfrm>
            <a:off x="2306094" y="3723344"/>
            <a:ext cx="66615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b="1" i="1" dirty="0">
                <a:solidFill>
                  <a:schemeClr val="bg1"/>
                </a:solidFill>
              </a:rPr>
              <a:t>0,74</a:t>
            </a:r>
          </a:p>
        </p:txBody>
      </p:sp>
      <p:sp>
        <p:nvSpPr>
          <p:cNvPr id="64" name="ZoneTexte 63">
            <a:extLst>
              <a:ext uri="{FF2B5EF4-FFF2-40B4-BE49-F238E27FC236}">
                <a16:creationId xmlns:a16="http://schemas.microsoft.com/office/drawing/2014/main" id="{37316617-F3BD-49E1-1C58-5D2E95563BAB}"/>
              </a:ext>
            </a:extLst>
          </p:cNvPr>
          <p:cNvSpPr txBox="1"/>
          <p:nvPr/>
        </p:nvSpPr>
        <p:spPr>
          <a:xfrm>
            <a:off x="3217972" y="3288345"/>
            <a:ext cx="66615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b="1" i="1" dirty="0">
                <a:solidFill>
                  <a:schemeClr val="bg1"/>
                </a:solidFill>
              </a:rPr>
              <a:t>1,24</a:t>
            </a:r>
          </a:p>
        </p:txBody>
      </p:sp>
      <p:sp>
        <p:nvSpPr>
          <p:cNvPr id="65" name="ZoneTexte 64">
            <a:extLst>
              <a:ext uri="{FF2B5EF4-FFF2-40B4-BE49-F238E27FC236}">
                <a16:creationId xmlns:a16="http://schemas.microsoft.com/office/drawing/2014/main" id="{217DC17D-CBF2-B892-ACFE-792472320D39}"/>
              </a:ext>
            </a:extLst>
          </p:cNvPr>
          <p:cNvSpPr txBox="1"/>
          <p:nvPr/>
        </p:nvSpPr>
        <p:spPr>
          <a:xfrm>
            <a:off x="3993264" y="2598896"/>
            <a:ext cx="80966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b="1" i="1" dirty="0">
                <a:solidFill>
                  <a:schemeClr val="bg1"/>
                </a:solidFill>
              </a:rPr>
              <a:t>1,47</a:t>
            </a:r>
          </a:p>
        </p:txBody>
      </p:sp>
      <p:sp>
        <p:nvSpPr>
          <p:cNvPr id="66" name="ZoneTexte 65">
            <a:extLst>
              <a:ext uri="{FF2B5EF4-FFF2-40B4-BE49-F238E27FC236}">
                <a16:creationId xmlns:a16="http://schemas.microsoft.com/office/drawing/2014/main" id="{37934D3E-16AD-EFC1-D24D-CF622C8EFB48}"/>
              </a:ext>
            </a:extLst>
          </p:cNvPr>
          <p:cNvSpPr txBox="1"/>
          <p:nvPr/>
        </p:nvSpPr>
        <p:spPr>
          <a:xfrm>
            <a:off x="285905" y="4682461"/>
            <a:ext cx="8159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i="1" dirty="0"/>
              <a:t>2019</a:t>
            </a:r>
          </a:p>
        </p:txBody>
      </p:sp>
      <p:sp>
        <p:nvSpPr>
          <p:cNvPr id="67" name="ZoneTexte 66">
            <a:extLst>
              <a:ext uri="{FF2B5EF4-FFF2-40B4-BE49-F238E27FC236}">
                <a16:creationId xmlns:a16="http://schemas.microsoft.com/office/drawing/2014/main" id="{707E99F2-39E3-ACBD-2147-28E9A226C971}"/>
              </a:ext>
            </a:extLst>
          </p:cNvPr>
          <p:cNvSpPr txBox="1"/>
          <p:nvPr/>
        </p:nvSpPr>
        <p:spPr>
          <a:xfrm>
            <a:off x="1361636" y="4683713"/>
            <a:ext cx="8159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i="1" dirty="0"/>
              <a:t>2020</a:t>
            </a:r>
          </a:p>
        </p:txBody>
      </p:sp>
      <p:sp>
        <p:nvSpPr>
          <p:cNvPr id="68" name="ZoneTexte 67">
            <a:extLst>
              <a:ext uri="{FF2B5EF4-FFF2-40B4-BE49-F238E27FC236}">
                <a16:creationId xmlns:a16="http://schemas.microsoft.com/office/drawing/2014/main" id="{FB1E8969-6EFB-C1D5-57AA-E37C73B0F1F0}"/>
              </a:ext>
            </a:extLst>
          </p:cNvPr>
          <p:cNvSpPr txBox="1"/>
          <p:nvPr/>
        </p:nvSpPr>
        <p:spPr>
          <a:xfrm>
            <a:off x="1335020" y="4071157"/>
            <a:ext cx="66615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b="1" i="1" dirty="0">
                <a:solidFill>
                  <a:schemeClr val="bg1"/>
                </a:solidFill>
              </a:rPr>
              <a:t>0,55</a:t>
            </a:r>
          </a:p>
        </p:txBody>
      </p:sp>
      <p:sp>
        <p:nvSpPr>
          <p:cNvPr id="69" name="Flèche : droite 68">
            <a:extLst>
              <a:ext uri="{FF2B5EF4-FFF2-40B4-BE49-F238E27FC236}">
                <a16:creationId xmlns:a16="http://schemas.microsoft.com/office/drawing/2014/main" id="{EBE5775E-FC01-5672-AC66-1DF950004C2F}"/>
              </a:ext>
            </a:extLst>
          </p:cNvPr>
          <p:cNvSpPr/>
          <p:nvPr/>
        </p:nvSpPr>
        <p:spPr>
          <a:xfrm rot="19967406">
            <a:off x="1985845" y="3900066"/>
            <a:ext cx="365402" cy="296765"/>
          </a:xfrm>
          <a:prstGeom prst="rightArrow">
            <a:avLst/>
          </a:prstGeom>
          <a:solidFill>
            <a:srgbClr val="FF0000"/>
          </a:solidFill>
          <a:ln w="19050">
            <a:solidFill>
              <a:schemeClr val="tx1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 sz="1200"/>
          </a:p>
        </p:txBody>
      </p:sp>
      <p:sp>
        <p:nvSpPr>
          <p:cNvPr id="70" name="Flèche : droite 69">
            <a:extLst>
              <a:ext uri="{FF2B5EF4-FFF2-40B4-BE49-F238E27FC236}">
                <a16:creationId xmlns:a16="http://schemas.microsoft.com/office/drawing/2014/main" id="{F2DA2E73-14E6-3B3A-74DE-19CD35F48060}"/>
              </a:ext>
            </a:extLst>
          </p:cNvPr>
          <p:cNvSpPr/>
          <p:nvPr/>
        </p:nvSpPr>
        <p:spPr>
          <a:xfrm rot="20397432">
            <a:off x="1006562" y="4225688"/>
            <a:ext cx="365402" cy="296765"/>
          </a:xfrm>
          <a:prstGeom prst="rightArrow">
            <a:avLst/>
          </a:prstGeom>
          <a:solidFill>
            <a:srgbClr val="FF0000"/>
          </a:solidFill>
          <a:ln w="19050">
            <a:solidFill>
              <a:schemeClr val="tx1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 sz="1200"/>
          </a:p>
        </p:txBody>
      </p:sp>
      <p:sp>
        <p:nvSpPr>
          <p:cNvPr id="71" name="ZoneTexte 70">
            <a:extLst>
              <a:ext uri="{FF2B5EF4-FFF2-40B4-BE49-F238E27FC236}">
                <a16:creationId xmlns:a16="http://schemas.microsoft.com/office/drawing/2014/main" id="{9625AE62-E3AB-3D42-875B-CD3ED17A6CA3}"/>
              </a:ext>
            </a:extLst>
          </p:cNvPr>
          <p:cNvSpPr txBox="1"/>
          <p:nvPr/>
        </p:nvSpPr>
        <p:spPr>
          <a:xfrm>
            <a:off x="285242" y="4295002"/>
            <a:ext cx="66615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b="1" i="1" dirty="0">
                <a:solidFill>
                  <a:schemeClr val="bg1"/>
                </a:solidFill>
              </a:rPr>
              <a:t>0,35</a:t>
            </a:r>
          </a:p>
        </p:txBody>
      </p:sp>
      <p:sp>
        <p:nvSpPr>
          <p:cNvPr id="72" name="Flèche : droite 71">
            <a:extLst>
              <a:ext uri="{FF2B5EF4-FFF2-40B4-BE49-F238E27FC236}">
                <a16:creationId xmlns:a16="http://schemas.microsoft.com/office/drawing/2014/main" id="{95247D8D-7550-9CCF-AB81-8AEDBFA8F93B}"/>
              </a:ext>
            </a:extLst>
          </p:cNvPr>
          <p:cNvSpPr/>
          <p:nvPr/>
        </p:nvSpPr>
        <p:spPr>
          <a:xfrm rot="19219813">
            <a:off x="4603261" y="2257249"/>
            <a:ext cx="432375" cy="353576"/>
          </a:xfrm>
          <a:prstGeom prst="rightArrow">
            <a:avLst/>
          </a:prstGeom>
          <a:solidFill>
            <a:srgbClr val="FF0000"/>
          </a:solidFill>
          <a:ln>
            <a:solidFill>
              <a:schemeClr val="tx1"/>
            </a:solidFill>
            <a:prstDash val="dash"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 sz="1200"/>
          </a:p>
        </p:txBody>
      </p:sp>
      <p:sp>
        <p:nvSpPr>
          <p:cNvPr id="73" name="ZoneTexte 72">
            <a:extLst>
              <a:ext uri="{FF2B5EF4-FFF2-40B4-BE49-F238E27FC236}">
                <a16:creationId xmlns:a16="http://schemas.microsoft.com/office/drawing/2014/main" id="{49AAEDDF-FD16-36A8-1750-7BAD0A285F9A}"/>
              </a:ext>
            </a:extLst>
          </p:cNvPr>
          <p:cNvSpPr txBox="1"/>
          <p:nvPr/>
        </p:nvSpPr>
        <p:spPr>
          <a:xfrm>
            <a:off x="4988478" y="4678561"/>
            <a:ext cx="9568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i="1" dirty="0"/>
              <a:t>P2024</a:t>
            </a:r>
          </a:p>
        </p:txBody>
      </p:sp>
      <p:sp>
        <p:nvSpPr>
          <p:cNvPr id="74" name="ZoneTexte 73">
            <a:extLst>
              <a:ext uri="{FF2B5EF4-FFF2-40B4-BE49-F238E27FC236}">
                <a16:creationId xmlns:a16="http://schemas.microsoft.com/office/drawing/2014/main" id="{C6B209E5-80CB-F3E8-9E92-1FCA0C998C9C}"/>
              </a:ext>
            </a:extLst>
          </p:cNvPr>
          <p:cNvSpPr txBox="1"/>
          <p:nvPr/>
        </p:nvSpPr>
        <p:spPr>
          <a:xfrm>
            <a:off x="4934648" y="1884145"/>
            <a:ext cx="66615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b="1" i="1" dirty="0">
                <a:solidFill>
                  <a:schemeClr val="bg1"/>
                </a:solidFill>
              </a:rPr>
              <a:t>1,74</a:t>
            </a:r>
          </a:p>
        </p:txBody>
      </p:sp>
      <p:sp>
        <p:nvSpPr>
          <p:cNvPr id="75" name="Flèche : droite 74">
            <a:extLst>
              <a:ext uri="{FF2B5EF4-FFF2-40B4-BE49-F238E27FC236}">
                <a16:creationId xmlns:a16="http://schemas.microsoft.com/office/drawing/2014/main" id="{3720C033-CD4F-E1AF-9006-63C91058090B}"/>
              </a:ext>
            </a:extLst>
          </p:cNvPr>
          <p:cNvSpPr/>
          <p:nvPr/>
        </p:nvSpPr>
        <p:spPr>
          <a:xfrm rot="19144534">
            <a:off x="3793322" y="2991108"/>
            <a:ext cx="365402" cy="296765"/>
          </a:xfrm>
          <a:prstGeom prst="rightArrow">
            <a:avLst/>
          </a:prstGeom>
          <a:solidFill>
            <a:srgbClr val="FF0000"/>
          </a:solidFill>
          <a:ln w="19050">
            <a:solidFill>
              <a:schemeClr val="tx1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 sz="1200"/>
          </a:p>
        </p:txBody>
      </p:sp>
    </p:spTree>
    <p:extLst>
      <p:ext uri="{BB962C8B-B14F-4D97-AF65-F5344CB8AC3E}">
        <p14:creationId xmlns:p14="http://schemas.microsoft.com/office/powerpoint/2010/main" val="156435600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 txBox="1">
            <a:spLocks/>
          </p:cNvSpPr>
          <p:nvPr/>
        </p:nvSpPr>
        <p:spPr>
          <a:xfrm>
            <a:off x="1376001" y="2726140"/>
            <a:ext cx="8373291" cy="140572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000" b="1" i="0" kern="1200">
                <a:solidFill>
                  <a:srgbClr val="FF6600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4400" dirty="0"/>
              <a:t>Prévisions 2024</a:t>
            </a:r>
          </a:p>
          <a:p>
            <a:r>
              <a:rPr lang="fr-FR" sz="4400" dirty="0"/>
              <a:t>Marché français</a:t>
            </a: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2F82D3DA-0CB0-47D2-8A2F-EC07B565323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10413" y="2267203"/>
            <a:ext cx="2712490" cy="53573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870236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>
            <a:extLst>
              <a:ext uri="{FF2B5EF4-FFF2-40B4-BE49-F238E27FC236}">
                <a16:creationId xmlns:a16="http://schemas.microsoft.com/office/drawing/2014/main" id="{CF59506D-A94B-4D3B-A8EB-4BDD17DAF0DF}"/>
              </a:ext>
            </a:extLst>
          </p:cNvPr>
          <p:cNvSpPr txBox="1">
            <a:spLocks/>
          </p:cNvSpPr>
          <p:nvPr/>
        </p:nvSpPr>
        <p:spPr>
          <a:xfrm>
            <a:off x="241318" y="147413"/>
            <a:ext cx="8079722" cy="727869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000" b="1" i="0" kern="1200">
                <a:solidFill>
                  <a:srgbClr val="FF6600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fr-FR" dirty="0"/>
              <a:t>Le marché du neuf : Prévisions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CB272971-BE9B-4987-B2CE-3B94B299E3AB}"/>
              </a:ext>
            </a:extLst>
          </p:cNvPr>
          <p:cNvSpPr/>
          <p:nvPr/>
        </p:nvSpPr>
        <p:spPr>
          <a:xfrm>
            <a:off x="241318" y="868299"/>
            <a:ext cx="858917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altLang="fr-FR" sz="2400" b="1" dirty="0">
                <a:solidFill>
                  <a:srgbClr val="0070C0"/>
                </a:solidFill>
                <a:latin typeface="Calibri Light" panose="020F0302020204030204" pitchFamily="34" charset="0"/>
              </a:rPr>
              <a:t>Les secteurs clients des commandes de chariots industriels regroupent principalement les activités industrielles et de commerce</a:t>
            </a:r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2E39522A-5AFB-463F-A2F7-EE7E5C02A60B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4296" y="1699296"/>
            <a:ext cx="4785947" cy="2525246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EFFD8481-1526-4267-9CA1-71107E82C510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0735" y="4156847"/>
            <a:ext cx="4953069" cy="2489638"/>
          </a:xfrm>
          <a:prstGeom prst="rect">
            <a:avLst/>
          </a:prstGeom>
        </p:spPr>
      </p:pic>
      <p:pic>
        <p:nvPicPr>
          <p:cNvPr id="10" name="Image 9">
            <a:extLst>
              <a:ext uri="{FF2B5EF4-FFF2-40B4-BE49-F238E27FC236}">
                <a16:creationId xmlns:a16="http://schemas.microsoft.com/office/drawing/2014/main" id="{AE2CE90C-E00A-48DB-8B03-7DE44CBAC64E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245" y="1655526"/>
            <a:ext cx="4891052" cy="2493555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A17EA28F-D864-487B-9384-A911DDCC92BC}"/>
              </a:ext>
            </a:extLst>
          </p:cNvPr>
          <p:cNvSpPr/>
          <p:nvPr/>
        </p:nvSpPr>
        <p:spPr>
          <a:xfrm>
            <a:off x="241319" y="4146337"/>
            <a:ext cx="690297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SzPct val="200000"/>
              <a:buBlip>
                <a:blip r:embed="rId6"/>
              </a:buBlip>
            </a:pPr>
            <a:r>
              <a:rPr lang="fr-FR" altLang="fr-FR" sz="1600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50 % des commandes de magasiniers proviennent des secteurs des commerces de gros et de détail ; 17% pour l’entreposage.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7893D262-7012-45FA-B347-151CBF3A46BF}"/>
              </a:ext>
            </a:extLst>
          </p:cNvPr>
          <p:cNvSpPr/>
          <p:nvPr/>
        </p:nvSpPr>
        <p:spPr>
          <a:xfrm>
            <a:off x="241318" y="4888353"/>
            <a:ext cx="710000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SzPct val="200000"/>
              <a:buBlip>
                <a:blip r:embed="rId6"/>
              </a:buBlip>
            </a:pPr>
            <a:r>
              <a:rPr lang="fr-FR" altLang="fr-FR" sz="1600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Egalement influencées par les activités du commerce, les commandes des porte-à-faux électriques et thermiques sont pourtant davantage impactées par l’activité industrielle.</a:t>
            </a:r>
          </a:p>
          <a:p>
            <a:endParaRPr lang="fr-FR" sz="1600" b="1" dirty="0">
              <a:solidFill>
                <a:schemeClr val="bg1">
                  <a:lumMod val="50000"/>
                </a:schemeClr>
              </a:solidFill>
              <a:latin typeface="+mn-lt"/>
            </a:endParaRPr>
          </a:p>
          <a:p>
            <a:r>
              <a:rPr lang="fr-FR" sz="1600" b="1" dirty="0">
                <a:solidFill>
                  <a:srgbClr val="0070C0"/>
                </a:solidFill>
                <a:latin typeface="+mn-lt"/>
              </a:rPr>
              <a:t>Electriques</a:t>
            </a:r>
            <a:r>
              <a:rPr lang="fr-FR" sz="1600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 : industrie </a:t>
            </a:r>
            <a:r>
              <a:rPr lang="fr-FR" sz="1600" b="1" dirty="0">
                <a:solidFill>
                  <a:srgbClr val="0070C0"/>
                </a:solidFill>
                <a:latin typeface="+mn-lt"/>
              </a:rPr>
              <a:t>chimique</a:t>
            </a:r>
            <a:r>
              <a:rPr lang="fr-FR" sz="1600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 et </a:t>
            </a:r>
            <a:r>
              <a:rPr lang="fr-FR" sz="1600" b="1" dirty="0">
                <a:solidFill>
                  <a:srgbClr val="0070C0"/>
                </a:solidFill>
                <a:latin typeface="+mn-lt"/>
              </a:rPr>
              <a:t>automobile</a:t>
            </a:r>
            <a:r>
              <a:rPr lang="fr-FR" sz="1600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 </a:t>
            </a:r>
            <a:r>
              <a:rPr lang="fr-FR" altLang="fr-FR" sz="1600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 </a:t>
            </a:r>
          </a:p>
          <a:p>
            <a:r>
              <a:rPr lang="fr-FR" altLang="fr-FR" sz="1600" b="1" dirty="0">
                <a:solidFill>
                  <a:srgbClr val="0070C0"/>
                </a:solidFill>
                <a:latin typeface="+mn-lt"/>
              </a:rPr>
              <a:t>Thermiques</a:t>
            </a:r>
            <a:r>
              <a:rPr lang="fr-FR" altLang="fr-FR" sz="1600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 : produits </a:t>
            </a:r>
            <a:r>
              <a:rPr lang="fr-FR" altLang="fr-FR" sz="1600" b="1" dirty="0">
                <a:solidFill>
                  <a:srgbClr val="0070C0"/>
                </a:solidFill>
                <a:latin typeface="+mn-lt"/>
              </a:rPr>
              <a:t>minéraux</a:t>
            </a:r>
            <a:r>
              <a:rPr lang="fr-FR" altLang="fr-FR" sz="1600" b="1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 </a:t>
            </a:r>
            <a:r>
              <a:rPr lang="fr-FR" altLang="fr-FR" sz="1600" b="1" dirty="0">
                <a:solidFill>
                  <a:srgbClr val="0070C0"/>
                </a:solidFill>
                <a:latin typeface="+mn-lt"/>
              </a:rPr>
              <a:t>non</a:t>
            </a:r>
            <a:r>
              <a:rPr lang="fr-FR" altLang="fr-FR" sz="1600" b="1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 </a:t>
            </a:r>
            <a:r>
              <a:rPr lang="fr-FR" altLang="fr-FR" sz="1600" b="1" dirty="0">
                <a:solidFill>
                  <a:srgbClr val="0070C0"/>
                </a:solidFill>
                <a:latin typeface="+mn-lt"/>
              </a:rPr>
              <a:t>métalliques</a:t>
            </a:r>
          </a:p>
        </p:txBody>
      </p:sp>
    </p:spTree>
    <p:extLst>
      <p:ext uri="{BB962C8B-B14F-4D97-AF65-F5344CB8AC3E}">
        <p14:creationId xmlns:p14="http://schemas.microsoft.com/office/powerpoint/2010/main" val="298195938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CB272971-BE9B-4987-B2CE-3B94B299E3AB}"/>
              </a:ext>
            </a:extLst>
          </p:cNvPr>
          <p:cNvSpPr/>
          <p:nvPr/>
        </p:nvSpPr>
        <p:spPr>
          <a:xfrm>
            <a:off x="241318" y="817499"/>
            <a:ext cx="821951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altLang="fr-FR" sz="2400" b="1" dirty="0">
                <a:solidFill>
                  <a:srgbClr val="0070C0"/>
                </a:solidFill>
                <a:latin typeface="Calibri Light" panose="020F0302020204030204" pitchFamily="34" charset="0"/>
              </a:rPr>
              <a:t>Conclusions : un retour à la normale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5172F8F7-EB41-4183-BB3C-98AD9A235EA8}"/>
              </a:ext>
            </a:extLst>
          </p:cNvPr>
          <p:cNvSpPr/>
          <p:nvPr/>
        </p:nvSpPr>
        <p:spPr>
          <a:xfrm>
            <a:off x="241318" y="1233218"/>
            <a:ext cx="1170936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fr-FR" sz="1600" i="1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Après avoir été impacté par l’apparition de la crise sanitaire en 2020, le marché a affiché un rebond prononcé, </a:t>
            </a:r>
            <a:r>
              <a:rPr lang="fr-FR" sz="1600" b="1" i="1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atteignant son nouveau record </a:t>
            </a:r>
            <a:r>
              <a:rPr lang="fr-FR" sz="1600" i="1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 2021. La reprise simultanée de l’ensemble des secteurs clients a fortement impacté les niveaux de commandes, et les délais de livraison se sont étalés dans le temps. Le marché des chariots industriels a amorcé un retournement en 2022, qui s’est accentué en 2023 et devrait se poursuivre de manière plus modérée sur 2024.</a:t>
            </a:r>
            <a:endParaRPr lang="fr-FR" sz="1600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F3433AC7-1EFE-48D2-BD01-DDDC34BC3FD5}"/>
              </a:ext>
            </a:extLst>
          </p:cNvPr>
          <p:cNvSpPr/>
          <p:nvPr/>
        </p:nvSpPr>
        <p:spPr>
          <a:xfrm>
            <a:off x="117016" y="6048647"/>
            <a:ext cx="10764343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Clr>
                <a:schemeClr val="bg1">
                  <a:lumMod val="50000"/>
                </a:schemeClr>
              </a:buClr>
              <a:buFont typeface="Wingdings" panose="05000000000000000000" pitchFamily="2" charset="2"/>
              <a:buChar char="Ø"/>
            </a:pPr>
            <a:r>
              <a:rPr lang="fr-FR" sz="1600" b="1" dirty="0">
                <a:solidFill>
                  <a:srgbClr val="0070C0"/>
                </a:solidFill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Niveaux autour de 7</a:t>
            </a:r>
            <a:r>
              <a:rPr lang="fr-FR" sz="1600" b="1" dirty="0">
                <a:solidFill>
                  <a:srgbClr val="0070C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0</a:t>
            </a:r>
            <a:r>
              <a:rPr lang="fr-FR" sz="1600" b="1" dirty="0">
                <a:solidFill>
                  <a:srgbClr val="0070C0"/>
                </a:solidFill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 000 unités </a:t>
            </a:r>
            <a:r>
              <a:rPr lang="fr-FR" sz="1600" dirty="0">
                <a:solidFill>
                  <a:schemeClr val="bg1">
                    <a:lumMod val="50000"/>
                  </a:schemeClr>
                </a:solidFill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pour le marché en 2024 (proches des niveaux d’avant crise). </a:t>
            </a:r>
          </a:p>
        </p:txBody>
      </p:sp>
      <p:sp>
        <p:nvSpPr>
          <p:cNvPr id="7" name="Titre 1">
            <a:extLst>
              <a:ext uri="{FF2B5EF4-FFF2-40B4-BE49-F238E27FC236}">
                <a16:creationId xmlns:a16="http://schemas.microsoft.com/office/drawing/2014/main" id="{CD4D965C-F7BE-4FB5-8ABE-635F6ECA5162}"/>
              </a:ext>
            </a:extLst>
          </p:cNvPr>
          <p:cNvSpPr txBox="1">
            <a:spLocks/>
          </p:cNvSpPr>
          <p:nvPr/>
        </p:nvSpPr>
        <p:spPr>
          <a:xfrm>
            <a:off x="241318" y="147413"/>
            <a:ext cx="9465390" cy="727869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000" b="1" i="0" kern="1200">
                <a:solidFill>
                  <a:srgbClr val="FF6600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fr-FR" dirty="0"/>
              <a:t>Le marché du neuf : Prévisions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E15E454E-0D9A-48E6-5A35-712A5F63E1B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61625" y="2339848"/>
            <a:ext cx="7945083" cy="3721919"/>
          </a:xfrm>
          <a:prstGeom prst="rect">
            <a:avLst/>
          </a:prstGeom>
        </p:spPr>
      </p:pic>
      <p:sp>
        <p:nvSpPr>
          <p:cNvPr id="5" name="ZoneTexte 7">
            <a:extLst>
              <a:ext uri="{FF2B5EF4-FFF2-40B4-BE49-F238E27FC236}">
                <a16:creationId xmlns:a16="http://schemas.microsoft.com/office/drawing/2014/main" id="{593DBDB8-AA9F-DC72-6DE1-FEE7D0F4BC68}"/>
              </a:ext>
            </a:extLst>
          </p:cNvPr>
          <p:cNvSpPr txBox="1"/>
          <p:nvPr/>
        </p:nvSpPr>
        <p:spPr>
          <a:xfrm>
            <a:off x="7313160" y="3561139"/>
            <a:ext cx="828941" cy="302041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fr-FR" sz="1600" b="1" kern="120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fr-FR" sz="1600" b="1" dirty="0">
                <a:solidFill>
                  <a:srgbClr val="FF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fr-FR" sz="1600" b="1" kern="120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%</a:t>
            </a:r>
            <a:endParaRPr lang="fr-FR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" name="ZoneTexte 7">
            <a:extLst>
              <a:ext uri="{FF2B5EF4-FFF2-40B4-BE49-F238E27FC236}">
                <a16:creationId xmlns:a16="http://schemas.microsoft.com/office/drawing/2014/main" id="{3C4C76BB-FD71-0FA9-D18D-D4E2E10D7D66}"/>
              </a:ext>
            </a:extLst>
          </p:cNvPr>
          <p:cNvSpPr txBox="1"/>
          <p:nvPr/>
        </p:nvSpPr>
        <p:spPr>
          <a:xfrm>
            <a:off x="6957767" y="3429000"/>
            <a:ext cx="769864" cy="213059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fr-FR" sz="1600" b="1" kern="1200" dirty="0">
                <a:solidFill>
                  <a:schemeClr val="tx1">
                    <a:lumMod val="50000"/>
                  </a:schemeClr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-16%</a:t>
            </a:r>
            <a:endParaRPr lang="fr-FR" sz="2400" dirty="0">
              <a:solidFill>
                <a:schemeClr val="tx1">
                  <a:lumMod val="50000"/>
                </a:schemeClr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0567750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 txBox="1">
            <a:spLocks/>
          </p:cNvSpPr>
          <p:nvPr/>
        </p:nvSpPr>
        <p:spPr>
          <a:xfrm>
            <a:off x="1909354" y="1597229"/>
            <a:ext cx="8373291" cy="2263097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000" b="1" i="0" kern="1200">
                <a:solidFill>
                  <a:srgbClr val="FF6600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4400" dirty="0"/>
              <a:t>Le marché du neuf</a:t>
            </a:r>
          </a:p>
          <a:p>
            <a:r>
              <a:rPr lang="fr-FR" sz="4400" dirty="0"/>
              <a:t>2023</a:t>
            </a:r>
          </a:p>
          <a:p>
            <a:r>
              <a:rPr lang="fr-FR" sz="4400" dirty="0"/>
              <a:t>Monde et Europe</a:t>
            </a:r>
          </a:p>
        </p:txBody>
      </p:sp>
      <p:sp>
        <p:nvSpPr>
          <p:cNvPr id="3" name="Sous-titre 2"/>
          <p:cNvSpPr txBox="1">
            <a:spLocks/>
          </p:cNvSpPr>
          <p:nvPr/>
        </p:nvSpPr>
        <p:spPr bwMode="auto">
          <a:xfrm>
            <a:off x="5948103" y="4428632"/>
            <a:ext cx="4824536" cy="1008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400" b="1" kern="1200">
                <a:solidFill>
                  <a:srgbClr val="E8147B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14400" eaLnBrk="1" hangingPunct="1"/>
            <a:r>
              <a:rPr lang="fr-FR" altLang="fr-FR" dirty="0">
                <a:solidFill>
                  <a:srgbClr val="0067B8"/>
                </a:solidFill>
                <a:latin typeface="Calibri"/>
              </a:rPr>
              <a:t>Rudolph Ganzel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8069C2E6-22C2-4D25-97C2-8D9331F60C7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591" y="1744682"/>
            <a:ext cx="3223500" cy="226309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5DE0080B-D6FA-4291-B1E1-F48D1918D62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908" t="-380" r="908" b="31159"/>
          <a:stretch/>
        </p:blipFill>
        <p:spPr>
          <a:xfrm>
            <a:off x="7785817" y="651538"/>
            <a:ext cx="5435831" cy="37885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Image 6" descr="C:\Users\pole-eco\Desktop\chariot2.PNG">
            <a:extLst>
              <a:ext uri="{FF2B5EF4-FFF2-40B4-BE49-F238E27FC236}">
                <a16:creationId xmlns:a16="http://schemas.microsoft.com/office/drawing/2014/main" id="{C3041D9B-9993-43EC-A89D-37483D52D268}"/>
              </a:ext>
            </a:extLst>
          </p:cNvPr>
          <p:cNvPicPr/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88183" y="3056521"/>
            <a:ext cx="694690" cy="673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Image 7" descr="C:\Users\pole-eco\Desktop\chariot1.PNG">
            <a:extLst>
              <a:ext uri="{FF2B5EF4-FFF2-40B4-BE49-F238E27FC236}">
                <a16:creationId xmlns:a16="http://schemas.microsoft.com/office/drawing/2014/main" id="{E7C1D1C1-0D72-40E8-A6EB-177E423C2E44}"/>
              </a:ext>
            </a:extLst>
          </p:cNvPr>
          <p:cNvPicPr/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666576" y="4293243"/>
            <a:ext cx="643890" cy="63944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3941746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E964630-8CE8-4002-95F4-881212DA48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Déroulement des interventions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BF647E50-88CB-4FA1-B42A-1D67BF636D5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86882" y="1031027"/>
            <a:ext cx="11618236" cy="5412303"/>
          </a:xfrm>
        </p:spPr>
        <p:txBody>
          <a:bodyPr/>
          <a:lstStyle/>
          <a:p>
            <a:pPr marL="0" indent="0">
              <a:spcBef>
                <a:spcPts val="600"/>
              </a:spcBef>
              <a:buNone/>
            </a:pPr>
            <a:r>
              <a:rPr lang="fr-FR" sz="2000" b="1" dirty="0">
                <a:solidFill>
                  <a:schemeClr val="tx1"/>
                </a:solidFill>
              </a:rPr>
              <a:t>Mot de bienvenue 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fr-FR" sz="2000" b="1" dirty="0">
                <a:solidFill>
                  <a:schemeClr val="tx1"/>
                </a:solidFill>
              </a:rPr>
              <a:t>Arnaud </a:t>
            </a:r>
            <a:r>
              <a:rPr lang="fr-FR" sz="2000" b="1" dirty="0" err="1">
                <a:solidFill>
                  <a:schemeClr val="tx1"/>
                </a:solidFill>
              </a:rPr>
              <a:t>Lecharny</a:t>
            </a:r>
            <a:r>
              <a:rPr lang="fr-FR" sz="2000" b="1" dirty="0">
                <a:solidFill>
                  <a:schemeClr val="tx1"/>
                </a:solidFill>
              </a:rPr>
              <a:t> (Sales </a:t>
            </a:r>
            <a:r>
              <a:rPr lang="fr-FR" sz="2000" b="1" dirty="0" err="1">
                <a:solidFill>
                  <a:schemeClr val="tx1"/>
                </a:solidFill>
              </a:rPr>
              <a:t>Director</a:t>
            </a:r>
            <a:r>
              <a:rPr lang="fr-FR" sz="2000" b="1" dirty="0">
                <a:solidFill>
                  <a:schemeClr val="tx1"/>
                </a:solidFill>
              </a:rPr>
              <a:t>, </a:t>
            </a:r>
            <a:r>
              <a:rPr lang="fr-FR" sz="2000" b="1" dirty="0" err="1">
                <a:solidFill>
                  <a:schemeClr val="tx1"/>
                </a:solidFill>
              </a:rPr>
              <a:t>Enersys</a:t>
            </a:r>
            <a:r>
              <a:rPr lang="fr-FR" sz="2000" b="1" dirty="0">
                <a:solidFill>
                  <a:schemeClr val="tx1"/>
                </a:solidFill>
              </a:rPr>
              <a:t>), Olivier </a:t>
            </a:r>
            <a:r>
              <a:rPr lang="fr-FR" sz="2000" b="1" dirty="0" err="1">
                <a:solidFill>
                  <a:schemeClr val="tx1"/>
                </a:solidFill>
              </a:rPr>
              <a:t>Plancqueel</a:t>
            </a:r>
            <a:r>
              <a:rPr lang="fr-FR" sz="2000" b="1" dirty="0">
                <a:solidFill>
                  <a:schemeClr val="tx1"/>
                </a:solidFill>
              </a:rPr>
              <a:t> (Vice-président Argus chariot)</a:t>
            </a:r>
          </a:p>
          <a:p>
            <a:pPr marL="0" indent="0">
              <a:spcBef>
                <a:spcPts val="600"/>
              </a:spcBef>
              <a:buNone/>
            </a:pPr>
            <a:endParaRPr lang="fr-FR" sz="2000" b="1" dirty="0">
              <a:solidFill>
                <a:schemeClr val="tx1"/>
              </a:solidFill>
            </a:endParaRPr>
          </a:p>
          <a:p>
            <a:pPr marL="0" indent="0">
              <a:spcBef>
                <a:spcPts val="600"/>
              </a:spcBef>
              <a:buNone/>
            </a:pPr>
            <a:r>
              <a:rPr lang="fr-FR" sz="2000" b="1" dirty="0">
                <a:solidFill>
                  <a:schemeClr val="tx1"/>
                </a:solidFill>
              </a:rPr>
              <a:t>Présentation du site et des statistiques – Mathieu Armengaud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fr-FR" sz="2000" b="1" dirty="0">
                <a:solidFill>
                  <a:schemeClr val="tx1"/>
                </a:solidFill>
              </a:rPr>
              <a:t>Présentation du marché du neuf France – Lionel Couturier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fr-FR" sz="2000" b="1" dirty="0">
                <a:solidFill>
                  <a:schemeClr val="tx1"/>
                </a:solidFill>
              </a:rPr>
              <a:t>Présentation du marché neuf monde et Europe – Rudolph Ganzel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fr-FR" sz="2000" b="1" dirty="0">
                <a:solidFill>
                  <a:schemeClr val="tx1"/>
                </a:solidFill>
              </a:rPr>
              <a:t>Présentation du marché de l’occasion chariots France – Olivier </a:t>
            </a:r>
            <a:r>
              <a:rPr lang="fr-FR" sz="2000" b="1" dirty="0" err="1">
                <a:solidFill>
                  <a:schemeClr val="tx1"/>
                </a:solidFill>
              </a:rPr>
              <a:t>Plancqueel</a:t>
            </a:r>
            <a:endParaRPr lang="fr-FR" sz="2000" b="1" dirty="0">
              <a:solidFill>
                <a:schemeClr val="tx1"/>
              </a:solidFill>
            </a:endParaRPr>
          </a:p>
          <a:p>
            <a:pPr marL="0" indent="0">
              <a:spcBef>
                <a:spcPts val="600"/>
              </a:spcBef>
              <a:buNone/>
            </a:pPr>
            <a:endParaRPr lang="fr-FR" sz="2000" b="1" dirty="0">
              <a:solidFill>
                <a:schemeClr val="tx1"/>
              </a:solidFill>
            </a:endParaRPr>
          </a:p>
          <a:p>
            <a:pPr marL="0" indent="0">
              <a:spcBef>
                <a:spcPts val="600"/>
              </a:spcBef>
              <a:buNone/>
            </a:pPr>
            <a:r>
              <a:rPr lang="fr-FR" sz="2000" b="1" dirty="0">
                <a:solidFill>
                  <a:schemeClr val="tx1"/>
                </a:solidFill>
              </a:rPr>
              <a:t>Pause</a:t>
            </a:r>
          </a:p>
          <a:p>
            <a:pPr marL="0" indent="0">
              <a:spcBef>
                <a:spcPts val="600"/>
              </a:spcBef>
              <a:buNone/>
            </a:pPr>
            <a:endParaRPr lang="fr-FR" sz="2000" b="1" dirty="0">
              <a:solidFill>
                <a:schemeClr val="tx1"/>
              </a:solidFill>
            </a:endParaRPr>
          </a:p>
          <a:p>
            <a:pPr marL="0" indent="0">
              <a:spcBef>
                <a:spcPts val="600"/>
              </a:spcBef>
              <a:buNone/>
            </a:pPr>
            <a:r>
              <a:rPr lang="fr-FR" sz="2000" b="1" dirty="0">
                <a:solidFill>
                  <a:schemeClr val="tx1"/>
                </a:solidFill>
              </a:rPr>
              <a:t>Présentation de </a:t>
            </a:r>
            <a:r>
              <a:rPr lang="fr-FR" sz="2000" b="1" dirty="0" err="1">
                <a:solidFill>
                  <a:schemeClr val="tx1"/>
                </a:solidFill>
              </a:rPr>
              <a:t>Enersys</a:t>
            </a:r>
            <a:r>
              <a:rPr lang="fr-FR" sz="2000" b="1" dirty="0">
                <a:solidFill>
                  <a:schemeClr val="tx1"/>
                </a:solidFill>
              </a:rPr>
              <a:t> – Benoit Hervieu (Sales </a:t>
            </a:r>
            <a:r>
              <a:rPr lang="fr-FR" sz="2000" b="1" dirty="0" err="1">
                <a:solidFill>
                  <a:schemeClr val="tx1"/>
                </a:solidFill>
              </a:rPr>
              <a:t>Technical</a:t>
            </a:r>
            <a:r>
              <a:rPr lang="fr-FR" sz="2000" b="1" dirty="0">
                <a:solidFill>
                  <a:schemeClr val="tx1"/>
                </a:solidFill>
              </a:rPr>
              <a:t> Manager, </a:t>
            </a:r>
            <a:r>
              <a:rPr lang="fr-FR" sz="2000" b="1" dirty="0" err="1">
                <a:solidFill>
                  <a:schemeClr val="tx1"/>
                </a:solidFill>
              </a:rPr>
              <a:t>Enersys</a:t>
            </a:r>
            <a:r>
              <a:rPr lang="fr-FR" sz="2000" b="1" dirty="0">
                <a:solidFill>
                  <a:schemeClr val="tx1"/>
                </a:solidFill>
              </a:rPr>
              <a:t>)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fr-FR" sz="2000" b="1" dirty="0">
                <a:solidFill>
                  <a:schemeClr val="tx1"/>
                </a:solidFill>
              </a:rPr>
              <a:t>Le contexte économique actuel – Jean-Alain Andrivon (</a:t>
            </a:r>
            <a:r>
              <a:rPr lang="fr-FR" sz="2000" b="1" dirty="0" err="1">
                <a:solidFill>
                  <a:schemeClr val="tx1"/>
                </a:solidFill>
              </a:rPr>
              <a:t>Rexecode</a:t>
            </a:r>
            <a:r>
              <a:rPr lang="fr-FR" sz="2000" b="1" dirty="0">
                <a:solidFill>
                  <a:schemeClr val="tx1"/>
                </a:solidFill>
              </a:rPr>
              <a:t>)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fr-FR" sz="2000" b="1" dirty="0">
                <a:solidFill>
                  <a:schemeClr val="tx1"/>
                </a:solidFill>
              </a:rPr>
              <a:t>Conformité réglementaire chariots – Mathieu Armengaud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fr-FR" sz="2000" b="1" dirty="0">
                <a:solidFill>
                  <a:schemeClr val="tx1"/>
                </a:solidFill>
              </a:rPr>
              <a:t>Jeu concours et remises des prix – Olivier </a:t>
            </a:r>
            <a:r>
              <a:rPr lang="fr-FR" sz="2000" b="1" dirty="0" err="1">
                <a:solidFill>
                  <a:schemeClr val="tx1"/>
                </a:solidFill>
              </a:rPr>
              <a:t>Plancqueel</a:t>
            </a:r>
            <a:r>
              <a:rPr lang="fr-FR" sz="2000" b="1" dirty="0">
                <a:solidFill>
                  <a:schemeClr val="tx1"/>
                </a:solidFill>
              </a:rPr>
              <a:t>, Mathieu Armengaud, Lionel Couturier</a:t>
            </a:r>
          </a:p>
        </p:txBody>
      </p:sp>
    </p:spTree>
    <p:extLst>
      <p:ext uri="{BB962C8B-B14F-4D97-AF65-F5344CB8AC3E}">
        <p14:creationId xmlns:p14="http://schemas.microsoft.com/office/powerpoint/2010/main" val="312656025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Espace réservé du texte 2">
            <a:extLst>
              <a:ext uri="{FF2B5EF4-FFF2-40B4-BE49-F238E27FC236}">
                <a16:creationId xmlns:a16="http://schemas.microsoft.com/office/drawing/2014/main" id="{ADA6D248-49CC-4D9D-AA0D-CC162D860814}"/>
              </a:ext>
            </a:extLst>
          </p:cNvPr>
          <p:cNvSpPr txBox="1">
            <a:spLocks/>
          </p:cNvSpPr>
          <p:nvPr/>
        </p:nvSpPr>
        <p:spPr>
          <a:xfrm>
            <a:off x="1815715" y="1570303"/>
            <a:ext cx="8898668" cy="834899"/>
          </a:xfrm>
        </p:spPr>
        <p:txBody>
          <a:bodyPr/>
          <a:lstStyle>
            <a:defPPr>
              <a:defRPr lang="fr-FR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rgbClr val="A3DAD1">
                  <a:lumMod val="60000"/>
                  <a:lumOff val="40000"/>
                </a:srgbClr>
              </a:buClr>
            </a:pPr>
            <a:r>
              <a:rPr lang="fr-FR" sz="2800" dirty="0">
                <a:solidFill>
                  <a:prstClr val="black"/>
                </a:solidFill>
              </a:rPr>
              <a:t>Les cinq plus grands marchés mondiaux</a:t>
            </a:r>
          </a:p>
          <a:p>
            <a:pPr>
              <a:buClr>
                <a:srgbClr val="A3DAD1">
                  <a:lumMod val="60000"/>
                  <a:lumOff val="40000"/>
                </a:srgbClr>
              </a:buClr>
            </a:pPr>
            <a:r>
              <a:rPr lang="fr-FR" sz="2800" i="1" dirty="0">
                <a:solidFill>
                  <a:prstClr val="black"/>
                </a:solidFill>
              </a:rPr>
              <a:t>(cumul des commandes de janvier à juin 2023)</a:t>
            </a:r>
          </a:p>
          <a:p>
            <a:pPr marL="1263650" lvl="4">
              <a:buClr>
                <a:srgbClr val="A3DAD1">
                  <a:lumMod val="60000"/>
                  <a:lumOff val="40000"/>
                </a:srgbClr>
              </a:buClr>
            </a:pPr>
            <a:r>
              <a:rPr lang="fr-FR" sz="2800" dirty="0">
                <a:solidFill>
                  <a:prstClr val="black"/>
                </a:solidFill>
              </a:rPr>
              <a:t>	</a:t>
            </a:r>
          </a:p>
          <a:p>
            <a:endParaRPr lang="fr-FR" dirty="0"/>
          </a:p>
        </p:txBody>
      </p:sp>
      <p:pic>
        <p:nvPicPr>
          <p:cNvPr id="12" name="Image 11">
            <a:extLst>
              <a:ext uri="{FF2B5EF4-FFF2-40B4-BE49-F238E27FC236}">
                <a16:creationId xmlns:a16="http://schemas.microsoft.com/office/drawing/2014/main" id="{B58A1D70-8E10-4376-B229-6DC410BEA71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518" y="4101090"/>
            <a:ext cx="811667" cy="549718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4" name="Image 13">
            <a:extLst>
              <a:ext uri="{FF2B5EF4-FFF2-40B4-BE49-F238E27FC236}">
                <a16:creationId xmlns:a16="http://schemas.microsoft.com/office/drawing/2014/main" id="{C974D1C9-9E15-471A-AB63-095E3261F43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6319" y="4824816"/>
            <a:ext cx="811667" cy="549718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5" name="Image 14">
            <a:extLst>
              <a:ext uri="{FF2B5EF4-FFF2-40B4-BE49-F238E27FC236}">
                <a16:creationId xmlns:a16="http://schemas.microsoft.com/office/drawing/2014/main" id="{6420F79A-07DB-4B6C-8791-B77F19CBB77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6319" y="3412822"/>
            <a:ext cx="811667" cy="552684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6" name="Image 15">
            <a:extLst>
              <a:ext uri="{FF2B5EF4-FFF2-40B4-BE49-F238E27FC236}">
                <a16:creationId xmlns:a16="http://schemas.microsoft.com/office/drawing/2014/main" id="{3B50D80D-A673-45A3-95D2-5EC72A7209F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6319" y="2736115"/>
            <a:ext cx="811667" cy="549718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7" name="Image 16">
            <a:extLst>
              <a:ext uri="{FF2B5EF4-FFF2-40B4-BE49-F238E27FC236}">
                <a16:creationId xmlns:a16="http://schemas.microsoft.com/office/drawing/2014/main" id="{8FDA6AA6-C403-4F80-8D52-F3833397E50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0718" y="5522443"/>
            <a:ext cx="807268" cy="549718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8" name="Espace réservé du texte 2">
            <a:extLst>
              <a:ext uri="{FF2B5EF4-FFF2-40B4-BE49-F238E27FC236}">
                <a16:creationId xmlns:a16="http://schemas.microsoft.com/office/drawing/2014/main" id="{9B2EB7F0-0AA7-4F96-BDE8-A0E4EC9CE98B}"/>
              </a:ext>
            </a:extLst>
          </p:cNvPr>
          <p:cNvSpPr txBox="1">
            <a:spLocks/>
          </p:cNvSpPr>
          <p:nvPr/>
        </p:nvSpPr>
        <p:spPr>
          <a:xfrm>
            <a:off x="2115702" y="2736115"/>
            <a:ext cx="9725368" cy="549718"/>
          </a:xfrm>
          <a:prstGeom prst="rect">
            <a:avLst/>
          </a:prstGeom>
        </p:spPr>
        <p:txBody>
          <a:bodyPr/>
          <a:lstStyle>
            <a:lvl1pPr marL="285750" marR="0" indent="-285750" algn="l" defTabSz="914400" rtl="0" eaLnBrk="1" fontAlgn="auto" latinLnBrk="0" hangingPunct="1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buSzPct val="150000"/>
              <a:buFontTx/>
              <a:buBlip>
                <a:blip r:embed="rId8"/>
              </a:buBlip>
              <a:tabLst/>
              <a:defRPr sz="1600" b="0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336550" algn="l" defTabSz="914400" rtl="0" eaLnBrk="1" latinLnBrk="0" hangingPunct="1">
              <a:spcBef>
                <a:spcPts val="600"/>
              </a:spcBef>
              <a:buClr>
                <a:schemeClr val="accent1">
                  <a:lumMod val="75000"/>
                </a:schemeClr>
              </a:buClr>
              <a:buSzPct val="150000"/>
              <a:buFontTx/>
              <a:buBlip>
                <a:blip r:embed="rId8"/>
              </a:buBlip>
              <a:defRPr sz="2400" kern="1200">
                <a:ln>
                  <a:noFill/>
                </a:ln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68375" indent="-282575" algn="l" defTabSz="914400" rtl="0" eaLnBrk="1" latinLnBrk="0" hangingPunct="1">
              <a:spcBef>
                <a:spcPts val="600"/>
              </a:spcBef>
              <a:buClr>
                <a:schemeClr val="tx2">
                  <a:lumMod val="75000"/>
                </a:schemeClr>
              </a:buClr>
              <a:buSzPct val="100000"/>
              <a:buFont typeface="Wingdings 2" pitchFamily="18" charset="2"/>
              <a:buChar char=""/>
              <a:defRPr sz="22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263650" indent="-295275" algn="l" defTabSz="914400" rtl="0" eaLnBrk="1" latinLnBrk="0" hangingPunct="1">
              <a:spcBef>
                <a:spcPts val="600"/>
              </a:spcBef>
              <a:buClr>
                <a:schemeClr val="tx1">
                  <a:lumMod val="50000"/>
                  <a:lumOff val="50000"/>
                </a:schemeClr>
              </a:buClr>
              <a:buSzPct val="100000"/>
              <a:buFont typeface="Wingdings 2" pitchFamily="18" charset="2"/>
              <a:buChar char="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6225" indent="-282575" algn="l" defTabSz="914400" rtl="0" eaLnBrk="1" latinLnBrk="0" hangingPunct="1">
              <a:spcBef>
                <a:spcPts val="6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Char char=""/>
              <a:defRPr sz="20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828800" indent="-282575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110000"/>
              <a:buFont typeface="Wingdings 2" pitchFamily="18" charset="2"/>
              <a:buChar char=""/>
              <a:defRPr lang="en-US" sz="1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117725" indent="-282575" algn="l" defTabSz="914400" rtl="0" eaLnBrk="1" latinLnBrk="0" hangingPunct="1"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Char char=""/>
              <a:defRPr lang="en-US" sz="1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398713" indent="-282575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110000"/>
              <a:buFont typeface="Wingdings 2" pitchFamily="18" charset="2"/>
              <a:buChar char=""/>
              <a:defRPr lang="en-US" sz="1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689225" indent="-282575" algn="l" defTabSz="914400" rtl="0" eaLnBrk="1" latinLnBrk="0" hangingPunct="1"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Char char=""/>
              <a:defRPr lang="en-US" sz="1800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Clr>
                <a:srgbClr val="A3DAD1">
                  <a:lumMod val="60000"/>
                  <a:lumOff val="40000"/>
                </a:srgbClr>
              </a:buClr>
              <a:buNone/>
            </a:pPr>
            <a:r>
              <a:rPr lang="fr-FR" sz="2000" dirty="0">
                <a:solidFill>
                  <a:prstClr val="black"/>
                </a:solidFill>
              </a:rPr>
              <a:t>Chine: 425 481 unités commandées (39% du marché mondial)</a:t>
            </a:r>
          </a:p>
          <a:p>
            <a:pPr marL="1263650" lvl="4" indent="0">
              <a:buClr>
                <a:srgbClr val="A3DAD1">
                  <a:lumMod val="60000"/>
                  <a:lumOff val="40000"/>
                </a:srgbClr>
              </a:buClr>
              <a:buFont typeface="Wingdings 2" pitchFamily="18" charset="2"/>
              <a:buNone/>
            </a:pPr>
            <a:r>
              <a:rPr lang="fr-FR" dirty="0">
                <a:solidFill>
                  <a:prstClr val="black"/>
                </a:solidFill>
              </a:rPr>
              <a:t>	</a:t>
            </a:r>
          </a:p>
          <a:p>
            <a:pPr marL="0" indent="0">
              <a:buFontTx/>
              <a:buNone/>
            </a:pPr>
            <a:endParaRPr lang="fr-FR" sz="1200" dirty="0">
              <a:solidFill>
                <a:schemeClr val="tx1"/>
              </a:solidFill>
            </a:endParaRPr>
          </a:p>
        </p:txBody>
      </p:sp>
      <p:sp>
        <p:nvSpPr>
          <p:cNvPr id="19" name="Espace réservé du texte 2">
            <a:extLst>
              <a:ext uri="{FF2B5EF4-FFF2-40B4-BE49-F238E27FC236}">
                <a16:creationId xmlns:a16="http://schemas.microsoft.com/office/drawing/2014/main" id="{C7CE9A49-42B7-4932-A95C-BBC4D8E8DD8E}"/>
              </a:ext>
            </a:extLst>
          </p:cNvPr>
          <p:cNvSpPr txBox="1">
            <a:spLocks/>
          </p:cNvSpPr>
          <p:nvPr/>
        </p:nvSpPr>
        <p:spPr>
          <a:xfrm>
            <a:off x="2115701" y="3415788"/>
            <a:ext cx="10076299" cy="549718"/>
          </a:xfrm>
          <a:prstGeom prst="rect">
            <a:avLst/>
          </a:prstGeom>
        </p:spPr>
        <p:txBody>
          <a:bodyPr/>
          <a:lstStyle>
            <a:lvl1pPr marL="285750" marR="0" indent="-285750" algn="l" defTabSz="914400" rtl="0" eaLnBrk="1" fontAlgn="auto" latinLnBrk="0" hangingPunct="1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buSzPct val="150000"/>
              <a:buFontTx/>
              <a:buBlip>
                <a:blip r:embed="rId8"/>
              </a:buBlip>
              <a:tabLst/>
              <a:defRPr sz="1600" b="0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336550" algn="l" defTabSz="914400" rtl="0" eaLnBrk="1" latinLnBrk="0" hangingPunct="1">
              <a:spcBef>
                <a:spcPts val="600"/>
              </a:spcBef>
              <a:buClr>
                <a:schemeClr val="accent1">
                  <a:lumMod val="75000"/>
                </a:schemeClr>
              </a:buClr>
              <a:buSzPct val="150000"/>
              <a:buFontTx/>
              <a:buBlip>
                <a:blip r:embed="rId8"/>
              </a:buBlip>
              <a:defRPr sz="2400" kern="1200">
                <a:ln>
                  <a:noFill/>
                </a:ln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68375" indent="-282575" algn="l" defTabSz="914400" rtl="0" eaLnBrk="1" latinLnBrk="0" hangingPunct="1">
              <a:spcBef>
                <a:spcPts val="600"/>
              </a:spcBef>
              <a:buClr>
                <a:schemeClr val="tx2">
                  <a:lumMod val="75000"/>
                </a:schemeClr>
              </a:buClr>
              <a:buSzPct val="100000"/>
              <a:buFont typeface="Wingdings 2" pitchFamily="18" charset="2"/>
              <a:buChar char=""/>
              <a:defRPr sz="22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263650" indent="-295275" algn="l" defTabSz="914400" rtl="0" eaLnBrk="1" latinLnBrk="0" hangingPunct="1">
              <a:spcBef>
                <a:spcPts val="600"/>
              </a:spcBef>
              <a:buClr>
                <a:schemeClr val="tx1">
                  <a:lumMod val="50000"/>
                  <a:lumOff val="50000"/>
                </a:schemeClr>
              </a:buClr>
              <a:buSzPct val="100000"/>
              <a:buFont typeface="Wingdings 2" pitchFamily="18" charset="2"/>
              <a:buChar char="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6225" indent="-282575" algn="l" defTabSz="914400" rtl="0" eaLnBrk="1" latinLnBrk="0" hangingPunct="1">
              <a:spcBef>
                <a:spcPts val="6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Char char=""/>
              <a:defRPr sz="20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828800" indent="-282575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110000"/>
              <a:buFont typeface="Wingdings 2" pitchFamily="18" charset="2"/>
              <a:buChar char=""/>
              <a:defRPr lang="en-US" sz="1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117725" indent="-282575" algn="l" defTabSz="914400" rtl="0" eaLnBrk="1" latinLnBrk="0" hangingPunct="1"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Char char=""/>
              <a:defRPr lang="en-US" sz="1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398713" indent="-282575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110000"/>
              <a:buFont typeface="Wingdings 2" pitchFamily="18" charset="2"/>
              <a:buChar char=""/>
              <a:defRPr lang="en-US" sz="1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689225" indent="-282575" algn="l" defTabSz="914400" rtl="0" eaLnBrk="1" latinLnBrk="0" hangingPunct="1"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Char char=""/>
              <a:defRPr lang="en-US" sz="1800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Clr>
                <a:srgbClr val="A3DAD1">
                  <a:lumMod val="60000"/>
                  <a:lumOff val="40000"/>
                </a:srgbClr>
              </a:buClr>
              <a:buNone/>
            </a:pPr>
            <a:r>
              <a:rPr lang="fr-FR" sz="2000" dirty="0">
                <a:solidFill>
                  <a:prstClr val="black"/>
                </a:solidFill>
              </a:rPr>
              <a:t>Etats-Unis: 163 982 unités commandées (15% du marché mondial)</a:t>
            </a:r>
          </a:p>
          <a:p>
            <a:pPr marL="1263650" lvl="4" indent="0">
              <a:buClr>
                <a:srgbClr val="A3DAD1">
                  <a:lumMod val="60000"/>
                  <a:lumOff val="40000"/>
                </a:srgbClr>
              </a:buClr>
              <a:buFont typeface="Wingdings 2" pitchFamily="18" charset="2"/>
              <a:buNone/>
            </a:pPr>
            <a:r>
              <a:rPr lang="fr-FR" dirty="0">
                <a:solidFill>
                  <a:prstClr val="black"/>
                </a:solidFill>
              </a:rPr>
              <a:t>	</a:t>
            </a:r>
          </a:p>
          <a:p>
            <a:pPr marL="0" indent="0">
              <a:buFontTx/>
              <a:buNone/>
            </a:pPr>
            <a:endParaRPr lang="fr-FR" sz="1200" dirty="0">
              <a:solidFill>
                <a:schemeClr val="tx1"/>
              </a:solidFill>
            </a:endParaRPr>
          </a:p>
        </p:txBody>
      </p:sp>
      <p:sp>
        <p:nvSpPr>
          <p:cNvPr id="20" name="Espace réservé du texte 2">
            <a:extLst>
              <a:ext uri="{FF2B5EF4-FFF2-40B4-BE49-F238E27FC236}">
                <a16:creationId xmlns:a16="http://schemas.microsoft.com/office/drawing/2014/main" id="{1DF0664C-16CB-430D-9D45-58EC3751995A}"/>
              </a:ext>
            </a:extLst>
          </p:cNvPr>
          <p:cNvSpPr txBox="1">
            <a:spLocks/>
          </p:cNvSpPr>
          <p:nvPr/>
        </p:nvSpPr>
        <p:spPr>
          <a:xfrm>
            <a:off x="2115700" y="5566496"/>
            <a:ext cx="9377605" cy="549718"/>
          </a:xfrm>
          <a:prstGeom prst="rect">
            <a:avLst/>
          </a:prstGeom>
        </p:spPr>
        <p:txBody>
          <a:bodyPr/>
          <a:lstStyle>
            <a:lvl1pPr marL="285750" marR="0" indent="-285750" algn="l" defTabSz="914400" rtl="0" eaLnBrk="1" fontAlgn="auto" latinLnBrk="0" hangingPunct="1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buSzPct val="150000"/>
              <a:buFontTx/>
              <a:buBlip>
                <a:blip r:embed="rId8"/>
              </a:buBlip>
              <a:tabLst/>
              <a:defRPr sz="1600" b="0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336550" algn="l" defTabSz="914400" rtl="0" eaLnBrk="1" latinLnBrk="0" hangingPunct="1">
              <a:spcBef>
                <a:spcPts val="600"/>
              </a:spcBef>
              <a:buClr>
                <a:schemeClr val="accent1">
                  <a:lumMod val="75000"/>
                </a:schemeClr>
              </a:buClr>
              <a:buSzPct val="150000"/>
              <a:buFontTx/>
              <a:buBlip>
                <a:blip r:embed="rId8"/>
              </a:buBlip>
              <a:defRPr sz="2400" kern="1200">
                <a:ln>
                  <a:noFill/>
                </a:ln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68375" indent="-282575" algn="l" defTabSz="914400" rtl="0" eaLnBrk="1" latinLnBrk="0" hangingPunct="1">
              <a:spcBef>
                <a:spcPts val="600"/>
              </a:spcBef>
              <a:buClr>
                <a:schemeClr val="tx2">
                  <a:lumMod val="75000"/>
                </a:schemeClr>
              </a:buClr>
              <a:buSzPct val="100000"/>
              <a:buFont typeface="Wingdings 2" pitchFamily="18" charset="2"/>
              <a:buChar char=""/>
              <a:defRPr sz="22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263650" indent="-295275" algn="l" defTabSz="914400" rtl="0" eaLnBrk="1" latinLnBrk="0" hangingPunct="1">
              <a:spcBef>
                <a:spcPts val="600"/>
              </a:spcBef>
              <a:buClr>
                <a:schemeClr val="tx1">
                  <a:lumMod val="50000"/>
                  <a:lumOff val="50000"/>
                </a:schemeClr>
              </a:buClr>
              <a:buSzPct val="100000"/>
              <a:buFont typeface="Wingdings 2" pitchFamily="18" charset="2"/>
              <a:buChar char="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6225" indent="-282575" algn="l" defTabSz="914400" rtl="0" eaLnBrk="1" latinLnBrk="0" hangingPunct="1">
              <a:spcBef>
                <a:spcPts val="6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Char char=""/>
              <a:defRPr sz="20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828800" indent="-282575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110000"/>
              <a:buFont typeface="Wingdings 2" pitchFamily="18" charset="2"/>
              <a:buChar char=""/>
              <a:defRPr lang="en-US" sz="1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117725" indent="-282575" algn="l" defTabSz="914400" rtl="0" eaLnBrk="1" latinLnBrk="0" hangingPunct="1"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Char char=""/>
              <a:defRPr lang="en-US" sz="1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398713" indent="-282575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110000"/>
              <a:buFont typeface="Wingdings 2" pitchFamily="18" charset="2"/>
              <a:buChar char=""/>
              <a:defRPr lang="en-US" sz="1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689225" indent="-282575" algn="l" defTabSz="914400" rtl="0" eaLnBrk="1" latinLnBrk="0" hangingPunct="1"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Char char=""/>
              <a:defRPr lang="en-US" sz="1800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Clr>
                <a:srgbClr val="A3DAD1">
                  <a:lumMod val="60000"/>
                  <a:lumOff val="40000"/>
                </a:srgbClr>
              </a:buClr>
              <a:buNone/>
            </a:pPr>
            <a:r>
              <a:rPr lang="fr-FR" sz="2000" dirty="0">
                <a:solidFill>
                  <a:prstClr val="black"/>
                </a:solidFill>
              </a:rPr>
              <a:t>Japon: 39 966 unités commandées (4% du marché mondial)	</a:t>
            </a:r>
          </a:p>
          <a:p>
            <a:pPr marL="0" indent="0">
              <a:buFontTx/>
              <a:buNone/>
            </a:pPr>
            <a:endParaRPr lang="fr-FR" sz="1200" dirty="0">
              <a:solidFill>
                <a:schemeClr val="tx1"/>
              </a:solidFill>
            </a:endParaRPr>
          </a:p>
        </p:txBody>
      </p:sp>
      <p:sp>
        <p:nvSpPr>
          <p:cNvPr id="21" name="Espace réservé du texte 2">
            <a:extLst>
              <a:ext uri="{FF2B5EF4-FFF2-40B4-BE49-F238E27FC236}">
                <a16:creationId xmlns:a16="http://schemas.microsoft.com/office/drawing/2014/main" id="{43234847-67B7-4E1C-86A0-8DF3113FF4FA}"/>
              </a:ext>
            </a:extLst>
          </p:cNvPr>
          <p:cNvSpPr txBox="1">
            <a:spLocks/>
          </p:cNvSpPr>
          <p:nvPr/>
        </p:nvSpPr>
        <p:spPr>
          <a:xfrm>
            <a:off x="2115701" y="4120302"/>
            <a:ext cx="9810548" cy="549718"/>
          </a:xfrm>
          <a:prstGeom prst="rect">
            <a:avLst/>
          </a:prstGeom>
        </p:spPr>
        <p:txBody>
          <a:bodyPr/>
          <a:lstStyle>
            <a:lvl1pPr marL="285750" marR="0" indent="-285750" algn="l" defTabSz="914400" rtl="0" eaLnBrk="1" fontAlgn="auto" latinLnBrk="0" hangingPunct="1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buSzPct val="150000"/>
              <a:buFontTx/>
              <a:buBlip>
                <a:blip r:embed="rId8"/>
              </a:buBlip>
              <a:tabLst/>
              <a:defRPr sz="1600" b="0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336550" algn="l" defTabSz="914400" rtl="0" eaLnBrk="1" latinLnBrk="0" hangingPunct="1">
              <a:spcBef>
                <a:spcPts val="600"/>
              </a:spcBef>
              <a:buClr>
                <a:schemeClr val="accent1">
                  <a:lumMod val="75000"/>
                </a:schemeClr>
              </a:buClr>
              <a:buSzPct val="150000"/>
              <a:buFontTx/>
              <a:buBlip>
                <a:blip r:embed="rId8"/>
              </a:buBlip>
              <a:defRPr sz="2400" kern="1200">
                <a:ln>
                  <a:noFill/>
                </a:ln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68375" indent="-282575" algn="l" defTabSz="914400" rtl="0" eaLnBrk="1" latinLnBrk="0" hangingPunct="1">
              <a:spcBef>
                <a:spcPts val="600"/>
              </a:spcBef>
              <a:buClr>
                <a:schemeClr val="tx2">
                  <a:lumMod val="75000"/>
                </a:schemeClr>
              </a:buClr>
              <a:buSzPct val="100000"/>
              <a:buFont typeface="Wingdings 2" pitchFamily="18" charset="2"/>
              <a:buChar char=""/>
              <a:defRPr sz="22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263650" indent="-295275" algn="l" defTabSz="914400" rtl="0" eaLnBrk="1" latinLnBrk="0" hangingPunct="1">
              <a:spcBef>
                <a:spcPts val="600"/>
              </a:spcBef>
              <a:buClr>
                <a:schemeClr val="tx1">
                  <a:lumMod val="50000"/>
                  <a:lumOff val="50000"/>
                </a:schemeClr>
              </a:buClr>
              <a:buSzPct val="100000"/>
              <a:buFont typeface="Wingdings 2" pitchFamily="18" charset="2"/>
              <a:buChar char="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6225" indent="-282575" algn="l" defTabSz="914400" rtl="0" eaLnBrk="1" latinLnBrk="0" hangingPunct="1">
              <a:spcBef>
                <a:spcPts val="6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Char char=""/>
              <a:defRPr sz="20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828800" indent="-282575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110000"/>
              <a:buFont typeface="Wingdings 2" pitchFamily="18" charset="2"/>
              <a:buChar char=""/>
              <a:defRPr lang="en-US" sz="1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117725" indent="-282575" algn="l" defTabSz="914400" rtl="0" eaLnBrk="1" latinLnBrk="0" hangingPunct="1"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Char char=""/>
              <a:defRPr lang="en-US" sz="1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398713" indent="-282575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110000"/>
              <a:buFont typeface="Wingdings 2" pitchFamily="18" charset="2"/>
              <a:buChar char=""/>
              <a:defRPr lang="en-US" sz="1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689225" indent="-282575" algn="l" defTabSz="914400" rtl="0" eaLnBrk="1" latinLnBrk="0" hangingPunct="1"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Char char=""/>
              <a:defRPr lang="en-US" sz="1800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Clr>
                <a:srgbClr val="A3DAD1">
                  <a:lumMod val="60000"/>
                  <a:lumOff val="40000"/>
                </a:srgbClr>
              </a:buClr>
              <a:buNone/>
            </a:pPr>
            <a:r>
              <a:rPr lang="fr-FR" sz="2000" dirty="0">
                <a:solidFill>
                  <a:prstClr val="black"/>
                </a:solidFill>
              </a:rPr>
              <a:t>Allemagne: 50 075 unités commandées (5% du marché mondial)</a:t>
            </a:r>
          </a:p>
        </p:txBody>
      </p:sp>
      <p:sp>
        <p:nvSpPr>
          <p:cNvPr id="22" name="Espace réservé du texte 2">
            <a:extLst>
              <a:ext uri="{FF2B5EF4-FFF2-40B4-BE49-F238E27FC236}">
                <a16:creationId xmlns:a16="http://schemas.microsoft.com/office/drawing/2014/main" id="{C9B37AEF-85F9-4224-B380-69A92FAD4A76}"/>
              </a:ext>
            </a:extLst>
          </p:cNvPr>
          <p:cNvSpPr txBox="1">
            <a:spLocks/>
          </p:cNvSpPr>
          <p:nvPr/>
        </p:nvSpPr>
        <p:spPr>
          <a:xfrm>
            <a:off x="2115701" y="4845362"/>
            <a:ext cx="9377605" cy="549718"/>
          </a:xfrm>
          <a:prstGeom prst="rect">
            <a:avLst/>
          </a:prstGeom>
        </p:spPr>
        <p:txBody>
          <a:bodyPr/>
          <a:lstStyle>
            <a:lvl1pPr marL="285750" marR="0" indent="-285750" algn="l" defTabSz="914400" rtl="0" eaLnBrk="1" fontAlgn="auto" latinLnBrk="0" hangingPunct="1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buSzPct val="150000"/>
              <a:buFontTx/>
              <a:buBlip>
                <a:blip r:embed="rId8"/>
              </a:buBlip>
              <a:tabLst/>
              <a:defRPr sz="1600" b="0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336550" algn="l" defTabSz="914400" rtl="0" eaLnBrk="1" latinLnBrk="0" hangingPunct="1">
              <a:spcBef>
                <a:spcPts val="600"/>
              </a:spcBef>
              <a:buClr>
                <a:schemeClr val="accent1">
                  <a:lumMod val="75000"/>
                </a:schemeClr>
              </a:buClr>
              <a:buSzPct val="150000"/>
              <a:buFontTx/>
              <a:buBlip>
                <a:blip r:embed="rId8"/>
              </a:buBlip>
              <a:defRPr sz="2400" kern="1200">
                <a:ln>
                  <a:noFill/>
                </a:ln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68375" indent="-282575" algn="l" defTabSz="914400" rtl="0" eaLnBrk="1" latinLnBrk="0" hangingPunct="1">
              <a:spcBef>
                <a:spcPts val="600"/>
              </a:spcBef>
              <a:buClr>
                <a:schemeClr val="tx2">
                  <a:lumMod val="75000"/>
                </a:schemeClr>
              </a:buClr>
              <a:buSzPct val="100000"/>
              <a:buFont typeface="Wingdings 2" pitchFamily="18" charset="2"/>
              <a:buChar char=""/>
              <a:defRPr sz="22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263650" indent="-295275" algn="l" defTabSz="914400" rtl="0" eaLnBrk="1" latinLnBrk="0" hangingPunct="1">
              <a:spcBef>
                <a:spcPts val="600"/>
              </a:spcBef>
              <a:buClr>
                <a:schemeClr val="tx1">
                  <a:lumMod val="50000"/>
                  <a:lumOff val="50000"/>
                </a:schemeClr>
              </a:buClr>
              <a:buSzPct val="100000"/>
              <a:buFont typeface="Wingdings 2" pitchFamily="18" charset="2"/>
              <a:buChar char="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6225" indent="-282575" algn="l" defTabSz="914400" rtl="0" eaLnBrk="1" latinLnBrk="0" hangingPunct="1">
              <a:spcBef>
                <a:spcPts val="6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Char char=""/>
              <a:defRPr sz="20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828800" indent="-282575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110000"/>
              <a:buFont typeface="Wingdings 2" pitchFamily="18" charset="2"/>
              <a:buChar char=""/>
              <a:defRPr lang="en-US" sz="1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117725" indent="-282575" algn="l" defTabSz="914400" rtl="0" eaLnBrk="1" latinLnBrk="0" hangingPunct="1"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Char char=""/>
              <a:defRPr lang="en-US" sz="1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398713" indent="-282575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110000"/>
              <a:buFont typeface="Wingdings 2" pitchFamily="18" charset="2"/>
              <a:buChar char=""/>
              <a:defRPr lang="en-US" sz="1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689225" indent="-282575" algn="l" defTabSz="914400" rtl="0" eaLnBrk="1" latinLnBrk="0" hangingPunct="1"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Char char=""/>
              <a:defRPr lang="en-US" sz="1800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Clr>
                <a:srgbClr val="A3DAD1">
                  <a:lumMod val="60000"/>
                  <a:lumOff val="40000"/>
                </a:srgbClr>
              </a:buClr>
              <a:buNone/>
            </a:pPr>
            <a:r>
              <a:rPr lang="fr-FR" sz="2000" dirty="0">
                <a:solidFill>
                  <a:prstClr val="black"/>
                </a:solidFill>
              </a:rPr>
              <a:t>France: 45 232 unités commandées (4% du marché mondial)</a:t>
            </a:r>
          </a:p>
        </p:txBody>
      </p:sp>
      <p:sp>
        <p:nvSpPr>
          <p:cNvPr id="23" name="Titre 1">
            <a:extLst>
              <a:ext uri="{FF2B5EF4-FFF2-40B4-BE49-F238E27FC236}">
                <a16:creationId xmlns:a16="http://schemas.microsoft.com/office/drawing/2014/main" id="{2A51D3B1-E1FC-4F16-A665-EFE2B373E2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4068" y="131745"/>
            <a:ext cx="8373291" cy="727869"/>
          </a:xfrm>
        </p:spPr>
        <p:txBody>
          <a:bodyPr/>
          <a:lstStyle/>
          <a:p>
            <a:r>
              <a:rPr lang="fr-FR" dirty="0"/>
              <a:t>- Monde : Le marché du neuf -</a:t>
            </a:r>
          </a:p>
        </p:txBody>
      </p:sp>
      <p:sp>
        <p:nvSpPr>
          <p:cNvPr id="24" name="Espace réservé du texte 2">
            <a:extLst>
              <a:ext uri="{FF2B5EF4-FFF2-40B4-BE49-F238E27FC236}">
                <a16:creationId xmlns:a16="http://schemas.microsoft.com/office/drawing/2014/main" id="{097324F4-9E54-47AF-8034-E13899652EA3}"/>
              </a:ext>
            </a:extLst>
          </p:cNvPr>
          <p:cNvSpPr txBox="1">
            <a:spLocks/>
          </p:cNvSpPr>
          <p:nvPr/>
        </p:nvSpPr>
        <p:spPr>
          <a:xfrm>
            <a:off x="90514" y="828440"/>
            <a:ext cx="8673657" cy="390403"/>
          </a:xfrm>
          <a:prstGeom prst="rect">
            <a:avLst/>
          </a:prstGeom>
        </p:spPr>
        <p:txBody>
          <a:bodyPr/>
          <a:lstStyle>
            <a:lvl1pPr marL="285750" marR="0" indent="-285750" algn="l" defTabSz="914400" rtl="0" eaLnBrk="1" fontAlgn="auto" latinLnBrk="0" hangingPunct="1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buSzPct val="150000"/>
              <a:buFontTx/>
              <a:buBlip>
                <a:blip r:embed="rId8"/>
              </a:buBlip>
              <a:tabLst/>
              <a:defRPr sz="1600" b="0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336550" algn="l" defTabSz="914400" rtl="0" eaLnBrk="1" latinLnBrk="0" hangingPunct="1">
              <a:spcBef>
                <a:spcPts val="600"/>
              </a:spcBef>
              <a:buClr>
                <a:schemeClr val="accent1">
                  <a:lumMod val="75000"/>
                </a:schemeClr>
              </a:buClr>
              <a:buSzPct val="150000"/>
              <a:buFontTx/>
              <a:buBlip>
                <a:blip r:embed="rId8"/>
              </a:buBlip>
              <a:defRPr sz="2400" kern="1200">
                <a:ln>
                  <a:noFill/>
                </a:ln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68375" indent="-282575" algn="l" defTabSz="914400" rtl="0" eaLnBrk="1" latinLnBrk="0" hangingPunct="1">
              <a:spcBef>
                <a:spcPts val="600"/>
              </a:spcBef>
              <a:buClr>
                <a:schemeClr val="tx2">
                  <a:lumMod val="75000"/>
                </a:schemeClr>
              </a:buClr>
              <a:buSzPct val="100000"/>
              <a:buFont typeface="Wingdings 2" pitchFamily="18" charset="2"/>
              <a:buChar char=""/>
              <a:defRPr sz="22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263650" indent="-295275" algn="l" defTabSz="914400" rtl="0" eaLnBrk="1" latinLnBrk="0" hangingPunct="1">
              <a:spcBef>
                <a:spcPts val="600"/>
              </a:spcBef>
              <a:buClr>
                <a:schemeClr val="tx1">
                  <a:lumMod val="50000"/>
                  <a:lumOff val="50000"/>
                </a:schemeClr>
              </a:buClr>
              <a:buSzPct val="100000"/>
              <a:buFont typeface="Wingdings 2" pitchFamily="18" charset="2"/>
              <a:buChar char="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6225" indent="-282575" algn="l" defTabSz="914400" rtl="0" eaLnBrk="1" latinLnBrk="0" hangingPunct="1">
              <a:spcBef>
                <a:spcPts val="6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Char char=""/>
              <a:defRPr sz="20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828800" indent="-282575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110000"/>
              <a:buFont typeface="Wingdings 2" pitchFamily="18" charset="2"/>
              <a:buChar char=""/>
              <a:defRPr lang="en-US" sz="1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117725" indent="-282575" algn="l" defTabSz="914400" rtl="0" eaLnBrk="1" latinLnBrk="0" hangingPunct="1"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Char char=""/>
              <a:defRPr lang="en-US" sz="1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398713" indent="-282575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110000"/>
              <a:buFont typeface="Wingdings 2" pitchFamily="18" charset="2"/>
              <a:buChar char=""/>
              <a:defRPr lang="en-US" sz="1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689225" indent="-282575" algn="l" defTabSz="914400" rtl="0" eaLnBrk="1" latinLnBrk="0" hangingPunct="1"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Char char=""/>
              <a:defRPr lang="en-US" sz="1800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Tx/>
              <a:buNone/>
            </a:pPr>
            <a:r>
              <a:rPr lang="fr-FR" sz="2400" b="1" i="1" dirty="0">
                <a:solidFill>
                  <a:schemeClr val="tx1"/>
                </a:solidFill>
              </a:rPr>
              <a:t>La Chine représente plus du tiers du total mondial</a:t>
            </a:r>
          </a:p>
        </p:txBody>
      </p:sp>
      <p:sp>
        <p:nvSpPr>
          <p:cNvPr id="25" name="Espace réservé du texte 2">
            <a:extLst>
              <a:ext uri="{FF2B5EF4-FFF2-40B4-BE49-F238E27FC236}">
                <a16:creationId xmlns:a16="http://schemas.microsoft.com/office/drawing/2014/main" id="{7217E79F-BFE6-4CC8-8361-3E66A769989F}"/>
              </a:ext>
            </a:extLst>
          </p:cNvPr>
          <p:cNvSpPr txBox="1">
            <a:spLocks/>
          </p:cNvSpPr>
          <p:nvPr/>
        </p:nvSpPr>
        <p:spPr>
          <a:xfrm>
            <a:off x="265753" y="2710720"/>
            <a:ext cx="585335" cy="600507"/>
          </a:xfrm>
          <a:prstGeom prst="rect">
            <a:avLst/>
          </a:prstGeom>
        </p:spPr>
        <p:txBody>
          <a:bodyPr/>
          <a:lstStyle>
            <a:lvl1pPr marL="285750" marR="0" indent="-285750" algn="l" defTabSz="914400" rtl="0" eaLnBrk="1" fontAlgn="auto" latinLnBrk="0" hangingPunct="1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buSzPct val="150000"/>
              <a:buFontTx/>
              <a:buBlip>
                <a:blip r:embed="rId8"/>
              </a:buBlip>
              <a:tabLst/>
              <a:defRPr sz="1600" b="0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336550" algn="l" defTabSz="914400" rtl="0" eaLnBrk="1" latinLnBrk="0" hangingPunct="1">
              <a:spcBef>
                <a:spcPts val="600"/>
              </a:spcBef>
              <a:buClr>
                <a:schemeClr val="accent1">
                  <a:lumMod val="75000"/>
                </a:schemeClr>
              </a:buClr>
              <a:buSzPct val="150000"/>
              <a:buFontTx/>
              <a:buBlip>
                <a:blip r:embed="rId8"/>
              </a:buBlip>
              <a:defRPr sz="2400" kern="1200">
                <a:ln>
                  <a:noFill/>
                </a:ln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68375" indent="-282575" algn="l" defTabSz="914400" rtl="0" eaLnBrk="1" latinLnBrk="0" hangingPunct="1">
              <a:spcBef>
                <a:spcPts val="600"/>
              </a:spcBef>
              <a:buClr>
                <a:schemeClr val="tx2">
                  <a:lumMod val="75000"/>
                </a:schemeClr>
              </a:buClr>
              <a:buSzPct val="100000"/>
              <a:buFont typeface="Wingdings 2" pitchFamily="18" charset="2"/>
              <a:buChar char=""/>
              <a:defRPr sz="22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263650" indent="-295275" algn="l" defTabSz="914400" rtl="0" eaLnBrk="1" latinLnBrk="0" hangingPunct="1">
              <a:spcBef>
                <a:spcPts val="600"/>
              </a:spcBef>
              <a:buClr>
                <a:schemeClr val="tx1">
                  <a:lumMod val="50000"/>
                  <a:lumOff val="50000"/>
                </a:schemeClr>
              </a:buClr>
              <a:buSzPct val="100000"/>
              <a:buFont typeface="Wingdings 2" pitchFamily="18" charset="2"/>
              <a:buChar char="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6225" indent="-282575" algn="l" defTabSz="914400" rtl="0" eaLnBrk="1" latinLnBrk="0" hangingPunct="1">
              <a:spcBef>
                <a:spcPts val="6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Char char=""/>
              <a:defRPr sz="20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828800" indent="-282575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110000"/>
              <a:buFont typeface="Wingdings 2" pitchFamily="18" charset="2"/>
              <a:buChar char=""/>
              <a:defRPr lang="en-US" sz="1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117725" indent="-282575" algn="l" defTabSz="914400" rtl="0" eaLnBrk="1" latinLnBrk="0" hangingPunct="1"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Char char=""/>
              <a:defRPr lang="en-US" sz="1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398713" indent="-282575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110000"/>
              <a:buFont typeface="Wingdings 2" pitchFamily="18" charset="2"/>
              <a:buChar char=""/>
              <a:defRPr lang="en-US" sz="1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689225" indent="-282575" algn="l" defTabSz="914400" rtl="0" eaLnBrk="1" latinLnBrk="0" hangingPunct="1"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Char char=""/>
              <a:defRPr lang="en-US" sz="1800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Clr>
                <a:srgbClr val="A3DAD1">
                  <a:lumMod val="60000"/>
                  <a:lumOff val="40000"/>
                </a:srgbClr>
              </a:buClr>
              <a:buNone/>
            </a:pPr>
            <a:r>
              <a:rPr lang="fr-FR" sz="3200" b="1" dirty="0">
                <a:solidFill>
                  <a:prstClr val="black"/>
                </a:solidFill>
              </a:rPr>
              <a:t>1.</a:t>
            </a:r>
          </a:p>
          <a:p>
            <a:pPr marL="1263650" lvl="4" indent="0">
              <a:buClr>
                <a:srgbClr val="A3DAD1">
                  <a:lumMod val="60000"/>
                  <a:lumOff val="40000"/>
                </a:srgbClr>
              </a:buClr>
              <a:buFont typeface="Wingdings 2" pitchFamily="18" charset="2"/>
              <a:buNone/>
            </a:pPr>
            <a:r>
              <a:rPr lang="fr-FR" sz="3200" b="1" dirty="0">
                <a:solidFill>
                  <a:prstClr val="black"/>
                </a:solidFill>
              </a:rPr>
              <a:t>	</a:t>
            </a:r>
          </a:p>
          <a:p>
            <a:pPr marL="0" indent="0">
              <a:buFontTx/>
              <a:buNone/>
            </a:pPr>
            <a:endParaRPr lang="fr-FR" sz="1800" b="1" dirty="0">
              <a:solidFill>
                <a:schemeClr val="tx1"/>
              </a:solidFill>
            </a:endParaRPr>
          </a:p>
        </p:txBody>
      </p:sp>
      <p:sp>
        <p:nvSpPr>
          <p:cNvPr id="26" name="Espace réservé du texte 2">
            <a:extLst>
              <a:ext uri="{FF2B5EF4-FFF2-40B4-BE49-F238E27FC236}">
                <a16:creationId xmlns:a16="http://schemas.microsoft.com/office/drawing/2014/main" id="{5C80EA66-A8C5-4F6B-B904-5EC692D7B5BE}"/>
              </a:ext>
            </a:extLst>
          </p:cNvPr>
          <p:cNvSpPr txBox="1">
            <a:spLocks/>
          </p:cNvSpPr>
          <p:nvPr/>
        </p:nvSpPr>
        <p:spPr>
          <a:xfrm>
            <a:off x="265750" y="3412060"/>
            <a:ext cx="585335" cy="571157"/>
          </a:xfrm>
          <a:prstGeom prst="rect">
            <a:avLst/>
          </a:prstGeom>
        </p:spPr>
        <p:txBody>
          <a:bodyPr/>
          <a:lstStyle>
            <a:lvl1pPr marL="285750" marR="0" indent="-285750" algn="l" defTabSz="914400" rtl="0" eaLnBrk="1" fontAlgn="auto" latinLnBrk="0" hangingPunct="1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buSzPct val="150000"/>
              <a:buFontTx/>
              <a:buBlip>
                <a:blip r:embed="rId8"/>
              </a:buBlip>
              <a:tabLst/>
              <a:defRPr sz="1600" b="0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336550" algn="l" defTabSz="914400" rtl="0" eaLnBrk="1" latinLnBrk="0" hangingPunct="1">
              <a:spcBef>
                <a:spcPts val="600"/>
              </a:spcBef>
              <a:buClr>
                <a:schemeClr val="accent1">
                  <a:lumMod val="75000"/>
                </a:schemeClr>
              </a:buClr>
              <a:buSzPct val="150000"/>
              <a:buFontTx/>
              <a:buBlip>
                <a:blip r:embed="rId8"/>
              </a:buBlip>
              <a:defRPr sz="2400" kern="1200">
                <a:ln>
                  <a:noFill/>
                </a:ln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68375" indent="-282575" algn="l" defTabSz="914400" rtl="0" eaLnBrk="1" latinLnBrk="0" hangingPunct="1">
              <a:spcBef>
                <a:spcPts val="600"/>
              </a:spcBef>
              <a:buClr>
                <a:schemeClr val="tx2">
                  <a:lumMod val="75000"/>
                </a:schemeClr>
              </a:buClr>
              <a:buSzPct val="100000"/>
              <a:buFont typeface="Wingdings 2" pitchFamily="18" charset="2"/>
              <a:buChar char=""/>
              <a:defRPr sz="22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263650" indent="-295275" algn="l" defTabSz="914400" rtl="0" eaLnBrk="1" latinLnBrk="0" hangingPunct="1">
              <a:spcBef>
                <a:spcPts val="600"/>
              </a:spcBef>
              <a:buClr>
                <a:schemeClr val="tx1">
                  <a:lumMod val="50000"/>
                  <a:lumOff val="50000"/>
                </a:schemeClr>
              </a:buClr>
              <a:buSzPct val="100000"/>
              <a:buFont typeface="Wingdings 2" pitchFamily="18" charset="2"/>
              <a:buChar char="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6225" indent="-282575" algn="l" defTabSz="914400" rtl="0" eaLnBrk="1" latinLnBrk="0" hangingPunct="1">
              <a:spcBef>
                <a:spcPts val="6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Char char=""/>
              <a:defRPr sz="20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828800" indent="-282575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110000"/>
              <a:buFont typeface="Wingdings 2" pitchFamily="18" charset="2"/>
              <a:buChar char=""/>
              <a:defRPr lang="en-US" sz="1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117725" indent="-282575" algn="l" defTabSz="914400" rtl="0" eaLnBrk="1" latinLnBrk="0" hangingPunct="1"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Char char=""/>
              <a:defRPr lang="en-US" sz="1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398713" indent="-282575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110000"/>
              <a:buFont typeface="Wingdings 2" pitchFamily="18" charset="2"/>
              <a:buChar char=""/>
              <a:defRPr lang="en-US" sz="1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689225" indent="-282575" algn="l" defTabSz="914400" rtl="0" eaLnBrk="1" latinLnBrk="0" hangingPunct="1"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Char char=""/>
              <a:defRPr lang="en-US" sz="1800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Clr>
                <a:srgbClr val="A3DAD1">
                  <a:lumMod val="60000"/>
                  <a:lumOff val="40000"/>
                </a:srgbClr>
              </a:buClr>
              <a:buNone/>
            </a:pPr>
            <a:r>
              <a:rPr lang="fr-FR" sz="3200" b="1" dirty="0">
                <a:solidFill>
                  <a:prstClr val="black"/>
                </a:solidFill>
              </a:rPr>
              <a:t>2.</a:t>
            </a:r>
          </a:p>
          <a:p>
            <a:pPr marL="1263650" lvl="4" indent="0">
              <a:buClr>
                <a:srgbClr val="A3DAD1">
                  <a:lumMod val="60000"/>
                  <a:lumOff val="40000"/>
                </a:srgbClr>
              </a:buClr>
              <a:buFont typeface="Wingdings 2" pitchFamily="18" charset="2"/>
              <a:buNone/>
            </a:pPr>
            <a:r>
              <a:rPr lang="fr-FR" sz="3200" b="1" dirty="0">
                <a:solidFill>
                  <a:prstClr val="black"/>
                </a:solidFill>
              </a:rPr>
              <a:t>	</a:t>
            </a:r>
          </a:p>
          <a:p>
            <a:pPr marL="0" indent="0">
              <a:buFontTx/>
              <a:buNone/>
            </a:pPr>
            <a:endParaRPr lang="fr-FR" sz="1800" b="1" dirty="0">
              <a:solidFill>
                <a:schemeClr val="tx1"/>
              </a:solidFill>
            </a:endParaRPr>
          </a:p>
        </p:txBody>
      </p:sp>
      <p:sp>
        <p:nvSpPr>
          <p:cNvPr id="27" name="Espace réservé du texte 2">
            <a:extLst>
              <a:ext uri="{FF2B5EF4-FFF2-40B4-BE49-F238E27FC236}">
                <a16:creationId xmlns:a16="http://schemas.microsoft.com/office/drawing/2014/main" id="{3B435E0B-3623-4EF9-A56A-14D576631926}"/>
              </a:ext>
            </a:extLst>
          </p:cNvPr>
          <p:cNvSpPr txBox="1">
            <a:spLocks/>
          </p:cNvSpPr>
          <p:nvPr/>
        </p:nvSpPr>
        <p:spPr>
          <a:xfrm>
            <a:off x="265752" y="4084051"/>
            <a:ext cx="585335" cy="600507"/>
          </a:xfrm>
          <a:prstGeom prst="rect">
            <a:avLst/>
          </a:prstGeom>
        </p:spPr>
        <p:txBody>
          <a:bodyPr/>
          <a:lstStyle>
            <a:lvl1pPr marL="285750" marR="0" indent="-285750" algn="l" defTabSz="914400" rtl="0" eaLnBrk="1" fontAlgn="auto" latinLnBrk="0" hangingPunct="1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buSzPct val="150000"/>
              <a:buFontTx/>
              <a:buBlip>
                <a:blip r:embed="rId8"/>
              </a:buBlip>
              <a:tabLst/>
              <a:defRPr sz="1600" b="0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336550" algn="l" defTabSz="914400" rtl="0" eaLnBrk="1" latinLnBrk="0" hangingPunct="1">
              <a:spcBef>
                <a:spcPts val="600"/>
              </a:spcBef>
              <a:buClr>
                <a:schemeClr val="accent1">
                  <a:lumMod val="75000"/>
                </a:schemeClr>
              </a:buClr>
              <a:buSzPct val="150000"/>
              <a:buFontTx/>
              <a:buBlip>
                <a:blip r:embed="rId8"/>
              </a:buBlip>
              <a:defRPr sz="2400" kern="1200">
                <a:ln>
                  <a:noFill/>
                </a:ln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68375" indent="-282575" algn="l" defTabSz="914400" rtl="0" eaLnBrk="1" latinLnBrk="0" hangingPunct="1">
              <a:spcBef>
                <a:spcPts val="600"/>
              </a:spcBef>
              <a:buClr>
                <a:schemeClr val="tx2">
                  <a:lumMod val="75000"/>
                </a:schemeClr>
              </a:buClr>
              <a:buSzPct val="100000"/>
              <a:buFont typeface="Wingdings 2" pitchFamily="18" charset="2"/>
              <a:buChar char=""/>
              <a:defRPr sz="22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263650" indent="-295275" algn="l" defTabSz="914400" rtl="0" eaLnBrk="1" latinLnBrk="0" hangingPunct="1">
              <a:spcBef>
                <a:spcPts val="600"/>
              </a:spcBef>
              <a:buClr>
                <a:schemeClr val="tx1">
                  <a:lumMod val="50000"/>
                  <a:lumOff val="50000"/>
                </a:schemeClr>
              </a:buClr>
              <a:buSzPct val="100000"/>
              <a:buFont typeface="Wingdings 2" pitchFamily="18" charset="2"/>
              <a:buChar char="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6225" indent="-282575" algn="l" defTabSz="914400" rtl="0" eaLnBrk="1" latinLnBrk="0" hangingPunct="1">
              <a:spcBef>
                <a:spcPts val="6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Char char=""/>
              <a:defRPr sz="20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828800" indent="-282575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110000"/>
              <a:buFont typeface="Wingdings 2" pitchFamily="18" charset="2"/>
              <a:buChar char=""/>
              <a:defRPr lang="en-US" sz="1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117725" indent="-282575" algn="l" defTabSz="914400" rtl="0" eaLnBrk="1" latinLnBrk="0" hangingPunct="1"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Char char=""/>
              <a:defRPr lang="en-US" sz="1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398713" indent="-282575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110000"/>
              <a:buFont typeface="Wingdings 2" pitchFamily="18" charset="2"/>
              <a:buChar char=""/>
              <a:defRPr lang="en-US" sz="1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689225" indent="-282575" algn="l" defTabSz="914400" rtl="0" eaLnBrk="1" latinLnBrk="0" hangingPunct="1"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Char char=""/>
              <a:defRPr lang="en-US" sz="1800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Clr>
                <a:srgbClr val="A3DAD1">
                  <a:lumMod val="60000"/>
                  <a:lumOff val="40000"/>
                </a:srgbClr>
              </a:buClr>
              <a:buNone/>
            </a:pPr>
            <a:r>
              <a:rPr lang="fr-FR" sz="3200" b="1" dirty="0">
                <a:solidFill>
                  <a:prstClr val="black"/>
                </a:solidFill>
              </a:rPr>
              <a:t>3.</a:t>
            </a:r>
          </a:p>
          <a:p>
            <a:pPr marL="1263650" lvl="4" indent="0">
              <a:buClr>
                <a:srgbClr val="A3DAD1">
                  <a:lumMod val="60000"/>
                  <a:lumOff val="40000"/>
                </a:srgbClr>
              </a:buClr>
              <a:buFont typeface="Wingdings 2" pitchFamily="18" charset="2"/>
              <a:buNone/>
            </a:pPr>
            <a:r>
              <a:rPr lang="fr-FR" sz="3200" b="1" dirty="0">
                <a:solidFill>
                  <a:prstClr val="black"/>
                </a:solidFill>
              </a:rPr>
              <a:t>	</a:t>
            </a:r>
          </a:p>
          <a:p>
            <a:pPr marL="0" indent="0">
              <a:buFontTx/>
              <a:buNone/>
            </a:pPr>
            <a:endParaRPr lang="fr-FR" sz="1800" b="1" dirty="0">
              <a:solidFill>
                <a:schemeClr val="tx1"/>
              </a:solidFill>
            </a:endParaRPr>
          </a:p>
        </p:txBody>
      </p:sp>
      <p:sp>
        <p:nvSpPr>
          <p:cNvPr id="28" name="Espace réservé du texte 2">
            <a:extLst>
              <a:ext uri="{FF2B5EF4-FFF2-40B4-BE49-F238E27FC236}">
                <a16:creationId xmlns:a16="http://schemas.microsoft.com/office/drawing/2014/main" id="{EC95CC25-DDBC-4DE0-9157-C2757B509DF8}"/>
              </a:ext>
            </a:extLst>
          </p:cNvPr>
          <p:cNvSpPr txBox="1">
            <a:spLocks/>
          </p:cNvSpPr>
          <p:nvPr/>
        </p:nvSpPr>
        <p:spPr>
          <a:xfrm>
            <a:off x="265750" y="4799421"/>
            <a:ext cx="585335" cy="600507"/>
          </a:xfrm>
          <a:prstGeom prst="rect">
            <a:avLst/>
          </a:prstGeom>
        </p:spPr>
        <p:txBody>
          <a:bodyPr/>
          <a:lstStyle>
            <a:lvl1pPr marL="285750" marR="0" indent="-285750" algn="l" defTabSz="914400" rtl="0" eaLnBrk="1" fontAlgn="auto" latinLnBrk="0" hangingPunct="1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buSzPct val="150000"/>
              <a:buFontTx/>
              <a:buBlip>
                <a:blip r:embed="rId8"/>
              </a:buBlip>
              <a:tabLst/>
              <a:defRPr sz="1600" b="0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336550" algn="l" defTabSz="914400" rtl="0" eaLnBrk="1" latinLnBrk="0" hangingPunct="1">
              <a:spcBef>
                <a:spcPts val="600"/>
              </a:spcBef>
              <a:buClr>
                <a:schemeClr val="accent1">
                  <a:lumMod val="75000"/>
                </a:schemeClr>
              </a:buClr>
              <a:buSzPct val="150000"/>
              <a:buFontTx/>
              <a:buBlip>
                <a:blip r:embed="rId8"/>
              </a:buBlip>
              <a:defRPr sz="2400" kern="1200">
                <a:ln>
                  <a:noFill/>
                </a:ln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68375" indent="-282575" algn="l" defTabSz="914400" rtl="0" eaLnBrk="1" latinLnBrk="0" hangingPunct="1">
              <a:spcBef>
                <a:spcPts val="600"/>
              </a:spcBef>
              <a:buClr>
                <a:schemeClr val="tx2">
                  <a:lumMod val="75000"/>
                </a:schemeClr>
              </a:buClr>
              <a:buSzPct val="100000"/>
              <a:buFont typeface="Wingdings 2" pitchFamily="18" charset="2"/>
              <a:buChar char=""/>
              <a:defRPr sz="22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263650" indent="-295275" algn="l" defTabSz="914400" rtl="0" eaLnBrk="1" latinLnBrk="0" hangingPunct="1">
              <a:spcBef>
                <a:spcPts val="600"/>
              </a:spcBef>
              <a:buClr>
                <a:schemeClr val="tx1">
                  <a:lumMod val="50000"/>
                  <a:lumOff val="50000"/>
                </a:schemeClr>
              </a:buClr>
              <a:buSzPct val="100000"/>
              <a:buFont typeface="Wingdings 2" pitchFamily="18" charset="2"/>
              <a:buChar char="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6225" indent="-282575" algn="l" defTabSz="914400" rtl="0" eaLnBrk="1" latinLnBrk="0" hangingPunct="1">
              <a:spcBef>
                <a:spcPts val="6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Char char=""/>
              <a:defRPr sz="20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828800" indent="-282575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110000"/>
              <a:buFont typeface="Wingdings 2" pitchFamily="18" charset="2"/>
              <a:buChar char=""/>
              <a:defRPr lang="en-US" sz="1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117725" indent="-282575" algn="l" defTabSz="914400" rtl="0" eaLnBrk="1" latinLnBrk="0" hangingPunct="1"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Char char=""/>
              <a:defRPr lang="en-US" sz="1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398713" indent="-282575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110000"/>
              <a:buFont typeface="Wingdings 2" pitchFamily="18" charset="2"/>
              <a:buChar char=""/>
              <a:defRPr lang="en-US" sz="1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689225" indent="-282575" algn="l" defTabSz="914400" rtl="0" eaLnBrk="1" latinLnBrk="0" hangingPunct="1"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Char char=""/>
              <a:defRPr lang="en-US" sz="1800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Clr>
                <a:srgbClr val="A3DAD1">
                  <a:lumMod val="60000"/>
                  <a:lumOff val="40000"/>
                </a:srgbClr>
              </a:buClr>
              <a:buNone/>
            </a:pPr>
            <a:r>
              <a:rPr lang="fr-FR" sz="3200" b="1" dirty="0">
                <a:solidFill>
                  <a:prstClr val="black"/>
                </a:solidFill>
              </a:rPr>
              <a:t>4.</a:t>
            </a:r>
          </a:p>
          <a:p>
            <a:pPr marL="1263650" lvl="4" indent="0">
              <a:buClr>
                <a:srgbClr val="A3DAD1">
                  <a:lumMod val="60000"/>
                  <a:lumOff val="40000"/>
                </a:srgbClr>
              </a:buClr>
              <a:buFont typeface="Wingdings 2" pitchFamily="18" charset="2"/>
              <a:buNone/>
            </a:pPr>
            <a:r>
              <a:rPr lang="fr-FR" sz="3200" b="1" dirty="0">
                <a:solidFill>
                  <a:prstClr val="black"/>
                </a:solidFill>
              </a:rPr>
              <a:t>	</a:t>
            </a:r>
          </a:p>
          <a:p>
            <a:pPr marL="0" indent="0">
              <a:buFontTx/>
              <a:buNone/>
            </a:pPr>
            <a:endParaRPr lang="fr-FR" sz="1800" b="1" dirty="0">
              <a:solidFill>
                <a:schemeClr val="tx1"/>
              </a:solidFill>
            </a:endParaRPr>
          </a:p>
        </p:txBody>
      </p:sp>
      <p:sp>
        <p:nvSpPr>
          <p:cNvPr id="29" name="Espace réservé du texte 2">
            <a:extLst>
              <a:ext uri="{FF2B5EF4-FFF2-40B4-BE49-F238E27FC236}">
                <a16:creationId xmlns:a16="http://schemas.microsoft.com/office/drawing/2014/main" id="{568EC6EB-BB99-4034-AD96-3A4EBFA89C9F}"/>
              </a:ext>
            </a:extLst>
          </p:cNvPr>
          <p:cNvSpPr txBox="1">
            <a:spLocks/>
          </p:cNvSpPr>
          <p:nvPr/>
        </p:nvSpPr>
        <p:spPr>
          <a:xfrm>
            <a:off x="265750" y="5514791"/>
            <a:ext cx="585335" cy="600507"/>
          </a:xfrm>
          <a:prstGeom prst="rect">
            <a:avLst/>
          </a:prstGeom>
        </p:spPr>
        <p:txBody>
          <a:bodyPr/>
          <a:lstStyle>
            <a:lvl1pPr marL="285750" marR="0" indent="-285750" algn="l" defTabSz="914400" rtl="0" eaLnBrk="1" fontAlgn="auto" latinLnBrk="0" hangingPunct="1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buSzPct val="150000"/>
              <a:buFontTx/>
              <a:buBlip>
                <a:blip r:embed="rId8"/>
              </a:buBlip>
              <a:tabLst/>
              <a:defRPr sz="1600" b="0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336550" algn="l" defTabSz="914400" rtl="0" eaLnBrk="1" latinLnBrk="0" hangingPunct="1">
              <a:spcBef>
                <a:spcPts val="600"/>
              </a:spcBef>
              <a:buClr>
                <a:schemeClr val="accent1">
                  <a:lumMod val="75000"/>
                </a:schemeClr>
              </a:buClr>
              <a:buSzPct val="150000"/>
              <a:buFontTx/>
              <a:buBlip>
                <a:blip r:embed="rId8"/>
              </a:buBlip>
              <a:defRPr sz="2400" kern="1200">
                <a:ln>
                  <a:noFill/>
                </a:ln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68375" indent="-282575" algn="l" defTabSz="914400" rtl="0" eaLnBrk="1" latinLnBrk="0" hangingPunct="1">
              <a:spcBef>
                <a:spcPts val="600"/>
              </a:spcBef>
              <a:buClr>
                <a:schemeClr val="tx2">
                  <a:lumMod val="75000"/>
                </a:schemeClr>
              </a:buClr>
              <a:buSzPct val="100000"/>
              <a:buFont typeface="Wingdings 2" pitchFamily="18" charset="2"/>
              <a:buChar char=""/>
              <a:defRPr sz="22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263650" indent="-295275" algn="l" defTabSz="914400" rtl="0" eaLnBrk="1" latinLnBrk="0" hangingPunct="1">
              <a:spcBef>
                <a:spcPts val="600"/>
              </a:spcBef>
              <a:buClr>
                <a:schemeClr val="tx1">
                  <a:lumMod val="50000"/>
                  <a:lumOff val="50000"/>
                </a:schemeClr>
              </a:buClr>
              <a:buSzPct val="100000"/>
              <a:buFont typeface="Wingdings 2" pitchFamily="18" charset="2"/>
              <a:buChar char="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6225" indent="-282575" algn="l" defTabSz="914400" rtl="0" eaLnBrk="1" latinLnBrk="0" hangingPunct="1">
              <a:spcBef>
                <a:spcPts val="6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Char char=""/>
              <a:defRPr sz="20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828800" indent="-282575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110000"/>
              <a:buFont typeface="Wingdings 2" pitchFamily="18" charset="2"/>
              <a:buChar char=""/>
              <a:defRPr lang="en-US" sz="1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117725" indent="-282575" algn="l" defTabSz="914400" rtl="0" eaLnBrk="1" latinLnBrk="0" hangingPunct="1"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Char char=""/>
              <a:defRPr lang="en-US" sz="1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398713" indent="-282575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110000"/>
              <a:buFont typeface="Wingdings 2" pitchFamily="18" charset="2"/>
              <a:buChar char=""/>
              <a:defRPr lang="en-US" sz="1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689225" indent="-282575" algn="l" defTabSz="914400" rtl="0" eaLnBrk="1" latinLnBrk="0" hangingPunct="1"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Char char=""/>
              <a:defRPr lang="en-US" sz="1800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Clr>
                <a:srgbClr val="A3DAD1">
                  <a:lumMod val="60000"/>
                  <a:lumOff val="40000"/>
                </a:srgbClr>
              </a:buClr>
              <a:buNone/>
            </a:pPr>
            <a:r>
              <a:rPr lang="fr-FR" sz="3200" b="1" dirty="0">
                <a:solidFill>
                  <a:prstClr val="black"/>
                </a:solidFill>
              </a:rPr>
              <a:t>5.</a:t>
            </a:r>
          </a:p>
          <a:p>
            <a:pPr marL="1263650" lvl="4" indent="0">
              <a:buClr>
                <a:srgbClr val="A3DAD1">
                  <a:lumMod val="60000"/>
                  <a:lumOff val="40000"/>
                </a:srgbClr>
              </a:buClr>
              <a:buFont typeface="Wingdings 2" pitchFamily="18" charset="2"/>
              <a:buNone/>
            </a:pPr>
            <a:r>
              <a:rPr lang="fr-FR" sz="3200" b="1" dirty="0">
                <a:solidFill>
                  <a:prstClr val="black"/>
                </a:solidFill>
              </a:rPr>
              <a:t>	</a:t>
            </a:r>
          </a:p>
          <a:p>
            <a:pPr marL="0" indent="0">
              <a:buFontTx/>
              <a:buNone/>
            </a:pPr>
            <a:endParaRPr lang="fr-FR" sz="1800" b="1" dirty="0">
              <a:solidFill>
                <a:schemeClr val="tx1"/>
              </a:solidFill>
            </a:endParaRPr>
          </a:p>
        </p:txBody>
      </p:sp>
      <p:pic>
        <p:nvPicPr>
          <p:cNvPr id="40" name="Image 39">
            <a:extLst>
              <a:ext uri="{FF2B5EF4-FFF2-40B4-BE49-F238E27FC236}">
                <a16:creationId xmlns:a16="http://schemas.microsoft.com/office/drawing/2014/main" id="{B4AC8913-0613-8172-D71E-8021041A52C2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254259" y="1454128"/>
            <a:ext cx="1618188" cy="1127258"/>
          </a:xfrm>
          <a:prstGeom prst="rect">
            <a:avLst/>
          </a:prstGeom>
        </p:spPr>
      </p:pic>
      <p:sp>
        <p:nvSpPr>
          <p:cNvPr id="41" name="Espace réservé du texte 2">
            <a:extLst>
              <a:ext uri="{FF2B5EF4-FFF2-40B4-BE49-F238E27FC236}">
                <a16:creationId xmlns:a16="http://schemas.microsoft.com/office/drawing/2014/main" id="{9F7271A3-0FAA-3E43-BA59-8A51D00D163A}"/>
              </a:ext>
            </a:extLst>
          </p:cNvPr>
          <p:cNvSpPr txBox="1">
            <a:spLocks/>
          </p:cNvSpPr>
          <p:nvPr/>
        </p:nvSpPr>
        <p:spPr>
          <a:xfrm>
            <a:off x="10146506" y="2660949"/>
            <a:ext cx="2111183" cy="4105611"/>
          </a:xfrm>
          <a:prstGeom prst="rect">
            <a:avLst/>
          </a:prstGeom>
        </p:spPr>
        <p:txBody>
          <a:bodyPr/>
          <a:lstStyle>
            <a:lvl1pPr marL="285750" marR="0" indent="-285750" algn="l" defTabSz="914400" rtl="0" eaLnBrk="1" fontAlgn="auto" latinLnBrk="0" hangingPunct="1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buSzPct val="150000"/>
              <a:buFontTx/>
              <a:buBlip>
                <a:blip r:embed="rId8"/>
              </a:buBlip>
              <a:tabLst/>
              <a:defRPr sz="1600" b="0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336550" algn="l" defTabSz="914400" rtl="0" eaLnBrk="1" latinLnBrk="0" hangingPunct="1">
              <a:spcBef>
                <a:spcPts val="600"/>
              </a:spcBef>
              <a:buClr>
                <a:schemeClr val="accent1">
                  <a:lumMod val="75000"/>
                </a:schemeClr>
              </a:buClr>
              <a:buSzPct val="150000"/>
              <a:buFontTx/>
              <a:buBlip>
                <a:blip r:embed="rId8"/>
              </a:buBlip>
              <a:defRPr sz="2400" kern="1200">
                <a:ln>
                  <a:noFill/>
                </a:ln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68375" indent="-282575" algn="l" defTabSz="914400" rtl="0" eaLnBrk="1" latinLnBrk="0" hangingPunct="1">
              <a:spcBef>
                <a:spcPts val="600"/>
              </a:spcBef>
              <a:buClr>
                <a:schemeClr val="tx2">
                  <a:lumMod val="75000"/>
                </a:schemeClr>
              </a:buClr>
              <a:buSzPct val="100000"/>
              <a:buFont typeface="Wingdings 2" pitchFamily="18" charset="2"/>
              <a:buChar char=""/>
              <a:defRPr sz="22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263650" indent="-295275" algn="l" defTabSz="914400" rtl="0" eaLnBrk="1" latinLnBrk="0" hangingPunct="1">
              <a:spcBef>
                <a:spcPts val="600"/>
              </a:spcBef>
              <a:buClr>
                <a:schemeClr val="tx1">
                  <a:lumMod val="50000"/>
                  <a:lumOff val="50000"/>
                </a:schemeClr>
              </a:buClr>
              <a:buSzPct val="100000"/>
              <a:buFont typeface="Wingdings 2" pitchFamily="18" charset="2"/>
              <a:buChar char="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6225" indent="-282575" algn="l" defTabSz="914400" rtl="0" eaLnBrk="1" latinLnBrk="0" hangingPunct="1">
              <a:spcBef>
                <a:spcPts val="6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Char char=""/>
              <a:defRPr sz="20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828800" indent="-282575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110000"/>
              <a:buFont typeface="Wingdings 2" pitchFamily="18" charset="2"/>
              <a:buChar char=""/>
              <a:defRPr lang="en-US" sz="1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117725" indent="-282575" algn="l" defTabSz="914400" rtl="0" eaLnBrk="1" latinLnBrk="0" hangingPunct="1"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Char char=""/>
              <a:defRPr lang="en-US" sz="1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398713" indent="-282575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110000"/>
              <a:buFont typeface="Wingdings 2" pitchFamily="18" charset="2"/>
              <a:buChar char=""/>
              <a:defRPr lang="en-US" sz="1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689225" indent="-282575" algn="l" defTabSz="914400" rtl="0" eaLnBrk="1" latinLnBrk="0" hangingPunct="1"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Char char=""/>
              <a:defRPr lang="en-US" sz="1800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Clr>
                <a:srgbClr val="A3DAD1">
                  <a:lumMod val="60000"/>
                  <a:lumOff val="40000"/>
                </a:srgbClr>
              </a:buClr>
              <a:buNone/>
            </a:pPr>
            <a:r>
              <a:rPr lang="fr-FR" sz="2000" b="1" dirty="0">
                <a:solidFill>
                  <a:srgbClr val="FF0000"/>
                </a:solidFill>
              </a:rPr>
              <a:t>Monde:</a:t>
            </a:r>
          </a:p>
          <a:p>
            <a:pPr marL="0" indent="0" algn="ctr">
              <a:buClr>
                <a:srgbClr val="A3DAD1">
                  <a:lumMod val="60000"/>
                  <a:lumOff val="40000"/>
                </a:srgbClr>
              </a:buClr>
              <a:buNone/>
            </a:pPr>
            <a:r>
              <a:rPr lang="fr-FR" sz="2000" b="1" dirty="0">
                <a:solidFill>
                  <a:srgbClr val="FF0000"/>
                </a:solidFill>
              </a:rPr>
              <a:t>1 069 153 unités commandées sur le cumul annuel à juin 2023</a:t>
            </a:r>
          </a:p>
          <a:p>
            <a:pPr marL="0" indent="0" algn="ctr">
              <a:buClr>
                <a:srgbClr val="A3DAD1">
                  <a:lumMod val="60000"/>
                  <a:lumOff val="40000"/>
                </a:srgbClr>
              </a:buClr>
              <a:buNone/>
            </a:pPr>
            <a:r>
              <a:rPr lang="fr-FR" b="1" dirty="0">
                <a:solidFill>
                  <a:srgbClr val="FF0000"/>
                </a:solidFill>
              </a:rPr>
              <a:t>(-12% par rapport à 2022)</a:t>
            </a:r>
            <a:endParaRPr lang="fr-FR" sz="105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4853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itre 1">
            <a:extLst>
              <a:ext uri="{FF2B5EF4-FFF2-40B4-BE49-F238E27FC236}">
                <a16:creationId xmlns:a16="http://schemas.microsoft.com/office/drawing/2014/main" id="{2A51D3B1-E1FC-4F16-A665-EFE2B373E2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4068" y="131745"/>
            <a:ext cx="8373291" cy="727869"/>
          </a:xfrm>
        </p:spPr>
        <p:txBody>
          <a:bodyPr/>
          <a:lstStyle/>
          <a:p>
            <a:r>
              <a:rPr lang="fr-FR" dirty="0"/>
              <a:t>- Monde : Le marché du neuf -</a:t>
            </a:r>
          </a:p>
        </p:txBody>
      </p:sp>
      <p:sp>
        <p:nvSpPr>
          <p:cNvPr id="24" name="Espace réservé du texte 2">
            <a:extLst>
              <a:ext uri="{FF2B5EF4-FFF2-40B4-BE49-F238E27FC236}">
                <a16:creationId xmlns:a16="http://schemas.microsoft.com/office/drawing/2014/main" id="{097324F4-9E54-47AF-8034-E13899652EA3}"/>
              </a:ext>
            </a:extLst>
          </p:cNvPr>
          <p:cNvSpPr txBox="1">
            <a:spLocks/>
          </p:cNvSpPr>
          <p:nvPr/>
        </p:nvSpPr>
        <p:spPr>
          <a:xfrm>
            <a:off x="90514" y="828440"/>
            <a:ext cx="8673657" cy="390403"/>
          </a:xfrm>
          <a:prstGeom prst="rect">
            <a:avLst/>
          </a:prstGeom>
        </p:spPr>
        <p:txBody>
          <a:bodyPr/>
          <a:lstStyle>
            <a:lvl1pPr marL="285750" marR="0" indent="-285750" algn="l" defTabSz="914400" rtl="0" eaLnBrk="1" fontAlgn="auto" latinLnBrk="0" hangingPunct="1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buSzPct val="150000"/>
              <a:buFontTx/>
              <a:buBlip>
                <a:blip r:embed="rId3"/>
              </a:buBlip>
              <a:tabLst/>
              <a:defRPr sz="1600" b="0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336550" algn="l" defTabSz="914400" rtl="0" eaLnBrk="1" latinLnBrk="0" hangingPunct="1">
              <a:spcBef>
                <a:spcPts val="600"/>
              </a:spcBef>
              <a:buClr>
                <a:schemeClr val="accent1">
                  <a:lumMod val="75000"/>
                </a:schemeClr>
              </a:buClr>
              <a:buSzPct val="150000"/>
              <a:buFontTx/>
              <a:buBlip>
                <a:blip r:embed="rId3"/>
              </a:buBlip>
              <a:defRPr sz="2400" kern="1200">
                <a:ln>
                  <a:noFill/>
                </a:ln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68375" indent="-282575" algn="l" defTabSz="914400" rtl="0" eaLnBrk="1" latinLnBrk="0" hangingPunct="1">
              <a:spcBef>
                <a:spcPts val="600"/>
              </a:spcBef>
              <a:buClr>
                <a:schemeClr val="tx2">
                  <a:lumMod val="75000"/>
                </a:schemeClr>
              </a:buClr>
              <a:buSzPct val="100000"/>
              <a:buFont typeface="Wingdings 2" pitchFamily="18" charset="2"/>
              <a:buChar char=""/>
              <a:defRPr sz="22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263650" indent="-295275" algn="l" defTabSz="914400" rtl="0" eaLnBrk="1" latinLnBrk="0" hangingPunct="1">
              <a:spcBef>
                <a:spcPts val="600"/>
              </a:spcBef>
              <a:buClr>
                <a:schemeClr val="tx1">
                  <a:lumMod val="50000"/>
                  <a:lumOff val="50000"/>
                </a:schemeClr>
              </a:buClr>
              <a:buSzPct val="100000"/>
              <a:buFont typeface="Wingdings 2" pitchFamily="18" charset="2"/>
              <a:buChar char="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6225" indent="-282575" algn="l" defTabSz="914400" rtl="0" eaLnBrk="1" latinLnBrk="0" hangingPunct="1">
              <a:spcBef>
                <a:spcPts val="6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Char char=""/>
              <a:defRPr sz="20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828800" indent="-282575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110000"/>
              <a:buFont typeface="Wingdings 2" pitchFamily="18" charset="2"/>
              <a:buChar char=""/>
              <a:defRPr lang="en-US" sz="1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117725" indent="-282575" algn="l" defTabSz="914400" rtl="0" eaLnBrk="1" latinLnBrk="0" hangingPunct="1"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Char char=""/>
              <a:defRPr lang="en-US" sz="1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398713" indent="-282575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110000"/>
              <a:buFont typeface="Wingdings 2" pitchFamily="18" charset="2"/>
              <a:buChar char=""/>
              <a:defRPr lang="en-US" sz="1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689225" indent="-282575" algn="l" defTabSz="914400" rtl="0" eaLnBrk="1" latinLnBrk="0" hangingPunct="1"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Char char=""/>
              <a:defRPr lang="en-US" sz="1800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Tx/>
              <a:buNone/>
            </a:pPr>
            <a:r>
              <a:rPr lang="fr-FR" sz="2400" b="1" i="1" dirty="0">
                <a:solidFill>
                  <a:schemeClr val="tx1"/>
                </a:solidFill>
              </a:rPr>
              <a:t>Evolutions des marchés mondiaux</a:t>
            </a:r>
          </a:p>
        </p:txBody>
      </p:sp>
      <p:sp>
        <p:nvSpPr>
          <p:cNvPr id="31" name="Espace réservé du texte 2">
            <a:extLst>
              <a:ext uri="{FF2B5EF4-FFF2-40B4-BE49-F238E27FC236}">
                <a16:creationId xmlns:a16="http://schemas.microsoft.com/office/drawing/2014/main" id="{55FA8EE5-6EEF-44E1-995A-49D30A76E333}"/>
              </a:ext>
            </a:extLst>
          </p:cNvPr>
          <p:cNvSpPr txBox="1">
            <a:spLocks/>
          </p:cNvSpPr>
          <p:nvPr/>
        </p:nvSpPr>
        <p:spPr>
          <a:xfrm>
            <a:off x="7671917" y="2213802"/>
            <a:ext cx="4054766" cy="3329748"/>
          </a:xfrm>
          <a:prstGeom prst="rect">
            <a:avLst/>
          </a:prstGeom>
        </p:spPr>
        <p:txBody>
          <a:bodyPr/>
          <a:lstStyle>
            <a:lvl1pPr marL="285750" marR="0" indent="-285750" algn="l" defTabSz="914400" rtl="0" eaLnBrk="1" fontAlgn="auto" latinLnBrk="0" hangingPunct="1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buSzPct val="150000"/>
              <a:buFontTx/>
              <a:buBlip>
                <a:blip r:embed="rId3"/>
              </a:buBlip>
              <a:tabLst/>
              <a:defRPr sz="1600" b="0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336550" algn="l" defTabSz="914400" rtl="0" eaLnBrk="1" latinLnBrk="0" hangingPunct="1">
              <a:spcBef>
                <a:spcPts val="600"/>
              </a:spcBef>
              <a:buClr>
                <a:schemeClr val="accent1">
                  <a:lumMod val="75000"/>
                </a:schemeClr>
              </a:buClr>
              <a:buSzPct val="150000"/>
              <a:buFontTx/>
              <a:buBlip>
                <a:blip r:embed="rId3"/>
              </a:buBlip>
              <a:defRPr sz="2400" kern="1200">
                <a:ln>
                  <a:noFill/>
                </a:ln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68375" indent="-282575" algn="l" defTabSz="914400" rtl="0" eaLnBrk="1" latinLnBrk="0" hangingPunct="1">
              <a:spcBef>
                <a:spcPts val="600"/>
              </a:spcBef>
              <a:buClr>
                <a:schemeClr val="tx2">
                  <a:lumMod val="75000"/>
                </a:schemeClr>
              </a:buClr>
              <a:buSzPct val="100000"/>
              <a:buFont typeface="Wingdings 2" pitchFamily="18" charset="2"/>
              <a:buChar char=""/>
              <a:defRPr sz="22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263650" indent="-295275" algn="l" defTabSz="914400" rtl="0" eaLnBrk="1" latinLnBrk="0" hangingPunct="1">
              <a:spcBef>
                <a:spcPts val="600"/>
              </a:spcBef>
              <a:buClr>
                <a:schemeClr val="tx1">
                  <a:lumMod val="50000"/>
                  <a:lumOff val="50000"/>
                </a:schemeClr>
              </a:buClr>
              <a:buSzPct val="100000"/>
              <a:buFont typeface="Wingdings 2" pitchFamily="18" charset="2"/>
              <a:buChar char="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6225" indent="-282575" algn="l" defTabSz="914400" rtl="0" eaLnBrk="1" latinLnBrk="0" hangingPunct="1">
              <a:spcBef>
                <a:spcPts val="6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Char char=""/>
              <a:defRPr sz="20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828800" indent="-282575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110000"/>
              <a:buFont typeface="Wingdings 2" pitchFamily="18" charset="2"/>
              <a:buChar char=""/>
              <a:defRPr lang="en-US" sz="1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117725" indent="-282575" algn="l" defTabSz="914400" rtl="0" eaLnBrk="1" latinLnBrk="0" hangingPunct="1"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Char char=""/>
              <a:defRPr lang="en-US" sz="1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398713" indent="-282575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110000"/>
              <a:buFont typeface="Wingdings 2" pitchFamily="18" charset="2"/>
              <a:buChar char=""/>
              <a:defRPr lang="en-US" sz="1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689225" indent="-282575" algn="l" defTabSz="914400" rtl="0" eaLnBrk="1" latinLnBrk="0" hangingPunct="1"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Char char=""/>
              <a:defRPr lang="en-US" sz="1800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2000" dirty="0">
                <a:solidFill>
                  <a:schemeClr val="tx1"/>
                </a:solidFill>
              </a:rPr>
              <a:t>La Chine a enregistré une croissance de son marché particulièrement forte en 2020-2021, puis un repli en 2022 (-10% sur les livraisons)</a:t>
            </a:r>
          </a:p>
          <a:p>
            <a:r>
              <a:rPr lang="fr-FR" sz="2000" dirty="0">
                <a:solidFill>
                  <a:schemeClr val="tx1"/>
                </a:solidFill>
              </a:rPr>
              <a:t>La France est passée en 4ème position mondiale, juste devant le Japon.</a:t>
            </a:r>
          </a:p>
        </p:txBody>
      </p:sp>
      <p:pic>
        <p:nvPicPr>
          <p:cNvPr id="2" name="Image 1">
            <a:extLst>
              <a:ext uri="{FF2B5EF4-FFF2-40B4-BE49-F238E27FC236}">
                <a16:creationId xmlns:a16="http://schemas.microsoft.com/office/drawing/2014/main" id="{57FB8D89-4CA4-17BC-CA3E-6A82CB263CA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6155" y="1464431"/>
            <a:ext cx="6983787" cy="46620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422867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0" y="5133"/>
            <a:ext cx="8373291" cy="727869"/>
          </a:xfrm>
        </p:spPr>
        <p:txBody>
          <a:bodyPr/>
          <a:lstStyle/>
          <a:p>
            <a:r>
              <a:rPr lang="fr-FR" dirty="0"/>
              <a:t>- Monde : Le marché du neuf -</a:t>
            </a:r>
          </a:p>
        </p:txBody>
      </p:sp>
      <p:sp>
        <p:nvSpPr>
          <p:cNvPr id="13" name="Espace réservé du texte 2"/>
          <p:cNvSpPr>
            <a:spLocks noGrp="1"/>
          </p:cNvSpPr>
          <p:nvPr>
            <p:ph type="body" sz="quarter" idx="10"/>
          </p:nvPr>
        </p:nvSpPr>
        <p:spPr>
          <a:xfrm>
            <a:off x="105084" y="4205655"/>
            <a:ext cx="3828620" cy="2181074"/>
          </a:xfrm>
        </p:spPr>
        <p:txBody>
          <a:bodyPr/>
          <a:lstStyle/>
          <a:p>
            <a:r>
              <a:rPr lang="fr-FR" sz="2000" dirty="0">
                <a:solidFill>
                  <a:schemeClr val="tx1"/>
                </a:solidFill>
              </a:rPr>
              <a:t>L’Amérique du Nord enregistre des taux de croissance entre 5 et 20% depuis le T2 2021.</a:t>
            </a:r>
          </a:p>
          <a:p>
            <a:r>
              <a:rPr lang="fr-FR" sz="2000" dirty="0">
                <a:solidFill>
                  <a:schemeClr val="tx1"/>
                </a:solidFill>
              </a:rPr>
              <a:t>Taux de croissance trim moyen en 2022 : +9,6%</a:t>
            </a:r>
          </a:p>
        </p:txBody>
      </p:sp>
      <p:sp>
        <p:nvSpPr>
          <p:cNvPr id="14" name="Espace réservé du texte 2"/>
          <p:cNvSpPr txBox="1">
            <a:spLocks/>
          </p:cNvSpPr>
          <p:nvPr/>
        </p:nvSpPr>
        <p:spPr>
          <a:xfrm>
            <a:off x="242261" y="601310"/>
            <a:ext cx="8444539" cy="727869"/>
          </a:xfrm>
          <a:prstGeom prst="rect">
            <a:avLst/>
          </a:prstGeom>
        </p:spPr>
        <p:txBody>
          <a:bodyPr/>
          <a:lstStyle>
            <a:lvl1pPr marL="285750" marR="0" indent="-285750" algn="l" defTabSz="914400" rtl="0" eaLnBrk="1" fontAlgn="auto" latinLnBrk="0" hangingPunct="1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buSzPct val="150000"/>
              <a:buFontTx/>
              <a:buBlip>
                <a:blip r:embed="rId3"/>
              </a:buBlip>
              <a:tabLst/>
              <a:defRPr sz="1600" b="0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336550" algn="l" defTabSz="914400" rtl="0" eaLnBrk="1" latinLnBrk="0" hangingPunct="1">
              <a:spcBef>
                <a:spcPts val="600"/>
              </a:spcBef>
              <a:buClr>
                <a:schemeClr val="accent1">
                  <a:lumMod val="75000"/>
                </a:schemeClr>
              </a:buClr>
              <a:buSzPct val="150000"/>
              <a:buFontTx/>
              <a:buBlip>
                <a:blip r:embed="rId3"/>
              </a:buBlip>
              <a:defRPr sz="2400" kern="1200">
                <a:ln>
                  <a:noFill/>
                </a:ln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68375" indent="-282575" algn="l" defTabSz="914400" rtl="0" eaLnBrk="1" latinLnBrk="0" hangingPunct="1">
              <a:spcBef>
                <a:spcPts val="600"/>
              </a:spcBef>
              <a:buClr>
                <a:schemeClr val="tx2">
                  <a:lumMod val="75000"/>
                </a:schemeClr>
              </a:buClr>
              <a:buSzPct val="100000"/>
              <a:buFont typeface="Wingdings 2" pitchFamily="18" charset="2"/>
              <a:buChar char=""/>
              <a:defRPr sz="22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263650" indent="-295275" algn="l" defTabSz="914400" rtl="0" eaLnBrk="1" latinLnBrk="0" hangingPunct="1">
              <a:spcBef>
                <a:spcPts val="600"/>
              </a:spcBef>
              <a:buClr>
                <a:schemeClr val="tx1">
                  <a:lumMod val="50000"/>
                  <a:lumOff val="50000"/>
                </a:schemeClr>
              </a:buClr>
              <a:buSzPct val="100000"/>
              <a:buFont typeface="Wingdings 2" pitchFamily="18" charset="2"/>
              <a:buChar char="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6225" indent="-282575" algn="l" defTabSz="914400" rtl="0" eaLnBrk="1" latinLnBrk="0" hangingPunct="1">
              <a:spcBef>
                <a:spcPts val="6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Char char=""/>
              <a:defRPr sz="20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828800" indent="-282575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110000"/>
              <a:buFont typeface="Wingdings 2" pitchFamily="18" charset="2"/>
              <a:buChar char=""/>
              <a:defRPr lang="en-US" sz="1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117725" indent="-282575" algn="l" defTabSz="914400" rtl="0" eaLnBrk="1" latinLnBrk="0" hangingPunct="1"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Char char=""/>
              <a:defRPr lang="en-US" sz="1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398713" indent="-282575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110000"/>
              <a:buFont typeface="Wingdings 2" pitchFamily="18" charset="2"/>
              <a:buChar char=""/>
              <a:defRPr lang="en-US" sz="1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689225" indent="-282575" algn="l" defTabSz="914400" rtl="0" eaLnBrk="1" latinLnBrk="0" hangingPunct="1"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Char char=""/>
              <a:defRPr lang="en-US" sz="1800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Tx/>
              <a:buNone/>
            </a:pPr>
            <a:r>
              <a:rPr lang="fr-FR" sz="2400" b="1" i="1" dirty="0">
                <a:solidFill>
                  <a:schemeClr val="tx1"/>
                </a:solidFill>
              </a:rPr>
              <a:t>Fortement impacté par la crise sanitaire, le marché du neuf est maintenant en reprise forte partout</a:t>
            </a:r>
          </a:p>
        </p:txBody>
      </p:sp>
      <p:sp>
        <p:nvSpPr>
          <p:cNvPr id="15" name="Espace réservé du texte 2"/>
          <p:cNvSpPr txBox="1">
            <a:spLocks/>
          </p:cNvSpPr>
          <p:nvPr/>
        </p:nvSpPr>
        <p:spPr>
          <a:xfrm>
            <a:off x="4025143" y="4201942"/>
            <a:ext cx="4027358" cy="2650925"/>
          </a:xfrm>
          <a:prstGeom prst="rect">
            <a:avLst/>
          </a:prstGeom>
        </p:spPr>
        <p:txBody>
          <a:bodyPr/>
          <a:lstStyle>
            <a:lvl1pPr marL="285750" marR="0" indent="-285750" algn="l" defTabSz="914400" rtl="0" eaLnBrk="1" fontAlgn="auto" latinLnBrk="0" hangingPunct="1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buSzPct val="150000"/>
              <a:buFontTx/>
              <a:buBlip>
                <a:blip r:embed="rId3"/>
              </a:buBlip>
              <a:tabLst/>
              <a:defRPr sz="1600" b="0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336550" algn="l" defTabSz="914400" rtl="0" eaLnBrk="1" latinLnBrk="0" hangingPunct="1">
              <a:spcBef>
                <a:spcPts val="600"/>
              </a:spcBef>
              <a:buClr>
                <a:schemeClr val="accent1">
                  <a:lumMod val="75000"/>
                </a:schemeClr>
              </a:buClr>
              <a:buSzPct val="150000"/>
              <a:buFontTx/>
              <a:buBlip>
                <a:blip r:embed="rId3"/>
              </a:buBlip>
              <a:defRPr sz="2400" kern="1200">
                <a:ln>
                  <a:noFill/>
                </a:ln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68375" indent="-282575" algn="l" defTabSz="914400" rtl="0" eaLnBrk="1" latinLnBrk="0" hangingPunct="1">
              <a:spcBef>
                <a:spcPts val="600"/>
              </a:spcBef>
              <a:buClr>
                <a:schemeClr val="tx2">
                  <a:lumMod val="75000"/>
                </a:schemeClr>
              </a:buClr>
              <a:buSzPct val="100000"/>
              <a:buFont typeface="Wingdings 2" pitchFamily="18" charset="2"/>
              <a:buChar char=""/>
              <a:defRPr sz="22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263650" indent="-295275" algn="l" defTabSz="914400" rtl="0" eaLnBrk="1" latinLnBrk="0" hangingPunct="1">
              <a:spcBef>
                <a:spcPts val="600"/>
              </a:spcBef>
              <a:buClr>
                <a:schemeClr val="tx1">
                  <a:lumMod val="50000"/>
                  <a:lumOff val="50000"/>
                </a:schemeClr>
              </a:buClr>
              <a:buSzPct val="100000"/>
              <a:buFont typeface="Wingdings 2" pitchFamily="18" charset="2"/>
              <a:buChar char="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6225" indent="-282575" algn="l" defTabSz="914400" rtl="0" eaLnBrk="1" latinLnBrk="0" hangingPunct="1">
              <a:spcBef>
                <a:spcPts val="6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Char char=""/>
              <a:defRPr sz="20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828800" indent="-282575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110000"/>
              <a:buFont typeface="Wingdings 2" pitchFamily="18" charset="2"/>
              <a:buChar char=""/>
              <a:defRPr lang="en-US" sz="1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117725" indent="-282575" algn="l" defTabSz="914400" rtl="0" eaLnBrk="1" latinLnBrk="0" hangingPunct="1"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Char char=""/>
              <a:defRPr lang="en-US" sz="1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398713" indent="-282575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110000"/>
              <a:buFont typeface="Wingdings 2" pitchFamily="18" charset="2"/>
              <a:buChar char=""/>
              <a:defRPr lang="en-US" sz="1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689225" indent="-282575" algn="l" defTabSz="914400" rtl="0" eaLnBrk="1" latinLnBrk="0" hangingPunct="1"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Char char=""/>
              <a:defRPr lang="en-US" sz="1800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2000" dirty="0">
                <a:solidFill>
                  <a:schemeClr val="tx1"/>
                </a:solidFill>
              </a:rPr>
              <a:t>En Amérique latine, les livraisons avaient maintenu une croissance forte. Le T1 2023 est en légère baisse.</a:t>
            </a:r>
          </a:p>
          <a:p>
            <a:r>
              <a:rPr lang="fr-FR" sz="2000" dirty="0">
                <a:solidFill>
                  <a:schemeClr val="tx1"/>
                </a:solidFill>
              </a:rPr>
              <a:t>Taux de croissance trim moyen en 2022: +32,7%.</a:t>
            </a:r>
          </a:p>
          <a:p>
            <a:pPr marL="0" indent="0">
              <a:buFontTx/>
              <a:buNone/>
            </a:pPr>
            <a:endParaRPr lang="fr-FR" sz="1200" dirty="0">
              <a:solidFill>
                <a:schemeClr val="tx1"/>
              </a:solidFill>
            </a:endParaRPr>
          </a:p>
        </p:txBody>
      </p:sp>
      <p:sp>
        <p:nvSpPr>
          <p:cNvPr id="9" name="Espace réservé du texte 2"/>
          <p:cNvSpPr txBox="1">
            <a:spLocks/>
          </p:cNvSpPr>
          <p:nvPr/>
        </p:nvSpPr>
        <p:spPr>
          <a:xfrm>
            <a:off x="8030716" y="4201940"/>
            <a:ext cx="4161284" cy="2650925"/>
          </a:xfrm>
          <a:prstGeom prst="rect">
            <a:avLst/>
          </a:prstGeom>
        </p:spPr>
        <p:txBody>
          <a:bodyPr/>
          <a:lstStyle>
            <a:lvl1pPr marL="285750" marR="0" indent="-285750" algn="l" defTabSz="914400" rtl="0" eaLnBrk="1" fontAlgn="auto" latinLnBrk="0" hangingPunct="1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buSzPct val="150000"/>
              <a:buFontTx/>
              <a:buBlip>
                <a:blip r:embed="rId3"/>
              </a:buBlip>
              <a:tabLst/>
              <a:defRPr sz="1600" b="0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336550" algn="l" defTabSz="914400" rtl="0" eaLnBrk="1" latinLnBrk="0" hangingPunct="1">
              <a:spcBef>
                <a:spcPts val="600"/>
              </a:spcBef>
              <a:buClr>
                <a:schemeClr val="accent1">
                  <a:lumMod val="75000"/>
                </a:schemeClr>
              </a:buClr>
              <a:buSzPct val="150000"/>
              <a:buFontTx/>
              <a:buBlip>
                <a:blip r:embed="rId3"/>
              </a:buBlip>
              <a:defRPr sz="2400" kern="1200">
                <a:ln>
                  <a:noFill/>
                </a:ln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68375" indent="-282575" algn="l" defTabSz="914400" rtl="0" eaLnBrk="1" latinLnBrk="0" hangingPunct="1">
              <a:spcBef>
                <a:spcPts val="600"/>
              </a:spcBef>
              <a:buClr>
                <a:schemeClr val="tx2">
                  <a:lumMod val="75000"/>
                </a:schemeClr>
              </a:buClr>
              <a:buSzPct val="100000"/>
              <a:buFont typeface="Wingdings 2" pitchFamily="18" charset="2"/>
              <a:buChar char=""/>
              <a:defRPr sz="22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263650" indent="-295275" algn="l" defTabSz="914400" rtl="0" eaLnBrk="1" latinLnBrk="0" hangingPunct="1">
              <a:spcBef>
                <a:spcPts val="600"/>
              </a:spcBef>
              <a:buClr>
                <a:schemeClr val="tx1">
                  <a:lumMod val="50000"/>
                  <a:lumOff val="50000"/>
                </a:schemeClr>
              </a:buClr>
              <a:buSzPct val="100000"/>
              <a:buFont typeface="Wingdings 2" pitchFamily="18" charset="2"/>
              <a:buChar char="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6225" indent="-282575" algn="l" defTabSz="914400" rtl="0" eaLnBrk="1" latinLnBrk="0" hangingPunct="1">
              <a:spcBef>
                <a:spcPts val="6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Char char=""/>
              <a:defRPr sz="20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828800" indent="-282575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110000"/>
              <a:buFont typeface="Wingdings 2" pitchFamily="18" charset="2"/>
              <a:buChar char=""/>
              <a:defRPr lang="en-US" sz="1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117725" indent="-282575" algn="l" defTabSz="914400" rtl="0" eaLnBrk="1" latinLnBrk="0" hangingPunct="1"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Char char=""/>
              <a:defRPr lang="en-US" sz="1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398713" indent="-282575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110000"/>
              <a:buFont typeface="Wingdings 2" pitchFamily="18" charset="2"/>
              <a:buChar char=""/>
              <a:defRPr lang="en-US" sz="1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689225" indent="-282575" algn="l" defTabSz="914400" rtl="0" eaLnBrk="1" latinLnBrk="0" hangingPunct="1"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Char char=""/>
              <a:defRPr lang="en-US" sz="1800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2000" dirty="0">
                <a:solidFill>
                  <a:schemeClr val="tx1"/>
                </a:solidFill>
              </a:rPr>
              <a:t>En Chine, le taux de croissance trimestriel était particulièrement fort. Diminution en 2022 et 2023</a:t>
            </a:r>
          </a:p>
          <a:p>
            <a:r>
              <a:rPr lang="fr-FR" sz="2000" dirty="0">
                <a:solidFill>
                  <a:schemeClr val="tx1"/>
                </a:solidFill>
              </a:rPr>
              <a:t>Taux de variation trim moyen en 2022: -11,3% </a:t>
            </a:r>
          </a:p>
          <a:p>
            <a:pPr marL="0" indent="0">
              <a:buFontTx/>
              <a:buNone/>
            </a:pPr>
            <a:endParaRPr lang="fr-FR" sz="1400" dirty="0">
              <a:solidFill>
                <a:schemeClr val="tx1"/>
              </a:solidFill>
            </a:endParaRP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D80EEAC3-2122-4D9A-BF40-948472A3E1A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1747" y="1404568"/>
            <a:ext cx="3834716" cy="2686265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4EB0FCBC-40D6-9F80-1EA1-CF23896FBD3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81690" y="1400546"/>
            <a:ext cx="3828620" cy="2686266"/>
          </a:xfrm>
          <a:prstGeom prst="rect">
            <a:avLst/>
          </a:prstGeom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12BD20B2-7282-B00C-7C11-A6D767A0278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225537" y="1400547"/>
            <a:ext cx="3834716" cy="26862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021530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itre 1">
            <a:extLst>
              <a:ext uri="{FF2B5EF4-FFF2-40B4-BE49-F238E27FC236}">
                <a16:creationId xmlns:a16="http://schemas.microsoft.com/office/drawing/2014/main" id="{2A51D3B1-E1FC-4F16-A665-EFE2B373E2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4068" y="131745"/>
            <a:ext cx="8373291" cy="727869"/>
          </a:xfrm>
        </p:spPr>
        <p:txBody>
          <a:bodyPr/>
          <a:lstStyle/>
          <a:p>
            <a:r>
              <a:rPr lang="fr-FR" dirty="0"/>
              <a:t>- Monde : Le marché du neuf -</a:t>
            </a:r>
          </a:p>
        </p:txBody>
      </p:sp>
      <p:sp>
        <p:nvSpPr>
          <p:cNvPr id="24" name="Espace réservé du texte 2">
            <a:extLst>
              <a:ext uri="{FF2B5EF4-FFF2-40B4-BE49-F238E27FC236}">
                <a16:creationId xmlns:a16="http://schemas.microsoft.com/office/drawing/2014/main" id="{097324F4-9E54-47AF-8034-E13899652EA3}"/>
              </a:ext>
            </a:extLst>
          </p:cNvPr>
          <p:cNvSpPr txBox="1">
            <a:spLocks/>
          </p:cNvSpPr>
          <p:nvPr/>
        </p:nvSpPr>
        <p:spPr>
          <a:xfrm>
            <a:off x="90514" y="828440"/>
            <a:ext cx="8673657" cy="390403"/>
          </a:xfrm>
          <a:prstGeom prst="rect">
            <a:avLst/>
          </a:prstGeom>
        </p:spPr>
        <p:txBody>
          <a:bodyPr/>
          <a:lstStyle>
            <a:lvl1pPr marL="285750" marR="0" indent="-285750" algn="l" defTabSz="914400" rtl="0" eaLnBrk="1" fontAlgn="auto" latinLnBrk="0" hangingPunct="1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buSzPct val="150000"/>
              <a:buFontTx/>
              <a:buBlip>
                <a:blip r:embed="rId3"/>
              </a:buBlip>
              <a:tabLst/>
              <a:defRPr sz="1600" b="0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336550" algn="l" defTabSz="914400" rtl="0" eaLnBrk="1" latinLnBrk="0" hangingPunct="1">
              <a:spcBef>
                <a:spcPts val="600"/>
              </a:spcBef>
              <a:buClr>
                <a:schemeClr val="accent1">
                  <a:lumMod val="75000"/>
                </a:schemeClr>
              </a:buClr>
              <a:buSzPct val="150000"/>
              <a:buFontTx/>
              <a:buBlip>
                <a:blip r:embed="rId3"/>
              </a:buBlip>
              <a:defRPr sz="2400" kern="1200">
                <a:ln>
                  <a:noFill/>
                </a:ln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68375" indent="-282575" algn="l" defTabSz="914400" rtl="0" eaLnBrk="1" latinLnBrk="0" hangingPunct="1">
              <a:spcBef>
                <a:spcPts val="600"/>
              </a:spcBef>
              <a:buClr>
                <a:schemeClr val="tx2">
                  <a:lumMod val="75000"/>
                </a:schemeClr>
              </a:buClr>
              <a:buSzPct val="100000"/>
              <a:buFont typeface="Wingdings 2" pitchFamily="18" charset="2"/>
              <a:buChar char=""/>
              <a:defRPr sz="22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263650" indent="-295275" algn="l" defTabSz="914400" rtl="0" eaLnBrk="1" latinLnBrk="0" hangingPunct="1">
              <a:spcBef>
                <a:spcPts val="600"/>
              </a:spcBef>
              <a:buClr>
                <a:schemeClr val="tx1">
                  <a:lumMod val="50000"/>
                  <a:lumOff val="50000"/>
                </a:schemeClr>
              </a:buClr>
              <a:buSzPct val="100000"/>
              <a:buFont typeface="Wingdings 2" pitchFamily="18" charset="2"/>
              <a:buChar char="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6225" indent="-282575" algn="l" defTabSz="914400" rtl="0" eaLnBrk="1" latinLnBrk="0" hangingPunct="1">
              <a:spcBef>
                <a:spcPts val="6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Char char=""/>
              <a:defRPr sz="20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828800" indent="-282575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110000"/>
              <a:buFont typeface="Wingdings 2" pitchFamily="18" charset="2"/>
              <a:buChar char=""/>
              <a:defRPr lang="en-US" sz="1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117725" indent="-282575" algn="l" defTabSz="914400" rtl="0" eaLnBrk="1" latinLnBrk="0" hangingPunct="1"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Char char=""/>
              <a:defRPr lang="en-US" sz="1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398713" indent="-282575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110000"/>
              <a:buFont typeface="Wingdings 2" pitchFamily="18" charset="2"/>
              <a:buChar char=""/>
              <a:defRPr lang="en-US" sz="1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689225" indent="-282575" algn="l" defTabSz="914400" rtl="0" eaLnBrk="1" latinLnBrk="0" hangingPunct="1"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Char char=""/>
              <a:defRPr lang="en-US" sz="1800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Tx/>
              <a:buNone/>
            </a:pPr>
            <a:r>
              <a:rPr lang="fr-FR" sz="2400" b="1" i="1" dirty="0">
                <a:solidFill>
                  <a:schemeClr val="tx1"/>
                </a:solidFill>
              </a:rPr>
              <a:t>Des structures de marchés différentes</a:t>
            </a:r>
          </a:p>
        </p:txBody>
      </p:sp>
      <p:sp>
        <p:nvSpPr>
          <p:cNvPr id="12" name="Espace réservé du texte 2">
            <a:extLst>
              <a:ext uri="{FF2B5EF4-FFF2-40B4-BE49-F238E27FC236}">
                <a16:creationId xmlns:a16="http://schemas.microsoft.com/office/drawing/2014/main" id="{F786988D-660F-4E91-A52B-9706756049C9}"/>
              </a:ext>
            </a:extLst>
          </p:cNvPr>
          <p:cNvSpPr txBox="1">
            <a:spLocks/>
          </p:cNvSpPr>
          <p:nvPr/>
        </p:nvSpPr>
        <p:spPr>
          <a:xfrm>
            <a:off x="0" y="4125395"/>
            <a:ext cx="3776693" cy="2288468"/>
          </a:xfrm>
          <a:prstGeom prst="rect">
            <a:avLst/>
          </a:prstGeom>
        </p:spPr>
        <p:txBody>
          <a:bodyPr/>
          <a:lstStyle>
            <a:lvl1pPr marL="285750" marR="0" indent="-285750" algn="l" defTabSz="914400" rtl="0" eaLnBrk="1" fontAlgn="auto" latinLnBrk="0" hangingPunct="1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buSzPct val="150000"/>
              <a:buFontTx/>
              <a:buBlip>
                <a:blip r:embed="rId3"/>
              </a:buBlip>
              <a:tabLst/>
              <a:defRPr sz="1600" b="0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336550" algn="l" defTabSz="914400" rtl="0" eaLnBrk="1" latinLnBrk="0" hangingPunct="1">
              <a:spcBef>
                <a:spcPts val="600"/>
              </a:spcBef>
              <a:buClr>
                <a:schemeClr val="accent1">
                  <a:lumMod val="75000"/>
                </a:schemeClr>
              </a:buClr>
              <a:buSzPct val="150000"/>
              <a:buFontTx/>
              <a:buBlip>
                <a:blip r:embed="rId3"/>
              </a:buBlip>
              <a:defRPr sz="2400" kern="1200">
                <a:ln>
                  <a:noFill/>
                </a:ln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68375" indent="-282575" algn="l" defTabSz="914400" rtl="0" eaLnBrk="1" latinLnBrk="0" hangingPunct="1">
              <a:spcBef>
                <a:spcPts val="600"/>
              </a:spcBef>
              <a:buClr>
                <a:schemeClr val="tx2">
                  <a:lumMod val="75000"/>
                </a:schemeClr>
              </a:buClr>
              <a:buSzPct val="100000"/>
              <a:buFont typeface="Wingdings 2" pitchFamily="18" charset="2"/>
              <a:buChar char=""/>
              <a:defRPr sz="22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263650" indent="-295275" algn="l" defTabSz="914400" rtl="0" eaLnBrk="1" latinLnBrk="0" hangingPunct="1">
              <a:spcBef>
                <a:spcPts val="600"/>
              </a:spcBef>
              <a:buClr>
                <a:schemeClr val="tx1">
                  <a:lumMod val="50000"/>
                  <a:lumOff val="50000"/>
                </a:schemeClr>
              </a:buClr>
              <a:buSzPct val="100000"/>
              <a:buFont typeface="Wingdings 2" pitchFamily="18" charset="2"/>
              <a:buChar char="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6225" indent="-282575" algn="l" defTabSz="914400" rtl="0" eaLnBrk="1" latinLnBrk="0" hangingPunct="1">
              <a:spcBef>
                <a:spcPts val="6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Char char=""/>
              <a:defRPr sz="20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828800" indent="-282575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110000"/>
              <a:buFont typeface="Wingdings 2" pitchFamily="18" charset="2"/>
              <a:buChar char=""/>
              <a:defRPr lang="en-US" sz="1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117725" indent="-282575" algn="l" defTabSz="914400" rtl="0" eaLnBrk="1" latinLnBrk="0" hangingPunct="1"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Char char=""/>
              <a:defRPr lang="en-US" sz="1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398713" indent="-282575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110000"/>
              <a:buFont typeface="Wingdings 2" pitchFamily="18" charset="2"/>
              <a:buChar char=""/>
              <a:defRPr lang="en-US" sz="1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689225" indent="-282575" algn="l" defTabSz="914400" rtl="0" eaLnBrk="1" latinLnBrk="0" hangingPunct="1"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Char char=""/>
              <a:defRPr lang="en-US" sz="1800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2000" dirty="0">
                <a:solidFill>
                  <a:schemeClr val="tx1"/>
                </a:solidFill>
              </a:rPr>
              <a:t>En </a:t>
            </a:r>
            <a:r>
              <a:rPr lang="fr-FR" sz="2000" b="1" dirty="0">
                <a:solidFill>
                  <a:schemeClr val="tx1"/>
                </a:solidFill>
              </a:rPr>
              <a:t>Europe</a:t>
            </a:r>
            <a:r>
              <a:rPr lang="fr-FR" sz="2000" dirty="0">
                <a:solidFill>
                  <a:schemeClr val="tx1"/>
                </a:solidFill>
              </a:rPr>
              <a:t>, les livraisons de magasiniers sont prépondérantes. La transition énergétique tire le marché des frontaux électriques au détriment de celui des thermiques.</a:t>
            </a:r>
          </a:p>
        </p:txBody>
      </p:sp>
      <p:sp>
        <p:nvSpPr>
          <p:cNvPr id="13" name="Espace réservé du texte 2">
            <a:extLst>
              <a:ext uri="{FF2B5EF4-FFF2-40B4-BE49-F238E27FC236}">
                <a16:creationId xmlns:a16="http://schemas.microsoft.com/office/drawing/2014/main" id="{AC014892-A2F0-40C1-9F21-FA9F5D9DFE1D}"/>
              </a:ext>
            </a:extLst>
          </p:cNvPr>
          <p:cNvSpPr txBox="1">
            <a:spLocks/>
          </p:cNvSpPr>
          <p:nvPr/>
        </p:nvSpPr>
        <p:spPr>
          <a:xfrm>
            <a:off x="3902744" y="4119513"/>
            <a:ext cx="3652365" cy="2294350"/>
          </a:xfrm>
          <a:prstGeom prst="rect">
            <a:avLst/>
          </a:prstGeom>
        </p:spPr>
        <p:txBody>
          <a:bodyPr/>
          <a:lstStyle>
            <a:lvl1pPr marL="285750" marR="0" indent="-285750" algn="l" defTabSz="914400" rtl="0" eaLnBrk="1" fontAlgn="auto" latinLnBrk="0" hangingPunct="1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buSzPct val="150000"/>
              <a:buFontTx/>
              <a:buBlip>
                <a:blip r:embed="rId3"/>
              </a:buBlip>
              <a:tabLst/>
              <a:defRPr sz="1600" b="0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336550" algn="l" defTabSz="914400" rtl="0" eaLnBrk="1" latinLnBrk="0" hangingPunct="1">
              <a:spcBef>
                <a:spcPts val="600"/>
              </a:spcBef>
              <a:buClr>
                <a:schemeClr val="accent1">
                  <a:lumMod val="75000"/>
                </a:schemeClr>
              </a:buClr>
              <a:buSzPct val="150000"/>
              <a:buFontTx/>
              <a:buBlip>
                <a:blip r:embed="rId3"/>
              </a:buBlip>
              <a:defRPr sz="2400" kern="1200">
                <a:ln>
                  <a:noFill/>
                </a:ln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68375" indent="-282575" algn="l" defTabSz="914400" rtl="0" eaLnBrk="1" latinLnBrk="0" hangingPunct="1">
              <a:spcBef>
                <a:spcPts val="600"/>
              </a:spcBef>
              <a:buClr>
                <a:schemeClr val="tx2">
                  <a:lumMod val="75000"/>
                </a:schemeClr>
              </a:buClr>
              <a:buSzPct val="100000"/>
              <a:buFont typeface="Wingdings 2" pitchFamily="18" charset="2"/>
              <a:buChar char=""/>
              <a:defRPr sz="22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263650" indent="-295275" algn="l" defTabSz="914400" rtl="0" eaLnBrk="1" latinLnBrk="0" hangingPunct="1">
              <a:spcBef>
                <a:spcPts val="600"/>
              </a:spcBef>
              <a:buClr>
                <a:schemeClr val="tx1">
                  <a:lumMod val="50000"/>
                  <a:lumOff val="50000"/>
                </a:schemeClr>
              </a:buClr>
              <a:buSzPct val="100000"/>
              <a:buFont typeface="Wingdings 2" pitchFamily="18" charset="2"/>
              <a:buChar char="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6225" indent="-282575" algn="l" defTabSz="914400" rtl="0" eaLnBrk="1" latinLnBrk="0" hangingPunct="1">
              <a:spcBef>
                <a:spcPts val="6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Char char=""/>
              <a:defRPr sz="20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828800" indent="-282575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110000"/>
              <a:buFont typeface="Wingdings 2" pitchFamily="18" charset="2"/>
              <a:buChar char=""/>
              <a:defRPr lang="en-US" sz="1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117725" indent="-282575" algn="l" defTabSz="914400" rtl="0" eaLnBrk="1" latinLnBrk="0" hangingPunct="1"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Char char=""/>
              <a:defRPr lang="en-US" sz="1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398713" indent="-282575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110000"/>
              <a:buFont typeface="Wingdings 2" pitchFamily="18" charset="2"/>
              <a:buChar char=""/>
              <a:defRPr lang="en-US" sz="1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689225" indent="-282575" algn="l" defTabSz="914400" rtl="0" eaLnBrk="1" latinLnBrk="0" hangingPunct="1"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Char char=""/>
              <a:defRPr lang="en-US" sz="1800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2000" dirty="0">
                <a:solidFill>
                  <a:schemeClr val="tx1"/>
                </a:solidFill>
              </a:rPr>
              <a:t>Aux </a:t>
            </a:r>
            <a:r>
              <a:rPr lang="fr-FR" sz="2000" b="1" dirty="0">
                <a:solidFill>
                  <a:schemeClr val="tx1"/>
                </a:solidFill>
              </a:rPr>
              <a:t>Etats-Unis</a:t>
            </a:r>
            <a:r>
              <a:rPr lang="fr-FR" sz="2000" dirty="0">
                <a:solidFill>
                  <a:schemeClr val="tx1"/>
                </a:solidFill>
              </a:rPr>
              <a:t>, les magasiniers prédominent également. Les livraisons de porte à faux thermiques surpassent encore celles de porte à faux électriques.</a:t>
            </a:r>
          </a:p>
        </p:txBody>
      </p:sp>
      <p:sp>
        <p:nvSpPr>
          <p:cNvPr id="14" name="Espace réservé du texte 2">
            <a:extLst>
              <a:ext uri="{FF2B5EF4-FFF2-40B4-BE49-F238E27FC236}">
                <a16:creationId xmlns:a16="http://schemas.microsoft.com/office/drawing/2014/main" id="{01EE72A2-AB88-4734-91F8-A96FBA294C7F}"/>
              </a:ext>
            </a:extLst>
          </p:cNvPr>
          <p:cNvSpPr txBox="1">
            <a:spLocks/>
          </p:cNvSpPr>
          <p:nvPr/>
        </p:nvSpPr>
        <p:spPr>
          <a:xfrm>
            <a:off x="7775753" y="4119513"/>
            <a:ext cx="3858980" cy="2322073"/>
          </a:xfrm>
          <a:prstGeom prst="rect">
            <a:avLst/>
          </a:prstGeom>
        </p:spPr>
        <p:txBody>
          <a:bodyPr/>
          <a:lstStyle>
            <a:lvl1pPr marL="285750" marR="0" indent="-285750" algn="l" defTabSz="914400" rtl="0" eaLnBrk="1" fontAlgn="auto" latinLnBrk="0" hangingPunct="1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buSzPct val="150000"/>
              <a:buFontTx/>
              <a:buBlip>
                <a:blip r:embed="rId3"/>
              </a:buBlip>
              <a:tabLst/>
              <a:defRPr sz="1600" b="0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336550" algn="l" defTabSz="914400" rtl="0" eaLnBrk="1" latinLnBrk="0" hangingPunct="1">
              <a:spcBef>
                <a:spcPts val="600"/>
              </a:spcBef>
              <a:buClr>
                <a:schemeClr val="accent1">
                  <a:lumMod val="75000"/>
                </a:schemeClr>
              </a:buClr>
              <a:buSzPct val="150000"/>
              <a:buFontTx/>
              <a:buBlip>
                <a:blip r:embed="rId3"/>
              </a:buBlip>
              <a:defRPr sz="2400" kern="1200">
                <a:ln>
                  <a:noFill/>
                </a:ln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68375" indent="-282575" algn="l" defTabSz="914400" rtl="0" eaLnBrk="1" latinLnBrk="0" hangingPunct="1">
              <a:spcBef>
                <a:spcPts val="600"/>
              </a:spcBef>
              <a:buClr>
                <a:schemeClr val="tx2">
                  <a:lumMod val="75000"/>
                </a:schemeClr>
              </a:buClr>
              <a:buSzPct val="100000"/>
              <a:buFont typeface="Wingdings 2" pitchFamily="18" charset="2"/>
              <a:buChar char=""/>
              <a:defRPr sz="22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263650" indent="-295275" algn="l" defTabSz="914400" rtl="0" eaLnBrk="1" latinLnBrk="0" hangingPunct="1">
              <a:spcBef>
                <a:spcPts val="600"/>
              </a:spcBef>
              <a:buClr>
                <a:schemeClr val="tx1">
                  <a:lumMod val="50000"/>
                  <a:lumOff val="50000"/>
                </a:schemeClr>
              </a:buClr>
              <a:buSzPct val="100000"/>
              <a:buFont typeface="Wingdings 2" pitchFamily="18" charset="2"/>
              <a:buChar char="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6225" indent="-282575" algn="l" defTabSz="914400" rtl="0" eaLnBrk="1" latinLnBrk="0" hangingPunct="1">
              <a:spcBef>
                <a:spcPts val="6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Char char=""/>
              <a:defRPr sz="20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828800" indent="-282575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110000"/>
              <a:buFont typeface="Wingdings 2" pitchFamily="18" charset="2"/>
              <a:buChar char=""/>
              <a:defRPr lang="en-US" sz="1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117725" indent="-282575" algn="l" defTabSz="914400" rtl="0" eaLnBrk="1" latinLnBrk="0" hangingPunct="1"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Char char=""/>
              <a:defRPr lang="en-US" sz="1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398713" indent="-282575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110000"/>
              <a:buFont typeface="Wingdings 2" pitchFamily="18" charset="2"/>
              <a:buChar char=""/>
              <a:defRPr lang="en-US" sz="1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689225" indent="-282575" algn="l" defTabSz="914400" rtl="0" eaLnBrk="1" latinLnBrk="0" hangingPunct="1"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Char char=""/>
              <a:defRPr lang="en-US" sz="1800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2000" dirty="0">
                <a:solidFill>
                  <a:schemeClr val="tx1"/>
                </a:solidFill>
              </a:rPr>
              <a:t>En </a:t>
            </a:r>
            <a:r>
              <a:rPr lang="fr-FR" sz="2000" b="1" dirty="0">
                <a:solidFill>
                  <a:schemeClr val="tx1"/>
                </a:solidFill>
              </a:rPr>
              <a:t>Chine</a:t>
            </a:r>
            <a:r>
              <a:rPr lang="fr-FR" sz="2000" dirty="0">
                <a:solidFill>
                  <a:schemeClr val="tx1"/>
                </a:solidFill>
              </a:rPr>
              <a:t>, les livraisons de porte à faux thermiques sont très largement prédominantes. Les porte à faux électriques ne représentent qu’une faible part du marché.</a:t>
            </a:r>
          </a:p>
        </p:txBody>
      </p:sp>
      <p:pic>
        <p:nvPicPr>
          <p:cNvPr id="2" name="Image 1">
            <a:extLst>
              <a:ext uri="{FF2B5EF4-FFF2-40B4-BE49-F238E27FC236}">
                <a16:creationId xmlns:a16="http://schemas.microsoft.com/office/drawing/2014/main" id="{38F2E443-2B9C-97A5-3F25-B7EBB3EF70A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16211" y="1230856"/>
            <a:ext cx="5139373" cy="3188484"/>
          </a:xfrm>
          <a:prstGeom prst="rect">
            <a:avLst/>
          </a:prstGeom>
        </p:spPr>
      </p:pic>
      <p:pic>
        <p:nvPicPr>
          <p:cNvPr id="3" name="Image 2">
            <a:extLst>
              <a:ext uri="{FF2B5EF4-FFF2-40B4-BE49-F238E27FC236}">
                <a16:creationId xmlns:a16="http://schemas.microsoft.com/office/drawing/2014/main" id="{E1F000AC-5D4E-58DC-0207-9014340EA10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315200" y="1230341"/>
            <a:ext cx="4817694" cy="2988913"/>
          </a:xfrm>
          <a:prstGeom prst="rect">
            <a:avLst/>
          </a:prstGeom>
        </p:spPr>
      </p:pic>
      <p:pic>
        <p:nvPicPr>
          <p:cNvPr id="4" name="Image 3">
            <a:extLst>
              <a:ext uri="{FF2B5EF4-FFF2-40B4-BE49-F238E27FC236}">
                <a16:creationId xmlns:a16="http://schemas.microsoft.com/office/drawing/2014/main" id="{40F1A491-F7B2-D6B8-14B6-DFC695E2305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-66854" y="1282318"/>
            <a:ext cx="3969598" cy="30289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067819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/>
          <p:cNvSpPr>
            <a:spLocks noGrp="1"/>
          </p:cNvSpPr>
          <p:nvPr>
            <p:ph type="body" sz="quarter" idx="10"/>
          </p:nvPr>
        </p:nvSpPr>
        <p:spPr>
          <a:xfrm>
            <a:off x="6743995" y="2233906"/>
            <a:ext cx="5320043" cy="3147865"/>
          </a:xfrm>
        </p:spPr>
        <p:txBody>
          <a:bodyPr/>
          <a:lstStyle/>
          <a:p>
            <a:r>
              <a:rPr lang="fr-FR" sz="2400" dirty="0">
                <a:solidFill>
                  <a:schemeClr val="tx1"/>
                </a:solidFill>
              </a:rPr>
              <a:t>L’Europe de L’Ouest concerne un peu plus de 80% des unités livrées (Europe de l’Est : 20%) </a:t>
            </a:r>
          </a:p>
          <a:p>
            <a:r>
              <a:rPr lang="fr-FR" sz="2400" dirty="0">
                <a:solidFill>
                  <a:schemeClr val="tx1"/>
                </a:solidFill>
              </a:rPr>
              <a:t>Les livraisons en 2023 devraient se maintenir autour de 600 000 unités.</a:t>
            </a:r>
          </a:p>
        </p:txBody>
      </p:sp>
      <p:sp>
        <p:nvSpPr>
          <p:cNvPr id="6" name="Titre 1"/>
          <p:cNvSpPr>
            <a:spLocks noGrp="1"/>
          </p:cNvSpPr>
          <p:nvPr>
            <p:ph type="title"/>
          </p:nvPr>
        </p:nvSpPr>
        <p:spPr>
          <a:xfrm>
            <a:off x="0" y="5133"/>
            <a:ext cx="8373291" cy="727869"/>
          </a:xfrm>
        </p:spPr>
        <p:txBody>
          <a:bodyPr/>
          <a:lstStyle/>
          <a:p>
            <a:r>
              <a:rPr lang="fr-FR" dirty="0"/>
              <a:t>- Europe : Le marché du neuf -</a:t>
            </a:r>
          </a:p>
        </p:txBody>
      </p:sp>
      <p:sp>
        <p:nvSpPr>
          <p:cNvPr id="7" name="Espace réservé du texte 2"/>
          <p:cNvSpPr txBox="1">
            <a:spLocks/>
          </p:cNvSpPr>
          <p:nvPr/>
        </p:nvSpPr>
        <p:spPr>
          <a:xfrm>
            <a:off x="242262" y="601310"/>
            <a:ext cx="9023657" cy="798148"/>
          </a:xfrm>
          <a:prstGeom prst="rect">
            <a:avLst/>
          </a:prstGeom>
        </p:spPr>
        <p:txBody>
          <a:bodyPr/>
          <a:lstStyle>
            <a:lvl1pPr marL="285750" marR="0" indent="-285750" algn="l" defTabSz="914400" rtl="0" eaLnBrk="1" fontAlgn="auto" latinLnBrk="0" hangingPunct="1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buSzPct val="150000"/>
              <a:buFontTx/>
              <a:buBlip>
                <a:blip r:embed="rId3"/>
              </a:buBlip>
              <a:tabLst/>
              <a:defRPr sz="1600" b="0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336550" algn="l" defTabSz="914400" rtl="0" eaLnBrk="1" latinLnBrk="0" hangingPunct="1">
              <a:spcBef>
                <a:spcPts val="600"/>
              </a:spcBef>
              <a:buClr>
                <a:schemeClr val="accent1">
                  <a:lumMod val="75000"/>
                </a:schemeClr>
              </a:buClr>
              <a:buSzPct val="150000"/>
              <a:buFontTx/>
              <a:buBlip>
                <a:blip r:embed="rId3"/>
              </a:buBlip>
              <a:defRPr sz="2400" kern="1200">
                <a:ln>
                  <a:noFill/>
                </a:ln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68375" indent="-282575" algn="l" defTabSz="914400" rtl="0" eaLnBrk="1" latinLnBrk="0" hangingPunct="1">
              <a:spcBef>
                <a:spcPts val="600"/>
              </a:spcBef>
              <a:buClr>
                <a:schemeClr val="tx2">
                  <a:lumMod val="75000"/>
                </a:schemeClr>
              </a:buClr>
              <a:buSzPct val="100000"/>
              <a:buFont typeface="Wingdings 2" pitchFamily="18" charset="2"/>
              <a:buChar char=""/>
              <a:defRPr sz="22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263650" indent="-295275" algn="l" defTabSz="914400" rtl="0" eaLnBrk="1" latinLnBrk="0" hangingPunct="1">
              <a:spcBef>
                <a:spcPts val="600"/>
              </a:spcBef>
              <a:buClr>
                <a:schemeClr val="tx1">
                  <a:lumMod val="50000"/>
                  <a:lumOff val="50000"/>
                </a:schemeClr>
              </a:buClr>
              <a:buSzPct val="100000"/>
              <a:buFont typeface="Wingdings 2" pitchFamily="18" charset="2"/>
              <a:buChar char="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6225" indent="-282575" algn="l" defTabSz="914400" rtl="0" eaLnBrk="1" latinLnBrk="0" hangingPunct="1">
              <a:spcBef>
                <a:spcPts val="6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Char char=""/>
              <a:defRPr sz="20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828800" indent="-282575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110000"/>
              <a:buFont typeface="Wingdings 2" pitchFamily="18" charset="2"/>
              <a:buChar char=""/>
              <a:defRPr lang="en-US" sz="1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117725" indent="-282575" algn="l" defTabSz="914400" rtl="0" eaLnBrk="1" latinLnBrk="0" hangingPunct="1"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Char char=""/>
              <a:defRPr lang="en-US" sz="1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398713" indent="-282575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110000"/>
              <a:buFont typeface="Wingdings 2" pitchFamily="18" charset="2"/>
              <a:buChar char=""/>
              <a:defRPr lang="en-US" sz="1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689225" indent="-282575" algn="l" defTabSz="914400" rtl="0" eaLnBrk="1" latinLnBrk="0" hangingPunct="1"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Char char=""/>
              <a:defRPr lang="en-US" sz="1800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Tx/>
              <a:buNone/>
            </a:pPr>
            <a:r>
              <a:rPr lang="fr-FR" sz="2400" b="1" i="1" dirty="0">
                <a:solidFill>
                  <a:schemeClr val="tx1"/>
                </a:solidFill>
              </a:rPr>
              <a:t>Les livraisons diminueraient en 2023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D66007DA-1EAA-86B2-B095-4DC8834DA6B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7962" y="1399458"/>
            <a:ext cx="6616033" cy="43269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455059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/>
          <p:cNvSpPr>
            <a:spLocks noGrp="1"/>
          </p:cNvSpPr>
          <p:nvPr>
            <p:ph type="body" sz="quarter" idx="10"/>
          </p:nvPr>
        </p:nvSpPr>
        <p:spPr>
          <a:xfrm>
            <a:off x="1325" y="3985769"/>
            <a:ext cx="6094676" cy="2261509"/>
          </a:xfrm>
        </p:spPr>
        <p:txBody>
          <a:bodyPr/>
          <a:lstStyle/>
          <a:p>
            <a:r>
              <a:rPr lang="fr-FR" sz="1800" dirty="0">
                <a:solidFill>
                  <a:schemeClr val="tx1"/>
                </a:solidFill>
              </a:rPr>
              <a:t>L’année 2022 a maintenu la croissance relative au rebond post Covid, dans tous les pays.</a:t>
            </a:r>
          </a:p>
          <a:p>
            <a:r>
              <a:rPr lang="fr-FR" sz="1800" dirty="0">
                <a:solidFill>
                  <a:schemeClr val="tx1"/>
                </a:solidFill>
              </a:rPr>
              <a:t>Allemagne : premier marché européen (plus de 100 000 unités livrées en 2022).                    L’écart France-Allemagne s’est resserré.</a:t>
            </a:r>
          </a:p>
          <a:p>
            <a:r>
              <a:rPr lang="fr-FR" sz="1800" dirty="0">
                <a:solidFill>
                  <a:schemeClr val="tx1"/>
                </a:solidFill>
              </a:rPr>
              <a:t>France, Italie, UK , Espagne au-dessus de leur niveau de 2019.</a:t>
            </a:r>
            <a:endParaRPr lang="fr-FR" sz="2000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fr-FR" sz="1400" dirty="0">
              <a:solidFill>
                <a:schemeClr val="tx1"/>
              </a:solidFill>
            </a:endParaRPr>
          </a:p>
        </p:txBody>
      </p:sp>
      <p:sp>
        <p:nvSpPr>
          <p:cNvPr id="7" name="Espace réservé du texte 2"/>
          <p:cNvSpPr txBox="1">
            <a:spLocks/>
          </p:cNvSpPr>
          <p:nvPr/>
        </p:nvSpPr>
        <p:spPr>
          <a:xfrm>
            <a:off x="6097324" y="4409069"/>
            <a:ext cx="6094676" cy="2013502"/>
          </a:xfrm>
          <a:prstGeom prst="rect">
            <a:avLst/>
          </a:prstGeom>
        </p:spPr>
        <p:txBody>
          <a:bodyPr/>
          <a:lstStyle>
            <a:lvl1pPr marL="285750" marR="0" indent="-285750" algn="l" defTabSz="914400" rtl="0" eaLnBrk="1" fontAlgn="auto" latinLnBrk="0" hangingPunct="1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buSzPct val="150000"/>
              <a:buFontTx/>
              <a:buBlip>
                <a:blip r:embed="rId3"/>
              </a:buBlip>
              <a:tabLst/>
              <a:defRPr sz="1600" b="0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336550" algn="l" defTabSz="914400" rtl="0" eaLnBrk="1" latinLnBrk="0" hangingPunct="1">
              <a:spcBef>
                <a:spcPts val="600"/>
              </a:spcBef>
              <a:buClr>
                <a:schemeClr val="accent1">
                  <a:lumMod val="75000"/>
                </a:schemeClr>
              </a:buClr>
              <a:buSzPct val="150000"/>
              <a:buFontTx/>
              <a:buBlip>
                <a:blip r:embed="rId3"/>
              </a:buBlip>
              <a:defRPr sz="2400" kern="1200">
                <a:ln>
                  <a:noFill/>
                </a:ln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68375" indent="-282575" algn="l" defTabSz="914400" rtl="0" eaLnBrk="1" latinLnBrk="0" hangingPunct="1">
              <a:spcBef>
                <a:spcPts val="600"/>
              </a:spcBef>
              <a:buClr>
                <a:schemeClr val="tx2">
                  <a:lumMod val="75000"/>
                </a:schemeClr>
              </a:buClr>
              <a:buSzPct val="100000"/>
              <a:buFont typeface="Wingdings 2" pitchFamily="18" charset="2"/>
              <a:buChar char=""/>
              <a:defRPr sz="22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263650" indent="-295275" algn="l" defTabSz="914400" rtl="0" eaLnBrk="1" latinLnBrk="0" hangingPunct="1">
              <a:spcBef>
                <a:spcPts val="600"/>
              </a:spcBef>
              <a:buClr>
                <a:schemeClr val="tx1">
                  <a:lumMod val="50000"/>
                  <a:lumOff val="50000"/>
                </a:schemeClr>
              </a:buClr>
              <a:buSzPct val="100000"/>
              <a:buFont typeface="Wingdings 2" pitchFamily="18" charset="2"/>
              <a:buChar char="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6225" indent="-282575" algn="l" defTabSz="914400" rtl="0" eaLnBrk="1" latinLnBrk="0" hangingPunct="1">
              <a:spcBef>
                <a:spcPts val="6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Char char=""/>
              <a:defRPr sz="20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828800" indent="-282575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110000"/>
              <a:buFont typeface="Wingdings 2" pitchFamily="18" charset="2"/>
              <a:buChar char=""/>
              <a:defRPr lang="en-US" sz="1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117725" indent="-282575" algn="l" defTabSz="914400" rtl="0" eaLnBrk="1" latinLnBrk="0" hangingPunct="1"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Char char=""/>
              <a:defRPr lang="en-US" sz="1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398713" indent="-282575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110000"/>
              <a:buFont typeface="Wingdings 2" pitchFamily="18" charset="2"/>
              <a:buChar char=""/>
              <a:defRPr lang="en-US" sz="1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689225" indent="-282575" algn="l" defTabSz="914400" rtl="0" eaLnBrk="1" latinLnBrk="0" hangingPunct="1"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Char char=""/>
              <a:defRPr lang="en-US" sz="1800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1800" dirty="0">
                <a:solidFill>
                  <a:schemeClr val="tx1"/>
                </a:solidFill>
              </a:rPr>
              <a:t>La Russie et la Pologne ont connu un rebond post Covid très prononcé. Choc russe en 2022. </a:t>
            </a:r>
          </a:p>
          <a:p>
            <a:r>
              <a:rPr lang="fr-FR" sz="1800" dirty="0">
                <a:solidFill>
                  <a:schemeClr val="tx1"/>
                </a:solidFill>
              </a:rPr>
              <a:t>La </a:t>
            </a:r>
            <a:r>
              <a:rPr lang="fr-FR" sz="1800" dirty="0" err="1">
                <a:solidFill>
                  <a:schemeClr val="tx1"/>
                </a:solidFill>
              </a:rPr>
              <a:t>Rép</a:t>
            </a:r>
            <a:r>
              <a:rPr lang="fr-FR" sz="1800" dirty="0">
                <a:solidFill>
                  <a:schemeClr val="tx1"/>
                </a:solidFill>
              </a:rPr>
              <a:t>. Tchèque est en troisième position sur l’Europe de l’Est avec des niveaux de livraisons plus faibles, et un rebond plus modéré.</a:t>
            </a:r>
            <a:endParaRPr lang="fr-FR" sz="1400" dirty="0">
              <a:solidFill>
                <a:schemeClr val="tx1"/>
              </a:solidFill>
            </a:endParaRPr>
          </a:p>
        </p:txBody>
      </p:sp>
      <p:sp>
        <p:nvSpPr>
          <p:cNvPr id="8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8373291" cy="727869"/>
          </a:xfrm>
        </p:spPr>
        <p:txBody>
          <a:bodyPr/>
          <a:lstStyle/>
          <a:p>
            <a:r>
              <a:rPr lang="fr-FR" dirty="0"/>
              <a:t>- Europe : Le marché du neuf -</a:t>
            </a:r>
          </a:p>
        </p:txBody>
      </p:sp>
      <p:sp>
        <p:nvSpPr>
          <p:cNvPr id="9" name="Espace réservé du texte 2"/>
          <p:cNvSpPr txBox="1">
            <a:spLocks/>
          </p:cNvSpPr>
          <p:nvPr/>
        </p:nvSpPr>
        <p:spPr>
          <a:xfrm>
            <a:off x="242262" y="601310"/>
            <a:ext cx="7451761" cy="390403"/>
          </a:xfrm>
          <a:prstGeom prst="rect">
            <a:avLst/>
          </a:prstGeom>
        </p:spPr>
        <p:txBody>
          <a:bodyPr/>
          <a:lstStyle>
            <a:lvl1pPr marL="285750" marR="0" indent="-285750" algn="l" defTabSz="914400" rtl="0" eaLnBrk="1" fontAlgn="auto" latinLnBrk="0" hangingPunct="1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buSzPct val="150000"/>
              <a:buFontTx/>
              <a:buBlip>
                <a:blip r:embed="rId3"/>
              </a:buBlip>
              <a:tabLst/>
              <a:defRPr sz="1600" b="0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336550" algn="l" defTabSz="914400" rtl="0" eaLnBrk="1" latinLnBrk="0" hangingPunct="1">
              <a:spcBef>
                <a:spcPts val="600"/>
              </a:spcBef>
              <a:buClr>
                <a:schemeClr val="accent1">
                  <a:lumMod val="75000"/>
                </a:schemeClr>
              </a:buClr>
              <a:buSzPct val="150000"/>
              <a:buFontTx/>
              <a:buBlip>
                <a:blip r:embed="rId3"/>
              </a:buBlip>
              <a:defRPr sz="2400" kern="1200">
                <a:ln>
                  <a:noFill/>
                </a:ln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68375" indent="-282575" algn="l" defTabSz="914400" rtl="0" eaLnBrk="1" latinLnBrk="0" hangingPunct="1">
              <a:spcBef>
                <a:spcPts val="600"/>
              </a:spcBef>
              <a:buClr>
                <a:schemeClr val="tx2">
                  <a:lumMod val="75000"/>
                </a:schemeClr>
              </a:buClr>
              <a:buSzPct val="100000"/>
              <a:buFont typeface="Wingdings 2" pitchFamily="18" charset="2"/>
              <a:buChar char=""/>
              <a:defRPr sz="22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263650" indent="-295275" algn="l" defTabSz="914400" rtl="0" eaLnBrk="1" latinLnBrk="0" hangingPunct="1">
              <a:spcBef>
                <a:spcPts val="600"/>
              </a:spcBef>
              <a:buClr>
                <a:schemeClr val="tx1">
                  <a:lumMod val="50000"/>
                  <a:lumOff val="50000"/>
                </a:schemeClr>
              </a:buClr>
              <a:buSzPct val="100000"/>
              <a:buFont typeface="Wingdings 2" pitchFamily="18" charset="2"/>
              <a:buChar char="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6225" indent="-282575" algn="l" defTabSz="914400" rtl="0" eaLnBrk="1" latinLnBrk="0" hangingPunct="1">
              <a:spcBef>
                <a:spcPts val="6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Char char=""/>
              <a:defRPr sz="20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828800" indent="-282575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110000"/>
              <a:buFont typeface="Wingdings 2" pitchFamily="18" charset="2"/>
              <a:buChar char=""/>
              <a:defRPr lang="en-US" sz="1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117725" indent="-282575" algn="l" defTabSz="914400" rtl="0" eaLnBrk="1" latinLnBrk="0" hangingPunct="1"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Char char=""/>
              <a:defRPr lang="en-US" sz="1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398713" indent="-282575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110000"/>
              <a:buFont typeface="Wingdings 2" pitchFamily="18" charset="2"/>
              <a:buChar char=""/>
              <a:defRPr lang="en-US" sz="1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689225" indent="-282575" algn="l" defTabSz="914400" rtl="0" eaLnBrk="1" latinLnBrk="0" hangingPunct="1"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Char char=""/>
              <a:defRPr lang="en-US" sz="1800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Tx/>
              <a:buNone/>
            </a:pPr>
            <a:r>
              <a:rPr lang="fr-FR" sz="2400" b="1" i="1" dirty="0">
                <a:solidFill>
                  <a:schemeClr val="tx1"/>
                </a:solidFill>
              </a:rPr>
              <a:t>Historique : Les plus gros marchés d’Europe</a:t>
            </a:r>
          </a:p>
        </p:txBody>
      </p:sp>
      <p:pic>
        <p:nvPicPr>
          <p:cNvPr id="2" name="Image 1">
            <a:extLst>
              <a:ext uri="{FF2B5EF4-FFF2-40B4-BE49-F238E27FC236}">
                <a16:creationId xmlns:a16="http://schemas.microsoft.com/office/drawing/2014/main" id="{33E2991E-B19A-1E63-C439-B1001E8629F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0036" y="1143000"/>
            <a:ext cx="5087008" cy="2749732"/>
          </a:xfrm>
          <a:prstGeom prst="rect">
            <a:avLst/>
          </a:prstGeom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C4A07D1A-1293-AA59-745A-0DF7D19E2B5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44958" y="1308654"/>
            <a:ext cx="5087008" cy="29826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353102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/>
          <p:cNvSpPr>
            <a:spLocks noGrp="1"/>
          </p:cNvSpPr>
          <p:nvPr>
            <p:ph type="body" sz="quarter" idx="10"/>
          </p:nvPr>
        </p:nvSpPr>
        <p:spPr>
          <a:xfrm>
            <a:off x="1" y="4885507"/>
            <a:ext cx="6043745" cy="1512432"/>
          </a:xfrm>
        </p:spPr>
        <p:txBody>
          <a:bodyPr/>
          <a:lstStyle/>
          <a:p>
            <a:r>
              <a:rPr lang="fr-FR" sz="1800" dirty="0">
                <a:solidFill>
                  <a:schemeClr val="tx1"/>
                </a:solidFill>
              </a:rPr>
              <a:t>Depuis 2009, l’écart s’accentue entre les commandes de magasiniers et de porte-à-faux en Europe de l’Ouest.</a:t>
            </a:r>
          </a:p>
          <a:p>
            <a:pPr marL="0" indent="0">
              <a:buNone/>
            </a:pPr>
            <a:r>
              <a:rPr lang="fr-FR" sz="1800" dirty="0">
                <a:solidFill>
                  <a:schemeClr val="tx1"/>
                </a:solidFill>
              </a:rPr>
              <a:t>Le ratio magasiniers/porte-à-faux est à 2,6.</a:t>
            </a:r>
            <a:endParaRPr lang="fr-FR" sz="1400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fr-FR" sz="1100" dirty="0">
              <a:solidFill>
                <a:schemeClr val="tx1"/>
              </a:solidFill>
            </a:endParaRPr>
          </a:p>
        </p:txBody>
      </p:sp>
      <p:sp>
        <p:nvSpPr>
          <p:cNvPr id="7" name="Espace réservé du texte 2"/>
          <p:cNvSpPr txBox="1">
            <a:spLocks/>
          </p:cNvSpPr>
          <p:nvPr/>
        </p:nvSpPr>
        <p:spPr>
          <a:xfrm>
            <a:off x="6148255" y="4885506"/>
            <a:ext cx="6078581" cy="1512432"/>
          </a:xfrm>
          <a:prstGeom prst="rect">
            <a:avLst/>
          </a:prstGeom>
        </p:spPr>
        <p:txBody>
          <a:bodyPr/>
          <a:lstStyle>
            <a:lvl1pPr marL="285750" marR="0" indent="-285750" algn="l" defTabSz="914400" rtl="0" eaLnBrk="1" fontAlgn="auto" latinLnBrk="0" hangingPunct="1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buSzPct val="150000"/>
              <a:buFontTx/>
              <a:buBlip>
                <a:blip r:embed="rId3"/>
              </a:buBlip>
              <a:tabLst/>
              <a:defRPr sz="1600" b="0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336550" algn="l" defTabSz="914400" rtl="0" eaLnBrk="1" latinLnBrk="0" hangingPunct="1">
              <a:spcBef>
                <a:spcPts val="600"/>
              </a:spcBef>
              <a:buClr>
                <a:schemeClr val="accent1">
                  <a:lumMod val="75000"/>
                </a:schemeClr>
              </a:buClr>
              <a:buSzPct val="150000"/>
              <a:buFontTx/>
              <a:buBlip>
                <a:blip r:embed="rId3"/>
              </a:buBlip>
              <a:defRPr sz="2400" kern="1200">
                <a:ln>
                  <a:noFill/>
                </a:ln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68375" indent="-282575" algn="l" defTabSz="914400" rtl="0" eaLnBrk="1" latinLnBrk="0" hangingPunct="1">
              <a:spcBef>
                <a:spcPts val="600"/>
              </a:spcBef>
              <a:buClr>
                <a:schemeClr val="tx2">
                  <a:lumMod val="75000"/>
                </a:schemeClr>
              </a:buClr>
              <a:buSzPct val="100000"/>
              <a:buFont typeface="Wingdings 2" pitchFamily="18" charset="2"/>
              <a:buChar char=""/>
              <a:defRPr sz="22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263650" indent="-295275" algn="l" defTabSz="914400" rtl="0" eaLnBrk="1" latinLnBrk="0" hangingPunct="1">
              <a:spcBef>
                <a:spcPts val="600"/>
              </a:spcBef>
              <a:buClr>
                <a:schemeClr val="tx1">
                  <a:lumMod val="50000"/>
                  <a:lumOff val="50000"/>
                </a:schemeClr>
              </a:buClr>
              <a:buSzPct val="100000"/>
              <a:buFont typeface="Wingdings 2" pitchFamily="18" charset="2"/>
              <a:buChar char="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6225" indent="-282575" algn="l" defTabSz="914400" rtl="0" eaLnBrk="1" latinLnBrk="0" hangingPunct="1">
              <a:spcBef>
                <a:spcPts val="6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Char char=""/>
              <a:defRPr sz="20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828800" indent="-282575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110000"/>
              <a:buFont typeface="Wingdings 2" pitchFamily="18" charset="2"/>
              <a:buChar char=""/>
              <a:defRPr lang="en-US" sz="1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117725" indent="-282575" algn="l" defTabSz="914400" rtl="0" eaLnBrk="1" latinLnBrk="0" hangingPunct="1"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Char char=""/>
              <a:defRPr lang="en-US" sz="1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398713" indent="-282575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110000"/>
              <a:buFont typeface="Wingdings 2" pitchFamily="18" charset="2"/>
              <a:buChar char=""/>
              <a:defRPr lang="en-US" sz="1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689225" indent="-282575" algn="l" defTabSz="914400" rtl="0" eaLnBrk="1" latinLnBrk="0" hangingPunct="1"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Char char=""/>
              <a:defRPr lang="en-US" sz="1800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1800" dirty="0">
                <a:solidFill>
                  <a:schemeClr val="tx1"/>
                </a:solidFill>
              </a:rPr>
              <a:t>Après une chute en 2009, le niveau des commandes de chariots en porte-à-faux est passé en dessous de celui des chariots magasiniers.</a:t>
            </a:r>
            <a:endParaRPr lang="fr-FR" sz="1400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fr-FR" sz="1800" dirty="0">
                <a:solidFill>
                  <a:schemeClr val="tx1"/>
                </a:solidFill>
              </a:rPr>
              <a:t>Le ratio magasiniers/porte-à-faux se maintient à 2.</a:t>
            </a:r>
            <a:endParaRPr lang="fr-FR" sz="1400" dirty="0">
              <a:solidFill>
                <a:schemeClr val="tx1"/>
              </a:solidFill>
            </a:endParaRPr>
          </a:p>
          <a:p>
            <a:endParaRPr lang="fr-FR" sz="1800" dirty="0">
              <a:solidFill>
                <a:schemeClr val="tx1"/>
              </a:solidFill>
            </a:endParaRPr>
          </a:p>
          <a:p>
            <a:pPr marL="0" indent="0">
              <a:buFontTx/>
              <a:buNone/>
            </a:pPr>
            <a:endParaRPr lang="fr-FR" sz="1200" dirty="0">
              <a:solidFill>
                <a:schemeClr val="tx1"/>
              </a:solidFill>
            </a:endParaRPr>
          </a:p>
        </p:txBody>
      </p:sp>
      <p:sp>
        <p:nvSpPr>
          <p:cNvPr id="8" name="Titre 1"/>
          <p:cNvSpPr>
            <a:spLocks noGrp="1"/>
          </p:cNvSpPr>
          <p:nvPr>
            <p:ph type="title"/>
          </p:nvPr>
        </p:nvSpPr>
        <p:spPr>
          <a:xfrm>
            <a:off x="0" y="5133"/>
            <a:ext cx="8373291" cy="727869"/>
          </a:xfrm>
        </p:spPr>
        <p:txBody>
          <a:bodyPr/>
          <a:lstStyle/>
          <a:p>
            <a:r>
              <a:rPr lang="fr-FR" dirty="0"/>
              <a:t>- Europe : Le marché du neuf -</a:t>
            </a:r>
          </a:p>
        </p:txBody>
      </p:sp>
      <p:sp>
        <p:nvSpPr>
          <p:cNvPr id="9" name="Espace réservé du texte 2"/>
          <p:cNvSpPr txBox="1">
            <a:spLocks/>
          </p:cNvSpPr>
          <p:nvPr/>
        </p:nvSpPr>
        <p:spPr>
          <a:xfrm>
            <a:off x="233325" y="627200"/>
            <a:ext cx="8418411" cy="575980"/>
          </a:xfrm>
          <a:prstGeom prst="rect">
            <a:avLst/>
          </a:prstGeom>
        </p:spPr>
        <p:txBody>
          <a:bodyPr/>
          <a:lstStyle>
            <a:lvl1pPr marL="285750" marR="0" indent="-285750" algn="l" defTabSz="914400" rtl="0" eaLnBrk="1" fontAlgn="auto" latinLnBrk="0" hangingPunct="1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buSzPct val="150000"/>
              <a:buFontTx/>
              <a:buBlip>
                <a:blip r:embed="rId3"/>
              </a:buBlip>
              <a:tabLst/>
              <a:defRPr sz="1600" b="0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336550" algn="l" defTabSz="914400" rtl="0" eaLnBrk="1" latinLnBrk="0" hangingPunct="1">
              <a:spcBef>
                <a:spcPts val="600"/>
              </a:spcBef>
              <a:buClr>
                <a:schemeClr val="accent1">
                  <a:lumMod val="75000"/>
                </a:schemeClr>
              </a:buClr>
              <a:buSzPct val="150000"/>
              <a:buFontTx/>
              <a:buBlip>
                <a:blip r:embed="rId3"/>
              </a:buBlip>
              <a:defRPr sz="2400" kern="1200">
                <a:ln>
                  <a:noFill/>
                </a:ln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68375" indent="-282575" algn="l" defTabSz="914400" rtl="0" eaLnBrk="1" latinLnBrk="0" hangingPunct="1">
              <a:spcBef>
                <a:spcPts val="600"/>
              </a:spcBef>
              <a:buClr>
                <a:schemeClr val="tx2">
                  <a:lumMod val="75000"/>
                </a:schemeClr>
              </a:buClr>
              <a:buSzPct val="100000"/>
              <a:buFont typeface="Wingdings 2" pitchFamily="18" charset="2"/>
              <a:buChar char=""/>
              <a:defRPr sz="22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263650" indent="-295275" algn="l" defTabSz="914400" rtl="0" eaLnBrk="1" latinLnBrk="0" hangingPunct="1">
              <a:spcBef>
                <a:spcPts val="600"/>
              </a:spcBef>
              <a:buClr>
                <a:schemeClr val="tx1">
                  <a:lumMod val="50000"/>
                  <a:lumOff val="50000"/>
                </a:schemeClr>
              </a:buClr>
              <a:buSzPct val="100000"/>
              <a:buFont typeface="Wingdings 2" pitchFamily="18" charset="2"/>
              <a:buChar char="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6225" indent="-282575" algn="l" defTabSz="914400" rtl="0" eaLnBrk="1" latinLnBrk="0" hangingPunct="1">
              <a:spcBef>
                <a:spcPts val="6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Char char=""/>
              <a:defRPr sz="20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828800" indent="-282575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110000"/>
              <a:buFont typeface="Wingdings 2" pitchFamily="18" charset="2"/>
              <a:buChar char=""/>
              <a:defRPr lang="en-US" sz="1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117725" indent="-282575" algn="l" defTabSz="914400" rtl="0" eaLnBrk="1" latinLnBrk="0" hangingPunct="1"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Char char=""/>
              <a:defRPr lang="en-US" sz="1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398713" indent="-282575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110000"/>
              <a:buFont typeface="Wingdings 2" pitchFamily="18" charset="2"/>
              <a:buChar char=""/>
              <a:defRPr lang="en-US" sz="1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689225" indent="-282575" algn="l" defTabSz="914400" rtl="0" eaLnBrk="1" latinLnBrk="0" hangingPunct="1"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Char char=""/>
              <a:defRPr lang="en-US" sz="1800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Tx/>
              <a:buNone/>
            </a:pPr>
            <a:r>
              <a:rPr lang="fr-FR" sz="2400" b="1" i="1" dirty="0">
                <a:solidFill>
                  <a:schemeClr val="tx1"/>
                </a:solidFill>
              </a:rPr>
              <a:t>En Europe, les livraisons de magasiniers progressent</a:t>
            </a:r>
          </a:p>
        </p:txBody>
      </p:sp>
      <p:pic>
        <p:nvPicPr>
          <p:cNvPr id="2" name="Image 1">
            <a:extLst>
              <a:ext uri="{FF2B5EF4-FFF2-40B4-BE49-F238E27FC236}">
                <a16:creationId xmlns:a16="http://schemas.microsoft.com/office/drawing/2014/main" id="{5A323B56-D6E7-AC9E-511C-72A9F64DC2C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3325" y="1491172"/>
            <a:ext cx="5577096" cy="3394330"/>
          </a:xfrm>
          <a:prstGeom prst="rect">
            <a:avLst/>
          </a:prstGeom>
        </p:spPr>
      </p:pic>
      <p:pic>
        <p:nvPicPr>
          <p:cNvPr id="4" name="Image 3">
            <a:extLst>
              <a:ext uri="{FF2B5EF4-FFF2-40B4-BE49-F238E27FC236}">
                <a16:creationId xmlns:a16="http://schemas.microsoft.com/office/drawing/2014/main" id="{04878B67-36AD-5C9B-7A90-CA60A9E4636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98997" y="1491172"/>
            <a:ext cx="5577096" cy="33943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560883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/>
          <p:cNvSpPr>
            <a:spLocks noGrp="1"/>
          </p:cNvSpPr>
          <p:nvPr>
            <p:ph type="body" sz="quarter" idx="10"/>
          </p:nvPr>
        </p:nvSpPr>
        <p:spPr>
          <a:xfrm>
            <a:off x="0" y="4510759"/>
            <a:ext cx="6096000" cy="1821205"/>
          </a:xfrm>
        </p:spPr>
        <p:txBody>
          <a:bodyPr/>
          <a:lstStyle/>
          <a:p>
            <a:r>
              <a:rPr lang="fr-FR" sz="1800" b="1" dirty="0">
                <a:solidFill>
                  <a:schemeClr val="tx1"/>
                </a:solidFill>
              </a:rPr>
              <a:t>A l’Ouest, la transition énergétique est à l’œuvre.</a:t>
            </a:r>
            <a:r>
              <a:rPr lang="fr-FR" sz="1800" dirty="0">
                <a:solidFill>
                  <a:schemeClr val="tx1"/>
                </a:solidFill>
              </a:rPr>
              <a:t> Depuis 2013, les chariots électriques en porte-à-faux prennent progressivement le pas sur les thermiques.         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fr-FR" sz="1800" dirty="0">
                <a:solidFill>
                  <a:schemeClr val="tx1"/>
                </a:solidFill>
              </a:rPr>
              <a:t>Le ratio thermiques/électriques passe de 0,54 à 0,49.</a:t>
            </a:r>
            <a:endParaRPr lang="fr-FR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fr-FR" sz="1100" dirty="0">
                <a:solidFill>
                  <a:schemeClr val="tx1"/>
                </a:solidFill>
              </a:rPr>
              <a:t>	</a:t>
            </a:r>
          </a:p>
        </p:txBody>
      </p:sp>
      <p:sp>
        <p:nvSpPr>
          <p:cNvPr id="7" name="Espace réservé du texte 2"/>
          <p:cNvSpPr txBox="1">
            <a:spLocks/>
          </p:cNvSpPr>
          <p:nvPr/>
        </p:nvSpPr>
        <p:spPr>
          <a:xfrm>
            <a:off x="6096000" y="4510757"/>
            <a:ext cx="5875606" cy="2125173"/>
          </a:xfrm>
          <a:prstGeom prst="rect">
            <a:avLst/>
          </a:prstGeom>
        </p:spPr>
        <p:txBody>
          <a:bodyPr/>
          <a:lstStyle>
            <a:lvl1pPr marL="285750" marR="0" indent="-285750" algn="l" defTabSz="914400" rtl="0" eaLnBrk="1" fontAlgn="auto" latinLnBrk="0" hangingPunct="1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buSzPct val="150000"/>
              <a:buFontTx/>
              <a:buBlip>
                <a:blip r:embed="rId3"/>
              </a:buBlip>
              <a:tabLst/>
              <a:defRPr sz="1600" b="0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336550" algn="l" defTabSz="914400" rtl="0" eaLnBrk="1" latinLnBrk="0" hangingPunct="1">
              <a:spcBef>
                <a:spcPts val="600"/>
              </a:spcBef>
              <a:buClr>
                <a:schemeClr val="accent1">
                  <a:lumMod val="75000"/>
                </a:schemeClr>
              </a:buClr>
              <a:buSzPct val="150000"/>
              <a:buFontTx/>
              <a:buBlip>
                <a:blip r:embed="rId3"/>
              </a:buBlip>
              <a:defRPr sz="2400" kern="1200">
                <a:ln>
                  <a:noFill/>
                </a:ln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68375" indent="-282575" algn="l" defTabSz="914400" rtl="0" eaLnBrk="1" latinLnBrk="0" hangingPunct="1">
              <a:spcBef>
                <a:spcPts val="600"/>
              </a:spcBef>
              <a:buClr>
                <a:schemeClr val="tx2">
                  <a:lumMod val="75000"/>
                </a:schemeClr>
              </a:buClr>
              <a:buSzPct val="100000"/>
              <a:buFont typeface="Wingdings 2" pitchFamily="18" charset="2"/>
              <a:buChar char=""/>
              <a:defRPr sz="22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263650" indent="-295275" algn="l" defTabSz="914400" rtl="0" eaLnBrk="1" latinLnBrk="0" hangingPunct="1">
              <a:spcBef>
                <a:spcPts val="600"/>
              </a:spcBef>
              <a:buClr>
                <a:schemeClr val="tx1">
                  <a:lumMod val="50000"/>
                  <a:lumOff val="50000"/>
                </a:schemeClr>
              </a:buClr>
              <a:buSzPct val="100000"/>
              <a:buFont typeface="Wingdings 2" pitchFamily="18" charset="2"/>
              <a:buChar char="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6225" indent="-282575" algn="l" defTabSz="914400" rtl="0" eaLnBrk="1" latinLnBrk="0" hangingPunct="1">
              <a:spcBef>
                <a:spcPts val="6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Char char=""/>
              <a:defRPr sz="20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828800" indent="-282575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110000"/>
              <a:buFont typeface="Wingdings 2" pitchFamily="18" charset="2"/>
              <a:buChar char=""/>
              <a:defRPr lang="en-US" sz="1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117725" indent="-282575" algn="l" defTabSz="914400" rtl="0" eaLnBrk="1" latinLnBrk="0" hangingPunct="1"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Char char=""/>
              <a:defRPr lang="en-US" sz="1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398713" indent="-282575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110000"/>
              <a:buFont typeface="Wingdings 2" pitchFamily="18" charset="2"/>
              <a:buChar char=""/>
              <a:defRPr lang="en-US" sz="1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689225" indent="-282575" algn="l" defTabSz="914400" rtl="0" eaLnBrk="1" latinLnBrk="0" hangingPunct="1"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Char char=""/>
              <a:defRPr lang="en-US" sz="1800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1800" b="1" dirty="0">
                <a:solidFill>
                  <a:schemeClr val="tx1"/>
                </a:solidFill>
              </a:rPr>
              <a:t>A l’Est, un changement structurel s’est opéré. </a:t>
            </a:r>
            <a:r>
              <a:rPr lang="fr-FR" sz="1800" dirty="0">
                <a:solidFill>
                  <a:schemeClr val="tx1"/>
                </a:solidFill>
              </a:rPr>
              <a:t>En 2009, le niveau des commandes de chariots thermiques s’est effondré. Il se situe maintenant juste au-dessus de celui des porte-à-faux électriques, à peu près stable.	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fr-FR" sz="1800" dirty="0">
                <a:solidFill>
                  <a:schemeClr val="tx1"/>
                </a:solidFill>
              </a:rPr>
              <a:t>Le ratio thermiques/électriques passe de 1,6 à 1,4.</a:t>
            </a:r>
            <a:endParaRPr lang="fr-FR" dirty="0">
              <a:solidFill>
                <a:schemeClr val="tx1"/>
              </a:solidFill>
            </a:endParaRPr>
          </a:p>
          <a:p>
            <a:pPr marL="0" indent="0">
              <a:buFontTx/>
              <a:buNone/>
            </a:pPr>
            <a:endParaRPr lang="fr-FR" sz="1200" dirty="0">
              <a:solidFill>
                <a:schemeClr val="tx1"/>
              </a:solidFill>
            </a:endParaRPr>
          </a:p>
        </p:txBody>
      </p:sp>
      <p:sp>
        <p:nvSpPr>
          <p:cNvPr id="8" name="Titre 1"/>
          <p:cNvSpPr>
            <a:spLocks noGrp="1"/>
          </p:cNvSpPr>
          <p:nvPr>
            <p:ph type="title"/>
          </p:nvPr>
        </p:nvSpPr>
        <p:spPr>
          <a:xfrm>
            <a:off x="0" y="5133"/>
            <a:ext cx="8373291" cy="727869"/>
          </a:xfrm>
        </p:spPr>
        <p:txBody>
          <a:bodyPr/>
          <a:lstStyle/>
          <a:p>
            <a:r>
              <a:rPr lang="fr-FR" dirty="0"/>
              <a:t>- Europe : Le marché du neuf -</a:t>
            </a:r>
          </a:p>
        </p:txBody>
      </p:sp>
      <p:sp>
        <p:nvSpPr>
          <p:cNvPr id="9" name="Espace réservé du texte 2"/>
          <p:cNvSpPr txBox="1">
            <a:spLocks/>
          </p:cNvSpPr>
          <p:nvPr/>
        </p:nvSpPr>
        <p:spPr>
          <a:xfrm>
            <a:off x="242263" y="601310"/>
            <a:ext cx="8131028" cy="776599"/>
          </a:xfrm>
          <a:prstGeom prst="rect">
            <a:avLst/>
          </a:prstGeom>
        </p:spPr>
        <p:txBody>
          <a:bodyPr/>
          <a:lstStyle>
            <a:lvl1pPr marL="285750" marR="0" indent="-285750" algn="l" defTabSz="914400" rtl="0" eaLnBrk="1" fontAlgn="auto" latinLnBrk="0" hangingPunct="1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buSzPct val="150000"/>
              <a:buFontTx/>
              <a:buBlip>
                <a:blip r:embed="rId3"/>
              </a:buBlip>
              <a:tabLst/>
              <a:defRPr sz="1600" b="0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336550" algn="l" defTabSz="914400" rtl="0" eaLnBrk="1" latinLnBrk="0" hangingPunct="1">
              <a:spcBef>
                <a:spcPts val="600"/>
              </a:spcBef>
              <a:buClr>
                <a:schemeClr val="accent1">
                  <a:lumMod val="75000"/>
                </a:schemeClr>
              </a:buClr>
              <a:buSzPct val="150000"/>
              <a:buFontTx/>
              <a:buBlip>
                <a:blip r:embed="rId3"/>
              </a:buBlip>
              <a:defRPr sz="2400" kern="1200">
                <a:ln>
                  <a:noFill/>
                </a:ln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68375" indent="-282575" algn="l" defTabSz="914400" rtl="0" eaLnBrk="1" latinLnBrk="0" hangingPunct="1">
              <a:spcBef>
                <a:spcPts val="600"/>
              </a:spcBef>
              <a:buClr>
                <a:schemeClr val="tx2">
                  <a:lumMod val="75000"/>
                </a:schemeClr>
              </a:buClr>
              <a:buSzPct val="100000"/>
              <a:buFont typeface="Wingdings 2" pitchFamily="18" charset="2"/>
              <a:buChar char=""/>
              <a:defRPr sz="22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263650" indent="-295275" algn="l" defTabSz="914400" rtl="0" eaLnBrk="1" latinLnBrk="0" hangingPunct="1">
              <a:spcBef>
                <a:spcPts val="600"/>
              </a:spcBef>
              <a:buClr>
                <a:schemeClr val="tx1">
                  <a:lumMod val="50000"/>
                  <a:lumOff val="50000"/>
                </a:schemeClr>
              </a:buClr>
              <a:buSzPct val="100000"/>
              <a:buFont typeface="Wingdings 2" pitchFamily="18" charset="2"/>
              <a:buChar char="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6225" indent="-282575" algn="l" defTabSz="914400" rtl="0" eaLnBrk="1" latinLnBrk="0" hangingPunct="1">
              <a:spcBef>
                <a:spcPts val="6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Char char=""/>
              <a:defRPr sz="20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828800" indent="-282575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110000"/>
              <a:buFont typeface="Wingdings 2" pitchFamily="18" charset="2"/>
              <a:buChar char=""/>
              <a:defRPr lang="en-US" sz="1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117725" indent="-282575" algn="l" defTabSz="914400" rtl="0" eaLnBrk="1" latinLnBrk="0" hangingPunct="1"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Char char=""/>
              <a:defRPr lang="en-US" sz="1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398713" indent="-282575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110000"/>
              <a:buFont typeface="Wingdings 2" pitchFamily="18" charset="2"/>
              <a:buChar char=""/>
              <a:defRPr lang="en-US" sz="1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689225" indent="-282575" algn="l" defTabSz="914400" rtl="0" eaLnBrk="1" latinLnBrk="0" hangingPunct="1"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Char char=""/>
              <a:defRPr lang="en-US" sz="1800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Tx/>
              <a:buNone/>
            </a:pPr>
            <a:r>
              <a:rPr lang="fr-FR" sz="2400" b="1" i="1" dirty="0">
                <a:solidFill>
                  <a:schemeClr val="tx1"/>
                </a:solidFill>
              </a:rPr>
              <a:t>La part des chariots thermiques diminue dans les livraisons de chariots en porte-à-faux</a:t>
            </a:r>
          </a:p>
        </p:txBody>
      </p:sp>
      <p:pic>
        <p:nvPicPr>
          <p:cNvPr id="2" name="Image 1">
            <a:extLst>
              <a:ext uri="{FF2B5EF4-FFF2-40B4-BE49-F238E27FC236}">
                <a16:creationId xmlns:a16="http://schemas.microsoft.com/office/drawing/2014/main" id="{855AB95E-58B7-F0A4-2026-32A946FBEE6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9010" y="1402343"/>
            <a:ext cx="5557980" cy="3083979"/>
          </a:xfrm>
          <a:prstGeom prst="rect">
            <a:avLst/>
          </a:prstGeom>
        </p:spPr>
      </p:pic>
      <p:pic>
        <p:nvPicPr>
          <p:cNvPr id="4" name="Image 3">
            <a:extLst>
              <a:ext uri="{FF2B5EF4-FFF2-40B4-BE49-F238E27FC236}">
                <a16:creationId xmlns:a16="http://schemas.microsoft.com/office/drawing/2014/main" id="{230FDC97-32FE-53DF-8A3D-D6F5632E7C0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65011" y="1402343"/>
            <a:ext cx="5557979" cy="30839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910070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/>
          <p:cNvSpPr>
            <a:spLocks noGrp="1"/>
          </p:cNvSpPr>
          <p:nvPr>
            <p:ph type="body" sz="quarter" idx="10"/>
          </p:nvPr>
        </p:nvSpPr>
        <p:spPr>
          <a:xfrm>
            <a:off x="6322422" y="4190449"/>
            <a:ext cx="5813209" cy="2662418"/>
          </a:xfrm>
        </p:spPr>
        <p:txBody>
          <a:bodyPr/>
          <a:lstStyle/>
          <a:p>
            <a:r>
              <a:rPr lang="fr-FR" sz="2000" dirty="0">
                <a:solidFill>
                  <a:schemeClr val="tx1"/>
                </a:solidFill>
              </a:rPr>
              <a:t>En Europe, l’année 2023 devrait se situer autour de 600 000 unités livrées (soit environ 5% en dessous du niveau de 2022).</a:t>
            </a:r>
          </a:p>
          <a:p>
            <a:r>
              <a:rPr lang="fr-FR" sz="2000" dirty="0">
                <a:solidFill>
                  <a:schemeClr val="tx1"/>
                </a:solidFill>
              </a:rPr>
              <a:t> La structure des commandes par famille change partout en Europe : on commande de plus en plus d’électriques.</a:t>
            </a:r>
            <a:endParaRPr lang="fr-FR" sz="1200" dirty="0">
              <a:solidFill>
                <a:schemeClr val="tx1"/>
              </a:solidFill>
            </a:endParaRPr>
          </a:p>
        </p:txBody>
      </p:sp>
      <p:sp>
        <p:nvSpPr>
          <p:cNvPr id="7" name="Espace réservé du texte 2"/>
          <p:cNvSpPr txBox="1">
            <a:spLocks/>
          </p:cNvSpPr>
          <p:nvPr/>
        </p:nvSpPr>
        <p:spPr>
          <a:xfrm>
            <a:off x="56369" y="1036837"/>
            <a:ext cx="6266053" cy="4558893"/>
          </a:xfrm>
          <a:prstGeom prst="rect">
            <a:avLst/>
          </a:prstGeom>
        </p:spPr>
        <p:txBody>
          <a:bodyPr/>
          <a:lstStyle>
            <a:lvl1pPr marL="285750" marR="0" indent="-285750" algn="l" defTabSz="914400" rtl="0" eaLnBrk="1" fontAlgn="auto" latinLnBrk="0" hangingPunct="1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buSzPct val="150000"/>
              <a:buFontTx/>
              <a:buBlip>
                <a:blip r:embed="rId3"/>
              </a:buBlip>
              <a:tabLst/>
              <a:defRPr sz="1600" b="0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336550" algn="l" defTabSz="914400" rtl="0" eaLnBrk="1" latinLnBrk="0" hangingPunct="1">
              <a:spcBef>
                <a:spcPts val="600"/>
              </a:spcBef>
              <a:buClr>
                <a:schemeClr val="accent1">
                  <a:lumMod val="75000"/>
                </a:schemeClr>
              </a:buClr>
              <a:buSzPct val="150000"/>
              <a:buFontTx/>
              <a:buBlip>
                <a:blip r:embed="rId3"/>
              </a:buBlip>
              <a:defRPr sz="2400" kern="1200">
                <a:ln>
                  <a:noFill/>
                </a:ln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68375" indent="-282575" algn="l" defTabSz="914400" rtl="0" eaLnBrk="1" latinLnBrk="0" hangingPunct="1">
              <a:spcBef>
                <a:spcPts val="600"/>
              </a:spcBef>
              <a:buClr>
                <a:schemeClr val="tx2">
                  <a:lumMod val="75000"/>
                </a:schemeClr>
              </a:buClr>
              <a:buSzPct val="100000"/>
              <a:buFont typeface="Wingdings 2" pitchFamily="18" charset="2"/>
              <a:buChar char=""/>
              <a:defRPr sz="22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263650" indent="-295275" algn="l" defTabSz="914400" rtl="0" eaLnBrk="1" latinLnBrk="0" hangingPunct="1">
              <a:spcBef>
                <a:spcPts val="600"/>
              </a:spcBef>
              <a:buClr>
                <a:schemeClr val="tx1">
                  <a:lumMod val="50000"/>
                  <a:lumOff val="50000"/>
                </a:schemeClr>
              </a:buClr>
              <a:buSzPct val="100000"/>
              <a:buFont typeface="Wingdings 2" pitchFamily="18" charset="2"/>
              <a:buChar char="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6225" indent="-282575" algn="l" defTabSz="914400" rtl="0" eaLnBrk="1" latinLnBrk="0" hangingPunct="1">
              <a:spcBef>
                <a:spcPts val="6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Char char=""/>
              <a:defRPr sz="20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828800" indent="-282575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110000"/>
              <a:buFont typeface="Wingdings 2" pitchFamily="18" charset="2"/>
              <a:buChar char=""/>
              <a:defRPr lang="en-US" sz="1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117725" indent="-282575" algn="l" defTabSz="914400" rtl="0" eaLnBrk="1" latinLnBrk="0" hangingPunct="1"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Char char=""/>
              <a:defRPr lang="en-US" sz="1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398713" indent="-282575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110000"/>
              <a:buFont typeface="Wingdings 2" pitchFamily="18" charset="2"/>
              <a:buChar char=""/>
              <a:defRPr lang="en-US" sz="1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689225" indent="-282575" algn="l" defTabSz="914400" rtl="0" eaLnBrk="1" latinLnBrk="0" hangingPunct="1"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Char char=""/>
              <a:defRPr lang="en-US" sz="1800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2000" dirty="0">
                <a:solidFill>
                  <a:schemeClr val="tx1"/>
                </a:solidFill>
              </a:rPr>
              <a:t>Les cinq plus grands marchés mondiaux :    Chine, Etats-Unis, Allemagne, France, Japon.</a:t>
            </a:r>
          </a:p>
          <a:p>
            <a:r>
              <a:rPr lang="fr-FR" sz="2000" dirty="0">
                <a:solidFill>
                  <a:schemeClr val="tx1"/>
                </a:solidFill>
              </a:rPr>
              <a:t>Après deux années de forte reprise, le marché montre les signes d’un retournement. Il se constate en observant la diminution des commandes (-22% en Europe à fin juin 2023), malgré un volume de livraisons qui se maintient.</a:t>
            </a:r>
          </a:p>
          <a:p>
            <a:r>
              <a:rPr lang="fr-FR" sz="2000" dirty="0">
                <a:solidFill>
                  <a:schemeClr val="tx1"/>
                </a:solidFill>
              </a:rPr>
              <a:t>Les commandes européennes sont faites à plus de 80% dans les pays d’Europe de l’Ouest. L’Allemagne, la France et l’Italie sont les trois premiers marchés de l’Europe de l’Ouest.</a:t>
            </a:r>
          </a:p>
          <a:p>
            <a:r>
              <a:rPr lang="fr-FR" sz="2000" dirty="0">
                <a:solidFill>
                  <a:schemeClr val="tx1"/>
                </a:solidFill>
              </a:rPr>
              <a:t>La Pologne, la Russie et la République Tchèque sont les trois premiers marchés de l’Europe de l’Est.</a:t>
            </a:r>
          </a:p>
        </p:txBody>
      </p:sp>
      <p:sp>
        <p:nvSpPr>
          <p:cNvPr id="8" name="Titre 1"/>
          <p:cNvSpPr>
            <a:spLocks noGrp="1"/>
          </p:cNvSpPr>
          <p:nvPr>
            <p:ph type="title"/>
          </p:nvPr>
        </p:nvSpPr>
        <p:spPr>
          <a:xfrm>
            <a:off x="-464024" y="1706"/>
            <a:ext cx="9812741" cy="727869"/>
          </a:xfrm>
        </p:spPr>
        <p:txBody>
          <a:bodyPr/>
          <a:lstStyle/>
          <a:p>
            <a:r>
              <a:rPr lang="fr-FR" dirty="0"/>
              <a:t>- Conclusions : Le marché du neuf -</a:t>
            </a:r>
          </a:p>
        </p:txBody>
      </p:sp>
      <p:sp>
        <p:nvSpPr>
          <p:cNvPr id="9" name="Espace réservé du texte 2"/>
          <p:cNvSpPr txBox="1">
            <a:spLocks/>
          </p:cNvSpPr>
          <p:nvPr/>
        </p:nvSpPr>
        <p:spPr>
          <a:xfrm>
            <a:off x="242263" y="601310"/>
            <a:ext cx="8131028" cy="461371"/>
          </a:xfrm>
          <a:prstGeom prst="rect">
            <a:avLst/>
          </a:prstGeom>
        </p:spPr>
        <p:txBody>
          <a:bodyPr/>
          <a:lstStyle>
            <a:lvl1pPr marL="285750" marR="0" indent="-285750" algn="l" defTabSz="914400" rtl="0" eaLnBrk="1" fontAlgn="auto" latinLnBrk="0" hangingPunct="1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buSzPct val="150000"/>
              <a:buFontTx/>
              <a:buBlip>
                <a:blip r:embed="rId3"/>
              </a:buBlip>
              <a:tabLst/>
              <a:defRPr sz="1600" b="0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336550" algn="l" defTabSz="914400" rtl="0" eaLnBrk="1" latinLnBrk="0" hangingPunct="1">
              <a:spcBef>
                <a:spcPts val="600"/>
              </a:spcBef>
              <a:buClr>
                <a:schemeClr val="accent1">
                  <a:lumMod val="75000"/>
                </a:schemeClr>
              </a:buClr>
              <a:buSzPct val="150000"/>
              <a:buFontTx/>
              <a:buBlip>
                <a:blip r:embed="rId3"/>
              </a:buBlip>
              <a:defRPr sz="2400" kern="1200">
                <a:ln>
                  <a:noFill/>
                </a:ln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68375" indent="-282575" algn="l" defTabSz="914400" rtl="0" eaLnBrk="1" latinLnBrk="0" hangingPunct="1">
              <a:spcBef>
                <a:spcPts val="600"/>
              </a:spcBef>
              <a:buClr>
                <a:schemeClr val="tx2">
                  <a:lumMod val="75000"/>
                </a:schemeClr>
              </a:buClr>
              <a:buSzPct val="100000"/>
              <a:buFont typeface="Wingdings 2" pitchFamily="18" charset="2"/>
              <a:buChar char=""/>
              <a:defRPr sz="22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263650" indent="-295275" algn="l" defTabSz="914400" rtl="0" eaLnBrk="1" latinLnBrk="0" hangingPunct="1">
              <a:spcBef>
                <a:spcPts val="600"/>
              </a:spcBef>
              <a:buClr>
                <a:schemeClr val="tx1">
                  <a:lumMod val="50000"/>
                  <a:lumOff val="50000"/>
                </a:schemeClr>
              </a:buClr>
              <a:buSzPct val="100000"/>
              <a:buFont typeface="Wingdings 2" pitchFamily="18" charset="2"/>
              <a:buChar char="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6225" indent="-282575" algn="l" defTabSz="914400" rtl="0" eaLnBrk="1" latinLnBrk="0" hangingPunct="1">
              <a:spcBef>
                <a:spcPts val="6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Char char=""/>
              <a:defRPr sz="20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828800" indent="-282575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110000"/>
              <a:buFont typeface="Wingdings 2" pitchFamily="18" charset="2"/>
              <a:buChar char=""/>
              <a:defRPr lang="en-US" sz="1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117725" indent="-282575" algn="l" defTabSz="914400" rtl="0" eaLnBrk="1" latinLnBrk="0" hangingPunct="1"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Char char=""/>
              <a:defRPr lang="en-US" sz="1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398713" indent="-282575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110000"/>
              <a:buFont typeface="Wingdings 2" pitchFamily="18" charset="2"/>
              <a:buChar char=""/>
              <a:defRPr lang="en-US" sz="1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689225" indent="-282575" algn="l" defTabSz="914400" rtl="0" eaLnBrk="1" latinLnBrk="0" hangingPunct="1"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Char char=""/>
              <a:defRPr lang="en-US" sz="1800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Tx/>
              <a:buNone/>
            </a:pPr>
            <a:r>
              <a:rPr lang="fr-FR" sz="2400" b="1" i="1" dirty="0">
                <a:solidFill>
                  <a:schemeClr val="tx1"/>
                </a:solidFill>
              </a:rPr>
              <a:t>Conclusions</a:t>
            </a:r>
          </a:p>
        </p:txBody>
      </p:sp>
      <p:pic>
        <p:nvPicPr>
          <p:cNvPr id="2" name="Image 1">
            <a:extLst>
              <a:ext uri="{FF2B5EF4-FFF2-40B4-BE49-F238E27FC236}">
                <a16:creationId xmlns:a16="http://schemas.microsoft.com/office/drawing/2014/main" id="{61ABCECF-025F-4B06-FABA-32EE8EC5973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06632" y="1247060"/>
            <a:ext cx="5644788" cy="29433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309771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 txBox="1">
            <a:spLocks/>
          </p:cNvSpPr>
          <p:nvPr/>
        </p:nvSpPr>
        <p:spPr>
          <a:xfrm>
            <a:off x="1662604" y="2138289"/>
            <a:ext cx="8183145" cy="1534634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000" b="1" i="0" kern="1200">
                <a:solidFill>
                  <a:srgbClr val="FF6600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4400" dirty="0"/>
              <a:t>Le marché de l’Occasion 2023</a:t>
            </a:r>
          </a:p>
          <a:p>
            <a:r>
              <a:rPr lang="fr-FR" sz="4400" dirty="0"/>
              <a:t>France</a:t>
            </a:r>
          </a:p>
        </p:txBody>
      </p:sp>
      <p:sp>
        <p:nvSpPr>
          <p:cNvPr id="3" name="Sous-titre 2"/>
          <p:cNvSpPr txBox="1">
            <a:spLocks/>
          </p:cNvSpPr>
          <p:nvPr/>
        </p:nvSpPr>
        <p:spPr bwMode="auto">
          <a:xfrm>
            <a:off x="5704859" y="4440062"/>
            <a:ext cx="4824536" cy="1008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400" b="1" kern="1200">
                <a:solidFill>
                  <a:srgbClr val="E8147B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14400" eaLnBrk="1" hangingPunct="1"/>
            <a:r>
              <a:rPr lang="fr-FR" altLang="fr-FR" dirty="0">
                <a:solidFill>
                  <a:srgbClr val="0067B8"/>
                </a:solidFill>
                <a:latin typeface="Calibri"/>
              </a:rPr>
              <a:t>Olivier </a:t>
            </a:r>
            <a:r>
              <a:rPr lang="fr-FR" altLang="fr-FR" dirty="0" err="1">
                <a:solidFill>
                  <a:srgbClr val="0067B8"/>
                </a:solidFill>
                <a:latin typeface="Calibri"/>
              </a:rPr>
              <a:t>Plancqueel</a:t>
            </a:r>
            <a:endParaRPr lang="fr-FR" altLang="fr-FR" dirty="0">
              <a:solidFill>
                <a:srgbClr val="0067B8"/>
              </a:solidFill>
              <a:latin typeface="Calibri"/>
            </a:endParaRP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41369749-9166-4F99-9EDE-84F89D113791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encilSketch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16799" y="2239930"/>
            <a:ext cx="2625193" cy="201614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Image 5" descr="C:\Users\pole-eco\Desktop\chariot2.PNG">
            <a:extLst>
              <a:ext uri="{FF2B5EF4-FFF2-40B4-BE49-F238E27FC236}">
                <a16:creationId xmlns:a16="http://schemas.microsoft.com/office/drawing/2014/main" id="{C20B344F-DD75-4EBA-B2BC-9B102FC88C25}"/>
              </a:ext>
            </a:extLst>
          </p:cNvPr>
          <p:cNvPicPr/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3804" y="2911454"/>
            <a:ext cx="694690" cy="673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Image 6" descr="C:\Users\pole-eco\Desktop\chariot1.PNG">
            <a:extLst>
              <a:ext uri="{FF2B5EF4-FFF2-40B4-BE49-F238E27FC236}">
                <a16:creationId xmlns:a16="http://schemas.microsoft.com/office/drawing/2014/main" id="{D84FB2A4-83F4-4227-8945-4EDE61914FC7}"/>
              </a:ext>
            </a:extLst>
          </p:cNvPr>
          <p:cNvPicPr/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374900" y="4326081"/>
            <a:ext cx="643890" cy="63944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65166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 txBox="1">
            <a:spLocks/>
          </p:cNvSpPr>
          <p:nvPr/>
        </p:nvSpPr>
        <p:spPr>
          <a:xfrm>
            <a:off x="1539389" y="1944860"/>
            <a:ext cx="8373291" cy="942786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000" b="1" i="0" kern="1200">
                <a:solidFill>
                  <a:srgbClr val="FF6600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4400" dirty="0"/>
              <a:t>Mot de bienvenue</a:t>
            </a:r>
          </a:p>
        </p:txBody>
      </p:sp>
      <p:sp>
        <p:nvSpPr>
          <p:cNvPr id="3" name="Sous-titre 2"/>
          <p:cNvSpPr txBox="1">
            <a:spLocks/>
          </p:cNvSpPr>
          <p:nvPr/>
        </p:nvSpPr>
        <p:spPr bwMode="auto">
          <a:xfrm>
            <a:off x="7202238" y="4204253"/>
            <a:ext cx="4824536" cy="100811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400" b="1" kern="1200">
                <a:solidFill>
                  <a:srgbClr val="E8147B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14400" eaLnBrk="1" hangingPunct="1"/>
            <a:r>
              <a:rPr lang="fr-FR" altLang="fr-FR" dirty="0">
                <a:solidFill>
                  <a:srgbClr val="0067B8"/>
                </a:solidFill>
                <a:latin typeface="Calibri"/>
              </a:rPr>
              <a:t>Arnaud </a:t>
            </a:r>
            <a:r>
              <a:rPr lang="fr-FR" altLang="fr-FR" dirty="0" err="1">
                <a:solidFill>
                  <a:srgbClr val="0067B8"/>
                </a:solidFill>
                <a:latin typeface="Calibri"/>
              </a:rPr>
              <a:t>Lecharny</a:t>
            </a:r>
            <a:endParaRPr lang="fr-FR" altLang="fr-FR" dirty="0">
              <a:solidFill>
                <a:srgbClr val="0067B8"/>
              </a:solidFill>
              <a:latin typeface="Calibri"/>
            </a:endParaRPr>
          </a:p>
          <a:p>
            <a:pPr defTabSz="914400" eaLnBrk="1" hangingPunct="1"/>
            <a:r>
              <a:rPr lang="fr-FR" altLang="fr-FR" dirty="0">
                <a:solidFill>
                  <a:srgbClr val="0067B8"/>
                </a:solidFill>
                <a:latin typeface="Calibri"/>
              </a:rPr>
              <a:t>Olivier </a:t>
            </a:r>
            <a:r>
              <a:rPr lang="fr-FR" altLang="fr-FR" dirty="0" err="1">
                <a:solidFill>
                  <a:srgbClr val="0067B8"/>
                </a:solidFill>
                <a:latin typeface="Calibri"/>
              </a:rPr>
              <a:t>Plancqueel</a:t>
            </a:r>
            <a:endParaRPr lang="fr-FR" altLang="fr-FR" dirty="0">
              <a:solidFill>
                <a:srgbClr val="0067B8"/>
              </a:solidFill>
              <a:latin typeface="Calibri"/>
            </a:endParaRPr>
          </a:p>
        </p:txBody>
      </p:sp>
      <p:pic>
        <p:nvPicPr>
          <p:cNvPr id="5" name="Image 4" descr="C:\Users\pole-eco\Desktop\chariot2.PNG">
            <a:extLst>
              <a:ext uri="{FF2B5EF4-FFF2-40B4-BE49-F238E27FC236}">
                <a16:creationId xmlns:a16="http://schemas.microsoft.com/office/drawing/2014/main" id="{A2BEB819-2AF1-44D8-A00E-45ABEE8B24BF}"/>
              </a:ext>
            </a:extLst>
          </p:cNvPr>
          <p:cNvPicPr/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6012" y="2130024"/>
            <a:ext cx="694690" cy="673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Image 6" descr="C:\Users\pole-eco\Desktop\chariot1.PNG">
            <a:extLst>
              <a:ext uri="{FF2B5EF4-FFF2-40B4-BE49-F238E27FC236}">
                <a16:creationId xmlns:a16="http://schemas.microsoft.com/office/drawing/2014/main" id="{86E3CAD3-131E-4886-BD66-E846F185F6AC}"/>
              </a:ext>
            </a:extLst>
          </p:cNvPr>
          <p:cNvPicPr/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545480" y="4204253"/>
            <a:ext cx="643890" cy="63944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72709708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284657" y="1434903"/>
            <a:ext cx="6921305" cy="900332"/>
          </a:xfrm>
        </p:spPr>
        <p:txBody>
          <a:bodyPr/>
          <a:lstStyle/>
          <a:p>
            <a:br>
              <a:rPr lang="fr-FR" sz="2800" dirty="0"/>
            </a:br>
            <a:br>
              <a:rPr lang="fr-FR" sz="2800" dirty="0"/>
            </a:br>
            <a:br>
              <a:rPr lang="fr-FR" sz="2800" dirty="0"/>
            </a:br>
            <a:r>
              <a:rPr lang="fr-FR" sz="2400" dirty="0">
                <a:solidFill>
                  <a:schemeClr val="tx1"/>
                </a:solidFill>
              </a:rPr>
              <a:t>Chariots d’occasion (unités) </a:t>
            </a:r>
            <a:br>
              <a:rPr lang="fr-FR" sz="2400" dirty="0">
                <a:solidFill>
                  <a:schemeClr val="tx1"/>
                </a:solidFill>
              </a:rPr>
            </a:br>
            <a:r>
              <a:rPr lang="fr-FR" sz="2400" dirty="0">
                <a:solidFill>
                  <a:schemeClr val="tx1"/>
                </a:solidFill>
              </a:rPr>
              <a:t>Historique 2007-2022</a:t>
            </a:r>
            <a:br>
              <a:rPr lang="fr-FR" sz="2800" dirty="0"/>
            </a:br>
            <a:endParaRPr lang="fr-FR" sz="2800" dirty="0"/>
          </a:p>
        </p:txBody>
      </p:sp>
      <p:sp>
        <p:nvSpPr>
          <p:cNvPr id="5" name="Titre 1">
            <a:extLst>
              <a:ext uri="{FF2B5EF4-FFF2-40B4-BE49-F238E27FC236}">
                <a16:creationId xmlns:a16="http://schemas.microsoft.com/office/drawing/2014/main" id="{EBCBC28C-D1EE-4E52-BA29-8CE5DF607138}"/>
              </a:ext>
            </a:extLst>
          </p:cNvPr>
          <p:cNvSpPr txBox="1">
            <a:spLocks/>
          </p:cNvSpPr>
          <p:nvPr/>
        </p:nvSpPr>
        <p:spPr>
          <a:xfrm>
            <a:off x="123752" y="147413"/>
            <a:ext cx="8373291" cy="727869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000" b="1" i="0" kern="1200">
                <a:solidFill>
                  <a:srgbClr val="FF6600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fr-FR" dirty="0"/>
              <a:t>Un peu d’histoire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F2F75DB7-0243-BD67-A580-54D37A39E4B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09104" y="1885069"/>
            <a:ext cx="7837918" cy="3665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585643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re 1">
            <a:extLst>
              <a:ext uri="{FF2B5EF4-FFF2-40B4-BE49-F238E27FC236}">
                <a16:creationId xmlns:a16="http://schemas.microsoft.com/office/drawing/2014/main" id="{DC4113BB-B2EF-48BB-9EA2-8092AABB3B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38399" y="875282"/>
            <a:ext cx="6921305" cy="1378633"/>
          </a:xfrm>
        </p:spPr>
        <p:txBody>
          <a:bodyPr/>
          <a:lstStyle/>
          <a:p>
            <a:br>
              <a:rPr lang="fr-FR" sz="2400" dirty="0">
                <a:solidFill>
                  <a:schemeClr val="tx1"/>
                </a:solidFill>
              </a:rPr>
            </a:br>
            <a:br>
              <a:rPr lang="fr-FR" sz="2400" dirty="0">
                <a:solidFill>
                  <a:schemeClr val="tx1"/>
                </a:solidFill>
              </a:rPr>
            </a:br>
            <a:br>
              <a:rPr lang="fr-FR" sz="2400" dirty="0">
                <a:solidFill>
                  <a:schemeClr val="tx1"/>
                </a:solidFill>
              </a:rPr>
            </a:br>
            <a:r>
              <a:rPr lang="fr-FR" sz="2400" dirty="0">
                <a:solidFill>
                  <a:schemeClr val="tx1"/>
                </a:solidFill>
              </a:rPr>
              <a:t>Chariots d’occasion (CA)</a:t>
            </a:r>
            <a:br>
              <a:rPr lang="fr-FR" sz="2400" dirty="0">
                <a:solidFill>
                  <a:schemeClr val="tx1"/>
                </a:solidFill>
              </a:rPr>
            </a:br>
            <a:r>
              <a:rPr lang="fr-FR" sz="2400" dirty="0">
                <a:solidFill>
                  <a:schemeClr val="tx1"/>
                </a:solidFill>
              </a:rPr>
              <a:t>Historique 2012-2022</a:t>
            </a:r>
            <a:br>
              <a:rPr lang="fr-FR" sz="2400" dirty="0">
                <a:solidFill>
                  <a:schemeClr val="tx1"/>
                </a:solidFill>
              </a:rPr>
            </a:br>
            <a:endParaRPr lang="fr-FR" sz="2400" dirty="0">
              <a:solidFill>
                <a:schemeClr val="tx1"/>
              </a:solidFill>
            </a:endParaRPr>
          </a:p>
        </p:txBody>
      </p:sp>
      <p:sp>
        <p:nvSpPr>
          <p:cNvPr id="5" name="Titre 1">
            <a:extLst>
              <a:ext uri="{FF2B5EF4-FFF2-40B4-BE49-F238E27FC236}">
                <a16:creationId xmlns:a16="http://schemas.microsoft.com/office/drawing/2014/main" id="{739D4D1A-6F11-4C1D-BFC1-827EDCBA8CFB}"/>
              </a:ext>
            </a:extLst>
          </p:cNvPr>
          <p:cNvSpPr txBox="1">
            <a:spLocks/>
          </p:cNvSpPr>
          <p:nvPr/>
        </p:nvSpPr>
        <p:spPr>
          <a:xfrm>
            <a:off x="123752" y="147413"/>
            <a:ext cx="8373291" cy="727869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000" b="1" i="0" kern="1200">
                <a:solidFill>
                  <a:srgbClr val="FF6600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fr-FR" dirty="0"/>
              <a:t>Un peu d’histoire</a:t>
            </a: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61448745-F296-5920-077D-08C3FD845D7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79434" y="1878064"/>
            <a:ext cx="7778670" cy="37041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2468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006990" y="1182879"/>
            <a:ext cx="7455877" cy="781522"/>
          </a:xfrm>
        </p:spPr>
        <p:txBody>
          <a:bodyPr/>
          <a:lstStyle/>
          <a:p>
            <a:r>
              <a:rPr lang="fr-FR" sz="2400" dirty="0">
                <a:solidFill>
                  <a:schemeClr val="tx1"/>
                </a:solidFill>
              </a:rPr>
              <a:t>Répartition des volumes de transactions </a:t>
            </a:r>
            <a:br>
              <a:rPr lang="fr-FR" sz="2400" dirty="0">
                <a:solidFill>
                  <a:schemeClr val="tx1"/>
                </a:solidFill>
              </a:rPr>
            </a:br>
            <a:r>
              <a:rPr lang="fr-FR" sz="1800" b="0" i="1" dirty="0">
                <a:solidFill>
                  <a:schemeClr val="tx1"/>
                </a:solidFill>
              </a:rPr>
              <a:t>Cumul à juin 2023 sur les 12 derniers mois (unités et %)</a:t>
            </a:r>
            <a:endParaRPr lang="fr-FR" sz="2400" b="0" i="1" dirty="0">
              <a:solidFill>
                <a:schemeClr val="tx1"/>
              </a:solidFill>
            </a:endParaRPr>
          </a:p>
        </p:txBody>
      </p:sp>
      <p:sp>
        <p:nvSpPr>
          <p:cNvPr id="10" name="Titre 1">
            <a:extLst>
              <a:ext uri="{FF2B5EF4-FFF2-40B4-BE49-F238E27FC236}">
                <a16:creationId xmlns:a16="http://schemas.microsoft.com/office/drawing/2014/main" id="{7CAFD0FF-8E56-4870-B139-3516ACD81E80}"/>
              </a:ext>
            </a:extLst>
          </p:cNvPr>
          <p:cNvSpPr txBox="1">
            <a:spLocks/>
          </p:cNvSpPr>
          <p:nvPr/>
        </p:nvSpPr>
        <p:spPr>
          <a:xfrm>
            <a:off x="765497" y="5951954"/>
            <a:ext cx="10661006" cy="781522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600" b="1" i="0" kern="1200">
                <a:solidFill>
                  <a:srgbClr val="FF6600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2800" dirty="0">
                <a:solidFill>
                  <a:schemeClr val="tx1"/>
                </a:solidFill>
              </a:rPr>
              <a:t>Total des transactions (unités) entre janvier et juin 2023: </a:t>
            </a:r>
          </a:p>
          <a:p>
            <a:r>
              <a:rPr lang="fr-FR" sz="2800" dirty="0">
                <a:solidFill>
                  <a:schemeClr val="tx1"/>
                </a:solidFill>
              </a:rPr>
              <a:t>19 227 (+2% par rapport à 2022)</a:t>
            </a:r>
            <a:endParaRPr lang="fr-FR" sz="2800" b="0" i="1" dirty="0">
              <a:solidFill>
                <a:schemeClr val="tx1"/>
              </a:solidFill>
            </a:endParaRPr>
          </a:p>
        </p:txBody>
      </p:sp>
      <p:sp>
        <p:nvSpPr>
          <p:cNvPr id="5" name="Titre 1">
            <a:extLst>
              <a:ext uri="{FF2B5EF4-FFF2-40B4-BE49-F238E27FC236}">
                <a16:creationId xmlns:a16="http://schemas.microsoft.com/office/drawing/2014/main" id="{6022D9B2-9FD4-4DD7-82FD-32652C2E9C11}"/>
              </a:ext>
            </a:extLst>
          </p:cNvPr>
          <p:cNvSpPr txBox="1">
            <a:spLocks/>
          </p:cNvSpPr>
          <p:nvPr/>
        </p:nvSpPr>
        <p:spPr>
          <a:xfrm>
            <a:off x="119570" y="515285"/>
            <a:ext cx="11267059" cy="727869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000" b="1" i="0" kern="1200">
                <a:solidFill>
                  <a:srgbClr val="FF6600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fr-FR" dirty="0"/>
              <a:t>Retour sur 2023 : </a:t>
            </a:r>
          </a:p>
          <a:p>
            <a:pPr algn="l"/>
            <a:r>
              <a:rPr lang="fr-FR" dirty="0"/>
              <a:t>Léger repli du marché</a:t>
            </a:r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3B2C991C-9ABD-4BEC-ABB9-481A869CD8B4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348273" y="5085813"/>
            <a:ext cx="738051" cy="262736"/>
          </a:xfrm>
          <a:prstGeom prst="rect">
            <a:avLst/>
          </a:prstGeom>
        </p:spPr>
      </p:pic>
      <p:pic>
        <p:nvPicPr>
          <p:cNvPr id="3" name="Image 2">
            <a:extLst>
              <a:ext uri="{FF2B5EF4-FFF2-40B4-BE49-F238E27FC236}">
                <a16:creationId xmlns:a16="http://schemas.microsoft.com/office/drawing/2014/main" id="{0711C2A9-E3AC-18F2-55E8-0E870A92E201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5363" t="17149" r="24758" b="7354"/>
          <a:stretch/>
        </p:blipFill>
        <p:spPr>
          <a:xfrm>
            <a:off x="3234035" y="1964401"/>
            <a:ext cx="4523726" cy="39244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169754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0" y="648840"/>
            <a:ext cx="8553157" cy="781522"/>
          </a:xfrm>
        </p:spPr>
        <p:txBody>
          <a:bodyPr/>
          <a:lstStyle/>
          <a:p>
            <a:r>
              <a:rPr lang="fr-FR" sz="2400" dirty="0">
                <a:solidFill>
                  <a:schemeClr val="tx1"/>
                </a:solidFill>
              </a:rPr>
              <a:t>Répartition régionale des volumes de transactions </a:t>
            </a:r>
            <a:br>
              <a:rPr lang="fr-FR" sz="2400" dirty="0">
                <a:solidFill>
                  <a:schemeClr val="tx1"/>
                </a:solidFill>
              </a:rPr>
            </a:br>
            <a:r>
              <a:rPr lang="fr-FR" sz="1800" b="0" i="1" dirty="0">
                <a:solidFill>
                  <a:schemeClr val="tx1"/>
                </a:solidFill>
              </a:rPr>
              <a:t>Sur le T1 2023</a:t>
            </a:r>
            <a:endParaRPr lang="fr-FR" sz="2400" b="0" i="1" dirty="0">
              <a:solidFill>
                <a:schemeClr val="tx1"/>
              </a:solidFill>
            </a:endParaRPr>
          </a:p>
        </p:txBody>
      </p:sp>
      <p:sp>
        <p:nvSpPr>
          <p:cNvPr id="5" name="Titre 1">
            <a:extLst>
              <a:ext uri="{FF2B5EF4-FFF2-40B4-BE49-F238E27FC236}">
                <a16:creationId xmlns:a16="http://schemas.microsoft.com/office/drawing/2014/main" id="{6022D9B2-9FD4-4DD7-82FD-32652C2E9C11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11267059" cy="727869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000" b="1" i="0" kern="1200">
                <a:solidFill>
                  <a:srgbClr val="FF6600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fr-FR" dirty="0"/>
              <a:t>Retour sur 2023</a:t>
            </a:r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3B2C991C-9ABD-4BEC-ABB9-481A869CD8B4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DF9"/>
              </a:clrFrom>
              <a:clrTo>
                <a:srgbClr val="FFFDF9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026208" y="5183472"/>
            <a:ext cx="1053897" cy="375173"/>
          </a:xfrm>
          <a:prstGeom prst="rect">
            <a:avLst/>
          </a:prstGeom>
        </p:spPr>
      </p:pic>
      <p:pic>
        <p:nvPicPr>
          <p:cNvPr id="4" name="Image 3">
            <a:extLst>
              <a:ext uri="{FF2B5EF4-FFF2-40B4-BE49-F238E27FC236}">
                <a16:creationId xmlns:a16="http://schemas.microsoft.com/office/drawing/2014/main" id="{63C1E012-3CE6-4AB9-BF3E-0E32BA0F687F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7654" t="312" r="765" b="1637"/>
          <a:stretch/>
        </p:blipFill>
        <p:spPr>
          <a:xfrm>
            <a:off x="972265" y="1430362"/>
            <a:ext cx="7303055" cy="52534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847669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720071" y="875282"/>
            <a:ext cx="6751857" cy="1355312"/>
          </a:xfrm>
        </p:spPr>
        <p:txBody>
          <a:bodyPr/>
          <a:lstStyle/>
          <a:p>
            <a:r>
              <a:rPr lang="fr-FR" sz="2400" dirty="0">
                <a:solidFill>
                  <a:schemeClr val="tx1"/>
                </a:solidFill>
              </a:rPr>
              <a:t>Historique des ventes </a:t>
            </a:r>
            <a:br>
              <a:rPr lang="fr-FR" sz="2400" dirty="0">
                <a:solidFill>
                  <a:schemeClr val="tx1"/>
                </a:solidFill>
              </a:rPr>
            </a:br>
            <a:r>
              <a:rPr lang="fr-FR" sz="2400" dirty="0">
                <a:solidFill>
                  <a:schemeClr val="tx1"/>
                </a:solidFill>
              </a:rPr>
              <a:t>à utilisateur final</a:t>
            </a:r>
            <a:br>
              <a:rPr lang="fr-FR" sz="2400" dirty="0">
                <a:solidFill>
                  <a:schemeClr val="tx1"/>
                </a:solidFill>
              </a:rPr>
            </a:br>
            <a:r>
              <a:rPr lang="fr-FR" sz="2000" b="0" i="1" dirty="0">
                <a:solidFill>
                  <a:schemeClr val="tx1"/>
                </a:solidFill>
              </a:rPr>
              <a:t>Cumul janvier - juin (unités et CA)</a:t>
            </a:r>
            <a:endParaRPr lang="fr-FR" b="0" i="1" dirty="0">
              <a:solidFill>
                <a:schemeClr val="tx1"/>
              </a:solidFill>
            </a:endParaRPr>
          </a:p>
        </p:txBody>
      </p:sp>
      <p:sp>
        <p:nvSpPr>
          <p:cNvPr id="6" name="Titre 1">
            <a:extLst>
              <a:ext uri="{FF2B5EF4-FFF2-40B4-BE49-F238E27FC236}">
                <a16:creationId xmlns:a16="http://schemas.microsoft.com/office/drawing/2014/main" id="{7C50B911-BDAB-4A5D-8925-FB2B63446A7D}"/>
              </a:ext>
            </a:extLst>
          </p:cNvPr>
          <p:cNvSpPr txBox="1">
            <a:spLocks/>
          </p:cNvSpPr>
          <p:nvPr/>
        </p:nvSpPr>
        <p:spPr>
          <a:xfrm>
            <a:off x="123752" y="147413"/>
            <a:ext cx="9497914" cy="727869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000" b="1" i="0" kern="1200">
                <a:solidFill>
                  <a:srgbClr val="FF6600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fr-FR" dirty="0"/>
              <a:t>Les ventes à utilisateur final</a:t>
            </a:r>
          </a:p>
        </p:txBody>
      </p:sp>
      <p:pic>
        <p:nvPicPr>
          <p:cNvPr id="10" name="Image 9">
            <a:extLst>
              <a:ext uri="{FF2B5EF4-FFF2-40B4-BE49-F238E27FC236}">
                <a16:creationId xmlns:a16="http://schemas.microsoft.com/office/drawing/2014/main" id="{92087102-8B72-431E-B8D5-7E65D5AA4A8C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269960" y="6082045"/>
            <a:ext cx="967279" cy="344338"/>
          </a:xfrm>
          <a:prstGeom prst="rect">
            <a:avLst/>
          </a:prstGeom>
        </p:spPr>
      </p:pic>
      <p:pic>
        <p:nvPicPr>
          <p:cNvPr id="3" name="Image 2">
            <a:extLst>
              <a:ext uri="{FF2B5EF4-FFF2-40B4-BE49-F238E27FC236}">
                <a16:creationId xmlns:a16="http://schemas.microsoft.com/office/drawing/2014/main" id="{0A33A503-E491-35D6-220C-3BB830AECDF5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792" t="15362" r="731" b="1571"/>
          <a:stretch/>
        </p:blipFill>
        <p:spPr>
          <a:xfrm>
            <a:off x="2438400" y="2316480"/>
            <a:ext cx="8220892" cy="3937734"/>
          </a:xfrm>
          <a:prstGeom prst="rect">
            <a:avLst/>
          </a:prstGeom>
        </p:spPr>
      </p:pic>
      <p:sp>
        <p:nvSpPr>
          <p:cNvPr id="9" name="Ellipse 8">
            <a:extLst>
              <a:ext uri="{FF2B5EF4-FFF2-40B4-BE49-F238E27FC236}">
                <a16:creationId xmlns:a16="http://schemas.microsoft.com/office/drawing/2014/main" id="{F4C65B3C-4512-6588-EC17-74640B7351C2}"/>
              </a:ext>
            </a:extLst>
          </p:cNvPr>
          <p:cNvSpPr/>
          <p:nvPr/>
        </p:nvSpPr>
        <p:spPr>
          <a:xfrm>
            <a:off x="8169166" y="5320566"/>
            <a:ext cx="777765" cy="66215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7305642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834603" y="1254246"/>
            <a:ext cx="8042276" cy="811486"/>
          </a:xfrm>
        </p:spPr>
        <p:txBody>
          <a:bodyPr/>
          <a:lstStyle/>
          <a:p>
            <a:r>
              <a:rPr lang="fr-FR" sz="2400" dirty="0">
                <a:solidFill>
                  <a:schemeClr val="tx1"/>
                </a:solidFill>
              </a:rPr>
              <a:t>Comparaison mensuelle 2022-2023</a:t>
            </a:r>
            <a:br>
              <a:rPr lang="fr-FR" sz="3600" dirty="0">
                <a:solidFill>
                  <a:schemeClr val="tx1"/>
                </a:solidFill>
              </a:rPr>
            </a:br>
            <a:r>
              <a:rPr lang="fr-FR" sz="1800" b="0" i="1" dirty="0">
                <a:solidFill>
                  <a:schemeClr val="tx1"/>
                </a:solidFill>
              </a:rPr>
              <a:t>Cumul du CA : ventes à utilisateur final</a:t>
            </a:r>
            <a:endParaRPr lang="fr-FR" sz="3600" b="0" i="1" dirty="0">
              <a:solidFill>
                <a:schemeClr val="tx1"/>
              </a:solidFill>
            </a:endParaRPr>
          </a:p>
        </p:txBody>
      </p:sp>
      <p:sp>
        <p:nvSpPr>
          <p:cNvPr id="7" name="Titre 1">
            <a:extLst>
              <a:ext uri="{FF2B5EF4-FFF2-40B4-BE49-F238E27FC236}">
                <a16:creationId xmlns:a16="http://schemas.microsoft.com/office/drawing/2014/main" id="{67677D87-3E25-4F76-B2CB-C5258B343111}"/>
              </a:ext>
            </a:extLst>
          </p:cNvPr>
          <p:cNvSpPr txBox="1">
            <a:spLocks/>
          </p:cNvSpPr>
          <p:nvPr/>
        </p:nvSpPr>
        <p:spPr>
          <a:xfrm>
            <a:off x="123752" y="147413"/>
            <a:ext cx="9497914" cy="727869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000" b="1" i="0" kern="1200">
                <a:solidFill>
                  <a:srgbClr val="FF6600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fr-FR" dirty="0"/>
              <a:t>Les ventes à utilisateur final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1CF80FFB-711C-B622-E190-E215E73FE853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EFD"/>
              </a:clrFrom>
              <a:clrTo>
                <a:srgbClr val="FFFE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187888" y="5799016"/>
            <a:ext cx="967279" cy="344338"/>
          </a:xfrm>
          <a:prstGeom prst="rect">
            <a:avLst/>
          </a:prstGeom>
        </p:spPr>
      </p:pic>
      <p:pic>
        <p:nvPicPr>
          <p:cNvPr id="4" name="Image 3">
            <a:extLst>
              <a:ext uri="{FF2B5EF4-FFF2-40B4-BE49-F238E27FC236}">
                <a16:creationId xmlns:a16="http://schemas.microsoft.com/office/drawing/2014/main" id="{5E0DA856-95F4-1B7E-E1BD-BA68D7AC312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36833" y="1696463"/>
            <a:ext cx="7572287" cy="44718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299913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250831" y="875282"/>
            <a:ext cx="6948805" cy="1317922"/>
          </a:xfrm>
        </p:spPr>
        <p:txBody>
          <a:bodyPr/>
          <a:lstStyle/>
          <a:p>
            <a:r>
              <a:rPr lang="fr-FR" sz="2400" dirty="0">
                <a:solidFill>
                  <a:schemeClr val="tx1"/>
                </a:solidFill>
              </a:rPr>
              <a:t>Historique des ventes </a:t>
            </a:r>
            <a:br>
              <a:rPr lang="fr-FR" sz="2400" dirty="0">
                <a:solidFill>
                  <a:schemeClr val="tx1"/>
                </a:solidFill>
              </a:rPr>
            </a:br>
            <a:r>
              <a:rPr lang="fr-FR" sz="2400" dirty="0">
                <a:solidFill>
                  <a:schemeClr val="tx1"/>
                </a:solidFill>
              </a:rPr>
              <a:t>aux marchands</a:t>
            </a:r>
            <a:br>
              <a:rPr lang="fr-FR" sz="2400" dirty="0">
                <a:solidFill>
                  <a:schemeClr val="tx1"/>
                </a:solidFill>
              </a:rPr>
            </a:br>
            <a:r>
              <a:rPr lang="fr-FR" sz="2000" i="1" dirty="0">
                <a:solidFill>
                  <a:schemeClr val="tx1"/>
                </a:solidFill>
              </a:rPr>
              <a:t> </a:t>
            </a:r>
            <a:r>
              <a:rPr lang="fr-FR" sz="2000" b="0" i="1" dirty="0">
                <a:solidFill>
                  <a:schemeClr val="tx1"/>
                </a:solidFill>
              </a:rPr>
              <a:t>Cumul janvier - juin (unités et CA)</a:t>
            </a:r>
            <a:endParaRPr lang="fr-FR" sz="2400" i="1" dirty="0">
              <a:solidFill>
                <a:schemeClr val="tx1"/>
              </a:solidFill>
            </a:endParaRPr>
          </a:p>
        </p:txBody>
      </p:sp>
      <p:sp>
        <p:nvSpPr>
          <p:cNvPr id="4" name="Titre 1">
            <a:extLst>
              <a:ext uri="{FF2B5EF4-FFF2-40B4-BE49-F238E27FC236}">
                <a16:creationId xmlns:a16="http://schemas.microsoft.com/office/drawing/2014/main" id="{CF59506D-A94B-4D3B-A8EB-4BDD17DAF0DF}"/>
              </a:ext>
            </a:extLst>
          </p:cNvPr>
          <p:cNvSpPr txBox="1">
            <a:spLocks/>
          </p:cNvSpPr>
          <p:nvPr/>
        </p:nvSpPr>
        <p:spPr>
          <a:xfrm>
            <a:off x="123752" y="147413"/>
            <a:ext cx="9497914" cy="727869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000" b="1" i="0" kern="1200">
                <a:solidFill>
                  <a:srgbClr val="FF6600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fr-FR" dirty="0"/>
              <a:t>Les ventes aux marchands</a:t>
            </a:r>
          </a:p>
        </p:txBody>
      </p:sp>
      <p:pic>
        <p:nvPicPr>
          <p:cNvPr id="10" name="Image 9">
            <a:extLst>
              <a:ext uri="{FF2B5EF4-FFF2-40B4-BE49-F238E27FC236}">
                <a16:creationId xmlns:a16="http://schemas.microsoft.com/office/drawing/2014/main" id="{BF08890A-1B00-5BA0-3DEA-7E6D7BDAEF2F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EFD"/>
              </a:clrFrom>
              <a:clrTo>
                <a:srgbClr val="FFFE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138026" y="6078443"/>
            <a:ext cx="967279" cy="344338"/>
          </a:xfrm>
          <a:prstGeom prst="rect">
            <a:avLst/>
          </a:prstGeom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DF54247D-9B24-9E9A-E64E-F45915D7F84B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295" t="16005" r="1108" b="845"/>
          <a:stretch/>
        </p:blipFill>
        <p:spPr>
          <a:xfrm>
            <a:off x="2398877" y="2321673"/>
            <a:ext cx="7854474" cy="4101108"/>
          </a:xfrm>
          <a:prstGeom prst="rect">
            <a:avLst/>
          </a:prstGeom>
        </p:spPr>
      </p:pic>
      <p:sp>
        <p:nvSpPr>
          <p:cNvPr id="6" name="Ellipse 5">
            <a:extLst>
              <a:ext uri="{FF2B5EF4-FFF2-40B4-BE49-F238E27FC236}">
                <a16:creationId xmlns:a16="http://schemas.microsoft.com/office/drawing/2014/main" id="{ED8AF4AE-625E-C661-7599-AB4AE223711D}"/>
              </a:ext>
            </a:extLst>
          </p:cNvPr>
          <p:cNvSpPr/>
          <p:nvPr/>
        </p:nvSpPr>
        <p:spPr>
          <a:xfrm>
            <a:off x="4872709" y="5512525"/>
            <a:ext cx="777765" cy="565917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" name="Ellipse 2">
            <a:extLst>
              <a:ext uri="{FF2B5EF4-FFF2-40B4-BE49-F238E27FC236}">
                <a16:creationId xmlns:a16="http://schemas.microsoft.com/office/drawing/2014/main" id="{96A4A3BB-25BB-AEC6-2897-2B8C72C1EA4C}"/>
              </a:ext>
            </a:extLst>
          </p:cNvPr>
          <p:cNvSpPr/>
          <p:nvPr/>
        </p:nvSpPr>
        <p:spPr>
          <a:xfrm>
            <a:off x="7848319" y="5512525"/>
            <a:ext cx="777765" cy="565917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08562185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re 1">
            <a:extLst>
              <a:ext uri="{FF2B5EF4-FFF2-40B4-BE49-F238E27FC236}">
                <a16:creationId xmlns:a16="http://schemas.microsoft.com/office/drawing/2014/main" id="{6E78BE14-7533-4A48-AFBB-023BB804CD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68786" y="1181687"/>
            <a:ext cx="8042276" cy="811486"/>
          </a:xfrm>
        </p:spPr>
        <p:txBody>
          <a:bodyPr/>
          <a:lstStyle/>
          <a:p>
            <a:r>
              <a:rPr lang="fr-FR" sz="2400" dirty="0">
                <a:solidFill>
                  <a:schemeClr val="tx1"/>
                </a:solidFill>
              </a:rPr>
              <a:t>Comparaison mensuelle 2022-2023</a:t>
            </a:r>
            <a:br>
              <a:rPr lang="fr-FR" sz="3600" dirty="0">
                <a:solidFill>
                  <a:schemeClr val="tx1"/>
                </a:solidFill>
              </a:rPr>
            </a:br>
            <a:r>
              <a:rPr lang="fr-FR" sz="1800" b="0" i="1" dirty="0">
                <a:solidFill>
                  <a:schemeClr val="tx1"/>
                </a:solidFill>
              </a:rPr>
              <a:t>Cumul du CA : ventes aux marchands</a:t>
            </a:r>
            <a:endParaRPr lang="fr-FR" sz="3600" b="0" i="1" dirty="0">
              <a:solidFill>
                <a:schemeClr val="tx1"/>
              </a:solidFill>
            </a:endParaRPr>
          </a:p>
        </p:txBody>
      </p:sp>
      <p:sp>
        <p:nvSpPr>
          <p:cNvPr id="4" name="Titre 1">
            <a:extLst>
              <a:ext uri="{FF2B5EF4-FFF2-40B4-BE49-F238E27FC236}">
                <a16:creationId xmlns:a16="http://schemas.microsoft.com/office/drawing/2014/main" id="{2938D1C8-75ED-40E1-8B12-F97D9783440E}"/>
              </a:ext>
            </a:extLst>
          </p:cNvPr>
          <p:cNvSpPr txBox="1">
            <a:spLocks/>
          </p:cNvSpPr>
          <p:nvPr/>
        </p:nvSpPr>
        <p:spPr>
          <a:xfrm>
            <a:off x="123752" y="147413"/>
            <a:ext cx="9497914" cy="727869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000" b="1" i="0" kern="1200">
                <a:solidFill>
                  <a:srgbClr val="FF6600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fr-FR" dirty="0"/>
              <a:t>Les ventes aux marchands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360E193C-4007-79C3-0404-61F0C4B4F2DF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EFD"/>
              </a:clrFrom>
              <a:clrTo>
                <a:srgbClr val="FFFE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203340" y="5504144"/>
            <a:ext cx="967279" cy="344338"/>
          </a:xfrm>
          <a:prstGeom prst="rect">
            <a:avLst/>
          </a:prstGeom>
        </p:spPr>
      </p:pic>
      <p:pic>
        <p:nvPicPr>
          <p:cNvPr id="2" name="Image 1">
            <a:extLst>
              <a:ext uri="{FF2B5EF4-FFF2-40B4-BE49-F238E27FC236}">
                <a16:creationId xmlns:a16="http://schemas.microsoft.com/office/drawing/2014/main" id="{C9F1E88B-6CDA-7266-D5A9-7C7C2AD6DB9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78325" y="1691520"/>
            <a:ext cx="7308575" cy="43793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6966126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C2D3E2D5-318E-6D40-AA74-1880D6C6BCB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7234407" y="4391590"/>
            <a:ext cx="4957594" cy="1158240"/>
          </a:xfrm>
        </p:spPr>
        <p:txBody>
          <a:bodyPr/>
          <a:lstStyle/>
          <a:p>
            <a:r>
              <a:rPr lang="fr-FR" sz="2000" dirty="0">
                <a:solidFill>
                  <a:schemeClr val="tx1"/>
                </a:solidFill>
              </a:rPr>
              <a:t> </a:t>
            </a:r>
            <a:r>
              <a:rPr lang="fr-FR" sz="2000" b="1" dirty="0">
                <a:solidFill>
                  <a:schemeClr val="tx1"/>
                </a:solidFill>
              </a:rPr>
              <a:t>Sur le cumul janvier – juin 2023 : </a:t>
            </a:r>
          </a:p>
          <a:p>
            <a:pPr marL="0" indent="0">
              <a:buNone/>
            </a:pPr>
            <a:r>
              <a:rPr lang="fr-FR" sz="2000" dirty="0">
                <a:solidFill>
                  <a:schemeClr val="tx1"/>
                </a:solidFill>
              </a:rPr>
              <a:t>	2 015 unités</a:t>
            </a:r>
          </a:p>
        </p:txBody>
      </p:sp>
      <p:sp>
        <p:nvSpPr>
          <p:cNvPr id="4" name="Titre 1">
            <a:extLst>
              <a:ext uri="{FF2B5EF4-FFF2-40B4-BE49-F238E27FC236}">
                <a16:creationId xmlns:a16="http://schemas.microsoft.com/office/drawing/2014/main" id="{43047106-2ED4-4BFE-80D9-ED591A0EED04}"/>
              </a:ext>
            </a:extLst>
          </p:cNvPr>
          <p:cNvSpPr txBox="1">
            <a:spLocks/>
          </p:cNvSpPr>
          <p:nvPr/>
        </p:nvSpPr>
        <p:spPr>
          <a:xfrm>
            <a:off x="1518286" y="1169838"/>
            <a:ext cx="8042276" cy="501997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000" b="1" i="0" kern="1200">
                <a:solidFill>
                  <a:srgbClr val="FF6600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2400" dirty="0">
                <a:solidFill>
                  <a:schemeClr val="tx1"/>
                </a:solidFill>
              </a:rPr>
              <a:t>Nombre de chariots ferraillés (2020-2022)</a:t>
            </a:r>
          </a:p>
        </p:txBody>
      </p:sp>
      <p:sp>
        <p:nvSpPr>
          <p:cNvPr id="5" name="Titre 1">
            <a:extLst>
              <a:ext uri="{FF2B5EF4-FFF2-40B4-BE49-F238E27FC236}">
                <a16:creationId xmlns:a16="http://schemas.microsoft.com/office/drawing/2014/main" id="{389E2708-287A-4AAE-8B57-3E196C1EF494}"/>
              </a:ext>
            </a:extLst>
          </p:cNvPr>
          <p:cNvSpPr txBox="1">
            <a:spLocks/>
          </p:cNvSpPr>
          <p:nvPr/>
        </p:nvSpPr>
        <p:spPr>
          <a:xfrm>
            <a:off x="136988" y="65201"/>
            <a:ext cx="9497914" cy="727869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000" b="1" i="0" kern="1200">
                <a:solidFill>
                  <a:srgbClr val="FF6600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fr-FR" dirty="0"/>
              <a:t>Les chariots ferraillés</a:t>
            </a: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CC6316EA-BD0E-8B74-A6B6-DD9DA960C2DB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EFD"/>
              </a:clrFrom>
              <a:clrTo>
                <a:srgbClr val="FFFE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216179" y="4983342"/>
            <a:ext cx="967279" cy="344338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7786BCAF-092E-D1EF-A38A-D6CDFE456EC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0040" y="1794510"/>
            <a:ext cx="8448205" cy="45333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6739418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 txBox="1">
            <a:spLocks/>
          </p:cNvSpPr>
          <p:nvPr/>
        </p:nvSpPr>
        <p:spPr>
          <a:xfrm>
            <a:off x="1539389" y="2625348"/>
            <a:ext cx="8373291" cy="942786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000" b="1" i="0" kern="1200">
                <a:solidFill>
                  <a:srgbClr val="FF6600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4400" dirty="0"/>
              <a:t>Présentation de Enersys</a:t>
            </a:r>
          </a:p>
        </p:txBody>
      </p:sp>
      <p:sp>
        <p:nvSpPr>
          <p:cNvPr id="3" name="Sous-titre 2"/>
          <p:cNvSpPr txBox="1">
            <a:spLocks/>
          </p:cNvSpPr>
          <p:nvPr/>
        </p:nvSpPr>
        <p:spPr bwMode="auto">
          <a:xfrm>
            <a:off x="7202238" y="4204253"/>
            <a:ext cx="4824536" cy="100811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400" b="1" kern="1200">
                <a:solidFill>
                  <a:srgbClr val="E8147B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14400" eaLnBrk="1" hangingPunct="1"/>
            <a:endParaRPr lang="fr-FR" altLang="fr-FR" dirty="0">
              <a:solidFill>
                <a:srgbClr val="0067B8"/>
              </a:solidFill>
              <a:latin typeface="Calibri"/>
            </a:endParaRPr>
          </a:p>
        </p:txBody>
      </p:sp>
      <p:pic>
        <p:nvPicPr>
          <p:cNvPr id="5" name="Image 4" descr="C:\Users\pole-eco\Desktop\chariot2.PNG">
            <a:extLst>
              <a:ext uri="{FF2B5EF4-FFF2-40B4-BE49-F238E27FC236}">
                <a16:creationId xmlns:a16="http://schemas.microsoft.com/office/drawing/2014/main" id="{A2BEB819-2AF1-44D8-A00E-45ABEE8B24BF}"/>
              </a:ext>
            </a:extLst>
          </p:cNvPr>
          <p:cNvPicPr/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78636" y="2760191"/>
            <a:ext cx="694690" cy="6731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Sous-titre 2">
            <a:extLst>
              <a:ext uri="{FF2B5EF4-FFF2-40B4-BE49-F238E27FC236}">
                <a16:creationId xmlns:a16="http://schemas.microsoft.com/office/drawing/2014/main" id="{D16324BC-53FB-E418-95ED-71999A3C604E}"/>
              </a:ext>
            </a:extLst>
          </p:cNvPr>
          <p:cNvSpPr txBox="1">
            <a:spLocks/>
          </p:cNvSpPr>
          <p:nvPr/>
        </p:nvSpPr>
        <p:spPr bwMode="auto">
          <a:xfrm>
            <a:off x="6268390" y="3897799"/>
            <a:ext cx="5923610" cy="1008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400" b="1" kern="1200">
                <a:solidFill>
                  <a:srgbClr val="E8147B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14400" eaLnBrk="1" hangingPunct="1"/>
            <a:r>
              <a:rPr lang="fr-FR" altLang="fr-FR" dirty="0">
                <a:solidFill>
                  <a:srgbClr val="0067B8"/>
                </a:solidFill>
                <a:latin typeface="Calibri"/>
              </a:rPr>
              <a:t>Benoit Hervieu (Sales </a:t>
            </a:r>
            <a:r>
              <a:rPr lang="fr-FR" altLang="fr-FR" dirty="0" err="1">
                <a:solidFill>
                  <a:srgbClr val="0067B8"/>
                </a:solidFill>
                <a:latin typeface="Calibri"/>
              </a:rPr>
              <a:t>Technical</a:t>
            </a:r>
            <a:r>
              <a:rPr lang="fr-FR" altLang="fr-FR" dirty="0">
                <a:solidFill>
                  <a:srgbClr val="0067B8"/>
                </a:solidFill>
                <a:latin typeface="Calibri"/>
              </a:rPr>
              <a:t> Manager)</a:t>
            </a:r>
          </a:p>
          <a:p>
            <a:pPr defTabSz="914400" eaLnBrk="1" hangingPunct="1"/>
            <a:r>
              <a:rPr lang="fr-FR" altLang="fr-FR" dirty="0" err="1">
                <a:solidFill>
                  <a:srgbClr val="0067B8"/>
                </a:solidFill>
                <a:latin typeface="Calibri"/>
              </a:rPr>
              <a:t>Enersys</a:t>
            </a:r>
            <a:endParaRPr lang="fr-FR" altLang="fr-FR" dirty="0">
              <a:solidFill>
                <a:srgbClr val="0067B8"/>
              </a:solidFill>
              <a:latin typeface="Calibri"/>
            </a:endParaRPr>
          </a:p>
        </p:txBody>
      </p:sp>
      <p:pic>
        <p:nvPicPr>
          <p:cNvPr id="6" name="Image 5" descr="C:\Users\pole-eco\Desktop\chariot1.PNG">
            <a:extLst>
              <a:ext uri="{FF2B5EF4-FFF2-40B4-BE49-F238E27FC236}">
                <a16:creationId xmlns:a16="http://schemas.microsoft.com/office/drawing/2014/main" id="{C9C03906-C516-ADD3-525B-1EA40BDD7815}"/>
              </a:ext>
            </a:extLst>
          </p:cNvPr>
          <p:cNvPicPr/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038018" y="3773018"/>
            <a:ext cx="643890" cy="63944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3156546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 txBox="1">
            <a:spLocks/>
          </p:cNvSpPr>
          <p:nvPr/>
        </p:nvSpPr>
        <p:spPr>
          <a:xfrm>
            <a:off x="1909354" y="1564571"/>
            <a:ext cx="8373291" cy="2263097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000" b="1" i="0" kern="1200">
                <a:solidFill>
                  <a:srgbClr val="FF6600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4400" dirty="0"/>
              <a:t>Le site argus-</a:t>
            </a:r>
            <a:r>
              <a:rPr lang="fr-FR" sz="4400" dirty="0" err="1"/>
              <a:t>chariot.com</a:t>
            </a:r>
            <a:endParaRPr lang="fr-FR" sz="4400" dirty="0"/>
          </a:p>
        </p:txBody>
      </p:sp>
      <p:sp>
        <p:nvSpPr>
          <p:cNvPr id="3" name="Sous-titre 2"/>
          <p:cNvSpPr txBox="1">
            <a:spLocks/>
          </p:cNvSpPr>
          <p:nvPr/>
        </p:nvSpPr>
        <p:spPr bwMode="auto">
          <a:xfrm>
            <a:off x="6095999" y="4440062"/>
            <a:ext cx="4824536" cy="1008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400" b="1" kern="1200">
                <a:solidFill>
                  <a:srgbClr val="E8147B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14400" eaLnBrk="1" hangingPunct="1"/>
            <a:r>
              <a:rPr lang="fr-FR" altLang="fr-FR" dirty="0">
                <a:solidFill>
                  <a:srgbClr val="0067B8"/>
                </a:solidFill>
                <a:latin typeface="Calibri"/>
              </a:rPr>
              <a:t>Mathieu Armengaud</a:t>
            </a:r>
          </a:p>
        </p:txBody>
      </p:sp>
      <p:pic>
        <p:nvPicPr>
          <p:cNvPr id="6" name="Image 5" descr="C:\Users\pole-eco\Desktop\chariot1.PNG">
            <a:extLst>
              <a:ext uri="{FF2B5EF4-FFF2-40B4-BE49-F238E27FC236}">
                <a16:creationId xmlns:a16="http://schemas.microsoft.com/office/drawing/2014/main" id="{3E52F76B-829F-4DC6-B447-558CF3550654}"/>
              </a:ext>
            </a:extLst>
          </p:cNvPr>
          <p:cNvPicPr/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609426" y="4304673"/>
            <a:ext cx="643890" cy="63944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47965557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 txBox="1">
            <a:spLocks/>
          </p:cNvSpPr>
          <p:nvPr/>
        </p:nvSpPr>
        <p:spPr>
          <a:xfrm>
            <a:off x="1909354" y="1564571"/>
            <a:ext cx="8628880" cy="2263097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000" b="1" i="0" kern="1200">
                <a:solidFill>
                  <a:srgbClr val="FF6600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4400" dirty="0"/>
              <a:t>Le contexte économique actuel: le ralentissement européen</a:t>
            </a:r>
          </a:p>
        </p:txBody>
      </p:sp>
      <p:sp>
        <p:nvSpPr>
          <p:cNvPr id="3" name="Sous-titre 2"/>
          <p:cNvSpPr txBox="1">
            <a:spLocks/>
          </p:cNvSpPr>
          <p:nvPr/>
        </p:nvSpPr>
        <p:spPr bwMode="auto">
          <a:xfrm>
            <a:off x="6931371" y="4440062"/>
            <a:ext cx="4824536" cy="1008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400" b="1" kern="1200">
                <a:solidFill>
                  <a:srgbClr val="E8147B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14400" eaLnBrk="1" hangingPunct="1"/>
            <a:r>
              <a:rPr lang="fr-FR" altLang="fr-FR" dirty="0">
                <a:solidFill>
                  <a:srgbClr val="0067B8"/>
                </a:solidFill>
                <a:latin typeface="Calibri"/>
              </a:rPr>
              <a:t>Jean-Alain Andrivon, Rexecode</a:t>
            </a:r>
          </a:p>
        </p:txBody>
      </p:sp>
      <p:pic>
        <p:nvPicPr>
          <p:cNvPr id="6" name="Image 5" descr="C:\Users\pole-eco\Desktop\chariot1.PNG">
            <a:extLst>
              <a:ext uri="{FF2B5EF4-FFF2-40B4-BE49-F238E27FC236}">
                <a16:creationId xmlns:a16="http://schemas.microsoft.com/office/drawing/2014/main" id="{3E52F76B-829F-4DC6-B447-558CF3550654}"/>
              </a:ext>
            </a:extLst>
          </p:cNvPr>
          <p:cNvPicPr/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609426" y="4304673"/>
            <a:ext cx="643890" cy="63944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978744157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u numéro de diapositive 4"/>
          <p:cNvSpPr>
            <a:spLocks noGrp="1"/>
          </p:cNvSpPr>
          <p:nvPr>
            <p:ph type="sldNum" sz="quarter" idx="11"/>
          </p:nvPr>
        </p:nvSpPr>
        <p:spPr>
          <a:xfrm>
            <a:off x="8951788" y="6248400"/>
            <a:ext cx="1555750" cy="457200"/>
          </a:xfrm>
        </p:spPr>
        <p:txBody>
          <a:bodyPr/>
          <a:lstStyle/>
          <a:p>
            <a:pPr>
              <a:defRPr/>
            </a:pPr>
            <a:fld id="{1014F82D-0A98-40B6-847C-EC8F4B96C636}" type="slidenum">
              <a:rPr lang="fr-FR"/>
              <a:pPr>
                <a:defRPr/>
              </a:pPr>
              <a:t>41</a:t>
            </a:fld>
            <a:endParaRPr lang="fr-FR" dirty="0"/>
          </a:p>
        </p:txBody>
      </p:sp>
      <p:sp>
        <p:nvSpPr>
          <p:cNvPr id="6148" name="Rectangle 2"/>
          <p:cNvSpPr>
            <a:spLocks noGrp="1" noChangeArrowheads="1"/>
          </p:cNvSpPr>
          <p:nvPr>
            <p:ph type="title"/>
          </p:nvPr>
        </p:nvSpPr>
        <p:spPr>
          <a:xfrm>
            <a:off x="1560697" y="252850"/>
            <a:ext cx="8641780" cy="574675"/>
          </a:xfrm>
        </p:spPr>
        <p:txBody>
          <a:bodyPr/>
          <a:lstStyle/>
          <a:p>
            <a:r>
              <a:rPr lang="fr-FR" sz="3000" b="0" dirty="0">
                <a:latin typeface="Avenir LT 85 Heavy" pitchFamily="34" charset="0"/>
              </a:rPr>
              <a:t>Agenda de la réunion</a:t>
            </a:r>
          </a:p>
        </p:txBody>
      </p:sp>
      <p:sp>
        <p:nvSpPr>
          <p:cNvPr id="6149" name="Line 3"/>
          <p:cNvSpPr>
            <a:spLocks noChangeShapeType="1"/>
          </p:cNvSpPr>
          <p:nvPr/>
        </p:nvSpPr>
        <p:spPr bwMode="auto">
          <a:xfrm>
            <a:off x="507341" y="847746"/>
            <a:ext cx="8641655" cy="0"/>
          </a:xfrm>
          <a:prstGeom prst="line">
            <a:avLst/>
          </a:prstGeom>
          <a:noFill/>
          <a:ln w="25400">
            <a:solidFill>
              <a:srgbClr val="F47A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 dirty="0"/>
          </a:p>
        </p:txBody>
      </p:sp>
      <p:sp>
        <p:nvSpPr>
          <p:cNvPr id="6150" name="Rectangle 4"/>
          <p:cNvSpPr>
            <a:spLocks noChangeArrowheads="1"/>
          </p:cNvSpPr>
          <p:nvPr/>
        </p:nvSpPr>
        <p:spPr bwMode="auto">
          <a:xfrm>
            <a:off x="2135188" y="1340768"/>
            <a:ext cx="8064500" cy="4186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/>
          <a:lstStyle/>
          <a:p>
            <a:pPr marL="609600" indent="-609600" eaLnBrk="0" hangingPunct="0">
              <a:spcBef>
                <a:spcPts val="600"/>
              </a:spcBef>
              <a:buClr>
                <a:srgbClr val="F47A00"/>
              </a:buClr>
              <a:buFont typeface="Times New Roman" pitchFamily="18" charset="0"/>
              <a:buAutoNum type="arabicPeriod"/>
            </a:pPr>
            <a:r>
              <a:rPr lang="fr-FR" sz="2000" dirty="0">
                <a:solidFill>
                  <a:srgbClr val="0071B9"/>
                </a:solidFill>
              </a:rPr>
              <a:t>Conjoncture économique : la « fin » du choc de la crise énergétique, mais un net ralentissement européen</a:t>
            </a:r>
          </a:p>
          <a:p>
            <a:pPr marL="609600" indent="-609600" eaLnBrk="0" hangingPunct="0">
              <a:spcBef>
                <a:spcPts val="600"/>
              </a:spcBef>
              <a:buClr>
                <a:srgbClr val="F47A00"/>
              </a:buClr>
              <a:buFont typeface="Times New Roman" pitchFamily="18" charset="0"/>
              <a:buAutoNum type="arabicPeriod"/>
            </a:pPr>
            <a:endParaRPr lang="fr-FR" sz="2000" dirty="0">
              <a:solidFill>
                <a:srgbClr val="0071B9"/>
              </a:solidFill>
            </a:endParaRPr>
          </a:p>
          <a:p>
            <a:pPr marL="609600" indent="-609600" eaLnBrk="0" hangingPunct="0">
              <a:spcBef>
                <a:spcPts val="600"/>
              </a:spcBef>
              <a:buClr>
                <a:srgbClr val="F47A00"/>
              </a:buClr>
              <a:buFont typeface="Times New Roman" pitchFamily="18" charset="0"/>
              <a:buAutoNum type="arabicPeriod"/>
            </a:pPr>
            <a:endParaRPr lang="fr-FR" sz="2000" dirty="0">
              <a:solidFill>
                <a:srgbClr val="0071B9"/>
              </a:solidFill>
            </a:endParaRPr>
          </a:p>
          <a:p>
            <a:pPr marL="609600" indent="-609600" eaLnBrk="0" hangingPunct="0">
              <a:spcBef>
                <a:spcPts val="600"/>
              </a:spcBef>
              <a:buClr>
                <a:srgbClr val="F47A00"/>
              </a:buClr>
              <a:buFont typeface="Times New Roman" pitchFamily="18" charset="0"/>
              <a:buAutoNum type="arabicPeriod"/>
            </a:pPr>
            <a:endParaRPr lang="fr-FR" sz="2000" dirty="0">
              <a:solidFill>
                <a:srgbClr val="0071B9"/>
              </a:solidFill>
            </a:endParaRPr>
          </a:p>
          <a:p>
            <a:pPr marL="609600" indent="-609600" eaLnBrk="0" hangingPunct="0">
              <a:spcBef>
                <a:spcPts val="600"/>
              </a:spcBef>
              <a:buClr>
                <a:srgbClr val="F47A00"/>
              </a:buClr>
              <a:buFont typeface="Times New Roman" pitchFamily="18" charset="0"/>
              <a:buAutoNum type="arabicPeriod"/>
            </a:pPr>
            <a:r>
              <a:rPr lang="fr-FR" sz="2000" dirty="0">
                <a:solidFill>
                  <a:srgbClr val="0071B9"/>
                </a:solidFill>
              </a:rPr>
              <a:t>Les divergences entre la zone euro et les États-Unis</a:t>
            </a:r>
          </a:p>
          <a:p>
            <a:pPr marL="609600" indent="-609600" eaLnBrk="0" hangingPunct="0">
              <a:spcBef>
                <a:spcPts val="600"/>
              </a:spcBef>
              <a:buClr>
                <a:srgbClr val="F47A00"/>
              </a:buClr>
              <a:buFont typeface="Times New Roman" pitchFamily="18" charset="0"/>
              <a:buAutoNum type="arabicPeriod"/>
            </a:pPr>
            <a:endParaRPr lang="fr-FR" sz="2000" dirty="0">
              <a:solidFill>
                <a:srgbClr val="0071B9"/>
              </a:solidFill>
            </a:endParaRPr>
          </a:p>
          <a:p>
            <a:pPr marL="609600" indent="-609600" eaLnBrk="0" hangingPunct="0">
              <a:spcBef>
                <a:spcPts val="600"/>
              </a:spcBef>
              <a:buClr>
                <a:srgbClr val="F47A00"/>
              </a:buClr>
              <a:buFont typeface="+mj-lt"/>
              <a:buAutoNum type="arabicPeriod"/>
            </a:pPr>
            <a:endParaRPr lang="fr-FR" sz="2000" dirty="0">
              <a:solidFill>
                <a:srgbClr val="0071B9"/>
              </a:solidFill>
            </a:endParaRPr>
          </a:p>
          <a:p>
            <a:pPr marL="609600" indent="-609600" eaLnBrk="0" hangingPunct="0">
              <a:spcBef>
                <a:spcPts val="600"/>
              </a:spcBef>
              <a:buClr>
                <a:srgbClr val="F47A00"/>
              </a:buClr>
              <a:buFont typeface="+mj-lt"/>
              <a:buAutoNum type="arabicPeriod"/>
            </a:pPr>
            <a:r>
              <a:rPr lang="fr-FR" sz="2000" dirty="0">
                <a:solidFill>
                  <a:srgbClr val="0071B9"/>
                </a:solidFill>
              </a:rPr>
              <a:t>Les perspectives françaises</a:t>
            </a:r>
          </a:p>
          <a:p>
            <a:pPr marL="1066800" lvl="1" indent="-609600" eaLnBrk="0" hangingPunct="0">
              <a:spcBef>
                <a:spcPts val="600"/>
              </a:spcBef>
              <a:buClr>
                <a:srgbClr val="F47A00"/>
              </a:buClr>
              <a:buFont typeface="Arial" panose="020B0604020202020204" pitchFamily="34" charset="0"/>
              <a:buChar char="•"/>
            </a:pPr>
            <a:endParaRPr lang="fr-FR" sz="2000" dirty="0">
              <a:solidFill>
                <a:srgbClr val="0071B9"/>
              </a:solidFill>
            </a:endParaRPr>
          </a:p>
        </p:txBody>
      </p:sp>
      <p:sp>
        <p:nvSpPr>
          <p:cNvPr id="2" name="Rectangle à coins arrondis 1"/>
          <p:cNvSpPr/>
          <p:nvPr/>
        </p:nvSpPr>
        <p:spPr bwMode="auto">
          <a:xfrm>
            <a:off x="2134906" y="1320546"/>
            <a:ext cx="7887279" cy="720080"/>
          </a:xfrm>
          <a:prstGeom prst="roundRect">
            <a:avLst/>
          </a:prstGeom>
          <a:noFill/>
          <a:ln w="38100" cap="flat" cmpd="sng" algn="ctr">
            <a:solidFill>
              <a:srgbClr val="F37335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fr-FR" sz="2400">
              <a:latin typeface="Avenir LT 85 Heavy" pitchFamily="34" charset="0"/>
            </a:endParaRPr>
          </a:p>
        </p:txBody>
      </p:sp>
      <p:pic>
        <p:nvPicPr>
          <p:cNvPr id="7" name="Image 1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5396098"/>
            <a:ext cx="2439553" cy="3524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1597548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/>
          <p:cNvSpPr>
            <a:spLocks noGrp="1"/>
          </p:cNvSpPr>
          <p:nvPr>
            <p:ph type="body" sz="quarter" idx="10"/>
          </p:nvPr>
        </p:nvSpPr>
        <p:spPr>
          <a:xfrm>
            <a:off x="242261" y="1009365"/>
            <a:ext cx="9920642" cy="4929709"/>
          </a:xfrm>
        </p:spPr>
        <p:txBody>
          <a:bodyPr/>
          <a:lstStyle/>
          <a:p>
            <a:pPr marL="457200" indent="-457200">
              <a:buClr>
                <a:srgbClr val="E87511"/>
              </a:buClr>
              <a:buFont typeface="+mj-lt"/>
              <a:buAutoNum type="arabicPeriod"/>
            </a:pPr>
            <a:r>
              <a:rPr lang="fr-FR" sz="2800" dirty="0">
                <a:solidFill>
                  <a:srgbClr val="F37335"/>
                </a:solidFill>
              </a:rPr>
              <a:t>Le temps de l’inflation par les coûts (2021-2022)</a:t>
            </a:r>
            <a:br>
              <a:rPr lang="fr-FR" sz="2800" dirty="0">
                <a:solidFill>
                  <a:srgbClr val="F37335"/>
                </a:solidFill>
              </a:rPr>
            </a:br>
            <a:r>
              <a:rPr lang="fr-FR" sz="2000" dirty="0">
                <a:solidFill>
                  <a:srgbClr val="0072C6"/>
                </a:solidFill>
              </a:rPr>
              <a:t>Les chocs initiaux s’atténuent : perturbations liées à la pandémie et impacts de politiques économiques déployées (forte expansion monétaire), choc du conflit en Ukraine sur des approvisionnements critiques. </a:t>
            </a:r>
          </a:p>
          <a:p>
            <a:pPr marL="457200" indent="-457200">
              <a:buClr>
                <a:srgbClr val="E87511"/>
              </a:buClr>
              <a:buFont typeface="+mj-lt"/>
              <a:buAutoNum type="arabicPeriod"/>
            </a:pPr>
            <a:r>
              <a:rPr lang="fr-FR" sz="2800" dirty="0">
                <a:solidFill>
                  <a:srgbClr val="F37335"/>
                </a:solidFill>
              </a:rPr>
              <a:t>Le temps de la boucle prix / revenus (2023 voire 2024)</a:t>
            </a:r>
            <a:br>
              <a:rPr lang="fr-FR" sz="2800" dirty="0">
                <a:solidFill>
                  <a:srgbClr val="F37335"/>
                </a:solidFill>
              </a:rPr>
            </a:br>
            <a:r>
              <a:rPr lang="fr-FR" sz="2000" dirty="0">
                <a:solidFill>
                  <a:srgbClr val="0072C6"/>
                </a:solidFill>
              </a:rPr>
              <a:t>Le choc initial a été suffisamment prolongé pour déclencher une réaction des revenus d’activité : salaires et marges. Les facteurs d’atténuation (politique monétaire mais pas la politique budgétaire) montent progressivement en puissance.</a:t>
            </a:r>
          </a:p>
          <a:p>
            <a:pPr marL="457200" indent="-457200">
              <a:buClr>
                <a:srgbClr val="E87511"/>
              </a:buClr>
              <a:buFont typeface="+mj-lt"/>
              <a:buAutoNum type="arabicPeriod"/>
            </a:pPr>
            <a:r>
              <a:rPr lang="fr-FR" sz="2800" dirty="0">
                <a:solidFill>
                  <a:srgbClr val="F37335"/>
                </a:solidFill>
              </a:rPr>
              <a:t>Le temps des déterminants structurels (moyen terme)</a:t>
            </a:r>
            <a:br>
              <a:rPr lang="fr-FR" sz="2000" dirty="0">
                <a:solidFill>
                  <a:srgbClr val="F37335"/>
                </a:solidFill>
              </a:rPr>
            </a:br>
            <a:r>
              <a:rPr lang="fr-FR" sz="2000" dirty="0">
                <a:solidFill>
                  <a:srgbClr val="0072C6"/>
                </a:solidFill>
              </a:rPr>
              <a:t>Vieillissement démographique, transition énergétique, défi climatique, nouvelles pénuries, échanges mondiaux, IA vont modeler l’inflation de moyen terme.</a:t>
            </a:r>
          </a:p>
        </p:txBody>
      </p:sp>
      <p:sp>
        <p:nvSpPr>
          <p:cNvPr id="7" name="Titre 1"/>
          <p:cNvSpPr>
            <a:spLocks noGrp="1"/>
          </p:cNvSpPr>
          <p:nvPr>
            <p:ph type="title"/>
          </p:nvPr>
        </p:nvSpPr>
        <p:spPr>
          <a:xfrm>
            <a:off x="-132521" y="-45301"/>
            <a:ext cx="9753176" cy="727869"/>
          </a:xfrm>
        </p:spPr>
        <p:txBody>
          <a:bodyPr/>
          <a:lstStyle/>
          <a:p>
            <a:r>
              <a:rPr lang="fr-FR" dirty="0"/>
              <a:t>Les trois temps de l’inflation</a:t>
            </a:r>
          </a:p>
        </p:txBody>
      </p:sp>
    </p:spTree>
    <p:extLst>
      <p:ext uri="{BB962C8B-B14F-4D97-AF65-F5344CB8AC3E}">
        <p14:creationId xmlns:p14="http://schemas.microsoft.com/office/powerpoint/2010/main" val="2508557200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ce réservé du numéro de diapositive 4"/>
          <p:cNvSpPr>
            <a:spLocks noGrp="1"/>
          </p:cNvSpPr>
          <p:nvPr>
            <p:ph type="sldNum" sz="quarter" idx="11"/>
          </p:nvPr>
        </p:nvSpPr>
        <p:spPr>
          <a:xfrm>
            <a:off x="8951788" y="6248400"/>
            <a:ext cx="1555750" cy="457200"/>
          </a:xfrm>
        </p:spPr>
        <p:txBody>
          <a:bodyPr/>
          <a:lstStyle/>
          <a:p>
            <a:pPr>
              <a:defRPr/>
            </a:pPr>
            <a:fld id="{1014F82D-0A98-40B6-847C-EC8F4B96C636}" type="slidenum">
              <a:rPr lang="fr-FR"/>
              <a:pPr>
                <a:defRPr/>
              </a:pPr>
              <a:t>43</a:t>
            </a:fld>
            <a:endParaRPr lang="fr-FR" dirty="0"/>
          </a:p>
        </p:txBody>
      </p:sp>
      <p:sp>
        <p:nvSpPr>
          <p:cNvPr id="11" name="Rectangle 2"/>
          <p:cNvSpPr>
            <a:spLocks noGrp="1" noChangeArrowheads="1"/>
          </p:cNvSpPr>
          <p:nvPr>
            <p:ph type="title"/>
          </p:nvPr>
        </p:nvSpPr>
        <p:spPr>
          <a:xfrm>
            <a:off x="507341" y="116633"/>
            <a:ext cx="8641655" cy="720725"/>
          </a:xfrm>
        </p:spPr>
        <p:txBody>
          <a:bodyPr/>
          <a:lstStyle/>
          <a:p>
            <a:pPr algn="l"/>
            <a:r>
              <a:rPr lang="fr-FR" sz="2200" b="0" dirty="0">
                <a:solidFill>
                  <a:srgbClr val="0077B8"/>
                </a:solidFill>
                <a:latin typeface="Avenir LT 85 Heavy" pitchFamily="34" charset="0"/>
              </a:rPr>
              <a:t>Depuis un an, certaines choses ont (en partie) changé</a:t>
            </a:r>
            <a:endParaRPr lang="fr-FR" altLang="fr-FR" sz="2200" b="0" dirty="0">
              <a:latin typeface="Avenir LT 85 Heavy" pitchFamily="34" charset="0"/>
            </a:endParaRPr>
          </a:p>
        </p:txBody>
      </p:sp>
      <p:sp>
        <p:nvSpPr>
          <p:cNvPr id="9" name="Espace réservé du pied de page 3"/>
          <p:cNvSpPr>
            <a:spLocks noGrp="1"/>
          </p:cNvSpPr>
          <p:nvPr/>
        </p:nvSpPr>
        <p:spPr bwMode="auto">
          <a:xfrm>
            <a:off x="1524001" y="6388100"/>
            <a:ext cx="15843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/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80000"/>
              <a:buFont typeface="Monotype Sorts"/>
              <a:buChar char="w"/>
              <a:defRPr sz="3200" b="1">
                <a:solidFill>
                  <a:srgbClr val="0071B9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Char char="•"/>
              <a:defRPr sz="2800" b="1">
                <a:solidFill>
                  <a:srgbClr val="0071B9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Char char="•"/>
              <a:defRPr sz="2400" b="1">
                <a:solidFill>
                  <a:srgbClr val="0071B9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 b="1">
                <a:solidFill>
                  <a:srgbClr val="0071B9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•"/>
              <a:defRPr sz="2000" b="1">
                <a:solidFill>
                  <a:srgbClr val="0071B9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 b="1">
                <a:solidFill>
                  <a:srgbClr val="0071B9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 b="1">
                <a:solidFill>
                  <a:srgbClr val="0071B9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 b="1">
                <a:solidFill>
                  <a:srgbClr val="0071B9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 b="1">
                <a:solidFill>
                  <a:srgbClr val="0071B9"/>
                </a:solidFill>
                <a:latin typeface="Arial" pitchFamily="34" charset="0"/>
              </a:defRPr>
            </a:lvl9pPr>
          </a:lstStyle>
          <a:p>
            <a:pPr>
              <a:buNone/>
            </a:pPr>
            <a:endParaRPr lang="fr-FR" sz="1200" b="0" dirty="0">
              <a:latin typeface="Avenir LT 55 Oblique" pitchFamily="34" charset="0"/>
            </a:endParaRPr>
          </a:p>
        </p:txBody>
      </p:sp>
      <p:sp>
        <p:nvSpPr>
          <p:cNvPr id="10" name="Line 3"/>
          <p:cNvSpPr>
            <a:spLocks noChangeShapeType="1"/>
          </p:cNvSpPr>
          <p:nvPr/>
        </p:nvSpPr>
        <p:spPr bwMode="auto">
          <a:xfrm>
            <a:off x="507341" y="847746"/>
            <a:ext cx="8641655" cy="0"/>
          </a:xfrm>
          <a:prstGeom prst="line">
            <a:avLst/>
          </a:prstGeom>
          <a:noFill/>
          <a:ln w="25400">
            <a:solidFill>
              <a:srgbClr val="F47A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 dirty="0"/>
          </a:p>
        </p:txBody>
      </p:sp>
      <p:pic>
        <p:nvPicPr>
          <p:cNvPr id="12" name="Image 1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71552" y="5196922"/>
            <a:ext cx="2439553" cy="3524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17" descr="&lt;Chart&gt;&lt;ImageInfo ChartType=&quot;None&quot; Version=&quot;5.34.1270.0&quot; GUID=&quot;7428ea11309548d18043904883d755df&quot; DsId=&quot;ZCRX015&quot; T1SubID=&quot;&quot; Width=&quot;890&quot; Height=&quot;540&quot; Format=&quot;emf&quot; ChartGroupUID=&quot;7555e3d3-5d88-49a1-9bcb-366f93fd1081&quot; GroupName=&quot;Inflation&quot; ChartName=&quot;Prix à terme de l'électricité en Europe&quot; ChartStyleName=&quot;&quot; GroupNameEncoded=&quot;Inflation&quot; ChartNameEncoded=&quot;Prix+%c3%a0+terme+de+l%27%c3%a9lectricit%c3%a9+en+Europe&quot; ChartStyleNameEncoded=&quot;&quot; ShortCode=&quot;&quot; ChartOwner=&quot;ZCRX016&quot; TemplateId=&quot;&quot; TemplateName=&quot;&quot; TemplateNameEncoded=&quot;&quot; EditionId=&quot;&quot; EditionGenerationDate=&quot;&quot; RefreshDate=&quot;07/11/2023 14:49:11&quot; ExportChartsIn=&quot;CurrentSlide&quot; ExportChartsTo=&quot; &quot; ExportChartAs=&quot; &quot; SpecifiedCellRow=&quot;0&quot; SpecifiedCellCol=&quot;0&quot; NoofColumns=&quot;1&quot; NoofChartPerPage=&quot;0&quot; SpaceBetweenCharts=&quot;0&quot; SpaceBetweenRowChart=&quot;0&quot; Transparent=&quot;0&quot; NoofRows=&quot;1&quot; LeftMargin=&quot;45&quot; RightMargin=&quot;0&quot; TopMargin=&quot;121&quot; FootMargin=&quot;0&quot; Orientation=&quot;landscape&quot; FileNameTemplate=&quot;&quot; ImageFileName=&quot;&quot; ChartTitle=&quot;Prix à terme de l'électricité en Europe&quot; DoStretch=&quot;&quot; Pr=&quot;t&quot; RetrieveParams=&quot;&quot; /&gt;&lt;/Chart&gt;"/>
          <p:cNvPicPr>
            <a:picLocks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625" y="1152525"/>
            <a:ext cx="8483632" cy="5143500"/>
          </a:xfrm>
          <a:prstGeom prst="rect">
            <a:avLst/>
          </a:prstGeom>
          <a:solidFill>
            <a:srgbClr val="FFFFFF"/>
          </a:solidFill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577531018"/>
      </p:ext>
    </p:extLst>
  </p:cSld>
  <p:clrMapOvr>
    <a:masterClrMapping/>
  </p:clrMapOvr>
  <p:transition/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ce réservé du numéro de diapositive 4"/>
          <p:cNvSpPr>
            <a:spLocks noGrp="1"/>
          </p:cNvSpPr>
          <p:nvPr>
            <p:ph type="sldNum" sz="quarter" idx="11"/>
          </p:nvPr>
        </p:nvSpPr>
        <p:spPr>
          <a:xfrm>
            <a:off x="8951788" y="6248400"/>
            <a:ext cx="1555750" cy="457200"/>
          </a:xfrm>
        </p:spPr>
        <p:txBody>
          <a:bodyPr/>
          <a:lstStyle/>
          <a:p>
            <a:pPr>
              <a:defRPr/>
            </a:pPr>
            <a:fld id="{1014F82D-0A98-40B6-847C-EC8F4B96C636}" type="slidenum">
              <a:rPr lang="fr-FR"/>
              <a:pPr>
                <a:defRPr/>
              </a:pPr>
              <a:t>44</a:t>
            </a:fld>
            <a:endParaRPr lang="fr-FR" dirty="0"/>
          </a:p>
        </p:txBody>
      </p:sp>
      <p:sp>
        <p:nvSpPr>
          <p:cNvPr id="11" name="Rectangle 2"/>
          <p:cNvSpPr>
            <a:spLocks noGrp="1" noChangeArrowheads="1"/>
          </p:cNvSpPr>
          <p:nvPr>
            <p:ph type="title"/>
          </p:nvPr>
        </p:nvSpPr>
        <p:spPr>
          <a:xfrm>
            <a:off x="507341" y="116633"/>
            <a:ext cx="8641655" cy="720725"/>
          </a:xfrm>
        </p:spPr>
        <p:txBody>
          <a:bodyPr/>
          <a:lstStyle/>
          <a:p>
            <a:pPr algn="l"/>
            <a:r>
              <a:rPr lang="fr-FR" sz="2200" b="0" dirty="0">
                <a:solidFill>
                  <a:srgbClr val="0077B8"/>
                </a:solidFill>
                <a:latin typeface="Avenir LT 85 Heavy" pitchFamily="34" charset="0"/>
              </a:rPr>
              <a:t>Les inquiétudes se sont depuis peu déportées sur le pétrole</a:t>
            </a:r>
            <a:endParaRPr lang="fr-FR" altLang="fr-FR" sz="2200" b="0" dirty="0">
              <a:latin typeface="Avenir LT 85 Heavy" pitchFamily="34" charset="0"/>
            </a:endParaRPr>
          </a:p>
        </p:txBody>
      </p:sp>
      <p:sp>
        <p:nvSpPr>
          <p:cNvPr id="9" name="Espace réservé du pied de page 3"/>
          <p:cNvSpPr>
            <a:spLocks noGrp="1"/>
          </p:cNvSpPr>
          <p:nvPr/>
        </p:nvSpPr>
        <p:spPr bwMode="auto">
          <a:xfrm>
            <a:off x="1524001" y="6388100"/>
            <a:ext cx="15843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/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80000"/>
              <a:buFont typeface="Monotype Sorts"/>
              <a:buChar char="w"/>
              <a:defRPr sz="3200" b="1">
                <a:solidFill>
                  <a:srgbClr val="0071B9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Char char="•"/>
              <a:defRPr sz="2800" b="1">
                <a:solidFill>
                  <a:srgbClr val="0071B9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Char char="•"/>
              <a:defRPr sz="2400" b="1">
                <a:solidFill>
                  <a:srgbClr val="0071B9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 b="1">
                <a:solidFill>
                  <a:srgbClr val="0071B9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•"/>
              <a:defRPr sz="2000" b="1">
                <a:solidFill>
                  <a:srgbClr val="0071B9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 b="1">
                <a:solidFill>
                  <a:srgbClr val="0071B9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 b="1">
                <a:solidFill>
                  <a:srgbClr val="0071B9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 b="1">
                <a:solidFill>
                  <a:srgbClr val="0071B9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 b="1">
                <a:solidFill>
                  <a:srgbClr val="0071B9"/>
                </a:solidFill>
                <a:latin typeface="Arial" pitchFamily="34" charset="0"/>
              </a:defRPr>
            </a:lvl9pPr>
          </a:lstStyle>
          <a:p>
            <a:pPr>
              <a:buNone/>
            </a:pPr>
            <a:endParaRPr lang="fr-FR" sz="1200" b="0" dirty="0">
              <a:latin typeface="Avenir LT 55 Oblique" pitchFamily="34" charset="0"/>
            </a:endParaRPr>
          </a:p>
        </p:txBody>
      </p:sp>
      <p:sp>
        <p:nvSpPr>
          <p:cNvPr id="10" name="Line 3"/>
          <p:cNvSpPr>
            <a:spLocks noChangeShapeType="1"/>
          </p:cNvSpPr>
          <p:nvPr/>
        </p:nvSpPr>
        <p:spPr bwMode="auto">
          <a:xfrm>
            <a:off x="507341" y="847746"/>
            <a:ext cx="8641655" cy="0"/>
          </a:xfrm>
          <a:prstGeom prst="line">
            <a:avLst/>
          </a:prstGeom>
          <a:noFill/>
          <a:ln w="25400">
            <a:solidFill>
              <a:srgbClr val="F47A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 dirty="0"/>
          </a:p>
        </p:txBody>
      </p:sp>
      <p:pic>
        <p:nvPicPr>
          <p:cNvPr id="12" name="Image 1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71552" y="5196922"/>
            <a:ext cx="2439553" cy="3524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 descr="&lt;Chart&gt;&lt;ImageInfo ChartType=&quot;None&quot; Version=&quot;5.34.1270.0&quot; GUID=&quot;78ec9fec84b84562a3df010173062582&quot; DsId=&quot;ZCRX014&quot; T1SubID=&quot;&quot; Width=&quot;890&quot; Height=&quot;540&quot; Format=&quot;emf&quot; ChartGroupUID=&quot;e34ba38e-1027-4927-971e-d55292c87823&quot; GroupName=&quot;Pétrole&quot; ChartName=&quot;Cours du Brent en $ en termes nominaux et réels&quot; ChartStyleName=&quot;&quot; GroupNameEncoded=&quot;P%c3%a9trole&quot; ChartNameEncoded=&quot;Cours+du+Brent+en+%24+en+termes+nominaux+et+r%c3%a9els&quot; ChartStyleNameEncoded=&quot;&quot; ShortCode=&quot;&quot; ChartOwner=&quot;ZCRX014&quot; TemplateId=&quot;&quot; TemplateName=&quot;&quot; TemplateNameEncoded=&quot;&quot; EditionId=&quot;&quot; EditionGenerationDate=&quot;&quot; RefreshDate=&quot;07/11/2023 14:49:11&quot; ExportChartsIn=&quot;CurrentSlide&quot; ExportChartsTo=&quot; &quot; ExportChartAs=&quot; &quot; SpecifiedCellRow=&quot;0&quot; SpecifiedCellCol=&quot;0&quot; NoofColumns=&quot;1&quot; NoofChartPerPage=&quot;0&quot; SpaceBetweenCharts=&quot;0&quot; SpaceBetweenRowChart=&quot;0&quot; Transparent=&quot;0&quot; NoofRows=&quot;1&quot; LeftMargin=&quot;45&quot; RightMargin=&quot;0&quot; TopMargin=&quot;121&quot; FootMargin=&quot;0&quot; Orientation=&quot;landscape&quot; FileNameTemplate=&quot;&quot; ImageFileName=&quot;&quot; ChartTitle=&quot;Cours du Brent en termes nominaux et réels&quot; DoStretch=&quot;&quot; Pr=&quot;t&quot; RetrieveParams=&quot;&quot; /&gt;&lt;/Chart&gt;"/>
          <p:cNvPicPr>
            <a:picLocks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625" y="1152525"/>
            <a:ext cx="8483632" cy="5143500"/>
          </a:xfrm>
          <a:prstGeom prst="rect">
            <a:avLst/>
          </a:prstGeom>
          <a:solidFill>
            <a:srgbClr val="FFFFFF"/>
          </a:solidFill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16146942"/>
      </p:ext>
    </p:extLst>
  </p:cSld>
  <p:clrMapOvr>
    <a:masterClrMapping/>
  </p:clrMapOvr>
  <p:transition/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ce réservé du numéro de diapositive 4"/>
          <p:cNvSpPr>
            <a:spLocks noGrp="1"/>
          </p:cNvSpPr>
          <p:nvPr>
            <p:ph type="sldNum" sz="quarter" idx="11"/>
          </p:nvPr>
        </p:nvSpPr>
        <p:spPr>
          <a:xfrm>
            <a:off x="8951788" y="6248400"/>
            <a:ext cx="1555750" cy="457200"/>
          </a:xfrm>
        </p:spPr>
        <p:txBody>
          <a:bodyPr/>
          <a:lstStyle/>
          <a:p>
            <a:pPr>
              <a:defRPr/>
            </a:pPr>
            <a:fld id="{1014F82D-0A98-40B6-847C-EC8F4B96C636}" type="slidenum">
              <a:rPr lang="fr-FR"/>
              <a:pPr>
                <a:defRPr/>
              </a:pPr>
              <a:t>45</a:t>
            </a:fld>
            <a:endParaRPr lang="fr-FR" dirty="0"/>
          </a:p>
        </p:txBody>
      </p:sp>
      <p:sp>
        <p:nvSpPr>
          <p:cNvPr id="11" name="Rectangle 2"/>
          <p:cNvSpPr>
            <a:spLocks noGrp="1" noChangeArrowheads="1"/>
          </p:cNvSpPr>
          <p:nvPr>
            <p:ph type="title"/>
          </p:nvPr>
        </p:nvSpPr>
        <p:spPr>
          <a:xfrm>
            <a:off x="507341" y="116633"/>
            <a:ext cx="8641655" cy="720725"/>
          </a:xfrm>
        </p:spPr>
        <p:txBody>
          <a:bodyPr/>
          <a:lstStyle/>
          <a:p>
            <a:pPr algn="l"/>
            <a:r>
              <a:rPr lang="fr-FR" sz="2200" b="0" dirty="0">
                <a:solidFill>
                  <a:srgbClr val="0077B8"/>
                </a:solidFill>
                <a:latin typeface="Avenir LT 85 Heavy" pitchFamily="34" charset="0"/>
              </a:rPr>
              <a:t>Les cours des autres matières premières paraissent plutôt orientés à la baisse depuis fin 2022</a:t>
            </a:r>
            <a:endParaRPr lang="fr-FR" altLang="fr-FR" sz="2200" b="0" dirty="0">
              <a:latin typeface="Avenir LT 85 Heavy" pitchFamily="34" charset="0"/>
            </a:endParaRPr>
          </a:p>
        </p:txBody>
      </p:sp>
      <p:sp>
        <p:nvSpPr>
          <p:cNvPr id="9" name="Espace réservé du pied de page 3"/>
          <p:cNvSpPr>
            <a:spLocks noGrp="1"/>
          </p:cNvSpPr>
          <p:nvPr/>
        </p:nvSpPr>
        <p:spPr bwMode="auto">
          <a:xfrm>
            <a:off x="1524001" y="6388100"/>
            <a:ext cx="15843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/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80000"/>
              <a:buFont typeface="Monotype Sorts"/>
              <a:buChar char="w"/>
              <a:defRPr sz="3200" b="1">
                <a:solidFill>
                  <a:srgbClr val="0071B9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Char char="•"/>
              <a:defRPr sz="2800" b="1">
                <a:solidFill>
                  <a:srgbClr val="0071B9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Char char="•"/>
              <a:defRPr sz="2400" b="1">
                <a:solidFill>
                  <a:srgbClr val="0071B9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 b="1">
                <a:solidFill>
                  <a:srgbClr val="0071B9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•"/>
              <a:defRPr sz="2000" b="1">
                <a:solidFill>
                  <a:srgbClr val="0071B9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 b="1">
                <a:solidFill>
                  <a:srgbClr val="0071B9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 b="1">
                <a:solidFill>
                  <a:srgbClr val="0071B9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 b="1">
                <a:solidFill>
                  <a:srgbClr val="0071B9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 b="1">
                <a:solidFill>
                  <a:srgbClr val="0071B9"/>
                </a:solidFill>
                <a:latin typeface="Arial" pitchFamily="34" charset="0"/>
              </a:defRPr>
            </a:lvl9pPr>
          </a:lstStyle>
          <a:p>
            <a:pPr>
              <a:buNone/>
            </a:pPr>
            <a:endParaRPr lang="fr-FR" sz="1200" b="0" dirty="0">
              <a:latin typeface="Avenir LT 55 Oblique" pitchFamily="34" charset="0"/>
            </a:endParaRPr>
          </a:p>
        </p:txBody>
      </p:sp>
      <p:sp>
        <p:nvSpPr>
          <p:cNvPr id="10" name="Line 3"/>
          <p:cNvSpPr>
            <a:spLocks noChangeShapeType="1"/>
          </p:cNvSpPr>
          <p:nvPr/>
        </p:nvSpPr>
        <p:spPr bwMode="auto">
          <a:xfrm>
            <a:off x="507341" y="847746"/>
            <a:ext cx="8641655" cy="0"/>
          </a:xfrm>
          <a:prstGeom prst="line">
            <a:avLst/>
          </a:prstGeom>
          <a:noFill/>
          <a:ln w="25400">
            <a:solidFill>
              <a:srgbClr val="F47A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 dirty="0"/>
          </a:p>
        </p:txBody>
      </p:sp>
      <p:pic>
        <p:nvPicPr>
          <p:cNvPr id="12" name="Image 1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71552" y="5196922"/>
            <a:ext cx="2439553" cy="3524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1" descr="&lt;Chart&gt;&lt;ImageInfo ChartType=&quot;None&quot; Version=&quot;5.34.1270.0&quot; GUID=&quot;1344ba7e22244e9bb89ac5d2b5003a33&quot; DsId=&quot;ZCRX014&quot; T1SubID=&quot;&quot; Width=&quot;890&quot; Height=&quot;540&quot; Format=&quot;emf&quot; ChartGroupUID=&quot;eba7edb4-e063-4901-bd29-1264cb6af372&quot; GroupName=&quot;2021-04-14_Matières premières&quot; ChartName=&quot;Cours des matières premières en dollars&quot; ChartStyleName=&quot;&quot; GroupNameEncoded=&quot;2021-04-14_Mati%c3%a8res+premi%c3%a8res&quot; ChartNameEncoded=&quot;Cours+des+mati%c3%a8res+premi%c3%a8res+en+dollars&quot; ChartStyleNameEncoded=&quot;&quot; ShortCode=&quot;&quot; ChartOwner=&quot;ZCRX006&quot; TemplateId=&quot;&quot; TemplateName=&quot;&quot; TemplateNameEncoded=&quot;&quot; EditionId=&quot;&quot; EditionGenerationDate=&quot;&quot; RefreshDate=&quot;07/11/2023 14:49:12&quot; ExportChartsIn=&quot;CurrentSlide&quot; ExportChartsTo=&quot; &quot; ExportChartAs=&quot; &quot; SpecifiedCellRow=&quot;0&quot; SpecifiedCellCol=&quot;0&quot; NoofColumns=&quot;1&quot; NoofChartPerPage=&quot;0&quot; SpaceBetweenCharts=&quot;0&quot; SpaceBetweenRowChart=&quot;0&quot; Transparent=&quot;0&quot; NoofRows=&quot;1&quot; LeftMargin=&quot;45&quot; RightMargin=&quot;0&quot; TopMargin=&quot;121&quot; FootMargin=&quot;0&quot; Orientation=&quot;landscape&quot; FileNameTemplate=&quot;&quot; ImageFileName=&quot;&quot; ChartTitle=&quot;Cours des matières premières en dollars &quot; DoStretch=&quot;&quot; Pr=&quot;t&quot; RetrieveParams=&quot;&quot; /&gt;&lt;/Chart&gt;"/>
          <p:cNvPicPr>
            <a:picLocks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625" y="1152525"/>
            <a:ext cx="8483632" cy="5143500"/>
          </a:xfrm>
          <a:prstGeom prst="rect">
            <a:avLst/>
          </a:prstGeom>
          <a:solidFill>
            <a:srgbClr val="FFFFFF"/>
          </a:solidFill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65195936"/>
      </p:ext>
    </p:extLst>
  </p:cSld>
  <p:clrMapOvr>
    <a:masterClrMapping/>
  </p:clrMapOvr>
  <p:transition/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ce réservé du numéro de diapositive 4"/>
          <p:cNvSpPr>
            <a:spLocks noGrp="1"/>
          </p:cNvSpPr>
          <p:nvPr>
            <p:ph type="sldNum" sz="quarter" idx="11"/>
          </p:nvPr>
        </p:nvSpPr>
        <p:spPr>
          <a:xfrm>
            <a:off x="8951788" y="6248400"/>
            <a:ext cx="1555750" cy="457200"/>
          </a:xfrm>
        </p:spPr>
        <p:txBody>
          <a:bodyPr/>
          <a:lstStyle/>
          <a:p>
            <a:pPr>
              <a:defRPr/>
            </a:pPr>
            <a:fld id="{1014F82D-0A98-40B6-847C-EC8F4B96C636}" type="slidenum">
              <a:rPr lang="fr-FR"/>
              <a:pPr>
                <a:defRPr/>
              </a:pPr>
              <a:t>46</a:t>
            </a:fld>
            <a:endParaRPr lang="fr-FR" dirty="0"/>
          </a:p>
        </p:txBody>
      </p:sp>
      <p:sp>
        <p:nvSpPr>
          <p:cNvPr id="11" name="Rectangle 2"/>
          <p:cNvSpPr>
            <a:spLocks noGrp="1" noChangeArrowheads="1"/>
          </p:cNvSpPr>
          <p:nvPr>
            <p:ph type="title"/>
          </p:nvPr>
        </p:nvSpPr>
        <p:spPr>
          <a:xfrm>
            <a:off x="507341" y="116633"/>
            <a:ext cx="8641655" cy="720725"/>
          </a:xfrm>
        </p:spPr>
        <p:txBody>
          <a:bodyPr/>
          <a:lstStyle/>
          <a:p>
            <a:pPr algn="l"/>
            <a:r>
              <a:rPr lang="fr-FR" sz="2200" b="0" dirty="0">
                <a:solidFill>
                  <a:srgbClr val="0077B8"/>
                </a:solidFill>
                <a:latin typeface="Avenir LT 85 Heavy" pitchFamily="34" charset="0"/>
              </a:rPr>
              <a:t>Doit-on donner crédit aux signaux de ralentissement déjà présents en 2022 et non confirmés au 1er semestre 2023 ?</a:t>
            </a:r>
            <a:endParaRPr lang="fr-FR" altLang="fr-FR" sz="2200" b="0" dirty="0">
              <a:latin typeface="Avenir LT 85 Heavy" pitchFamily="34" charset="0"/>
            </a:endParaRPr>
          </a:p>
        </p:txBody>
      </p:sp>
      <p:pic>
        <p:nvPicPr>
          <p:cNvPr id="4" name="Picture 1" descr="&lt;Chart&gt;&lt;ImageInfo ChartType=&quot;&quot; Version=&quot;5.34.1270.0&quot; GUID=&quot;170a08ec65ca443aa6c9e798dc7c941a&quot; DsId=&quot;ZCRX015&quot; T1SubID=&quot;&quot; Width=&quot;890&quot; Height=&quot;540&quot; Format=&quot;emf&quot; ChartGroupUID=&quot;b37070b3-45e9-470d-a801-34bb66663341&quot; GroupName=&quot;Monde&quot; ChartName=&quot;Monde : PMI composite et manufacturier (2010)&quot; ChartStyleName=&quot;&quot; GroupNameEncoded=&quot;Monde&quot; ChartNameEncoded=&quot;Monde+%3a+PMI+composite+et+manufacturier+(2010)&quot; ChartStyleNameEncoded=&quot;&quot; ShortCode=&quot;&quot; ChartOwner=&quot;ZCRX018&quot; TemplateId=&quot;&quot; TemplateName=&quot;&quot; TemplateNameEncoded=&quot;&quot; EditionId=&quot;&quot; EditionGenerationDate=&quot;&quot; RefreshDate=&quot;07/11/2023 14:49:11&quot; ExportChartsIn=&quot;CurrentSlide&quot; ExportChartsTo=&quot; &quot; ExportChartAs=&quot; &quot; SpecifiedCellRow=&quot;0&quot; SpecifiedCellCol=&quot;0&quot; NoofColumns=&quot;1&quot; NoofChartPerPage=&quot;0&quot; SpaceBetweenCharts=&quot;0&quot; SpaceBetweenRowChart=&quot;0&quot; Transparent=&quot;0&quot; NoofRows=&quot;1&quot; LeftMargin=&quot;45&quot; RightMargin=&quot;0&quot; TopMargin=&quot;121&quot; FootMargin=&quot;0&quot; Orientation=&quot;landscape&quot; FileNameTemplate=&quot;&quot; ImageFileName=&quot;&quot; ChartTitle=&quot;Monde&quot; DoStretch=&quot;&quot; Pr=&quot;t&quot; RetrieveParams=&quot;&quot; /&gt;&lt;/Chart&gt;"/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059" y="1046173"/>
            <a:ext cx="8483632" cy="5143500"/>
          </a:xfrm>
          <a:prstGeom prst="rect">
            <a:avLst/>
          </a:prstGeom>
          <a:solidFill>
            <a:srgbClr val="FFFFFF"/>
          </a:solidFill>
          <a:ln>
            <a:noFill/>
          </a:ln>
        </p:spPr>
      </p:pic>
      <p:sp>
        <p:nvSpPr>
          <p:cNvPr id="9" name="Espace réservé du pied de page 3"/>
          <p:cNvSpPr>
            <a:spLocks noGrp="1"/>
          </p:cNvSpPr>
          <p:nvPr/>
        </p:nvSpPr>
        <p:spPr bwMode="auto">
          <a:xfrm>
            <a:off x="1524001" y="6388100"/>
            <a:ext cx="15843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/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80000"/>
              <a:buFont typeface="Monotype Sorts"/>
              <a:buChar char="w"/>
              <a:defRPr sz="3200" b="1">
                <a:solidFill>
                  <a:srgbClr val="0071B9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Char char="•"/>
              <a:defRPr sz="2800" b="1">
                <a:solidFill>
                  <a:srgbClr val="0071B9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Char char="•"/>
              <a:defRPr sz="2400" b="1">
                <a:solidFill>
                  <a:srgbClr val="0071B9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 b="1">
                <a:solidFill>
                  <a:srgbClr val="0071B9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•"/>
              <a:defRPr sz="2000" b="1">
                <a:solidFill>
                  <a:srgbClr val="0071B9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 b="1">
                <a:solidFill>
                  <a:srgbClr val="0071B9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 b="1">
                <a:solidFill>
                  <a:srgbClr val="0071B9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 b="1">
                <a:solidFill>
                  <a:srgbClr val="0071B9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 b="1">
                <a:solidFill>
                  <a:srgbClr val="0071B9"/>
                </a:solidFill>
                <a:latin typeface="Arial" pitchFamily="34" charset="0"/>
              </a:defRPr>
            </a:lvl9pPr>
          </a:lstStyle>
          <a:p>
            <a:pPr>
              <a:buNone/>
            </a:pPr>
            <a:endParaRPr lang="fr-FR" sz="1200" b="0" dirty="0">
              <a:latin typeface="Avenir LT 55 Oblique" pitchFamily="34" charset="0"/>
            </a:endParaRPr>
          </a:p>
        </p:txBody>
      </p:sp>
      <p:sp>
        <p:nvSpPr>
          <p:cNvPr id="10" name="Line 3"/>
          <p:cNvSpPr>
            <a:spLocks noChangeShapeType="1"/>
          </p:cNvSpPr>
          <p:nvPr/>
        </p:nvSpPr>
        <p:spPr bwMode="auto">
          <a:xfrm>
            <a:off x="507341" y="847746"/>
            <a:ext cx="8641655" cy="0"/>
          </a:xfrm>
          <a:prstGeom prst="line">
            <a:avLst/>
          </a:prstGeom>
          <a:noFill/>
          <a:ln w="25400">
            <a:solidFill>
              <a:srgbClr val="F47A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 dirty="0"/>
          </a:p>
        </p:txBody>
      </p:sp>
      <p:pic>
        <p:nvPicPr>
          <p:cNvPr id="12" name="Image 1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71552" y="5196922"/>
            <a:ext cx="2439553" cy="3524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38563350"/>
      </p:ext>
    </p:extLst>
  </p:cSld>
  <p:clrMapOvr>
    <a:masterClrMapping/>
  </p:clrMapOvr>
  <p:transition/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ce réservé du numéro de diapositive 4"/>
          <p:cNvSpPr>
            <a:spLocks noGrp="1"/>
          </p:cNvSpPr>
          <p:nvPr>
            <p:ph type="sldNum" sz="quarter" idx="11"/>
          </p:nvPr>
        </p:nvSpPr>
        <p:spPr>
          <a:xfrm>
            <a:off x="8951788" y="6248400"/>
            <a:ext cx="1555750" cy="457200"/>
          </a:xfrm>
        </p:spPr>
        <p:txBody>
          <a:bodyPr/>
          <a:lstStyle/>
          <a:p>
            <a:pPr>
              <a:defRPr/>
            </a:pPr>
            <a:fld id="{1014F82D-0A98-40B6-847C-EC8F4B96C636}" type="slidenum">
              <a:rPr lang="fr-FR"/>
              <a:pPr>
                <a:defRPr/>
              </a:pPr>
              <a:t>47</a:t>
            </a:fld>
            <a:endParaRPr lang="fr-FR" dirty="0"/>
          </a:p>
        </p:txBody>
      </p:sp>
      <p:sp>
        <p:nvSpPr>
          <p:cNvPr id="11" name="Rectangle 2"/>
          <p:cNvSpPr>
            <a:spLocks noGrp="1" noChangeArrowheads="1"/>
          </p:cNvSpPr>
          <p:nvPr>
            <p:ph type="title"/>
          </p:nvPr>
        </p:nvSpPr>
        <p:spPr>
          <a:xfrm>
            <a:off x="507341" y="116633"/>
            <a:ext cx="8641655" cy="720725"/>
          </a:xfrm>
        </p:spPr>
        <p:txBody>
          <a:bodyPr/>
          <a:lstStyle/>
          <a:p>
            <a:pPr algn="l"/>
            <a:r>
              <a:rPr lang="fr-FR" sz="2200" b="0" dirty="0">
                <a:solidFill>
                  <a:srgbClr val="0077B8"/>
                </a:solidFill>
                <a:latin typeface="Avenir LT 85 Heavy" pitchFamily="34" charset="0"/>
              </a:rPr>
              <a:t>En Chine, le marasme immobilier emporte des conséquences plus larges : finances locales, épargne des ménages…</a:t>
            </a:r>
            <a:endParaRPr lang="fr-FR" altLang="fr-FR" sz="2200" b="0" dirty="0">
              <a:latin typeface="Avenir LT 85 Heavy" pitchFamily="34" charset="0"/>
            </a:endParaRPr>
          </a:p>
        </p:txBody>
      </p:sp>
      <p:sp>
        <p:nvSpPr>
          <p:cNvPr id="9" name="Espace réservé du pied de page 3"/>
          <p:cNvSpPr>
            <a:spLocks noGrp="1"/>
          </p:cNvSpPr>
          <p:nvPr/>
        </p:nvSpPr>
        <p:spPr bwMode="auto">
          <a:xfrm>
            <a:off x="1524001" y="6388100"/>
            <a:ext cx="15843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/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80000"/>
              <a:buFont typeface="Monotype Sorts"/>
              <a:buChar char="w"/>
              <a:defRPr sz="3200" b="1">
                <a:solidFill>
                  <a:srgbClr val="0071B9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Char char="•"/>
              <a:defRPr sz="2800" b="1">
                <a:solidFill>
                  <a:srgbClr val="0071B9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Char char="•"/>
              <a:defRPr sz="2400" b="1">
                <a:solidFill>
                  <a:srgbClr val="0071B9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 b="1">
                <a:solidFill>
                  <a:srgbClr val="0071B9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•"/>
              <a:defRPr sz="2000" b="1">
                <a:solidFill>
                  <a:srgbClr val="0071B9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 b="1">
                <a:solidFill>
                  <a:srgbClr val="0071B9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 b="1">
                <a:solidFill>
                  <a:srgbClr val="0071B9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 b="1">
                <a:solidFill>
                  <a:srgbClr val="0071B9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 b="1">
                <a:solidFill>
                  <a:srgbClr val="0071B9"/>
                </a:solidFill>
                <a:latin typeface="Arial" pitchFamily="34" charset="0"/>
              </a:defRPr>
            </a:lvl9pPr>
          </a:lstStyle>
          <a:p>
            <a:pPr>
              <a:buNone/>
            </a:pPr>
            <a:endParaRPr lang="fr-FR" sz="1200" b="0" dirty="0">
              <a:latin typeface="Avenir LT 55 Oblique" pitchFamily="34" charset="0"/>
            </a:endParaRPr>
          </a:p>
        </p:txBody>
      </p:sp>
      <p:sp>
        <p:nvSpPr>
          <p:cNvPr id="10" name="Line 3"/>
          <p:cNvSpPr>
            <a:spLocks noChangeShapeType="1"/>
          </p:cNvSpPr>
          <p:nvPr/>
        </p:nvSpPr>
        <p:spPr bwMode="auto">
          <a:xfrm>
            <a:off x="507341" y="847746"/>
            <a:ext cx="8641655" cy="0"/>
          </a:xfrm>
          <a:prstGeom prst="line">
            <a:avLst/>
          </a:prstGeom>
          <a:noFill/>
          <a:ln w="25400">
            <a:solidFill>
              <a:srgbClr val="F47A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 dirty="0"/>
          </a:p>
        </p:txBody>
      </p:sp>
      <p:pic>
        <p:nvPicPr>
          <p:cNvPr id="12" name="Image 1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71552" y="5196922"/>
            <a:ext cx="2439553" cy="3524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1" descr="&lt;Chart&gt;&lt;ImageInfo ChartType=&quot;&quot; Version=&quot;5.34.1270.0&quot; GUID=&quot;28fc6da11c5a42acb3b6d752ebeef023&quot; DsId=&quot;ZCRX018&quot; T1SubID=&quot;&quot; Width=&quot;820&quot; Height=&quot;525&quot; Format=&quot;emf&quot; ChartGroupUID=&quot;8ffa1a25-59e0-4c2b-ad50-781337647f8a&quot; GroupName=&quot;Immobilier&quot; ChartName=&quot;Chine : transactions immobiliÃ¨res et recettes fiscales&quot; ChartStyleName=&quot;&quot; GroupNameEncoded=&quot;Immobilier&quot; ChartNameEncoded=&quot;Chine+%3a+transactions+immobili%c3%83%c2%a8res+et+recettes+fiscales&quot; ChartStyleNameEncoded=&quot;&quot; ShortCode=&quot;&quot; ChartOwner=&quot;ZCRX018&quot; TemplateId=&quot;&quot; TemplateName=&quot;&quot; TemplateNameEncoded=&quot;&quot; EditionId=&quot;&quot; EditionGenerationDate=&quot;&quot; RefreshDate=&quot;07/11/2023 14:49:11&quot; ExportChartsIn=&quot;CurrentSlide&quot; ExportChartsTo=&quot; &quot; ExportChartAs=&quot; &quot; SpecifiedCellRow=&quot;0&quot; SpecifiedCellCol=&quot;0&quot; NoofColumns=&quot;1&quot; NoofChartPerPage=&quot;0&quot; SpaceBetweenCharts=&quot;0&quot; SpaceBetweenRowChart=&quot;0&quot; Transparent=&quot;0&quot; NoofRows=&quot;1&quot; LeftMargin=&quot;0&quot; RightMargin=&quot;0&quot; TopMargin=&quot;0&quot; FootMargin=&quot;0&quot; Orientation=&quot;landscape&quot; FileNameTemplate=&quot;&quot; ImageFileName=&quot;&quot; ChartTitle=&quot;Chine&quot; DoStretch=&quot;true&quot; Pr=&quot;&quot; RetrieveParams=&quot;&quot; /&gt;&lt;/Chart&gt;"/>
          <p:cNvPicPr>
            <a:picLocks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169" y="1381119"/>
            <a:ext cx="7812074" cy="5008091"/>
          </a:xfrm>
          <a:prstGeom prst="rect">
            <a:avLst/>
          </a:prstGeom>
          <a:solidFill>
            <a:srgbClr val="FFFFFF"/>
          </a:solidFill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58235519"/>
      </p:ext>
    </p:extLst>
  </p:cSld>
  <p:clrMapOvr>
    <a:masterClrMapping/>
  </p:clrMapOvr>
  <p:transition/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ce réservé du numéro de diapositive 4"/>
          <p:cNvSpPr>
            <a:spLocks noGrp="1"/>
          </p:cNvSpPr>
          <p:nvPr>
            <p:ph type="sldNum" sz="quarter" idx="11"/>
          </p:nvPr>
        </p:nvSpPr>
        <p:spPr>
          <a:xfrm>
            <a:off x="8951788" y="6248400"/>
            <a:ext cx="1555750" cy="457200"/>
          </a:xfrm>
        </p:spPr>
        <p:txBody>
          <a:bodyPr/>
          <a:lstStyle/>
          <a:p>
            <a:pPr>
              <a:defRPr/>
            </a:pPr>
            <a:fld id="{1014F82D-0A98-40B6-847C-EC8F4B96C636}" type="slidenum">
              <a:rPr lang="fr-FR"/>
              <a:pPr>
                <a:defRPr/>
              </a:pPr>
              <a:t>48</a:t>
            </a:fld>
            <a:endParaRPr lang="fr-FR" dirty="0"/>
          </a:p>
        </p:txBody>
      </p:sp>
      <p:sp>
        <p:nvSpPr>
          <p:cNvPr id="11" name="Rectangle 2"/>
          <p:cNvSpPr>
            <a:spLocks noGrp="1" noChangeArrowheads="1"/>
          </p:cNvSpPr>
          <p:nvPr>
            <p:ph type="title"/>
          </p:nvPr>
        </p:nvSpPr>
        <p:spPr>
          <a:xfrm>
            <a:off x="507341" y="116633"/>
            <a:ext cx="8641655" cy="720725"/>
          </a:xfrm>
        </p:spPr>
        <p:txBody>
          <a:bodyPr/>
          <a:lstStyle/>
          <a:p>
            <a:pPr algn="l">
              <a:defRPr/>
            </a:pPr>
            <a:r>
              <a:rPr lang="fr-FR" sz="2200" dirty="0">
                <a:solidFill>
                  <a:srgbClr val="0072C6"/>
                </a:solidFill>
                <a:latin typeface="Avenir LT 85 Heavy" pitchFamily="34" charset="0"/>
              </a:rPr>
              <a:t>L’industrie automobile chinoise est devenue, en moins de 3 ans, un géant de l’export</a:t>
            </a:r>
          </a:p>
        </p:txBody>
      </p:sp>
      <p:sp>
        <p:nvSpPr>
          <p:cNvPr id="9" name="Espace réservé du pied de page 3"/>
          <p:cNvSpPr>
            <a:spLocks noGrp="1"/>
          </p:cNvSpPr>
          <p:nvPr/>
        </p:nvSpPr>
        <p:spPr bwMode="auto">
          <a:xfrm>
            <a:off x="1524001" y="6388100"/>
            <a:ext cx="15843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/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80000"/>
              <a:buFont typeface="Monotype Sorts"/>
              <a:buChar char="w"/>
              <a:defRPr sz="3200" b="1">
                <a:solidFill>
                  <a:srgbClr val="0071B9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Char char="•"/>
              <a:defRPr sz="2800" b="1">
                <a:solidFill>
                  <a:srgbClr val="0071B9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Char char="•"/>
              <a:defRPr sz="2400" b="1">
                <a:solidFill>
                  <a:srgbClr val="0071B9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 b="1">
                <a:solidFill>
                  <a:srgbClr val="0071B9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•"/>
              <a:defRPr sz="2000" b="1">
                <a:solidFill>
                  <a:srgbClr val="0071B9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 b="1">
                <a:solidFill>
                  <a:srgbClr val="0071B9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 b="1">
                <a:solidFill>
                  <a:srgbClr val="0071B9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 b="1">
                <a:solidFill>
                  <a:srgbClr val="0071B9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 b="1">
                <a:solidFill>
                  <a:srgbClr val="0071B9"/>
                </a:solidFill>
                <a:latin typeface="Arial" pitchFamily="34" charset="0"/>
              </a:defRPr>
            </a:lvl9pPr>
          </a:lstStyle>
          <a:p>
            <a:pPr>
              <a:buNone/>
            </a:pPr>
            <a:endParaRPr lang="fr-FR" sz="1200" b="0" dirty="0">
              <a:latin typeface="Avenir LT 55 Oblique" pitchFamily="34" charset="0"/>
            </a:endParaRPr>
          </a:p>
        </p:txBody>
      </p:sp>
      <p:sp>
        <p:nvSpPr>
          <p:cNvPr id="10" name="Line 3"/>
          <p:cNvSpPr>
            <a:spLocks noChangeShapeType="1"/>
          </p:cNvSpPr>
          <p:nvPr/>
        </p:nvSpPr>
        <p:spPr bwMode="auto">
          <a:xfrm>
            <a:off x="507341" y="847746"/>
            <a:ext cx="8641655" cy="0"/>
          </a:xfrm>
          <a:prstGeom prst="line">
            <a:avLst/>
          </a:prstGeom>
          <a:noFill/>
          <a:ln w="25400">
            <a:solidFill>
              <a:srgbClr val="F47A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 dirty="0"/>
          </a:p>
        </p:txBody>
      </p:sp>
      <p:pic>
        <p:nvPicPr>
          <p:cNvPr id="12" name="Image 1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71552" y="5196922"/>
            <a:ext cx="2439553" cy="3524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Image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55619" y="1071684"/>
            <a:ext cx="6926575" cy="493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4685313"/>
      </p:ext>
    </p:extLst>
  </p:cSld>
  <p:clrMapOvr>
    <a:masterClrMapping/>
  </p:clrMapOvr>
  <p:transition/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ce réservé du numéro de diapositive 4"/>
          <p:cNvSpPr>
            <a:spLocks noGrp="1"/>
          </p:cNvSpPr>
          <p:nvPr>
            <p:ph type="sldNum" sz="quarter" idx="11"/>
          </p:nvPr>
        </p:nvSpPr>
        <p:spPr>
          <a:xfrm>
            <a:off x="8951788" y="6248400"/>
            <a:ext cx="1555750" cy="457200"/>
          </a:xfrm>
        </p:spPr>
        <p:txBody>
          <a:bodyPr/>
          <a:lstStyle/>
          <a:p>
            <a:pPr>
              <a:defRPr/>
            </a:pPr>
            <a:fld id="{1014F82D-0A98-40B6-847C-EC8F4B96C636}" type="slidenum">
              <a:rPr lang="fr-FR"/>
              <a:pPr>
                <a:defRPr/>
              </a:pPr>
              <a:t>49</a:t>
            </a:fld>
            <a:endParaRPr lang="fr-FR" dirty="0"/>
          </a:p>
        </p:txBody>
      </p:sp>
      <p:sp>
        <p:nvSpPr>
          <p:cNvPr id="11" name="Rectangle 2"/>
          <p:cNvSpPr>
            <a:spLocks noGrp="1" noChangeArrowheads="1"/>
          </p:cNvSpPr>
          <p:nvPr>
            <p:ph type="title"/>
          </p:nvPr>
        </p:nvSpPr>
        <p:spPr>
          <a:xfrm>
            <a:off x="507341" y="116633"/>
            <a:ext cx="8641655" cy="720725"/>
          </a:xfrm>
        </p:spPr>
        <p:txBody>
          <a:bodyPr/>
          <a:lstStyle/>
          <a:p>
            <a:pPr algn="l">
              <a:defRPr/>
            </a:pPr>
            <a:r>
              <a:rPr lang="fr-FR" sz="2200" b="0" dirty="0">
                <a:solidFill>
                  <a:srgbClr val="0072C6"/>
                </a:solidFill>
                <a:latin typeface="Avenir LT 85 Heavy" pitchFamily="34" charset="0"/>
              </a:rPr>
              <a:t>Les investissements en R&amp;D, logiciels/tech, et dans l’industrie automobile continuent d’être en vive croissance en Chine</a:t>
            </a:r>
            <a:endParaRPr lang="fr-FR" sz="2200" dirty="0">
              <a:solidFill>
                <a:srgbClr val="0072C6"/>
              </a:solidFill>
              <a:latin typeface="Avenir LT 85 Heavy" pitchFamily="34" charset="0"/>
            </a:endParaRPr>
          </a:p>
        </p:txBody>
      </p:sp>
      <p:sp>
        <p:nvSpPr>
          <p:cNvPr id="9" name="Espace réservé du pied de page 3"/>
          <p:cNvSpPr>
            <a:spLocks noGrp="1"/>
          </p:cNvSpPr>
          <p:nvPr/>
        </p:nvSpPr>
        <p:spPr bwMode="auto">
          <a:xfrm>
            <a:off x="1524001" y="6388100"/>
            <a:ext cx="15843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/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80000"/>
              <a:buFont typeface="Monotype Sorts"/>
              <a:buChar char="w"/>
              <a:defRPr sz="3200" b="1">
                <a:solidFill>
                  <a:srgbClr val="0071B9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Char char="•"/>
              <a:defRPr sz="2800" b="1">
                <a:solidFill>
                  <a:srgbClr val="0071B9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Char char="•"/>
              <a:defRPr sz="2400" b="1">
                <a:solidFill>
                  <a:srgbClr val="0071B9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 b="1">
                <a:solidFill>
                  <a:srgbClr val="0071B9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•"/>
              <a:defRPr sz="2000" b="1">
                <a:solidFill>
                  <a:srgbClr val="0071B9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 b="1">
                <a:solidFill>
                  <a:srgbClr val="0071B9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 b="1">
                <a:solidFill>
                  <a:srgbClr val="0071B9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 b="1">
                <a:solidFill>
                  <a:srgbClr val="0071B9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 b="1">
                <a:solidFill>
                  <a:srgbClr val="0071B9"/>
                </a:solidFill>
                <a:latin typeface="Arial" pitchFamily="34" charset="0"/>
              </a:defRPr>
            </a:lvl9pPr>
          </a:lstStyle>
          <a:p>
            <a:pPr>
              <a:buNone/>
            </a:pPr>
            <a:endParaRPr lang="fr-FR" sz="1200" b="0" dirty="0">
              <a:latin typeface="Avenir LT 55 Oblique" pitchFamily="34" charset="0"/>
            </a:endParaRPr>
          </a:p>
        </p:txBody>
      </p:sp>
      <p:sp>
        <p:nvSpPr>
          <p:cNvPr id="10" name="Line 3"/>
          <p:cNvSpPr>
            <a:spLocks noChangeShapeType="1"/>
          </p:cNvSpPr>
          <p:nvPr/>
        </p:nvSpPr>
        <p:spPr bwMode="auto">
          <a:xfrm>
            <a:off x="507341" y="847746"/>
            <a:ext cx="8641655" cy="0"/>
          </a:xfrm>
          <a:prstGeom prst="line">
            <a:avLst/>
          </a:prstGeom>
          <a:noFill/>
          <a:ln w="25400">
            <a:solidFill>
              <a:srgbClr val="F47A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 dirty="0"/>
          </a:p>
        </p:txBody>
      </p:sp>
      <p:pic>
        <p:nvPicPr>
          <p:cNvPr id="12" name="Image 1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71552" y="5196922"/>
            <a:ext cx="2439553" cy="3524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1" descr="&lt;Chart&gt;&lt;ImageInfo ChartType=&quot;None&quot; Version=&quot;5.34.1270.0&quot; GUID=&quot;95ebb3f426234ba592afe1136390e0b5&quot; DsId=&quot;ZCRX018&quot; T1SubID=&quot;&quot; Width=&quot;852&quot; Height=&quot;548&quot; Format=&quot;emf&quot; ChartGroupUID=&quot;8be5c19c-c616-4db8-baee-0bae84025d43&quot; GroupName=&quot;Chine&quot; ChartName=&quot;Chine : investissement sectoriel&quot; ChartStyleName=&quot;&quot; GroupNameEncoded=&quot;Chine&quot; ChartNameEncoded=&quot;Chine+%3a+investissement+sectoriel&quot; ChartStyleNameEncoded=&quot;&quot; ShortCode=&quot;&quot; ChartOwner=&quot;ZCRX018&quot; TemplateId=&quot;&quot; TemplateName=&quot;&quot; TemplateNameEncoded=&quot;&quot; EditionId=&quot;&quot; EditionGenerationDate=&quot;&quot; RefreshDate=&quot;07/11/2023 14:49:11&quot; ExportChartsIn=&quot;CurrentSlide&quot; ExportChartsTo=&quot; &quot; ExportChartAs=&quot; &quot; SpecifiedCellRow=&quot;0&quot; SpecifiedCellCol=&quot;0&quot; NoofColumns=&quot;1&quot; NoofChartPerPage=&quot;0&quot; SpaceBetweenCharts=&quot;0&quot; SpaceBetweenRowChart=&quot;0&quot; Transparent=&quot;0&quot; NoofRows=&quot;1&quot; LeftMargin=&quot;0&quot; RightMargin=&quot;0&quot; TopMargin=&quot;0&quot; FootMargin=&quot;0&quot; Orientation=&quot;landscape&quot; FileNameTemplate=&quot;&quot; ImageFileName=&quot;&quot; ChartTitle=&quot;Chine&quot; DoStretch=&quot;true&quot; Pr=&quot;&quot; RetrieveParams=&quot;&quot; /&gt;&lt;/Chart&gt;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236" y="1158217"/>
            <a:ext cx="8121401" cy="5220000"/>
          </a:xfrm>
          <a:prstGeom prst="rect">
            <a:avLst/>
          </a:prstGeom>
          <a:solidFill>
            <a:srgbClr val="FFFFFF"/>
          </a:solidFill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54492901"/>
      </p:ext>
    </p:extLst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/>
          <p:cNvSpPr>
            <a:spLocks noGrp="1"/>
          </p:cNvSpPr>
          <p:nvPr>
            <p:ph type="body" sz="quarter" idx="10"/>
          </p:nvPr>
        </p:nvSpPr>
        <p:spPr>
          <a:xfrm>
            <a:off x="242261" y="1326236"/>
            <a:ext cx="7795953" cy="3096313"/>
          </a:xfrm>
        </p:spPr>
        <p:txBody>
          <a:bodyPr/>
          <a:lstStyle/>
          <a:p>
            <a:pPr algn="just"/>
            <a:r>
              <a:rPr lang="fr-FR" sz="2000" dirty="0">
                <a:solidFill>
                  <a:schemeClr val="tx1"/>
                </a:solidFill>
              </a:rPr>
              <a:t>Période octobre 2022 – début novembre :  2497 recherches de cotes dont 2080 ont donné un résultat. </a:t>
            </a:r>
          </a:p>
          <a:p>
            <a:pPr algn="just"/>
            <a:r>
              <a:rPr lang="fr-FR" sz="2000" dirty="0">
                <a:solidFill>
                  <a:schemeClr val="tx1"/>
                </a:solidFill>
              </a:rPr>
              <a:t>Nombre de recherche en </a:t>
            </a:r>
            <a:r>
              <a:rPr lang="fr-FR" sz="2000" b="1" dirty="0">
                <a:solidFill>
                  <a:schemeClr val="accent6"/>
                </a:solidFill>
              </a:rPr>
              <a:t>baisse</a:t>
            </a:r>
            <a:r>
              <a:rPr lang="fr-FR" sz="2000" dirty="0">
                <a:solidFill>
                  <a:schemeClr val="tx1"/>
                </a:solidFill>
              </a:rPr>
              <a:t>, </a:t>
            </a:r>
            <a:r>
              <a:rPr lang="fr-FR" sz="2000" b="1" dirty="0">
                <a:solidFill>
                  <a:schemeClr val="accent5"/>
                </a:solidFill>
              </a:rPr>
              <a:t>ratio stable </a:t>
            </a:r>
            <a:r>
              <a:rPr lang="fr-FR" sz="2000" dirty="0">
                <a:solidFill>
                  <a:schemeClr val="tx1"/>
                </a:solidFill>
              </a:rPr>
              <a:t>depuis 3 ans !</a:t>
            </a:r>
          </a:p>
          <a:p>
            <a:pPr algn="just"/>
            <a:r>
              <a:rPr lang="fr-FR" sz="2000" dirty="0">
                <a:solidFill>
                  <a:schemeClr val="tx1"/>
                </a:solidFill>
              </a:rPr>
              <a:t>Depuis novembre 2022 :</a:t>
            </a:r>
            <a:endParaRPr lang="fr-FR" sz="2800" dirty="0">
              <a:solidFill>
                <a:schemeClr val="tx1"/>
              </a:solidFill>
            </a:endParaRPr>
          </a:p>
          <a:p>
            <a:pPr lvl="1" algn="just">
              <a:buFont typeface="Arial" panose="020B0604020202020204" pitchFamily="34" charset="0"/>
              <a:buChar char="•"/>
            </a:pPr>
            <a:r>
              <a:rPr lang="fr-FR" sz="1800" dirty="0"/>
              <a:t>5020 visiteurs</a:t>
            </a:r>
          </a:p>
          <a:p>
            <a:pPr lvl="1" algn="just">
              <a:buFont typeface="Arial" panose="020B0604020202020204" pitchFamily="34" charset="0"/>
              <a:buChar char="•"/>
            </a:pPr>
            <a:r>
              <a:rPr lang="fr-FR" sz="1800" dirty="0">
                <a:solidFill>
                  <a:schemeClr val="tx1"/>
                </a:solidFill>
              </a:rPr>
              <a:t>13844 pages vues</a:t>
            </a:r>
          </a:p>
          <a:p>
            <a:pPr lvl="1" algn="just">
              <a:buFont typeface="Arial" panose="020B0604020202020204" pitchFamily="34" charset="0"/>
              <a:buChar char="•"/>
            </a:pPr>
            <a:r>
              <a:rPr lang="fr-FR" sz="1800" dirty="0"/>
              <a:t>9343 pages vues « uniques »</a:t>
            </a:r>
            <a:endParaRPr lang="fr-FR" sz="1800" dirty="0">
              <a:solidFill>
                <a:schemeClr val="tx1"/>
              </a:solidFill>
            </a:endParaRPr>
          </a:p>
        </p:txBody>
      </p:sp>
      <p:sp>
        <p:nvSpPr>
          <p:cNvPr id="7" name="Titre 1"/>
          <p:cNvSpPr>
            <a:spLocks noGrp="1"/>
          </p:cNvSpPr>
          <p:nvPr>
            <p:ph type="title"/>
          </p:nvPr>
        </p:nvSpPr>
        <p:spPr>
          <a:xfrm>
            <a:off x="-132521" y="-45301"/>
            <a:ext cx="9753176" cy="727869"/>
          </a:xfrm>
        </p:spPr>
        <p:txBody>
          <a:bodyPr/>
          <a:lstStyle/>
          <a:p>
            <a:r>
              <a:rPr lang="fr-FR" dirty="0"/>
              <a:t>Le site argus-</a:t>
            </a:r>
            <a:r>
              <a:rPr lang="fr-FR" dirty="0" err="1"/>
              <a:t>chariot.com</a:t>
            </a:r>
            <a:endParaRPr lang="fr-FR" dirty="0"/>
          </a:p>
        </p:txBody>
      </p:sp>
      <p:sp>
        <p:nvSpPr>
          <p:cNvPr id="8" name="Espace réservé du texte 2"/>
          <p:cNvSpPr txBox="1">
            <a:spLocks/>
          </p:cNvSpPr>
          <p:nvPr/>
        </p:nvSpPr>
        <p:spPr>
          <a:xfrm>
            <a:off x="242262" y="693542"/>
            <a:ext cx="8274721" cy="430524"/>
          </a:xfrm>
          <a:prstGeom prst="rect">
            <a:avLst/>
          </a:prstGeom>
        </p:spPr>
        <p:txBody>
          <a:bodyPr/>
          <a:lstStyle>
            <a:lvl1pPr marL="285750" marR="0" indent="-285750" algn="l" defTabSz="914400" rtl="0" eaLnBrk="1" fontAlgn="auto" latinLnBrk="0" hangingPunct="1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buSzPct val="150000"/>
              <a:buFontTx/>
              <a:buBlip>
                <a:blip r:embed="rId3"/>
              </a:buBlip>
              <a:tabLst/>
              <a:defRPr sz="1600" b="0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336550" algn="l" defTabSz="914400" rtl="0" eaLnBrk="1" latinLnBrk="0" hangingPunct="1">
              <a:spcBef>
                <a:spcPts val="600"/>
              </a:spcBef>
              <a:buClr>
                <a:schemeClr val="accent1">
                  <a:lumMod val="75000"/>
                </a:schemeClr>
              </a:buClr>
              <a:buSzPct val="150000"/>
              <a:buFontTx/>
              <a:buBlip>
                <a:blip r:embed="rId3"/>
              </a:buBlip>
              <a:defRPr sz="2400" kern="1200">
                <a:ln>
                  <a:noFill/>
                </a:ln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68375" indent="-282575" algn="l" defTabSz="914400" rtl="0" eaLnBrk="1" latinLnBrk="0" hangingPunct="1">
              <a:spcBef>
                <a:spcPts val="600"/>
              </a:spcBef>
              <a:buClr>
                <a:schemeClr val="tx2">
                  <a:lumMod val="75000"/>
                </a:schemeClr>
              </a:buClr>
              <a:buSzPct val="100000"/>
              <a:buFont typeface="Wingdings 2" pitchFamily="18" charset="2"/>
              <a:buChar char=""/>
              <a:defRPr sz="22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263650" indent="-295275" algn="l" defTabSz="914400" rtl="0" eaLnBrk="1" latinLnBrk="0" hangingPunct="1">
              <a:spcBef>
                <a:spcPts val="600"/>
              </a:spcBef>
              <a:buClr>
                <a:schemeClr val="tx1">
                  <a:lumMod val="50000"/>
                  <a:lumOff val="50000"/>
                </a:schemeClr>
              </a:buClr>
              <a:buSzPct val="100000"/>
              <a:buFont typeface="Wingdings 2" pitchFamily="18" charset="2"/>
              <a:buChar char="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6225" indent="-282575" algn="l" defTabSz="914400" rtl="0" eaLnBrk="1" latinLnBrk="0" hangingPunct="1">
              <a:spcBef>
                <a:spcPts val="6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Char char=""/>
              <a:defRPr sz="20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828800" indent="-282575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110000"/>
              <a:buFont typeface="Wingdings 2" pitchFamily="18" charset="2"/>
              <a:buChar char=""/>
              <a:defRPr lang="en-US" sz="1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117725" indent="-282575" algn="l" defTabSz="914400" rtl="0" eaLnBrk="1" latinLnBrk="0" hangingPunct="1"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Char char=""/>
              <a:defRPr lang="en-US" sz="1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398713" indent="-282575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110000"/>
              <a:buFont typeface="Wingdings 2" pitchFamily="18" charset="2"/>
              <a:buChar char=""/>
              <a:defRPr lang="en-US" sz="1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689225" indent="-282575" algn="l" defTabSz="914400" rtl="0" eaLnBrk="1" latinLnBrk="0" hangingPunct="1"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Char char=""/>
              <a:defRPr lang="en-US" sz="1800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Tx/>
              <a:buNone/>
            </a:pPr>
            <a:r>
              <a:rPr lang="fr-FR" sz="2400" b="1" i="1" dirty="0">
                <a:solidFill>
                  <a:schemeClr val="tx1"/>
                </a:solidFill>
              </a:rPr>
              <a:t>Statistiques des visites</a:t>
            </a:r>
          </a:p>
        </p:txBody>
      </p:sp>
      <p:pic>
        <p:nvPicPr>
          <p:cNvPr id="3074" name="Picture 2" descr="Statistiques Flèches Tendance - Image gratuite sur Pixabay - Pixabay">
            <a:extLst>
              <a:ext uri="{FF2B5EF4-FFF2-40B4-BE49-F238E27FC236}">
                <a16:creationId xmlns:a16="http://schemas.microsoft.com/office/drawing/2014/main" id="{E1BEC985-A7AC-4C13-835D-D8CDC7B67E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305628">
            <a:off x="5854745" y="2248412"/>
            <a:ext cx="5324475" cy="3549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31974561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 txBox="1">
            <a:spLocks/>
          </p:cNvSpPr>
          <p:nvPr/>
        </p:nvSpPr>
        <p:spPr>
          <a:xfrm>
            <a:off x="1674484" y="4190552"/>
            <a:ext cx="8373291" cy="1433306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000" b="1" i="0" kern="1200">
                <a:solidFill>
                  <a:srgbClr val="FF6600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4400" dirty="0"/>
              <a:t>Les divergences entre la zone euro et les États-Unis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983F2663-8B4B-4DF0-B753-19CBB20D3ADE}"/>
              </a:ext>
            </a:extLst>
          </p:cNvPr>
          <p:cNvPicPr>
            <a:picLocks noChangeAspect="1"/>
          </p:cNvPicPr>
          <p:nvPr/>
        </p:nvPicPr>
        <p:blipFill>
          <a:blip r:embed="rId3">
            <a:grayscl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PencilSketch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7376" y="1008112"/>
            <a:ext cx="3152198" cy="242088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809071493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ce réservé du numéro de diapositive 4"/>
          <p:cNvSpPr>
            <a:spLocks noGrp="1"/>
          </p:cNvSpPr>
          <p:nvPr>
            <p:ph type="sldNum" sz="quarter" idx="11"/>
          </p:nvPr>
        </p:nvSpPr>
        <p:spPr>
          <a:xfrm>
            <a:off x="8951788" y="6248400"/>
            <a:ext cx="1555750" cy="457200"/>
          </a:xfrm>
        </p:spPr>
        <p:txBody>
          <a:bodyPr/>
          <a:lstStyle/>
          <a:p>
            <a:pPr>
              <a:defRPr/>
            </a:pPr>
            <a:fld id="{1014F82D-0A98-40B6-847C-EC8F4B96C636}" type="slidenum">
              <a:rPr lang="fr-FR"/>
              <a:pPr>
                <a:defRPr/>
              </a:pPr>
              <a:t>51</a:t>
            </a:fld>
            <a:endParaRPr lang="fr-FR" dirty="0"/>
          </a:p>
        </p:txBody>
      </p:sp>
      <p:sp>
        <p:nvSpPr>
          <p:cNvPr id="11" name="Rectangle 2"/>
          <p:cNvSpPr>
            <a:spLocks noGrp="1" noChangeArrowheads="1"/>
          </p:cNvSpPr>
          <p:nvPr>
            <p:ph type="title"/>
          </p:nvPr>
        </p:nvSpPr>
        <p:spPr>
          <a:xfrm>
            <a:off x="507341" y="116633"/>
            <a:ext cx="8641655" cy="720725"/>
          </a:xfrm>
        </p:spPr>
        <p:txBody>
          <a:bodyPr/>
          <a:lstStyle/>
          <a:p>
            <a:pPr algn="l"/>
            <a:r>
              <a:rPr lang="fr-FR" sz="2200" b="0" dirty="0">
                <a:solidFill>
                  <a:srgbClr val="0077B8"/>
                </a:solidFill>
                <a:latin typeface="Avenir LT 85 Heavy" pitchFamily="34" charset="0"/>
              </a:rPr>
              <a:t>Aux États-Unis, un durcissement de la politique monétaire contrebalancé par une politique budgétaire qui s’est relâchée ...</a:t>
            </a:r>
            <a:endParaRPr lang="fr-FR" altLang="fr-FR" sz="2200" b="0" dirty="0">
              <a:latin typeface="Avenir LT 85 Heavy" pitchFamily="34" charset="0"/>
            </a:endParaRPr>
          </a:p>
        </p:txBody>
      </p:sp>
      <p:sp>
        <p:nvSpPr>
          <p:cNvPr id="9" name="Espace réservé du pied de page 3"/>
          <p:cNvSpPr>
            <a:spLocks noGrp="1"/>
          </p:cNvSpPr>
          <p:nvPr/>
        </p:nvSpPr>
        <p:spPr bwMode="auto">
          <a:xfrm>
            <a:off x="1524001" y="6388100"/>
            <a:ext cx="15843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/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80000"/>
              <a:buFont typeface="Monotype Sorts"/>
              <a:buChar char="w"/>
              <a:defRPr sz="3200" b="1">
                <a:solidFill>
                  <a:srgbClr val="0071B9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Char char="•"/>
              <a:defRPr sz="2800" b="1">
                <a:solidFill>
                  <a:srgbClr val="0071B9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Char char="•"/>
              <a:defRPr sz="2400" b="1">
                <a:solidFill>
                  <a:srgbClr val="0071B9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 b="1">
                <a:solidFill>
                  <a:srgbClr val="0071B9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•"/>
              <a:defRPr sz="2000" b="1">
                <a:solidFill>
                  <a:srgbClr val="0071B9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 b="1">
                <a:solidFill>
                  <a:srgbClr val="0071B9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 b="1">
                <a:solidFill>
                  <a:srgbClr val="0071B9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 b="1">
                <a:solidFill>
                  <a:srgbClr val="0071B9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 b="1">
                <a:solidFill>
                  <a:srgbClr val="0071B9"/>
                </a:solidFill>
                <a:latin typeface="Arial" pitchFamily="34" charset="0"/>
              </a:defRPr>
            </a:lvl9pPr>
          </a:lstStyle>
          <a:p>
            <a:pPr>
              <a:buNone/>
            </a:pPr>
            <a:endParaRPr lang="fr-FR" sz="1200" b="0" dirty="0">
              <a:latin typeface="Avenir LT 55 Oblique" pitchFamily="34" charset="0"/>
            </a:endParaRPr>
          </a:p>
        </p:txBody>
      </p:sp>
      <p:sp>
        <p:nvSpPr>
          <p:cNvPr id="10" name="Line 3"/>
          <p:cNvSpPr>
            <a:spLocks noChangeShapeType="1"/>
          </p:cNvSpPr>
          <p:nvPr/>
        </p:nvSpPr>
        <p:spPr bwMode="auto">
          <a:xfrm>
            <a:off x="507341" y="847746"/>
            <a:ext cx="8641655" cy="0"/>
          </a:xfrm>
          <a:prstGeom prst="line">
            <a:avLst/>
          </a:prstGeom>
          <a:noFill/>
          <a:ln w="25400">
            <a:solidFill>
              <a:srgbClr val="F47A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 dirty="0"/>
          </a:p>
        </p:txBody>
      </p:sp>
      <p:pic>
        <p:nvPicPr>
          <p:cNvPr id="12" name="Image 1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71552" y="5196922"/>
            <a:ext cx="2439553" cy="3524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1" descr="&lt;Chart&gt;&lt;ImageInfo ChartType=&quot;None&quot; Version=&quot;5.34.1270.0&quot; GUID=&quot;1243cd34cce646a3874393570d225c25&quot; DsId=&quot;ZCRX015&quot; T1SubID=&quot;&quot; Width=&quot;890&quot; Height=&quot;540&quot; Format=&quot;emf&quot; ChartGroupUID=&quot;b4a9f71e-7685-4114-ac84-1cc05f136b78&quot; GroupName=&quot;Finances Publiques&quot; ChartName=&quot;États-Unis: déficit public conjoncturel et structurel&quot; ChartStyleName=&quot;&quot; GroupNameEncoded=&quot;Finances+Publiques&quot; ChartNameEncoded=&quot;%c3%89tats-Unis%3a+d%c3%a9ficit+public+conjoncturel+et+structurel&quot; ChartStyleNameEncoded=&quot;&quot; ShortCode=&quot;&quot; ChartOwner=&quot;ZCRX015&quot; TemplateId=&quot;&quot; TemplateName=&quot;&quot; TemplateNameEncoded=&quot;&quot; EditionId=&quot;&quot; EditionGenerationDate=&quot;&quot; RefreshDate=&quot;07/11/2023 14:49:11&quot; ExportChartsIn=&quot;CurrentSlide&quot; ExportChartsTo=&quot; &quot; ExportChartAs=&quot; &quot; SpecifiedCellRow=&quot;0&quot; SpecifiedCellCol=&quot;0&quot; NoofColumns=&quot;1&quot; NoofChartPerPage=&quot;0&quot; SpaceBetweenCharts=&quot;0&quot; SpaceBetweenRowChart=&quot;0&quot; Transparent=&quot;0&quot; NoofRows=&quot;1&quot; LeftMargin=&quot;45&quot; RightMargin=&quot;0&quot; TopMargin=&quot;121&quot; FootMargin=&quot;0&quot; Orientation=&quot;landscape&quot; FileNameTemplate=&quot;&quot; ImageFileName=&quot;&quot; ChartTitle=&quot;États-Unis&quot; DoStretch=&quot;&quot; Pr=&quot;t&quot; RetrieveParams=&quot;&quot; /&gt;&lt;/Chart&gt;"/>
          <p:cNvPicPr>
            <a:picLocks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625" y="1152525"/>
            <a:ext cx="8483632" cy="5143500"/>
          </a:xfrm>
          <a:prstGeom prst="rect">
            <a:avLst/>
          </a:prstGeom>
          <a:solidFill>
            <a:srgbClr val="FFFFFF"/>
          </a:solidFill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959673991"/>
      </p:ext>
    </p:extLst>
  </p:cSld>
  <p:clrMapOvr>
    <a:masterClrMapping/>
  </p:clrMapOvr>
  <p:transition/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ce réservé du numéro de diapositive 4"/>
          <p:cNvSpPr>
            <a:spLocks noGrp="1"/>
          </p:cNvSpPr>
          <p:nvPr>
            <p:ph type="sldNum" sz="quarter" idx="11"/>
          </p:nvPr>
        </p:nvSpPr>
        <p:spPr>
          <a:xfrm>
            <a:off x="8951788" y="6248400"/>
            <a:ext cx="1555750" cy="457200"/>
          </a:xfrm>
        </p:spPr>
        <p:txBody>
          <a:bodyPr/>
          <a:lstStyle/>
          <a:p>
            <a:pPr>
              <a:defRPr/>
            </a:pPr>
            <a:fld id="{1014F82D-0A98-40B6-847C-EC8F4B96C636}" type="slidenum">
              <a:rPr lang="fr-FR"/>
              <a:pPr>
                <a:defRPr/>
              </a:pPr>
              <a:t>52</a:t>
            </a:fld>
            <a:endParaRPr lang="fr-FR" dirty="0"/>
          </a:p>
        </p:txBody>
      </p:sp>
      <p:sp>
        <p:nvSpPr>
          <p:cNvPr id="11" name="Rectangle 2"/>
          <p:cNvSpPr>
            <a:spLocks noGrp="1" noChangeArrowheads="1"/>
          </p:cNvSpPr>
          <p:nvPr>
            <p:ph type="title"/>
          </p:nvPr>
        </p:nvSpPr>
        <p:spPr>
          <a:xfrm>
            <a:off x="507341" y="116633"/>
            <a:ext cx="8641655" cy="720725"/>
          </a:xfrm>
        </p:spPr>
        <p:txBody>
          <a:bodyPr/>
          <a:lstStyle/>
          <a:p>
            <a:pPr algn="l"/>
            <a:r>
              <a:rPr lang="fr-FR" sz="2200" b="0" dirty="0">
                <a:solidFill>
                  <a:srgbClr val="0077B8"/>
                </a:solidFill>
                <a:latin typeface="Avenir LT 85 Heavy" pitchFamily="34" charset="0"/>
              </a:rPr>
              <a:t>... au service d’un boom d’investissement certes local (constructions par le secteur industriel) mais aussi très signifiant.</a:t>
            </a:r>
            <a:endParaRPr lang="fr-FR" altLang="fr-FR" sz="2200" b="0" dirty="0">
              <a:latin typeface="Avenir LT 85 Heavy" pitchFamily="34" charset="0"/>
            </a:endParaRPr>
          </a:p>
        </p:txBody>
      </p:sp>
      <p:sp>
        <p:nvSpPr>
          <p:cNvPr id="9" name="Espace réservé du pied de page 3"/>
          <p:cNvSpPr>
            <a:spLocks noGrp="1"/>
          </p:cNvSpPr>
          <p:nvPr/>
        </p:nvSpPr>
        <p:spPr bwMode="auto">
          <a:xfrm>
            <a:off x="1524001" y="6388100"/>
            <a:ext cx="15843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/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80000"/>
              <a:buFont typeface="Monotype Sorts"/>
              <a:buChar char="w"/>
              <a:defRPr sz="3200" b="1">
                <a:solidFill>
                  <a:srgbClr val="0071B9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Char char="•"/>
              <a:defRPr sz="2800" b="1">
                <a:solidFill>
                  <a:srgbClr val="0071B9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Char char="•"/>
              <a:defRPr sz="2400" b="1">
                <a:solidFill>
                  <a:srgbClr val="0071B9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 b="1">
                <a:solidFill>
                  <a:srgbClr val="0071B9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•"/>
              <a:defRPr sz="2000" b="1">
                <a:solidFill>
                  <a:srgbClr val="0071B9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 b="1">
                <a:solidFill>
                  <a:srgbClr val="0071B9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 b="1">
                <a:solidFill>
                  <a:srgbClr val="0071B9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 b="1">
                <a:solidFill>
                  <a:srgbClr val="0071B9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 b="1">
                <a:solidFill>
                  <a:srgbClr val="0071B9"/>
                </a:solidFill>
                <a:latin typeface="Arial" pitchFamily="34" charset="0"/>
              </a:defRPr>
            </a:lvl9pPr>
          </a:lstStyle>
          <a:p>
            <a:pPr>
              <a:buNone/>
            </a:pPr>
            <a:endParaRPr lang="fr-FR" sz="1200" b="0" dirty="0">
              <a:latin typeface="Avenir LT 55 Oblique" pitchFamily="34" charset="0"/>
            </a:endParaRPr>
          </a:p>
        </p:txBody>
      </p:sp>
      <p:sp>
        <p:nvSpPr>
          <p:cNvPr id="10" name="Line 3"/>
          <p:cNvSpPr>
            <a:spLocks noChangeShapeType="1"/>
          </p:cNvSpPr>
          <p:nvPr/>
        </p:nvSpPr>
        <p:spPr bwMode="auto">
          <a:xfrm>
            <a:off x="507341" y="847746"/>
            <a:ext cx="8641655" cy="0"/>
          </a:xfrm>
          <a:prstGeom prst="line">
            <a:avLst/>
          </a:prstGeom>
          <a:noFill/>
          <a:ln w="25400">
            <a:solidFill>
              <a:srgbClr val="F47A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 dirty="0"/>
          </a:p>
        </p:txBody>
      </p:sp>
      <p:pic>
        <p:nvPicPr>
          <p:cNvPr id="12" name="Image 1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71552" y="5196922"/>
            <a:ext cx="2439553" cy="3524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1" descr="&lt;Chart&gt;&lt;ImageInfo ChartType=&quot;None&quot; Version=&quot;5.34.1270.0&quot; GUID=&quot;d0300033de2649298680d929fce81c49&quot; DsId=&quot;ZCRX015&quot; T1SubID=&quot;&quot; Width=&quot;890&quot; Height=&quot;540&quot; Format=&quot;emf&quot; ChartGroupUID=&quot;491cafa0-cd1f-4137-a78a-5ae53911be47&quot; GroupName=&quot;Investissement entreprises, Stock de capital&quot; ChartName=&quot;Etats-Unis : Investissement en construction par le secteur manufacturier&quot; ChartStyleName=&quot;&quot; GroupNameEncoded=&quot;Investissement+entreprises%2c+Stock+de+capital&quot; ChartNameEncoded=&quot;Etats-Unis+%3a+Investissement+en+construction+par+le+secteur+manufacturier&quot; ChartStyleNameEncoded=&quot;&quot; ShortCode=&quot;&quot; ChartOwner=&quot;ZCRX014&quot; TemplateId=&quot;&quot; TemplateName=&quot;&quot; TemplateNameEncoded=&quot;&quot; EditionId=&quot;&quot; EditionGenerationDate=&quot;&quot; RefreshDate=&quot;07/11/2023 14:49:11&quot; ExportChartsIn=&quot;CurrentSlide&quot; ExportChartsTo=&quot; &quot; ExportChartAs=&quot; &quot; SpecifiedCellRow=&quot;0&quot; SpecifiedCellCol=&quot;0&quot; NoofColumns=&quot;1&quot; NoofChartPerPage=&quot;0&quot; SpaceBetweenCharts=&quot;0&quot; SpaceBetweenRowChart=&quot;0&quot; Transparent=&quot;0&quot; NoofRows=&quot;1&quot; LeftMargin=&quot;45&quot; RightMargin=&quot;0&quot; TopMargin=&quot;121&quot; FootMargin=&quot;0&quot; Orientation=&quot;landscape&quot; FileNameTemplate=&quot;&quot; ImageFileName=&quot;&quot; ChartTitle=&quot;Etats-Unis&quot; DoStretch=&quot;&quot; Pr=&quot;t&quot; RetrieveParams=&quot;&quot; /&gt;&lt;/Chart&gt;"/>
          <p:cNvPicPr>
            <a:picLocks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625" y="1152525"/>
            <a:ext cx="8483632" cy="5143500"/>
          </a:xfrm>
          <a:prstGeom prst="rect">
            <a:avLst/>
          </a:prstGeom>
          <a:solidFill>
            <a:srgbClr val="FFFFFF"/>
          </a:solidFill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648184634"/>
      </p:ext>
    </p:extLst>
  </p:cSld>
  <p:clrMapOvr>
    <a:masterClrMapping/>
  </p:clrMapOvr>
  <p:transition/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ce réservé du numéro de diapositive 4"/>
          <p:cNvSpPr>
            <a:spLocks noGrp="1"/>
          </p:cNvSpPr>
          <p:nvPr>
            <p:ph type="sldNum" sz="quarter" idx="11"/>
          </p:nvPr>
        </p:nvSpPr>
        <p:spPr>
          <a:xfrm>
            <a:off x="8951788" y="6248400"/>
            <a:ext cx="1555750" cy="457200"/>
          </a:xfrm>
        </p:spPr>
        <p:txBody>
          <a:bodyPr/>
          <a:lstStyle/>
          <a:p>
            <a:pPr>
              <a:defRPr/>
            </a:pPr>
            <a:fld id="{1014F82D-0A98-40B6-847C-EC8F4B96C636}" type="slidenum">
              <a:rPr lang="fr-FR"/>
              <a:pPr>
                <a:defRPr/>
              </a:pPr>
              <a:t>53</a:t>
            </a:fld>
            <a:endParaRPr lang="fr-FR" dirty="0"/>
          </a:p>
        </p:txBody>
      </p:sp>
      <p:sp>
        <p:nvSpPr>
          <p:cNvPr id="11" name="Rectangle 2"/>
          <p:cNvSpPr>
            <a:spLocks noGrp="1" noChangeArrowheads="1"/>
          </p:cNvSpPr>
          <p:nvPr>
            <p:ph type="title"/>
          </p:nvPr>
        </p:nvSpPr>
        <p:spPr>
          <a:xfrm>
            <a:off x="507341" y="80419"/>
            <a:ext cx="8641655" cy="720725"/>
          </a:xfrm>
        </p:spPr>
        <p:txBody>
          <a:bodyPr/>
          <a:lstStyle/>
          <a:p>
            <a:pPr algn="l"/>
            <a:r>
              <a:rPr lang="fr-FR" sz="2200" b="0" dirty="0">
                <a:solidFill>
                  <a:srgbClr val="0077B8"/>
                </a:solidFill>
                <a:latin typeface="Avenir LT 85 Heavy" pitchFamily="34" charset="0"/>
              </a:rPr>
              <a:t>Ce boom américain est porté par les secteurs de la transition énergétique et des semi-conducteurs</a:t>
            </a:r>
            <a:endParaRPr lang="fr-FR" altLang="fr-FR" sz="2200" b="0" dirty="0">
              <a:latin typeface="Avenir LT 85 Heavy" pitchFamily="34" charset="0"/>
            </a:endParaRPr>
          </a:p>
        </p:txBody>
      </p:sp>
      <p:sp>
        <p:nvSpPr>
          <p:cNvPr id="9" name="Espace réservé du pied de page 3"/>
          <p:cNvSpPr>
            <a:spLocks noGrp="1"/>
          </p:cNvSpPr>
          <p:nvPr/>
        </p:nvSpPr>
        <p:spPr bwMode="auto">
          <a:xfrm>
            <a:off x="1524001" y="6388100"/>
            <a:ext cx="15843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/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80000"/>
              <a:buFont typeface="Monotype Sorts"/>
              <a:buChar char="w"/>
              <a:defRPr sz="3200" b="1">
                <a:solidFill>
                  <a:srgbClr val="0071B9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Char char="•"/>
              <a:defRPr sz="2800" b="1">
                <a:solidFill>
                  <a:srgbClr val="0071B9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Char char="•"/>
              <a:defRPr sz="2400" b="1">
                <a:solidFill>
                  <a:srgbClr val="0071B9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 b="1">
                <a:solidFill>
                  <a:srgbClr val="0071B9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•"/>
              <a:defRPr sz="2000" b="1">
                <a:solidFill>
                  <a:srgbClr val="0071B9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 b="1">
                <a:solidFill>
                  <a:srgbClr val="0071B9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 b="1">
                <a:solidFill>
                  <a:srgbClr val="0071B9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 b="1">
                <a:solidFill>
                  <a:srgbClr val="0071B9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 b="1">
                <a:solidFill>
                  <a:srgbClr val="0071B9"/>
                </a:solidFill>
                <a:latin typeface="Arial" pitchFamily="34" charset="0"/>
              </a:defRPr>
            </a:lvl9pPr>
          </a:lstStyle>
          <a:p>
            <a:pPr>
              <a:buNone/>
            </a:pPr>
            <a:endParaRPr lang="fr-FR" sz="1200" b="0" dirty="0">
              <a:latin typeface="Avenir LT 55 Oblique" pitchFamily="34" charset="0"/>
            </a:endParaRPr>
          </a:p>
        </p:txBody>
      </p:sp>
      <p:sp>
        <p:nvSpPr>
          <p:cNvPr id="10" name="Line 3"/>
          <p:cNvSpPr>
            <a:spLocks noChangeShapeType="1"/>
          </p:cNvSpPr>
          <p:nvPr/>
        </p:nvSpPr>
        <p:spPr bwMode="auto">
          <a:xfrm>
            <a:off x="507341" y="847746"/>
            <a:ext cx="8641655" cy="0"/>
          </a:xfrm>
          <a:prstGeom prst="line">
            <a:avLst/>
          </a:prstGeom>
          <a:noFill/>
          <a:ln w="25400">
            <a:solidFill>
              <a:srgbClr val="F47A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 dirty="0"/>
          </a:p>
        </p:txBody>
      </p:sp>
      <p:pic>
        <p:nvPicPr>
          <p:cNvPr id="12" name="Image 1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71552" y="5196922"/>
            <a:ext cx="2439553" cy="3524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1" descr="&lt;Chart&gt;&lt;ImageInfo ChartType=&quot;None&quot; Version=&quot;5.34.1270.0&quot; GUID=&quot;1084f44fbe7244a6807c17c795bffa87&quot; DsId=&quot;ZCRX016&quot; T1SubID=&quot;&quot; Width=&quot;890&quot; Height=&quot;540&quot; Format=&quot;emf&quot; ChartGroupUID=&quot;cebdca83-1a1d-49bf-bd32-0c99e07009a1&quot; GroupName=&quot;Investissement entreprises, Stock de capital&quot; ChartName=&quot;États-Unis - dépenses de construction du manufacturier&quot; ChartStyleName=&quot;&quot; GroupNameEncoded=&quot;Investissement+entreprises%2c+Stock+de+capital&quot; ChartNameEncoded=&quot;%c3%89tats-Unis+-+d%c3%a9penses+de+construction+du+manufacturier&quot; ChartStyleNameEncoded=&quot;&quot; ShortCode=&quot;&quot; ChartOwner=&quot;ZCRX014&quot; TemplateId=&quot;&quot; TemplateName=&quot;&quot; TemplateNameEncoded=&quot;&quot; EditionId=&quot;&quot; EditionGenerationDate=&quot;&quot; RefreshDate=&quot;07/11/2023 14:49:12&quot; ExportChartsIn=&quot;CurrentSlide&quot; ExportChartsTo=&quot; &quot; ExportChartAs=&quot; &quot; SpecifiedCellRow=&quot;0&quot; SpecifiedCellCol=&quot;0&quot; NoofColumns=&quot;1&quot; NoofChartPerPage=&quot;0&quot; SpaceBetweenCharts=&quot;0&quot; SpaceBetweenRowChart=&quot;0&quot; Transparent=&quot;0&quot; NoofRows=&quot;1&quot; LeftMargin=&quot;45&quot; RightMargin=&quot;0&quot; TopMargin=&quot;121&quot; FootMargin=&quot;0&quot; Orientation=&quot;landscape&quot; FileNameTemplate=&quot;&quot; ImageFileName=&quot;&quot; ChartTitle=&quot;États-Unis&quot; DoStretch=&quot;&quot; Pr=&quot;t&quot; RetrieveParams=&quot;&quot; /&gt;&lt;/Chart&gt;"/>
          <p:cNvPicPr>
            <a:picLocks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625" y="1152525"/>
            <a:ext cx="8483632" cy="5143500"/>
          </a:xfrm>
          <a:prstGeom prst="rect">
            <a:avLst/>
          </a:prstGeom>
          <a:solidFill>
            <a:srgbClr val="FFFFFF"/>
          </a:solidFill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50130884"/>
      </p:ext>
    </p:extLst>
  </p:cSld>
  <p:clrMapOvr>
    <a:masterClrMapping/>
  </p:clrMapOvr>
  <p:transition/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ce réservé du numéro de diapositive 4"/>
          <p:cNvSpPr>
            <a:spLocks noGrp="1"/>
          </p:cNvSpPr>
          <p:nvPr>
            <p:ph type="sldNum" sz="quarter" idx="11"/>
          </p:nvPr>
        </p:nvSpPr>
        <p:spPr>
          <a:xfrm>
            <a:off x="8951788" y="6248400"/>
            <a:ext cx="1555750" cy="457200"/>
          </a:xfrm>
        </p:spPr>
        <p:txBody>
          <a:bodyPr/>
          <a:lstStyle/>
          <a:p>
            <a:pPr>
              <a:defRPr/>
            </a:pPr>
            <a:fld id="{1014F82D-0A98-40B6-847C-EC8F4B96C636}" type="slidenum">
              <a:rPr lang="fr-FR"/>
              <a:pPr>
                <a:defRPr/>
              </a:pPr>
              <a:t>54</a:t>
            </a:fld>
            <a:endParaRPr lang="fr-FR" dirty="0"/>
          </a:p>
        </p:txBody>
      </p:sp>
      <p:sp>
        <p:nvSpPr>
          <p:cNvPr id="11" name="Rectangle 2"/>
          <p:cNvSpPr>
            <a:spLocks noGrp="1" noChangeArrowheads="1"/>
          </p:cNvSpPr>
          <p:nvPr>
            <p:ph type="title"/>
          </p:nvPr>
        </p:nvSpPr>
        <p:spPr>
          <a:xfrm>
            <a:off x="507341" y="116633"/>
            <a:ext cx="8641655" cy="720725"/>
          </a:xfrm>
        </p:spPr>
        <p:txBody>
          <a:bodyPr/>
          <a:lstStyle/>
          <a:p>
            <a:pPr algn="l"/>
            <a:r>
              <a:rPr lang="fr-FR" sz="2200" b="0" dirty="0">
                <a:solidFill>
                  <a:srgbClr val="0077B8"/>
                </a:solidFill>
                <a:latin typeface="Avenir LT 85 Heavy" pitchFamily="34" charset="0"/>
              </a:rPr>
              <a:t>Le pic de l’inflation de base a été dépassé. Il n’ouvre pas forcément d’emblée un espace pour la baisse des taux</a:t>
            </a:r>
            <a:endParaRPr lang="fr-FR" altLang="fr-FR" sz="2200" b="0" dirty="0">
              <a:latin typeface="Avenir LT 85 Heavy" pitchFamily="34" charset="0"/>
            </a:endParaRPr>
          </a:p>
        </p:txBody>
      </p:sp>
      <p:sp>
        <p:nvSpPr>
          <p:cNvPr id="9" name="Espace réservé du pied de page 3"/>
          <p:cNvSpPr>
            <a:spLocks noGrp="1"/>
          </p:cNvSpPr>
          <p:nvPr/>
        </p:nvSpPr>
        <p:spPr bwMode="auto">
          <a:xfrm>
            <a:off x="1524001" y="6388100"/>
            <a:ext cx="15843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/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80000"/>
              <a:buFont typeface="Monotype Sorts"/>
              <a:buChar char="w"/>
              <a:defRPr sz="3200" b="1">
                <a:solidFill>
                  <a:srgbClr val="0071B9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Char char="•"/>
              <a:defRPr sz="2800" b="1">
                <a:solidFill>
                  <a:srgbClr val="0071B9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Char char="•"/>
              <a:defRPr sz="2400" b="1">
                <a:solidFill>
                  <a:srgbClr val="0071B9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 b="1">
                <a:solidFill>
                  <a:srgbClr val="0071B9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•"/>
              <a:defRPr sz="2000" b="1">
                <a:solidFill>
                  <a:srgbClr val="0071B9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 b="1">
                <a:solidFill>
                  <a:srgbClr val="0071B9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 b="1">
                <a:solidFill>
                  <a:srgbClr val="0071B9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 b="1">
                <a:solidFill>
                  <a:srgbClr val="0071B9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 b="1">
                <a:solidFill>
                  <a:srgbClr val="0071B9"/>
                </a:solidFill>
                <a:latin typeface="Arial" pitchFamily="34" charset="0"/>
              </a:defRPr>
            </a:lvl9pPr>
          </a:lstStyle>
          <a:p>
            <a:pPr>
              <a:buNone/>
            </a:pPr>
            <a:endParaRPr lang="fr-FR" sz="1200" b="0" dirty="0">
              <a:latin typeface="Avenir LT 55 Oblique" pitchFamily="34" charset="0"/>
            </a:endParaRPr>
          </a:p>
        </p:txBody>
      </p:sp>
      <p:sp>
        <p:nvSpPr>
          <p:cNvPr id="10" name="Line 3"/>
          <p:cNvSpPr>
            <a:spLocks noChangeShapeType="1"/>
          </p:cNvSpPr>
          <p:nvPr/>
        </p:nvSpPr>
        <p:spPr bwMode="auto">
          <a:xfrm>
            <a:off x="507341" y="847746"/>
            <a:ext cx="8641655" cy="0"/>
          </a:xfrm>
          <a:prstGeom prst="line">
            <a:avLst/>
          </a:prstGeom>
          <a:noFill/>
          <a:ln w="25400">
            <a:solidFill>
              <a:srgbClr val="F47A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 dirty="0"/>
          </a:p>
        </p:txBody>
      </p:sp>
      <p:pic>
        <p:nvPicPr>
          <p:cNvPr id="12" name="Image 1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71552" y="5196922"/>
            <a:ext cx="2439553" cy="3524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1" descr="&lt;Chart&gt;&lt;ImageInfo ChartType=&quot;&quot; Version=&quot;5.34.1270.0&quot; GUID=&quot;6e9ad9f561c440448dd808f3c2838447&quot; DsId=&quot;ZCRX015&quot; T1SubID=&quot;&quot; Width=&quot;890&quot; Height=&quot;540&quot; Format=&quot;emf&quot; ChartGroupUID=&quot;8d36f07e-226e-458e-b6b1-d168b3280bab&quot; GroupName=&quot;Inflation&quot; ChartName=&quot;Zone euro et Etats-Unis : inflation sous-jacente&quot; ChartStyleName=&quot;&quot; GroupNameEncoded=&quot;Inflation&quot; ChartNameEncoded=&quot;Zone+euro+et+Etats-Unis+%3a+inflation+sous-jacente&quot; ChartStyleNameEncoded=&quot;&quot; ShortCode=&quot;&quot; ChartOwner=&quot;ZCRX016&quot; TemplateId=&quot;&quot; TemplateName=&quot;&quot; TemplateNameEncoded=&quot;&quot; EditionId=&quot;&quot; EditionGenerationDate=&quot;&quot; RefreshDate=&quot;07/11/2023 14:49:11&quot; ExportChartsIn=&quot;CurrentSlide&quot; ExportChartsTo=&quot; &quot; ExportChartAs=&quot; &quot; SpecifiedCellRow=&quot;0&quot; SpecifiedCellCol=&quot;0&quot; NoofColumns=&quot;1&quot; NoofChartPerPage=&quot;0&quot; SpaceBetweenCharts=&quot;0&quot; SpaceBetweenRowChart=&quot;0&quot; Transparent=&quot;0&quot; NoofRows=&quot;1&quot; LeftMargin=&quot;45&quot; RightMargin=&quot;0&quot; TopMargin=&quot;121&quot; FootMargin=&quot;0&quot; Orientation=&quot;landscape&quot; FileNameTemplate=&quot;&quot; ImageFileName=&quot;&quot; ChartTitle=&quot;Zone euro et Etats-Unis&quot; DoStretch=&quot;&quot; Pr=&quot;t&quot; RetrieveParams=&quot;&quot; /&gt;&lt;/Chart&gt;"/>
          <p:cNvPicPr>
            <a:picLocks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625" y="1152525"/>
            <a:ext cx="8483632" cy="5143500"/>
          </a:xfrm>
          <a:prstGeom prst="rect">
            <a:avLst/>
          </a:prstGeom>
          <a:solidFill>
            <a:srgbClr val="FFFFFF"/>
          </a:solidFill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30671932"/>
      </p:ext>
    </p:extLst>
  </p:cSld>
  <p:clrMapOvr>
    <a:masterClrMapping/>
  </p:clrMapOvr>
  <p:transition/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ce réservé du numéro de diapositive 4"/>
          <p:cNvSpPr>
            <a:spLocks noGrp="1"/>
          </p:cNvSpPr>
          <p:nvPr>
            <p:ph type="sldNum" sz="quarter" idx="11"/>
          </p:nvPr>
        </p:nvSpPr>
        <p:spPr>
          <a:xfrm>
            <a:off x="8951788" y="6248400"/>
            <a:ext cx="1555750" cy="457200"/>
          </a:xfrm>
        </p:spPr>
        <p:txBody>
          <a:bodyPr/>
          <a:lstStyle/>
          <a:p>
            <a:pPr>
              <a:defRPr/>
            </a:pPr>
            <a:fld id="{1014F82D-0A98-40B6-847C-EC8F4B96C636}" type="slidenum">
              <a:rPr lang="fr-FR"/>
              <a:pPr>
                <a:defRPr/>
              </a:pPr>
              <a:t>55</a:t>
            </a:fld>
            <a:endParaRPr lang="fr-FR" dirty="0"/>
          </a:p>
        </p:txBody>
      </p:sp>
      <p:sp>
        <p:nvSpPr>
          <p:cNvPr id="11" name="Rectangle 2"/>
          <p:cNvSpPr>
            <a:spLocks noGrp="1" noChangeArrowheads="1"/>
          </p:cNvSpPr>
          <p:nvPr>
            <p:ph type="title"/>
          </p:nvPr>
        </p:nvSpPr>
        <p:spPr>
          <a:xfrm>
            <a:off x="507341" y="116633"/>
            <a:ext cx="8641655" cy="720725"/>
          </a:xfrm>
        </p:spPr>
        <p:txBody>
          <a:bodyPr/>
          <a:lstStyle/>
          <a:p>
            <a:pPr algn="l"/>
            <a:r>
              <a:rPr lang="fr-FR" altLang="fr-FR" sz="2200" b="0" dirty="0">
                <a:solidFill>
                  <a:srgbClr val="0077B8"/>
                </a:solidFill>
                <a:latin typeface="Avenir LT 85 Heavy" pitchFamily="34" charset="0"/>
              </a:rPr>
              <a:t>Un affaiblissement apparent de la situation de liquidité des sociétés non financières plus marqué en Europe</a:t>
            </a:r>
            <a:endParaRPr lang="fr-FR" altLang="fr-FR" sz="2200" b="0" dirty="0">
              <a:latin typeface="Avenir LT 85 Heavy" pitchFamily="34" charset="0"/>
            </a:endParaRPr>
          </a:p>
        </p:txBody>
      </p:sp>
      <p:sp>
        <p:nvSpPr>
          <p:cNvPr id="9" name="Espace réservé du pied de page 3"/>
          <p:cNvSpPr>
            <a:spLocks noGrp="1"/>
          </p:cNvSpPr>
          <p:nvPr/>
        </p:nvSpPr>
        <p:spPr bwMode="auto">
          <a:xfrm>
            <a:off x="1524001" y="6388100"/>
            <a:ext cx="15843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/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80000"/>
              <a:buFont typeface="Monotype Sorts"/>
              <a:buChar char="w"/>
              <a:defRPr sz="3200" b="1">
                <a:solidFill>
                  <a:srgbClr val="0071B9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Char char="•"/>
              <a:defRPr sz="2800" b="1">
                <a:solidFill>
                  <a:srgbClr val="0071B9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Char char="•"/>
              <a:defRPr sz="2400" b="1">
                <a:solidFill>
                  <a:srgbClr val="0071B9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 b="1">
                <a:solidFill>
                  <a:srgbClr val="0071B9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•"/>
              <a:defRPr sz="2000" b="1">
                <a:solidFill>
                  <a:srgbClr val="0071B9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 b="1">
                <a:solidFill>
                  <a:srgbClr val="0071B9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 b="1">
                <a:solidFill>
                  <a:srgbClr val="0071B9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 b="1">
                <a:solidFill>
                  <a:srgbClr val="0071B9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 b="1">
                <a:solidFill>
                  <a:srgbClr val="0071B9"/>
                </a:solidFill>
                <a:latin typeface="Arial" pitchFamily="34" charset="0"/>
              </a:defRPr>
            </a:lvl9pPr>
          </a:lstStyle>
          <a:p>
            <a:pPr>
              <a:buNone/>
            </a:pPr>
            <a:endParaRPr lang="fr-FR" sz="1200" b="0" dirty="0">
              <a:latin typeface="Avenir LT 55 Oblique" pitchFamily="34" charset="0"/>
            </a:endParaRPr>
          </a:p>
        </p:txBody>
      </p:sp>
      <p:sp>
        <p:nvSpPr>
          <p:cNvPr id="10" name="Line 3"/>
          <p:cNvSpPr>
            <a:spLocks noChangeShapeType="1"/>
          </p:cNvSpPr>
          <p:nvPr/>
        </p:nvSpPr>
        <p:spPr bwMode="auto">
          <a:xfrm>
            <a:off x="507341" y="847746"/>
            <a:ext cx="8641655" cy="0"/>
          </a:xfrm>
          <a:prstGeom prst="line">
            <a:avLst/>
          </a:prstGeom>
          <a:noFill/>
          <a:ln w="25400">
            <a:solidFill>
              <a:srgbClr val="F47A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 dirty="0"/>
          </a:p>
        </p:txBody>
      </p:sp>
      <p:pic>
        <p:nvPicPr>
          <p:cNvPr id="12" name="Image 1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71552" y="5196922"/>
            <a:ext cx="2439553" cy="3524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1" descr="&lt;Chart&gt;&lt;ImageInfo ChartType=&quot;None&quot; Version=&quot;5.34.1270.0&quot; GUID=&quot;b089e760526945fdbf330c31caff1606&quot; DsId=&quot;ZCRX015&quot; T1SubID=&quot;&quot; Width=&quot;890&quot; Height=&quot;540&quot; Format=&quot;emf&quot; ChartGroupUID=&quot;29062bb6-0aca-4f10-a430-9749c892da81&quot; GroupName=&quot;Zone euro&quot; ChartName=&quot;États-Unis et zone euro : Patrimoine liquide des SNF en termes réels&quot; ChartStyleName=&quot;&quot; GroupNameEncoded=&quot;Zone+euro&quot; ChartNameEncoded=&quot;%c3%89tats-Unis+et+zone+euro+%3a+Patrimoine+liquide+des+SNF+en+termes+r%c3%a9els&quot; ChartStyleNameEncoded=&quot;&quot; ShortCode=&quot;&quot; ChartOwner=&quot;ZCRX015&quot; TemplateId=&quot;&quot; TemplateName=&quot;&quot; TemplateNameEncoded=&quot;&quot; EditionId=&quot;&quot; EditionGenerationDate=&quot;&quot; RefreshDate=&quot;07/11/2023 14:49:12&quot; ExportChartsIn=&quot;CurrentSlide&quot; ExportChartsTo=&quot; &quot; ExportChartAs=&quot; &quot; SpecifiedCellRow=&quot;0&quot; SpecifiedCellCol=&quot;0&quot; NoofColumns=&quot;1&quot; NoofChartPerPage=&quot;0&quot; SpaceBetweenCharts=&quot;0&quot; SpaceBetweenRowChart=&quot;0&quot; Transparent=&quot;0&quot; NoofRows=&quot;1&quot; LeftMargin=&quot;45&quot; RightMargin=&quot;0&quot; TopMargin=&quot;121&quot; FootMargin=&quot;0&quot; Orientation=&quot;landscape&quot; FileNameTemplate=&quot;&quot; ImageFileName=&quot;&quot; ChartTitle=&quot;États-Unis et  Zone euro&quot; DoStretch=&quot;&quot; Pr=&quot;t&quot; RetrieveParams=&quot;&quot; /&gt;&lt;/Chart&gt;"/>
          <p:cNvPicPr>
            <a:picLocks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625" y="1152525"/>
            <a:ext cx="8483632" cy="5143500"/>
          </a:xfrm>
          <a:prstGeom prst="rect">
            <a:avLst/>
          </a:prstGeom>
          <a:solidFill>
            <a:srgbClr val="FFFFFF"/>
          </a:solidFill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825834966"/>
      </p:ext>
    </p:extLst>
  </p:cSld>
  <p:clrMapOvr>
    <a:masterClrMapping/>
  </p:clrMapOvr>
  <p:transition/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ce réservé du numéro de diapositive 4"/>
          <p:cNvSpPr>
            <a:spLocks noGrp="1"/>
          </p:cNvSpPr>
          <p:nvPr>
            <p:ph type="sldNum" sz="quarter" idx="11"/>
          </p:nvPr>
        </p:nvSpPr>
        <p:spPr>
          <a:xfrm>
            <a:off x="8951788" y="6248400"/>
            <a:ext cx="1555750" cy="457200"/>
          </a:xfrm>
        </p:spPr>
        <p:txBody>
          <a:bodyPr/>
          <a:lstStyle/>
          <a:p>
            <a:pPr>
              <a:defRPr/>
            </a:pPr>
            <a:fld id="{1014F82D-0A98-40B6-847C-EC8F4B96C636}" type="slidenum">
              <a:rPr lang="fr-FR"/>
              <a:pPr>
                <a:defRPr/>
              </a:pPr>
              <a:t>56</a:t>
            </a:fld>
            <a:endParaRPr lang="fr-FR" dirty="0"/>
          </a:p>
        </p:txBody>
      </p:sp>
      <p:sp>
        <p:nvSpPr>
          <p:cNvPr id="11" name="Rectangle 2"/>
          <p:cNvSpPr>
            <a:spLocks noGrp="1" noChangeArrowheads="1"/>
          </p:cNvSpPr>
          <p:nvPr>
            <p:ph type="title"/>
          </p:nvPr>
        </p:nvSpPr>
        <p:spPr>
          <a:xfrm>
            <a:off x="507341" y="116633"/>
            <a:ext cx="8641655" cy="720725"/>
          </a:xfrm>
        </p:spPr>
        <p:txBody>
          <a:bodyPr/>
          <a:lstStyle/>
          <a:p>
            <a:pPr algn="l"/>
            <a:r>
              <a:rPr lang="fr-FR" altLang="fr-FR" sz="2200" b="0" dirty="0">
                <a:solidFill>
                  <a:srgbClr val="0077B8"/>
                </a:solidFill>
                <a:latin typeface="Avenir LT 85 Heavy" pitchFamily="34" charset="0"/>
              </a:rPr>
              <a:t>En zone euro, les salaires réels sont en passe de progresser de nouveau</a:t>
            </a:r>
            <a:endParaRPr lang="fr-FR" altLang="fr-FR" sz="2200" b="0" dirty="0">
              <a:latin typeface="Avenir LT 85 Heavy" pitchFamily="34" charset="0"/>
            </a:endParaRPr>
          </a:p>
        </p:txBody>
      </p:sp>
      <p:sp>
        <p:nvSpPr>
          <p:cNvPr id="9" name="Espace réservé du pied de page 3"/>
          <p:cNvSpPr>
            <a:spLocks noGrp="1"/>
          </p:cNvSpPr>
          <p:nvPr/>
        </p:nvSpPr>
        <p:spPr bwMode="auto">
          <a:xfrm>
            <a:off x="1524001" y="6388100"/>
            <a:ext cx="15843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/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80000"/>
              <a:buFont typeface="Monotype Sorts"/>
              <a:buChar char="w"/>
              <a:defRPr sz="3200" b="1">
                <a:solidFill>
                  <a:srgbClr val="0071B9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Char char="•"/>
              <a:defRPr sz="2800" b="1">
                <a:solidFill>
                  <a:srgbClr val="0071B9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Char char="•"/>
              <a:defRPr sz="2400" b="1">
                <a:solidFill>
                  <a:srgbClr val="0071B9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 b="1">
                <a:solidFill>
                  <a:srgbClr val="0071B9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•"/>
              <a:defRPr sz="2000" b="1">
                <a:solidFill>
                  <a:srgbClr val="0071B9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 b="1">
                <a:solidFill>
                  <a:srgbClr val="0071B9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 b="1">
                <a:solidFill>
                  <a:srgbClr val="0071B9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 b="1">
                <a:solidFill>
                  <a:srgbClr val="0071B9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 b="1">
                <a:solidFill>
                  <a:srgbClr val="0071B9"/>
                </a:solidFill>
                <a:latin typeface="Arial" pitchFamily="34" charset="0"/>
              </a:defRPr>
            </a:lvl9pPr>
          </a:lstStyle>
          <a:p>
            <a:pPr>
              <a:buNone/>
            </a:pPr>
            <a:endParaRPr lang="fr-FR" sz="1200" b="0" dirty="0">
              <a:latin typeface="Avenir LT 55 Oblique" pitchFamily="34" charset="0"/>
            </a:endParaRPr>
          </a:p>
        </p:txBody>
      </p:sp>
      <p:sp>
        <p:nvSpPr>
          <p:cNvPr id="10" name="Line 3"/>
          <p:cNvSpPr>
            <a:spLocks noChangeShapeType="1"/>
          </p:cNvSpPr>
          <p:nvPr/>
        </p:nvSpPr>
        <p:spPr bwMode="auto">
          <a:xfrm>
            <a:off x="507341" y="847746"/>
            <a:ext cx="8641655" cy="0"/>
          </a:xfrm>
          <a:prstGeom prst="line">
            <a:avLst/>
          </a:prstGeom>
          <a:noFill/>
          <a:ln w="25400">
            <a:solidFill>
              <a:srgbClr val="F47A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 dirty="0"/>
          </a:p>
        </p:txBody>
      </p:sp>
      <p:pic>
        <p:nvPicPr>
          <p:cNvPr id="12" name="Image 1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71552" y="5196922"/>
            <a:ext cx="2439553" cy="3524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1" descr="&lt;Chart&gt;&lt;ImageInfo ChartType=&quot;None&quot; Version=&quot;5.34.1270.0&quot; GUID=&quot;55aae645930d4d6f9c3b5e73b53a85f7&quot; DsId=&quot;ZCRX015&quot; T1SubID=&quot;&quot; Width=&quot;890&quot; Height=&quot;540&quot; Format=&quot;emf&quot; ChartGroupUID=&quot;94cea57e-1880-4d6f-8443-8d3cd253c4e3&quot; GroupName=&quot;Marché du travail&quot; ChartName=&quot;Etats-Unis et zone euro : Salaires  en termes réels&quot; ChartStyleName=&quot;&quot; GroupNameEncoded=&quot;March%c3%a9+du+travail&quot; ChartNameEncoded=&quot;Etats-Unis+et+zone+euro+%3a+Salaires++en+termes+r%c3%a9els&quot; ChartStyleNameEncoded=&quot;&quot; ShortCode=&quot;&quot; ChartOwner=&quot;ZCRX016&quot; TemplateId=&quot;&quot; TemplateName=&quot;&quot; TemplateNameEncoded=&quot;&quot; EditionId=&quot;&quot; EditionGenerationDate=&quot;&quot; RefreshDate=&quot;07/11/2023 14:49:11&quot; ExportChartsIn=&quot;CurrentSlide&quot; ExportChartsTo=&quot; &quot; ExportChartAs=&quot; &quot; SpecifiedCellRow=&quot;0&quot; SpecifiedCellCol=&quot;0&quot; NoofColumns=&quot;1&quot; NoofChartPerPage=&quot;0&quot; SpaceBetweenCharts=&quot;0&quot; SpaceBetweenRowChart=&quot;0&quot; Transparent=&quot;0&quot; NoofRows=&quot;1&quot; LeftMargin=&quot;45&quot; RightMargin=&quot;0&quot; TopMargin=&quot;121&quot; FootMargin=&quot;0&quot; Orientation=&quot;landscape&quot; FileNameTemplate=&quot;&quot; ImageFileName=&quot;&quot; ChartTitle=&quot;Etats-Unis et zone euro&quot; DoStretch=&quot;&quot; Pr=&quot;t&quot; RetrieveParams=&quot;&quot; /&gt;&lt;/Chart&gt;"/>
          <p:cNvPicPr>
            <a:picLocks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625" y="1152525"/>
            <a:ext cx="8483632" cy="5143500"/>
          </a:xfrm>
          <a:prstGeom prst="rect">
            <a:avLst/>
          </a:prstGeom>
          <a:solidFill>
            <a:srgbClr val="FFFFFF"/>
          </a:solidFill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62772678"/>
      </p:ext>
    </p:extLst>
  </p:cSld>
  <p:clrMapOvr>
    <a:masterClrMapping/>
  </p:clrMapOvr>
  <p:transition/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ce réservé du numéro de diapositive 4"/>
          <p:cNvSpPr>
            <a:spLocks noGrp="1"/>
          </p:cNvSpPr>
          <p:nvPr>
            <p:ph type="sldNum" sz="quarter" idx="11"/>
          </p:nvPr>
        </p:nvSpPr>
        <p:spPr>
          <a:xfrm>
            <a:off x="8951788" y="6248400"/>
            <a:ext cx="1555750" cy="457200"/>
          </a:xfrm>
        </p:spPr>
        <p:txBody>
          <a:bodyPr/>
          <a:lstStyle/>
          <a:p>
            <a:pPr>
              <a:defRPr/>
            </a:pPr>
            <a:fld id="{1014F82D-0A98-40B6-847C-EC8F4B96C636}" type="slidenum">
              <a:rPr lang="fr-FR"/>
              <a:pPr>
                <a:defRPr/>
              </a:pPr>
              <a:t>57</a:t>
            </a:fld>
            <a:endParaRPr lang="fr-FR" dirty="0"/>
          </a:p>
        </p:txBody>
      </p:sp>
      <p:sp>
        <p:nvSpPr>
          <p:cNvPr id="11" name="Rectangle 2"/>
          <p:cNvSpPr>
            <a:spLocks noGrp="1" noChangeArrowheads="1"/>
          </p:cNvSpPr>
          <p:nvPr>
            <p:ph type="title"/>
          </p:nvPr>
        </p:nvSpPr>
        <p:spPr>
          <a:xfrm>
            <a:off x="507341" y="116633"/>
            <a:ext cx="8641655" cy="720725"/>
          </a:xfrm>
        </p:spPr>
        <p:txBody>
          <a:bodyPr/>
          <a:lstStyle/>
          <a:p>
            <a:pPr algn="l"/>
            <a:r>
              <a:rPr lang="fr-FR" altLang="fr-FR" sz="2200" b="0" dirty="0">
                <a:solidFill>
                  <a:srgbClr val="0077B8"/>
                </a:solidFill>
                <a:latin typeface="Avenir LT 85 Heavy" pitchFamily="34" charset="0"/>
              </a:rPr>
              <a:t>Une dépense de la surépargne qui n’a pas eu lieu en Europe</a:t>
            </a:r>
            <a:endParaRPr lang="fr-FR" altLang="fr-FR" sz="2200" b="0" dirty="0">
              <a:latin typeface="Avenir LT 85 Heavy" pitchFamily="34" charset="0"/>
            </a:endParaRPr>
          </a:p>
        </p:txBody>
      </p:sp>
      <p:sp>
        <p:nvSpPr>
          <p:cNvPr id="9" name="Espace réservé du pied de page 3"/>
          <p:cNvSpPr>
            <a:spLocks noGrp="1"/>
          </p:cNvSpPr>
          <p:nvPr/>
        </p:nvSpPr>
        <p:spPr bwMode="auto">
          <a:xfrm>
            <a:off x="1524001" y="6388100"/>
            <a:ext cx="15843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/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80000"/>
              <a:buFont typeface="Monotype Sorts"/>
              <a:buChar char="w"/>
              <a:defRPr sz="3200" b="1">
                <a:solidFill>
                  <a:srgbClr val="0071B9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Char char="•"/>
              <a:defRPr sz="2800" b="1">
                <a:solidFill>
                  <a:srgbClr val="0071B9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Char char="•"/>
              <a:defRPr sz="2400" b="1">
                <a:solidFill>
                  <a:srgbClr val="0071B9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 b="1">
                <a:solidFill>
                  <a:srgbClr val="0071B9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•"/>
              <a:defRPr sz="2000" b="1">
                <a:solidFill>
                  <a:srgbClr val="0071B9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 b="1">
                <a:solidFill>
                  <a:srgbClr val="0071B9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 b="1">
                <a:solidFill>
                  <a:srgbClr val="0071B9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 b="1">
                <a:solidFill>
                  <a:srgbClr val="0071B9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 b="1">
                <a:solidFill>
                  <a:srgbClr val="0071B9"/>
                </a:solidFill>
                <a:latin typeface="Arial" pitchFamily="34" charset="0"/>
              </a:defRPr>
            </a:lvl9pPr>
          </a:lstStyle>
          <a:p>
            <a:pPr>
              <a:buNone/>
            </a:pPr>
            <a:endParaRPr lang="fr-FR" sz="1200" b="0" dirty="0">
              <a:latin typeface="Avenir LT 55 Oblique" pitchFamily="34" charset="0"/>
            </a:endParaRPr>
          </a:p>
        </p:txBody>
      </p:sp>
      <p:sp>
        <p:nvSpPr>
          <p:cNvPr id="10" name="Line 3"/>
          <p:cNvSpPr>
            <a:spLocks noChangeShapeType="1"/>
          </p:cNvSpPr>
          <p:nvPr/>
        </p:nvSpPr>
        <p:spPr bwMode="auto">
          <a:xfrm>
            <a:off x="507341" y="847746"/>
            <a:ext cx="8641655" cy="0"/>
          </a:xfrm>
          <a:prstGeom prst="line">
            <a:avLst/>
          </a:prstGeom>
          <a:noFill/>
          <a:ln w="25400">
            <a:solidFill>
              <a:srgbClr val="F47A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 dirty="0"/>
          </a:p>
        </p:txBody>
      </p:sp>
      <p:pic>
        <p:nvPicPr>
          <p:cNvPr id="12" name="Image 1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71552" y="5196922"/>
            <a:ext cx="2439553" cy="3524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1" descr="&lt;Chart&gt;&lt;ImageInfo ChartType=&quot;None&quot; Version=&quot;5.34.1270.0&quot; GUID=&quot;915006c2dd804f068428f48f0135b938&quot; DsId=&quot;ZCRX015&quot; T1SubID=&quot;&quot; Width=&quot;890&quot; Height=&quot;540&quot; Format=&quot;emf&quot; ChartGroupUID=&quot;dcfa698d-7bcd-46f5-b33c-9f66b9c214a3&quot; GroupName=&quot;Zone euro&quot; ChartName=&quot;Etats-Unis - Zone euro : Taux d'épargne des ménages&quot; ChartStyleName=&quot;&quot; GroupNameEncoded=&quot;Zone+euro&quot; ChartNameEncoded=&quot;Etats-Unis+-+Zone+euro+%3a+Taux+d%27%c3%a9pargne+des+m%c3%a9nages&quot; ChartStyleNameEncoded=&quot;&quot; ShortCode=&quot;&quot; ChartOwner=&quot;ZCRX015&quot; TemplateId=&quot;&quot; TemplateName=&quot;&quot; TemplateNameEncoded=&quot;&quot; EditionId=&quot;&quot; EditionGenerationDate=&quot;&quot; RefreshDate=&quot;07/11/2023 14:49:12&quot; ExportChartsIn=&quot;CurrentSlide&quot; ExportChartsTo=&quot; &quot; ExportChartAs=&quot; &quot; SpecifiedCellRow=&quot;0&quot; SpecifiedCellCol=&quot;0&quot; NoofColumns=&quot;1&quot; NoofChartPerPage=&quot;0&quot; SpaceBetweenCharts=&quot;0&quot; SpaceBetweenRowChart=&quot;0&quot; Transparent=&quot;0&quot; NoofRows=&quot;1&quot; LeftMargin=&quot;45&quot; RightMargin=&quot;0&quot; TopMargin=&quot;121&quot; FootMargin=&quot;0&quot; Orientation=&quot;landscape&quot; FileNameTemplate=&quot;&quot; ImageFileName=&quot;&quot; ChartTitle=&quot;Etats-Unis et Zone euro&quot; DoStretch=&quot;&quot; Pr=&quot;t&quot; RetrieveParams=&quot;&quot; /&gt;&lt;/Chart&gt;"/>
          <p:cNvPicPr>
            <a:picLocks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625" y="1152525"/>
            <a:ext cx="8483632" cy="5143500"/>
          </a:xfrm>
          <a:prstGeom prst="rect">
            <a:avLst/>
          </a:prstGeom>
          <a:solidFill>
            <a:srgbClr val="FFFFFF"/>
          </a:solidFill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41381957"/>
      </p:ext>
    </p:extLst>
  </p:cSld>
  <p:clrMapOvr>
    <a:masterClrMapping/>
  </p:clrMapOvr>
  <p:transition/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ce réservé du numéro de diapositive 4"/>
          <p:cNvSpPr>
            <a:spLocks noGrp="1"/>
          </p:cNvSpPr>
          <p:nvPr>
            <p:ph type="sldNum" sz="quarter" idx="11"/>
          </p:nvPr>
        </p:nvSpPr>
        <p:spPr>
          <a:xfrm>
            <a:off x="8951788" y="6248400"/>
            <a:ext cx="1555750" cy="457200"/>
          </a:xfrm>
        </p:spPr>
        <p:txBody>
          <a:bodyPr/>
          <a:lstStyle/>
          <a:p>
            <a:pPr>
              <a:defRPr/>
            </a:pPr>
            <a:fld id="{1014F82D-0A98-40B6-847C-EC8F4B96C636}" type="slidenum">
              <a:rPr lang="fr-FR"/>
              <a:pPr>
                <a:defRPr/>
              </a:pPr>
              <a:t>58</a:t>
            </a:fld>
            <a:endParaRPr lang="fr-FR" dirty="0"/>
          </a:p>
        </p:txBody>
      </p:sp>
      <p:sp>
        <p:nvSpPr>
          <p:cNvPr id="11" name="Rectangle 2"/>
          <p:cNvSpPr>
            <a:spLocks noGrp="1" noChangeArrowheads="1"/>
          </p:cNvSpPr>
          <p:nvPr>
            <p:ph type="title"/>
          </p:nvPr>
        </p:nvSpPr>
        <p:spPr>
          <a:xfrm>
            <a:off x="507341" y="116633"/>
            <a:ext cx="8641655" cy="720725"/>
          </a:xfrm>
        </p:spPr>
        <p:txBody>
          <a:bodyPr/>
          <a:lstStyle/>
          <a:p>
            <a:pPr algn="l"/>
            <a:r>
              <a:rPr lang="fr-FR" altLang="fr-FR" sz="2200" b="0" dirty="0">
                <a:solidFill>
                  <a:srgbClr val="0077B8"/>
                </a:solidFill>
                <a:latin typeface="Avenir LT 85 Heavy" pitchFamily="34" charset="0"/>
              </a:rPr>
              <a:t>L’absence durable de gains de productivité en Europe est préoccupante sur le moyen terme</a:t>
            </a:r>
            <a:endParaRPr lang="fr-FR" altLang="fr-FR" sz="2200" b="0" dirty="0">
              <a:latin typeface="Avenir LT 85 Heavy" pitchFamily="34" charset="0"/>
            </a:endParaRPr>
          </a:p>
        </p:txBody>
      </p:sp>
      <p:sp>
        <p:nvSpPr>
          <p:cNvPr id="9" name="Espace réservé du pied de page 3"/>
          <p:cNvSpPr>
            <a:spLocks noGrp="1"/>
          </p:cNvSpPr>
          <p:nvPr/>
        </p:nvSpPr>
        <p:spPr bwMode="auto">
          <a:xfrm>
            <a:off x="1524001" y="6388100"/>
            <a:ext cx="15843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/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80000"/>
              <a:buFont typeface="Monotype Sorts"/>
              <a:buChar char="w"/>
              <a:defRPr sz="3200" b="1">
                <a:solidFill>
                  <a:srgbClr val="0071B9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Char char="•"/>
              <a:defRPr sz="2800" b="1">
                <a:solidFill>
                  <a:srgbClr val="0071B9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Char char="•"/>
              <a:defRPr sz="2400" b="1">
                <a:solidFill>
                  <a:srgbClr val="0071B9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 b="1">
                <a:solidFill>
                  <a:srgbClr val="0071B9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•"/>
              <a:defRPr sz="2000" b="1">
                <a:solidFill>
                  <a:srgbClr val="0071B9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 b="1">
                <a:solidFill>
                  <a:srgbClr val="0071B9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 b="1">
                <a:solidFill>
                  <a:srgbClr val="0071B9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 b="1">
                <a:solidFill>
                  <a:srgbClr val="0071B9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 b="1">
                <a:solidFill>
                  <a:srgbClr val="0071B9"/>
                </a:solidFill>
                <a:latin typeface="Arial" pitchFamily="34" charset="0"/>
              </a:defRPr>
            </a:lvl9pPr>
          </a:lstStyle>
          <a:p>
            <a:pPr>
              <a:buNone/>
            </a:pPr>
            <a:endParaRPr lang="fr-FR" sz="1200" b="0" dirty="0">
              <a:latin typeface="Avenir LT 55 Oblique" pitchFamily="34" charset="0"/>
            </a:endParaRPr>
          </a:p>
        </p:txBody>
      </p:sp>
      <p:sp>
        <p:nvSpPr>
          <p:cNvPr id="10" name="Line 3"/>
          <p:cNvSpPr>
            <a:spLocks noChangeShapeType="1"/>
          </p:cNvSpPr>
          <p:nvPr/>
        </p:nvSpPr>
        <p:spPr bwMode="auto">
          <a:xfrm>
            <a:off x="507341" y="847746"/>
            <a:ext cx="8641655" cy="0"/>
          </a:xfrm>
          <a:prstGeom prst="line">
            <a:avLst/>
          </a:prstGeom>
          <a:noFill/>
          <a:ln w="25400">
            <a:solidFill>
              <a:srgbClr val="F47A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 dirty="0"/>
          </a:p>
        </p:txBody>
      </p:sp>
      <p:pic>
        <p:nvPicPr>
          <p:cNvPr id="12" name="Image 1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71552" y="5196922"/>
            <a:ext cx="2439553" cy="3524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1" descr="&lt;Chart&gt;&lt;ImageInfo ChartType=&quot;None&quot; Version=&quot;5.34.1270.0&quot; GUID=&quot;02fba581d8154ba6a37b5daf77b4e5c6&quot; DsId=&quot;ZCRX015&quot; T1SubID=&quot;&quot; Width=&quot;890&quot; Height=&quot;540&quot; Format=&quot;emf&quot; ChartGroupUID=&quot;a67c359a-3eae-4698-8942-156a4edf8ebc&quot; GroupName=&quot;Zone euro&quot; ChartName=&quot;Zone euro et États-Unis: productivité apparente du travail&quot; ChartStyleName=&quot;&quot; GroupNameEncoded=&quot;Zone+euro&quot; ChartNameEncoded=&quot;Zone+euro+et+%c3%89tats-Unis%3a+productivit%c3%a9+apparente+du+travail&quot; ChartStyleNameEncoded=&quot;&quot; ShortCode=&quot;&quot; ChartOwner=&quot;ZCRX016&quot; TemplateId=&quot;&quot; TemplateName=&quot;&quot; TemplateNameEncoded=&quot;&quot; EditionId=&quot;&quot; EditionGenerationDate=&quot;&quot; RefreshDate=&quot;07/11/2023 14:49:11&quot; ExportChartsIn=&quot;CurrentSlide&quot; ExportChartsTo=&quot; &quot; ExportChartAs=&quot; &quot; SpecifiedCellRow=&quot;0&quot; SpecifiedCellCol=&quot;0&quot; NoofColumns=&quot;1&quot; NoofChartPerPage=&quot;0&quot; SpaceBetweenCharts=&quot;0&quot; SpaceBetweenRowChart=&quot;0&quot; Transparent=&quot;0&quot; NoofRows=&quot;1&quot; LeftMargin=&quot;45&quot; RightMargin=&quot;0&quot; TopMargin=&quot;121&quot; FootMargin=&quot;0&quot; Orientation=&quot;landscape&quot; FileNameTemplate=&quot;&quot; ImageFileName=&quot;&quot; ChartTitle=&quot;Etats-Unis et zone euro&quot; DoStretch=&quot;&quot; Pr=&quot;t&quot; RetrieveParams=&quot;&quot; /&gt;&lt;/Chart&gt;"/>
          <p:cNvPicPr>
            <a:picLocks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625" y="1152525"/>
            <a:ext cx="8483632" cy="5143500"/>
          </a:xfrm>
          <a:prstGeom prst="rect">
            <a:avLst/>
          </a:prstGeom>
          <a:solidFill>
            <a:srgbClr val="FFFFFF"/>
          </a:solidFill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193694178"/>
      </p:ext>
    </p:extLst>
  </p:cSld>
  <p:clrMapOvr>
    <a:masterClrMapping/>
  </p:clrMapOvr>
  <p:transition/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ce réservé du numéro de diapositive 4"/>
          <p:cNvSpPr>
            <a:spLocks noGrp="1"/>
          </p:cNvSpPr>
          <p:nvPr>
            <p:ph type="sldNum" sz="quarter" idx="11"/>
          </p:nvPr>
        </p:nvSpPr>
        <p:spPr>
          <a:xfrm>
            <a:off x="8951788" y="6248400"/>
            <a:ext cx="1555750" cy="457200"/>
          </a:xfrm>
        </p:spPr>
        <p:txBody>
          <a:bodyPr/>
          <a:lstStyle/>
          <a:p>
            <a:pPr>
              <a:defRPr/>
            </a:pPr>
            <a:fld id="{1014F82D-0A98-40B6-847C-EC8F4B96C636}" type="slidenum">
              <a:rPr lang="fr-FR"/>
              <a:pPr>
                <a:defRPr/>
              </a:pPr>
              <a:t>59</a:t>
            </a:fld>
            <a:endParaRPr lang="fr-FR" dirty="0"/>
          </a:p>
        </p:txBody>
      </p:sp>
      <p:sp>
        <p:nvSpPr>
          <p:cNvPr id="11" name="Rectangle 2"/>
          <p:cNvSpPr>
            <a:spLocks noGrp="1" noChangeArrowheads="1"/>
          </p:cNvSpPr>
          <p:nvPr>
            <p:ph type="title"/>
          </p:nvPr>
        </p:nvSpPr>
        <p:spPr>
          <a:xfrm>
            <a:off x="507341" y="116633"/>
            <a:ext cx="8641655" cy="720725"/>
          </a:xfrm>
        </p:spPr>
        <p:txBody>
          <a:bodyPr/>
          <a:lstStyle/>
          <a:p>
            <a:pPr algn="l"/>
            <a:r>
              <a:rPr lang="fr-FR" sz="2200" b="0" dirty="0">
                <a:solidFill>
                  <a:srgbClr val="0077B8"/>
                </a:solidFill>
                <a:latin typeface="Avenir LT 85 Heavy" pitchFamily="34" charset="0"/>
              </a:rPr>
              <a:t>Le risque d’un décrochage de la compétitivité-prix en Europe</a:t>
            </a:r>
            <a:endParaRPr lang="fr-FR" altLang="fr-FR" sz="2200" b="0" dirty="0">
              <a:latin typeface="Avenir LT 85 Heavy" pitchFamily="34" charset="0"/>
            </a:endParaRPr>
          </a:p>
        </p:txBody>
      </p:sp>
      <p:sp>
        <p:nvSpPr>
          <p:cNvPr id="9" name="Espace réservé du pied de page 3"/>
          <p:cNvSpPr>
            <a:spLocks noGrp="1"/>
          </p:cNvSpPr>
          <p:nvPr/>
        </p:nvSpPr>
        <p:spPr bwMode="auto">
          <a:xfrm>
            <a:off x="1524001" y="6388100"/>
            <a:ext cx="15843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/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80000"/>
              <a:buFont typeface="Monotype Sorts"/>
              <a:buChar char="w"/>
              <a:defRPr sz="3200" b="1">
                <a:solidFill>
                  <a:srgbClr val="0071B9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Char char="•"/>
              <a:defRPr sz="2800" b="1">
                <a:solidFill>
                  <a:srgbClr val="0071B9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Char char="•"/>
              <a:defRPr sz="2400" b="1">
                <a:solidFill>
                  <a:srgbClr val="0071B9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 b="1">
                <a:solidFill>
                  <a:srgbClr val="0071B9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•"/>
              <a:defRPr sz="2000" b="1">
                <a:solidFill>
                  <a:srgbClr val="0071B9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 b="1">
                <a:solidFill>
                  <a:srgbClr val="0071B9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 b="1">
                <a:solidFill>
                  <a:srgbClr val="0071B9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 b="1">
                <a:solidFill>
                  <a:srgbClr val="0071B9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 b="1">
                <a:solidFill>
                  <a:srgbClr val="0071B9"/>
                </a:solidFill>
                <a:latin typeface="Arial" pitchFamily="34" charset="0"/>
              </a:defRPr>
            </a:lvl9pPr>
          </a:lstStyle>
          <a:p>
            <a:pPr>
              <a:buNone/>
            </a:pPr>
            <a:endParaRPr lang="fr-FR" sz="1200" b="0" dirty="0">
              <a:latin typeface="Avenir LT 55 Oblique" pitchFamily="34" charset="0"/>
            </a:endParaRPr>
          </a:p>
        </p:txBody>
      </p:sp>
      <p:sp>
        <p:nvSpPr>
          <p:cNvPr id="10" name="Line 3"/>
          <p:cNvSpPr>
            <a:spLocks noChangeShapeType="1"/>
          </p:cNvSpPr>
          <p:nvPr/>
        </p:nvSpPr>
        <p:spPr bwMode="auto">
          <a:xfrm>
            <a:off x="507341" y="847746"/>
            <a:ext cx="8641655" cy="0"/>
          </a:xfrm>
          <a:prstGeom prst="line">
            <a:avLst/>
          </a:prstGeom>
          <a:noFill/>
          <a:ln w="25400">
            <a:solidFill>
              <a:srgbClr val="F47A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 dirty="0"/>
          </a:p>
        </p:txBody>
      </p:sp>
      <p:pic>
        <p:nvPicPr>
          <p:cNvPr id="12" name="Image 1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71552" y="5196922"/>
            <a:ext cx="2439553" cy="3524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1" descr="&lt;Chart&gt;&lt;ImageInfo ChartType=&quot;None&quot; Version=&quot;5.34.1270.0&quot; GUID=&quot;8310f2e4e6414b1ba9a208126a399b6d&quot; DsId=&quot;ZCRX015&quot; T1SubID=&quot;&quot; Width=&quot;890&quot; Height=&quot;540&quot; Format=&quot;emf&quot; ChartGroupUID=&quot;0a4415bf-638d-431d-8b32-917ea4b79a59&quot; GroupName=&quot;Echanges extérieurs&quot; ChartName=&quot;Taux de change effectif réel calculé avec les PPI&quot; ChartStyleName=&quot;&quot; GroupNameEncoded=&quot;Echanges+ext%c3%a9rieurs&quot; ChartNameEncoded=&quot;Taux+de+change+effectif+r%c3%a9el+calcul%c3%a9+avec+les+PPI&quot; ChartStyleNameEncoded=&quot;&quot; ShortCode=&quot;&quot; ChartOwner=&quot;ZCRX015&quot; TemplateId=&quot;&quot; TemplateName=&quot;&quot; TemplateNameEncoded=&quot;&quot; EditionId=&quot;&quot; EditionGenerationDate=&quot;&quot; RefreshDate=&quot;07/11/2023 14:49:13&quot; ExportChartsIn=&quot;CurrentSlide&quot; ExportChartsTo=&quot; &quot; ExportChartAs=&quot; &quot; SpecifiedCellRow=&quot;0&quot; SpecifiedCellCol=&quot;0&quot; NoofColumns=&quot;1&quot; NoofChartPerPage=&quot;0&quot; SpaceBetweenCharts=&quot;0&quot; SpaceBetweenRowChart=&quot;0&quot; Transparent=&quot;0&quot; NoofRows=&quot;1&quot; LeftMargin=&quot;45&quot; RightMargin=&quot;0&quot; TopMargin=&quot;121&quot; FootMargin=&quot;0&quot; Orientation=&quot;landscape&quot; FileNameTemplate=&quot;&quot; ImageFileName=&quot;&quot; ChartTitle=&quot;Taux de change effectif réel&quot; DoStretch=&quot;&quot; Pr=&quot;t&quot; RetrieveParams=&quot;&quot; /&gt;&lt;/Chart&gt;"/>
          <p:cNvPicPr>
            <a:picLocks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625" y="1152525"/>
            <a:ext cx="8483632" cy="5143500"/>
          </a:xfrm>
          <a:prstGeom prst="rect">
            <a:avLst/>
          </a:prstGeom>
          <a:solidFill>
            <a:srgbClr val="FFFFFF"/>
          </a:solidFill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31742799"/>
      </p:ext>
    </p:extLst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/>
          <p:cNvSpPr>
            <a:spLocks noGrp="1"/>
          </p:cNvSpPr>
          <p:nvPr>
            <p:ph type="body" sz="quarter" idx="10"/>
          </p:nvPr>
        </p:nvSpPr>
        <p:spPr>
          <a:xfrm>
            <a:off x="242262" y="1326236"/>
            <a:ext cx="11644938" cy="3096313"/>
          </a:xfrm>
        </p:spPr>
        <p:txBody>
          <a:bodyPr/>
          <a:lstStyle/>
          <a:p>
            <a:pPr algn="just"/>
            <a:r>
              <a:rPr lang="fr-FR" sz="2000" dirty="0">
                <a:solidFill>
                  <a:schemeClr val="tx1"/>
                </a:solidFill>
              </a:rPr>
              <a:t>Millésime 2023, cotations et valeurs </a:t>
            </a:r>
            <a:r>
              <a:rPr lang="fr-FR" sz="2000" b="1" dirty="0">
                <a:solidFill>
                  <a:schemeClr val="tx1"/>
                </a:solidFill>
              </a:rPr>
              <a:t>émises</a:t>
            </a:r>
            <a:r>
              <a:rPr lang="fr-FR" sz="2000" dirty="0">
                <a:solidFill>
                  <a:schemeClr val="tx1"/>
                </a:solidFill>
              </a:rPr>
              <a:t> : 11233 cotations et  111735 valeurs</a:t>
            </a:r>
          </a:p>
          <a:p>
            <a:pPr algn="just"/>
            <a:r>
              <a:rPr lang="fr-FR" sz="2000" dirty="0">
                <a:solidFill>
                  <a:schemeClr val="tx1"/>
                </a:solidFill>
              </a:rPr>
              <a:t>Cotes et valeurs </a:t>
            </a:r>
            <a:r>
              <a:rPr lang="fr-FR" sz="2000" b="1" dirty="0">
                <a:solidFill>
                  <a:schemeClr val="tx1"/>
                </a:solidFill>
              </a:rPr>
              <a:t>calculées </a:t>
            </a:r>
            <a:r>
              <a:rPr lang="fr-FR" sz="2000" dirty="0">
                <a:solidFill>
                  <a:schemeClr val="tx1"/>
                </a:solidFill>
              </a:rPr>
              <a:t>: 608 cotes et  6080 valeurs</a:t>
            </a:r>
          </a:p>
          <a:p>
            <a:pPr lvl="2">
              <a:buClr>
                <a:schemeClr val="accent2"/>
              </a:buClr>
            </a:pPr>
            <a:r>
              <a:rPr lang="fr-FR" sz="1800" b="1" dirty="0">
                <a:solidFill>
                  <a:schemeClr val="accent5"/>
                </a:solidFill>
              </a:rPr>
              <a:t>En augmentation vs 2022</a:t>
            </a:r>
            <a:endParaRPr lang="fr-FR" sz="2000" b="1" dirty="0">
              <a:solidFill>
                <a:schemeClr val="tx1"/>
              </a:solidFill>
            </a:endParaRPr>
          </a:p>
          <a:p>
            <a:pPr>
              <a:buClr>
                <a:schemeClr val="accent2"/>
              </a:buClr>
            </a:pPr>
            <a:r>
              <a:rPr lang="fr-FR" sz="2000" dirty="0">
                <a:solidFill>
                  <a:schemeClr val="tx1"/>
                </a:solidFill>
              </a:rPr>
              <a:t>Nombre de </a:t>
            </a:r>
            <a:r>
              <a:rPr lang="fr-FR" sz="2000" dirty="0" err="1">
                <a:solidFill>
                  <a:schemeClr val="tx1"/>
                </a:solidFill>
              </a:rPr>
              <a:t>cotateurs</a:t>
            </a:r>
            <a:r>
              <a:rPr lang="fr-FR" sz="2000" dirty="0">
                <a:solidFill>
                  <a:schemeClr val="tx1"/>
                </a:solidFill>
              </a:rPr>
              <a:t> ayant coté : 42</a:t>
            </a:r>
          </a:p>
          <a:p>
            <a:pPr lvl="2">
              <a:buClr>
                <a:schemeClr val="accent2"/>
              </a:buClr>
            </a:pPr>
            <a:r>
              <a:rPr lang="fr-FR" sz="1800" b="1" dirty="0">
                <a:solidFill>
                  <a:schemeClr val="accent5"/>
                </a:solidFill>
              </a:rPr>
              <a:t>Stable vs 2022</a:t>
            </a:r>
          </a:p>
        </p:txBody>
      </p:sp>
      <p:sp>
        <p:nvSpPr>
          <p:cNvPr id="7" name="Titre 1"/>
          <p:cNvSpPr>
            <a:spLocks noGrp="1"/>
          </p:cNvSpPr>
          <p:nvPr>
            <p:ph type="title"/>
          </p:nvPr>
        </p:nvSpPr>
        <p:spPr>
          <a:xfrm>
            <a:off x="-132521" y="-45301"/>
            <a:ext cx="9753176" cy="727869"/>
          </a:xfrm>
        </p:spPr>
        <p:txBody>
          <a:bodyPr/>
          <a:lstStyle/>
          <a:p>
            <a:r>
              <a:rPr lang="fr-FR" dirty="0"/>
              <a:t>Le site argus-</a:t>
            </a:r>
            <a:r>
              <a:rPr lang="fr-FR" dirty="0" err="1"/>
              <a:t>chariot.com</a:t>
            </a:r>
            <a:endParaRPr lang="fr-FR" dirty="0"/>
          </a:p>
        </p:txBody>
      </p:sp>
      <p:sp>
        <p:nvSpPr>
          <p:cNvPr id="8" name="Espace réservé du texte 2"/>
          <p:cNvSpPr txBox="1">
            <a:spLocks/>
          </p:cNvSpPr>
          <p:nvPr/>
        </p:nvSpPr>
        <p:spPr>
          <a:xfrm>
            <a:off x="242262" y="693542"/>
            <a:ext cx="8274721" cy="430524"/>
          </a:xfrm>
          <a:prstGeom prst="rect">
            <a:avLst/>
          </a:prstGeom>
        </p:spPr>
        <p:txBody>
          <a:bodyPr/>
          <a:lstStyle>
            <a:lvl1pPr marL="285750" marR="0" indent="-285750" algn="l" defTabSz="914400" rtl="0" eaLnBrk="1" fontAlgn="auto" latinLnBrk="0" hangingPunct="1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buSzPct val="150000"/>
              <a:buFontTx/>
              <a:buBlip>
                <a:blip r:embed="rId2"/>
              </a:buBlip>
              <a:tabLst/>
              <a:defRPr sz="1600" b="0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336550" algn="l" defTabSz="914400" rtl="0" eaLnBrk="1" latinLnBrk="0" hangingPunct="1">
              <a:spcBef>
                <a:spcPts val="600"/>
              </a:spcBef>
              <a:buClr>
                <a:schemeClr val="accent1">
                  <a:lumMod val="75000"/>
                </a:schemeClr>
              </a:buClr>
              <a:buSzPct val="150000"/>
              <a:buFontTx/>
              <a:buBlip>
                <a:blip r:embed="rId2"/>
              </a:buBlip>
              <a:defRPr sz="2400" kern="1200">
                <a:ln>
                  <a:noFill/>
                </a:ln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68375" indent="-282575" algn="l" defTabSz="914400" rtl="0" eaLnBrk="1" latinLnBrk="0" hangingPunct="1">
              <a:spcBef>
                <a:spcPts val="600"/>
              </a:spcBef>
              <a:buClr>
                <a:schemeClr val="tx2">
                  <a:lumMod val="75000"/>
                </a:schemeClr>
              </a:buClr>
              <a:buSzPct val="100000"/>
              <a:buFont typeface="Wingdings 2" pitchFamily="18" charset="2"/>
              <a:buChar char=""/>
              <a:defRPr sz="22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263650" indent="-295275" algn="l" defTabSz="914400" rtl="0" eaLnBrk="1" latinLnBrk="0" hangingPunct="1">
              <a:spcBef>
                <a:spcPts val="600"/>
              </a:spcBef>
              <a:buClr>
                <a:schemeClr val="tx1">
                  <a:lumMod val="50000"/>
                  <a:lumOff val="50000"/>
                </a:schemeClr>
              </a:buClr>
              <a:buSzPct val="100000"/>
              <a:buFont typeface="Wingdings 2" pitchFamily="18" charset="2"/>
              <a:buChar char="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6225" indent="-282575" algn="l" defTabSz="914400" rtl="0" eaLnBrk="1" latinLnBrk="0" hangingPunct="1">
              <a:spcBef>
                <a:spcPts val="6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Char char=""/>
              <a:defRPr sz="20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828800" indent="-282575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110000"/>
              <a:buFont typeface="Wingdings 2" pitchFamily="18" charset="2"/>
              <a:buChar char=""/>
              <a:defRPr lang="en-US" sz="1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117725" indent="-282575" algn="l" defTabSz="914400" rtl="0" eaLnBrk="1" latinLnBrk="0" hangingPunct="1"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Char char=""/>
              <a:defRPr lang="en-US" sz="1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398713" indent="-282575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110000"/>
              <a:buFont typeface="Wingdings 2" pitchFamily="18" charset="2"/>
              <a:buChar char=""/>
              <a:defRPr lang="en-US" sz="1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689225" indent="-282575" algn="l" defTabSz="914400" rtl="0" eaLnBrk="1" latinLnBrk="0" hangingPunct="1"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Char char=""/>
              <a:defRPr lang="en-US" sz="1800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Tx/>
              <a:buNone/>
            </a:pPr>
            <a:r>
              <a:rPr lang="fr-FR" sz="2400" b="1" i="1" dirty="0">
                <a:solidFill>
                  <a:schemeClr val="tx1"/>
                </a:solidFill>
              </a:rPr>
              <a:t>Statistiques de valeurs</a:t>
            </a:r>
          </a:p>
        </p:txBody>
      </p:sp>
      <p:pic>
        <p:nvPicPr>
          <p:cNvPr id="4" name="Image 3" descr="Une image contenant texte, roue, charrette à bras&#10;&#10;Description générée automatiquement">
            <a:extLst>
              <a:ext uri="{FF2B5EF4-FFF2-40B4-BE49-F238E27FC236}">
                <a16:creationId xmlns:a16="http://schemas.microsoft.com/office/drawing/2014/main" id="{20CE05F7-B7CD-A833-3F6E-77699F15992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2795156"/>
            <a:ext cx="5449715" cy="287578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val="3010798809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ce réservé du numéro de diapositive 4"/>
          <p:cNvSpPr>
            <a:spLocks noGrp="1"/>
          </p:cNvSpPr>
          <p:nvPr>
            <p:ph type="sldNum" sz="quarter" idx="11"/>
          </p:nvPr>
        </p:nvSpPr>
        <p:spPr>
          <a:xfrm>
            <a:off x="8951788" y="6248400"/>
            <a:ext cx="1555750" cy="457200"/>
          </a:xfrm>
        </p:spPr>
        <p:txBody>
          <a:bodyPr/>
          <a:lstStyle/>
          <a:p>
            <a:pPr>
              <a:defRPr/>
            </a:pPr>
            <a:fld id="{1014F82D-0A98-40B6-847C-EC8F4B96C636}" type="slidenum">
              <a:rPr lang="fr-FR"/>
              <a:pPr>
                <a:defRPr/>
              </a:pPr>
              <a:t>60</a:t>
            </a:fld>
            <a:endParaRPr lang="fr-FR" dirty="0"/>
          </a:p>
        </p:txBody>
      </p:sp>
      <p:sp>
        <p:nvSpPr>
          <p:cNvPr id="11" name="Rectangle 2"/>
          <p:cNvSpPr>
            <a:spLocks noGrp="1" noChangeArrowheads="1"/>
          </p:cNvSpPr>
          <p:nvPr>
            <p:ph type="title"/>
          </p:nvPr>
        </p:nvSpPr>
        <p:spPr>
          <a:xfrm>
            <a:off x="507341" y="116633"/>
            <a:ext cx="8641655" cy="720725"/>
          </a:xfrm>
        </p:spPr>
        <p:txBody>
          <a:bodyPr/>
          <a:lstStyle/>
          <a:p>
            <a:pPr algn="l"/>
            <a:r>
              <a:rPr lang="fr-FR" sz="2200" b="0" dirty="0">
                <a:solidFill>
                  <a:srgbClr val="0077B8"/>
                </a:solidFill>
                <a:latin typeface="Avenir LT 85 Heavy" pitchFamily="34" charset="0"/>
              </a:rPr>
              <a:t>Les industriels allemands ont bien perçu ce risque majeur sur la compétitivité européenne</a:t>
            </a:r>
            <a:endParaRPr lang="fr-FR" altLang="fr-FR" sz="2200" b="0" dirty="0">
              <a:latin typeface="Avenir LT 85 Heavy" pitchFamily="34" charset="0"/>
            </a:endParaRPr>
          </a:p>
        </p:txBody>
      </p:sp>
      <p:sp>
        <p:nvSpPr>
          <p:cNvPr id="9" name="Espace réservé du pied de page 3"/>
          <p:cNvSpPr>
            <a:spLocks noGrp="1"/>
          </p:cNvSpPr>
          <p:nvPr/>
        </p:nvSpPr>
        <p:spPr bwMode="auto">
          <a:xfrm>
            <a:off x="1524001" y="6388100"/>
            <a:ext cx="15843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/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80000"/>
              <a:buFont typeface="Monotype Sorts"/>
              <a:buChar char="w"/>
              <a:defRPr sz="3200" b="1">
                <a:solidFill>
                  <a:srgbClr val="0071B9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Char char="•"/>
              <a:defRPr sz="2800" b="1">
                <a:solidFill>
                  <a:srgbClr val="0071B9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Char char="•"/>
              <a:defRPr sz="2400" b="1">
                <a:solidFill>
                  <a:srgbClr val="0071B9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 b="1">
                <a:solidFill>
                  <a:srgbClr val="0071B9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•"/>
              <a:defRPr sz="2000" b="1">
                <a:solidFill>
                  <a:srgbClr val="0071B9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 b="1">
                <a:solidFill>
                  <a:srgbClr val="0071B9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 b="1">
                <a:solidFill>
                  <a:srgbClr val="0071B9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 b="1">
                <a:solidFill>
                  <a:srgbClr val="0071B9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 b="1">
                <a:solidFill>
                  <a:srgbClr val="0071B9"/>
                </a:solidFill>
                <a:latin typeface="Arial" pitchFamily="34" charset="0"/>
              </a:defRPr>
            </a:lvl9pPr>
          </a:lstStyle>
          <a:p>
            <a:pPr>
              <a:buNone/>
            </a:pPr>
            <a:endParaRPr lang="fr-FR" sz="1200" b="0" dirty="0">
              <a:latin typeface="Avenir LT 55 Oblique" pitchFamily="34" charset="0"/>
            </a:endParaRPr>
          </a:p>
        </p:txBody>
      </p:sp>
      <p:sp>
        <p:nvSpPr>
          <p:cNvPr id="10" name="Line 3"/>
          <p:cNvSpPr>
            <a:spLocks noChangeShapeType="1"/>
          </p:cNvSpPr>
          <p:nvPr/>
        </p:nvSpPr>
        <p:spPr bwMode="auto">
          <a:xfrm>
            <a:off x="507341" y="847746"/>
            <a:ext cx="8641655" cy="0"/>
          </a:xfrm>
          <a:prstGeom prst="line">
            <a:avLst/>
          </a:prstGeom>
          <a:noFill/>
          <a:ln w="25400">
            <a:solidFill>
              <a:srgbClr val="F47A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 dirty="0"/>
          </a:p>
        </p:txBody>
      </p:sp>
      <p:pic>
        <p:nvPicPr>
          <p:cNvPr id="12" name="Image 1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71552" y="5196922"/>
            <a:ext cx="2439553" cy="3524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1" descr="&lt;Chart&gt;&lt;ImageInfo ChartType=&quot;None&quot; Version=&quot;5.34.1270.0&quot; GUID=&quot;e060828abcfd4c08b34b50a4a63231ba&quot; DsId=&quot;ZCRX015&quot; T1SubID=&quot;&quot; Width=&quot;890&quot; Height=&quot;540&quot; Format=&quot;emf&quot; ChartGroupUID=&quot;e529474e-452f-4dc8-a80e-9b5f0739dd9b&quot; GroupName=&quot;Enquêtes conjoncture&quot; ChartName=&quot;Allemagne : Sentiment sur la compétitivté&quot; ChartStyleName=&quot;&quot; GroupNameEncoded=&quot;Enqu%c3%aates+conjoncture&quot; ChartNameEncoded=&quot;Allemagne+%3a+Sentiment+sur+la+comp%c3%a9titivt%c3%a9&quot; ChartStyleNameEncoded=&quot;&quot; ShortCode=&quot;&quot; ChartOwner=&quot;ZCRX018&quot; TemplateId=&quot;&quot; TemplateName=&quot;&quot; TemplateNameEncoded=&quot;&quot; EditionId=&quot;&quot; EditionGenerationDate=&quot;&quot; RefreshDate=&quot;07/11/2023 14:49:12&quot; ExportChartsIn=&quot;CurrentSlide&quot; ExportChartsTo=&quot; &quot; ExportChartAs=&quot; &quot; SpecifiedCellRow=&quot;0&quot; SpecifiedCellCol=&quot;0&quot; NoofColumns=&quot;1&quot; NoofChartPerPage=&quot;0&quot; SpaceBetweenCharts=&quot;0&quot; SpaceBetweenRowChart=&quot;0&quot; Transparent=&quot;0&quot; NoofRows=&quot;1&quot; LeftMargin=&quot;45&quot; RightMargin=&quot;0&quot; TopMargin=&quot;121&quot; FootMargin=&quot;0&quot; Orientation=&quot;landscape&quot; FileNameTemplate=&quot;&quot; ImageFileName=&quot;&quot; ChartTitle=&quot;Enquêtes dans l'industrie manufacturière en Allemagne&quot; DoStretch=&quot;&quot; Pr=&quot;t&quot; RetrieveParams=&quot;&quot; /&gt;&lt;/Chart&gt;"/>
          <p:cNvPicPr>
            <a:picLocks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625" y="1152525"/>
            <a:ext cx="8483632" cy="5143500"/>
          </a:xfrm>
          <a:prstGeom prst="rect">
            <a:avLst/>
          </a:prstGeom>
          <a:solidFill>
            <a:srgbClr val="FFFFFF"/>
          </a:solidFill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232291034"/>
      </p:ext>
    </p:extLst>
  </p:cSld>
  <p:clrMapOvr>
    <a:masterClrMapping/>
  </p:clrMapOvr>
  <p:transition/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 txBox="1">
            <a:spLocks/>
          </p:cNvSpPr>
          <p:nvPr/>
        </p:nvSpPr>
        <p:spPr>
          <a:xfrm>
            <a:off x="1674484" y="4190552"/>
            <a:ext cx="8373291" cy="1433306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000" b="1" i="0" kern="1200">
                <a:solidFill>
                  <a:srgbClr val="FF6600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4400" dirty="0"/>
              <a:t>Les perspectives françaises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983F2663-8B4B-4DF0-B753-19CBB20D3ADE}"/>
              </a:ext>
            </a:extLst>
          </p:cNvPr>
          <p:cNvPicPr>
            <a:picLocks noChangeAspect="1"/>
          </p:cNvPicPr>
          <p:nvPr/>
        </p:nvPicPr>
        <p:blipFill>
          <a:blip r:embed="rId3">
            <a:grayscl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PencilSketch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7376" y="1008112"/>
            <a:ext cx="3152198" cy="242088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021529182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ce réservé du numéro de diapositive 4"/>
          <p:cNvSpPr>
            <a:spLocks noGrp="1"/>
          </p:cNvSpPr>
          <p:nvPr>
            <p:ph type="sldNum" sz="quarter" idx="11"/>
          </p:nvPr>
        </p:nvSpPr>
        <p:spPr>
          <a:xfrm>
            <a:off x="8951788" y="6248400"/>
            <a:ext cx="1555750" cy="457200"/>
          </a:xfrm>
        </p:spPr>
        <p:txBody>
          <a:bodyPr/>
          <a:lstStyle/>
          <a:p>
            <a:pPr>
              <a:defRPr/>
            </a:pPr>
            <a:fld id="{1014F82D-0A98-40B6-847C-EC8F4B96C636}" type="slidenum">
              <a:rPr lang="fr-FR"/>
              <a:pPr>
                <a:defRPr/>
              </a:pPr>
              <a:t>62</a:t>
            </a:fld>
            <a:endParaRPr lang="fr-FR" dirty="0"/>
          </a:p>
        </p:txBody>
      </p:sp>
      <p:sp>
        <p:nvSpPr>
          <p:cNvPr id="11" name="Rectangle 2"/>
          <p:cNvSpPr>
            <a:spLocks noGrp="1" noChangeArrowheads="1"/>
          </p:cNvSpPr>
          <p:nvPr>
            <p:ph type="title"/>
          </p:nvPr>
        </p:nvSpPr>
        <p:spPr>
          <a:xfrm>
            <a:off x="507341" y="116633"/>
            <a:ext cx="8641655" cy="720725"/>
          </a:xfrm>
        </p:spPr>
        <p:txBody>
          <a:bodyPr/>
          <a:lstStyle/>
          <a:p>
            <a:pPr algn="l"/>
            <a:r>
              <a:rPr lang="fr-FR" altLang="fr-FR" sz="2200" b="0" dirty="0">
                <a:solidFill>
                  <a:srgbClr val="0077B8"/>
                </a:solidFill>
                <a:latin typeface="Avenir LT 85 Heavy" pitchFamily="34" charset="0"/>
              </a:rPr>
              <a:t>La France s’en tire certes mieux que l’Allemagne mais pas mieux que la moyenne européenne</a:t>
            </a:r>
            <a:endParaRPr lang="fr-FR" altLang="fr-FR" sz="2200" b="0" dirty="0">
              <a:latin typeface="Avenir LT 85 Heavy" pitchFamily="34" charset="0"/>
            </a:endParaRPr>
          </a:p>
        </p:txBody>
      </p:sp>
      <p:sp>
        <p:nvSpPr>
          <p:cNvPr id="9" name="Espace réservé du pied de page 3"/>
          <p:cNvSpPr>
            <a:spLocks noGrp="1"/>
          </p:cNvSpPr>
          <p:nvPr/>
        </p:nvSpPr>
        <p:spPr bwMode="auto">
          <a:xfrm>
            <a:off x="1524001" y="6388100"/>
            <a:ext cx="15843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/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80000"/>
              <a:buFont typeface="Monotype Sorts"/>
              <a:buChar char="w"/>
              <a:defRPr sz="3200" b="1">
                <a:solidFill>
                  <a:srgbClr val="0071B9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Char char="•"/>
              <a:defRPr sz="2800" b="1">
                <a:solidFill>
                  <a:srgbClr val="0071B9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Char char="•"/>
              <a:defRPr sz="2400" b="1">
                <a:solidFill>
                  <a:srgbClr val="0071B9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 b="1">
                <a:solidFill>
                  <a:srgbClr val="0071B9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•"/>
              <a:defRPr sz="2000" b="1">
                <a:solidFill>
                  <a:srgbClr val="0071B9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 b="1">
                <a:solidFill>
                  <a:srgbClr val="0071B9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 b="1">
                <a:solidFill>
                  <a:srgbClr val="0071B9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 b="1">
                <a:solidFill>
                  <a:srgbClr val="0071B9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 b="1">
                <a:solidFill>
                  <a:srgbClr val="0071B9"/>
                </a:solidFill>
                <a:latin typeface="Arial" pitchFamily="34" charset="0"/>
              </a:defRPr>
            </a:lvl9pPr>
          </a:lstStyle>
          <a:p>
            <a:pPr>
              <a:buNone/>
            </a:pPr>
            <a:endParaRPr lang="fr-FR" sz="1200" b="0" dirty="0">
              <a:latin typeface="Avenir LT 55 Oblique" pitchFamily="34" charset="0"/>
            </a:endParaRPr>
          </a:p>
        </p:txBody>
      </p:sp>
      <p:sp>
        <p:nvSpPr>
          <p:cNvPr id="10" name="Line 3"/>
          <p:cNvSpPr>
            <a:spLocks noChangeShapeType="1"/>
          </p:cNvSpPr>
          <p:nvPr/>
        </p:nvSpPr>
        <p:spPr bwMode="auto">
          <a:xfrm>
            <a:off x="507341" y="847746"/>
            <a:ext cx="8641655" cy="0"/>
          </a:xfrm>
          <a:prstGeom prst="line">
            <a:avLst/>
          </a:prstGeom>
          <a:noFill/>
          <a:ln w="25400">
            <a:solidFill>
              <a:srgbClr val="F47A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 dirty="0"/>
          </a:p>
        </p:txBody>
      </p:sp>
      <p:pic>
        <p:nvPicPr>
          <p:cNvPr id="12" name="Image 1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71552" y="5196922"/>
            <a:ext cx="2439553" cy="3524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1" descr="&lt;Chart&gt;&lt;ImageInfo ChartType=&quot;None&quot; Version=&quot;5.34.1270.0&quot; GUID=&quot;cfa227705a0b49f69ed78403f898603e&quot; DsId=&quot;ZCRX014&quot; T1SubID=&quot;&quot; Width=&quot;890&quot; Height=&quot;540&quot; Format=&quot;emf&quot; ChartGroupUID=&quot;2e443e82-9e16-434f-8173-a51c47dcda23&quot; GroupName=&quot;2023-09-13_Perspectives ZE&quot; ChartName=&quot;PIB en volume Europe&quot; ChartStyleName=&quot;&quot; GroupNameEncoded=&quot;2023-09-13_Perspectives+ZE&quot; ChartNameEncoded=&quot;PIB+en+volume+Europe&quot; ChartStyleNameEncoded=&quot;&quot; ShortCode=&quot;&quot; ChartOwner=&quot;ZCRX014&quot; TemplateId=&quot;&quot; TemplateName=&quot;&quot; TemplateNameEncoded=&quot;&quot; EditionId=&quot;&quot; EditionGenerationDate=&quot;&quot; RefreshDate=&quot;07/11/2023 14:49:11&quot; ExportChartsIn=&quot;CurrentSlide&quot; ExportChartsTo=&quot; &quot; ExportChartAs=&quot; &quot; SpecifiedCellRow=&quot;0&quot; SpecifiedCellCol=&quot;0&quot; NoofColumns=&quot;1&quot; NoofChartPerPage=&quot;0&quot; SpaceBetweenCharts=&quot;0&quot; SpaceBetweenRowChart=&quot;0&quot; Transparent=&quot;0&quot; NoofRows=&quot;1&quot; LeftMargin=&quot;45&quot; RightMargin=&quot;0&quot; TopMargin=&quot;121&quot; FootMargin=&quot;0&quot; Orientation=&quot;landscape&quot; FileNameTemplate=&quot;&quot; ImageFileName=&quot;&quot; ChartTitle=&quot;PIB en volume : évolution depuis le quatrième trimestre 2019&quot; DoStretch=&quot;&quot; Pr=&quot;t&quot; RetrieveParams=&quot;&quot; /&gt;&lt;/Chart&gt;"/>
          <p:cNvPicPr>
            <a:picLocks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152525"/>
            <a:ext cx="8483632" cy="5143500"/>
          </a:xfrm>
          <a:prstGeom prst="rect">
            <a:avLst/>
          </a:prstGeom>
          <a:solidFill>
            <a:srgbClr val="FFFFFF"/>
          </a:solidFill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99451517"/>
      </p:ext>
    </p:extLst>
  </p:cSld>
  <p:clrMapOvr>
    <a:masterClrMapping/>
  </p:clrMapOvr>
  <p:transition/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ce réservé du numéro de diapositive 4"/>
          <p:cNvSpPr>
            <a:spLocks noGrp="1"/>
          </p:cNvSpPr>
          <p:nvPr>
            <p:ph type="sldNum" sz="quarter" idx="11"/>
          </p:nvPr>
        </p:nvSpPr>
        <p:spPr>
          <a:xfrm>
            <a:off x="8951788" y="6248400"/>
            <a:ext cx="1555750" cy="457200"/>
          </a:xfrm>
        </p:spPr>
        <p:txBody>
          <a:bodyPr/>
          <a:lstStyle/>
          <a:p>
            <a:pPr>
              <a:defRPr/>
            </a:pPr>
            <a:fld id="{1014F82D-0A98-40B6-847C-EC8F4B96C636}" type="slidenum">
              <a:rPr lang="fr-FR"/>
              <a:pPr>
                <a:defRPr/>
              </a:pPr>
              <a:t>63</a:t>
            </a:fld>
            <a:endParaRPr lang="fr-FR" dirty="0"/>
          </a:p>
        </p:txBody>
      </p:sp>
      <p:sp>
        <p:nvSpPr>
          <p:cNvPr id="11" name="Rectangle 2"/>
          <p:cNvSpPr>
            <a:spLocks noGrp="1" noChangeArrowheads="1"/>
          </p:cNvSpPr>
          <p:nvPr>
            <p:ph type="title"/>
          </p:nvPr>
        </p:nvSpPr>
        <p:spPr>
          <a:xfrm>
            <a:off x="507341" y="116633"/>
            <a:ext cx="8641655" cy="720725"/>
          </a:xfrm>
        </p:spPr>
        <p:txBody>
          <a:bodyPr/>
          <a:lstStyle/>
          <a:p>
            <a:pPr algn="l"/>
            <a:r>
              <a:rPr lang="fr-FR" altLang="fr-FR" sz="2200" b="0" dirty="0">
                <a:solidFill>
                  <a:srgbClr val="0077B8"/>
                </a:solidFill>
                <a:latin typeface="Avenir LT 85 Heavy" pitchFamily="34" charset="0"/>
              </a:rPr>
              <a:t>Une rentrée sous le signe du ralentissement, l’alternative semblant être une quasi-stagnation ou une récession</a:t>
            </a:r>
            <a:endParaRPr lang="fr-FR" altLang="fr-FR" sz="2200" b="0" dirty="0">
              <a:latin typeface="Avenir LT 85 Heavy" pitchFamily="34" charset="0"/>
            </a:endParaRPr>
          </a:p>
        </p:txBody>
      </p:sp>
      <p:sp>
        <p:nvSpPr>
          <p:cNvPr id="9" name="Espace réservé du pied de page 3"/>
          <p:cNvSpPr>
            <a:spLocks noGrp="1"/>
          </p:cNvSpPr>
          <p:nvPr/>
        </p:nvSpPr>
        <p:spPr bwMode="auto">
          <a:xfrm>
            <a:off x="1524001" y="6388100"/>
            <a:ext cx="15843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/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80000"/>
              <a:buFont typeface="Monotype Sorts"/>
              <a:buChar char="w"/>
              <a:defRPr sz="3200" b="1">
                <a:solidFill>
                  <a:srgbClr val="0071B9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Char char="•"/>
              <a:defRPr sz="2800" b="1">
                <a:solidFill>
                  <a:srgbClr val="0071B9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Char char="•"/>
              <a:defRPr sz="2400" b="1">
                <a:solidFill>
                  <a:srgbClr val="0071B9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 b="1">
                <a:solidFill>
                  <a:srgbClr val="0071B9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•"/>
              <a:defRPr sz="2000" b="1">
                <a:solidFill>
                  <a:srgbClr val="0071B9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 b="1">
                <a:solidFill>
                  <a:srgbClr val="0071B9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 b="1">
                <a:solidFill>
                  <a:srgbClr val="0071B9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 b="1">
                <a:solidFill>
                  <a:srgbClr val="0071B9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 b="1">
                <a:solidFill>
                  <a:srgbClr val="0071B9"/>
                </a:solidFill>
                <a:latin typeface="Arial" pitchFamily="34" charset="0"/>
              </a:defRPr>
            </a:lvl9pPr>
          </a:lstStyle>
          <a:p>
            <a:pPr>
              <a:buNone/>
            </a:pPr>
            <a:endParaRPr lang="fr-FR" sz="1200" b="0" dirty="0">
              <a:latin typeface="Avenir LT 55 Oblique" pitchFamily="34" charset="0"/>
            </a:endParaRPr>
          </a:p>
        </p:txBody>
      </p:sp>
      <p:sp>
        <p:nvSpPr>
          <p:cNvPr id="10" name="Line 3"/>
          <p:cNvSpPr>
            <a:spLocks noChangeShapeType="1"/>
          </p:cNvSpPr>
          <p:nvPr/>
        </p:nvSpPr>
        <p:spPr bwMode="auto">
          <a:xfrm>
            <a:off x="507341" y="847746"/>
            <a:ext cx="8641655" cy="0"/>
          </a:xfrm>
          <a:prstGeom prst="line">
            <a:avLst/>
          </a:prstGeom>
          <a:noFill/>
          <a:ln w="25400">
            <a:solidFill>
              <a:srgbClr val="F47A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 dirty="0"/>
          </a:p>
        </p:txBody>
      </p:sp>
      <p:pic>
        <p:nvPicPr>
          <p:cNvPr id="12" name="Image 1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71552" y="5196922"/>
            <a:ext cx="2439553" cy="3524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1" descr="&lt;Chart&gt;&lt;ImageInfo ChartType=&quot;None&quot; Version=&quot;5.34.1270.0&quot; GUID=&quot;d26e91c2bafe48689d4fd2952a52abc3&quot; DsId=&quot;ZCRX014&quot; T1SubID=&quot;&quot; Width=&quot;890&quot; Height=&quot;540&quot; Format=&quot;emf&quot; ChartGroupUID=&quot;4f2103a2-5f0e-4fac-bb49-e810700dbcee&quot; GroupName=&quot;2023-09_HCFP&quot; ChartName=&quot;Indice PMI-Markit  - Indice composite et croissance du PIB&quot; ChartStyleName=&quot;&quot; GroupNameEncoded=&quot;2023-09_HCFP&quot; ChartNameEncoded=&quot;Indice+PMI-Markit++-+Indice+composite+et+croissance+du+PIB&quot; ChartStyleNameEncoded=&quot;&quot; ShortCode=&quot;&quot; ChartOwner=&quot;ZCRX018&quot; TemplateId=&quot;&quot; TemplateName=&quot;&quot; TemplateNameEncoded=&quot;&quot; EditionId=&quot;&quot; EditionGenerationDate=&quot;&quot; RefreshDate=&quot;07/11/2023 14:49:12&quot; ExportChartsIn=&quot;CurrentSlide&quot; ExportChartsTo=&quot; &quot; ExportChartAs=&quot; &quot; SpecifiedCellRow=&quot;0&quot; SpecifiedCellCol=&quot;0&quot; NoofColumns=&quot;1&quot; NoofChartPerPage=&quot;0&quot; SpaceBetweenCharts=&quot;0&quot; SpaceBetweenRowChart=&quot;0&quot; Transparent=&quot;0&quot; NoofRows=&quot;1&quot; LeftMargin=&quot;45&quot; RightMargin=&quot;0&quot; TopMargin=&quot;121&quot; FootMargin=&quot;0&quot; Orientation=&quot;landscape&quot; FileNameTemplate=&quot;&quot; ImageFileName=&quot;&quot; ChartTitle=&quot;France&quot; DoStretch=&quot;&quot; Pr=&quot;t&quot; RetrieveParams=&quot;&quot; /&gt;&lt;/Chart&gt;"/>
          <p:cNvPicPr>
            <a:picLocks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625" y="1152525"/>
            <a:ext cx="8483632" cy="5143500"/>
          </a:xfrm>
          <a:prstGeom prst="rect">
            <a:avLst/>
          </a:prstGeom>
          <a:solidFill>
            <a:srgbClr val="FFFFFF"/>
          </a:solidFill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23627997"/>
      </p:ext>
    </p:extLst>
  </p:cSld>
  <p:clrMapOvr>
    <a:masterClrMapping/>
  </p:clrMapOvr>
  <p:transition/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ce réservé du numéro de diapositive 4"/>
          <p:cNvSpPr>
            <a:spLocks noGrp="1"/>
          </p:cNvSpPr>
          <p:nvPr>
            <p:ph type="sldNum" sz="quarter" idx="11"/>
          </p:nvPr>
        </p:nvSpPr>
        <p:spPr>
          <a:xfrm>
            <a:off x="8951788" y="6248400"/>
            <a:ext cx="1555750" cy="457200"/>
          </a:xfrm>
        </p:spPr>
        <p:txBody>
          <a:bodyPr/>
          <a:lstStyle/>
          <a:p>
            <a:pPr>
              <a:defRPr/>
            </a:pPr>
            <a:fld id="{1014F82D-0A98-40B6-847C-EC8F4B96C636}" type="slidenum">
              <a:rPr lang="fr-FR"/>
              <a:pPr>
                <a:defRPr/>
              </a:pPr>
              <a:t>64</a:t>
            </a:fld>
            <a:endParaRPr lang="fr-FR" dirty="0"/>
          </a:p>
        </p:txBody>
      </p:sp>
      <p:sp>
        <p:nvSpPr>
          <p:cNvPr id="11" name="Rectangle 2"/>
          <p:cNvSpPr>
            <a:spLocks noGrp="1" noChangeArrowheads="1"/>
          </p:cNvSpPr>
          <p:nvPr>
            <p:ph type="title"/>
          </p:nvPr>
        </p:nvSpPr>
        <p:spPr>
          <a:xfrm>
            <a:off x="507341" y="116633"/>
            <a:ext cx="8641655" cy="720725"/>
          </a:xfrm>
        </p:spPr>
        <p:txBody>
          <a:bodyPr/>
          <a:lstStyle/>
          <a:p>
            <a:pPr algn="l"/>
            <a:r>
              <a:rPr lang="fr-FR" altLang="fr-FR" sz="2200" b="0" dirty="0">
                <a:solidFill>
                  <a:srgbClr val="0077B8"/>
                </a:solidFill>
                <a:latin typeface="Avenir LT 85 Heavy" pitchFamily="34" charset="0"/>
              </a:rPr>
              <a:t>L’inflation est devenue moins circonstancielle et plus nichée dans les conditions de formation des revenus (salaire et marges)</a:t>
            </a:r>
            <a:endParaRPr lang="fr-FR" altLang="fr-FR" sz="2200" b="0" dirty="0">
              <a:latin typeface="Avenir LT 85 Heavy" pitchFamily="34" charset="0"/>
            </a:endParaRPr>
          </a:p>
        </p:txBody>
      </p:sp>
      <p:sp>
        <p:nvSpPr>
          <p:cNvPr id="9" name="Espace réservé du pied de page 3"/>
          <p:cNvSpPr>
            <a:spLocks noGrp="1"/>
          </p:cNvSpPr>
          <p:nvPr/>
        </p:nvSpPr>
        <p:spPr bwMode="auto">
          <a:xfrm>
            <a:off x="1524001" y="6388100"/>
            <a:ext cx="15843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/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80000"/>
              <a:buFont typeface="Monotype Sorts"/>
              <a:buChar char="w"/>
              <a:defRPr sz="3200" b="1">
                <a:solidFill>
                  <a:srgbClr val="0071B9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Char char="•"/>
              <a:defRPr sz="2800" b="1">
                <a:solidFill>
                  <a:srgbClr val="0071B9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Char char="•"/>
              <a:defRPr sz="2400" b="1">
                <a:solidFill>
                  <a:srgbClr val="0071B9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 b="1">
                <a:solidFill>
                  <a:srgbClr val="0071B9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•"/>
              <a:defRPr sz="2000" b="1">
                <a:solidFill>
                  <a:srgbClr val="0071B9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 b="1">
                <a:solidFill>
                  <a:srgbClr val="0071B9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 b="1">
                <a:solidFill>
                  <a:srgbClr val="0071B9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 b="1">
                <a:solidFill>
                  <a:srgbClr val="0071B9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 b="1">
                <a:solidFill>
                  <a:srgbClr val="0071B9"/>
                </a:solidFill>
                <a:latin typeface="Arial" pitchFamily="34" charset="0"/>
              </a:defRPr>
            </a:lvl9pPr>
          </a:lstStyle>
          <a:p>
            <a:pPr>
              <a:buNone/>
            </a:pPr>
            <a:endParaRPr lang="fr-FR" sz="1200" b="0" dirty="0">
              <a:latin typeface="Avenir LT 55 Oblique" pitchFamily="34" charset="0"/>
            </a:endParaRPr>
          </a:p>
        </p:txBody>
      </p:sp>
      <p:sp>
        <p:nvSpPr>
          <p:cNvPr id="10" name="Line 3"/>
          <p:cNvSpPr>
            <a:spLocks noChangeShapeType="1"/>
          </p:cNvSpPr>
          <p:nvPr/>
        </p:nvSpPr>
        <p:spPr bwMode="auto">
          <a:xfrm>
            <a:off x="507341" y="847746"/>
            <a:ext cx="8641655" cy="0"/>
          </a:xfrm>
          <a:prstGeom prst="line">
            <a:avLst/>
          </a:prstGeom>
          <a:noFill/>
          <a:ln w="25400">
            <a:solidFill>
              <a:srgbClr val="F47A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 dirty="0"/>
          </a:p>
        </p:txBody>
      </p:sp>
      <p:pic>
        <p:nvPicPr>
          <p:cNvPr id="12" name="Image 1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71552" y="5196922"/>
            <a:ext cx="2439553" cy="3524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1" descr="&lt;Chart&gt;&lt;ImageInfo ChartType=&quot;None&quot; Version=&quot;5.34.1270.0&quot; GUID=&quot;1722528bfadc433b9a62515ed6e43a9f&quot; DsId=&quot;ZCRX015&quot; T1SubID=&quot;&quot; Width=&quot;890&quot; Height=&quot;540&quot; Format=&quot;emf&quot; ChartGroupUID=&quot;a4691e22-669f-4f13-89bd-4d4feb58b548&quot; GroupName=&quot;Prix : consommation et production&quot; ChartName=&quot;FRance Contribution à la hausse des prix de production de l'industrie manufacturière un an&quot; ChartStyleName=&quot;&quot; GroupNameEncoded=&quot;Prix+%3a+consommation+et+production&quot; ChartNameEncoded=&quot;FRance+Contribution+%c3%a0+la+hausse+des+prix+de+production+de+l%27industrie+manufacturi%c3%a8re+un+an&quot; ChartStyleNameEncoded=&quot;&quot; ShortCode=&quot;&quot; ChartOwner=&quot;ZCRX004&quot; TemplateId=&quot;&quot; TemplateName=&quot;&quot; TemplateNameEncoded=&quot;&quot; EditionId=&quot;&quot; EditionGenerationDate=&quot;&quot; RefreshDate=&quot;07/11/2023 14:49:12&quot; ExportChartsIn=&quot;CurrentSlide&quot; ExportChartsTo=&quot; &quot; ExportChartAs=&quot; &quot; SpecifiedCellRow=&quot;0&quot; SpecifiedCellCol=&quot;0&quot; NoofColumns=&quot;1&quot; NoofChartPerPage=&quot;0&quot; SpaceBetweenCharts=&quot;0&quot; SpaceBetweenRowChart=&quot;0&quot; Transparent=&quot;0&quot; NoofRows=&quot;1&quot; LeftMargin=&quot;45&quot; RightMargin=&quot;0&quot; TopMargin=&quot;121&quot; FootMargin=&quot;0&quot; Orientation=&quot;landscape&quot; FileNameTemplate=&quot;&quot; ImageFileName=&quot;&quot; ChartTitle=&quot;France&quot; DoStretch=&quot;&quot; Pr=&quot;t&quot; RetrieveParams=&quot;&quot; /&gt;&lt;/Chart&gt;"/>
          <p:cNvPicPr>
            <a:picLocks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184" y="1205707"/>
            <a:ext cx="8483632" cy="5143500"/>
          </a:xfrm>
          <a:prstGeom prst="rect">
            <a:avLst/>
          </a:prstGeom>
          <a:solidFill>
            <a:srgbClr val="FFFFFF"/>
          </a:solidFill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510857637"/>
      </p:ext>
    </p:extLst>
  </p:cSld>
  <p:clrMapOvr>
    <a:masterClrMapping/>
  </p:clrMapOvr>
  <p:transition/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ce réservé du numéro de diapositive 4"/>
          <p:cNvSpPr>
            <a:spLocks noGrp="1"/>
          </p:cNvSpPr>
          <p:nvPr>
            <p:ph type="sldNum" sz="quarter" idx="11"/>
          </p:nvPr>
        </p:nvSpPr>
        <p:spPr>
          <a:xfrm>
            <a:off x="8951788" y="6248400"/>
            <a:ext cx="1555750" cy="457200"/>
          </a:xfrm>
        </p:spPr>
        <p:txBody>
          <a:bodyPr/>
          <a:lstStyle/>
          <a:p>
            <a:pPr>
              <a:defRPr/>
            </a:pPr>
            <a:fld id="{1014F82D-0A98-40B6-847C-EC8F4B96C636}" type="slidenum">
              <a:rPr lang="fr-FR"/>
              <a:pPr>
                <a:defRPr/>
              </a:pPr>
              <a:t>65</a:t>
            </a:fld>
            <a:endParaRPr lang="fr-FR" dirty="0"/>
          </a:p>
        </p:txBody>
      </p:sp>
      <p:sp>
        <p:nvSpPr>
          <p:cNvPr id="11" name="Rectangle 2"/>
          <p:cNvSpPr>
            <a:spLocks noGrp="1" noChangeArrowheads="1"/>
          </p:cNvSpPr>
          <p:nvPr>
            <p:ph type="title"/>
          </p:nvPr>
        </p:nvSpPr>
        <p:spPr>
          <a:xfrm>
            <a:off x="507341" y="116633"/>
            <a:ext cx="8641655" cy="720725"/>
          </a:xfrm>
        </p:spPr>
        <p:txBody>
          <a:bodyPr/>
          <a:lstStyle/>
          <a:p>
            <a:pPr algn="l"/>
            <a:r>
              <a:rPr lang="fr-FR" altLang="fr-FR" sz="2200" b="0" dirty="0">
                <a:solidFill>
                  <a:srgbClr val="0077B8"/>
                </a:solidFill>
                <a:latin typeface="Avenir LT 85 Heavy" pitchFamily="34" charset="0"/>
              </a:rPr>
              <a:t>Le reflux des anticipations de prix diverge: il est plus limité à ce stade dans le cas des activités de services que de l’industrie</a:t>
            </a:r>
            <a:endParaRPr lang="fr-FR" altLang="fr-FR" sz="2200" b="0" dirty="0">
              <a:latin typeface="Avenir LT 85 Heavy" pitchFamily="34" charset="0"/>
            </a:endParaRPr>
          </a:p>
        </p:txBody>
      </p:sp>
      <p:sp>
        <p:nvSpPr>
          <p:cNvPr id="9" name="Espace réservé du pied de page 3"/>
          <p:cNvSpPr>
            <a:spLocks noGrp="1"/>
          </p:cNvSpPr>
          <p:nvPr/>
        </p:nvSpPr>
        <p:spPr bwMode="auto">
          <a:xfrm>
            <a:off x="1524001" y="6388100"/>
            <a:ext cx="15843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/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80000"/>
              <a:buFont typeface="Monotype Sorts"/>
              <a:buChar char="w"/>
              <a:defRPr sz="3200" b="1">
                <a:solidFill>
                  <a:srgbClr val="0071B9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Char char="•"/>
              <a:defRPr sz="2800" b="1">
                <a:solidFill>
                  <a:srgbClr val="0071B9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Char char="•"/>
              <a:defRPr sz="2400" b="1">
                <a:solidFill>
                  <a:srgbClr val="0071B9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 b="1">
                <a:solidFill>
                  <a:srgbClr val="0071B9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•"/>
              <a:defRPr sz="2000" b="1">
                <a:solidFill>
                  <a:srgbClr val="0071B9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 b="1">
                <a:solidFill>
                  <a:srgbClr val="0071B9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 b="1">
                <a:solidFill>
                  <a:srgbClr val="0071B9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 b="1">
                <a:solidFill>
                  <a:srgbClr val="0071B9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 b="1">
                <a:solidFill>
                  <a:srgbClr val="0071B9"/>
                </a:solidFill>
                <a:latin typeface="Arial" pitchFamily="34" charset="0"/>
              </a:defRPr>
            </a:lvl9pPr>
          </a:lstStyle>
          <a:p>
            <a:pPr>
              <a:buNone/>
            </a:pPr>
            <a:endParaRPr lang="fr-FR" sz="1200" b="0" dirty="0">
              <a:latin typeface="Avenir LT 55 Oblique" pitchFamily="34" charset="0"/>
            </a:endParaRPr>
          </a:p>
        </p:txBody>
      </p:sp>
      <p:sp>
        <p:nvSpPr>
          <p:cNvPr id="10" name="Line 3"/>
          <p:cNvSpPr>
            <a:spLocks noChangeShapeType="1"/>
          </p:cNvSpPr>
          <p:nvPr/>
        </p:nvSpPr>
        <p:spPr bwMode="auto">
          <a:xfrm>
            <a:off x="507341" y="847746"/>
            <a:ext cx="8641655" cy="0"/>
          </a:xfrm>
          <a:prstGeom prst="line">
            <a:avLst/>
          </a:prstGeom>
          <a:noFill/>
          <a:ln w="25400">
            <a:solidFill>
              <a:srgbClr val="F47A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 dirty="0"/>
          </a:p>
        </p:txBody>
      </p:sp>
      <p:pic>
        <p:nvPicPr>
          <p:cNvPr id="12" name="Image 1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71552" y="5196922"/>
            <a:ext cx="2439553" cy="3524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1" descr="&lt;Chart&gt;&lt;ImageInfo ChartType=&quot;None&quot; Version=&quot;5.34.1270.0&quot; GUID=&quot;68c1ea8740154c74a48ae4db1bcb6688&quot; DsId=&quot;ZCRX015&quot; T1SubID=&quot;&quot; Width=&quot;890&quot; Height=&quot;540&quot; Format=&quot;emf&quot; ChartGroupUID=&quot;bfe80240-350b-47a1-8365-5e2ee5c6cfee&quot; GroupName=&quot;Prix : consommation et production&quot; ChartName=&quot;France : Evolution anticipée des prix par les principaux secteurs&quot; ChartStyleName=&quot;&quot; GroupNameEncoded=&quot;Prix+%3a+consommation+et+production&quot; ChartNameEncoded=&quot;France+%3a+Evolution+anticip%c3%a9e+des+prix+par+les+principaux+secteurs&quot; ChartStyleNameEncoded=&quot;&quot; ShortCode=&quot;&quot; ChartOwner=&quot;ZCRX015&quot; TemplateId=&quot;&quot; TemplateName=&quot;&quot; TemplateNameEncoded=&quot;&quot; EditionId=&quot;&quot; EditionGenerationDate=&quot;&quot; RefreshDate=&quot;07/11/2023 14:49:12&quot; ExportChartsIn=&quot;CurrentSlide&quot; ExportChartsTo=&quot; &quot; ExportChartAs=&quot; &quot; SpecifiedCellRow=&quot;0&quot; SpecifiedCellCol=&quot;0&quot; NoofColumns=&quot;1&quot; NoofChartPerPage=&quot;0&quot; SpaceBetweenCharts=&quot;0&quot; SpaceBetweenRowChart=&quot;0&quot; Transparent=&quot;0&quot; NoofRows=&quot;1&quot; LeftMargin=&quot;45&quot; RightMargin=&quot;0&quot; TopMargin=&quot;121&quot; FootMargin=&quot;0&quot; Orientation=&quot;landscape&quot; FileNameTemplate=&quot;&quot; ImageFileName=&quot;&quot; ChartTitle=&quot;France&quot; DoStretch=&quot;&quot; Pr=&quot;t&quot; RetrieveParams=&quot;&quot; /&gt;&lt;/Chart&gt;"/>
          <p:cNvPicPr>
            <a:picLocks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184" y="1244600"/>
            <a:ext cx="8483632" cy="5143500"/>
          </a:xfrm>
          <a:prstGeom prst="rect">
            <a:avLst/>
          </a:prstGeom>
          <a:solidFill>
            <a:srgbClr val="FFFFFF"/>
          </a:solidFill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967623749"/>
      </p:ext>
    </p:extLst>
  </p:cSld>
  <p:clrMapOvr>
    <a:masterClrMapping/>
  </p:clrMapOvr>
  <p:transition/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ce réservé du numéro de diapositive 4"/>
          <p:cNvSpPr>
            <a:spLocks noGrp="1"/>
          </p:cNvSpPr>
          <p:nvPr>
            <p:ph type="sldNum" sz="quarter" idx="11"/>
          </p:nvPr>
        </p:nvSpPr>
        <p:spPr>
          <a:xfrm>
            <a:off x="8951788" y="6248400"/>
            <a:ext cx="1555750" cy="457200"/>
          </a:xfrm>
        </p:spPr>
        <p:txBody>
          <a:bodyPr/>
          <a:lstStyle/>
          <a:p>
            <a:pPr>
              <a:defRPr/>
            </a:pPr>
            <a:fld id="{1014F82D-0A98-40B6-847C-EC8F4B96C636}" type="slidenum">
              <a:rPr lang="fr-FR"/>
              <a:pPr>
                <a:defRPr/>
              </a:pPr>
              <a:t>66</a:t>
            </a:fld>
            <a:endParaRPr lang="fr-FR" dirty="0"/>
          </a:p>
        </p:txBody>
      </p:sp>
      <p:sp>
        <p:nvSpPr>
          <p:cNvPr id="11" name="Rectangle 2"/>
          <p:cNvSpPr>
            <a:spLocks noGrp="1" noChangeArrowheads="1"/>
          </p:cNvSpPr>
          <p:nvPr>
            <p:ph type="title"/>
          </p:nvPr>
        </p:nvSpPr>
        <p:spPr>
          <a:xfrm>
            <a:off x="507341" y="116633"/>
            <a:ext cx="8641655" cy="720725"/>
          </a:xfrm>
        </p:spPr>
        <p:txBody>
          <a:bodyPr/>
          <a:lstStyle/>
          <a:p>
            <a:pPr algn="l"/>
            <a:r>
              <a:rPr lang="fr-FR" altLang="fr-FR" sz="2200" b="0" dirty="0">
                <a:solidFill>
                  <a:srgbClr val="0077B8"/>
                </a:solidFill>
                <a:latin typeface="Avenir LT 85 Heavy" pitchFamily="34" charset="0"/>
              </a:rPr>
              <a:t>Le redressement des salaires réels laisse espérer un léger mieux sur le front de la consommation des ménages</a:t>
            </a:r>
            <a:endParaRPr lang="fr-FR" altLang="fr-FR" sz="2200" b="0" dirty="0">
              <a:latin typeface="Avenir LT 85 Heavy" pitchFamily="34" charset="0"/>
            </a:endParaRPr>
          </a:p>
        </p:txBody>
      </p:sp>
      <p:sp>
        <p:nvSpPr>
          <p:cNvPr id="9" name="Espace réservé du pied de page 3"/>
          <p:cNvSpPr>
            <a:spLocks noGrp="1"/>
          </p:cNvSpPr>
          <p:nvPr/>
        </p:nvSpPr>
        <p:spPr bwMode="auto">
          <a:xfrm>
            <a:off x="1524001" y="6388100"/>
            <a:ext cx="15843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/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80000"/>
              <a:buFont typeface="Monotype Sorts"/>
              <a:buChar char="w"/>
              <a:defRPr sz="3200" b="1">
                <a:solidFill>
                  <a:srgbClr val="0071B9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Char char="•"/>
              <a:defRPr sz="2800" b="1">
                <a:solidFill>
                  <a:srgbClr val="0071B9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Char char="•"/>
              <a:defRPr sz="2400" b="1">
                <a:solidFill>
                  <a:srgbClr val="0071B9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 b="1">
                <a:solidFill>
                  <a:srgbClr val="0071B9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•"/>
              <a:defRPr sz="2000" b="1">
                <a:solidFill>
                  <a:srgbClr val="0071B9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 b="1">
                <a:solidFill>
                  <a:srgbClr val="0071B9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 b="1">
                <a:solidFill>
                  <a:srgbClr val="0071B9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 b="1">
                <a:solidFill>
                  <a:srgbClr val="0071B9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 b="1">
                <a:solidFill>
                  <a:srgbClr val="0071B9"/>
                </a:solidFill>
                <a:latin typeface="Arial" pitchFamily="34" charset="0"/>
              </a:defRPr>
            </a:lvl9pPr>
          </a:lstStyle>
          <a:p>
            <a:pPr>
              <a:buNone/>
            </a:pPr>
            <a:endParaRPr lang="fr-FR" sz="1200" b="0" dirty="0">
              <a:latin typeface="Avenir LT 55 Oblique" pitchFamily="34" charset="0"/>
            </a:endParaRPr>
          </a:p>
        </p:txBody>
      </p:sp>
      <p:sp>
        <p:nvSpPr>
          <p:cNvPr id="10" name="Line 3"/>
          <p:cNvSpPr>
            <a:spLocks noChangeShapeType="1"/>
          </p:cNvSpPr>
          <p:nvPr/>
        </p:nvSpPr>
        <p:spPr bwMode="auto">
          <a:xfrm>
            <a:off x="507341" y="847746"/>
            <a:ext cx="8641655" cy="0"/>
          </a:xfrm>
          <a:prstGeom prst="line">
            <a:avLst/>
          </a:prstGeom>
          <a:noFill/>
          <a:ln w="25400">
            <a:solidFill>
              <a:srgbClr val="F47A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 dirty="0"/>
          </a:p>
        </p:txBody>
      </p:sp>
      <p:pic>
        <p:nvPicPr>
          <p:cNvPr id="12" name="Image 1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71552" y="5196922"/>
            <a:ext cx="2439553" cy="3524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1" descr="&lt;Chart&gt;&lt;ImageInfo ChartType=&quot;None&quot; Version=&quot;5.34.1270.0&quot; GUID=&quot;119daa2548cb4d54a2ebf573b665003a&quot; DsId=&quot;ZCRX014&quot; T1SubID=&quot;&quot; Width=&quot;890&quot; Height=&quot;540&quot; Format=&quot;emf&quot; ChartGroupUID=&quot;57a5bdcb-ce73-41b3-97b7-76e378cb2fa1&quot; GroupName=&quot;2023-09-13_Perspectives ZE&quot; ChartName=&quot;France : prix a la consommation vs salaires&quot; ChartStyleName=&quot;&quot; GroupNameEncoded=&quot;2023-09-13_Perspectives+ZE&quot; ChartNameEncoded=&quot;France+%3a+prix+a+la+consommation+vs+salaires&quot; ChartStyleNameEncoded=&quot;&quot; ShortCode=&quot;&quot; ChartOwner=&quot;ZCRX014&quot; TemplateId=&quot;&quot; TemplateName=&quot;&quot; TemplateNameEncoded=&quot;&quot; EditionId=&quot;&quot; EditionGenerationDate=&quot;&quot; RefreshDate=&quot;07/11/2023 14:49:13&quot; ExportChartsIn=&quot;CurrentSlide&quot; ExportChartsTo=&quot; &quot; ExportChartAs=&quot; &quot; SpecifiedCellRow=&quot;0&quot; SpecifiedCellCol=&quot;0&quot; NoofColumns=&quot;1&quot; NoofChartPerPage=&quot;0&quot; SpaceBetweenCharts=&quot;0&quot; SpaceBetweenRowChart=&quot;0&quot; Transparent=&quot;0&quot; NoofRows=&quot;1&quot; LeftMargin=&quot;45&quot; RightMargin=&quot;0&quot; TopMargin=&quot;121&quot; FootMargin=&quot;0&quot; Orientation=&quot;landscape&quot; FileNameTemplate=&quot;&quot; ImageFileName=&quot;&quot; ChartTitle=&quot;France&quot; DoStretch=&quot;&quot; Pr=&quot;t&quot; RetrieveParams=&quot;&quot; /&gt;&lt;/Chart&gt;"/>
          <p:cNvPicPr>
            <a:picLocks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625" y="1152525"/>
            <a:ext cx="8483632" cy="5143500"/>
          </a:xfrm>
          <a:prstGeom prst="rect">
            <a:avLst/>
          </a:prstGeom>
          <a:solidFill>
            <a:srgbClr val="FFFFFF"/>
          </a:solidFill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757909028"/>
      </p:ext>
    </p:extLst>
  </p:cSld>
  <p:clrMapOvr>
    <a:masterClrMapping/>
  </p:clrMapOvr>
  <p:transition/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ce réservé du numéro de diapositive 4"/>
          <p:cNvSpPr>
            <a:spLocks noGrp="1"/>
          </p:cNvSpPr>
          <p:nvPr>
            <p:ph type="sldNum" sz="quarter" idx="11"/>
          </p:nvPr>
        </p:nvSpPr>
        <p:spPr>
          <a:xfrm>
            <a:off x="8951788" y="6248400"/>
            <a:ext cx="1555750" cy="457200"/>
          </a:xfrm>
        </p:spPr>
        <p:txBody>
          <a:bodyPr/>
          <a:lstStyle/>
          <a:p>
            <a:pPr>
              <a:defRPr/>
            </a:pPr>
            <a:fld id="{1014F82D-0A98-40B6-847C-EC8F4B96C636}" type="slidenum">
              <a:rPr lang="fr-FR"/>
              <a:pPr>
                <a:defRPr/>
              </a:pPr>
              <a:t>67</a:t>
            </a:fld>
            <a:endParaRPr lang="fr-FR" dirty="0"/>
          </a:p>
        </p:txBody>
      </p:sp>
      <p:sp>
        <p:nvSpPr>
          <p:cNvPr id="11" name="Rectangle 2"/>
          <p:cNvSpPr>
            <a:spLocks noGrp="1" noChangeArrowheads="1"/>
          </p:cNvSpPr>
          <p:nvPr>
            <p:ph type="title"/>
          </p:nvPr>
        </p:nvSpPr>
        <p:spPr>
          <a:xfrm>
            <a:off x="507341" y="116633"/>
            <a:ext cx="8641655" cy="720725"/>
          </a:xfrm>
        </p:spPr>
        <p:txBody>
          <a:bodyPr/>
          <a:lstStyle/>
          <a:p>
            <a:pPr algn="l"/>
            <a:r>
              <a:rPr lang="fr-FR" sz="2200" b="0" dirty="0">
                <a:solidFill>
                  <a:srgbClr val="0077B8"/>
                </a:solidFill>
                <a:latin typeface="Avenir LT 85 Heavy" pitchFamily="34" charset="0"/>
              </a:rPr>
              <a:t>La hausse des taux se poursuit. Pas de détente des taux directeurs à attendre avant mi-2024</a:t>
            </a:r>
            <a:endParaRPr lang="fr-FR" altLang="fr-FR" sz="2200" b="0" dirty="0">
              <a:latin typeface="Avenir LT 85 Heavy" pitchFamily="34" charset="0"/>
            </a:endParaRPr>
          </a:p>
        </p:txBody>
      </p:sp>
      <p:sp>
        <p:nvSpPr>
          <p:cNvPr id="9" name="Espace réservé du pied de page 3"/>
          <p:cNvSpPr>
            <a:spLocks noGrp="1"/>
          </p:cNvSpPr>
          <p:nvPr/>
        </p:nvSpPr>
        <p:spPr bwMode="auto">
          <a:xfrm>
            <a:off x="1524001" y="6388100"/>
            <a:ext cx="15843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/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80000"/>
              <a:buFont typeface="Monotype Sorts"/>
              <a:buChar char="w"/>
              <a:defRPr sz="3200" b="1">
                <a:solidFill>
                  <a:srgbClr val="0071B9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Char char="•"/>
              <a:defRPr sz="2800" b="1">
                <a:solidFill>
                  <a:srgbClr val="0071B9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Char char="•"/>
              <a:defRPr sz="2400" b="1">
                <a:solidFill>
                  <a:srgbClr val="0071B9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 b="1">
                <a:solidFill>
                  <a:srgbClr val="0071B9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•"/>
              <a:defRPr sz="2000" b="1">
                <a:solidFill>
                  <a:srgbClr val="0071B9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 b="1">
                <a:solidFill>
                  <a:srgbClr val="0071B9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 b="1">
                <a:solidFill>
                  <a:srgbClr val="0071B9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 b="1">
                <a:solidFill>
                  <a:srgbClr val="0071B9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 b="1">
                <a:solidFill>
                  <a:srgbClr val="0071B9"/>
                </a:solidFill>
                <a:latin typeface="Arial" pitchFamily="34" charset="0"/>
              </a:defRPr>
            </a:lvl9pPr>
          </a:lstStyle>
          <a:p>
            <a:pPr>
              <a:buNone/>
            </a:pPr>
            <a:endParaRPr lang="fr-FR" sz="1200" b="0" dirty="0">
              <a:latin typeface="Avenir LT 55 Oblique" pitchFamily="34" charset="0"/>
            </a:endParaRPr>
          </a:p>
        </p:txBody>
      </p:sp>
      <p:sp>
        <p:nvSpPr>
          <p:cNvPr id="10" name="Line 3"/>
          <p:cNvSpPr>
            <a:spLocks noChangeShapeType="1"/>
          </p:cNvSpPr>
          <p:nvPr/>
        </p:nvSpPr>
        <p:spPr bwMode="auto">
          <a:xfrm>
            <a:off x="507341" y="847746"/>
            <a:ext cx="8641655" cy="0"/>
          </a:xfrm>
          <a:prstGeom prst="line">
            <a:avLst/>
          </a:prstGeom>
          <a:noFill/>
          <a:ln w="25400">
            <a:solidFill>
              <a:srgbClr val="F47A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 dirty="0"/>
          </a:p>
        </p:txBody>
      </p:sp>
      <p:pic>
        <p:nvPicPr>
          <p:cNvPr id="12" name="Image 1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71552" y="5196922"/>
            <a:ext cx="2439553" cy="3524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1" descr="&lt;Chart&gt;&lt;ImageInfo ChartType=&quot;None&quot; Version=&quot;5.34.1270.0&quot; GUID=&quot;a3c1edf01e614c8c9cd6c84ea5194f3f&quot; DsId=&quot;ZCRX015&quot; T1SubID=&quot;&quot; Width=&quot;890&quot; Height=&quot;540&quot; Format=&quot;emf&quot; ChartGroupUID=&quot;6ed6cc82-7c0c-4e29-93ca-3f1f54bccef7&quot; GroupName=&quot;BCE / polmon / taux / secteur financier&quot; ChartName=&quot;Zone euro : taux sur les nouveaux crédits aux sociétés non financières&quot; ChartStyleName=&quot;&quot; GroupNameEncoded=&quot;BCE+%2f+polmon+%2f+taux+%2f+secteur+financier&quot; ChartNameEncoded=&quot;Zone+euro+%3a+taux+sur+les+nouveaux+cr%c3%a9dits+aux+soci%c3%a9t%c3%a9s+non+financi%c3%a8res&quot; ChartStyleNameEncoded=&quot;&quot; ShortCode=&quot;&quot; ChartOwner=&quot;ZCRX014&quot; TemplateId=&quot;&quot; TemplateName=&quot;&quot; TemplateNameEncoded=&quot;&quot; EditionId=&quot;&quot; EditionGenerationDate=&quot;&quot; RefreshDate=&quot;07/11/2023 14:49:13&quot; ExportChartsIn=&quot;CurrentSlide&quot; ExportChartsTo=&quot; &quot; ExportChartAs=&quot; &quot; SpecifiedCellRow=&quot;0&quot; SpecifiedCellCol=&quot;0&quot; NoofColumns=&quot;1&quot; NoofChartPerPage=&quot;0&quot; SpaceBetweenCharts=&quot;0&quot; SpaceBetweenRowChart=&quot;0&quot; Transparent=&quot;0&quot; NoofRows=&quot;1&quot; LeftMargin=&quot;45&quot; RightMargin=&quot;0&quot; TopMargin=&quot;121&quot; FootMargin=&quot;0&quot; Orientation=&quot;landscape&quot; FileNameTemplate=&quot;&quot; ImageFileName=&quot;&quot; ChartTitle=&quot;Zone euro&quot; DoStretch=&quot;&quot; Pr=&quot;t&quot; RetrieveParams=&quot;&quot; /&gt;&lt;/Chart&gt;"/>
          <p:cNvPicPr>
            <a:picLocks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182688"/>
            <a:ext cx="8483632" cy="5143500"/>
          </a:xfrm>
          <a:prstGeom prst="rect">
            <a:avLst/>
          </a:prstGeom>
          <a:solidFill>
            <a:srgbClr val="FFFFFF"/>
          </a:solidFill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592184315"/>
      </p:ext>
    </p:extLst>
  </p:cSld>
  <p:clrMapOvr>
    <a:masterClrMapping/>
  </p:clrMapOvr>
  <p:transition/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ce réservé du numéro de diapositive 4"/>
          <p:cNvSpPr>
            <a:spLocks noGrp="1"/>
          </p:cNvSpPr>
          <p:nvPr>
            <p:ph type="sldNum" sz="quarter" idx="11"/>
          </p:nvPr>
        </p:nvSpPr>
        <p:spPr>
          <a:xfrm>
            <a:off x="8951788" y="6248400"/>
            <a:ext cx="1555750" cy="457200"/>
          </a:xfrm>
        </p:spPr>
        <p:txBody>
          <a:bodyPr/>
          <a:lstStyle/>
          <a:p>
            <a:pPr>
              <a:defRPr/>
            </a:pPr>
            <a:fld id="{1014F82D-0A98-40B6-847C-EC8F4B96C636}" type="slidenum">
              <a:rPr lang="fr-FR"/>
              <a:pPr>
                <a:defRPr/>
              </a:pPr>
              <a:t>68</a:t>
            </a:fld>
            <a:endParaRPr lang="fr-FR" dirty="0"/>
          </a:p>
        </p:txBody>
      </p:sp>
      <p:sp>
        <p:nvSpPr>
          <p:cNvPr id="11" name="Rectangle 2"/>
          <p:cNvSpPr>
            <a:spLocks noGrp="1" noChangeArrowheads="1"/>
          </p:cNvSpPr>
          <p:nvPr>
            <p:ph type="title"/>
          </p:nvPr>
        </p:nvSpPr>
        <p:spPr>
          <a:xfrm>
            <a:off x="507341" y="116633"/>
            <a:ext cx="8641655" cy="720725"/>
          </a:xfrm>
        </p:spPr>
        <p:txBody>
          <a:bodyPr/>
          <a:lstStyle/>
          <a:p>
            <a:pPr algn="l"/>
            <a:r>
              <a:rPr lang="fr-FR" altLang="fr-FR" sz="2200" b="0" dirty="0">
                <a:solidFill>
                  <a:srgbClr val="0077B8"/>
                </a:solidFill>
                <a:latin typeface="Avenir LT 85 Heavy" pitchFamily="34" charset="0"/>
              </a:rPr>
              <a:t>À l’inverse, contraction du crédit et hausse des taux réels augmentent la contrainte financière sur les entreprises</a:t>
            </a:r>
            <a:endParaRPr lang="fr-FR" altLang="fr-FR" sz="2200" b="0" dirty="0">
              <a:latin typeface="Avenir LT 85 Heavy" pitchFamily="34" charset="0"/>
            </a:endParaRPr>
          </a:p>
        </p:txBody>
      </p:sp>
      <p:sp>
        <p:nvSpPr>
          <p:cNvPr id="9" name="Espace réservé du pied de page 3"/>
          <p:cNvSpPr>
            <a:spLocks noGrp="1"/>
          </p:cNvSpPr>
          <p:nvPr/>
        </p:nvSpPr>
        <p:spPr bwMode="auto">
          <a:xfrm>
            <a:off x="1524001" y="6388100"/>
            <a:ext cx="15843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/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80000"/>
              <a:buFont typeface="Monotype Sorts"/>
              <a:buChar char="w"/>
              <a:defRPr sz="3200" b="1">
                <a:solidFill>
                  <a:srgbClr val="0071B9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Char char="•"/>
              <a:defRPr sz="2800" b="1">
                <a:solidFill>
                  <a:srgbClr val="0071B9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Char char="•"/>
              <a:defRPr sz="2400" b="1">
                <a:solidFill>
                  <a:srgbClr val="0071B9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 b="1">
                <a:solidFill>
                  <a:srgbClr val="0071B9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•"/>
              <a:defRPr sz="2000" b="1">
                <a:solidFill>
                  <a:srgbClr val="0071B9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 b="1">
                <a:solidFill>
                  <a:srgbClr val="0071B9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 b="1">
                <a:solidFill>
                  <a:srgbClr val="0071B9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 b="1">
                <a:solidFill>
                  <a:srgbClr val="0071B9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 b="1">
                <a:solidFill>
                  <a:srgbClr val="0071B9"/>
                </a:solidFill>
                <a:latin typeface="Arial" pitchFamily="34" charset="0"/>
              </a:defRPr>
            </a:lvl9pPr>
          </a:lstStyle>
          <a:p>
            <a:pPr>
              <a:buNone/>
            </a:pPr>
            <a:endParaRPr lang="fr-FR" sz="1200" b="0" dirty="0">
              <a:latin typeface="Avenir LT 55 Oblique" pitchFamily="34" charset="0"/>
            </a:endParaRPr>
          </a:p>
        </p:txBody>
      </p:sp>
      <p:sp>
        <p:nvSpPr>
          <p:cNvPr id="10" name="Line 3"/>
          <p:cNvSpPr>
            <a:spLocks noChangeShapeType="1"/>
          </p:cNvSpPr>
          <p:nvPr/>
        </p:nvSpPr>
        <p:spPr bwMode="auto">
          <a:xfrm>
            <a:off x="507341" y="847746"/>
            <a:ext cx="8641655" cy="0"/>
          </a:xfrm>
          <a:prstGeom prst="line">
            <a:avLst/>
          </a:prstGeom>
          <a:noFill/>
          <a:ln w="25400">
            <a:solidFill>
              <a:srgbClr val="F47A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 dirty="0"/>
          </a:p>
        </p:txBody>
      </p:sp>
      <p:pic>
        <p:nvPicPr>
          <p:cNvPr id="12" name="Image 1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71552" y="5196922"/>
            <a:ext cx="2439553" cy="3524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1" descr="&lt;Chart&gt;&lt;ImageInfo ChartType=&quot;&quot; Version=&quot;5.34.1270.0&quot; GUID=&quot;440b896e53f140fbba7dbaffa3761eea&quot; DsId=&quot;ZCRX014&quot; T1SubID=&quot;&quot; Width=&quot;890&quot; Height=&quot;540&quot; Format=&quot;emf&quot; ChartGroupUID=&quot;f62e50c4-e02a-482b-8781-5daf7c8ca8ac&quot; GroupName=&quot;Zone euro&quot; ChartName=&quot;Zone euro : variation sur un an du crédit aux SNF et aux ménages en termes réels&quot; ChartStyleName=&quot;&quot; GroupNameEncoded=&quot;Zone+euro&quot; ChartNameEncoded=&quot;Zone+euro+%3a+variation+sur+un+an+du+cr%c3%a9dit+aux+SNF+et+aux+m%c3%a9nages+en+termes+r%c3%a9els&quot; ChartStyleNameEncoded=&quot;&quot; ShortCode=&quot;&quot; ChartOwner=&quot;ZCRX015&quot; TemplateId=&quot;&quot; TemplateName=&quot;&quot; TemplateNameEncoded=&quot;&quot; EditionId=&quot;&quot; EditionGenerationDate=&quot;&quot; RefreshDate=&quot;07/11/2023 14:49:12&quot; ExportChartsIn=&quot;CurrentSlide&quot; ExportChartsTo=&quot; &quot; ExportChartAs=&quot; &quot; SpecifiedCellRow=&quot;0&quot; SpecifiedCellCol=&quot;0&quot; NoofColumns=&quot;1&quot; NoofChartPerPage=&quot;0&quot; SpaceBetweenCharts=&quot;0&quot; SpaceBetweenRowChart=&quot;0&quot; Transparent=&quot;0&quot; NoofRows=&quot;1&quot; LeftMargin=&quot;45&quot; RightMargin=&quot;0&quot; TopMargin=&quot;121&quot; FootMargin=&quot;0&quot; Orientation=&quot;landscape&quot; FileNameTemplate=&quot;&quot; ImageFileName=&quot;&quot; ChartTitle=&quot;Zone euro&quot; DoStretch=&quot;&quot; Pr=&quot;t&quot; RetrieveParams=&quot;&quot; /&gt;&lt;/Chart&gt;"/>
          <p:cNvPicPr>
            <a:picLocks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152525"/>
            <a:ext cx="8483632" cy="5143500"/>
          </a:xfrm>
          <a:prstGeom prst="rect">
            <a:avLst/>
          </a:prstGeom>
          <a:solidFill>
            <a:srgbClr val="FFFFFF"/>
          </a:solidFill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543496436"/>
      </p:ext>
    </p:extLst>
  </p:cSld>
  <p:clrMapOvr>
    <a:masterClrMapping/>
  </p:clrMapOvr>
  <p:transition/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ce réservé du numéro de diapositive 4"/>
          <p:cNvSpPr>
            <a:spLocks noGrp="1"/>
          </p:cNvSpPr>
          <p:nvPr>
            <p:ph type="sldNum" sz="quarter" idx="11"/>
          </p:nvPr>
        </p:nvSpPr>
        <p:spPr>
          <a:xfrm>
            <a:off x="8951788" y="6248400"/>
            <a:ext cx="1555750" cy="457200"/>
          </a:xfrm>
        </p:spPr>
        <p:txBody>
          <a:bodyPr/>
          <a:lstStyle/>
          <a:p>
            <a:pPr>
              <a:defRPr/>
            </a:pPr>
            <a:fld id="{1014F82D-0A98-40B6-847C-EC8F4B96C636}" type="slidenum">
              <a:rPr lang="fr-FR"/>
              <a:pPr>
                <a:defRPr/>
              </a:pPr>
              <a:t>69</a:t>
            </a:fld>
            <a:endParaRPr lang="fr-FR" dirty="0"/>
          </a:p>
        </p:txBody>
      </p:sp>
      <p:sp>
        <p:nvSpPr>
          <p:cNvPr id="11" name="Rectangle 2"/>
          <p:cNvSpPr>
            <a:spLocks noGrp="1" noChangeArrowheads="1"/>
          </p:cNvSpPr>
          <p:nvPr>
            <p:ph type="title"/>
          </p:nvPr>
        </p:nvSpPr>
        <p:spPr>
          <a:xfrm>
            <a:off x="507341" y="116633"/>
            <a:ext cx="8641655" cy="720725"/>
          </a:xfrm>
        </p:spPr>
        <p:txBody>
          <a:bodyPr/>
          <a:lstStyle/>
          <a:p>
            <a:pPr algn="l"/>
            <a:r>
              <a:rPr lang="fr-FR" altLang="fr-FR" sz="2200" b="0" dirty="0">
                <a:solidFill>
                  <a:srgbClr val="0077B8"/>
                </a:solidFill>
                <a:latin typeface="Avenir LT 85 Heavy" pitchFamily="34" charset="0"/>
              </a:rPr>
              <a:t>L’activité globale dans la construction décroche moins qu’on n’aurait pu le craindre au vu de la hausse des taux d’intérêt</a:t>
            </a:r>
            <a:endParaRPr lang="fr-FR" altLang="fr-FR" sz="2200" b="0" dirty="0">
              <a:latin typeface="Avenir LT 85 Heavy" pitchFamily="34" charset="0"/>
            </a:endParaRPr>
          </a:p>
        </p:txBody>
      </p:sp>
      <p:sp>
        <p:nvSpPr>
          <p:cNvPr id="9" name="Espace réservé du pied de page 3"/>
          <p:cNvSpPr>
            <a:spLocks noGrp="1"/>
          </p:cNvSpPr>
          <p:nvPr/>
        </p:nvSpPr>
        <p:spPr bwMode="auto">
          <a:xfrm>
            <a:off x="1524001" y="6388100"/>
            <a:ext cx="15843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/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80000"/>
              <a:buFont typeface="Monotype Sorts"/>
              <a:buChar char="w"/>
              <a:defRPr sz="3200" b="1">
                <a:solidFill>
                  <a:srgbClr val="0071B9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Char char="•"/>
              <a:defRPr sz="2800" b="1">
                <a:solidFill>
                  <a:srgbClr val="0071B9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Char char="•"/>
              <a:defRPr sz="2400" b="1">
                <a:solidFill>
                  <a:srgbClr val="0071B9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 b="1">
                <a:solidFill>
                  <a:srgbClr val="0071B9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•"/>
              <a:defRPr sz="2000" b="1">
                <a:solidFill>
                  <a:srgbClr val="0071B9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 b="1">
                <a:solidFill>
                  <a:srgbClr val="0071B9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 b="1">
                <a:solidFill>
                  <a:srgbClr val="0071B9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 b="1">
                <a:solidFill>
                  <a:srgbClr val="0071B9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 b="1">
                <a:solidFill>
                  <a:srgbClr val="0071B9"/>
                </a:solidFill>
                <a:latin typeface="Arial" pitchFamily="34" charset="0"/>
              </a:defRPr>
            </a:lvl9pPr>
          </a:lstStyle>
          <a:p>
            <a:pPr>
              <a:buNone/>
            </a:pPr>
            <a:endParaRPr lang="fr-FR" sz="1200" b="0" dirty="0">
              <a:latin typeface="Avenir LT 55 Oblique" pitchFamily="34" charset="0"/>
            </a:endParaRPr>
          </a:p>
        </p:txBody>
      </p:sp>
      <p:sp>
        <p:nvSpPr>
          <p:cNvPr id="10" name="Line 3"/>
          <p:cNvSpPr>
            <a:spLocks noChangeShapeType="1"/>
          </p:cNvSpPr>
          <p:nvPr/>
        </p:nvSpPr>
        <p:spPr bwMode="auto">
          <a:xfrm>
            <a:off x="507341" y="847746"/>
            <a:ext cx="8641655" cy="0"/>
          </a:xfrm>
          <a:prstGeom prst="line">
            <a:avLst/>
          </a:prstGeom>
          <a:noFill/>
          <a:ln w="25400">
            <a:solidFill>
              <a:srgbClr val="F47A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 dirty="0"/>
          </a:p>
        </p:txBody>
      </p:sp>
      <p:pic>
        <p:nvPicPr>
          <p:cNvPr id="12" name="Image 1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71552" y="5196922"/>
            <a:ext cx="2439553" cy="3524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1" descr="&lt;Chart&gt;&lt;ImageInfo ChartType=&quot;None&quot; Version=&quot;5.34.1270.0&quot; GUID=&quot;a01c438fec9e4a09a816a29e056e6214&quot; DsId=&quot;ZCRX014&quot; T1SubID=&quot;&quot; Width=&quot;890&quot; Height=&quot;540&quot; Format=&quot;emf&quot; ChartGroupUID=&quot;f5e9d144-1ddd-4759-a7c9-f6ad0b4b99fe&quot; GroupName=&quot;Enquêtes comparées entre secteurs et pays&quot; ChartName=&quot;France : Perspectives d'activité dans l'industrie, la construction et les services&quot; ChartStyleName=&quot;&quot; GroupNameEncoded=&quot;Enqu%c3%aates+compar%c3%a9es+entre+secteurs+et+pays&quot; ChartNameEncoded=&quot;France+%3a+Perspectives+d%27activit%c3%a9+dans+l%27industrie%2c+la+construction+et+les+services&quot; ChartStyleNameEncoded=&quot;&quot; ShortCode=&quot;&quot; ChartOwner=&quot;ZCRX004&quot; TemplateId=&quot;&quot; TemplateName=&quot;&quot; TemplateNameEncoded=&quot;&quot; EditionId=&quot;&quot; EditionGenerationDate=&quot;&quot; RefreshDate=&quot;07/11/2023 14:49:12&quot; ExportChartsIn=&quot;CurrentSlide&quot; ExportChartsTo=&quot; &quot; ExportChartAs=&quot; &quot; SpecifiedCellRow=&quot;0&quot; SpecifiedCellCol=&quot;0&quot; NoofColumns=&quot;1&quot; NoofChartPerPage=&quot;0&quot; SpaceBetweenCharts=&quot;0&quot; SpaceBetweenRowChart=&quot;0&quot; Transparent=&quot;0&quot; NoofRows=&quot;1&quot; LeftMargin=&quot;45&quot; RightMargin=&quot;0&quot; TopMargin=&quot;121&quot; FootMargin=&quot;0&quot; Orientation=&quot;landscape&quot; FileNameTemplate=&quot;&quot; ImageFileName=&quot;&quot; ChartTitle=&quot;France : Enquêtes de conjoncture&quot; DoStretch=&quot;&quot; Pr=&quot;t&quot; RetrieveParams=&quot;&quot; /&gt;&lt;/Chart&gt;"/>
          <p:cNvPicPr>
            <a:picLocks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625" y="1152525"/>
            <a:ext cx="8483632" cy="5143500"/>
          </a:xfrm>
          <a:prstGeom prst="rect">
            <a:avLst/>
          </a:prstGeom>
          <a:solidFill>
            <a:srgbClr val="FFFFFF"/>
          </a:solidFill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70626054"/>
      </p:ext>
    </p:extLst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/>
          <p:cNvSpPr>
            <a:spLocks noGrp="1"/>
          </p:cNvSpPr>
          <p:nvPr>
            <p:ph type="body" sz="quarter" idx="10"/>
          </p:nvPr>
        </p:nvSpPr>
        <p:spPr>
          <a:xfrm>
            <a:off x="242263" y="1326236"/>
            <a:ext cx="6201067" cy="4309020"/>
          </a:xfrm>
        </p:spPr>
        <p:txBody>
          <a:bodyPr/>
          <a:lstStyle/>
          <a:p>
            <a:pPr algn="just"/>
            <a:r>
              <a:rPr lang="fr-FR" sz="2000" b="1" dirty="0">
                <a:solidFill>
                  <a:schemeClr val="tx1"/>
                </a:solidFill>
              </a:rPr>
              <a:t>57% </a:t>
            </a:r>
            <a:r>
              <a:rPr lang="fr-FR" sz="2000" dirty="0">
                <a:solidFill>
                  <a:schemeClr val="tx1"/>
                </a:solidFill>
              </a:rPr>
              <a:t>des </a:t>
            </a:r>
            <a:r>
              <a:rPr lang="fr-FR" sz="2000" dirty="0" err="1">
                <a:solidFill>
                  <a:schemeClr val="tx1"/>
                </a:solidFill>
              </a:rPr>
              <a:t>cotateurs</a:t>
            </a:r>
            <a:r>
              <a:rPr lang="fr-FR" sz="2000" dirty="0">
                <a:solidFill>
                  <a:schemeClr val="tx1"/>
                </a:solidFill>
              </a:rPr>
              <a:t> émettent plus de 250 cotations ; </a:t>
            </a:r>
            <a:r>
              <a:rPr lang="fr-FR" sz="2000" b="1" dirty="0">
                <a:solidFill>
                  <a:schemeClr val="accent5"/>
                </a:solidFill>
              </a:rPr>
              <a:t>stable vs 2022</a:t>
            </a:r>
          </a:p>
          <a:p>
            <a:pPr algn="just"/>
            <a:r>
              <a:rPr lang="fr-FR" sz="2000" dirty="0">
                <a:solidFill>
                  <a:schemeClr val="tx1"/>
                </a:solidFill>
              </a:rPr>
              <a:t>Nombre de « grands </a:t>
            </a:r>
            <a:r>
              <a:rPr lang="fr-FR" sz="2000" dirty="0" err="1">
                <a:solidFill>
                  <a:schemeClr val="tx1"/>
                </a:solidFill>
              </a:rPr>
              <a:t>cotateurs</a:t>
            </a:r>
            <a:r>
              <a:rPr lang="fr-FR" sz="2000" dirty="0">
                <a:solidFill>
                  <a:schemeClr val="tx1"/>
                </a:solidFill>
              </a:rPr>
              <a:t> » </a:t>
            </a:r>
            <a:r>
              <a:rPr lang="fr-FR" sz="2000" b="1" dirty="0">
                <a:solidFill>
                  <a:schemeClr val="accent5"/>
                </a:solidFill>
              </a:rPr>
              <a:t>stable vs 2022</a:t>
            </a:r>
          </a:p>
          <a:p>
            <a:pPr algn="just"/>
            <a:r>
              <a:rPr lang="fr-FR" sz="2000" dirty="0">
                <a:solidFill>
                  <a:schemeClr val="tx1"/>
                </a:solidFill>
              </a:rPr>
              <a:t>Nombre de « petits </a:t>
            </a:r>
            <a:r>
              <a:rPr lang="fr-FR" sz="2000" dirty="0" err="1">
                <a:solidFill>
                  <a:schemeClr val="tx1"/>
                </a:solidFill>
              </a:rPr>
              <a:t>cotateurs</a:t>
            </a:r>
            <a:r>
              <a:rPr lang="fr-FR" sz="2000" dirty="0">
                <a:solidFill>
                  <a:schemeClr val="tx1"/>
                </a:solidFill>
              </a:rPr>
              <a:t> » </a:t>
            </a:r>
            <a:r>
              <a:rPr lang="fr-FR" sz="2000" b="1" dirty="0">
                <a:solidFill>
                  <a:schemeClr val="accent5"/>
                </a:solidFill>
              </a:rPr>
              <a:t>en baisse vs 2022</a:t>
            </a:r>
            <a:endParaRPr lang="fr-FR" sz="2000" dirty="0">
              <a:solidFill>
                <a:schemeClr val="accent5"/>
              </a:solidFill>
            </a:endParaRPr>
          </a:p>
          <a:p>
            <a:pPr algn="just"/>
            <a:r>
              <a:rPr lang="fr-FR" sz="2000" dirty="0">
                <a:solidFill>
                  <a:schemeClr val="tx1"/>
                </a:solidFill>
              </a:rPr>
              <a:t>Nombre de </a:t>
            </a:r>
            <a:r>
              <a:rPr lang="fr-FR" sz="2000" dirty="0" err="1">
                <a:solidFill>
                  <a:schemeClr val="tx1"/>
                </a:solidFill>
              </a:rPr>
              <a:t>cotateurs</a:t>
            </a:r>
            <a:r>
              <a:rPr lang="fr-FR" sz="2000" dirty="0">
                <a:solidFill>
                  <a:schemeClr val="tx1"/>
                </a:solidFill>
              </a:rPr>
              <a:t> ayant coté : 42 ; </a:t>
            </a:r>
            <a:r>
              <a:rPr lang="fr-FR" sz="1800" b="1" dirty="0">
                <a:solidFill>
                  <a:schemeClr val="accent5"/>
                </a:solidFill>
              </a:rPr>
              <a:t>stable vs 2022</a:t>
            </a:r>
          </a:p>
          <a:p>
            <a:pPr>
              <a:buClr>
                <a:schemeClr val="accent2"/>
              </a:buClr>
            </a:pPr>
            <a:r>
              <a:rPr lang="fr-FR" sz="2000" b="1" dirty="0">
                <a:solidFill>
                  <a:schemeClr val="accent5"/>
                </a:solidFill>
              </a:rPr>
              <a:t>70% </a:t>
            </a:r>
            <a:r>
              <a:rPr lang="fr-FR" sz="2000" dirty="0">
                <a:solidFill>
                  <a:schemeClr val="tx1"/>
                </a:solidFill>
              </a:rPr>
              <a:t>des </a:t>
            </a:r>
            <a:r>
              <a:rPr lang="fr-FR" sz="2000" dirty="0" err="1">
                <a:solidFill>
                  <a:schemeClr val="tx1"/>
                </a:solidFill>
              </a:rPr>
              <a:t>cotateurs</a:t>
            </a:r>
            <a:r>
              <a:rPr lang="fr-FR" sz="2000" dirty="0">
                <a:solidFill>
                  <a:schemeClr val="tx1"/>
                </a:solidFill>
              </a:rPr>
              <a:t> cotent au moins 9 marques différentes</a:t>
            </a:r>
            <a:endParaRPr lang="fr-FR" sz="2000" b="1" dirty="0">
              <a:solidFill>
                <a:schemeClr val="accent5"/>
              </a:solidFill>
            </a:endParaRPr>
          </a:p>
        </p:txBody>
      </p:sp>
      <p:sp>
        <p:nvSpPr>
          <p:cNvPr id="7" name="Titre 1"/>
          <p:cNvSpPr>
            <a:spLocks noGrp="1"/>
          </p:cNvSpPr>
          <p:nvPr>
            <p:ph type="title"/>
          </p:nvPr>
        </p:nvSpPr>
        <p:spPr>
          <a:xfrm>
            <a:off x="-132521" y="-45301"/>
            <a:ext cx="9753176" cy="727869"/>
          </a:xfrm>
        </p:spPr>
        <p:txBody>
          <a:bodyPr/>
          <a:lstStyle/>
          <a:p>
            <a:r>
              <a:rPr lang="fr-FR" dirty="0"/>
              <a:t>Le site argus-</a:t>
            </a:r>
            <a:r>
              <a:rPr lang="fr-FR" dirty="0" err="1"/>
              <a:t>chariot.com</a:t>
            </a:r>
            <a:endParaRPr lang="fr-FR" dirty="0"/>
          </a:p>
        </p:txBody>
      </p:sp>
      <p:sp>
        <p:nvSpPr>
          <p:cNvPr id="8" name="Espace réservé du texte 2"/>
          <p:cNvSpPr txBox="1">
            <a:spLocks/>
          </p:cNvSpPr>
          <p:nvPr/>
        </p:nvSpPr>
        <p:spPr>
          <a:xfrm>
            <a:off x="242262" y="693542"/>
            <a:ext cx="8274721" cy="430524"/>
          </a:xfrm>
          <a:prstGeom prst="rect">
            <a:avLst/>
          </a:prstGeom>
        </p:spPr>
        <p:txBody>
          <a:bodyPr/>
          <a:lstStyle>
            <a:lvl1pPr marL="285750" marR="0" indent="-285750" algn="l" defTabSz="914400" rtl="0" eaLnBrk="1" fontAlgn="auto" latinLnBrk="0" hangingPunct="1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buSzPct val="150000"/>
              <a:buFontTx/>
              <a:buBlip>
                <a:blip r:embed="rId2"/>
              </a:buBlip>
              <a:tabLst/>
              <a:defRPr sz="1600" b="0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336550" algn="l" defTabSz="914400" rtl="0" eaLnBrk="1" latinLnBrk="0" hangingPunct="1">
              <a:spcBef>
                <a:spcPts val="600"/>
              </a:spcBef>
              <a:buClr>
                <a:schemeClr val="accent1">
                  <a:lumMod val="75000"/>
                </a:schemeClr>
              </a:buClr>
              <a:buSzPct val="150000"/>
              <a:buFontTx/>
              <a:buBlip>
                <a:blip r:embed="rId2"/>
              </a:buBlip>
              <a:defRPr sz="2400" kern="1200">
                <a:ln>
                  <a:noFill/>
                </a:ln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68375" indent="-282575" algn="l" defTabSz="914400" rtl="0" eaLnBrk="1" latinLnBrk="0" hangingPunct="1">
              <a:spcBef>
                <a:spcPts val="600"/>
              </a:spcBef>
              <a:buClr>
                <a:schemeClr val="tx2">
                  <a:lumMod val="75000"/>
                </a:schemeClr>
              </a:buClr>
              <a:buSzPct val="100000"/>
              <a:buFont typeface="Wingdings 2" pitchFamily="18" charset="2"/>
              <a:buChar char=""/>
              <a:defRPr sz="22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263650" indent="-295275" algn="l" defTabSz="914400" rtl="0" eaLnBrk="1" latinLnBrk="0" hangingPunct="1">
              <a:spcBef>
                <a:spcPts val="600"/>
              </a:spcBef>
              <a:buClr>
                <a:schemeClr val="tx1">
                  <a:lumMod val="50000"/>
                  <a:lumOff val="50000"/>
                </a:schemeClr>
              </a:buClr>
              <a:buSzPct val="100000"/>
              <a:buFont typeface="Wingdings 2" pitchFamily="18" charset="2"/>
              <a:buChar char="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6225" indent="-282575" algn="l" defTabSz="914400" rtl="0" eaLnBrk="1" latinLnBrk="0" hangingPunct="1">
              <a:spcBef>
                <a:spcPts val="6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Char char=""/>
              <a:defRPr sz="20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828800" indent="-282575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110000"/>
              <a:buFont typeface="Wingdings 2" pitchFamily="18" charset="2"/>
              <a:buChar char=""/>
              <a:defRPr lang="en-US" sz="1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117725" indent="-282575" algn="l" defTabSz="914400" rtl="0" eaLnBrk="1" latinLnBrk="0" hangingPunct="1"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Char char=""/>
              <a:defRPr lang="en-US" sz="1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398713" indent="-282575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110000"/>
              <a:buFont typeface="Wingdings 2" pitchFamily="18" charset="2"/>
              <a:buChar char=""/>
              <a:defRPr lang="en-US" sz="1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689225" indent="-282575" algn="l" defTabSz="914400" rtl="0" eaLnBrk="1" latinLnBrk="0" hangingPunct="1"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Char char=""/>
              <a:defRPr lang="en-US" sz="1800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Tx/>
              <a:buNone/>
            </a:pPr>
            <a:r>
              <a:rPr lang="fr-FR" sz="2400" b="1" i="1" dirty="0">
                <a:solidFill>
                  <a:schemeClr val="tx1"/>
                </a:solidFill>
              </a:rPr>
              <a:t>Statistiques des </a:t>
            </a:r>
            <a:r>
              <a:rPr lang="fr-FR" sz="2400" b="1" i="1" dirty="0" err="1">
                <a:solidFill>
                  <a:schemeClr val="tx1"/>
                </a:solidFill>
              </a:rPr>
              <a:t>cotateurs</a:t>
            </a:r>
            <a:endParaRPr lang="fr-FR" sz="2400" b="1" i="1" dirty="0">
              <a:solidFill>
                <a:schemeClr val="tx1"/>
              </a:solidFill>
            </a:endParaRPr>
          </a:p>
        </p:txBody>
      </p:sp>
      <p:graphicFrame>
        <p:nvGraphicFramePr>
          <p:cNvPr id="2" name="Graphique 1">
            <a:extLst>
              <a:ext uri="{FF2B5EF4-FFF2-40B4-BE49-F238E27FC236}">
                <a16:creationId xmlns:a16="http://schemas.microsoft.com/office/drawing/2014/main" id="{6A031DC7-4B2E-D00B-054D-A0F120F98E75}"/>
              </a:ext>
            </a:extLst>
          </p:cNvPr>
          <p:cNvGraphicFramePr/>
          <p:nvPr/>
        </p:nvGraphicFramePr>
        <p:xfrm>
          <a:off x="6826102" y="1517622"/>
          <a:ext cx="5006677" cy="30331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589605180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ce réservé du numéro de diapositive 4"/>
          <p:cNvSpPr>
            <a:spLocks noGrp="1"/>
          </p:cNvSpPr>
          <p:nvPr>
            <p:ph type="sldNum" sz="quarter" idx="11"/>
          </p:nvPr>
        </p:nvSpPr>
        <p:spPr>
          <a:xfrm>
            <a:off x="8951788" y="6248400"/>
            <a:ext cx="1555750" cy="457200"/>
          </a:xfrm>
        </p:spPr>
        <p:txBody>
          <a:bodyPr/>
          <a:lstStyle/>
          <a:p>
            <a:pPr>
              <a:defRPr/>
            </a:pPr>
            <a:fld id="{1014F82D-0A98-40B6-847C-EC8F4B96C636}" type="slidenum">
              <a:rPr lang="fr-FR"/>
              <a:pPr>
                <a:defRPr/>
              </a:pPr>
              <a:t>70</a:t>
            </a:fld>
            <a:endParaRPr lang="fr-FR" dirty="0"/>
          </a:p>
        </p:txBody>
      </p:sp>
      <p:sp>
        <p:nvSpPr>
          <p:cNvPr id="11" name="Rectangle 2"/>
          <p:cNvSpPr>
            <a:spLocks noGrp="1" noChangeArrowheads="1"/>
          </p:cNvSpPr>
          <p:nvPr>
            <p:ph type="title"/>
          </p:nvPr>
        </p:nvSpPr>
        <p:spPr>
          <a:xfrm>
            <a:off x="507341" y="116633"/>
            <a:ext cx="8641655" cy="720725"/>
          </a:xfrm>
        </p:spPr>
        <p:txBody>
          <a:bodyPr/>
          <a:lstStyle/>
          <a:p>
            <a:pPr algn="l"/>
            <a:r>
              <a:rPr lang="fr-FR" altLang="fr-FR" sz="2200" b="0" dirty="0">
                <a:solidFill>
                  <a:srgbClr val="0077B8"/>
                </a:solidFill>
                <a:latin typeface="Avenir LT 85 Heavy" pitchFamily="34" charset="0"/>
              </a:rPr>
              <a:t>Mais certains pans comme le gros œuvre et la promotion immobilière neuve sont fortement affectés</a:t>
            </a:r>
            <a:endParaRPr lang="fr-FR" altLang="fr-FR" sz="2200" b="0" dirty="0">
              <a:latin typeface="Avenir LT 85 Heavy" pitchFamily="34" charset="0"/>
            </a:endParaRPr>
          </a:p>
        </p:txBody>
      </p:sp>
      <p:sp>
        <p:nvSpPr>
          <p:cNvPr id="9" name="Espace réservé du pied de page 3"/>
          <p:cNvSpPr>
            <a:spLocks noGrp="1"/>
          </p:cNvSpPr>
          <p:nvPr/>
        </p:nvSpPr>
        <p:spPr bwMode="auto">
          <a:xfrm>
            <a:off x="1524001" y="6388100"/>
            <a:ext cx="15843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/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80000"/>
              <a:buFont typeface="Monotype Sorts"/>
              <a:buChar char="w"/>
              <a:defRPr sz="3200" b="1">
                <a:solidFill>
                  <a:srgbClr val="0071B9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Char char="•"/>
              <a:defRPr sz="2800" b="1">
                <a:solidFill>
                  <a:srgbClr val="0071B9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Char char="•"/>
              <a:defRPr sz="2400" b="1">
                <a:solidFill>
                  <a:srgbClr val="0071B9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 b="1">
                <a:solidFill>
                  <a:srgbClr val="0071B9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•"/>
              <a:defRPr sz="2000" b="1">
                <a:solidFill>
                  <a:srgbClr val="0071B9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 b="1">
                <a:solidFill>
                  <a:srgbClr val="0071B9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 b="1">
                <a:solidFill>
                  <a:srgbClr val="0071B9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 b="1">
                <a:solidFill>
                  <a:srgbClr val="0071B9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 b="1">
                <a:solidFill>
                  <a:srgbClr val="0071B9"/>
                </a:solidFill>
                <a:latin typeface="Arial" pitchFamily="34" charset="0"/>
              </a:defRPr>
            </a:lvl9pPr>
          </a:lstStyle>
          <a:p>
            <a:pPr>
              <a:buNone/>
            </a:pPr>
            <a:endParaRPr lang="fr-FR" sz="1200" b="0" dirty="0">
              <a:latin typeface="Avenir LT 55 Oblique" pitchFamily="34" charset="0"/>
            </a:endParaRPr>
          </a:p>
        </p:txBody>
      </p:sp>
      <p:sp>
        <p:nvSpPr>
          <p:cNvPr id="10" name="Line 3"/>
          <p:cNvSpPr>
            <a:spLocks noChangeShapeType="1"/>
          </p:cNvSpPr>
          <p:nvPr/>
        </p:nvSpPr>
        <p:spPr bwMode="auto">
          <a:xfrm>
            <a:off x="507341" y="847746"/>
            <a:ext cx="8641655" cy="0"/>
          </a:xfrm>
          <a:prstGeom prst="line">
            <a:avLst/>
          </a:prstGeom>
          <a:noFill/>
          <a:ln w="25400">
            <a:solidFill>
              <a:srgbClr val="F47A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 dirty="0"/>
          </a:p>
        </p:txBody>
      </p:sp>
      <p:pic>
        <p:nvPicPr>
          <p:cNvPr id="12" name="Image 1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71552" y="5196922"/>
            <a:ext cx="2439553" cy="3524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1" descr="&lt;Chart&gt;&lt;ImageInfo ChartType=&quot;None&quot; Version=&quot;5.34.1270.0&quot; GUID=&quot;a778b899a0e7492abcd91a3d3fa1086d&quot; DsId=&quot;ZCRX014&quot; T1SubID=&quot;&quot; Width=&quot;890&quot; Height=&quot;540&quot; Format=&quot;emf&quot; ChartGroupUID=&quot;9810a086-6f1e-41c8-97b6-9a89af60b37f&quot; GroupName=&quot;Construction&quot; ChartName=&quot;France : Situation actuelle de l'état du carnet de commande dans le gros et second oeuvre - centré&quot; ChartStyleName=&quot;&quot; GroupNameEncoded=&quot;Construction&quot; ChartNameEncoded=&quot;France+%3a+Situation+actuelle+de+l%27%c3%a9tat+du+carnet+de+commande+dans+le+gros+et+second+oeuvre+-+centr%c3%a9&quot; ChartStyleNameEncoded=&quot;&quot; ShortCode=&quot;&quot; ChartOwner=&quot;ZCRX015&quot; TemplateId=&quot;&quot; TemplateName=&quot;&quot; TemplateNameEncoded=&quot;&quot; EditionId=&quot;&quot; EditionGenerationDate=&quot;&quot; RefreshDate=&quot;07/11/2023 14:49:13&quot; ExportChartsIn=&quot;CurrentSlide&quot; ExportChartsTo=&quot; &quot; ExportChartAs=&quot; &quot; SpecifiedCellRow=&quot;0&quot; SpecifiedCellCol=&quot;0&quot; NoofColumns=&quot;1&quot; NoofChartPerPage=&quot;0&quot; SpaceBetweenCharts=&quot;0&quot; SpaceBetweenRowChart=&quot;0&quot; Transparent=&quot;0&quot; NoofRows=&quot;1&quot; LeftMargin=&quot;45&quot; RightMargin=&quot;0&quot; TopMargin=&quot;121&quot; FootMargin=&quot;0&quot; Orientation=&quot;landscape&quot; FileNameTemplate=&quot;&quot; ImageFileName=&quot;&quot; ChartTitle=&quot;France&quot; DoStretch=&quot;&quot; Pr=&quot;t&quot; RetrieveParams=&quot;&quot; /&gt;&lt;/Chart&gt;"/>
          <p:cNvPicPr>
            <a:picLocks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625" y="1152525"/>
            <a:ext cx="8483632" cy="5143500"/>
          </a:xfrm>
          <a:prstGeom prst="rect">
            <a:avLst/>
          </a:prstGeom>
          <a:solidFill>
            <a:srgbClr val="FFFFFF"/>
          </a:solidFill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21982730"/>
      </p:ext>
    </p:extLst>
  </p:cSld>
  <p:clrMapOvr>
    <a:masterClrMapping/>
  </p:clrMapOvr>
  <p:transition/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ce réservé du numéro de diapositive 4"/>
          <p:cNvSpPr>
            <a:spLocks noGrp="1"/>
          </p:cNvSpPr>
          <p:nvPr>
            <p:ph type="sldNum" sz="quarter" idx="11"/>
          </p:nvPr>
        </p:nvSpPr>
        <p:spPr>
          <a:xfrm>
            <a:off x="8951788" y="6248400"/>
            <a:ext cx="1555750" cy="457200"/>
          </a:xfrm>
        </p:spPr>
        <p:txBody>
          <a:bodyPr/>
          <a:lstStyle/>
          <a:p>
            <a:pPr>
              <a:defRPr/>
            </a:pPr>
            <a:fld id="{1014F82D-0A98-40B6-847C-EC8F4B96C636}" type="slidenum">
              <a:rPr lang="fr-FR"/>
              <a:pPr>
                <a:defRPr/>
              </a:pPr>
              <a:t>71</a:t>
            </a:fld>
            <a:endParaRPr lang="fr-FR" dirty="0"/>
          </a:p>
        </p:txBody>
      </p:sp>
      <p:sp>
        <p:nvSpPr>
          <p:cNvPr id="11" name="Rectangle 2"/>
          <p:cNvSpPr>
            <a:spLocks noGrp="1" noChangeArrowheads="1"/>
          </p:cNvSpPr>
          <p:nvPr>
            <p:ph type="title"/>
          </p:nvPr>
        </p:nvSpPr>
        <p:spPr>
          <a:xfrm>
            <a:off x="507341" y="116633"/>
            <a:ext cx="8641655" cy="720725"/>
          </a:xfrm>
        </p:spPr>
        <p:txBody>
          <a:bodyPr/>
          <a:lstStyle/>
          <a:p>
            <a:pPr algn="l"/>
            <a:r>
              <a:rPr lang="fr-FR" altLang="fr-FR" sz="2200" b="0" dirty="0">
                <a:solidFill>
                  <a:srgbClr val="0077B8"/>
                </a:solidFill>
                <a:latin typeface="Avenir LT 85 Heavy" pitchFamily="34" charset="0"/>
              </a:rPr>
              <a:t>L’activité non résidentielle ne semble pas à même de compenser le fléchissement de l’activité</a:t>
            </a:r>
            <a:endParaRPr lang="fr-FR" altLang="fr-FR" sz="2200" b="0" dirty="0">
              <a:latin typeface="Avenir LT 85 Heavy" pitchFamily="34" charset="0"/>
            </a:endParaRPr>
          </a:p>
        </p:txBody>
      </p:sp>
      <p:sp>
        <p:nvSpPr>
          <p:cNvPr id="9" name="Espace réservé du pied de page 3"/>
          <p:cNvSpPr>
            <a:spLocks noGrp="1"/>
          </p:cNvSpPr>
          <p:nvPr/>
        </p:nvSpPr>
        <p:spPr bwMode="auto">
          <a:xfrm>
            <a:off x="1524001" y="6388100"/>
            <a:ext cx="15843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/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80000"/>
              <a:buFont typeface="Monotype Sorts"/>
              <a:buChar char="w"/>
              <a:defRPr sz="3200" b="1">
                <a:solidFill>
                  <a:srgbClr val="0071B9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Char char="•"/>
              <a:defRPr sz="2800" b="1">
                <a:solidFill>
                  <a:srgbClr val="0071B9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Char char="•"/>
              <a:defRPr sz="2400" b="1">
                <a:solidFill>
                  <a:srgbClr val="0071B9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 b="1">
                <a:solidFill>
                  <a:srgbClr val="0071B9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•"/>
              <a:defRPr sz="2000" b="1">
                <a:solidFill>
                  <a:srgbClr val="0071B9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 b="1">
                <a:solidFill>
                  <a:srgbClr val="0071B9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 b="1">
                <a:solidFill>
                  <a:srgbClr val="0071B9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 b="1">
                <a:solidFill>
                  <a:srgbClr val="0071B9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 b="1">
                <a:solidFill>
                  <a:srgbClr val="0071B9"/>
                </a:solidFill>
                <a:latin typeface="Arial" pitchFamily="34" charset="0"/>
              </a:defRPr>
            </a:lvl9pPr>
          </a:lstStyle>
          <a:p>
            <a:pPr>
              <a:buNone/>
            </a:pPr>
            <a:endParaRPr lang="fr-FR" sz="1200" b="0" dirty="0">
              <a:latin typeface="Avenir LT 55 Oblique" pitchFamily="34" charset="0"/>
            </a:endParaRPr>
          </a:p>
        </p:txBody>
      </p:sp>
      <p:sp>
        <p:nvSpPr>
          <p:cNvPr id="10" name="Line 3"/>
          <p:cNvSpPr>
            <a:spLocks noChangeShapeType="1"/>
          </p:cNvSpPr>
          <p:nvPr/>
        </p:nvSpPr>
        <p:spPr bwMode="auto">
          <a:xfrm>
            <a:off x="507341" y="847746"/>
            <a:ext cx="8641655" cy="0"/>
          </a:xfrm>
          <a:prstGeom prst="line">
            <a:avLst/>
          </a:prstGeom>
          <a:noFill/>
          <a:ln w="25400">
            <a:solidFill>
              <a:srgbClr val="F47A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 dirty="0"/>
          </a:p>
        </p:txBody>
      </p:sp>
      <p:pic>
        <p:nvPicPr>
          <p:cNvPr id="12" name="Image 1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71552" y="5196922"/>
            <a:ext cx="2439553" cy="3524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1" descr="&lt;Chart&gt;&lt;ImageInfo ChartType=&quot;&quot; Version=&quot;5.34.1270.0&quot; GUID=&quot;9fa55bb0231d4070a5a61358e372e6c5&quot; DsId=&quot;ZCRX016&quot; T1SubID=&quot;&quot; Width=&quot;890&quot; Height=&quot;540&quot; Format=&quot;emf&quot; ChartGroupUID=&quot;131c911b-16aa-413a-9eb2-b12b414b8b4b&quot; GroupName=&quot;Construction&quot; ChartName=&quot;France : types de surfaces de construction non-résidentielle autorisées&quot; ChartStyleName=&quot;&quot; GroupNameEncoded=&quot;Construction&quot; ChartNameEncoded=&quot;France+%3a+types+de+surfaces+de+construction+non-r%c3%a9sidentielle+autoris%c3%a9es&quot; ChartStyleNameEncoded=&quot;&quot; ShortCode=&quot;&quot; ChartOwner=&quot;ZCRX016&quot; TemplateId=&quot;&quot; TemplateName=&quot;&quot; TemplateNameEncoded=&quot;&quot; EditionId=&quot;&quot; EditionGenerationDate=&quot;&quot; RefreshDate=&quot;07/11/2023 14:49:12&quot; ExportChartsIn=&quot;CurrentSlide&quot; ExportChartsTo=&quot; &quot; ExportChartAs=&quot; &quot; SpecifiedCellRow=&quot;0&quot; SpecifiedCellCol=&quot;0&quot; NoofColumns=&quot;1&quot; NoofChartPerPage=&quot;0&quot; SpaceBetweenCharts=&quot;0&quot; SpaceBetweenRowChart=&quot;0&quot; Transparent=&quot;0&quot; NoofRows=&quot;1&quot; LeftMargin=&quot;45&quot; RightMargin=&quot;0&quot; TopMargin=&quot;121&quot; FootMargin=&quot;0&quot; Orientation=&quot;landscape&quot; FileNameTemplate=&quot;&quot; ImageFileName=&quot;&quot; ChartTitle=&quot;France&quot; DoStretch=&quot;&quot; Pr=&quot;t&quot; RetrieveParams=&quot;&quot; /&gt;&lt;/Chart&gt;"/>
          <p:cNvPicPr>
            <a:picLocks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625" y="1152525"/>
            <a:ext cx="8483632" cy="5143500"/>
          </a:xfrm>
          <a:prstGeom prst="rect">
            <a:avLst/>
          </a:prstGeom>
          <a:solidFill>
            <a:srgbClr val="FFFFFF"/>
          </a:solidFill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78189979"/>
      </p:ext>
    </p:extLst>
  </p:cSld>
  <p:clrMapOvr>
    <a:masterClrMapping/>
  </p:clrMapOvr>
  <p:transition/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ce réservé du numéro de diapositive 4"/>
          <p:cNvSpPr>
            <a:spLocks noGrp="1"/>
          </p:cNvSpPr>
          <p:nvPr>
            <p:ph type="sldNum" sz="quarter" idx="11"/>
          </p:nvPr>
        </p:nvSpPr>
        <p:spPr>
          <a:xfrm>
            <a:off x="8951788" y="6248400"/>
            <a:ext cx="1555750" cy="457200"/>
          </a:xfrm>
        </p:spPr>
        <p:txBody>
          <a:bodyPr/>
          <a:lstStyle/>
          <a:p>
            <a:pPr>
              <a:defRPr/>
            </a:pPr>
            <a:fld id="{1014F82D-0A98-40B6-847C-EC8F4B96C636}" type="slidenum">
              <a:rPr lang="fr-FR"/>
              <a:pPr>
                <a:defRPr/>
              </a:pPr>
              <a:t>72</a:t>
            </a:fld>
            <a:endParaRPr lang="fr-FR" dirty="0"/>
          </a:p>
        </p:txBody>
      </p:sp>
      <p:sp>
        <p:nvSpPr>
          <p:cNvPr id="11" name="Rectangle 2"/>
          <p:cNvSpPr>
            <a:spLocks noGrp="1" noChangeArrowheads="1"/>
          </p:cNvSpPr>
          <p:nvPr>
            <p:ph type="title"/>
          </p:nvPr>
        </p:nvSpPr>
        <p:spPr>
          <a:xfrm>
            <a:off x="117695" y="1"/>
            <a:ext cx="9031301" cy="837358"/>
          </a:xfrm>
        </p:spPr>
        <p:txBody>
          <a:bodyPr/>
          <a:lstStyle/>
          <a:p>
            <a:pPr algn="l"/>
            <a:r>
              <a:rPr lang="fr-FR" altLang="fr-FR" sz="2200" b="0" dirty="0">
                <a:solidFill>
                  <a:srgbClr val="0077B8"/>
                </a:solidFill>
                <a:latin typeface="Avenir LT 85 Heavy" pitchFamily="34" charset="0"/>
              </a:rPr>
              <a:t>Les contraintes en provenance de la demande remontent sans que celles liées à la capacité d’offre s’amenuisent franchement</a:t>
            </a:r>
            <a:endParaRPr lang="fr-FR" altLang="fr-FR" sz="2200" b="0" dirty="0">
              <a:latin typeface="Avenir LT 85 Heavy" pitchFamily="34" charset="0"/>
            </a:endParaRPr>
          </a:p>
        </p:txBody>
      </p:sp>
      <p:sp>
        <p:nvSpPr>
          <p:cNvPr id="9" name="Espace réservé du pied de page 3"/>
          <p:cNvSpPr>
            <a:spLocks noGrp="1"/>
          </p:cNvSpPr>
          <p:nvPr/>
        </p:nvSpPr>
        <p:spPr bwMode="auto">
          <a:xfrm>
            <a:off x="1524001" y="6388100"/>
            <a:ext cx="15843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/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80000"/>
              <a:buFont typeface="Monotype Sorts"/>
              <a:buChar char="w"/>
              <a:defRPr sz="3200" b="1">
                <a:solidFill>
                  <a:srgbClr val="0071B9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Char char="•"/>
              <a:defRPr sz="2800" b="1">
                <a:solidFill>
                  <a:srgbClr val="0071B9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Char char="•"/>
              <a:defRPr sz="2400" b="1">
                <a:solidFill>
                  <a:srgbClr val="0071B9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 b="1">
                <a:solidFill>
                  <a:srgbClr val="0071B9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•"/>
              <a:defRPr sz="2000" b="1">
                <a:solidFill>
                  <a:srgbClr val="0071B9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 b="1">
                <a:solidFill>
                  <a:srgbClr val="0071B9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 b="1">
                <a:solidFill>
                  <a:srgbClr val="0071B9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 b="1">
                <a:solidFill>
                  <a:srgbClr val="0071B9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 b="1">
                <a:solidFill>
                  <a:srgbClr val="0071B9"/>
                </a:solidFill>
                <a:latin typeface="Arial" pitchFamily="34" charset="0"/>
              </a:defRPr>
            </a:lvl9pPr>
          </a:lstStyle>
          <a:p>
            <a:pPr>
              <a:buNone/>
            </a:pPr>
            <a:endParaRPr lang="fr-FR" sz="1200" b="0" dirty="0">
              <a:latin typeface="Avenir LT 55 Oblique" pitchFamily="34" charset="0"/>
            </a:endParaRPr>
          </a:p>
        </p:txBody>
      </p:sp>
      <p:sp>
        <p:nvSpPr>
          <p:cNvPr id="10" name="Line 3"/>
          <p:cNvSpPr>
            <a:spLocks noChangeShapeType="1"/>
          </p:cNvSpPr>
          <p:nvPr/>
        </p:nvSpPr>
        <p:spPr bwMode="auto">
          <a:xfrm>
            <a:off x="507341" y="847746"/>
            <a:ext cx="8641655" cy="0"/>
          </a:xfrm>
          <a:prstGeom prst="line">
            <a:avLst/>
          </a:prstGeom>
          <a:noFill/>
          <a:ln w="25400">
            <a:solidFill>
              <a:srgbClr val="F47A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 dirty="0"/>
          </a:p>
        </p:txBody>
      </p:sp>
      <p:pic>
        <p:nvPicPr>
          <p:cNvPr id="12" name="Image 1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71552" y="5196922"/>
            <a:ext cx="2439553" cy="3524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1" descr="&lt;Chart&gt;&lt;ImageInfo ChartType=&quot;None&quot; Version=&quot;5.34.1270.0&quot; GUID=&quot;353870eb65c54eb7b9be6580f9c62ea7&quot; DsId=&quot;ZCRX015&quot; T1SubID=&quot;&quot; Width=&quot;890&quot; Height=&quot;540&quot; Format=&quot;emf&quot; ChartGroupUID=&quot;7fb39e6e-aa33-4dcf-b874-69412de355f3&quot; GroupName=&quot;Difficultés d'offre, de demande, de recrutement&quot; ChartName=&quot;France : facteurs limitant la production industrielle - diapo&quot; ChartStyleName=&quot;Diapo Rexecode&quot; GroupNameEncoded=&quot;Difficult%c3%a9s+d%27offre%2c+de+demande%2c+de+recrutement&quot; ChartNameEncoded=&quot;France+%3a+facteurs+limitant+la+production+industrielle+-+diapo&quot; ChartStyleNameEncoded=&quot;Diapo+Rexecode&quot; ShortCode=&quot;&quot; ChartOwner=&quot;ZCRX015&quot; TemplateId=&quot;&quot; TemplateName=&quot;&quot; TemplateNameEncoded=&quot;&quot; EditionId=&quot;&quot; EditionGenerationDate=&quot;&quot; RefreshDate=&quot;07/11/2023 14:49:13&quot; ExportChartsIn=&quot;CurrentSlide&quot; ExportChartsTo=&quot; &quot; ExportChartAs=&quot; &quot; SpecifiedCellRow=&quot;0&quot; SpecifiedCellCol=&quot;0&quot; NoofColumns=&quot;1&quot; NoofChartPerPage=&quot;0&quot; SpaceBetweenCharts=&quot;0&quot; SpaceBetweenRowChart=&quot;0&quot; Transparent=&quot;0&quot; NoofRows=&quot;1&quot; LeftMargin=&quot;45&quot; RightMargin=&quot;0&quot; TopMargin=&quot;121&quot; FootMargin=&quot;0&quot; Orientation=&quot;landscape&quot; FileNameTemplate=&quot;&quot; ImageFileName=&quot;&quot; ChartTitle=&quot;France&quot; DoStretch=&quot;&quot; Pr=&quot;t&quot; RetrieveParams=&quot;&quot; /&gt;&lt;/Chart&gt;"/>
          <p:cNvPicPr>
            <a:picLocks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182688"/>
            <a:ext cx="8483632" cy="5143500"/>
          </a:xfrm>
          <a:prstGeom prst="rect">
            <a:avLst/>
          </a:prstGeom>
          <a:solidFill>
            <a:srgbClr val="FFFFFF"/>
          </a:solidFill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06202324"/>
      </p:ext>
    </p:extLst>
  </p:cSld>
  <p:clrMapOvr>
    <a:masterClrMapping/>
  </p:clrMapOvr>
  <p:transition/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ce réservé du numéro de diapositive 4"/>
          <p:cNvSpPr>
            <a:spLocks noGrp="1"/>
          </p:cNvSpPr>
          <p:nvPr>
            <p:ph type="sldNum" sz="quarter" idx="11"/>
          </p:nvPr>
        </p:nvSpPr>
        <p:spPr>
          <a:xfrm>
            <a:off x="8951788" y="6248400"/>
            <a:ext cx="1555750" cy="457200"/>
          </a:xfrm>
        </p:spPr>
        <p:txBody>
          <a:bodyPr/>
          <a:lstStyle/>
          <a:p>
            <a:pPr>
              <a:defRPr/>
            </a:pPr>
            <a:fld id="{1014F82D-0A98-40B6-847C-EC8F4B96C636}" type="slidenum">
              <a:rPr lang="fr-FR"/>
              <a:pPr>
                <a:defRPr/>
              </a:pPr>
              <a:t>73</a:t>
            </a:fld>
            <a:endParaRPr lang="fr-FR" dirty="0"/>
          </a:p>
        </p:txBody>
      </p:sp>
      <p:sp>
        <p:nvSpPr>
          <p:cNvPr id="11" name="Rectangle 2"/>
          <p:cNvSpPr>
            <a:spLocks noGrp="1" noChangeArrowheads="1"/>
          </p:cNvSpPr>
          <p:nvPr>
            <p:ph type="title"/>
          </p:nvPr>
        </p:nvSpPr>
        <p:spPr>
          <a:xfrm>
            <a:off x="507341" y="116633"/>
            <a:ext cx="8641655" cy="720725"/>
          </a:xfrm>
        </p:spPr>
        <p:txBody>
          <a:bodyPr/>
          <a:lstStyle/>
          <a:p>
            <a:pPr algn="l"/>
            <a:r>
              <a:rPr lang="fr-FR" altLang="fr-FR" sz="2200" dirty="0">
                <a:solidFill>
                  <a:srgbClr val="0070C0"/>
                </a:solidFill>
                <a:latin typeface="Avenir LT 85 Heavy" pitchFamily="34" charset="0"/>
              </a:rPr>
              <a:t>Mais malgré la permanence des difficultés de recrutement à un niveau élevé, les anticipations de salaire se font moins vives</a:t>
            </a:r>
            <a:endParaRPr lang="fr-FR" altLang="fr-FR" sz="2200" b="0" dirty="0">
              <a:latin typeface="Avenir LT 85 Heavy" pitchFamily="34" charset="0"/>
            </a:endParaRPr>
          </a:p>
        </p:txBody>
      </p:sp>
      <p:sp>
        <p:nvSpPr>
          <p:cNvPr id="9" name="Espace réservé du pied de page 3"/>
          <p:cNvSpPr>
            <a:spLocks noGrp="1"/>
          </p:cNvSpPr>
          <p:nvPr/>
        </p:nvSpPr>
        <p:spPr bwMode="auto">
          <a:xfrm>
            <a:off x="1524001" y="6388100"/>
            <a:ext cx="15843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/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80000"/>
              <a:buFont typeface="Monotype Sorts"/>
              <a:buChar char="w"/>
              <a:defRPr sz="3200" b="1">
                <a:solidFill>
                  <a:srgbClr val="0071B9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Char char="•"/>
              <a:defRPr sz="2800" b="1">
                <a:solidFill>
                  <a:srgbClr val="0071B9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Char char="•"/>
              <a:defRPr sz="2400" b="1">
                <a:solidFill>
                  <a:srgbClr val="0071B9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 b="1">
                <a:solidFill>
                  <a:srgbClr val="0071B9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•"/>
              <a:defRPr sz="2000" b="1">
                <a:solidFill>
                  <a:srgbClr val="0071B9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 b="1">
                <a:solidFill>
                  <a:srgbClr val="0071B9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 b="1">
                <a:solidFill>
                  <a:srgbClr val="0071B9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 b="1">
                <a:solidFill>
                  <a:srgbClr val="0071B9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 b="1">
                <a:solidFill>
                  <a:srgbClr val="0071B9"/>
                </a:solidFill>
                <a:latin typeface="Arial" pitchFamily="34" charset="0"/>
              </a:defRPr>
            </a:lvl9pPr>
          </a:lstStyle>
          <a:p>
            <a:pPr>
              <a:buNone/>
            </a:pPr>
            <a:endParaRPr lang="fr-FR" sz="1200" b="0" dirty="0">
              <a:latin typeface="Avenir LT 55 Oblique" pitchFamily="34" charset="0"/>
            </a:endParaRPr>
          </a:p>
        </p:txBody>
      </p:sp>
      <p:sp>
        <p:nvSpPr>
          <p:cNvPr id="10" name="Line 3"/>
          <p:cNvSpPr>
            <a:spLocks noChangeShapeType="1"/>
          </p:cNvSpPr>
          <p:nvPr/>
        </p:nvSpPr>
        <p:spPr bwMode="auto">
          <a:xfrm>
            <a:off x="507341" y="847746"/>
            <a:ext cx="8641655" cy="0"/>
          </a:xfrm>
          <a:prstGeom prst="line">
            <a:avLst/>
          </a:prstGeom>
          <a:noFill/>
          <a:ln w="25400">
            <a:solidFill>
              <a:srgbClr val="F47A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 dirty="0"/>
          </a:p>
        </p:txBody>
      </p:sp>
      <p:pic>
        <p:nvPicPr>
          <p:cNvPr id="12" name="Image 1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71552" y="5196922"/>
            <a:ext cx="2439553" cy="3524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1" descr="&lt;Chart&gt;&lt;ImageInfo ChartType=&quot;None&quot; Version=&quot;5.34.1270.0&quot; GUID=&quot;e5b5ac0465a9499e9d88cc7ab5c33b07&quot; DsId=&quot;ZCRX015&quot; T1SubID=&quot;&quot; Width=&quot;890&quot; Height=&quot;540&quot; Format=&quot;emf&quot; ChartGroupUID=&quot;79f3dc4c-66aa-42b5-baeb-86dc053f8d59&quot; GroupName=&quot;Salaires et masse salariale&quot; ChartName=&quot;France : Perspectives générales de salaires dans l'industrie manufacturière&quot; ChartStyleName=&quot;&quot; GroupNameEncoded=&quot;Salaires+et+masse+salariale&quot; ChartNameEncoded=&quot;France+%3a+Perspectives+g%c3%a9n%c3%a9rales+de+salaires+dans+l%27industrie+manufacturi%c3%a8re&quot; ChartStyleNameEncoded=&quot;&quot; ShortCode=&quot;&quot; ChartOwner=&quot;ZCRX015&quot; TemplateId=&quot;&quot; TemplateName=&quot;&quot; TemplateNameEncoded=&quot;&quot; EditionId=&quot;&quot; EditionGenerationDate=&quot;&quot; RefreshDate=&quot;07/11/2023 14:49:12&quot; ExportChartsIn=&quot;CurrentSlide&quot; ExportChartsTo=&quot; &quot; ExportChartAs=&quot; &quot; SpecifiedCellRow=&quot;0&quot; SpecifiedCellCol=&quot;0&quot; NoofColumns=&quot;1&quot; NoofChartPerPage=&quot;0&quot; SpaceBetweenCharts=&quot;0&quot; SpaceBetweenRowChart=&quot;0&quot; Transparent=&quot;0&quot; NoofRows=&quot;1&quot; LeftMargin=&quot;45&quot; RightMargin=&quot;0&quot; TopMargin=&quot;121&quot; FootMargin=&quot;0&quot; Orientation=&quot;landscape&quot; FileNameTemplate=&quot;&quot; ImageFileName=&quot;&quot; ChartTitle=&quot;France - Industrie manufacturière&quot; DoStretch=&quot;&quot; Pr=&quot;t&quot; RetrieveParams=&quot;&quot; /&gt;&lt;/Chart&gt;"/>
          <p:cNvPicPr>
            <a:picLocks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184" y="1112838"/>
            <a:ext cx="8483632" cy="5143500"/>
          </a:xfrm>
          <a:prstGeom prst="rect">
            <a:avLst/>
          </a:prstGeom>
          <a:solidFill>
            <a:srgbClr val="FFFFFF"/>
          </a:solidFill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268230130"/>
      </p:ext>
    </p:extLst>
  </p:cSld>
  <p:clrMapOvr>
    <a:masterClrMapping/>
  </p:clrMapOvr>
  <p:transition/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ce réservé du numéro de diapositive 4"/>
          <p:cNvSpPr>
            <a:spLocks noGrp="1"/>
          </p:cNvSpPr>
          <p:nvPr>
            <p:ph type="sldNum" sz="quarter" idx="11"/>
          </p:nvPr>
        </p:nvSpPr>
        <p:spPr>
          <a:xfrm>
            <a:off x="8951788" y="6248400"/>
            <a:ext cx="1555750" cy="457200"/>
          </a:xfrm>
        </p:spPr>
        <p:txBody>
          <a:bodyPr/>
          <a:lstStyle/>
          <a:p>
            <a:pPr>
              <a:defRPr/>
            </a:pPr>
            <a:fld id="{1014F82D-0A98-40B6-847C-EC8F4B96C636}" type="slidenum">
              <a:rPr lang="fr-FR"/>
              <a:pPr>
                <a:defRPr/>
              </a:pPr>
              <a:t>74</a:t>
            </a:fld>
            <a:endParaRPr lang="fr-FR" dirty="0"/>
          </a:p>
        </p:txBody>
      </p:sp>
      <p:sp>
        <p:nvSpPr>
          <p:cNvPr id="11" name="Rectangle 2"/>
          <p:cNvSpPr>
            <a:spLocks noGrp="1" noChangeArrowheads="1"/>
          </p:cNvSpPr>
          <p:nvPr>
            <p:ph type="title"/>
          </p:nvPr>
        </p:nvSpPr>
        <p:spPr>
          <a:xfrm>
            <a:off x="507341" y="116633"/>
            <a:ext cx="8641655" cy="720725"/>
          </a:xfrm>
        </p:spPr>
        <p:txBody>
          <a:bodyPr/>
          <a:lstStyle/>
          <a:p>
            <a:pPr algn="l"/>
            <a:r>
              <a:rPr lang="fr-FR" altLang="fr-FR" sz="2200" dirty="0">
                <a:solidFill>
                  <a:srgbClr val="0070C0"/>
                </a:solidFill>
                <a:latin typeface="Avenir LT 85 Heavy" pitchFamily="34" charset="0"/>
              </a:rPr>
              <a:t>La dépense des entreprises commence à se faire moins soutenue du point de vue des effectifs</a:t>
            </a:r>
            <a:endParaRPr lang="fr-FR" altLang="fr-FR" sz="2200" b="0" dirty="0">
              <a:latin typeface="Avenir LT 85 Heavy" pitchFamily="34" charset="0"/>
            </a:endParaRPr>
          </a:p>
        </p:txBody>
      </p:sp>
      <p:sp>
        <p:nvSpPr>
          <p:cNvPr id="9" name="Espace réservé du pied de page 3"/>
          <p:cNvSpPr>
            <a:spLocks noGrp="1"/>
          </p:cNvSpPr>
          <p:nvPr/>
        </p:nvSpPr>
        <p:spPr bwMode="auto">
          <a:xfrm>
            <a:off x="1524001" y="6388100"/>
            <a:ext cx="15843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/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80000"/>
              <a:buFont typeface="Monotype Sorts"/>
              <a:buChar char="w"/>
              <a:defRPr sz="3200" b="1">
                <a:solidFill>
                  <a:srgbClr val="0071B9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Char char="•"/>
              <a:defRPr sz="2800" b="1">
                <a:solidFill>
                  <a:srgbClr val="0071B9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Char char="•"/>
              <a:defRPr sz="2400" b="1">
                <a:solidFill>
                  <a:srgbClr val="0071B9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 b="1">
                <a:solidFill>
                  <a:srgbClr val="0071B9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•"/>
              <a:defRPr sz="2000" b="1">
                <a:solidFill>
                  <a:srgbClr val="0071B9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 b="1">
                <a:solidFill>
                  <a:srgbClr val="0071B9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 b="1">
                <a:solidFill>
                  <a:srgbClr val="0071B9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 b="1">
                <a:solidFill>
                  <a:srgbClr val="0071B9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 b="1">
                <a:solidFill>
                  <a:srgbClr val="0071B9"/>
                </a:solidFill>
                <a:latin typeface="Arial" pitchFamily="34" charset="0"/>
              </a:defRPr>
            </a:lvl9pPr>
          </a:lstStyle>
          <a:p>
            <a:pPr>
              <a:buNone/>
            </a:pPr>
            <a:endParaRPr lang="fr-FR" sz="1200" b="0" dirty="0">
              <a:latin typeface="Avenir LT 55 Oblique" pitchFamily="34" charset="0"/>
            </a:endParaRPr>
          </a:p>
        </p:txBody>
      </p:sp>
      <p:sp>
        <p:nvSpPr>
          <p:cNvPr id="10" name="Line 3"/>
          <p:cNvSpPr>
            <a:spLocks noChangeShapeType="1"/>
          </p:cNvSpPr>
          <p:nvPr/>
        </p:nvSpPr>
        <p:spPr bwMode="auto">
          <a:xfrm>
            <a:off x="507341" y="847746"/>
            <a:ext cx="8641655" cy="0"/>
          </a:xfrm>
          <a:prstGeom prst="line">
            <a:avLst/>
          </a:prstGeom>
          <a:noFill/>
          <a:ln w="25400">
            <a:solidFill>
              <a:srgbClr val="F47A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 dirty="0"/>
          </a:p>
        </p:txBody>
      </p:sp>
      <p:pic>
        <p:nvPicPr>
          <p:cNvPr id="12" name="Image 1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71552" y="5196922"/>
            <a:ext cx="2439553" cy="3524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1" descr="&lt;Chart&gt;&lt;ImageInfo ChartType=&quot;&quot; Version=&quot;5.34.1270.0&quot; GUID=&quot;5fdc846ad5f74b138d98b0163dea1402&quot; DsId=&quot;ZCRX015&quot; T1SubID=&quot;&quot; Width=&quot;890&quot; Height=&quot;540&quot; Format=&quot;emf&quot; ChartGroupUID=&quot;69cd979b-33fa-4584-b55f-dafa40bdc1f3&quot; GroupName=&quot;Emploi Chomage&quot; ChartName=&quot;France : Déclarations d'embauche de plus d'un mois dans l'industrie&quot; ChartStyleName=&quot;&quot; GroupNameEncoded=&quot;Emploi+Chomage&quot; ChartNameEncoded=&quot;France+%3a+D%c3%a9clarations+d%27embauche+de+plus+d%27un+mois+dans+l%27industrie&quot; ChartStyleNameEncoded=&quot;&quot; ShortCode=&quot;&quot; ChartOwner=&quot;ZCRX015&quot; TemplateId=&quot;&quot; TemplateName=&quot;&quot; TemplateNameEncoded=&quot;&quot; EditionId=&quot;&quot; EditionGenerationDate=&quot;&quot; RefreshDate=&quot;07/11/2023 14:49:13&quot; ExportChartsIn=&quot;CurrentSlide&quot; ExportChartsTo=&quot; &quot; ExportChartAs=&quot; &quot; SpecifiedCellRow=&quot;0&quot; SpecifiedCellCol=&quot;0&quot; NoofColumns=&quot;1&quot; NoofChartPerPage=&quot;0&quot; SpaceBetweenCharts=&quot;0&quot; SpaceBetweenRowChart=&quot;0&quot; Transparent=&quot;0&quot; NoofRows=&quot;1&quot; LeftMargin=&quot;45&quot; RightMargin=&quot;0&quot; TopMargin=&quot;121&quot; FootMargin=&quot;0&quot; Orientation=&quot;landscape&quot; FileNameTemplate=&quot;&quot; ImageFileName=&quot;&quot; ChartTitle=&quot;France : Industrie&quot; DoStretch=&quot;&quot; Pr=&quot;t&quot; RetrieveParams=&quot;&quot; /&gt;&lt;/Chart&gt;"/>
          <p:cNvPicPr>
            <a:picLocks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184" y="1152525"/>
            <a:ext cx="8483632" cy="5143500"/>
          </a:xfrm>
          <a:prstGeom prst="rect">
            <a:avLst/>
          </a:prstGeom>
          <a:solidFill>
            <a:srgbClr val="FFFFFF"/>
          </a:solidFill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92226612"/>
      </p:ext>
    </p:extLst>
  </p:cSld>
  <p:clrMapOvr>
    <a:masterClrMapping/>
  </p:clrMapOvr>
  <p:transition/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ce réservé du numéro de diapositive 4"/>
          <p:cNvSpPr>
            <a:spLocks noGrp="1"/>
          </p:cNvSpPr>
          <p:nvPr>
            <p:ph type="sldNum" sz="quarter" idx="11"/>
          </p:nvPr>
        </p:nvSpPr>
        <p:spPr>
          <a:xfrm>
            <a:off x="8951788" y="6248400"/>
            <a:ext cx="1555750" cy="457200"/>
          </a:xfrm>
        </p:spPr>
        <p:txBody>
          <a:bodyPr/>
          <a:lstStyle/>
          <a:p>
            <a:pPr>
              <a:defRPr/>
            </a:pPr>
            <a:fld id="{1014F82D-0A98-40B6-847C-EC8F4B96C636}" type="slidenum">
              <a:rPr lang="fr-FR"/>
              <a:pPr>
                <a:defRPr/>
              </a:pPr>
              <a:t>75</a:t>
            </a:fld>
            <a:endParaRPr lang="fr-FR" dirty="0"/>
          </a:p>
        </p:txBody>
      </p:sp>
      <p:sp>
        <p:nvSpPr>
          <p:cNvPr id="11" name="Rectangle 2"/>
          <p:cNvSpPr>
            <a:spLocks noGrp="1" noChangeArrowheads="1"/>
          </p:cNvSpPr>
          <p:nvPr>
            <p:ph type="title"/>
          </p:nvPr>
        </p:nvSpPr>
        <p:spPr>
          <a:xfrm>
            <a:off x="507341" y="116633"/>
            <a:ext cx="8641655" cy="720725"/>
          </a:xfrm>
        </p:spPr>
        <p:txBody>
          <a:bodyPr/>
          <a:lstStyle/>
          <a:p>
            <a:pPr algn="l"/>
            <a:r>
              <a:rPr lang="fr-FR" altLang="fr-FR" sz="2200" b="0" dirty="0">
                <a:solidFill>
                  <a:srgbClr val="0077B8"/>
                </a:solidFill>
                <a:latin typeface="Avenir LT 85 Heavy" pitchFamily="34" charset="0"/>
              </a:rPr>
              <a:t>Les entreprises ont jusqu’à présent été au rendez-vous, notamment les PME / TPE, par leur volonté d’investir</a:t>
            </a:r>
            <a:endParaRPr lang="fr-FR" altLang="fr-FR" sz="2200" b="0" dirty="0">
              <a:latin typeface="Avenir LT 85 Heavy" pitchFamily="34" charset="0"/>
            </a:endParaRPr>
          </a:p>
        </p:txBody>
      </p:sp>
      <p:sp>
        <p:nvSpPr>
          <p:cNvPr id="9" name="Espace réservé du pied de page 3"/>
          <p:cNvSpPr>
            <a:spLocks noGrp="1"/>
          </p:cNvSpPr>
          <p:nvPr/>
        </p:nvSpPr>
        <p:spPr bwMode="auto">
          <a:xfrm>
            <a:off x="1524001" y="6388100"/>
            <a:ext cx="15843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/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80000"/>
              <a:buFont typeface="Monotype Sorts"/>
              <a:buChar char="w"/>
              <a:defRPr sz="3200" b="1">
                <a:solidFill>
                  <a:srgbClr val="0071B9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Char char="•"/>
              <a:defRPr sz="2800" b="1">
                <a:solidFill>
                  <a:srgbClr val="0071B9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Char char="•"/>
              <a:defRPr sz="2400" b="1">
                <a:solidFill>
                  <a:srgbClr val="0071B9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 b="1">
                <a:solidFill>
                  <a:srgbClr val="0071B9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•"/>
              <a:defRPr sz="2000" b="1">
                <a:solidFill>
                  <a:srgbClr val="0071B9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 b="1">
                <a:solidFill>
                  <a:srgbClr val="0071B9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 b="1">
                <a:solidFill>
                  <a:srgbClr val="0071B9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 b="1">
                <a:solidFill>
                  <a:srgbClr val="0071B9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 b="1">
                <a:solidFill>
                  <a:srgbClr val="0071B9"/>
                </a:solidFill>
                <a:latin typeface="Arial" pitchFamily="34" charset="0"/>
              </a:defRPr>
            </a:lvl9pPr>
          </a:lstStyle>
          <a:p>
            <a:pPr>
              <a:buNone/>
            </a:pPr>
            <a:endParaRPr lang="fr-FR" sz="1200" b="0" dirty="0">
              <a:latin typeface="Avenir LT 55 Oblique" pitchFamily="34" charset="0"/>
            </a:endParaRPr>
          </a:p>
        </p:txBody>
      </p:sp>
      <p:sp>
        <p:nvSpPr>
          <p:cNvPr id="10" name="Line 3"/>
          <p:cNvSpPr>
            <a:spLocks noChangeShapeType="1"/>
          </p:cNvSpPr>
          <p:nvPr/>
        </p:nvSpPr>
        <p:spPr bwMode="auto">
          <a:xfrm>
            <a:off x="507341" y="847746"/>
            <a:ext cx="8641655" cy="0"/>
          </a:xfrm>
          <a:prstGeom prst="line">
            <a:avLst/>
          </a:prstGeom>
          <a:noFill/>
          <a:ln w="25400">
            <a:solidFill>
              <a:srgbClr val="F47A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 dirty="0"/>
          </a:p>
        </p:txBody>
      </p:sp>
      <p:pic>
        <p:nvPicPr>
          <p:cNvPr id="12" name="Image 1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71552" y="5196922"/>
            <a:ext cx="2439553" cy="3524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1" descr="&lt;Chart&gt;&lt;ImageInfo ChartType=&quot;None&quot; Version=&quot;5.34.1270.0&quot; GUID=&quot;dceb674626ef4444a32a09888f8b65e8&quot; DsId=&quot;ZCRX015&quot; T1SubID=&quot;&quot; Width=&quot;890&quot; Height=&quot;540&quot; Format=&quot;emf&quot; ChartGroupUID=&quot;8ab727a6-8ace-40f0-91d2-7eb6052387d6&quot; GroupName=&quot;Investissement entreprises&quot; ChartName=&quot;France : Opinions sur l'investissement des entreprisese : Enquêtes BPIFrance&quot; ChartStyleName=&quot;&quot; GroupNameEncoded=&quot;Investissement+entreprises&quot; ChartNameEncoded=&quot;France+%3a+Opinions+sur+l%27investissement+des+entreprisese+%3a+Enqu%c3%aates+BPIFrance&quot; ChartStyleNameEncoded=&quot;&quot; ShortCode=&quot;&quot; ChartOwner=&quot;ZCRX015&quot; TemplateId=&quot;&quot; TemplateName=&quot;&quot; TemplateNameEncoded=&quot;&quot; EditionId=&quot;&quot; EditionGenerationDate=&quot;&quot; RefreshDate=&quot;07/11/2023 14:49:12&quot; ExportChartsIn=&quot;CurrentSlide&quot; ExportChartsTo=&quot; &quot; ExportChartAs=&quot; &quot; SpecifiedCellRow=&quot;0&quot; SpecifiedCellCol=&quot;0&quot; NoofColumns=&quot;1&quot; NoofChartPerPage=&quot;0&quot; SpaceBetweenCharts=&quot;0&quot; SpaceBetweenRowChart=&quot;0&quot; Transparent=&quot;0&quot; NoofRows=&quot;1&quot; LeftMargin=&quot;45&quot; RightMargin=&quot;0&quot; TopMargin=&quot;121&quot; FootMargin=&quot;0&quot; Orientation=&quot;landscape&quot; FileNameTemplate=&quot;&quot; ImageFileName=&quot;&quot; ChartTitle=&quot;France : Opinions sur l'investissement des entreprises&quot; DoStretch=&quot;&quot; Pr=&quot;t&quot; RetrieveParams=&quot;&quot; /&gt;&lt;/Chart&gt;"/>
          <p:cNvPicPr>
            <a:picLocks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625" y="1152525"/>
            <a:ext cx="8483632" cy="5143500"/>
          </a:xfrm>
          <a:prstGeom prst="rect">
            <a:avLst/>
          </a:prstGeom>
          <a:solidFill>
            <a:srgbClr val="FFFFFF"/>
          </a:solidFill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2760174"/>
      </p:ext>
    </p:extLst>
  </p:cSld>
  <p:clrMapOvr>
    <a:masterClrMapping/>
  </p:clrMapOvr>
  <p:transition/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ce réservé du numéro de diapositive 4"/>
          <p:cNvSpPr>
            <a:spLocks noGrp="1"/>
          </p:cNvSpPr>
          <p:nvPr>
            <p:ph type="sldNum" sz="quarter" idx="11"/>
          </p:nvPr>
        </p:nvSpPr>
        <p:spPr>
          <a:xfrm>
            <a:off x="8951788" y="6248400"/>
            <a:ext cx="1555750" cy="457200"/>
          </a:xfrm>
        </p:spPr>
        <p:txBody>
          <a:bodyPr/>
          <a:lstStyle/>
          <a:p>
            <a:pPr>
              <a:defRPr/>
            </a:pPr>
            <a:fld id="{1014F82D-0A98-40B6-847C-EC8F4B96C636}" type="slidenum">
              <a:rPr lang="fr-FR"/>
              <a:pPr>
                <a:defRPr/>
              </a:pPr>
              <a:t>76</a:t>
            </a:fld>
            <a:endParaRPr lang="fr-FR" dirty="0"/>
          </a:p>
        </p:txBody>
      </p:sp>
      <p:sp>
        <p:nvSpPr>
          <p:cNvPr id="11" name="Rectangle 2"/>
          <p:cNvSpPr>
            <a:spLocks noGrp="1" noChangeArrowheads="1"/>
          </p:cNvSpPr>
          <p:nvPr>
            <p:ph type="title"/>
          </p:nvPr>
        </p:nvSpPr>
        <p:spPr>
          <a:xfrm>
            <a:off x="117695" y="1"/>
            <a:ext cx="9031301" cy="837358"/>
          </a:xfrm>
        </p:spPr>
        <p:txBody>
          <a:bodyPr/>
          <a:lstStyle/>
          <a:p>
            <a:pPr algn="l"/>
            <a:r>
              <a:rPr lang="fr-FR" altLang="fr-FR" sz="2200" b="0" dirty="0">
                <a:solidFill>
                  <a:srgbClr val="0077B8"/>
                </a:solidFill>
                <a:latin typeface="Avenir LT 85 Heavy" pitchFamily="34" charset="0"/>
              </a:rPr>
              <a:t>Les marges de l’industrie en termes réels ont seulement retrouvé leur niveau de 2019</a:t>
            </a:r>
            <a:endParaRPr lang="fr-FR" altLang="fr-FR" sz="2200" b="0" dirty="0">
              <a:latin typeface="Avenir LT 85 Heavy" pitchFamily="34" charset="0"/>
            </a:endParaRPr>
          </a:p>
        </p:txBody>
      </p:sp>
      <p:sp>
        <p:nvSpPr>
          <p:cNvPr id="9" name="Espace réservé du pied de page 3"/>
          <p:cNvSpPr>
            <a:spLocks noGrp="1"/>
          </p:cNvSpPr>
          <p:nvPr/>
        </p:nvSpPr>
        <p:spPr bwMode="auto">
          <a:xfrm>
            <a:off x="1524001" y="6388100"/>
            <a:ext cx="15843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/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80000"/>
              <a:buFont typeface="Monotype Sorts"/>
              <a:buChar char="w"/>
              <a:defRPr sz="3200" b="1">
                <a:solidFill>
                  <a:srgbClr val="0071B9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Char char="•"/>
              <a:defRPr sz="2800" b="1">
                <a:solidFill>
                  <a:srgbClr val="0071B9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Char char="•"/>
              <a:defRPr sz="2400" b="1">
                <a:solidFill>
                  <a:srgbClr val="0071B9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 b="1">
                <a:solidFill>
                  <a:srgbClr val="0071B9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•"/>
              <a:defRPr sz="2000" b="1">
                <a:solidFill>
                  <a:srgbClr val="0071B9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 b="1">
                <a:solidFill>
                  <a:srgbClr val="0071B9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 b="1">
                <a:solidFill>
                  <a:srgbClr val="0071B9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 b="1">
                <a:solidFill>
                  <a:srgbClr val="0071B9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 b="1">
                <a:solidFill>
                  <a:srgbClr val="0071B9"/>
                </a:solidFill>
                <a:latin typeface="Arial" pitchFamily="34" charset="0"/>
              </a:defRPr>
            </a:lvl9pPr>
          </a:lstStyle>
          <a:p>
            <a:pPr>
              <a:buNone/>
            </a:pPr>
            <a:endParaRPr lang="fr-FR" sz="1200" b="0" dirty="0">
              <a:latin typeface="Avenir LT 55 Oblique" pitchFamily="34" charset="0"/>
            </a:endParaRPr>
          </a:p>
        </p:txBody>
      </p:sp>
      <p:sp>
        <p:nvSpPr>
          <p:cNvPr id="10" name="Line 3"/>
          <p:cNvSpPr>
            <a:spLocks noChangeShapeType="1"/>
          </p:cNvSpPr>
          <p:nvPr/>
        </p:nvSpPr>
        <p:spPr bwMode="auto">
          <a:xfrm>
            <a:off x="507341" y="847746"/>
            <a:ext cx="8641655" cy="0"/>
          </a:xfrm>
          <a:prstGeom prst="line">
            <a:avLst/>
          </a:prstGeom>
          <a:noFill/>
          <a:ln w="25400">
            <a:solidFill>
              <a:srgbClr val="F47A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 dirty="0"/>
          </a:p>
        </p:txBody>
      </p:sp>
      <p:pic>
        <p:nvPicPr>
          <p:cNvPr id="12" name="Image 1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71552" y="5196922"/>
            <a:ext cx="2439553" cy="3524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1" descr="&lt;Chart&gt;&lt;ImageInfo ChartType=&quot;None&quot; Version=&quot;5.34.1270.0&quot; GUID=&quot;1d31126a294043a6a9367a36d9096252&quot; DsId=&quot;ZCRX015&quot; T1SubID=&quot;&quot; Width=&quot;890&quot; Height=&quot;540&quot; Format=&quot;emf&quot; ChartGroupUID=&quot;e347a768-a779-4f58-bc2a-44164f62dcc7&quot; GroupName=&quot;Industrie : activité et enquêtes&quot; ChartName=&quot;France - Allemagne : Marge brute d'exploitation dans l'industrie en termes réels&quot; ChartStyleName=&quot;&quot; GroupNameEncoded=&quot;Industrie+%3a+activit%c3%a9+et+enqu%c3%aates&quot; ChartNameEncoded=&quot;France+-+Allemagne+%3a+Marge+brute+d%27exploitation+dans+l%27industrie+en+termes+r%c3%a9els&quot; ChartStyleNameEncoded=&quot;&quot; ShortCode=&quot;&quot; ChartOwner=&quot;ZCRX015&quot; TemplateId=&quot;&quot; TemplateName=&quot;&quot; TemplateNameEncoded=&quot;&quot; EditionId=&quot;&quot; EditionGenerationDate=&quot;&quot; RefreshDate=&quot;07/11/2023 14:49:13&quot; ExportChartsIn=&quot;CurrentSlide&quot; ExportChartsTo=&quot; &quot; ExportChartAs=&quot; &quot; SpecifiedCellRow=&quot;0&quot; SpecifiedCellCol=&quot;0&quot; NoofColumns=&quot;1&quot; NoofChartPerPage=&quot;0&quot; SpaceBetweenCharts=&quot;0&quot; SpaceBetweenRowChart=&quot;0&quot; Transparent=&quot;0&quot; NoofRows=&quot;1&quot; LeftMargin=&quot;45&quot; RightMargin=&quot;0&quot; TopMargin=&quot;121&quot; FootMargin=&quot;0&quot; Orientation=&quot;landscape&quot; FileNameTemplate=&quot;&quot; ImageFileName=&quot;&quot; ChartTitle=&quot;France - Allemagne&quot; DoStretch=&quot;&quot; Pr=&quot;t&quot; RetrieveParams=&quot;&quot; /&gt;&lt;/Chart&gt;"/>
          <p:cNvPicPr>
            <a:picLocks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196752"/>
            <a:ext cx="8483632" cy="5143500"/>
          </a:xfrm>
          <a:prstGeom prst="rect">
            <a:avLst/>
          </a:prstGeom>
          <a:solidFill>
            <a:srgbClr val="FFFFFF"/>
          </a:solidFill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77963678"/>
      </p:ext>
    </p:extLst>
  </p:cSld>
  <p:clrMapOvr>
    <a:masterClrMapping/>
  </p:clrMapOvr>
  <p:transition/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ce réservé du numéro de diapositive 4"/>
          <p:cNvSpPr>
            <a:spLocks noGrp="1"/>
          </p:cNvSpPr>
          <p:nvPr>
            <p:ph type="sldNum" sz="quarter" idx="11"/>
          </p:nvPr>
        </p:nvSpPr>
        <p:spPr>
          <a:xfrm>
            <a:off x="8951788" y="6248400"/>
            <a:ext cx="1555750" cy="457200"/>
          </a:xfrm>
        </p:spPr>
        <p:txBody>
          <a:bodyPr/>
          <a:lstStyle/>
          <a:p>
            <a:pPr>
              <a:defRPr/>
            </a:pPr>
            <a:fld id="{1014F82D-0A98-40B6-847C-EC8F4B96C636}" type="slidenum">
              <a:rPr lang="fr-FR"/>
              <a:pPr>
                <a:defRPr/>
              </a:pPr>
              <a:t>77</a:t>
            </a:fld>
            <a:endParaRPr lang="fr-FR" dirty="0"/>
          </a:p>
        </p:txBody>
      </p:sp>
      <p:sp>
        <p:nvSpPr>
          <p:cNvPr id="11" name="Rectangle 2"/>
          <p:cNvSpPr>
            <a:spLocks noGrp="1" noChangeArrowheads="1"/>
          </p:cNvSpPr>
          <p:nvPr>
            <p:ph type="title"/>
          </p:nvPr>
        </p:nvSpPr>
        <p:spPr>
          <a:xfrm>
            <a:off x="507341" y="116633"/>
            <a:ext cx="8641655" cy="720725"/>
          </a:xfrm>
        </p:spPr>
        <p:txBody>
          <a:bodyPr/>
          <a:lstStyle/>
          <a:p>
            <a:pPr algn="l"/>
            <a:r>
              <a:rPr lang="fr-FR" altLang="fr-FR" sz="2200" b="0" dirty="0">
                <a:solidFill>
                  <a:srgbClr val="0077B8"/>
                </a:solidFill>
                <a:latin typeface="Avenir LT 85 Heavy" pitchFamily="34" charset="0"/>
              </a:rPr>
              <a:t>Les trésoreries des entreprises sont jugées plus tendues</a:t>
            </a:r>
            <a:endParaRPr lang="fr-FR" altLang="fr-FR" sz="2200" b="0" dirty="0">
              <a:latin typeface="Avenir LT 85 Heavy" pitchFamily="34" charset="0"/>
            </a:endParaRPr>
          </a:p>
        </p:txBody>
      </p:sp>
      <p:sp>
        <p:nvSpPr>
          <p:cNvPr id="9" name="Espace réservé du pied de page 3"/>
          <p:cNvSpPr>
            <a:spLocks noGrp="1"/>
          </p:cNvSpPr>
          <p:nvPr/>
        </p:nvSpPr>
        <p:spPr bwMode="auto">
          <a:xfrm>
            <a:off x="1524001" y="6388100"/>
            <a:ext cx="15843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/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80000"/>
              <a:buFont typeface="Monotype Sorts"/>
              <a:buChar char="w"/>
              <a:defRPr sz="3200" b="1">
                <a:solidFill>
                  <a:srgbClr val="0071B9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Char char="•"/>
              <a:defRPr sz="2800" b="1">
                <a:solidFill>
                  <a:srgbClr val="0071B9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Char char="•"/>
              <a:defRPr sz="2400" b="1">
                <a:solidFill>
                  <a:srgbClr val="0071B9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 b="1">
                <a:solidFill>
                  <a:srgbClr val="0071B9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•"/>
              <a:defRPr sz="2000" b="1">
                <a:solidFill>
                  <a:srgbClr val="0071B9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 b="1">
                <a:solidFill>
                  <a:srgbClr val="0071B9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 b="1">
                <a:solidFill>
                  <a:srgbClr val="0071B9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 b="1">
                <a:solidFill>
                  <a:srgbClr val="0071B9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 b="1">
                <a:solidFill>
                  <a:srgbClr val="0071B9"/>
                </a:solidFill>
                <a:latin typeface="Arial" pitchFamily="34" charset="0"/>
              </a:defRPr>
            </a:lvl9pPr>
          </a:lstStyle>
          <a:p>
            <a:pPr>
              <a:buNone/>
            </a:pPr>
            <a:endParaRPr lang="fr-FR" sz="1200" b="0" dirty="0">
              <a:latin typeface="Avenir LT 55 Oblique" pitchFamily="34" charset="0"/>
            </a:endParaRPr>
          </a:p>
        </p:txBody>
      </p:sp>
      <p:sp>
        <p:nvSpPr>
          <p:cNvPr id="10" name="Line 3"/>
          <p:cNvSpPr>
            <a:spLocks noChangeShapeType="1"/>
          </p:cNvSpPr>
          <p:nvPr/>
        </p:nvSpPr>
        <p:spPr bwMode="auto">
          <a:xfrm>
            <a:off x="507341" y="847746"/>
            <a:ext cx="8641655" cy="0"/>
          </a:xfrm>
          <a:prstGeom prst="line">
            <a:avLst/>
          </a:prstGeom>
          <a:noFill/>
          <a:ln w="25400">
            <a:solidFill>
              <a:srgbClr val="F47A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 dirty="0"/>
          </a:p>
        </p:txBody>
      </p:sp>
      <p:pic>
        <p:nvPicPr>
          <p:cNvPr id="12" name="Image 1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71552" y="5196922"/>
            <a:ext cx="2439553" cy="3524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1" descr="&lt;Chart&gt;&lt;ImageInfo ChartType=&quot;&quot; Version=&quot;5.34.1270.0&quot; GUID=&quot;5fcd8350ad2248b48aaadec063ca27cb&quot; DsId=&quot;ZCRX015&quot; T1SubID=&quot;&quot; Width=&quot;890&quot; Height=&quot;540&quot; Format=&quot;emf&quot; ChartGroupUID=&quot;9262dae1-4379-443e-88a6-37f6a0e5563e&quot; GroupName=&quot;Entreprises : résultat, trésorerie, démographie&quot; ChartName=&quot;France : Opinions sur la situation de la trésorerie dans l'industrie et dans les services&quot; ChartStyleName=&quot;&quot; GroupNameEncoded=&quot;Entreprises+%3a+r%c3%a9sultat%2c+tr%c3%a9sorerie%2c+d%c3%a9mographie&quot; ChartNameEncoded=&quot;France+%3a+Opinions+sur+la+situation+de+la+tr%c3%a9sorerie+dans+l%27industrie+et+dans+les+services&quot; ChartStyleNameEncoded=&quot;&quot; ShortCode=&quot;&quot; ChartOwner=&quot;ZCRX015&quot; TemplateId=&quot;&quot; TemplateName=&quot;&quot; TemplateNameEncoded=&quot;&quot; EditionId=&quot;&quot; EditionGenerationDate=&quot;&quot; RefreshDate=&quot;07/11/2023 14:49:13&quot; ExportChartsIn=&quot;CurrentSlide&quot; ExportChartsTo=&quot; &quot; ExportChartAs=&quot; &quot; SpecifiedCellRow=&quot;0&quot; SpecifiedCellCol=&quot;0&quot; NoofColumns=&quot;1&quot; NoofChartPerPage=&quot;0&quot; SpaceBetweenCharts=&quot;0&quot; SpaceBetweenRowChart=&quot;0&quot; Transparent=&quot;0&quot; NoofRows=&quot;1&quot; LeftMargin=&quot;45&quot; RightMargin=&quot;0&quot; TopMargin=&quot;121&quot; FootMargin=&quot;0&quot; Orientation=&quot;landscape&quot; FileNameTemplate=&quot;&quot; ImageFileName=&quot;&quot; ChartTitle=&quot;France&quot; DoStretch=&quot;&quot; Pr=&quot;t&quot; RetrieveParams=&quot;&quot; /&gt;&lt;/Chart&gt;"/>
          <p:cNvPicPr>
            <a:picLocks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152525"/>
            <a:ext cx="8483632" cy="5143500"/>
          </a:xfrm>
          <a:prstGeom prst="rect">
            <a:avLst/>
          </a:prstGeom>
          <a:solidFill>
            <a:srgbClr val="FFFFFF"/>
          </a:solidFill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125119191"/>
      </p:ext>
    </p:extLst>
  </p:cSld>
  <p:clrMapOvr>
    <a:masterClrMapping/>
  </p:clrMapOvr>
  <p:transition/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ce réservé du numéro de diapositive 4"/>
          <p:cNvSpPr>
            <a:spLocks noGrp="1"/>
          </p:cNvSpPr>
          <p:nvPr>
            <p:ph type="sldNum" sz="quarter" idx="11"/>
          </p:nvPr>
        </p:nvSpPr>
        <p:spPr>
          <a:xfrm>
            <a:off x="8951788" y="6248400"/>
            <a:ext cx="1555750" cy="457200"/>
          </a:xfrm>
        </p:spPr>
        <p:txBody>
          <a:bodyPr/>
          <a:lstStyle/>
          <a:p>
            <a:pPr>
              <a:defRPr/>
            </a:pPr>
            <a:fld id="{1014F82D-0A98-40B6-847C-EC8F4B96C636}" type="slidenum">
              <a:rPr lang="fr-FR"/>
              <a:pPr>
                <a:defRPr/>
              </a:pPr>
              <a:t>78</a:t>
            </a:fld>
            <a:endParaRPr lang="fr-FR" dirty="0"/>
          </a:p>
        </p:txBody>
      </p:sp>
      <p:sp>
        <p:nvSpPr>
          <p:cNvPr id="11" name="Rectangle 2"/>
          <p:cNvSpPr>
            <a:spLocks noGrp="1" noChangeArrowheads="1"/>
          </p:cNvSpPr>
          <p:nvPr>
            <p:ph type="title"/>
          </p:nvPr>
        </p:nvSpPr>
        <p:spPr>
          <a:xfrm>
            <a:off x="507341" y="116633"/>
            <a:ext cx="8641655" cy="720725"/>
          </a:xfrm>
        </p:spPr>
        <p:txBody>
          <a:bodyPr/>
          <a:lstStyle/>
          <a:p>
            <a:pPr algn="l"/>
            <a:r>
              <a:rPr lang="fr-FR" altLang="fr-FR" sz="2200" b="0" dirty="0">
                <a:solidFill>
                  <a:srgbClr val="0077B8"/>
                </a:solidFill>
                <a:latin typeface="Avenir LT 85 Heavy" pitchFamily="34" charset="0"/>
              </a:rPr>
              <a:t>L’augmentation du nombre de défaillances est enclenchée</a:t>
            </a:r>
            <a:endParaRPr lang="fr-FR" altLang="fr-FR" sz="2200" b="0" dirty="0">
              <a:latin typeface="Avenir LT 85 Heavy" pitchFamily="34" charset="0"/>
            </a:endParaRPr>
          </a:p>
        </p:txBody>
      </p:sp>
      <p:sp>
        <p:nvSpPr>
          <p:cNvPr id="9" name="Espace réservé du pied de page 3"/>
          <p:cNvSpPr>
            <a:spLocks noGrp="1"/>
          </p:cNvSpPr>
          <p:nvPr/>
        </p:nvSpPr>
        <p:spPr bwMode="auto">
          <a:xfrm>
            <a:off x="1524001" y="6388100"/>
            <a:ext cx="15843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/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80000"/>
              <a:buFont typeface="Monotype Sorts"/>
              <a:buChar char="w"/>
              <a:defRPr sz="3200" b="1">
                <a:solidFill>
                  <a:srgbClr val="0071B9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Char char="•"/>
              <a:defRPr sz="2800" b="1">
                <a:solidFill>
                  <a:srgbClr val="0071B9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Char char="•"/>
              <a:defRPr sz="2400" b="1">
                <a:solidFill>
                  <a:srgbClr val="0071B9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 b="1">
                <a:solidFill>
                  <a:srgbClr val="0071B9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•"/>
              <a:defRPr sz="2000" b="1">
                <a:solidFill>
                  <a:srgbClr val="0071B9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 b="1">
                <a:solidFill>
                  <a:srgbClr val="0071B9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 b="1">
                <a:solidFill>
                  <a:srgbClr val="0071B9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 b="1">
                <a:solidFill>
                  <a:srgbClr val="0071B9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 b="1">
                <a:solidFill>
                  <a:srgbClr val="0071B9"/>
                </a:solidFill>
                <a:latin typeface="Arial" pitchFamily="34" charset="0"/>
              </a:defRPr>
            </a:lvl9pPr>
          </a:lstStyle>
          <a:p>
            <a:pPr>
              <a:buNone/>
            </a:pPr>
            <a:endParaRPr lang="fr-FR" sz="1200" b="0" dirty="0">
              <a:latin typeface="Avenir LT 55 Oblique" pitchFamily="34" charset="0"/>
            </a:endParaRPr>
          </a:p>
        </p:txBody>
      </p:sp>
      <p:sp>
        <p:nvSpPr>
          <p:cNvPr id="10" name="Line 3"/>
          <p:cNvSpPr>
            <a:spLocks noChangeShapeType="1"/>
          </p:cNvSpPr>
          <p:nvPr/>
        </p:nvSpPr>
        <p:spPr bwMode="auto">
          <a:xfrm>
            <a:off x="507341" y="847746"/>
            <a:ext cx="8641655" cy="0"/>
          </a:xfrm>
          <a:prstGeom prst="line">
            <a:avLst/>
          </a:prstGeom>
          <a:noFill/>
          <a:ln w="25400">
            <a:solidFill>
              <a:srgbClr val="F47A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 dirty="0"/>
          </a:p>
        </p:txBody>
      </p:sp>
      <p:pic>
        <p:nvPicPr>
          <p:cNvPr id="12" name="Image 1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71552" y="5196922"/>
            <a:ext cx="2439553" cy="3524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1" descr="&lt;Chart&gt;&lt;ImageInfo ChartType=&quot;None&quot; Version=&quot;5.34.1270.0&quot; GUID=&quot;8346af46c3c84cebb3ee68e364c1ff94&quot; DsId=&quot;ZCRX015&quot; T1SubID=&quot;&quot; Width=&quot;890&quot; Height=&quot;540&quot; Format=&quot;emf&quot; ChartGroupUID=&quot;c5f6dc95-81b3-403d-82f2-e4b3d2f68f08&quot; GroupName=&quot;Industrie : activité et enquêtes&quot; ChartName=&quot;France : Défaillances d'entreprises dans l'industrie&quot; ChartStyleName=&quot;&quot; GroupNameEncoded=&quot;Industrie+%3a+activit%c3%a9+et+enqu%c3%aates&quot; ChartNameEncoded=&quot;France+%3a+D%c3%a9faillances+d%27entreprises+dans+l%27industrie&quot; ChartStyleNameEncoded=&quot;&quot; ShortCode=&quot;&quot; ChartOwner=&quot;ZCRX015&quot; TemplateId=&quot;&quot; TemplateName=&quot;&quot; TemplateNameEncoded=&quot;&quot; EditionId=&quot;&quot; EditionGenerationDate=&quot;&quot; RefreshDate=&quot;07/11/2023 14:49:13&quot; ExportChartsIn=&quot;CurrentSlide&quot; ExportChartsTo=&quot; &quot; ExportChartAs=&quot; &quot; SpecifiedCellRow=&quot;0&quot; SpecifiedCellCol=&quot;0&quot; NoofColumns=&quot;1&quot; NoofChartPerPage=&quot;0&quot; SpaceBetweenCharts=&quot;0&quot; SpaceBetweenRowChart=&quot;0&quot; Transparent=&quot;0&quot; NoofRows=&quot;1&quot; LeftMargin=&quot;45&quot; RightMargin=&quot;0&quot; TopMargin=&quot;121&quot; FootMargin=&quot;0&quot; Orientation=&quot;landscape&quot; FileNameTemplate=&quot;&quot; ImageFileName=&quot;&quot; ChartTitle=&quot;France&quot; DoStretch=&quot;&quot; Pr=&quot;t&quot; RetrieveParams=&quot;&quot; /&gt;&lt;/Chart&gt;"/>
          <p:cNvPicPr>
            <a:picLocks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184" y="1110829"/>
            <a:ext cx="8483632" cy="5143500"/>
          </a:xfrm>
          <a:prstGeom prst="rect">
            <a:avLst/>
          </a:prstGeom>
          <a:solidFill>
            <a:srgbClr val="FFFFFF"/>
          </a:solidFill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55403764"/>
      </p:ext>
    </p:extLst>
  </p:cSld>
  <p:clrMapOvr>
    <a:masterClrMapping/>
  </p:clrMapOvr>
  <p:transition/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ce réservé du numéro de diapositive 4"/>
          <p:cNvSpPr>
            <a:spLocks noGrp="1"/>
          </p:cNvSpPr>
          <p:nvPr>
            <p:ph type="sldNum" sz="quarter" idx="11"/>
          </p:nvPr>
        </p:nvSpPr>
        <p:spPr>
          <a:xfrm>
            <a:off x="8951788" y="6248400"/>
            <a:ext cx="1555750" cy="457200"/>
          </a:xfrm>
        </p:spPr>
        <p:txBody>
          <a:bodyPr/>
          <a:lstStyle/>
          <a:p>
            <a:pPr>
              <a:defRPr/>
            </a:pPr>
            <a:fld id="{1014F82D-0A98-40B6-847C-EC8F4B96C636}" type="slidenum">
              <a:rPr lang="fr-FR"/>
              <a:pPr>
                <a:defRPr/>
              </a:pPr>
              <a:t>79</a:t>
            </a:fld>
            <a:endParaRPr lang="fr-FR" dirty="0"/>
          </a:p>
        </p:txBody>
      </p:sp>
      <p:sp>
        <p:nvSpPr>
          <p:cNvPr id="11" name="Rectangle 2"/>
          <p:cNvSpPr>
            <a:spLocks noGrp="1" noChangeArrowheads="1"/>
          </p:cNvSpPr>
          <p:nvPr>
            <p:ph type="title"/>
          </p:nvPr>
        </p:nvSpPr>
        <p:spPr>
          <a:xfrm>
            <a:off x="507341" y="116633"/>
            <a:ext cx="8641655" cy="720725"/>
          </a:xfrm>
        </p:spPr>
        <p:txBody>
          <a:bodyPr/>
          <a:lstStyle/>
          <a:p>
            <a:pPr algn="l"/>
            <a:r>
              <a:rPr lang="fr-FR" altLang="fr-FR" sz="2200" b="0" dirty="0">
                <a:solidFill>
                  <a:srgbClr val="0077B8"/>
                </a:solidFill>
                <a:latin typeface="Avenir LT 85 Heavy" pitchFamily="34" charset="0"/>
              </a:rPr>
              <a:t>Un point positif : le solde des échanges extérieurs de produits industriels (hors énergie) est moins déficitaire</a:t>
            </a:r>
            <a:endParaRPr lang="fr-FR" altLang="fr-FR" sz="2200" b="0" dirty="0">
              <a:latin typeface="Avenir LT 85 Heavy" pitchFamily="34" charset="0"/>
            </a:endParaRPr>
          </a:p>
        </p:txBody>
      </p:sp>
      <p:sp>
        <p:nvSpPr>
          <p:cNvPr id="9" name="Espace réservé du pied de page 3"/>
          <p:cNvSpPr>
            <a:spLocks noGrp="1"/>
          </p:cNvSpPr>
          <p:nvPr/>
        </p:nvSpPr>
        <p:spPr bwMode="auto">
          <a:xfrm>
            <a:off x="1524001" y="6388100"/>
            <a:ext cx="15843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/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80000"/>
              <a:buFont typeface="Monotype Sorts"/>
              <a:buChar char="w"/>
              <a:defRPr sz="3200" b="1">
                <a:solidFill>
                  <a:srgbClr val="0071B9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Char char="•"/>
              <a:defRPr sz="2800" b="1">
                <a:solidFill>
                  <a:srgbClr val="0071B9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Char char="•"/>
              <a:defRPr sz="2400" b="1">
                <a:solidFill>
                  <a:srgbClr val="0071B9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 b="1">
                <a:solidFill>
                  <a:srgbClr val="0071B9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•"/>
              <a:defRPr sz="2000" b="1">
                <a:solidFill>
                  <a:srgbClr val="0071B9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 b="1">
                <a:solidFill>
                  <a:srgbClr val="0071B9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 b="1">
                <a:solidFill>
                  <a:srgbClr val="0071B9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 b="1">
                <a:solidFill>
                  <a:srgbClr val="0071B9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 b="1">
                <a:solidFill>
                  <a:srgbClr val="0071B9"/>
                </a:solidFill>
                <a:latin typeface="Arial" pitchFamily="34" charset="0"/>
              </a:defRPr>
            </a:lvl9pPr>
          </a:lstStyle>
          <a:p>
            <a:pPr>
              <a:buNone/>
            </a:pPr>
            <a:endParaRPr lang="fr-FR" sz="1200" b="0" dirty="0">
              <a:latin typeface="Avenir LT 55 Oblique" pitchFamily="34" charset="0"/>
            </a:endParaRPr>
          </a:p>
        </p:txBody>
      </p:sp>
      <p:sp>
        <p:nvSpPr>
          <p:cNvPr id="10" name="Line 3"/>
          <p:cNvSpPr>
            <a:spLocks noChangeShapeType="1"/>
          </p:cNvSpPr>
          <p:nvPr/>
        </p:nvSpPr>
        <p:spPr bwMode="auto">
          <a:xfrm>
            <a:off x="507341" y="847746"/>
            <a:ext cx="8641655" cy="0"/>
          </a:xfrm>
          <a:prstGeom prst="line">
            <a:avLst/>
          </a:prstGeom>
          <a:noFill/>
          <a:ln w="25400">
            <a:solidFill>
              <a:srgbClr val="F47A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 dirty="0"/>
          </a:p>
        </p:txBody>
      </p:sp>
      <p:pic>
        <p:nvPicPr>
          <p:cNvPr id="12" name="Image 1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71552" y="5196922"/>
            <a:ext cx="2439553" cy="3524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1" descr="&lt;Chart&gt;&lt;ImageInfo ChartType=&quot;&quot; Version=&quot;5.34.1270.0&quot; GUID=&quot;9c917649cd6840569473127abe474cb3&quot; DsId=&quot;ZCRX015&quot; T1SubID=&quot;&quot; Width=&quot;890&quot; Height=&quot;540&quot; Format=&quot;emf&quot; ChartGroupUID=&quot;50336ecc-13c7-48e0-b9d2-6bdbca8d611c&quot; GroupName=&quot;Commerce extérieur : échanges et soldes&quot; ChartName=&quot;Balance commerciale (Fab-Caf) - Produits industriels (Naf Rev.2 - C1-C3-C4-C5)&quot; ChartStyleName=&quot;&quot; GroupNameEncoded=&quot;Commerce+ext%c3%a9rieur+%3a+%c3%a9changes+et+soldes&quot; ChartNameEncoded=&quot;Balance+commerciale+(Fab-Caf)+-+Produits+industriels+(Naf+Rev.2+-+C1-C3-C4-C5)&quot; ChartStyleNameEncoded=&quot;&quot; ShortCode=&quot;&quot; ChartOwner=&quot;ZCRX015&quot; TemplateId=&quot;&quot; TemplateName=&quot;&quot; TemplateNameEncoded=&quot;&quot; EditionId=&quot;&quot; EditionGenerationDate=&quot;&quot; RefreshDate=&quot;07/11/2023 14:49:13&quot; ExportChartsIn=&quot;CurrentSlide&quot; ExportChartsTo=&quot; &quot; ExportChartAs=&quot; &quot; SpecifiedCellRow=&quot;0&quot; SpecifiedCellCol=&quot;0&quot; NoofColumns=&quot;1&quot; NoofChartPerPage=&quot;0&quot; SpaceBetweenCharts=&quot;0&quot; SpaceBetweenRowChart=&quot;0&quot; Transparent=&quot;0&quot; NoofRows=&quot;1&quot; LeftMargin=&quot;45&quot; RightMargin=&quot;0&quot; TopMargin=&quot;121&quot; FootMargin=&quot;0&quot; Orientation=&quot;landscape&quot; FileNameTemplate=&quot;&quot; ImageFileName=&quot;&quot; ChartTitle=&quot;France - Balance commerciale (Fab-Caf) de produits industriels&quot; DoStretch=&quot;&quot; Pr=&quot;t&quot; RetrieveParams=&quot;&quot; /&gt;&lt;/Chart&gt;"/>
          <p:cNvPicPr>
            <a:picLocks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152525"/>
            <a:ext cx="8483632" cy="5143500"/>
          </a:xfrm>
          <a:prstGeom prst="rect">
            <a:avLst/>
          </a:prstGeom>
          <a:solidFill>
            <a:srgbClr val="FFFFFF"/>
          </a:solidFill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986511887"/>
      </p:ext>
    </p:extLst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 txBox="1">
            <a:spLocks/>
          </p:cNvSpPr>
          <p:nvPr/>
        </p:nvSpPr>
        <p:spPr>
          <a:xfrm>
            <a:off x="1909354" y="1564571"/>
            <a:ext cx="8373291" cy="2263097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000" b="1" i="0" kern="1200">
                <a:solidFill>
                  <a:srgbClr val="FF6600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4400" dirty="0"/>
              <a:t>Le marché du neuf</a:t>
            </a:r>
          </a:p>
          <a:p>
            <a:r>
              <a:rPr lang="fr-FR" sz="4400" dirty="0"/>
              <a:t>2023</a:t>
            </a:r>
          </a:p>
          <a:p>
            <a:r>
              <a:rPr lang="fr-FR" sz="4400" dirty="0"/>
              <a:t>France</a:t>
            </a:r>
          </a:p>
        </p:txBody>
      </p:sp>
      <p:sp>
        <p:nvSpPr>
          <p:cNvPr id="3" name="Sous-titre 2"/>
          <p:cNvSpPr txBox="1">
            <a:spLocks/>
          </p:cNvSpPr>
          <p:nvPr/>
        </p:nvSpPr>
        <p:spPr bwMode="auto">
          <a:xfrm>
            <a:off x="5948103" y="4440062"/>
            <a:ext cx="4824536" cy="1008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400" b="1" kern="1200">
                <a:solidFill>
                  <a:srgbClr val="E8147B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14400" eaLnBrk="1" hangingPunct="1"/>
            <a:r>
              <a:rPr lang="fr-FR" altLang="fr-FR" dirty="0">
                <a:solidFill>
                  <a:srgbClr val="0067B8"/>
                </a:solidFill>
                <a:latin typeface="Calibri"/>
              </a:rPr>
              <a:t>Lionel Couturier</a:t>
            </a:r>
          </a:p>
        </p:txBody>
      </p:sp>
      <p:pic>
        <p:nvPicPr>
          <p:cNvPr id="2" name="Image 1">
            <a:extLst>
              <a:ext uri="{FF2B5EF4-FFF2-40B4-BE49-F238E27FC236}">
                <a16:creationId xmlns:a16="http://schemas.microsoft.com/office/drawing/2014/main" id="{127C9966-6D74-4C06-9924-5D42B8774EF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5552" y="1564571"/>
            <a:ext cx="2627604" cy="6151397"/>
          </a:xfrm>
          <a:prstGeom prst="rect">
            <a:avLst/>
          </a:prstGeom>
        </p:spPr>
      </p:pic>
      <p:pic>
        <p:nvPicPr>
          <p:cNvPr id="5" name="Image 4" descr="C:\Users\pole-eco\Desktop\chariot2.PNG">
            <a:extLst>
              <a:ext uri="{FF2B5EF4-FFF2-40B4-BE49-F238E27FC236}">
                <a16:creationId xmlns:a16="http://schemas.microsoft.com/office/drawing/2014/main" id="{470B2EE6-D1FA-417B-A3B5-F2A45B0B0849}"/>
              </a:ext>
            </a:extLst>
          </p:cNvPr>
          <p:cNvPicPr/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88933" y="1744283"/>
            <a:ext cx="694690" cy="673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Image 5" descr="C:\Users\pole-eco\Desktop\chariot1.PNG">
            <a:extLst>
              <a:ext uri="{FF2B5EF4-FFF2-40B4-BE49-F238E27FC236}">
                <a16:creationId xmlns:a16="http://schemas.microsoft.com/office/drawing/2014/main" id="{3E52F76B-829F-4DC6-B447-558CF3550654}"/>
              </a:ext>
            </a:extLst>
          </p:cNvPr>
          <p:cNvPicPr/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609426" y="4304673"/>
            <a:ext cx="643890" cy="63944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083367113"/>
      </p:ext>
    </p:extLst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ce réservé du numéro de diapositive 4"/>
          <p:cNvSpPr>
            <a:spLocks noGrp="1"/>
          </p:cNvSpPr>
          <p:nvPr>
            <p:ph type="sldNum" sz="quarter" idx="11"/>
          </p:nvPr>
        </p:nvSpPr>
        <p:spPr>
          <a:xfrm>
            <a:off x="8951788" y="6248400"/>
            <a:ext cx="1555750" cy="457200"/>
          </a:xfrm>
        </p:spPr>
        <p:txBody>
          <a:bodyPr/>
          <a:lstStyle/>
          <a:p>
            <a:pPr>
              <a:defRPr/>
            </a:pPr>
            <a:fld id="{1014F82D-0A98-40B6-847C-EC8F4B96C636}" type="slidenum">
              <a:rPr lang="fr-FR"/>
              <a:pPr>
                <a:defRPr/>
              </a:pPr>
              <a:t>80</a:t>
            </a:fld>
            <a:endParaRPr lang="fr-FR" dirty="0"/>
          </a:p>
        </p:txBody>
      </p:sp>
      <p:sp>
        <p:nvSpPr>
          <p:cNvPr id="11" name="Rectangle 2"/>
          <p:cNvSpPr>
            <a:spLocks noGrp="1" noChangeArrowheads="1"/>
          </p:cNvSpPr>
          <p:nvPr>
            <p:ph type="title"/>
          </p:nvPr>
        </p:nvSpPr>
        <p:spPr>
          <a:xfrm>
            <a:off x="507341" y="116633"/>
            <a:ext cx="8641655" cy="720725"/>
          </a:xfrm>
        </p:spPr>
        <p:txBody>
          <a:bodyPr/>
          <a:lstStyle/>
          <a:p>
            <a:pPr algn="l"/>
            <a:r>
              <a:rPr lang="fr-FR" altLang="fr-FR" sz="2200" b="0" dirty="0">
                <a:solidFill>
                  <a:srgbClr val="0077B8"/>
                </a:solidFill>
                <a:latin typeface="Avenir LT 85 Heavy" pitchFamily="34" charset="0"/>
              </a:rPr>
              <a:t>La perte de compétitivité industrielle française a abouti à une perte de substance par rapport à nos partenaires européens</a:t>
            </a:r>
            <a:endParaRPr lang="fr-FR" altLang="fr-FR" sz="2200" b="0" dirty="0">
              <a:latin typeface="Avenir LT 85 Heavy" pitchFamily="34" charset="0"/>
            </a:endParaRPr>
          </a:p>
        </p:txBody>
      </p:sp>
      <p:sp>
        <p:nvSpPr>
          <p:cNvPr id="9" name="Espace réservé du pied de page 3"/>
          <p:cNvSpPr>
            <a:spLocks noGrp="1"/>
          </p:cNvSpPr>
          <p:nvPr/>
        </p:nvSpPr>
        <p:spPr bwMode="auto">
          <a:xfrm>
            <a:off x="1524001" y="6388100"/>
            <a:ext cx="15843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/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80000"/>
              <a:buFont typeface="Monotype Sorts"/>
              <a:buChar char="w"/>
              <a:defRPr sz="3200" b="1">
                <a:solidFill>
                  <a:srgbClr val="0071B9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Char char="•"/>
              <a:defRPr sz="2800" b="1">
                <a:solidFill>
                  <a:srgbClr val="0071B9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Char char="•"/>
              <a:defRPr sz="2400" b="1">
                <a:solidFill>
                  <a:srgbClr val="0071B9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 b="1">
                <a:solidFill>
                  <a:srgbClr val="0071B9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•"/>
              <a:defRPr sz="2000" b="1">
                <a:solidFill>
                  <a:srgbClr val="0071B9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 b="1">
                <a:solidFill>
                  <a:srgbClr val="0071B9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 b="1">
                <a:solidFill>
                  <a:srgbClr val="0071B9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 b="1">
                <a:solidFill>
                  <a:srgbClr val="0071B9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 b="1">
                <a:solidFill>
                  <a:srgbClr val="0071B9"/>
                </a:solidFill>
                <a:latin typeface="Arial" pitchFamily="34" charset="0"/>
              </a:defRPr>
            </a:lvl9pPr>
          </a:lstStyle>
          <a:p>
            <a:pPr>
              <a:buNone/>
            </a:pPr>
            <a:endParaRPr lang="fr-FR" sz="1200" b="0" dirty="0">
              <a:latin typeface="Avenir LT 55 Oblique" pitchFamily="34" charset="0"/>
            </a:endParaRPr>
          </a:p>
        </p:txBody>
      </p:sp>
      <p:sp>
        <p:nvSpPr>
          <p:cNvPr id="10" name="Line 3"/>
          <p:cNvSpPr>
            <a:spLocks noChangeShapeType="1"/>
          </p:cNvSpPr>
          <p:nvPr/>
        </p:nvSpPr>
        <p:spPr bwMode="auto">
          <a:xfrm>
            <a:off x="507341" y="847746"/>
            <a:ext cx="8641655" cy="0"/>
          </a:xfrm>
          <a:prstGeom prst="line">
            <a:avLst/>
          </a:prstGeom>
          <a:noFill/>
          <a:ln w="25400">
            <a:solidFill>
              <a:srgbClr val="F47A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 dirty="0"/>
          </a:p>
        </p:txBody>
      </p:sp>
      <p:pic>
        <p:nvPicPr>
          <p:cNvPr id="12" name="Image 1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71552" y="5196922"/>
            <a:ext cx="2439553" cy="3524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1" descr="&lt;Chart&gt;&lt;ImageInfo ChartType=&quot;None&quot; Version=&quot;5.34.1270.0&quot; GUID=&quot;5da5c0e510324885a181a96c48635c2b&quot; DsId=&quot;ZCRX006&quot; T1SubID=&quot;&quot; Width=&quot;890&quot; Height=&quot;540&quot; Format=&quot;emf&quot; ChartGroupUID=&quot;8679b003-9b1f-4830-b64a-0435a320e0a9&quot; GroupName=&quot;Industrie : activité et enquêtes&quot; ChartName=&quot;France part de la valeur ajoutée de l'industrie manufacturière dans celle de la zone euro&quot; ChartStyleName=&quot;&quot; GroupNameEncoded=&quot;Industrie+%3a+activit%c3%a9+et+enqu%c3%aates&quot; ChartNameEncoded=&quot;France+part+de+la+valeur+ajout%c3%a9e+de+l%27industrie+manufacturi%c3%a8re+dans+celle+de+la+zone+euro&quot; ChartStyleNameEncoded=&quot;&quot; ShortCode=&quot;&quot; ChartOwner=&quot;ZCRX006&quot; TemplateId=&quot;&quot; TemplateName=&quot;&quot; TemplateNameEncoded=&quot;&quot; EditionId=&quot;&quot; EditionGenerationDate=&quot;&quot; RefreshDate=&quot;07/11/2023 14:49:13&quot; ExportChartsIn=&quot;CurrentSlide&quot; ExportChartsTo=&quot; &quot; ExportChartAs=&quot; &quot; SpecifiedCellRow=&quot;0&quot; SpecifiedCellCol=&quot;0&quot; NoofColumns=&quot;1&quot; NoofChartPerPage=&quot;0&quot; SpaceBetweenCharts=&quot;0&quot; SpaceBetweenRowChart=&quot;0&quot; Transparent=&quot;0&quot; NoofRows=&quot;1&quot; LeftMargin=&quot;45&quot; RightMargin=&quot;0&quot; TopMargin=&quot;121&quot; FootMargin=&quot;0&quot; Orientation=&quot;landscape&quot; FileNameTemplate=&quot;&quot; ImageFileName=&quot;&quot; ChartTitle=&quot;France&quot; DoStretch=&quot;&quot; Pr=&quot;t&quot; RetrieveParams=&quot;&quot; /&gt;&lt;/Chart&gt;"/>
          <p:cNvPicPr>
            <a:picLocks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625" y="1152525"/>
            <a:ext cx="8483632" cy="5143500"/>
          </a:xfrm>
          <a:prstGeom prst="rect">
            <a:avLst/>
          </a:prstGeom>
          <a:solidFill>
            <a:srgbClr val="FFFFFF"/>
          </a:solidFill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215600937"/>
      </p:ext>
    </p:extLst>
  </p:cSld>
  <p:clrMapOvr>
    <a:masterClrMapping/>
  </p:clrMapOvr>
  <p:transition/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ce réservé du numéro de diapositive 4"/>
          <p:cNvSpPr>
            <a:spLocks noGrp="1"/>
          </p:cNvSpPr>
          <p:nvPr>
            <p:ph type="sldNum" sz="quarter" idx="11"/>
          </p:nvPr>
        </p:nvSpPr>
        <p:spPr>
          <a:xfrm>
            <a:off x="8951788" y="6248400"/>
            <a:ext cx="1555750" cy="457200"/>
          </a:xfrm>
        </p:spPr>
        <p:txBody>
          <a:bodyPr/>
          <a:lstStyle/>
          <a:p>
            <a:pPr>
              <a:defRPr/>
            </a:pPr>
            <a:fld id="{1014F82D-0A98-40B6-847C-EC8F4B96C636}" type="slidenum">
              <a:rPr lang="fr-FR"/>
              <a:pPr>
                <a:defRPr/>
              </a:pPr>
              <a:t>81</a:t>
            </a:fld>
            <a:endParaRPr lang="fr-FR" dirty="0"/>
          </a:p>
        </p:txBody>
      </p:sp>
      <p:sp>
        <p:nvSpPr>
          <p:cNvPr id="11" name="Rectangle 2"/>
          <p:cNvSpPr>
            <a:spLocks noGrp="1" noChangeArrowheads="1"/>
          </p:cNvSpPr>
          <p:nvPr>
            <p:ph type="title"/>
          </p:nvPr>
        </p:nvSpPr>
        <p:spPr>
          <a:xfrm>
            <a:off x="507341" y="116633"/>
            <a:ext cx="8641655" cy="720725"/>
          </a:xfrm>
        </p:spPr>
        <p:txBody>
          <a:bodyPr/>
          <a:lstStyle/>
          <a:p>
            <a:pPr algn="l"/>
            <a:r>
              <a:rPr lang="fr-FR" altLang="fr-FR" sz="2200" b="0" dirty="0">
                <a:solidFill>
                  <a:srgbClr val="0077B8"/>
                </a:solidFill>
                <a:latin typeface="Avenir LT 85 Heavy" pitchFamily="34" charset="0"/>
              </a:rPr>
              <a:t>Elle s’est traduite par une désertification de l’industrie plus prononcée en France que dans les autres pays de la zone euro</a:t>
            </a:r>
            <a:endParaRPr lang="fr-FR" altLang="fr-FR" sz="2200" b="0" dirty="0">
              <a:latin typeface="Avenir LT 85 Heavy" pitchFamily="34" charset="0"/>
            </a:endParaRPr>
          </a:p>
        </p:txBody>
      </p:sp>
      <p:sp>
        <p:nvSpPr>
          <p:cNvPr id="9" name="Espace réservé du pied de page 3"/>
          <p:cNvSpPr>
            <a:spLocks noGrp="1"/>
          </p:cNvSpPr>
          <p:nvPr/>
        </p:nvSpPr>
        <p:spPr bwMode="auto">
          <a:xfrm>
            <a:off x="1524001" y="6388100"/>
            <a:ext cx="15843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/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80000"/>
              <a:buFont typeface="Monotype Sorts"/>
              <a:buChar char="w"/>
              <a:defRPr sz="3200" b="1">
                <a:solidFill>
                  <a:srgbClr val="0071B9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Char char="•"/>
              <a:defRPr sz="2800" b="1">
                <a:solidFill>
                  <a:srgbClr val="0071B9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Char char="•"/>
              <a:defRPr sz="2400" b="1">
                <a:solidFill>
                  <a:srgbClr val="0071B9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 b="1">
                <a:solidFill>
                  <a:srgbClr val="0071B9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•"/>
              <a:defRPr sz="2000" b="1">
                <a:solidFill>
                  <a:srgbClr val="0071B9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 b="1">
                <a:solidFill>
                  <a:srgbClr val="0071B9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 b="1">
                <a:solidFill>
                  <a:srgbClr val="0071B9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 b="1">
                <a:solidFill>
                  <a:srgbClr val="0071B9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 b="1">
                <a:solidFill>
                  <a:srgbClr val="0071B9"/>
                </a:solidFill>
                <a:latin typeface="Arial" pitchFamily="34" charset="0"/>
              </a:defRPr>
            </a:lvl9pPr>
          </a:lstStyle>
          <a:p>
            <a:pPr>
              <a:buNone/>
            </a:pPr>
            <a:endParaRPr lang="fr-FR" sz="1200" b="0" dirty="0">
              <a:latin typeface="Avenir LT 55 Oblique" pitchFamily="34" charset="0"/>
            </a:endParaRPr>
          </a:p>
        </p:txBody>
      </p:sp>
      <p:sp>
        <p:nvSpPr>
          <p:cNvPr id="10" name="Line 3"/>
          <p:cNvSpPr>
            <a:spLocks noChangeShapeType="1"/>
          </p:cNvSpPr>
          <p:nvPr/>
        </p:nvSpPr>
        <p:spPr bwMode="auto">
          <a:xfrm>
            <a:off x="507341" y="847746"/>
            <a:ext cx="8641655" cy="0"/>
          </a:xfrm>
          <a:prstGeom prst="line">
            <a:avLst/>
          </a:prstGeom>
          <a:noFill/>
          <a:ln w="25400">
            <a:solidFill>
              <a:srgbClr val="F47A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 dirty="0"/>
          </a:p>
        </p:txBody>
      </p:sp>
      <p:pic>
        <p:nvPicPr>
          <p:cNvPr id="12" name="Image 1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71552" y="5196922"/>
            <a:ext cx="2439553" cy="3524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4" name="Objet 13"/>
          <p:cNvGraphicFramePr>
            <a:graphicFrameLocks noChangeAspect="1"/>
          </p:cNvGraphicFramePr>
          <p:nvPr/>
        </p:nvGraphicFramePr>
        <p:xfrm>
          <a:off x="539552" y="1268760"/>
          <a:ext cx="8136136" cy="484470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Feuille de calcul" r:id="rId4" imgW="9306082" imgH="6076857" progId="Excel.Sheet.12">
                  <p:link updateAutomatic="1"/>
                </p:oleObj>
              </mc:Choice>
              <mc:Fallback>
                <p:oleObj name="Feuille de calcul" r:id="rId4" imgW="9306082" imgH="6076857" progId="Excel.Sheet.12">
                  <p:link updateAutomatic="1"/>
                  <p:pic>
                    <p:nvPicPr>
                      <p:cNvPr id="14" name="Objet 13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539552" y="1268760"/>
                        <a:ext cx="8136136" cy="484470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702651236"/>
      </p:ext>
    </p:extLst>
  </p:cSld>
  <p:clrMapOvr>
    <a:masterClrMapping/>
  </p:clrMapOvr>
  <p:transition/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ce réservé du numéro de diapositive 4"/>
          <p:cNvSpPr>
            <a:spLocks noGrp="1"/>
          </p:cNvSpPr>
          <p:nvPr>
            <p:ph type="sldNum" sz="quarter" idx="11"/>
          </p:nvPr>
        </p:nvSpPr>
        <p:spPr>
          <a:xfrm>
            <a:off x="8951788" y="6248400"/>
            <a:ext cx="1555750" cy="457200"/>
          </a:xfrm>
        </p:spPr>
        <p:txBody>
          <a:bodyPr/>
          <a:lstStyle/>
          <a:p>
            <a:pPr>
              <a:defRPr/>
            </a:pPr>
            <a:fld id="{1014F82D-0A98-40B6-847C-EC8F4B96C636}" type="slidenum">
              <a:rPr lang="fr-FR"/>
              <a:pPr>
                <a:defRPr/>
              </a:pPr>
              <a:t>82</a:t>
            </a:fld>
            <a:endParaRPr lang="fr-FR" dirty="0"/>
          </a:p>
        </p:txBody>
      </p:sp>
      <p:sp>
        <p:nvSpPr>
          <p:cNvPr id="11" name="Rectangle 2"/>
          <p:cNvSpPr>
            <a:spLocks noGrp="1" noChangeArrowheads="1"/>
          </p:cNvSpPr>
          <p:nvPr>
            <p:ph type="title"/>
          </p:nvPr>
        </p:nvSpPr>
        <p:spPr>
          <a:xfrm>
            <a:off x="507341" y="116633"/>
            <a:ext cx="8641655" cy="720725"/>
          </a:xfrm>
        </p:spPr>
        <p:txBody>
          <a:bodyPr/>
          <a:lstStyle/>
          <a:p>
            <a:pPr algn="l"/>
            <a:r>
              <a:rPr lang="fr-FR" altLang="fr-FR" sz="2200" b="0" dirty="0">
                <a:solidFill>
                  <a:srgbClr val="0077B8"/>
                </a:solidFill>
                <a:latin typeface="Avenir LT 85 Heavy" pitchFamily="34" charset="0"/>
              </a:rPr>
              <a:t>Une amélioration des indicateurs d’attractivité de l’industrie en France se dessine toutefois</a:t>
            </a:r>
            <a:endParaRPr lang="fr-FR" altLang="fr-FR" sz="2200" b="0" dirty="0">
              <a:latin typeface="Avenir LT 85 Heavy" pitchFamily="34" charset="0"/>
            </a:endParaRPr>
          </a:p>
        </p:txBody>
      </p:sp>
      <p:sp>
        <p:nvSpPr>
          <p:cNvPr id="9" name="Espace réservé du pied de page 3"/>
          <p:cNvSpPr>
            <a:spLocks noGrp="1"/>
          </p:cNvSpPr>
          <p:nvPr/>
        </p:nvSpPr>
        <p:spPr bwMode="auto">
          <a:xfrm>
            <a:off x="1524001" y="6388100"/>
            <a:ext cx="15843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/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80000"/>
              <a:buFont typeface="Monotype Sorts"/>
              <a:buChar char="w"/>
              <a:defRPr sz="3200" b="1">
                <a:solidFill>
                  <a:srgbClr val="0071B9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Char char="•"/>
              <a:defRPr sz="2800" b="1">
                <a:solidFill>
                  <a:srgbClr val="0071B9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Char char="•"/>
              <a:defRPr sz="2400" b="1">
                <a:solidFill>
                  <a:srgbClr val="0071B9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 b="1">
                <a:solidFill>
                  <a:srgbClr val="0071B9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•"/>
              <a:defRPr sz="2000" b="1">
                <a:solidFill>
                  <a:srgbClr val="0071B9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 b="1">
                <a:solidFill>
                  <a:srgbClr val="0071B9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 b="1">
                <a:solidFill>
                  <a:srgbClr val="0071B9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 b="1">
                <a:solidFill>
                  <a:srgbClr val="0071B9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 b="1">
                <a:solidFill>
                  <a:srgbClr val="0071B9"/>
                </a:solidFill>
                <a:latin typeface="Arial" pitchFamily="34" charset="0"/>
              </a:defRPr>
            </a:lvl9pPr>
          </a:lstStyle>
          <a:p>
            <a:pPr>
              <a:buNone/>
            </a:pPr>
            <a:endParaRPr lang="fr-FR" sz="1200" b="0" dirty="0">
              <a:latin typeface="Avenir LT 55 Oblique" pitchFamily="34" charset="0"/>
            </a:endParaRPr>
          </a:p>
        </p:txBody>
      </p:sp>
      <p:sp>
        <p:nvSpPr>
          <p:cNvPr id="10" name="Line 3"/>
          <p:cNvSpPr>
            <a:spLocks noChangeShapeType="1"/>
          </p:cNvSpPr>
          <p:nvPr/>
        </p:nvSpPr>
        <p:spPr bwMode="auto">
          <a:xfrm>
            <a:off x="507341" y="847746"/>
            <a:ext cx="8641655" cy="0"/>
          </a:xfrm>
          <a:prstGeom prst="line">
            <a:avLst/>
          </a:prstGeom>
          <a:noFill/>
          <a:ln w="25400">
            <a:solidFill>
              <a:srgbClr val="F47A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 dirty="0"/>
          </a:p>
        </p:txBody>
      </p:sp>
      <p:pic>
        <p:nvPicPr>
          <p:cNvPr id="12" name="Image 1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71552" y="5196922"/>
            <a:ext cx="2439553" cy="3524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Image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5536" y="1332312"/>
            <a:ext cx="8352928" cy="490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474537"/>
      </p:ext>
    </p:extLst>
  </p:cSld>
  <p:clrMapOvr>
    <a:masterClrMapping/>
  </p:clrMapOvr>
  <p:transition/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ce réservé du numéro de diapositive 4"/>
          <p:cNvSpPr>
            <a:spLocks noGrp="1"/>
          </p:cNvSpPr>
          <p:nvPr>
            <p:ph type="sldNum" sz="quarter" idx="11"/>
          </p:nvPr>
        </p:nvSpPr>
        <p:spPr>
          <a:xfrm>
            <a:off x="8951788" y="6248400"/>
            <a:ext cx="1555750" cy="457200"/>
          </a:xfrm>
        </p:spPr>
        <p:txBody>
          <a:bodyPr/>
          <a:lstStyle/>
          <a:p>
            <a:pPr>
              <a:defRPr/>
            </a:pPr>
            <a:fld id="{1014F82D-0A98-40B6-847C-EC8F4B96C636}" type="slidenum">
              <a:rPr lang="fr-FR"/>
              <a:pPr>
                <a:defRPr/>
              </a:pPr>
              <a:t>83</a:t>
            </a:fld>
            <a:endParaRPr lang="fr-FR" dirty="0"/>
          </a:p>
        </p:txBody>
      </p:sp>
      <p:sp>
        <p:nvSpPr>
          <p:cNvPr id="11" name="Rectangle 2"/>
          <p:cNvSpPr>
            <a:spLocks noGrp="1" noChangeArrowheads="1"/>
          </p:cNvSpPr>
          <p:nvPr>
            <p:ph type="title"/>
          </p:nvPr>
        </p:nvSpPr>
        <p:spPr>
          <a:xfrm>
            <a:off x="507341" y="116633"/>
            <a:ext cx="8641655" cy="720725"/>
          </a:xfrm>
        </p:spPr>
        <p:txBody>
          <a:bodyPr/>
          <a:lstStyle/>
          <a:p>
            <a:pPr algn="l"/>
            <a:r>
              <a:rPr lang="fr-FR" altLang="fr-FR" sz="2200" b="0" dirty="0">
                <a:solidFill>
                  <a:srgbClr val="0077B8"/>
                </a:solidFill>
                <a:latin typeface="Avenir LT 85 Heavy" pitchFamily="34" charset="0"/>
              </a:rPr>
              <a:t>La divergence des coûts salariaux par rapport à notre principal concurrent est stoppée et même inversée</a:t>
            </a:r>
            <a:endParaRPr lang="fr-FR" altLang="fr-FR" sz="2200" b="0" dirty="0">
              <a:latin typeface="Avenir LT 85 Heavy" pitchFamily="34" charset="0"/>
            </a:endParaRPr>
          </a:p>
        </p:txBody>
      </p:sp>
      <p:sp>
        <p:nvSpPr>
          <p:cNvPr id="9" name="Espace réservé du pied de page 3"/>
          <p:cNvSpPr>
            <a:spLocks noGrp="1"/>
          </p:cNvSpPr>
          <p:nvPr/>
        </p:nvSpPr>
        <p:spPr bwMode="auto">
          <a:xfrm>
            <a:off x="1524001" y="6388100"/>
            <a:ext cx="15843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/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80000"/>
              <a:buFont typeface="Monotype Sorts"/>
              <a:buChar char="w"/>
              <a:defRPr sz="3200" b="1">
                <a:solidFill>
                  <a:srgbClr val="0071B9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Char char="•"/>
              <a:defRPr sz="2800" b="1">
                <a:solidFill>
                  <a:srgbClr val="0071B9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Char char="•"/>
              <a:defRPr sz="2400" b="1">
                <a:solidFill>
                  <a:srgbClr val="0071B9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 b="1">
                <a:solidFill>
                  <a:srgbClr val="0071B9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•"/>
              <a:defRPr sz="2000" b="1">
                <a:solidFill>
                  <a:srgbClr val="0071B9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 b="1">
                <a:solidFill>
                  <a:srgbClr val="0071B9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 b="1">
                <a:solidFill>
                  <a:srgbClr val="0071B9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 b="1">
                <a:solidFill>
                  <a:srgbClr val="0071B9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 b="1">
                <a:solidFill>
                  <a:srgbClr val="0071B9"/>
                </a:solidFill>
                <a:latin typeface="Arial" pitchFamily="34" charset="0"/>
              </a:defRPr>
            </a:lvl9pPr>
          </a:lstStyle>
          <a:p>
            <a:pPr>
              <a:buNone/>
            </a:pPr>
            <a:endParaRPr lang="fr-FR" sz="1200" b="0" dirty="0">
              <a:latin typeface="Avenir LT 55 Oblique" pitchFamily="34" charset="0"/>
            </a:endParaRPr>
          </a:p>
        </p:txBody>
      </p:sp>
      <p:sp>
        <p:nvSpPr>
          <p:cNvPr id="10" name="Line 3"/>
          <p:cNvSpPr>
            <a:spLocks noChangeShapeType="1"/>
          </p:cNvSpPr>
          <p:nvPr/>
        </p:nvSpPr>
        <p:spPr bwMode="auto">
          <a:xfrm>
            <a:off x="507341" y="847746"/>
            <a:ext cx="8641655" cy="0"/>
          </a:xfrm>
          <a:prstGeom prst="line">
            <a:avLst/>
          </a:prstGeom>
          <a:noFill/>
          <a:ln w="25400">
            <a:solidFill>
              <a:srgbClr val="F47A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 dirty="0"/>
          </a:p>
        </p:txBody>
      </p:sp>
      <p:pic>
        <p:nvPicPr>
          <p:cNvPr id="12" name="Image 1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71552" y="5196922"/>
            <a:ext cx="2439553" cy="3524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Image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0967" y="1535393"/>
            <a:ext cx="7962066" cy="44138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8222293"/>
      </p:ext>
    </p:extLst>
  </p:cSld>
  <p:clrMapOvr>
    <a:masterClrMapping/>
  </p:clrMapOvr>
  <p:transition/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ce réservé du numéro de diapositive 4"/>
          <p:cNvSpPr>
            <a:spLocks noGrp="1"/>
          </p:cNvSpPr>
          <p:nvPr>
            <p:ph type="sldNum" sz="quarter" idx="11"/>
          </p:nvPr>
        </p:nvSpPr>
        <p:spPr>
          <a:xfrm>
            <a:off x="8951788" y="6248400"/>
            <a:ext cx="1555750" cy="457200"/>
          </a:xfrm>
        </p:spPr>
        <p:txBody>
          <a:bodyPr/>
          <a:lstStyle/>
          <a:p>
            <a:pPr>
              <a:defRPr/>
            </a:pPr>
            <a:fld id="{1014F82D-0A98-40B6-847C-EC8F4B96C636}" type="slidenum">
              <a:rPr lang="fr-FR"/>
              <a:pPr>
                <a:defRPr/>
              </a:pPr>
              <a:t>84</a:t>
            </a:fld>
            <a:endParaRPr lang="fr-FR" dirty="0"/>
          </a:p>
        </p:txBody>
      </p:sp>
      <p:sp>
        <p:nvSpPr>
          <p:cNvPr id="11" name="Rectangle 2"/>
          <p:cNvSpPr>
            <a:spLocks noGrp="1" noChangeArrowheads="1"/>
          </p:cNvSpPr>
          <p:nvPr>
            <p:ph type="title"/>
          </p:nvPr>
        </p:nvSpPr>
        <p:spPr>
          <a:xfrm>
            <a:off x="507341" y="116633"/>
            <a:ext cx="8641655" cy="720725"/>
          </a:xfrm>
        </p:spPr>
        <p:txBody>
          <a:bodyPr/>
          <a:lstStyle/>
          <a:p>
            <a:pPr algn="l"/>
            <a:r>
              <a:rPr lang="fr-FR" altLang="fr-FR" sz="2200" b="0" dirty="0">
                <a:solidFill>
                  <a:srgbClr val="0077B8"/>
                </a:solidFill>
                <a:latin typeface="Avenir LT 85 Heavy" pitchFamily="34" charset="0"/>
              </a:rPr>
              <a:t>En France, la suppression (à terme… ?) de la CVAE réduirait le handicap lié à la fiscalité de production sans le faire disparaître</a:t>
            </a:r>
            <a:endParaRPr lang="fr-FR" altLang="fr-FR" sz="2200" b="0" dirty="0">
              <a:latin typeface="Avenir LT 85 Heavy" pitchFamily="34" charset="0"/>
            </a:endParaRPr>
          </a:p>
        </p:txBody>
      </p:sp>
      <p:sp>
        <p:nvSpPr>
          <p:cNvPr id="9" name="Espace réservé du pied de page 3"/>
          <p:cNvSpPr>
            <a:spLocks noGrp="1"/>
          </p:cNvSpPr>
          <p:nvPr/>
        </p:nvSpPr>
        <p:spPr bwMode="auto">
          <a:xfrm>
            <a:off x="1524001" y="6388100"/>
            <a:ext cx="15843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/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80000"/>
              <a:buFont typeface="Monotype Sorts"/>
              <a:buChar char="w"/>
              <a:defRPr sz="3200" b="1">
                <a:solidFill>
                  <a:srgbClr val="0071B9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Char char="•"/>
              <a:defRPr sz="2800" b="1">
                <a:solidFill>
                  <a:srgbClr val="0071B9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Char char="•"/>
              <a:defRPr sz="2400" b="1">
                <a:solidFill>
                  <a:srgbClr val="0071B9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 b="1">
                <a:solidFill>
                  <a:srgbClr val="0071B9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•"/>
              <a:defRPr sz="2000" b="1">
                <a:solidFill>
                  <a:srgbClr val="0071B9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 b="1">
                <a:solidFill>
                  <a:srgbClr val="0071B9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 b="1">
                <a:solidFill>
                  <a:srgbClr val="0071B9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 b="1">
                <a:solidFill>
                  <a:srgbClr val="0071B9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 b="1">
                <a:solidFill>
                  <a:srgbClr val="0071B9"/>
                </a:solidFill>
                <a:latin typeface="Arial" pitchFamily="34" charset="0"/>
              </a:defRPr>
            </a:lvl9pPr>
          </a:lstStyle>
          <a:p>
            <a:pPr>
              <a:buNone/>
            </a:pPr>
            <a:endParaRPr lang="fr-FR" sz="1200" b="0" dirty="0">
              <a:latin typeface="Avenir LT 55 Oblique" pitchFamily="34" charset="0"/>
            </a:endParaRPr>
          </a:p>
        </p:txBody>
      </p:sp>
      <p:sp>
        <p:nvSpPr>
          <p:cNvPr id="10" name="Line 3"/>
          <p:cNvSpPr>
            <a:spLocks noChangeShapeType="1"/>
          </p:cNvSpPr>
          <p:nvPr/>
        </p:nvSpPr>
        <p:spPr bwMode="auto">
          <a:xfrm>
            <a:off x="507341" y="847746"/>
            <a:ext cx="8641655" cy="0"/>
          </a:xfrm>
          <a:prstGeom prst="line">
            <a:avLst/>
          </a:prstGeom>
          <a:noFill/>
          <a:ln w="25400">
            <a:solidFill>
              <a:srgbClr val="F47A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 dirty="0"/>
          </a:p>
        </p:txBody>
      </p:sp>
      <p:pic>
        <p:nvPicPr>
          <p:cNvPr id="12" name="Image 1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71552" y="5196922"/>
            <a:ext cx="2439553" cy="3524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Image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3850" y="1134291"/>
            <a:ext cx="8496300" cy="52167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1815832"/>
      </p:ext>
    </p:extLst>
  </p:cSld>
  <p:clrMapOvr>
    <a:masterClrMapping/>
  </p:clrMapOvr>
  <p:transition/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/>
          <p:cNvSpPr>
            <a:spLocks noGrp="1"/>
          </p:cNvSpPr>
          <p:nvPr>
            <p:ph type="body" sz="quarter" idx="10"/>
          </p:nvPr>
        </p:nvSpPr>
        <p:spPr>
          <a:xfrm>
            <a:off x="242261" y="1326236"/>
            <a:ext cx="8856472" cy="4748639"/>
          </a:xfrm>
        </p:spPr>
        <p:txBody>
          <a:bodyPr/>
          <a:lstStyle/>
          <a:p>
            <a:pPr algn="just">
              <a:spcBef>
                <a:spcPts val="3600"/>
              </a:spcBef>
            </a:pPr>
            <a:r>
              <a:rPr lang="fr-FR" sz="2400" dirty="0">
                <a:solidFill>
                  <a:schemeClr val="tx1"/>
                </a:solidFill>
              </a:rPr>
              <a:t> En définitive, un net ralentissement de l’activité est attendu en Europe à court terme</a:t>
            </a:r>
          </a:p>
          <a:p>
            <a:pPr algn="just">
              <a:spcBef>
                <a:spcPts val="3600"/>
              </a:spcBef>
            </a:pPr>
            <a:r>
              <a:rPr lang="fr-FR" sz="2400" dirty="0">
                <a:solidFill>
                  <a:schemeClr val="tx1"/>
                </a:solidFill>
              </a:rPr>
              <a:t> La France s’en sort peut-être « mieux » au sein de l’Europe</a:t>
            </a:r>
          </a:p>
          <a:p>
            <a:pPr algn="just">
              <a:spcBef>
                <a:spcPts val="3600"/>
              </a:spcBef>
            </a:pPr>
            <a:r>
              <a:rPr lang="fr-FR" sz="2400" dirty="0">
                <a:solidFill>
                  <a:schemeClr val="tx1"/>
                </a:solidFill>
              </a:rPr>
              <a:t> Mais est-ce le bon point de comparaison?</a:t>
            </a:r>
          </a:p>
          <a:p>
            <a:pPr algn="just">
              <a:spcBef>
                <a:spcPts val="3600"/>
              </a:spcBef>
            </a:pPr>
            <a:r>
              <a:rPr lang="fr-FR" sz="2400" dirty="0">
                <a:solidFill>
                  <a:schemeClr val="tx1"/>
                </a:solidFill>
              </a:rPr>
              <a:t> Les « réarmements » productifs chinois et américain sont en effet en bonne voie</a:t>
            </a:r>
          </a:p>
          <a:p>
            <a:pPr algn="just">
              <a:spcBef>
                <a:spcPts val="3600"/>
              </a:spcBef>
            </a:pPr>
            <a:r>
              <a:rPr lang="fr-FR" sz="2400" dirty="0">
                <a:solidFill>
                  <a:schemeClr val="tx1"/>
                </a:solidFill>
              </a:rPr>
              <a:t> La compétitivité-prix européenne sort affaiblie par la crise</a:t>
            </a:r>
          </a:p>
        </p:txBody>
      </p:sp>
      <p:sp>
        <p:nvSpPr>
          <p:cNvPr id="7" name="Titre 1"/>
          <p:cNvSpPr>
            <a:spLocks noGrp="1"/>
          </p:cNvSpPr>
          <p:nvPr>
            <p:ph type="title"/>
          </p:nvPr>
        </p:nvSpPr>
        <p:spPr>
          <a:xfrm>
            <a:off x="-132521" y="-45301"/>
            <a:ext cx="9753176" cy="727869"/>
          </a:xfrm>
        </p:spPr>
        <p:txBody>
          <a:bodyPr/>
          <a:lstStyle/>
          <a:p>
            <a:r>
              <a:rPr lang="fr-FR" dirty="0"/>
              <a:t>Conclusion</a:t>
            </a:r>
          </a:p>
        </p:txBody>
      </p:sp>
    </p:spTree>
    <p:extLst>
      <p:ext uri="{BB962C8B-B14F-4D97-AF65-F5344CB8AC3E}">
        <p14:creationId xmlns:p14="http://schemas.microsoft.com/office/powerpoint/2010/main" val="1565264389"/>
      </p:ext>
    </p:extLst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 txBox="1">
            <a:spLocks/>
          </p:cNvSpPr>
          <p:nvPr/>
        </p:nvSpPr>
        <p:spPr>
          <a:xfrm>
            <a:off x="1909354" y="920794"/>
            <a:ext cx="8373291" cy="2263097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000" b="1" i="0" kern="1200">
                <a:solidFill>
                  <a:srgbClr val="FF6600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4400" dirty="0"/>
              <a:t>Conformité réglementaire et formalisme attendu</a:t>
            </a:r>
          </a:p>
        </p:txBody>
      </p:sp>
      <p:sp>
        <p:nvSpPr>
          <p:cNvPr id="3" name="Sous-titre 2"/>
          <p:cNvSpPr txBox="1">
            <a:spLocks/>
          </p:cNvSpPr>
          <p:nvPr/>
        </p:nvSpPr>
        <p:spPr bwMode="auto">
          <a:xfrm>
            <a:off x="5948103" y="4440062"/>
            <a:ext cx="4824536" cy="1008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400" b="1" kern="1200">
                <a:solidFill>
                  <a:srgbClr val="E8147B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14400" eaLnBrk="1" hangingPunct="1"/>
            <a:r>
              <a:rPr lang="fr-FR" altLang="fr-FR" dirty="0">
                <a:solidFill>
                  <a:srgbClr val="0067B8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Mathieu Armengaud</a:t>
            </a:r>
          </a:p>
        </p:txBody>
      </p:sp>
      <p:pic>
        <p:nvPicPr>
          <p:cNvPr id="6" name="Image 5" descr="C:\Users\pole-eco\Desktop\chariot1.PNG">
            <a:extLst>
              <a:ext uri="{FF2B5EF4-FFF2-40B4-BE49-F238E27FC236}">
                <a16:creationId xmlns:a16="http://schemas.microsoft.com/office/drawing/2014/main" id="{3E52F76B-829F-4DC6-B447-558CF3550654}"/>
              </a:ext>
            </a:extLst>
          </p:cNvPr>
          <p:cNvPicPr/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266514" y="4304673"/>
            <a:ext cx="643890" cy="639445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" y="3856366"/>
            <a:ext cx="3387870" cy="21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1391590"/>
      </p:ext>
    </p:extLst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 txBox="1">
            <a:spLocks/>
          </p:cNvSpPr>
          <p:nvPr/>
        </p:nvSpPr>
        <p:spPr>
          <a:xfrm>
            <a:off x="1674484" y="4190552"/>
            <a:ext cx="8373291" cy="1433306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000" b="1" i="0" kern="1200">
                <a:solidFill>
                  <a:srgbClr val="FF6600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4400" dirty="0"/>
              <a:t>L’acquisition d’un chariot élévateur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983F2663-8B4B-4DF0-B753-19CBB20D3ADE}"/>
              </a:ext>
            </a:extLst>
          </p:cNvPr>
          <p:cNvPicPr>
            <a:picLocks noChangeAspect="1"/>
          </p:cNvPicPr>
          <p:nvPr/>
        </p:nvPicPr>
        <p:blipFill>
          <a:blip r:embed="rId3">
            <a:grayscl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PencilSketch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7376" y="1008112"/>
            <a:ext cx="3152198" cy="242088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98077776"/>
      </p:ext>
    </p:extLst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7D93956-EA7C-F30A-EF11-7E5EECA952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z="3600" dirty="0"/>
              <a:t>L’acquisition d’un chariot élévateur</a:t>
            </a:r>
          </a:p>
        </p:txBody>
      </p:sp>
      <p:sp>
        <p:nvSpPr>
          <p:cNvPr id="6" name="Espace réservé du texte 2">
            <a:extLst>
              <a:ext uri="{FF2B5EF4-FFF2-40B4-BE49-F238E27FC236}">
                <a16:creationId xmlns:a16="http://schemas.microsoft.com/office/drawing/2014/main" id="{ABFE43CF-21D5-CBCA-8F20-F1B6CCD38B86}"/>
              </a:ext>
            </a:extLst>
          </p:cNvPr>
          <p:cNvSpPr txBox="1">
            <a:spLocks/>
          </p:cNvSpPr>
          <p:nvPr/>
        </p:nvSpPr>
        <p:spPr>
          <a:xfrm>
            <a:off x="242261" y="1326236"/>
            <a:ext cx="10501939" cy="4731664"/>
          </a:xfrm>
          <a:prstGeom prst="rect">
            <a:avLst/>
          </a:prstGeom>
        </p:spPr>
        <p:txBody>
          <a:bodyPr/>
          <a:lstStyle>
            <a:lvl1pPr marL="285750" marR="0" indent="-285750" algn="l" defTabSz="914400" rtl="0" eaLnBrk="1" fontAlgn="auto" latinLnBrk="0" hangingPunct="1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buSzPct val="150000"/>
              <a:buFontTx/>
              <a:buBlip>
                <a:blip r:embed="rId3"/>
              </a:buBlip>
              <a:tabLst/>
              <a:defRPr sz="1600" b="0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336550" algn="l" defTabSz="914400" rtl="0" eaLnBrk="1" latinLnBrk="0" hangingPunct="1">
              <a:spcBef>
                <a:spcPts val="600"/>
              </a:spcBef>
              <a:buClr>
                <a:schemeClr val="accent1">
                  <a:lumMod val="75000"/>
                </a:schemeClr>
              </a:buClr>
              <a:buSzPct val="150000"/>
              <a:buFontTx/>
              <a:buBlip>
                <a:blip r:embed="rId3"/>
              </a:buBlip>
              <a:defRPr sz="2400" kern="1200">
                <a:ln>
                  <a:noFill/>
                </a:ln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68375" indent="-282575" algn="l" defTabSz="914400" rtl="0" eaLnBrk="1" latinLnBrk="0" hangingPunct="1">
              <a:spcBef>
                <a:spcPts val="600"/>
              </a:spcBef>
              <a:buClr>
                <a:schemeClr val="tx2">
                  <a:lumMod val="75000"/>
                </a:schemeClr>
              </a:buClr>
              <a:buSzPct val="100000"/>
              <a:buFont typeface="Wingdings 2" pitchFamily="18" charset="2"/>
              <a:buChar char=""/>
              <a:defRPr sz="22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263650" indent="-295275" algn="l" defTabSz="914400" rtl="0" eaLnBrk="1" latinLnBrk="0" hangingPunct="1">
              <a:spcBef>
                <a:spcPts val="600"/>
              </a:spcBef>
              <a:buClr>
                <a:schemeClr val="tx1">
                  <a:lumMod val="50000"/>
                  <a:lumOff val="50000"/>
                </a:schemeClr>
              </a:buClr>
              <a:buSzPct val="100000"/>
              <a:buFont typeface="Wingdings 2" pitchFamily="18" charset="2"/>
              <a:buChar char="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6225" indent="-282575" algn="l" defTabSz="914400" rtl="0" eaLnBrk="1" latinLnBrk="0" hangingPunct="1">
              <a:spcBef>
                <a:spcPts val="6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Char char=""/>
              <a:defRPr sz="20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828800" indent="-282575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110000"/>
              <a:buFont typeface="Wingdings 2" pitchFamily="18" charset="2"/>
              <a:buChar char=""/>
              <a:defRPr lang="en-US" sz="1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117725" indent="-282575" algn="l" defTabSz="914400" rtl="0" eaLnBrk="1" latinLnBrk="0" hangingPunct="1"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Char char=""/>
              <a:defRPr lang="en-US" sz="1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398713" indent="-282575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110000"/>
              <a:buFont typeface="Wingdings 2" pitchFamily="18" charset="2"/>
              <a:buChar char=""/>
              <a:defRPr lang="en-US" sz="1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689225" indent="-282575" algn="l" defTabSz="914400" rtl="0" eaLnBrk="1" latinLnBrk="0" hangingPunct="1"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Char char=""/>
              <a:defRPr lang="en-US" sz="1800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fr-FR" sz="2000" dirty="0">
                <a:solidFill>
                  <a:schemeClr val="tx1"/>
                </a:solidFill>
              </a:rPr>
              <a:t>Que doit fournir le « cédant » ?</a:t>
            </a:r>
          </a:p>
          <a:p>
            <a:pPr lvl="1" algn="just">
              <a:buFont typeface="Arial" panose="020B0604020202020204" pitchFamily="34" charset="0"/>
              <a:buChar char="•"/>
            </a:pPr>
            <a:r>
              <a:rPr lang="fr-FR" sz="1800" dirty="0"/>
              <a:t>Certificat de conformité occasion (</a:t>
            </a:r>
            <a:r>
              <a:rPr lang="fr-FR" sz="1800" dirty="0">
                <a:hlinkClick r:id="rId4"/>
              </a:rPr>
              <a:t>article R4313-14 </a:t>
            </a:r>
            <a:r>
              <a:rPr lang="fr-FR" sz="1800" dirty="0"/>
              <a:t>du code du travail + </a:t>
            </a:r>
            <a:r>
              <a:rPr lang="fr-FR" sz="1800" dirty="0">
                <a:hlinkClick r:id="rId5"/>
              </a:rPr>
              <a:t>arrêté du 22 octobre 2009</a:t>
            </a:r>
            <a:r>
              <a:rPr lang="fr-FR" sz="1800" dirty="0"/>
              <a:t>) : modèle en annexe II de l’arrêté</a:t>
            </a:r>
          </a:p>
          <a:p>
            <a:pPr lvl="1" algn="just">
              <a:buFont typeface="Arial" panose="020B0604020202020204" pitchFamily="34" charset="0"/>
              <a:buChar char="•"/>
            </a:pPr>
            <a:r>
              <a:rPr lang="fr-FR" sz="1800" dirty="0"/>
              <a:t>Déclaration CE de conformité originelle</a:t>
            </a:r>
          </a:p>
          <a:p>
            <a:pPr lvl="1" algn="just">
              <a:buFont typeface="Arial" panose="020B0604020202020204" pitchFamily="34" charset="0"/>
              <a:buChar char="•"/>
            </a:pPr>
            <a:r>
              <a:rPr lang="fr-FR" sz="1800" dirty="0"/>
              <a:t>Rapport de VGP exempt de toute observation et datant de moins de 6 mois (=état de conservation)</a:t>
            </a:r>
          </a:p>
          <a:p>
            <a:pPr algn="just"/>
            <a:r>
              <a:rPr lang="fr-FR" sz="2000" dirty="0">
                <a:solidFill>
                  <a:schemeClr val="tx1"/>
                </a:solidFill>
              </a:rPr>
              <a:t>Et que doit faire le preneur ?</a:t>
            </a:r>
          </a:p>
          <a:p>
            <a:pPr lvl="1" algn="just">
              <a:buFont typeface="Arial" panose="020B0604020202020204" pitchFamily="34" charset="0"/>
              <a:buChar char="•"/>
            </a:pPr>
            <a:r>
              <a:rPr lang="fr-FR" sz="1800" dirty="0"/>
              <a:t>Vérifier la présence, la validité et la pertinence du dernier rapport de vérification périodique</a:t>
            </a:r>
          </a:p>
          <a:p>
            <a:pPr lvl="1" algn="just">
              <a:buFont typeface="Arial" panose="020B0604020202020204" pitchFamily="34" charset="0"/>
              <a:buChar char="•"/>
            </a:pPr>
            <a:r>
              <a:rPr lang="fr-FR" sz="1800" dirty="0"/>
              <a:t>Procéder à la </a:t>
            </a:r>
            <a:r>
              <a:rPr lang="fr-FR" sz="1800" b="1" dirty="0"/>
              <a:t>remise en service</a:t>
            </a:r>
            <a:r>
              <a:rPr lang="fr-FR" sz="1800" dirty="0"/>
              <a:t> de l’équipement…</a:t>
            </a:r>
          </a:p>
          <a:p>
            <a:pPr algn="just"/>
            <a:endParaRPr lang="fr-FR" sz="2000" dirty="0">
              <a:solidFill>
                <a:schemeClr val="tx1"/>
              </a:solidFill>
            </a:endParaRPr>
          </a:p>
          <a:p>
            <a:pPr marL="349250" lvl="1" indent="0" algn="just">
              <a:buNone/>
            </a:pPr>
            <a:endParaRPr lang="fr-FR" sz="1800" dirty="0"/>
          </a:p>
          <a:p>
            <a:pPr marL="349250" lvl="1" indent="0" algn="just">
              <a:buNone/>
            </a:pPr>
            <a:endParaRPr lang="fr-FR" sz="1800" dirty="0"/>
          </a:p>
          <a:p>
            <a:pPr marL="349250" lvl="1" indent="0" algn="just">
              <a:buNone/>
            </a:pPr>
            <a:endParaRPr lang="fr-FR" sz="1800" dirty="0"/>
          </a:p>
        </p:txBody>
      </p:sp>
      <p:pic>
        <p:nvPicPr>
          <p:cNvPr id="1026" name="Picture 2" descr="The impact of brand messaging on customer acquisition">
            <a:extLst>
              <a:ext uri="{FF2B5EF4-FFF2-40B4-BE49-F238E27FC236}">
                <a16:creationId xmlns:a16="http://schemas.microsoft.com/office/drawing/2014/main" id="{682AE7BE-671B-AC5A-CC0B-C3AD1F02E9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8138" y="4467224"/>
            <a:ext cx="3562350" cy="1781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703584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 txBox="1">
            <a:spLocks/>
          </p:cNvSpPr>
          <p:nvPr/>
        </p:nvSpPr>
        <p:spPr>
          <a:xfrm>
            <a:off x="1674484" y="4190552"/>
            <a:ext cx="8373291" cy="1433306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000" b="1" i="0" kern="1200">
                <a:solidFill>
                  <a:srgbClr val="FF6600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4400" dirty="0"/>
              <a:t>La vente/location d’un chariot élévateur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983F2663-8B4B-4DF0-B753-19CBB20D3ADE}"/>
              </a:ext>
            </a:extLst>
          </p:cNvPr>
          <p:cNvPicPr>
            <a:picLocks noChangeAspect="1"/>
          </p:cNvPicPr>
          <p:nvPr/>
        </p:nvPicPr>
        <p:blipFill>
          <a:blip r:embed="rId3">
            <a:grayscl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PencilSketch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7376" y="1008112"/>
            <a:ext cx="3152198" cy="242088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509115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 txBox="1">
            <a:spLocks/>
          </p:cNvSpPr>
          <p:nvPr/>
        </p:nvSpPr>
        <p:spPr>
          <a:xfrm>
            <a:off x="1516830" y="2876758"/>
            <a:ext cx="8373291" cy="1433306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000" b="1" i="0" kern="1200">
                <a:solidFill>
                  <a:srgbClr val="FF6600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4400" dirty="0"/>
              <a:t>Conjoncture</a:t>
            </a:r>
          </a:p>
          <a:p>
            <a:r>
              <a:rPr lang="fr-FR" sz="4400" dirty="0"/>
              <a:t>Marché français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983F2663-8B4B-4DF0-B753-19CBB20D3ADE}"/>
              </a:ext>
            </a:extLst>
          </p:cNvPr>
          <p:cNvPicPr>
            <a:picLocks noChangeAspect="1"/>
          </p:cNvPicPr>
          <p:nvPr/>
        </p:nvPicPr>
        <p:blipFill>
          <a:blip r:embed="rId3">
            <a:grayscl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PencilSketch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61378" y="2462479"/>
            <a:ext cx="3152198" cy="242088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985874335"/>
      </p:ext>
    </p:extLst>
  </p:cSld>
  <p:clrMapOvr>
    <a:masterClrMapping/>
  </p:clrMapOvr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7D93956-EA7C-F30A-EF11-7E5EECA952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z="3600" dirty="0"/>
              <a:t>La remise en service</a:t>
            </a:r>
          </a:p>
        </p:txBody>
      </p:sp>
      <p:sp>
        <p:nvSpPr>
          <p:cNvPr id="6" name="Espace réservé du texte 2">
            <a:extLst>
              <a:ext uri="{FF2B5EF4-FFF2-40B4-BE49-F238E27FC236}">
                <a16:creationId xmlns:a16="http://schemas.microsoft.com/office/drawing/2014/main" id="{ABFE43CF-21D5-CBCA-8F20-F1B6CCD38B86}"/>
              </a:ext>
            </a:extLst>
          </p:cNvPr>
          <p:cNvSpPr txBox="1">
            <a:spLocks/>
          </p:cNvSpPr>
          <p:nvPr/>
        </p:nvSpPr>
        <p:spPr>
          <a:xfrm>
            <a:off x="242261" y="1326235"/>
            <a:ext cx="9944727" cy="4988839"/>
          </a:xfrm>
          <a:prstGeom prst="rect">
            <a:avLst/>
          </a:prstGeom>
        </p:spPr>
        <p:txBody>
          <a:bodyPr/>
          <a:lstStyle>
            <a:lvl1pPr marL="285750" marR="0" indent="-285750" algn="l" defTabSz="914400" rtl="0" eaLnBrk="1" fontAlgn="auto" latinLnBrk="0" hangingPunct="1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buSzPct val="150000"/>
              <a:buFontTx/>
              <a:buBlip>
                <a:blip r:embed="rId3"/>
              </a:buBlip>
              <a:tabLst/>
              <a:defRPr sz="1600" b="0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336550" algn="l" defTabSz="914400" rtl="0" eaLnBrk="1" latinLnBrk="0" hangingPunct="1">
              <a:spcBef>
                <a:spcPts val="600"/>
              </a:spcBef>
              <a:buClr>
                <a:schemeClr val="accent1">
                  <a:lumMod val="75000"/>
                </a:schemeClr>
              </a:buClr>
              <a:buSzPct val="150000"/>
              <a:buFontTx/>
              <a:buBlip>
                <a:blip r:embed="rId3"/>
              </a:buBlip>
              <a:defRPr sz="2400" kern="1200">
                <a:ln>
                  <a:noFill/>
                </a:ln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68375" indent="-282575" algn="l" defTabSz="914400" rtl="0" eaLnBrk="1" latinLnBrk="0" hangingPunct="1">
              <a:spcBef>
                <a:spcPts val="600"/>
              </a:spcBef>
              <a:buClr>
                <a:schemeClr val="tx2">
                  <a:lumMod val="75000"/>
                </a:schemeClr>
              </a:buClr>
              <a:buSzPct val="100000"/>
              <a:buFont typeface="Wingdings 2" pitchFamily="18" charset="2"/>
              <a:buChar char=""/>
              <a:defRPr sz="22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263650" indent="-295275" algn="l" defTabSz="914400" rtl="0" eaLnBrk="1" latinLnBrk="0" hangingPunct="1">
              <a:spcBef>
                <a:spcPts val="600"/>
              </a:spcBef>
              <a:buClr>
                <a:schemeClr val="tx1">
                  <a:lumMod val="50000"/>
                  <a:lumOff val="50000"/>
                </a:schemeClr>
              </a:buClr>
              <a:buSzPct val="100000"/>
              <a:buFont typeface="Wingdings 2" pitchFamily="18" charset="2"/>
              <a:buChar char="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6225" indent="-282575" algn="l" defTabSz="914400" rtl="0" eaLnBrk="1" latinLnBrk="0" hangingPunct="1">
              <a:spcBef>
                <a:spcPts val="6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Char char=""/>
              <a:defRPr sz="20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828800" indent="-282575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110000"/>
              <a:buFont typeface="Wingdings 2" pitchFamily="18" charset="2"/>
              <a:buChar char=""/>
              <a:defRPr lang="en-US" sz="1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117725" indent="-282575" algn="l" defTabSz="914400" rtl="0" eaLnBrk="1" latinLnBrk="0" hangingPunct="1"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Char char=""/>
              <a:defRPr lang="en-US" sz="1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398713" indent="-282575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110000"/>
              <a:buFont typeface="Wingdings 2" pitchFamily="18" charset="2"/>
              <a:buChar char=""/>
              <a:defRPr lang="en-US" sz="1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689225" indent="-282575" algn="l" defTabSz="914400" rtl="0" eaLnBrk="1" latinLnBrk="0" hangingPunct="1"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Char char=""/>
              <a:defRPr lang="en-US" sz="1800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fr-FR" sz="2000" dirty="0">
                <a:solidFill>
                  <a:schemeClr val="tx1"/>
                </a:solidFill>
              </a:rPr>
              <a:t>Quel texte ?</a:t>
            </a:r>
          </a:p>
          <a:p>
            <a:pPr lvl="1" algn="just">
              <a:buFont typeface="Arial" panose="020B0604020202020204" pitchFamily="34" charset="0"/>
              <a:buChar char="•"/>
            </a:pPr>
            <a:r>
              <a:rPr lang="fr-FR" sz="1800" dirty="0">
                <a:hlinkClick r:id="rId4"/>
              </a:rPr>
              <a:t>Arrêté du 1</a:t>
            </a:r>
            <a:r>
              <a:rPr lang="fr-FR" sz="1800" baseline="30000" dirty="0">
                <a:hlinkClick r:id="rId4"/>
              </a:rPr>
              <a:t>er</a:t>
            </a:r>
            <a:r>
              <a:rPr lang="fr-FR" sz="1800" dirty="0">
                <a:hlinkClick r:id="rId4"/>
              </a:rPr>
              <a:t> mars 2004</a:t>
            </a:r>
            <a:endParaRPr lang="fr-FR" sz="2000" dirty="0">
              <a:solidFill>
                <a:schemeClr val="tx1"/>
              </a:solidFill>
            </a:endParaRPr>
          </a:p>
          <a:p>
            <a:pPr algn="just"/>
            <a:r>
              <a:rPr lang="fr-FR" sz="2000" dirty="0">
                <a:solidFill>
                  <a:schemeClr val="tx1"/>
                </a:solidFill>
              </a:rPr>
              <a:t>Qui doit la réaliser ?</a:t>
            </a:r>
          </a:p>
          <a:p>
            <a:pPr lvl="1" algn="just">
              <a:buFont typeface="Arial" panose="020B0604020202020204" pitchFamily="34" charset="0"/>
              <a:buChar char="•"/>
            </a:pPr>
            <a:r>
              <a:rPr lang="fr-FR" sz="1800" dirty="0"/>
              <a:t>Le chef d’établissement = </a:t>
            </a:r>
            <a:r>
              <a:rPr lang="fr-FR" sz="1800" b="1" dirty="0"/>
              <a:t>entreprise utilisatrice</a:t>
            </a:r>
          </a:p>
          <a:p>
            <a:pPr algn="just"/>
            <a:r>
              <a:rPr lang="fr-FR" sz="2000" dirty="0">
                <a:solidFill>
                  <a:schemeClr val="tx1"/>
                </a:solidFill>
              </a:rPr>
              <a:t>Quand ?</a:t>
            </a:r>
          </a:p>
          <a:p>
            <a:pPr lvl="1" algn="just">
              <a:buFont typeface="Arial" panose="020B0604020202020204" pitchFamily="34" charset="0"/>
              <a:buChar char="•"/>
            </a:pPr>
            <a:r>
              <a:rPr lang="fr-FR" sz="1800" dirty="0"/>
              <a:t>Changement de site d'utilisation (location = cas particulier)</a:t>
            </a:r>
          </a:p>
          <a:p>
            <a:pPr lvl="1" algn="just">
              <a:buFont typeface="Arial" panose="020B0604020202020204" pitchFamily="34" charset="0"/>
              <a:buChar char="•"/>
            </a:pPr>
            <a:r>
              <a:rPr lang="fr-FR" sz="1800" dirty="0"/>
              <a:t>Changement de configuration ou des conditions d'utilisation, sur un même site</a:t>
            </a:r>
          </a:p>
          <a:p>
            <a:pPr lvl="1" algn="just">
              <a:buFont typeface="Arial" panose="020B0604020202020204" pitchFamily="34" charset="0"/>
              <a:buChar char="•"/>
            </a:pPr>
            <a:r>
              <a:rPr lang="fr-FR" sz="1800" dirty="0"/>
              <a:t>Suite d'un démontage suivi d'un remontage de l'appareil de levage</a:t>
            </a:r>
          </a:p>
          <a:p>
            <a:pPr lvl="1" algn="just">
              <a:buFont typeface="Arial" panose="020B0604020202020204" pitchFamily="34" charset="0"/>
              <a:buChar char="•"/>
            </a:pPr>
            <a:r>
              <a:rPr lang="fr-FR" sz="1800" dirty="0"/>
              <a:t>Après tout remplacement, réparation ou transformation importante intéressant les organes essentiels de l'appareil de levage</a:t>
            </a:r>
          </a:p>
          <a:p>
            <a:pPr lvl="1" algn="just">
              <a:buFont typeface="Arial" panose="020B0604020202020204" pitchFamily="34" charset="0"/>
              <a:buChar char="•"/>
            </a:pPr>
            <a:r>
              <a:rPr lang="fr-FR" sz="1800" dirty="0"/>
              <a:t>A la suite de tout accident provoqué par la défaillance d'un organe essentiel de l'appareil de levage.</a:t>
            </a:r>
          </a:p>
        </p:txBody>
      </p:sp>
      <p:pic>
        <p:nvPicPr>
          <p:cNvPr id="3" name="Picture 4" descr="Point D'Interrogation Question - Image gratuite sur Pixabay">
            <a:extLst>
              <a:ext uri="{FF2B5EF4-FFF2-40B4-BE49-F238E27FC236}">
                <a16:creationId xmlns:a16="http://schemas.microsoft.com/office/drawing/2014/main" id="{278A5C5D-C4B8-5893-B038-5FFC544C3E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13785" y="1326235"/>
            <a:ext cx="2427673" cy="242767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8601039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7D93956-EA7C-F30A-EF11-7E5EECA952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z="3600" dirty="0"/>
              <a:t>La remise en service</a:t>
            </a:r>
          </a:p>
        </p:txBody>
      </p:sp>
      <p:sp>
        <p:nvSpPr>
          <p:cNvPr id="6" name="Espace réservé du texte 2">
            <a:extLst>
              <a:ext uri="{FF2B5EF4-FFF2-40B4-BE49-F238E27FC236}">
                <a16:creationId xmlns:a16="http://schemas.microsoft.com/office/drawing/2014/main" id="{ABFE43CF-21D5-CBCA-8F20-F1B6CCD38B86}"/>
              </a:ext>
            </a:extLst>
          </p:cNvPr>
          <p:cNvSpPr txBox="1">
            <a:spLocks/>
          </p:cNvSpPr>
          <p:nvPr/>
        </p:nvSpPr>
        <p:spPr>
          <a:xfrm>
            <a:off x="242261" y="1326235"/>
            <a:ext cx="7644439" cy="4988839"/>
          </a:xfrm>
          <a:prstGeom prst="rect">
            <a:avLst/>
          </a:prstGeom>
        </p:spPr>
        <p:txBody>
          <a:bodyPr/>
          <a:lstStyle>
            <a:lvl1pPr marL="285750" marR="0" indent="-285750" algn="l" defTabSz="914400" rtl="0" eaLnBrk="1" fontAlgn="auto" latinLnBrk="0" hangingPunct="1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buSzPct val="150000"/>
              <a:buFontTx/>
              <a:buBlip>
                <a:blip r:embed="rId3"/>
              </a:buBlip>
              <a:tabLst/>
              <a:defRPr sz="1600" b="0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336550" algn="l" defTabSz="914400" rtl="0" eaLnBrk="1" latinLnBrk="0" hangingPunct="1">
              <a:spcBef>
                <a:spcPts val="600"/>
              </a:spcBef>
              <a:buClr>
                <a:schemeClr val="accent1">
                  <a:lumMod val="75000"/>
                </a:schemeClr>
              </a:buClr>
              <a:buSzPct val="150000"/>
              <a:buFontTx/>
              <a:buBlip>
                <a:blip r:embed="rId3"/>
              </a:buBlip>
              <a:defRPr sz="2400" kern="1200">
                <a:ln>
                  <a:noFill/>
                </a:ln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68375" indent="-282575" algn="l" defTabSz="914400" rtl="0" eaLnBrk="1" latinLnBrk="0" hangingPunct="1">
              <a:spcBef>
                <a:spcPts val="600"/>
              </a:spcBef>
              <a:buClr>
                <a:schemeClr val="tx2">
                  <a:lumMod val="75000"/>
                </a:schemeClr>
              </a:buClr>
              <a:buSzPct val="100000"/>
              <a:buFont typeface="Wingdings 2" pitchFamily="18" charset="2"/>
              <a:buChar char=""/>
              <a:defRPr sz="22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263650" indent="-295275" algn="l" defTabSz="914400" rtl="0" eaLnBrk="1" latinLnBrk="0" hangingPunct="1">
              <a:spcBef>
                <a:spcPts val="600"/>
              </a:spcBef>
              <a:buClr>
                <a:schemeClr val="tx1">
                  <a:lumMod val="50000"/>
                  <a:lumOff val="50000"/>
                </a:schemeClr>
              </a:buClr>
              <a:buSzPct val="100000"/>
              <a:buFont typeface="Wingdings 2" pitchFamily="18" charset="2"/>
              <a:buChar char="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6225" indent="-282575" algn="l" defTabSz="914400" rtl="0" eaLnBrk="1" latinLnBrk="0" hangingPunct="1">
              <a:spcBef>
                <a:spcPts val="6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Char char=""/>
              <a:defRPr sz="20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828800" indent="-282575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110000"/>
              <a:buFont typeface="Wingdings 2" pitchFamily="18" charset="2"/>
              <a:buChar char=""/>
              <a:defRPr lang="en-US" sz="1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117725" indent="-282575" algn="l" defTabSz="914400" rtl="0" eaLnBrk="1" latinLnBrk="0" hangingPunct="1"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Char char=""/>
              <a:defRPr lang="en-US" sz="1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398713" indent="-282575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110000"/>
              <a:buFont typeface="Wingdings 2" pitchFamily="18" charset="2"/>
              <a:buChar char=""/>
              <a:defRPr lang="en-US" sz="1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689225" indent="-282575" algn="l" defTabSz="914400" rtl="0" eaLnBrk="1" latinLnBrk="0" hangingPunct="1"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Char char=""/>
              <a:defRPr lang="en-US" sz="1800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fr-FR" sz="2000" dirty="0">
                <a:solidFill>
                  <a:schemeClr val="tx1"/>
                </a:solidFill>
              </a:rPr>
              <a:t>Contenu ?</a:t>
            </a:r>
          </a:p>
          <a:p>
            <a:pPr lvl="1" algn="just">
              <a:buFont typeface="Arial" panose="020B0604020202020204" pitchFamily="34" charset="0"/>
              <a:buChar char="•"/>
            </a:pPr>
            <a:r>
              <a:rPr lang="fr-FR" sz="1800" dirty="0"/>
              <a:t>Examen d’adéquation (art.5-I)</a:t>
            </a:r>
            <a:endParaRPr lang="fr-FR" sz="1800" b="1" dirty="0"/>
          </a:p>
          <a:p>
            <a:pPr lvl="1" algn="just">
              <a:buFont typeface="Arial" panose="020B0604020202020204" pitchFamily="34" charset="0"/>
              <a:buChar char="•"/>
            </a:pPr>
            <a:r>
              <a:rPr lang="fr-FR" sz="1800" dirty="0"/>
              <a:t>Épreuve statique (art.10)</a:t>
            </a:r>
          </a:p>
          <a:p>
            <a:pPr lvl="1" algn="just">
              <a:buFont typeface="Arial" panose="020B0604020202020204" pitchFamily="34" charset="0"/>
              <a:buChar char="•"/>
            </a:pPr>
            <a:r>
              <a:rPr lang="fr-FR" sz="1800" dirty="0"/>
              <a:t>Épreuve dynamique (art.11)</a:t>
            </a:r>
          </a:p>
          <a:p>
            <a:pPr lvl="1" algn="just">
              <a:buFont typeface="Arial" panose="020B0604020202020204" pitchFamily="34" charset="0"/>
              <a:buChar char="•"/>
            </a:pPr>
            <a:r>
              <a:rPr lang="fr-FR" sz="1800" dirty="0">
                <a:solidFill>
                  <a:schemeClr val="tx1"/>
                </a:solidFill>
              </a:rPr>
              <a:t>Essais de fonctionnement (art.6b)</a:t>
            </a:r>
          </a:p>
          <a:p>
            <a:pPr algn="just"/>
            <a:r>
              <a:rPr lang="fr-FR" sz="2000" dirty="0">
                <a:solidFill>
                  <a:schemeClr val="tx1"/>
                </a:solidFill>
              </a:rPr>
              <a:t>Ressources ?</a:t>
            </a:r>
            <a:endParaRPr lang="fr-FR" sz="1800" dirty="0"/>
          </a:p>
          <a:p>
            <a:pPr lvl="1" algn="just">
              <a:buFont typeface="Arial" panose="020B0604020202020204" pitchFamily="34" charset="0"/>
              <a:buChar char="•"/>
            </a:pPr>
            <a:r>
              <a:rPr lang="fr-FR" sz="1800" dirty="0"/>
              <a:t>INRS : </a:t>
            </a:r>
            <a:r>
              <a:rPr lang="fr-FR" sz="1800" dirty="0">
                <a:hlinkClick r:id="rId4"/>
              </a:rPr>
              <a:t>ED6339</a:t>
            </a:r>
            <a:endParaRPr lang="fr-FR" sz="1800" dirty="0"/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B436C220-7A56-77E1-8160-95B8CB536843}"/>
              </a:ext>
            </a:extLst>
          </p:cNvPr>
          <p:cNvSpPr txBox="1"/>
          <p:nvPr/>
        </p:nvSpPr>
        <p:spPr>
          <a:xfrm>
            <a:off x="5466753" y="2538439"/>
            <a:ext cx="352544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fr-FR" sz="1800" b="1" dirty="0"/>
              <a:t>Écrit obligatoire !</a:t>
            </a:r>
            <a:endParaRPr lang="fr-FR" dirty="0"/>
          </a:p>
        </p:txBody>
      </p:sp>
      <p:pic>
        <p:nvPicPr>
          <p:cNvPr id="2054" name="Picture 6">
            <a:extLst>
              <a:ext uri="{FF2B5EF4-FFF2-40B4-BE49-F238E27FC236}">
                <a16:creationId xmlns:a16="http://schemas.microsoft.com/office/drawing/2014/main" id="{26A27C14-4B56-4216-B03C-FE0E65E27B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0812" y="1081114"/>
            <a:ext cx="1457325" cy="1457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769380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7D93956-EA7C-F30A-EF11-7E5EECA952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z="3600" dirty="0"/>
              <a:t>La remise en service - détails</a:t>
            </a:r>
          </a:p>
        </p:txBody>
      </p:sp>
      <p:sp>
        <p:nvSpPr>
          <p:cNvPr id="6" name="Espace réservé du texte 2">
            <a:extLst>
              <a:ext uri="{FF2B5EF4-FFF2-40B4-BE49-F238E27FC236}">
                <a16:creationId xmlns:a16="http://schemas.microsoft.com/office/drawing/2014/main" id="{ABFE43CF-21D5-CBCA-8F20-F1B6CCD38B86}"/>
              </a:ext>
            </a:extLst>
          </p:cNvPr>
          <p:cNvSpPr txBox="1">
            <a:spLocks/>
          </p:cNvSpPr>
          <p:nvPr/>
        </p:nvSpPr>
        <p:spPr>
          <a:xfrm>
            <a:off x="242261" y="1326235"/>
            <a:ext cx="9944727" cy="4988839"/>
          </a:xfrm>
          <a:prstGeom prst="rect">
            <a:avLst/>
          </a:prstGeom>
        </p:spPr>
        <p:txBody>
          <a:bodyPr/>
          <a:lstStyle>
            <a:lvl1pPr marL="285750" marR="0" indent="-285750" algn="l" defTabSz="914400" rtl="0" eaLnBrk="1" fontAlgn="auto" latinLnBrk="0" hangingPunct="1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buSzPct val="150000"/>
              <a:buFontTx/>
              <a:buBlip>
                <a:blip r:embed="rId3"/>
              </a:buBlip>
              <a:tabLst/>
              <a:defRPr sz="1600" b="0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336550" algn="l" defTabSz="914400" rtl="0" eaLnBrk="1" latinLnBrk="0" hangingPunct="1">
              <a:spcBef>
                <a:spcPts val="600"/>
              </a:spcBef>
              <a:buClr>
                <a:schemeClr val="accent1">
                  <a:lumMod val="75000"/>
                </a:schemeClr>
              </a:buClr>
              <a:buSzPct val="150000"/>
              <a:buFontTx/>
              <a:buBlip>
                <a:blip r:embed="rId3"/>
              </a:buBlip>
              <a:defRPr sz="2400" kern="1200">
                <a:ln>
                  <a:noFill/>
                </a:ln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68375" indent="-282575" algn="l" defTabSz="914400" rtl="0" eaLnBrk="1" latinLnBrk="0" hangingPunct="1">
              <a:spcBef>
                <a:spcPts val="600"/>
              </a:spcBef>
              <a:buClr>
                <a:schemeClr val="tx2">
                  <a:lumMod val="75000"/>
                </a:schemeClr>
              </a:buClr>
              <a:buSzPct val="100000"/>
              <a:buFont typeface="Wingdings 2" pitchFamily="18" charset="2"/>
              <a:buChar char=""/>
              <a:defRPr sz="22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263650" indent="-295275" algn="l" defTabSz="914400" rtl="0" eaLnBrk="1" latinLnBrk="0" hangingPunct="1">
              <a:spcBef>
                <a:spcPts val="600"/>
              </a:spcBef>
              <a:buClr>
                <a:schemeClr val="tx1">
                  <a:lumMod val="50000"/>
                  <a:lumOff val="50000"/>
                </a:schemeClr>
              </a:buClr>
              <a:buSzPct val="100000"/>
              <a:buFont typeface="Wingdings 2" pitchFamily="18" charset="2"/>
              <a:buChar char="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6225" indent="-282575" algn="l" defTabSz="914400" rtl="0" eaLnBrk="1" latinLnBrk="0" hangingPunct="1">
              <a:spcBef>
                <a:spcPts val="6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Char char=""/>
              <a:defRPr sz="20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828800" indent="-282575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110000"/>
              <a:buFont typeface="Wingdings 2" pitchFamily="18" charset="2"/>
              <a:buChar char=""/>
              <a:defRPr lang="en-US" sz="1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117725" indent="-282575" algn="l" defTabSz="914400" rtl="0" eaLnBrk="1" latinLnBrk="0" hangingPunct="1"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Char char=""/>
              <a:defRPr lang="en-US" sz="1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398713" indent="-282575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110000"/>
              <a:buFont typeface="Wingdings 2" pitchFamily="18" charset="2"/>
              <a:buChar char=""/>
              <a:defRPr lang="en-US" sz="1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689225" indent="-282575" algn="l" defTabSz="914400" rtl="0" eaLnBrk="1" latinLnBrk="0" hangingPunct="1"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Char char=""/>
              <a:defRPr lang="en-US" sz="1800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fr-FR" sz="2000" b="1" dirty="0">
                <a:solidFill>
                  <a:schemeClr val="tx1"/>
                </a:solidFill>
              </a:rPr>
              <a:t>Examen d’adéquation </a:t>
            </a:r>
            <a:r>
              <a:rPr lang="fr-FR" sz="2000" dirty="0">
                <a:solidFill>
                  <a:schemeClr val="tx1"/>
                </a:solidFill>
              </a:rPr>
              <a:t>: l’examen qui consiste à vérifier</a:t>
            </a:r>
            <a:endParaRPr lang="fr-FR" sz="1800" dirty="0">
              <a:solidFill>
                <a:schemeClr val="tx1"/>
              </a:solidFill>
            </a:endParaRPr>
          </a:p>
          <a:p>
            <a:pPr lvl="1" algn="just">
              <a:buFont typeface="Arial" panose="020B0604020202020204" pitchFamily="34" charset="0"/>
              <a:buChar char="•"/>
            </a:pPr>
            <a:r>
              <a:rPr lang="fr-FR" sz="1800" dirty="0"/>
              <a:t>Que l’engin est approprié aux travaux que l’utilisateur prévoit d’effectuer</a:t>
            </a:r>
          </a:p>
          <a:p>
            <a:pPr lvl="1" algn="just">
              <a:buFont typeface="Arial" panose="020B0604020202020204" pitchFamily="34" charset="0"/>
              <a:buChar char="•"/>
            </a:pPr>
            <a:r>
              <a:rPr lang="fr-FR" sz="1800" dirty="0"/>
              <a:t>ainsi qu’aux risques auxquels les travailleurs sont exposés</a:t>
            </a:r>
          </a:p>
          <a:p>
            <a:pPr lvl="1" algn="just">
              <a:buFont typeface="Arial" panose="020B0604020202020204" pitchFamily="34" charset="0"/>
              <a:buChar char="•"/>
            </a:pPr>
            <a:r>
              <a:rPr lang="fr-FR" sz="1800" dirty="0"/>
              <a:t>que les opérations prévues sont compatibles avec les conditions</a:t>
            </a:r>
          </a:p>
          <a:p>
            <a:pPr lvl="1" algn="just">
              <a:buFont typeface="Arial" panose="020B0604020202020204" pitchFamily="34" charset="0"/>
              <a:buChar char="•"/>
            </a:pPr>
            <a:r>
              <a:rPr lang="fr-FR" sz="1800" dirty="0"/>
              <a:t>d’utilisation de l’appareil définies par le fabricant</a:t>
            </a:r>
          </a:p>
          <a:p>
            <a:pPr marL="349250" lvl="1" indent="0" algn="just">
              <a:buNone/>
            </a:pPr>
            <a:endParaRPr lang="fr-FR" sz="1800" dirty="0"/>
          </a:p>
          <a:p>
            <a:pPr lvl="1" algn="just">
              <a:buFont typeface="Wingdings" pitchFamily="2" charset="2"/>
              <a:buChar char="è"/>
            </a:pPr>
            <a:r>
              <a:rPr lang="fr-FR" sz="1800" dirty="0">
                <a:sym typeface="Wingdings" pitchFamily="2" charset="2"/>
              </a:rPr>
              <a:t> Conformité au cahier des charges VS absence d’utilisation interdite/non-conforme</a:t>
            </a:r>
          </a:p>
          <a:p>
            <a:pPr lvl="1" algn="just">
              <a:buFont typeface="Wingdings" pitchFamily="2" charset="2"/>
              <a:buChar char="è"/>
            </a:pPr>
            <a:endParaRPr lang="fr-FR" sz="1800" dirty="0">
              <a:sym typeface="Wingdings" pitchFamily="2" charset="2"/>
            </a:endParaRPr>
          </a:p>
          <a:p>
            <a:pPr marL="349250" lvl="1" indent="0" algn="just">
              <a:buNone/>
            </a:pPr>
            <a:r>
              <a:rPr lang="fr-FR" sz="1800" dirty="0">
                <a:sym typeface="Wingdings" pitchFamily="2" charset="2"/>
              </a:rPr>
              <a:t>Exemples : </a:t>
            </a:r>
          </a:p>
          <a:p>
            <a:pPr marL="349250" lvl="1" indent="0" algn="just">
              <a:buNone/>
            </a:pPr>
            <a:r>
              <a:rPr lang="fr-FR" sz="1800" dirty="0">
                <a:sym typeface="Wingdings" pitchFamily="2" charset="2"/>
              </a:rPr>
              <a:t>- PEMP : </a:t>
            </a:r>
            <a:r>
              <a:rPr lang="fr-FR" sz="1800" dirty="0">
                <a:sym typeface="Wingdings" pitchFamily="2" charset="2"/>
                <a:hlinkClick r:id="rId4"/>
              </a:rPr>
              <a:t>ED6419</a:t>
            </a:r>
            <a:endParaRPr lang="fr-FR" sz="1800" dirty="0">
              <a:sym typeface="Wingdings" pitchFamily="2" charset="2"/>
            </a:endParaRPr>
          </a:p>
          <a:p>
            <a:pPr marL="349250" lvl="1" indent="0" algn="just">
              <a:buNone/>
            </a:pPr>
            <a:r>
              <a:rPr lang="fr-FR" sz="1800" dirty="0">
                <a:sym typeface="Wingdings" pitchFamily="2" charset="2"/>
              </a:rPr>
              <a:t>- Grues mobiles : </a:t>
            </a:r>
            <a:r>
              <a:rPr lang="fr-FR" sz="1800" dirty="0">
                <a:sym typeface="Wingdings" pitchFamily="2" charset="2"/>
                <a:hlinkClick r:id="rId5"/>
              </a:rPr>
              <a:t>ED6107</a:t>
            </a:r>
            <a:endParaRPr lang="fr-FR" sz="1800" dirty="0">
              <a:sym typeface="Wingdings" pitchFamily="2" charset="2"/>
            </a:endParaRPr>
          </a:p>
          <a:p>
            <a:pPr marL="349250" lvl="1" indent="0" algn="just">
              <a:buNone/>
            </a:pPr>
            <a:r>
              <a:rPr lang="fr-FR" sz="1800" dirty="0">
                <a:sym typeface="Wingdings" pitchFamily="2" charset="2"/>
              </a:rPr>
              <a:t>- Grues de chargement : </a:t>
            </a:r>
            <a:r>
              <a:rPr lang="fr-FR" sz="1800" dirty="0">
                <a:sym typeface="Wingdings" pitchFamily="2" charset="2"/>
                <a:hlinkClick r:id="rId6"/>
              </a:rPr>
              <a:t>ED6278</a:t>
            </a:r>
            <a:endParaRPr lang="fr-FR" sz="1800" dirty="0">
              <a:sym typeface="Wingdings" pitchFamily="2" charset="2"/>
            </a:endParaRPr>
          </a:p>
        </p:txBody>
      </p:sp>
      <p:pic>
        <p:nvPicPr>
          <p:cNvPr id="3" name="Picture 6">
            <a:extLst>
              <a:ext uri="{FF2B5EF4-FFF2-40B4-BE49-F238E27FC236}">
                <a16:creationId xmlns:a16="http://schemas.microsoft.com/office/drawing/2014/main" id="{02C3B085-4BAF-BAA5-913D-CF6396DA5A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97043" y="3820654"/>
            <a:ext cx="1457325" cy="1457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ZoneTexte 3">
            <a:extLst>
              <a:ext uri="{FF2B5EF4-FFF2-40B4-BE49-F238E27FC236}">
                <a16:creationId xmlns:a16="http://schemas.microsoft.com/office/drawing/2014/main" id="{4FB4E912-8C8E-8AA1-B8DB-99ABBD34170B}"/>
              </a:ext>
            </a:extLst>
          </p:cNvPr>
          <p:cNvSpPr txBox="1"/>
          <p:nvPr/>
        </p:nvSpPr>
        <p:spPr>
          <a:xfrm>
            <a:off x="7462984" y="5287807"/>
            <a:ext cx="352544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fr-FR" b="1" dirty="0">
                <a:hlinkClick r:id="rId8"/>
              </a:rPr>
              <a:t>Jurisprudence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583832194"/>
      </p:ext>
    </p:extLst>
  </p:cSld>
  <p:clrMapOvr>
    <a:masterClrMapping/>
  </p:clrMapOvr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7D93956-EA7C-F30A-EF11-7E5EECA952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z="3600" dirty="0"/>
              <a:t>La remise en service - détails</a:t>
            </a:r>
          </a:p>
        </p:txBody>
      </p:sp>
      <p:sp>
        <p:nvSpPr>
          <p:cNvPr id="6" name="Espace réservé du texte 2">
            <a:extLst>
              <a:ext uri="{FF2B5EF4-FFF2-40B4-BE49-F238E27FC236}">
                <a16:creationId xmlns:a16="http://schemas.microsoft.com/office/drawing/2014/main" id="{ABFE43CF-21D5-CBCA-8F20-F1B6CCD38B86}"/>
              </a:ext>
            </a:extLst>
          </p:cNvPr>
          <p:cNvSpPr txBox="1">
            <a:spLocks/>
          </p:cNvSpPr>
          <p:nvPr/>
        </p:nvSpPr>
        <p:spPr>
          <a:xfrm>
            <a:off x="242261" y="1326235"/>
            <a:ext cx="9944727" cy="4988839"/>
          </a:xfrm>
          <a:prstGeom prst="rect">
            <a:avLst/>
          </a:prstGeom>
        </p:spPr>
        <p:txBody>
          <a:bodyPr/>
          <a:lstStyle>
            <a:lvl1pPr marL="285750" marR="0" indent="-285750" algn="l" defTabSz="914400" rtl="0" eaLnBrk="1" fontAlgn="auto" latinLnBrk="0" hangingPunct="1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buSzPct val="150000"/>
              <a:buFontTx/>
              <a:buBlip>
                <a:blip r:embed="rId3"/>
              </a:buBlip>
              <a:tabLst/>
              <a:defRPr sz="1600" b="0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336550" algn="l" defTabSz="914400" rtl="0" eaLnBrk="1" latinLnBrk="0" hangingPunct="1">
              <a:spcBef>
                <a:spcPts val="600"/>
              </a:spcBef>
              <a:buClr>
                <a:schemeClr val="accent1">
                  <a:lumMod val="75000"/>
                </a:schemeClr>
              </a:buClr>
              <a:buSzPct val="150000"/>
              <a:buFontTx/>
              <a:buBlip>
                <a:blip r:embed="rId3"/>
              </a:buBlip>
              <a:defRPr sz="2400" kern="1200">
                <a:ln>
                  <a:noFill/>
                </a:ln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68375" indent="-282575" algn="l" defTabSz="914400" rtl="0" eaLnBrk="1" latinLnBrk="0" hangingPunct="1">
              <a:spcBef>
                <a:spcPts val="600"/>
              </a:spcBef>
              <a:buClr>
                <a:schemeClr val="tx2">
                  <a:lumMod val="75000"/>
                </a:schemeClr>
              </a:buClr>
              <a:buSzPct val="100000"/>
              <a:buFont typeface="Wingdings 2" pitchFamily="18" charset="2"/>
              <a:buChar char=""/>
              <a:defRPr sz="22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263650" indent="-295275" algn="l" defTabSz="914400" rtl="0" eaLnBrk="1" latinLnBrk="0" hangingPunct="1">
              <a:spcBef>
                <a:spcPts val="600"/>
              </a:spcBef>
              <a:buClr>
                <a:schemeClr val="tx1">
                  <a:lumMod val="50000"/>
                  <a:lumOff val="50000"/>
                </a:schemeClr>
              </a:buClr>
              <a:buSzPct val="100000"/>
              <a:buFont typeface="Wingdings 2" pitchFamily="18" charset="2"/>
              <a:buChar char="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6225" indent="-282575" algn="l" defTabSz="914400" rtl="0" eaLnBrk="1" latinLnBrk="0" hangingPunct="1">
              <a:spcBef>
                <a:spcPts val="6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Char char=""/>
              <a:defRPr sz="20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828800" indent="-282575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110000"/>
              <a:buFont typeface="Wingdings 2" pitchFamily="18" charset="2"/>
              <a:buChar char=""/>
              <a:defRPr lang="en-US" sz="1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117725" indent="-282575" algn="l" defTabSz="914400" rtl="0" eaLnBrk="1" latinLnBrk="0" hangingPunct="1"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Char char=""/>
              <a:defRPr lang="en-US" sz="1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398713" indent="-282575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110000"/>
              <a:buFont typeface="Wingdings 2" pitchFamily="18" charset="2"/>
              <a:buChar char=""/>
              <a:defRPr lang="en-US" sz="1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689225" indent="-282575" algn="l" defTabSz="914400" rtl="0" eaLnBrk="1" latinLnBrk="0" hangingPunct="1"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Char char=""/>
              <a:defRPr lang="en-US" sz="1800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fr-FR" sz="2000" b="1" dirty="0">
                <a:solidFill>
                  <a:schemeClr val="tx1"/>
                </a:solidFill>
              </a:rPr>
              <a:t>Épreuve statique </a:t>
            </a:r>
            <a:r>
              <a:rPr lang="fr-FR" sz="2000" dirty="0">
                <a:solidFill>
                  <a:schemeClr val="tx1"/>
                </a:solidFill>
              </a:rPr>
              <a:t>: consiste à faire supporter au chariot la charge maximale d’utilisation multipliée par le coefficient d’épreuve statique, sans la faire mouvoir pendant une durée déterminée</a:t>
            </a:r>
            <a:endParaRPr lang="fr-FR" sz="1800" dirty="0">
              <a:solidFill>
                <a:schemeClr val="tx1"/>
              </a:solidFill>
            </a:endParaRPr>
          </a:p>
          <a:p>
            <a:pPr lvl="1" algn="just">
              <a:buFont typeface="Arial" panose="020B0604020202020204" pitchFamily="34" charset="0"/>
              <a:buChar char="•"/>
            </a:pPr>
            <a:r>
              <a:rPr lang="fr-FR" sz="1800" dirty="0"/>
              <a:t>les conditions de l’épreuve statique, sa durée et le</a:t>
            </a:r>
          </a:p>
          <a:p>
            <a:pPr lvl="1" algn="just">
              <a:buFont typeface="Arial" panose="020B0604020202020204" pitchFamily="34" charset="0"/>
              <a:buChar char="•"/>
            </a:pPr>
            <a:r>
              <a:rPr lang="fr-FR" sz="1800" dirty="0"/>
              <a:t>coefficient appliqué sont ceux définis par </a:t>
            </a:r>
            <a:r>
              <a:rPr lang="fr-FR" sz="1800" b="1" dirty="0"/>
              <a:t>la notice d’instructions du fabricant</a:t>
            </a:r>
          </a:p>
          <a:p>
            <a:pPr lvl="1" algn="just">
              <a:buFont typeface="Arial" panose="020B0604020202020204" pitchFamily="34" charset="0"/>
              <a:buChar char="•"/>
            </a:pPr>
            <a:r>
              <a:rPr lang="fr-FR" sz="1800" dirty="0"/>
              <a:t>à défaut, ce sont ceux définis par la réglementation appliquée lors de la conception de l’appareil ;</a:t>
            </a:r>
          </a:p>
          <a:p>
            <a:pPr lvl="1" algn="just">
              <a:buFont typeface="Arial" panose="020B0604020202020204" pitchFamily="34" charset="0"/>
              <a:buChar char="•"/>
            </a:pPr>
            <a:r>
              <a:rPr lang="fr-FR" sz="1800" dirty="0"/>
              <a:t>à défaut, le coefficient est égal à 1,5 et la durée de l’épreuve est de une heure.</a:t>
            </a:r>
          </a:p>
        </p:txBody>
      </p:sp>
    </p:spTree>
    <p:extLst>
      <p:ext uri="{BB962C8B-B14F-4D97-AF65-F5344CB8AC3E}">
        <p14:creationId xmlns:p14="http://schemas.microsoft.com/office/powerpoint/2010/main" val="1993186696"/>
      </p:ext>
    </p:extLst>
  </p:cSld>
  <p:clrMapOvr>
    <a:masterClrMapping/>
  </p:clrMapOvr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7D93956-EA7C-F30A-EF11-7E5EECA952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z="3600" dirty="0"/>
              <a:t>La remise en service - détails</a:t>
            </a:r>
          </a:p>
        </p:txBody>
      </p:sp>
      <p:sp>
        <p:nvSpPr>
          <p:cNvPr id="6" name="Espace réservé du texte 2">
            <a:extLst>
              <a:ext uri="{FF2B5EF4-FFF2-40B4-BE49-F238E27FC236}">
                <a16:creationId xmlns:a16="http://schemas.microsoft.com/office/drawing/2014/main" id="{ABFE43CF-21D5-CBCA-8F20-F1B6CCD38B86}"/>
              </a:ext>
            </a:extLst>
          </p:cNvPr>
          <p:cNvSpPr txBox="1">
            <a:spLocks/>
          </p:cNvSpPr>
          <p:nvPr/>
        </p:nvSpPr>
        <p:spPr>
          <a:xfrm>
            <a:off x="242261" y="1326235"/>
            <a:ext cx="9944727" cy="4988839"/>
          </a:xfrm>
          <a:prstGeom prst="rect">
            <a:avLst/>
          </a:prstGeom>
        </p:spPr>
        <p:txBody>
          <a:bodyPr/>
          <a:lstStyle>
            <a:lvl1pPr marL="285750" marR="0" indent="-285750" algn="l" defTabSz="914400" rtl="0" eaLnBrk="1" fontAlgn="auto" latinLnBrk="0" hangingPunct="1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buSzPct val="150000"/>
              <a:buFontTx/>
              <a:buBlip>
                <a:blip r:embed="rId3"/>
              </a:buBlip>
              <a:tabLst/>
              <a:defRPr sz="1600" b="0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336550" algn="l" defTabSz="914400" rtl="0" eaLnBrk="1" latinLnBrk="0" hangingPunct="1">
              <a:spcBef>
                <a:spcPts val="600"/>
              </a:spcBef>
              <a:buClr>
                <a:schemeClr val="accent1">
                  <a:lumMod val="75000"/>
                </a:schemeClr>
              </a:buClr>
              <a:buSzPct val="150000"/>
              <a:buFontTx/>
              <a:buBlip>
                <a:blip r:embed="rId3"/>
              </a:buBlip>
              <a:defRPr sz="2400" kern="1200">
                <a:ln>
                  <a:noFill/>
                </a:ln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68375" indent="-282575" algn="l" defTabSz="914400" rtl="0" eaLnBrk="1" latinLnBrk="0" hangingPunct="1">
              <a:spcBef>
                <a:spcPts val="600"/>
              </a:spcBef>
              <a:buClr>
                <a:schemeClr val="tx2">
                  <a:lumMod val="75000"/>
                </a:schemeClr>
              </a:buClr>
              <a:buSzPct val="100000"/>
              <a:buFont typeface="Wingdings 2" pitchFamily="18" charset="2"/>
              <a:buChar char=""/>
              <a:defRPr sz="22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263650" indent="-295275" algn="l" defTabSz="914400" rtl="0" eaLnBrk="1" latinLnBrk="0" hangingPunct="1">
              <a:spcBef>
                <a:spcPts val="600"/>
              </a:spcBef>
              <a:buClr>
                <a:schemeClr val="tx1">
                  <a:lumMod val="50000"/>
                  <a:lumOff val="50000"/>
                </a:schemeClr>
              </a:buClr>
              <a:buSzPct val="100000"/>
              <a:buFont typeface="Wingdings 2" pitchFamily="18" charset="2"/>
              <a:buChar char="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6225" indent="-282575" algn="l" defTabSz="914400" rtl="0" eaLnBrk="1" latinLnBrk="0" hangingPunct="1">
              <a:spcBef>
                <a:spcPts val="6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Char char=""/>
              <a:defRPr sz="20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828800" indent="-282575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110000"/>
              <a:buFont typeface="Wingdings 2" pitchFamily="18" charset="2"/>
              <a:buChar char=""/>
              <a:defRPr lang="en-US" sz="1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117725" indent="-282575" algn="l" defTabSz="914400" rtl="0" eaLnBrk="1" latinLnBrk="0" hangingPunct="1"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Char char=""/>
              <a:defRPr lang="en-US" sz="1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398713" indent="-282575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110000"/>
              <a:buFont typeface="Wingdings 2" pitchFamily="18" charset="2"/>
              <a:buChar char=""/>
              <a:defRPr lang="en-US" sz="1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689225" indent="-282575" algn="l" defTabSz="914400" rtl="0" eaLnBrk="1" latinLnBrk="0" hangingPunct="1"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Char char=""/>
              <a:defRPr lang="en-US" sz="1800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fr-FR" sz="2000" b="1" dirty="0">
                <a:solidFill>
                  <a:schemeClr val="tx1"/>
                </a:solidFill>
              </a:rPr>
              <a:t>Épreuve dynamique </a:t>
            </a:r>
            <a:r>
              <a:rPr lang="fr-FR" sz="2000" dirty="0">
                <a:solidFill>
                  <a:schemeClr val="tx1"/>
                </a:solidFill>
              </a:rPr>
              <a:t>: consiste à faire mouvoir, par le chariot, la charge maximale d’utilisation multipliée par le coefficient d’épreuve dynamique de façon à amener cette charge dans toutes les positions qu’elle peut occuper, sans qu’il soit tenu compte ni de la vitesse obtenue, ni de l’échauffement de l’appareil</a:t>
            </a:r>
            <a:endParaRPr lang="fr-FR" sz="1800" dirty="0"/>
          </a:p>
          <a:p>
            <a:pPr lvl="1" algn="just">
              <a:buFont typeface="Arial" panose="020B0604020202020204" pitchFamily="34" charset="0"/>
              <a:buChar char="•"/>
            </a:pPr>
            <a:r>
              <a:rPr lang="fr-FR" sz="1800" dirty="0"/>
              <a:t>les conditions de l’épreuve dynamique et le coefficient appliqué sont ceux définis par la </a:t>
            </a:r>
            <a:r>
              <a:rPr lang="fr-FR" sz="1800" b="1" dirty="0"/>
              <a:t>notice d’instructions du fabricant</a:t>
            </a:r>
          </a:p>
          <a:p>
            <a:pPr lvl="1" algn="just">
              <a:buFont typeface="Arial" panose="020B0604020202020204" pitchFamily="34" charset="0"/>
              <a:buChar char="•"/>
            </a:pPr>
            <a:r>
              <a:rPr lang="fr-FR" sz="1800" dirty="0"/>
              <a:t>à défaut, ce sont ceux définis par la réglementation appliquée lors de la conception de l’appareil</a:t>
            </a:r>
          </a:p>
          <a:p>
            <a:pPr lvl="1" algn="just">
              <a:buFont typeface="Arial" panose="020B0604020202020204" pitchFamily="34" charset="0"/>
              <a:buChar char="•"/>
            </a:pPr>
            <a:r>
              <a:rPr lang="fr-FR" sz="1800" dirty="0"/>
              <a:t>à défaut, le coefficient est égal à 1,1</a:t>
            </a:r>
          </a:p>
          <a:p>
            <a:pPr lvl="1" algn="just">
              <a:buFont typeface="Arial" panose="020B0604020202020204" pitchFamily="34" charset="0"/>
              <a:buChar char="•"/>
            </a:pPr>
            <a:endParaRPr lang="fr-FR" sz="1800" dirty="0"/>
          </a:p>
        </p:txBody>
      </p:sp>
    </p:spTree>
    <p:extLst>
      <p:ext uri="{BB962C8B-B14F-4D97-AF65-F5344CB8AC3E}">
        <p14:creationId xmlns:p14="http://schemas.microsoft.com/office/powerpoint/2010/main" val="1991824534"/>
      </p:ext>
    </p:extLst>
  </p:cSld>
  <p:clrMapOvr>
    <a:masterClrMapping/>
  </p:clrMapOvr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7D93956-EA7C-F30A-EF11-7E5EECA952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z="3600" dirty="0"/>
              <a:t>La remise en service - détails</a:t>
            </a:r>
          </a:p>
        </p:txBody>
      </p:sp>
      <p:sp>
        <p:nvSpPr>
          <p:cNvPr id="6" name="Espace réservé du texte 2">
            <a:extLst>
              <a:ext uri="{FF2B5EF4-FFF2-40B4-BE49-F238E27FC236}">
                <a16:creationId xmlns:a16="http://schemas.microsoft.com/office/drawing/2014/main" id="{ABFE43CF-21D5-CBCA-8F20-F1B6CCD38B86}"/>
              </a:ext>
            </a:extLst>
          </p:cNvPr>
          <p:cNvSpPr txBox="1">
            <a:spLocks/>
          </p:cNvSpPr>
          <p:nvPr/>
        </p:nvSpPr>
        <p:spPr>
          <a:xfrm>
            <a:off x="242261" y="1326235"/>
            <a:ext cx="9944727" cy="4988839"/>
          </a:xfrm>
          <a:prstGeom prst="rect">
            <a:avLst/>
          </a:prstGeom>
        </p:spPr>
        <p:txBody>
          <a:bodyPr/>
          <a:lstStyle>
            <a:lvl1pPr marL="285750" marR="0" indent="-285750" algn="l" defTabSz="914400" rtl="0" eaLnBrk="1" fontAlgn="auto" latinLnBrk="0" hangingPunct="1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buSzPct val="150000"/>
              <a:buFontTx/>
              <a:buBlip>
                <a:blip r:embed="rId3"/>
              </a:buBlip>
              <a:tabLst/>
              <a:defRPr sz="1600" b="0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336550" algn="l" defTabSz="914400" rtl="0" eaLnBrk="1" latinLnBrk="0" hangingPunct="1">
              <a:spcBef>
                <a:spcPts val="600"/>
              </a:spcBef>
              <a:buClr>
                <a:schemeClr val="accent1">
                  <a:lumMod val="75000"/>
                </a:schemeClr>
              </a:buClr>
              <a:buSzPct val="150000"/>
              <a:buFontTx/>
              <a:buBlip>
                <a:blip r:embed="rId3"/>
              </a:buBlip>
              <a:defRPr sz="2400" kern="1200">
                <a:ln>
                  <a:noFill/>
                </a:ln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68375" indent="-282575" algn="l" defTabSz="914400" rtl="0" eaLnBrk="1" latinLnBrk="0" hangingPunct="1">
              <a:spcBef>
                <a:spcPts val="600"/>
              </a:spcBef>
              <a:buClr>
                <a:schemeClr val="tx2">
                  <a:lumMod val="75000"/>
                </a:schemeClr>
              </a:buClr>
              <a:buSzPct val="100000"/>
              <a:buFont typeface="Wingdings 2" pitchFamily="18" charset="2"/>
              <a:buChar char=""/>
              <a:defRPr sz="22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263650" indent="-295275" algn="l" defTabSz="914400" rtl="0" eaLnBrk="1" latinLnBrk="0" hangingPunct="1">
              <a:spcBef>
                <a:spcPts val="600"/>
              </a:spcBef>
              <a:buClr>
                <a:schemeClr val="tx1">
                  <a:lumMod val="50000"/>
                  <a:lumOff val="50000"/>
                </a:schemeClr>
              </a:buClr>
              <a:buSzPct val="100000"/>
              <a:buFont typeface="Wingdings 2" pitchFamily="18" charset="2"/>
              <a:buChar char="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6225" indent="-282575" algn="l" defTabSz="914400" rtl="0" eaLnBrk="1" latinLnBrk="0" hangingPunct="1">
              <a:spcBef>
                <a:spcPts val="6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Char char=""/>
              <a:defRPr sz="20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828800" indent="-282575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110000"/>
              <a:buFont typeface="Wingdings 2" pitchFamily="18" charset="2"/>
              <a:buChar char=""/>
              <a:defRPr lang="en-US" sz="1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117725" indent="-282575" algn="l" defTabSz="914400" rtl="0" eaLnBrk="1" latinLnBrk="0" hangingPunct="1"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Char char=""/>
              <a:defRPr lang="en-US" sz="1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398713" indent="-282575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110000"/>
              <a:buFont typeface="Wingdings 2" pitchFamily="18" charset="2"/>
              <a:buChar char=""/>
              <a:defRPr lang="en-US" sz="1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689225" indent="-282575" algn="l" defTabSz="914400" rtl="0" eaLnBrk="1" latinLnBrk="0" hangingPunct="1"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Char char=""/>
              <a:defRPr lang="en-US" sz="1800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fr-FR" sz="2000" b="1" dirty="0">
                <a:solidFill>
                  <a:schemeClr val="tx1"/>
                </a:solidFill>
              </a:rPr>
              <a:t>Essais de fonctionnement </a:t>
            </a:r>
            <a:r>
              <a:rPr lang="fr-FR" sz="2000" dirty="0">
                <a:solidFill>
                  <a:schemeClr val="tx1"/>
                </a:solidFill>
              </a:rPr>
              <a:t>: consiste à s’assurer de l’efficacité de fonctionnement :</a:t>
            </a:r>
            <a:endParaRPr lang="fr-FR" sz="1800" dirty="0"/>
          </a:p>
          <a:p>
            <a:pPr lvl="1" algn="just">
              <a:buFont typeface="Arial" panose="020B0604020202020204" pitchFamily="34" charset="0"/>
              <a:buChar char="•"/>
            </a:pPr>
            <a:r>
              <a:rPr lang="fr-FR" sz="1800" dirty="0"/>
              <a:t>des freins ou dispositifs équivalents destinés à arrêter, puis à maintenir, dans toutes leurs positions, la charge ou le chariot</a:t>
            </a:r>
          </a:p>
          <a:p>
            <a:pPr lvl="1" algn="just">
              <a:buFont typeface="Arial" panose="020B0604020202020204" pitchFamily="34" charset="0"/>
              <a:buChar char="•"/>
            </a:pPr>
            <a:r>
              <a:rPr lang="fr-FR" sz="1800" dirty="0"/>
              <a:t>des dispositifs contrôlant la descente des charges</a:t>
            </a:r>
          </a:p>
          <a:p>
            <a:pPr lvl="1" algn="just">
              <a:buFont typeface="Arial" panose="020B0604020202020204" pitchFamily="34" charset="0"/>
              <a:buChar char="•"/>
            </a:pPr>
            <a:r>
              <a:rPr lang="fr-FR" sz="1800" dirty="0"/>
              <a:t>des dispositifs limitant les mouvements du chariot et de la charge tels que limiteurs de course, dispositifs parachutes…</a:t>
            </a:r>
          </a:p>
          <a:p>
            <a:pPr lvl="1" algn="just">
              <a:buFont typeface="Arial" panose="020B0604020202020204" pitchFamily="34" charset="0"/>
              <a:buChar char="•"/>
            </a:pPr>
            <a:r>
              <a:rPr lang="fr-FR" sz="1800" dirty="0"/>
              <a:t>des limiteurs de charge et de moment, lorsqu’ils existent, aux valeurs définies dans la notice d’instructions du fabricant ou, à défaut, au-delà de la charge maximale d’utilisation et à moins de 1,1 fois la charge ou le moment maximal.</a:t>
            </a:r>
          </a:p>
          <a:p>
            <a:pPr lvl="1" algn="just">
              <a:buFont typeface="Arial" panose="020B0604020202020204" pitchFamily="34" charset="0"/>
              <a:buChar char="•"/>
            </a:pPr>
            <a:endParaRPr lang="fr-FR" sz="1800" dirty="0"/>
          </a:p>
          <a:p>
            <a:pPr lvl="1" algn="just">
              <a:buFont typeface="Arial" panose="020B0604020202020204" pitchFamily="34" charset="0"/>
              <a:buChar char="•"/>
            </a:pPr>
            <a:endParaRPr lang="fr-FR" sz="1800" dirty="0"/>
          </a:p>
        </p:txBody>
      </p:sp>
    </p:spTree>
    <p:extLst>
      <p:ext uri="{BB962C8B-B14F-4D97-AF65-F5344CB8AC3E}">
        <p14:creationId xmlns:p14="http://schemas.microsoft.com/office/powerpoint/2010/main" val="1090920583"/>
      </p:ext>
    </p:extLst>
  </p:cSld>
  <p:clrMapOvr>
    <a:masterClrMapping/>
  </p:clrMapOvr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7D93956-EA7C-F30A-EF11-7E5EECA952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z="3600" dirty="0"/>
              <a:t>Cas particulier : la location</a:t>
            </a:r>
          </a:p>
        </p:txBody>
      </p:sp>
      <p:sp>
        <p:nvSpPr>
          <p:cNvPr id="6" name="Espace réservé du texte 2">
            <a:extLst>
              <a:ext uri="{FF2B5EF4-FFF2-40B4-BE49-F238E27FC236}">
                <a16:creationId xmlns:a16="http://schemas.microsoft.com/office/drawing/2014/main" id="{ABFE43CF-21D5-CBCA-8F20-F1B6CCD38B86}"/>
              </a:ext>
            </a:extLst>
          </p:cNvPr>
          <p:cNvSpPr txBox="1">
            <a:spLocks/>
          </p:cNvSpPr>
          <p:nvPr/>
        </p:nvSpPr>
        <p:spPr>
          <a:xfrm>
            <a:off x="242261" y="1326236"/>
            <a:ext cx="9944727" cy="4731664"/>
          </a:xfrm>
          <a:prstGeom prst="rect">
            <a:avLst/>
          </a:prstGeom>
        </p:spPr>
        <p:txBody>
          <a:bodyPr/>
          <a:lstStyle>
            <a:lvl1pPr marL="285750" marR="0" indent="-285750" algn="l" defTabSz="914400" rtl="0" eaLnBrk="1" fontAlgn="auto" latinLnBrk="0" hangingPunct="1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buSzPct val="150000"/>
              <a:buFontTx/>
              <a:buBlip>
                <a:blip r:embed="rId3"/>
              </a:buBlip>
              <a:tabLst/>
              <a:defRPr sz="1600" b="0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336550" algn="l" defTabSz="914400" rtl="0" eaLnBrk="1" latinLnBrk="0" hangingPunct="1">
              <a:spcBef>
                <a:spcPts val="600"/>
              </a:spcBef>
              <a:buClr>
                <a:schemeClr val="accent1">
                  <a:lumMod val="75000"/>
                </a:schemeClr>
              </a:buClr>
              <a:buSzPct val="150000"/>
              <a:buFontTx/>
              <a:buBlip>
                <a:blip r:embed="rId3"/>
              </a:buBlip>
              <a:defRPr sz="2400" kern="1200">
                <a:ln>
                  <a:noFill/>
                </a:ln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68375" indent="-282575" algn="l" defTabSz="914400" rtl="0" eaLnBrk="1" latinLnBrk="0" hangingPunct="1">
              <a:spcBef>
                <a:spcPts val="600"/>
              </a:spcBef>
              <a:buClr>
                <a:schemeClr val="tx2">
                  <a:lumMod val="75000"/>
                </a:schemeClr>
              </a:buClr>
              <a:buSzPct val="100000"/>
              <a:buFont typeface="Wingdings 2" pitchFamily="18" charset="2"/>
              <a:buChar char=""/>
              <a:defRPr sz="22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263650" indent="-295275" algn="l" defTabSz="914400" rtl="0" eaLnBrk="1" latinLnBrk="0" hangingPunct="1">
              <a:spcBef>
                <a:spcPts val="600"/>
              </a:spcBef>
              <a:buClr>
                <a:schemeClr val="tx1">
                  <a:lumMod val="50000"/>
                  <a:lumOff val="50000"/>
                </a:schemeClr>
              </a:buClr>
              <a:buSzPct val="100000"/>
              <a:buFont typeface="Wingdings 2" pitchFamily="18" charset="2"/>
              <a:buChar char="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6225" indent="-282575" algn="l" defTabSz="914400" rtl="0" eaLnBrk="1" latinLnBrk="0" hangingPunct="1">
              <a:spcBef>
                <a:spcPts val="6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Char char=""/>
              <a:defRPr sz="20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828800" indent="-282575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110000"/>
              <a:buFont typeface="Wingdings 2" pitchFamily="18" charset="2"/>
              <a:buChar char=""/>
              <a:defRPr lang="en-US" sz="1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117725" indent="-282575" algn="l" defTabSz="914400" rtl="0" eaLnBrk="1" latinLnBrk="0" hangingPunct="1"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Char char=""/>
              <a:defRPr lang="en-US" sz="1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398713" indent="-282575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110000"/>
              <a:buFont typeface="Wingdings 2" pitchFamily="18" charset="2"/>
              <a:buChar char=""/>
              <a:defRPr lang="en-US" sz="1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689225" indent="-282575" algn="l" defTabSz="914400" rtl="0" eaLnBrk="1" latinLnBrk="0" hangingPunct="1"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Char char=""/>
              <a:defRPr lang="en-US" sz="1800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fr-FR" sz="2400" b="0" i="0" dirty="0">
                <a:solidFill>
                  <a:srgbClr val="000000"/>
                </a:solidFill>
                <a:effectLst/>
                <a:latin typeface="sourcesanspro"/>
              </a:rPr>
              <a:t>En cas de changement de site d'utilisation, les appareils de levage ne </a:t>
            </a:r>
            <a:r>
              <a:rPr lang="fr-FR" sz="2400" b="0" i="0" u="sng" dirty="0">
                <a:solidFill>
                  <a:srgbClr val="000000"/>
                </a:solidFill>
                <a:effectLst/>
                <a:latin typeface="sourcesanspro"/>
              </a:rPr>
              <a:t>nécessitant pas l'installation de support particulier</a:t>
            </a:r>
            <a:r>
              <a:rPr lang="fr-FR" sz="2400" b="0" i="0" dirty="0">
                <a:solidFill>
                  <a:srgbClr val="000000"/>
                </a:solidFill>
                <a:effectLst/>
                <a:latin typeface="sourcesanspro"/>
              </a:rPr>
              <a:t> sont dispensés de la vérification de remise en service, </a:t>
            </a:r>
            <a:r>
              <a:rPr lang="fr-FR" sz="2400" b="1" i="0" dirty="0">
                <a:solidFill>
                  <a:srgbClr val="000000"/>
                </a:solidFill>
                <a:effectLst/>
                <a:latin typeface="sourcesanspro"/>
              </a:rPr>
              <a:t>sous réserve qu'ils aient fait l'objet, dans la même configuration d'emploi </a:t>
            </a:r>
            <a:r>
              <a:rPr lang="fr-FR" sz="2400" b="0" i="0" dirty="0">
                <a:solidFill>
                  <a:srgbClr val="000000"/>
                </a:solidFill>
                <a:effectLst/>
                <a:latin typeface="sourcesanspro"/>
              </a:rPr>
              <a:t>:</a:t>
            </a:r>
          </a:p>
          <a:p>
            <a:pPr algn="l"/>
            <a:r>
              <a:rPr lang="fr-FR" sz="2400" b="0" i="0" dirty="0">
                <a:solidFill>
                  <a:srgbClr val="000000"/>
                </a:solidFill>
                <a:effectLst/>
                <a:latin typeface="sourcesanspro"/>
              </a:rPr>
              <a:t>de la vérification de mise en service  (« une première fois »)</a:t>
            </a:r>
          </a:p>
          <a:p>
            <a:pPr algn="l"/>
            <a:r>
              <a:rPr lang="fr-FR" sz="2400" dirty="0">
                <a:solidFill>
                  <a:srgbClr val="000000"/>
                </a:solidFill>
                <a:latin typeface="sourcesanspro"/>
              </a:rPr>
              <a:t>ET </a:t>
            </a:r>
            <a:r>
              <a:rPr lang="fr-FR" sz="2400" b="0" i="0" dirty="0">
                <a:solidFill>
                  <a:srgbClr val="000000"/>
                </a:solidFill>
                <a:effectLst/>
                <a:latin typeface="sourcesanspro"/>
              </a:rPr>
              <a:t>d'une vérification générale périodique (art.22 de l’arrêté du 1</a:t>
            </a:r>
            <a:r>
              <a:rPr lang="fr-FR" sz="2400" b="0" i="0" baseline="30000" dirty="0">
                <a:solidFill>
                  <a:srgbClr val="000000"/>
                </a:solidFill>
                <a:effectLst/>
                <a:latin typeface="sourcesanspro"/>
              </a:rPr>
              <a:t>er</a:t>
            </a:r>
            <a:r>
              <a:rPr lang="fr-FR" sz="2400" b="0" i="0" dirty="0">
                <a:solidFill>
                  <a:srgbClr val="000000"/>
                </a:solidFill>
                <a:effectLst/>
                <a:latin typeface="sourcesanspro"/>
              </a:rPr>
              <a:t> mars 2004) </a:t>
            </a:r>
            <a:r>
              <a:rPr lang="fr-FR" sz="2400" b="1" i="0" dirty="0">
                <a:solidFill>
                  <a:srgbClr val="000000"/>
                </a:solidFill>
                <a:effectLst/>
                <a:latin typeface="sourcesanspro"/>
              </a:rPr>
              <a:t>de moins de 6 mois</a:t>
            </a:r>
            <a:br>
              <a:rPr lang="fr-FR" sz="2400" dirty="0"/>
            </a:br>
            <a:endParaRPr lang="fr-FR" sz="1800" dirty="0"/>
          </a:p>
          <a:p>
            <a:pPr marL="349250" lvl="1" indent="0" algn="just">
              <a:buNone/>
            </a:pPr>
            <a:endParaRPr lang="fr-FR" sz="1800" dirty="0"/>
          </a:p>
          <a:p>
            <a:pPr marL="349250" lvl="1" indent="0" algn="just">
              <a:buNone/>
            </a:pPr>
            <a:endParaRPr lang="fr-FR" sz="1800" dirty="0"/>
          </a:p>
        </p:txBody>
      </p:sp>
    </p:spTree>
    <p:extLst>
      <p:ext uri="{BB962C8B-B14F-4D97-AF65-F5344CB8AC3E}">
        <p14:creationId xmlns:p14="http://schemas.microsoft.com/office/powerpoint/2010/main" val="2423931687"/>
      </p:ext>
    </p:extLst>
  </p:cSld>
  <p:clrMapOvr>
    <a:masterClrMapping/>
  </p:clrMapOvr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7F55CD0-E839-634D-941A-E69FAF5E4E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61101" y="3004459"/>
            <a:ext cx="8373291" cy="653214"/>
          </a:xfrm>
        </p:spPr>
        <p:txBody>
          <a:bodyPr/>
          <a:lstStyle/>
          <a:p>
            <a:r>
              <a:rPr lang="fr-FR" dirty="0"/>
              <a:t>Tirages au sort et jeu concours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B22C2AD3-EE98-47C9-8078-936EADA6B67F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1472" y="883375"/>
            <a:ext cx="2419350" cy="188595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5" name="Sous-titre 2">
            <a:extLst>
              <a:ext uri="{FF2B5EF4-FFF2-40B4-BE49-F238E27FC236}">
                <a16:creationId xmlns:a16="http://schemas.microsoft.com/office/drawing/2014/main" id="{86B0745C-01AA-4A5E-B04C-D9E3C66B8288}"/>
              </a:ext>
            </a:extLst>
          </p:cNvPr>
          <p:cNvSpPr txBox="1">
            <a:spLocks/>
          </p:cNvSpPr>
          <p:nvPr/>
        </p:nvSpPr>
        <p:spPr bwMode="auto">
          <a:xfrm>
            <a:off x="7475807" y="3824743"/>
            <a:ext cx="4824536" cy="156596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400" b="1" kern="1200">
                <a:solidFill>
                  <a:srgbClr val="E8147B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14400" eaLnBrk="1" hangingPunct="1"/>
            <a:r>
              <a:rPr lang="fr-FR" altLang="fr-FR" dirty="0">
                <a:solidFill>
                  <a:srgbClr val="0067B8"/>
                </a:solidFill>
                <a:latin typeface="Calibri"/>
              </a:rPr>
              <a:t>Olivier </a:t>
            </a:r>
            <a:r>
              <a:rPr lang="fr-FR" altLang="fr-FR" dirty="0" err="1">
                <a:solidFill>
                  <a:srgbClr val="0067B8"/>
                </a:solidFill>
                <a:latin typeface="Calibri"/>
              </a:rPr>
              <a:t>Plancqueel</a:t>
            </a:r>
            <a:endParaRPr lang="fr-FR" altLang="fr-FR" dirty="0">
              <a:solidFill>
                <a:srgbClr val="0067B8"/>
              </a:solidFill>
              <a:latin typeface="Calibri"/>
            </a:endParaRPr>
          </a:p>
          <a:p>
            <a:pPr defTabSz="914400" eaLnBrk="1" hangingPunct="1"/>
            <a:r>
              <a:rPr lang="fr-FR" altLang="fr-FR" dirty="0">
                <a:solidFill>
                  <a:srgbClr val="0067B8"/>
                </a:solidFill>
                <a:latin typeface="Calibri"/>
              </a:rPr>
              <a:t>Mathieu Armengaud</a:t>
            </a:r>
          </a:p>
          <a:p>
            <a:pPr defTabSz="914400" eaLnBrk="1" hangingPunct="1"/>
            <a:r>
              <a:rPr lang="fr-FR" altLang="fr-FR" dirty="0">
                <a:solidFill>
                  <a:srgbClr val="0067B8"/>
                </a:solidFill>
                <a:latin typeface="Calibri"/>
              </a:rPr>
              <a:t>Lionel Couturier</a:t>
            </a:r>
          </a:p>
        </p:txBody>
      </p:sp>
      <p:pic>
        <p:nvPicPr>
          <p:cNvPr id="6" name="Image 5" descr="C:\Users\pole-eco\Desktop\chariot1.PNG">
            <a:extLst>
              <a:ext uri="{FF2B5EF4-FFF2-40B4-BE49-F238E27FC236}">
                <a16:creationId xmlns:a16="http://schemas.microsoft.com/office/drawing/2014/main" id="{5DC5AA2A-512D-42B2-8AAC-7350EF24E4D8}"/>
              </a:ext>
            </a:extLst>
          </p:cNvPr>
          <p:cNvPicPr/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903076" y="3689354"/>
            <a:ext cx="643890" cy="63944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860320718"/>
      </p:ext>
    </p:extLst>
  </p:cSld>
  <p:clrMapOvr>
    <a:masterClrMapping/>
  </p:clrMapOvr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B61DB68-C702-6B6C-4DEB-BAE871D724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Jeu concours</a:t>
            </a:r>
          </a:p>
        </p:txBody>
      </p:sp>
      <p:pic>
        <p:nvPicPr>
          <p:cNvPr id="4" name="Image 3" descr="Une image contenant texte, capture d’écran, Police, nombre&#10;&#10;Description générée automatiquement">
            <a:extLst>
              <a:ext uri="{FF2B5EF4-FFF2-40B4-BE49-F238E27FC236}">
                <a16:creationId xmlns:a16="http://schemas.microsoft.com/office/drawing/2014/main" id="{525B1AD0-E478-AA6E-B8F7-2F87A47041D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209" t="5732"/>
          <a:stretch/>
        </p:blipFill>
        <p:spPr>
          <a:xfrm>
            <a:off x="414339" y="1428750"/>
            <a:ext cx="5247426" cy="4900613"/>
          </a:xfrm>
          <a:prstGeom prst="rect">
            <a:avLst/>
          </a:prstGeom>
        </p:spPr>
      </p:pic>
      <p:pic>
        <p:nvPicPr>
          <p:cNvPr id="5" name="Image 4" descr="Une image contenant texte, capture d’écran, Police, conception&#10;&#10;Description générée automatiquement">
            <a:extLst>
              <a:ext uri="{FF2B5EF4-FFF2-40B4-BE49-F238E27FC236}">
                <a16:creationId xmlns:a16="http://schemas.microsoft.com/office/drawing/2014/main" id="{A2EB6AD8-AF28-C7B2-28A8-CBFF19562E3C}"/>
              </a:ext>
            </a:extLst>
          </p:cNvPr>
          <p:cNvPicPr>
            <a:picLocks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918" t="6344"/>
          <a:stretch/>
        </p:blipFill>
        <p:spPr>
          <a:xfrm>
            <a:off x="6096000" y="1433363"/>
            <a:ext cx="5248800" cy="4896000"/>
          </a:xfrm>
          <a:prstGeom prst="rect">
            <a:avLst/>
          </a:prstGeom>
        </p:spPr>
      </p:pic>
      <p:sp>
        <p:nvSpPr>
          <p:cNvPr id="6" name="Espace réservé du texte 2">
            <a:extLst>
              <a:ext uri="{FF2B5EF4-FFF2-40B4-BE49-F238E27FC236}">
                <a16:creationId xmlns:a16="http://schemas.microsoft.com/office/drawing/2014/main" id="{3F97FF2D-E051-C70E-EE3C-E7962964AB4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14339" y="1229134"/>
            <a:ext cx="2171699" cy="399642"/>
          </a:xfrm>
        </p:spPr>
        <p:txBody>
          <a:bodyPr/>
          <a:lstStyle/>
          <a:p>
            <a:r>
              <a:rPr lang="fr-FR" b="1" dirty="0">
                <a:solidFill>
                  <a:schemeClr val="tx1"/>
                </a:solidFill>
              </a:rPr>
              <a:t>Modèle 1</a:t>
            </a:r>
          </a:p>
        </p:txBody>
      </p:sp>
      <p:sp>
        <p:nvSpPr>
          <p:cNvPr id="7" name="Espace réservé du texte 2">
            <a:extLst>
              <a:ext uri="{FF2B5EF4-FFF2-40B4-BE49-F238E27FC236}">
                <a16:creationId xmlns:a16="http://schemas.microsoft.com/office/drawing/2014/main" id="{F27117B3-0118-6F5E-F732-24D5F5A7FC6E}"/>
              </a:ext>
            </a:extLst>
          </p:cNvPr>
          <p:cNvSpPr txBox="1">
            <a:spLocks/>
          </p:cNvSpPr>
          <p:nvPr/>
        </p:nvSpPr>
        <p:spPr>
          <a:xfrm>
            <a:off x="6215088" y="1228929"/>
            <a:ext cx="2171699" cy="399642"/>
          </a:xfrm>
          <a:prstGeom prst="rect">
            <a:avLst/>
          </a:prstGeom>
        </p:spPr>
        <p:txBody>
          <a:bodyPr/>
          <a:lstStyle>
            <a:lvl1pPr marL="285750" marR="0" indent="-285750" algn="l" defTabSz="914400" rtl="0" eaLnBrk="1" fontAlgn="auto" latinLnBrk="0" hangingPunct="1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buSzPct val="150000"/>
              <a:buFontTx/>
              <a:buBlip>
                <a:blip r:embed="rId4"/>
              </a:buBlip>
              <a:tabLst/>
              <a:defRPr sz="1600" b="0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336550" algn="l" defTabSz="914400" rtl="0" eaLnBrk="1" latinLnBrk="0" hangingPunct="1">
              <a:spcBef>
                <a:spcPts val="600"/>
              </a:spcBef>
              <a:buClr>
                <a:schemeClr val="accent1">
                  <a:lumMod val="75000"/>
                </a:schemeClr>
              </a:buClr>
              <a:buSzPct val="150000"/>
              <a:buFontTx/>
              <a:buBlip>
                <a:blip r:embed="rId4"/>
              </a:buBlip>
              <a:defRPr sz="2400" kern="1200">
                <a:ln>
                  <a:noFill/>
                </a:ln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68375" indent="-282575" algn="l" defTabSz="914400" rtl="0" eaLnBrk="1" latinLnBrk="0" hangingPunct="1">
              <a:spcBef>
                <a:spcPts val="600"/>
              </a:spcBef>
              <a:buClr>
                <a:schemeClr val="tx2">
                  <a:lumMod val="75000"/>
                </a:schemeClr>
              </a:buClr>
              <a:buSzPct val="100000"/>
              <a:buFont typeface="Wingdings 2" pitchFamily="18" charset="2"/>
              <a:buChar char=""/>
              <a:defRPr sz="22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263650" indent="-295275" algn="l" defTabSz="914400" rtl="0" eaLnBrk="1" latinLnBrk="0" hangingPunct="1">
              <a:spcBef>
                <a:spcPts val="600"/>
              </a:spcBef>
              <a:buClr>
                <a:schemeClr val="tx1">
                  <a:lumMod val="50000"/>
                  <a:lumOff val="50000"/>
                </a:schemeClr>
              </a:buClr>
              <a:buSzPct val="100000"/>
              <a:buFont typeface="Wingdings 2" pitchFamily="18" charset="2"/>
              <a:buChar char="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6225" indent="-282575" algn="l" defTabSz="914400" rtl="0" eaLnBrk="1" latinLnBrk="0" hangingPunct="1">
              <a:spcBef>
                <a:spcPts val="6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Char char=""/>
              <a:defRPr sz="20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828800" indent="-282575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110000"/>
              <a:buFont typeface="Wingdings 2" pitchFamily="18" charset="2"/>
              <a:buChar char=""/>
              <a:defRPr lang="en-US" sz="1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117725" indent="-282575" algn="l" defTabSz="914400" rtl="0" eaLnBrk="1" latinLnBrk="0" hangingPunct="1"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Char char=""/>
              <a:defRPr lang="en-US" sz="1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398713" indent="-282575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110000"/>
              <a:buFont typeface="Wingdings 2" pitchFamily="18" charset="2"/>
              <a:buChar char=""/>
              <a:defRPr lang="en-US" sz="1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689225" indent="-282575" algn="l" defTabSz="914400" rtl="0" eaLnBrk="1" latinLnBrk="0" hangingPunct="1"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Char char=""/>
              <a:defRPr lang="en-US" sz="1800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b="1" dirty="0">
                <a:solidFill>
                  <a:schemeClr val="tx1"/>
                </a:solidFill>
              </a:rPr>
              <a:t>Modèle 2</a:t>
            </a:r>
          </a:p>
        </p:txBody>
      </p:sp>
    </p:spTree>
    <p:extLst>
      <p:ext uri="{BB962C8B-B14F-4D97-AF65-F5344CB8AC3E}">
        <p14:creationId xmlns:p14="http://schemas.microsoft.com/office/powerpoint/2010/main" val="29488137"/>
      </p:ext>
    </p:extLst>
  </p:cSld>
  <p:clrMapOvr>
    <a:masterClrMapping/>
  </p:clrMapOvr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EE573FB-BDB0-AE25-E64C-D682FF8A51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Jeu concours</a:t>
            </a:r>
          </a:p>
        </p:txBody>
      </p:sp>
      <p:pic>
        <p:nvPicPr>
          <p:cNvPr id="4" name="Image 3" descr="Une image contenant texte, capture d’écran, Police, nombre&#10;&#10;Description générée automatiquement">
            <a:extLst>
              <a:ext uri="{FF2B5EF4-FFF2-40B4-BE49-F238E27FC236}">
                <a16:creationId xmlns:a16="http://schemas.microsoft.com/office/drawing/2014/main" id="{2BADC526-AF61-0C46-6DFA-DC9DBB80AE2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8784" y="1578928"/>
            <a:ext cx="6254433" cy="4536949"/>
          </a:xfrm>
          <a:prstGeom prst="rect">
            <a:avLst/>
          </a:prstGeom>
        </p:spPr>
      </p:pic>
      <p:sp>
        <p:nvSpPr>
          <p:cNvPr id="6" name="Espace réservé du texte 2">
            <a:extLst>
              <a:ext uri="{FF2B5EF4-FFF2-40B4-BE49-F238E27FC236}">
                <a16:creationId xmlns:a16="http://schemas.microsoft.com/office/drawing/2014/main" id="{7C87CBC8-A7E8-35EF-683C-7421F085B60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14339" y="1229134"/>
            <a:ext cx="2171699" cy="399642"/>
          </a:xfrm>
        </p:spPr>
        <p:txBody>
          <a:bodyPr/>
          <a:lstStyle/>
          <a:p>
            <a:r>
              <a:rPr lang="fr-FR" b="1" dirty="0">
                <a:solidFill>
                  <a:schemeClr val="tx1"/>
                </a:solidFill>
              </a:rPr>
              <a:t>Modèle 1</a:t>
            </a:r>
          </a:p>
        </p:txBody>
      </p:sp>
    </p:spTree>
    <p:extLst>
      <p:ext uri="{BB962C8B-B14F-4D97-AF65-F5344CB8AC3E}">
        <p14:creationId xmlns:p14="http://schemas.microsoft.com/office/powerpoint/2010/main" val="26642958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rgus">
  <a:themeElements>
    <a:clrScheme name="Personnalisée 4">
      <a:dk1>
        <a:sysClr val="windowText" lastClr="000000"/>
      </a:dk1>
      <a:lt1>
        <a:sysClr val="window" lastClr="FFFFFF"/>
      </a:lt1>
      <a:dk2>
        <a:srgbClr val="AED1F6"/>
      </a:dk2>
      <a:lt2>
        <a:srgbClr val="D5EDF4"/>
      </a:lt2>
      <a:accent1>
        <a:srgbClr val="A3DAD1"/>
      </a:accent1>
      <a:accent2>
        <a:srgbClr val="BDC1C1"/>
      </a:accent2>
      <a:accent3>
        <a:srgbClr val="E2751D"/>
      </a:accent3>
      <a:accent4>
        <a:srgbClr val="FFB400"/>
      </a:accent4>
      <a:accent5>
        <a:srgbClr val="7EB606"/>
      </a:accent5>
      <a:accent6>
        <a:srgbClr val="C00000"/>
      </a:accent6>
      <a:hlink>
        <a:srgbClr val="7030A0"/>
      </a:hlink>
      <a:folHlink>
        <a:srgbClr val="00B0F0"/>
      </a:folHlink>
    </a:clrScheme>
    <a:fontScheme name="Brise">
      <a:majorFont>
        <a:latin typeface="News Gothic MT"/>
        <a:ea typeface=""/>
        <a:cs typeface=""/>
        <a:font script="Jpan" typeface="ＭＳ Ｐゴシック"/>
        <a:font script="Hans" typeface="宋体"/>
        <a:font script="Hant" typeface="新細明體"/>
      </a:majorFont>
      <a:minorFont>
        <a:latin typeface="News Gothic MT"/>
        <a:ea typeface=""/>
        <a:cs typeface=""/>
        <a:font script="Jpan" typeface="ＭＳ Ｐゴシック"/>
        <a:font script="Hans" typeface="宋体"/>
        <a:font script="Hant" typeface="新細明體"/>
      </a:minorFont>
    </a:fontScheme>
    <a:fmtScheme name="Brise">
      <a:fillStyleLst>
        <a:solidFill>
          <a:schemeClr val="phClr"/>
        </a:solidFill>
        <a:gradFill rotWithShape="1">
          <a:gsLst>
            <a:gs pos="31000">
              <a:schemeClr val="phClr">
                <a:tint val="100000"/>
                <a:shade val="100000"/>
                <a:satMod val="120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shade val="100000"/>
                <a:satMod val="120000"/>
              </a:schemeClr>
            </a:gs>
            <a:gs pos="69000">
              <a:schemeClr val="phClr">
                <a:tint val="80000"/>
                <a:shade val="100000"/>
                <a:satMod val="150000"/>
              </a:schemeClr>
            </a:gs>
            <a:gs pos="100000">
              <a:schemeClr val="phClr">
                <a:tint val="50000"/>
                <a:shade val="100000"/>
                <a:satMod val="15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dbl" algn="ctr">
          <a:solidFill>
            <a:schemeClr val="phClr"/>
          </a:solidFill>
          <a:prstDash val="solid"/>
        </a:ln>
        <a:ln w="31750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63500" dist="25400" dir="5400000" sx="101000" sy="101000" rotWithShape="0">
              <a:srgbClr val="000000">
                <a:alpha val="40000"/>
              </a:srgbClr>
            </a:outerShdw>
          </a:effectLst>
        </a:effectStyle>
        <a:effectStyle>
          <a:effectLst>
            <a:innerShdw blurRad="127000" dist="25400" dir="13500000">
              <a:srgbClr val="C0C0C0">
                <a:alpha val="75000"/>
              </a:srgbClr>
            </a:innerShdw>
            <a:outerShdw blurRad="88900" dist="25400" dir="5400000" sx="102000" sy="102000" algn="ctr" rotWithShape="0">
              <a:srgbClr val="C0C0C0">
                <a:alpha val="40000"/>
              </a:srgbClr>
            </a:outerShdw>
          </a:effectLst>
          <a:scene3d>
            <a:camera prst="perspectiveLeft" fov="300000"/>
            <a:lightRig rig="soft" dir="l">
              <a:rot lat="0" lon="0" rev="4200000"/>
            </a:lightRig>
          </a:scene3d>
          <a:sp3d extrusionH="38100" prstMaterial="powder">
            <a:bevelT w="50800" h="88900" prst="convex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40000"/>
                <a:satMod val="400000"/>
              </a:schemeClr>
              <a:schemeClr val="phClr">
                <a:tint val="10000"/>
                <a:satMod val="200000"/>
              </a:schemeClr>
            </a:duotone>
          </a:blip>
          <a:stretch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Argus" id="{3F2142C8-152C-4E37-963F-4B9AA96B4F0A}" vid="{031A2DD7-7BA3-46E5-AD27-F982ED11C027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Argus</Template>
  <TotalTime>5418</TotalTime>
  <Words>4376</Words>
  <Application>Microsoft Office PowerPoint</Application>
  <PresentationFormat>Grand écran</PresentationFormat>
  <Paragraphs>523</Paragraphs>
  <Slides>101</Slides>
  <Notes>79</Notes>
  <HiddenSlides>0</HiddenSlides>
  <MMClips>0</MMClips>
  <ScaleCrop>false</ScaleCrop>
  <HeadingPairs>
    <vt:vector size="8" baseType="variant">
      <vt:variant>
        <vt:lpstr>Polices utilisées</vt:lpstr>
      </vt:variant>
      <vt:variant>
        <vt:i4>12</vt:i4>
      </vt:variant>
      <vt:variant>
        <vt:lpstr>Thème</vt:lpstr>
      </vt:variant>
      <vt:variant>
        <vt:i4>1</vt:i4>
      </vt:variant>
      <vt:variant>
        <vt:lpstr>Liens</vt:lpstr>
      </vt:variant>
      <vt:variant>
        <vt:i4>1</vt:i4>
      </vt:variant>
      <vt:variant>
        <vt:lpstr>Titres des diapositives</vt:lpstr>
      </vt:variant>
      <vt:variant>
        <vt:i4>101</vt:i4>
      </vt:variant>
    </vt:vector>
  </HeadingPairs>
  <TitlesOfParts>
    <vt:vector size="115" baseType="lpstr">
      <vt:lpstr>Arial</vt:lpstr>
      <vt:lpstr>Avenir LT 55 Oblique</vt:lpstr>
      <vt:lpstr>Avenir LT 85 Heavy</vt:lpstr>
      <vt:lpstr>Calibri</vt:lpstr>
      <vt:lpstr>Calibri Light</vt:lpstr>
      <vt:lpstr>Monotype Sorts</vt:lpstr>
      <vt:lpstr>News Gothic MT</vt:lpstr>
      <vt:lpstr>Rubik</vt:lpstr>
      <vt:lpstr>sourcesanspro</vt:lpstr>
      <vt:lpstr>Times New Roman</vt:lpstr>
      <vt:lpstr>Wingdings</vt:lpstr>
      <vt:lpstr>Wingdings 2</vt:lpstr>
      <vt:lpstr>Argus</vt:lpstr>
      <vt:lpstr>file:///\\dom_rexecode\dfs\partage\commun\Denis\nbe%20entreprises%20industrielles%20p48.xlsx!Graphique1</vt:lpstr>
      <vt:lpstr>Journée occasion -2023- Enersys (Arras)</vt:lpstr>
      <vt:lpstr>Déroulement des interventions</vt:lpstr>
      <vt:lpstr>Présentation PowerPoint</vt:lpstr>
      <vt:lpstr>Présentation PowerPoint</vt:lpstr>
      <vt:lpstr>Le site argus-chariot.com</vt:lpstr>
      <vt:lpstr>Le site argus-chariot.com</vt:lpstr>
      <vt:lpstr>Le site argus-chariot.com</vt:lpstr>
      <vt:lpstr>Présentation PowerPoint</vt:lpstr>
      <vt:lpstr>Présentation PowerPoint</vt:lpstr>
      <vt:lpstr>Présentation PowerPoint</vt:lpstr>
      <vt:lpstr>Présentation PowerPoint</vt:lpstr>
      <vt:lpstr>Coup de frein sur les commandes</vt:lpstr>
      <vt:lpstr>Un retournement s’observe sur les magasiniers</vt:lpstr>
      <vt:lpstr>Frontaux : deux tendances différentes</vt:lpstr>
      <vt:lpstr>Transition énergétique : constat actuel</vt:lpstr>
      <vt:lpstr>Présentation PowerPoint</vt:lpstr>
      <vt:lpstr>Présentation PowerPoint</vt:lpstr>
      <vt:lpstr>Présentation PowerPoint</vt:lpstr>
      <vt:lpstr>Présentation PowerPoint</vt:lpstr>
      <vt:lpstr>- Monde : Le marché du neuf -</vt:lpstr>
      <vt:lpstr>- Monde : Le marché du neuf -</vt:lpstr>
      <vt:lpstr>- Monde : Le marché du neuf -</vt:lpstr>
      <vt:lpstr>- Monde : Le marché du neuf -</vt:lpstr>
      <vt:lpstr>- Europe : Le marché du neuf -</vt:lpstr>
      <vt:lpstr>- Europe : Le marché du neuf -</vt:lpstr>
      <vt:lpstr>- Europe : Le marché du neuf -</vt:lpstr>
      <vt:lpstr>- Europe : Le marché du neuf -</vt:lpstr>
      <vt:lpstr>- Conclusions : Le marché du neuf -</vt:lpstr>
      <vt:lpstr>Présentation PowerPoint</vt:lpstr>
      <vt:lpstr>   Chariots d’occasion (unités)  Historique 2007-2022 </vt:lpstr>
      <vt:lpstr>   Chariots d’occasion (CA) Historique 2012-2022 </vt:lpstr>
      <vt:lpstr>Répartition des volumes de transactions  Cumul à juin 2023 sur les 12 derniers mois (unités et %)</vt:lpstr>
      <vt:lpstr>Répartition régionale des volumes de transactions  Sur le T1 2023</vt:lpstr>
      <vt:lpstr>Historique des ventes  à utilisateur final Cumul janvier - juin (unités et CA)</vt:lpstr>
      <vt:lpstr>Comparaison mensuelle 2022-2023 Cumul du CA : ventes à utilisateur final</vt:lpstr>
      <vt:lpstr>Historique des ventes  aux marchands  Cumul janvier - juin (unités et CA)</vt:lpstr>
      <vt:lpstr>Comparaison mensuelle 2022-2023 Cumul du CA : ventes aux marchands</vt:lpstr>
      <vt:lpstr>Présentation PowerPoint</vt:lpstr>
      <vt:lpstr>Présentation PowerPoint</vt:lpstr>
      <vt:lpstr>Présentation PowerPoint</vt:lpstr>
      <vt:lpstr>Agenda de la réunion</vt:lpstr>
      <vt:lpstr>Les trois temps de l’inflation</vt:lpstr>
      <vt:lpstr>Depuis un an, certaines choses ont (en partie) changé</vt:lpstr>
      <vt:lpstr>Les inquiétudes se sont depuis peu déportées sur le pétrole</vt:lpstr>
      <vt:lpstr>Les cours des autres matières premières paraissent plutôt orientés à la baisse depuis fin 2022</vt:lpstr>
      <vt:lpstr>Doit-on donner crédit aux signaux de ralentissement déjà présents en 2022 et non confirmés au 1er semestre 2023 ?</vt:lpstr>
      <vt:lpstr>En Chine, le marasme immobilier emporte des conséquences plus larges : finances locales, épargne des ménages…</vt:lpstr>
      <vt:lpstr>L’industrie automobile chinoise est devenue, en moins de 3 ans, un géant de l’export</vt:lpstr>
      <vt:lpstr>Les investissements en R&amp;D, logiciels/tech, et dans l’industrie automobile continuent d’être en vive croissance en Chine</vt:lpstr>
      <vt:lpstr>Présentation PowerPoint</vt:lpstr>
      <vt:lpstr>Aux États-Unis, un durcissement de la politique monétaire contrebalancé par une politique budgétaire qui s’est relâchée ...</vt:lpstr>
      <vt:lpstr>... au service d’un boom d’investissement certes local (constructions par le secteur industriel) mais aussi très signifiant.</vt:lpstr>
      <vt:lpstr>Ce boom américain est porté par les secteurs de la transition énergétique et des semi-conducteurs</vt:lpstr>
      <vt:lpstr>Le pic de l’inflation de base a été dépassé. Il n’ouvre pas forcément d’emblée un espace pour la baisse des taux</vt:lpstr>
      <vt:lpstr>Un affaiblissement apparent de la situation de liquidité des sociétés non financières plus marqué en Europe</vt:lpstr>
      <vt:lpstr>En zone euro, les salaires réels sont en passe de progresser de nouveau</vt:lpstr>
      <vt:lpstr>Une dépense de la surépargne qui n’a pas eu lieu en Europe</vt:lpstr>
      <vt:lpstr>L’absence durable de gains de productivité en Europe est préoccupante sur le moyen terme</vt:lpstr>
      <vt:lpstr>Le risque d’un décrochage de la compétitivité-prix en Europe</vt:lpstr>
      <vt:lpstr>Les industriels allemands ont bien perçu ce risque majeur sur la compétitivité européenne</vt:lpstr>
      <vt:lpstr>Présentation PowerPoint</vt:lpstr>
      <vt:lpstr>La France s’en tire certes mieux que l’Allemagne mais pas mieux que la moyenne européenne</vt:lpstr>
      <vt:lpstr>Une rentrée sous le signe du ralentissement, l’alternative semblant être une quasi-stagnation ou une récession</vt:lpstr>
      <vt:lpstr>L’inflation est devenue moins circonstancielle et plus nichée dans les conditions de formation des revenus (salaire et marges)</vt:lpstr>
      <vt:lpstr>Le reflux des anticipations de prix diverge: il est plus limité à ce stade dans le cas des activités de services que de l’industrie</vt:lpstr>
      <vt:lpstr>Le redressement des salaires réels laisse espérer un léger mieux sur le front de la consommation des ménages</vt:lpstr>
      <vt:lpstr>La hausse des taux se poursuit. Pas de détente des taux directeurs à attendre avant mi-2024</vt:lpstr>
      <vt:lpstr>À l’inverse, contraction du crédit et hausse des taux réels augmentent la contrainte financière sur les entreprises</vt:lpstr>
      <vt:lpstr>L’activité globale dans la construction décroche moins qu’on n’aurait pu le craindre au vu de la hausse des taux d’intérêt</vt:lpstr>
      <vt:lpstr>Mais certains pans comme le gros œuvre et la promotion immobilière neuve sont fortement affectés</vt:lpstr>
      <vt:lpstr>L’activité non résidentielle ne semble pas à même de compenser le fléchissement de l’activité</vt:lpstr>
      <vt:lpstr>Les contraintes en provenance de la demande remontent sans que celles liées à la capacité d’offre s’amenuisent franchement</vt:lpstr>
      <vt:lpstr>Mais malgré la permanence des difficultés de recrutement à un niveau élevé, les anticipations de salaire se font moins vives</vt:lpstr>
      <vt:lpstr>La dépense des entreprises commence à se faire moins soutenue du point de vue des effectifs</vt:lpstr>
      <vt:lpstr>Les entreprises ont jusqu’à présent été au rendez-vous, notamment les PME / TPE, par leur volonté d’investir</vt:lpstr>
      <vt:lpstr>Les marges de l’industrie en termes réels ont seulement retrouvé leur niveau de 2019</vt:lpstr>
      <vt:lpstr>Les trésoreries des entreprises sont jugées plus tendues</vt:lpstr>
      <vt:lpstr>L’augmentation du nombre de défaillances est enclenchée</vt:lpstr>
      <vt:lpstr>Un point positif : le solde des échanges extérieurs de produits industriels (hors énergie) est moins déficitaire</vt:lpstr>
      <vt:lpstr>La perte de compétitivité industrielle française a abouti à une perte de substance par rapport à nos partenaires européens</vt:lpstr>
      <vt:lpstr>Elle s’est traduite par une désertification de l’industrie plus prononcée en France que dans les autres pays de la zone euro</vt:lpstr>
      <vt:lpstr>Une amélioration des indicateurs d’attractivité de l’industrie en France se dessine toutefois</vt:lpstr>
      <vt:lpstr>La divergence des coûts salariaux par rapport à notre principal concurrent est stoppée et même inversée</vt:lpstr>
      <vt:lpstr>En France, la suppression (à terme… ?) de la CVAE réduirait le handicap lié à la fiscalité de production sans le faire disparaître</vt:lpstr>
      <vt:lpstr>Conclusion</vt:lpstr>
      <vt:lpstr>Présentation PowerPoint</vt:lpstr>
      <vt:lpstr>Présentation PowerPoint</vt:lpstr>
      <vt:lpstr>L’acquisition d’un chariot élévateur</vt:lpstr>
      <vt:lpstr>Présentation PowerPoint</vt:lpstr>
      <vt:lpstr>La remise en service</vt:lpstr>
      <vt:lpstr>La remise en service</vt:lpstr>
      <vt:lpstr>La remise en service - détails</vt:lpstr>
      <vt:lpstr>La remise en service - détails</vt:lpstr>
      <vt:lpstr>La remise en service - détails</vt:lpstr>
      <vt:lpstr>La remise en service - détails</vt:lpstr>
      <vt:lpstr>Cas particulier : la location</vt:lpstr>
      <vt:lpstr>Tirages au sort et jeu concours</vt:lpstr>
      <vt:lpstr>Jeu concours</vt:lpstr>
      <vt:lpstr>Jeu concours</vt:lpstr>
      <vt:lpstr>Jeu concours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pole ECO</dc:creator>
  <cp:lastModifiedBy>pole ECO</cp:lastModifiedBy>
  <cp:revision>377</cp:revision>
  <dcterms:created xsi:type="dcterms:W3CDTF">2016-10-19T07:59:14Z</dcterms:created>
  <dcterms:modified xsi:type="dcterms:W3CDTF">2023-11-07T14:22:09Z</dcterms:modified>
</cp:coreProperties>
</file>