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x-em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0"/>
  </p:notesMasterIdLst>
  <p:handoutMasterIdLst>
    <p:handoutMasterId r:id="rId111"/>
  </p:handoutMasterIdLst>
  <p:sldIdLst>
    <p:sldId id="256" r:id="rId2"/>
    <p:sldId id="323" r:id="rId3"/>
    <p:sldId id="322" r:id="rId4"/>
    <p:sldId id="1322" r:id="rId5"/>
    <p:sldId id="1323" r:id="rId6"/>
    <p:sldId id="1324" r:id="rId7"/>
    <p:sldId id="303" r:id="rId8"/>
    <p:sldId id="1325" r:id="rId9"/>
    <p:sldId id="1328" r:id="rId10"/>
    <p:sldId id="1327" r:id="rId11"/>
    <p:sldId id="270" r:id="rId12"/>
    <p:sldId id="340" r:id="rId13"/>
    <p:sldId id="1317" r:id="rId14"/>
    <p:sldId id="1318" r:id="rId15"/>
    <p:sldId id="283" r:id="rId16"/>
    <p:sldId id="1319" r:id="rId17"/>
    <p:sldId id="1320" r:id="rId18"/>
    <p:sldId id="324" r:id="rId19"/>
    <p:sldId id="1321" r:id="rId20"/>
    <p:sldId id="277" r:id="rId21"/>
    <p:sldId id="278" r:id="rId22"/>
    <p:sldId id="325" r:id="rId23"/>
    <p:sldId id="284" r:id="rId24"/>
    <p:sldId id="285" r:id="rId25"/>
    <p:sldId id="297" r:id="rId26"/>
    <p:sldId id="298" r:id="rId27"/>
    <p:sldId id="280" r:id="rId28"/>
    <p:sldId id="299" r:id="rId29"/>
    <p:sldId id="282" r:id="rId30"/>
    <p:sldId id="300" r:id="rId31"/>
    <p:sldId id="286" r:id="rId32"/>
    <p:sldId id="329" r:id="rId33"/>
    <p:sldId id="330" r:id="rId34"/>
    <p:sldId id="331" r:id="rId35"/>
    <p:sldId id="332" r:id="rId36"/>
    <p:sldId id="333" r:id="rId37"/>
    <p:sldId id="1345" r:id="rId38"/>
    <p:sldId id="334" r:id="rId39"/>
    <p:sldId id="335" r:id="rId40"/>
    <p:sldId id="1346" r:id="rId41"/>
    <p:sldId id="336" r:id="rId42"/>
    <p:sldId id="337" r:id="rId43"/>
    <p:sldId id="1347" r:id="rId44"/>
    <p:sldId id="338" r:id="rId45"/>
    <p:sldId id="1332" r:id="rId46"/>
    <p:sldId id="1333" r:id="rId47"/>
    <p:sldId id="402" r:id="rId48"/>
    <p:sldId id="380" r:id="rId49"/>
    <p:sldId id="381" r:id="rId50"/>
    <p:sldId id="379" r:id="rId51"/>
    <p:sldId id="1334" r:id="rId52"/>
    <p:sldId id="382" r:id="rId53"/>
    <p:sldId id="383" r:id="rId54"/>
    <p:sldId id="400" r:id="rId55"/>
    <p:sldId id="384" r:id="rId56"/>
    <p:sldId id="397" r:id="rId57"/>
    <p:sldId id="403" r:id="rId58"/>
    <p:sldId id="1335" r:id="rId59"/>
    <p:sldId id="398" r:id="rId60"/>
    <p:sldId id="1336" r:id="rId61"/>
    <p:sldId id="385" r:id="rId62"/>
    <p:sldId id="388" r:id="rId63"/>
    <p:sldId id="386" r:id="rId64"/>
    <p:sldId id="406" r:id="rId65"/>
    <p:sldId id="404" r:id="rId66"/>
    <p:sldId id="317" r:id="rId67"/>
    <p:sldId id="401" r:id="rId68"/>
    <p:sldId id="318" r:id="rId69"/>
    <p:sldId id="1337" r:id="rId70"/>
    <p:sldId id="1338" r:id="rId71"/>
    <p:sldId id="1339" r:id="rId72"/>
    <p:sldId id="1340" r:id="rId73"/>
    <p:sldId id="389" r:id="rId74"/>
    <p:sldId id="390" r:id="rId75"/>
    <p:sldId id="393" r:id="rId76"/>
    <p:sldId id="392" r:id="rId77"/>
    <p:sldId id="391" r:id="rId78"/>
    <p:sldId id="395" r:id="rId79"/>
    <p:sldId id="326" r:id="rId80"/>
    <p:sldId id="1341" r:id="rId81"/>
    <p:sldId id="1342" r:id="rId82"/>
    <p:sldId id="1343" r:id="rId83"/>
    <p:sldId id="1344" r:id="rId84"/>
    <p:sldId id="405" r:id="rId85"/>
    <p:sldId id="366" r:id="rId86"/>
    <p:sldId id="367" r:id="rId87"/>
    <p:sldId id="369" r:id="rId88"/>
    <p:sldId id="373" r:id="rId89"/>
    <p:sldId id="376" r:id="rId90"/>
    <p:sldId id="339" r:id="rId91"/>
    <p:sldId id="301" r:id="rId92"/>
    <p:sldId id="304" r:id="rId93"/>
    <p:sldId id="302" r:id="rId94"/>
    <p:sldId id="305" r:id="rId95"/>
    <p:sldId id="306" r:id="rId96"/>
    <p:sldId id="307" r:id="rId97"/>
    <p:sldId id="308" r:id="rId98"/>
    <p:sldId id="309" r:id="rId99"/>
    <p:sldId id="310" r:id="rId100"/>
    <p:sldId id="311" r:id="rId101"/>
    <p:sldId id="312" r:id="rId102"/>
    <p:sldId id="313" r:id="rId103"/>
    <p:sldId id="314" r:id="rId104"/>
    <p:sldId id="316" r:id="rId105"/>
    <p:sldId id="348" r:id="rId106"/>
    <p:sldId id="1329" r:id="rId107"/>
    <p:sldId id="1330" r:id="rId108"/>
    <p:sldId id="269" r:id="rId109"/>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104"/>
    <a:srgbClr val="F72F04"/>
    <a:srgbClr val="E42B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97" autoAdjust="0"/>
    <p:restoredTop sz="93738" autoAdjust="0"/>
  </p:normalViewPr>
  <p:slideViewPr>
    <p:cSldViewPr snapToGrid="0">
      <p:cViewPr varScale="1">
        <p:scale>
          <a:sx n="63" d="100"/>
          <a:sy n="63" d="100"/>
        </p:scale>
        <p:origin x="464" y="52"/>
      </p:cViewPr>
      <p:guideLst>
        <p:guide orient="horz" pos="2160"/>
        <p:guide pos="3840"/>
      </p:guideLst>
    </p:cSldViewPr>
  </p:slideViewPr>
  <p:notesTextViewPr>
    <p:cViewPr>
      <p:scale>
        <a:sx n="3" d="2"/>
        <a:sy n="3" d="2"/>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Qui </a:t>
            </a:r>
            <a:r>
              <a:rPr lang="en-US" b="1" dirty="0" err="1"/>
              <a:t>visite</a:t>
            </a:r>
            <a:r>
              <a:rPr lang="en-US" b="1" dirty="0"/>
              <a:t> le site ?</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Feuil1!$B$1</c:f>
              <c:strCache>
                <c:ptCount val="1"/>
                <c:pt idx="0">
                  <c:v>Ventes</c:v>
                </c:pt>
              </c:strCache>
            </c:strRef>
          </c:tx>
          <c:spPr>
            <a:solidFill>
              <a:schemeClr val="accent5"/>
            </a:solidFill>
          </c:spPr>
          <c:dPt>
            <c:idx val="0"/>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3-6B62-964B-BB03-4FD266E2C768}"/>
              </c:ext>
            </c:extLst>
          </c:dPt>
          <c:dPt>
            <c:idx val="1"/>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4-6B62-964B-BB03-4FD266E2C768}"/>
              </c:ext>
            </c:extLst>
          </c:dPt>
          <c:dPt>
            <c:idx val="2"/>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2-6B62-964B-BB03-4FD266E2C768}"/>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62-964B-BB03-4FD266E2C768}"/>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B62-964B-BB03-4FD266E2C768}"/>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62-964B-BB03-4FD266E2C76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extLst>
          </c:dLbls>
          <c:cat>
            <c:strRef>
              <c:f>Feuil1!$A$2:$A$4</c:f>
              <c:strCache>
                <c:ptCount val="3"/>
                <c:pt idx="0">
                  <c:v>Utilisateur de chariot</c:v>
                </c:pt>
                <c:pt idx="1">
                  <c:v>Professionnel</c:v>
                </c:pt>
                <c:pt idx="2">
                  <c:v>Cotateur</c:v>
                </c:pt>
              </c:strCache>
            </c:strRef>
          </c:cat>
          <c:val>
            <c:numRef>
              <c:f>Feuil1!$B$2:$B$4</c:f>
              <c:numCache>
                <c:formatCode>0%</c:formatCode>
                <c:ptCount val="3"/>
                <c:pt idx="0">
                  <c:v>0.48</c:v>
                </c:pt>
                <c:pt idx="1">
                  <c:v>0.41</c:v>
                </c:pt>
                <c:pt idx="2">
                  <c:v>0.12</c:v>
                </c:pt>
              </c:numCache>
            </c:numRef>
          </c:val>
          <c:extLst>
            <c:ext xmlns:c16="http://schemas.microsoft.com/office/drawing/2014/chart" uri="{C3380CC4-5D6E-409C-BE32-E72D297353CC}">
              <c16:uniqueId val="{00000000-6B62-964B-BB03-4FD266E2C768}"/>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dirty="0" err="1"/>
              <a:t>Nombre</a:t>
            </a:r>
            <a:r>
              <a:rPr lang="en-US" sz="1800" b="1" baseline="0" dirty="0"/>
              <a:t> de </a:t>
            </a:r>
            <a:r>
              <a:rPr lang="en-US" sz="1800" b="1" baseline="0" dirty="0" err="1"/>
              <a:t>cotations</a:t>
            </a:r>
            <a:r>
              <a:rPr lang="en-US" sz="1800" b="1" baseline="0" dirty="0"/>
              <a:t>/</a:t>
            </a:r>
            <a:r>
              <a:rPr lang="en-US" sz="1800" b="1" baseline="0" dirty="0" err="1"/>
              <a:t>cotateurs</a:t>
            </a:r>
            <a:endParaRPr lang="en-US" sz="18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Feuil1!$B$1</c:f>
              <c:strCache>
                <c:ptCount val="1"/>
                <c:pt idx="0">
                  <c:v>Ventes</c:v>
                </c:pt>
              </c:strCache>
            </c:strRef>
          </c:tx>
          <c:dPt>
            <c:idx val="0"/>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2-066F-E44C-ABC8-6CF81F050A44}"/>
              </c:ext>
            </c:extLst>
          </c:dPt>
          <c:dPt>
            <c:idx val="1"/>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3-066F-E44C-ABC8-6CF81F050A44}"/>
              </c:ext>
            </c:extLst>
          </c:dPt>
          <c:dPt>
            <c:idx val="2"/>
            <c:bubble3D val="0"/>
            <c:spPr>
              <a:solidFill>
                <a:srgbClr val="FFC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4-066F-E44C-ABC8-6CF81F050A44}"/>
              </c:ext>
            </c:extLst>
          </c:dPt>
          <c:dPt>
            <c:idx val="3"/>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66F-E44C-ABC8-6CF81F050A44}"/>
              </c:ext>
            </c:extLst>
          </c:dPt>
          <c:dPt>
            <c:idx val="4"/>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6-066F-E44C-ABC8-6CF81F050A44}"/>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6F-E44C-ABC8-6CF81F050A44}"/>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6F-E44C-ABC8-6CF81F050A44}"/>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66F-E44C-ABC8-6CF81F050A44}"/>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66F-E44C-ABC8-6CF81F050A44}"/>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66F-E44C-ABC8-6CF81F050A4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extLst>
          </c:dLbls>
          <c:cat>
            <c:strRef>
              <c:f>Feuil1!$A$2:$A$6</c:f>
              <c:strCache>
                <c:ptCount val="5"/>
                <c:pt idx="0">
                  <c:v>400 et +</c:v>
                </c:pt>
                <c:pt idx="1">
                  <c:v>250-400</c:v>
                </c:pt>
                <c:pt idx="2">
                  <c:v>100-250</c:v>
                </c:pt>
                <c:pt idx="3">
                  <c:v>50-100</c:v>
                </c:pt>
                <c:pt idx="4">
                  <c:v>-50</c:v>
                </c:pt>
              </c:strCache>
            </c:strRef>
          </c:cat>
          <c:val>
            <c:numRef>
              <c:f>Feuil1!$B$2:$B$6</c:f>
              <c:numCache>
                <c:formatCode>0%</c:formatCode>
                <c:ptCount val="5"/>
                <c:pt idx="0">
                  <c:v>0.21</c:v>
                </c:pt>
                <c:pt idx="1">
                  <c:v>0.32</c:v>
                </c:pt>
                <c:pt idx="2">
                  <c:v>0.26</c:v>
                </c:pt>
                <c:pt idx="3">
                  <c:v>0.09</c:v>
                </c:pt>
                <c:pt idx="4">
                  <c:v>0.13</c:v>
                </c:pt>
              </c:numCache>
            </c:numRef>
          </c:val>
          <c:extLst>
            <c:ext xmlns:c16="http://schemas.microsoft.com/office/drawing/2014/chart" uri="{C3380CC4-5D6E-409C-BE32-E72D297353CC}">
              <c16:uniqueId val="{00000000-066F-E44C-ABC8-6CF81F050A44}"/>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B08E34-116E-433A-ACB2-3F7960833C5F}" type="datetimeFigureOut">
              <a:rPr lang="fr-FR" smtClean="0"/>
              <a:t>24/10/2022</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945BC2-ECA5-4657-B7AD-2E0B30E17738}" type="slidenum">
              <a:rPr lang="fr-FR" smtClean="0"/>
              <a:t>‹N°›</a:t>
            </a:fld>
            <a:endParaRPr lang="fr-FR"/>
          </a:p>
        </p:txBody>
      </p:sp>
    </p:spTree>
    <p:extLst>
      <p:ext uri="{BB962C8B-B14F-4D97-AF65-F5344CB8AC3E}">
        <p14:creationId xmlns:p14="http://schemas.microsoft.com/office/powerpoint/2010/main" val="1120743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17DF5-89BB-406B-9CDC-C6B9878A1D00}" type="datetimeFigureOut">
              <a:rPr lang="fr-FR" smtClean="0"/>
              <a:t>24/10/2022</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3C9F2-7D2F-4CDB-A522-4AC07365A930}" type="slidenum">
              <a:rPr lang="fr-FR" smtClean="0"/>
              <a:t>‹N°›</a:t>
            </a:fld>
            <a:endParaRPr lang="fr-FR"/>
          </a:p>
        </p:txBody>
      </p:sp>
    </p:spTree>
    <p:extLst>
      <p:ext uri="{BB962C8B-B14F-4D97-AF65-F5344CB8AC3E}">
        <p14:creationId xmlns:p14="http://schemas.microsoft.com/office/powerpoint/2010/main" val="2831792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1C3C9F2-7D2F-4CDB-A522-4AC07365A930}" type="slidenum">
              <a:rPr lang="fr-FR" smtClean="0"/>
              <a:t>8</a:t>
            </a:fld>
            <a:endParaRPr lang="fr-FR"/>
          </a:p>
        </p:txBody>
      </p:sp>
    </p:spTree>
    <p:extLst>
      <p:ext uri="{BB962C8B-B14F-4D97-AF65-F5344CB8AC3E}">
        <p14:creationId xmlns:p14="http://schemas.microsoft.com/office/powerpoint/2010/main" val="2328122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C3C9F2-7D2F-4CDB-A522-4AC07365A930}" type="slidenum">
              <a:rPr lang="fr-FR" smtClean="0"/>
              <a:t>27</a:t>
            </a:fld>
            <a:endParaRPr lang="fr-FR"/>
          </a:p>
        </p:txBody>
      </p:sp>
    </p:spTree>
    <p:extLst>
      <p:ext uri="{BB962C8B-B14F-4D97-AF65-F5344CB8AC3E}">
        <p14:creationId xmlns:p14="http://schemas.microsoft.com/office/powerpoint/2010/main" val="2690028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C3C9F2-7D2F-4CDB-A522-4AC07365A930}" type="slidenum">
              <a:rPr lang="fr-FR" smtClean="0"/>
              <a:t>28</a:t>
            </a:fld>
            <a:endParaRPr lang="fr-FR"/>
          </a:p>
        </p:txBody>
      </p:sp>
    </p:spTree>
    <p:extLst>
      <p:ext uri="{BB962C8B-B14F-4D97-AF65-F5344CB8AC3E}">
        <p14:creationId xmlns:p14="http://schemas.microsoft.com/office/powerpoint/2010/main" val="3194994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C3C9F2-7D2F-4CDB-A522-4AC07365A930}" type="slidenum">
              <a:rPr lang="fr-FR" smtClean="0"/>
              <a:t>29</a:t>
            </a:fld>
            <a:endParaRPr lang="fr-FR"/>
          </a:p>
        </p:txBody>
      </p:sp>
    </p:spTree>
    <p:extLst>
      <p:ext uri="{BB962C8B-B14F-4D97-AF65-F5344CB8AC3E}">
        <p14:creationId xmlns:p14="http://schemas.microsoft.com/office/powerpoint/2010/main" val="2015642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C3C9F2-7D2F-4CDB-A522-4AC07365A930}" type="slidenum">
              <a:rPr lang="fr-FR" smtClean="0"/>
              <a:t>30</a:t>
            </a:fld>
            <a:endParaRPr lang="fr-FR"/>
          </a:p>
        </p:txBody>
      </p:sp>
    </p:spTree>
    <p:extLst>
      <p:ext uri="{BB962C8B-B14F-4D97-AF65-F5344CB8AC3E}">
        <p14:creationId xmlns:p14="http://schemas.microsoft.com/office/powerpoint/2010/main" val="3476980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C3C9F2-7D2F-4CDB-A522-4AC07365A930}" type="slidenum">
              <a:rPr lang="fr-FR" smtClean="0"/>
              <a:t>31</a:t>
            </a:fld>
            <a:endParaRPr lang="fr-FR"/>
          </a:p>
        </p:txBody>
      </p:sp>
    </p:spTree>
    <p:extLst>
      <p:ext uri="{BB962C8B-B14F-4D97-AF65-F5344CB8AC3E}">
        <p14:creationId xmlns:p14="http://schemas.microsoft.com/office/powerpoint/2010/main" val="3325923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revenir sur l’historique du marché de l’occasion en France depuis 2007 nous assistons à un basculement des volumes du client final vers le négoce depuis 2013. Ces deux catégories restent les plus importantes du marché en volume.</a:t>
            </a:r>
          </a:p>
        </p:txBody>
      </p:sp>
      <p:sp>
        <p:nvSpPr>
          <p:cNvPr id="4" name="Espace réservé du numéro de diapositive 3"/>
          <p:cNvSpPr>
            <a:spLocks noGrp="1"/>
          </p:cNvSpPr>
          <p:nvPr>
            <p:ph type="sldNum" sz="quarter" idx="5"/>
          </p:nvPr>
        </p:nvSpPr>
        <p:spPr/>
        <p:txBody>
          <a:bodyPr/>
          <a:lstStyle/>
          <a:p>
            <a:fld id="{41C3C9F2-7D2F-4CDB-A522-4AC07365A930}" type="slidenum">
              <a:rPr lang="fr-FR" smtClean="0"/>
              <a:t>33</a:t>
            </a:fld>
            <a:endParaRPr lang="fr-FR"/>
          </a:p>
        </p:txBody>
      </p:sp>
    </p:spTree>
    <p:extLst>
      <p:ext uri="{BB962C8B-B14F-4D97-AF65-F5344CB8AC3E}">
        <p14:creationId xmlns:p14="http://schemas.microsoft.com/office/powerpoint/2010/main" val="3993382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valeur, les ventes à client final prédominent sur le négoce et la tendance se confirme sur les dernières années.</a:t>
            </a:r>
          </a:p>
        </p:txBody>
      </p:sp>
      <p:sp>
        <p:nvSpPr>
          <p:cNvPr id="4" name="Espace réservé du numéro de diapositive 3"/>
          <p:cNvSpPr>
            <a:spLocks noGrp="1"/>
          </p:cNvSpPr>
          <p:nvPr>
            <p:ph type="sldNum" sz="quarter" idx="5"/>
          </p:nvPr>
        </p:nvSpPr>
        <p:spPr/>
        <p:txBody>
          <a:bodyPr/>
          <a:lstStyle/>
          <a:p>
            <a:fld id="{41C3C9F2-7D2F-4CDB-A522-4AC07365A930}" type="slidenum">
              <a:rPr lang="fr-FR" smtClean="0"/>
              <a:t>34</a:t>
            </a:fld>
            <a:endParaRPr lang="fr-FR"/>
          </a:p>
        </p:txBody>
      </p:sp>
    </p:spTree>
    <p:extLst>
      <p:ext uri="{BB962C8B-B14F-4D97-AF65-F5344CB8AC3E}">
        <p14:creationId xmlns:p14="http://schemas.microsoft.com/office/powerpoint/2010/main" val="1686607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YTD à fin juin 2022, nous assistons à une chute du marché en volume de -8%</a:t>
            </a:r>
          </a:p>
        </p:txBody>
      </p:sp>
      <p:sp>
        <p:nvSpPr>
          <p:cNvPr id="4" name="Espace réservé du numéro de diapositive 3"/>
          <p:cNvSpPr>
            <a:spLocks noGrp="1"/>
          </p:cNvSpPr>
          <p:nvPr>
            <p:ph type="sldNum" sz="quarter" idx="5"/>
          </p:nvPr>
        </p:nvSpPr>
        <p:spPr/>
        <p:txBody>
          <a:bodyPr/>
          <a:lstStyle/>
          <a:p>
            <a:fld id="{41C3C9F2-7D2F-4CDB-A522-4AC07365A930}" type="slidenum">
              <a:rPr lang="fr-FR" smtClean="0"/>
              <a:t>35</a:t>
            </a:fld>
            <a:endParaRPr lang="fr-FR"/>
          </a:p>
        </p:txBody>
      </p:sp>
    </p:spTree>
    <p:extLst>
      <p:ext uri="{BB962C8B-B14F-4D97-AF65-F5344CB8AC3E}">
        <p14:creationId xmlns:p14="http://schemas.microsoft.com/office/powerpoint/2010/main" val="546965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Sur la carte on note sur le 1</a:t>
            </a:r>
            <a:r>
              <a:rPr lang="fr-FR" baseline="30000" dirty="0"/>
              <a:t>er</a:t>
            </a:r>
            <a:r>
              <a:rPr lang="fr-FR" dirty="0"/>
              <a:t> trimestre le top 3 des régions en terme de volume de transactions : Hauts-de-France, PACA et Auvergne Rhône-Alpes.</a:t>
            </a:r>
          </a:p>
        </p:txBody>
      </p:sp>
      <p:sp>
        <p:nvSpPr>
          <p:cNvPr id="4" name="Espace réservé du numéro de diapositive 3"/>
          <p:cNvSpPr>
            <a:spLocks noGrp="1"/>
          </p:cNvSpPr>
          <p:nvPr>
            <p:ph type="sldNum" sz="quarter" idx="5"/>
          </p:nvPr>
        </p:nvSpPr>
        <p:spPr/>
        <p:txBody>
          <a:bodyPr/>
          <a:lstStyle/>
          <a:p>
            <a:fld id="{41C3C9F2-7D2F-4CDB-A522-4AC07365A930}" type="slidenum">
              <a:rPr lang="fr-FR" smtClean="0"/>
              <a:t>36</a:t>
            </a:fld>
            <a:endParaRPr lang="fr-FR"/>
          </a:p>
        </p:txBody>
      </p:sp>
    </p:spTree>
    <p:extLst>
      <p:ext uri="{BB962C8B-B14F-4D97-AF65-F5344CB8AC3E}">
        <p14:creationId xmlns:p14="http://schemas.microsoft.com/office/powerpoint/2010/main" val="2915475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chute des ventes à UF plus forte en valeur qu’en volume.</a:t>
            </a:r>
          </a:p>
        </p:txBody>
      </p:sp>
      <p:sp>
        <p:nvSpPr>
          <p:cNvPr id="4" name="Espace réservé du numéro de diapositive 3"/>
          <p:cNvSpPr>
            <a:spLocks noGrp="1"/>
          </p:cNvSpPr>
          <p:nvPr>
            <p:ph type="sldNum" sz="quarter" idx="10"/>
          </p:nvPr>
        </p:nvSpPr>
        <p:spPr/>
        <p:txBody>
          <a:bodyPr/>
          <a:lstStyle/>
          <a:p>
            <a:fld id="{41C3C9F2-7D2F-4CDB-A522-4AC07365A930}" type="slidenum">
              <a:rPr lang="fr-FR" smtClean="0"/>
              <a:t>38</a:t>
            </a:fld>
            <a:endParaRPr lang="fr-FR"/>
          </a:p>
        </p:txBody>
      </p:sp>
    </p:spTree>
    <p:extLst>
      <p:ext uri="{BB962C8B-B14F-4D97-AF65-F5344CB8AC3E}">
        <p14:creationId xmlns:p14="http://schemas.microsoft.com/office/powerpoint/2010/main" val="469860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1C3C9F2-7D2F-4CDB-A522-4AC07365A930}" type="slidenum">
              <a:rPr lang="fr-FR" smtClean="0"/>
              <a:t>12</a:t>
            </a:fld>
            <a:endParaRPr lang="fr-FR"/>
          </a:p>
        </p:txBody>
      </p:sp>
    </p:spTree>
    <p:extLst>
      <p:ext uri="{BB962C8B-B14F-4D97-AF65-F5344CB8AC3E}">
        <p14:creationId xmlns:p14="http://schemas.microsoft.com/office/powerpoint/2010/main" val="2328122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 mois le mois, on observe un début d’année similaire à 2021, et un repli à partir d’avril 2022. Le mois de mai a permis de rattraper un peu le retard. Finalement, 2022 se trouve légèrement en dessous de 2021.</a:t>
            </a:r>
          </a:p>
        </p:txBody>
      </p:sp>
      <p:sp>
        <p:nvSpPr>
          <p:cNvPr id="4" name="Espace réservé du numéro de diapositive 3"/>
          <p:cNvSpPr>
            <a:spLocks noGrp="1"/>
          </p:cNvSpPr>
          <p:nvPr>
            <p:ph type="sldNum" sz="quarter" idx="5"/>
          </p:nvPr>
        </p:nvSpPr>
        <p:spPr/>
        <p:txBody>
          <a:bodyPr/>
          <a:lstStyle/>
          <a:p>
            <a:fld id="{41C3C9F2-7D2F-4CDB-A522-4AC07365A930}" type="slidenum">
              <a:rPr lang="fr-FR" smtClean="0"/>
              <a:t>39</a:t>
            </a:fld>
            <a:endParaRPr lang="fr-FR"/>
          </a:p>
        </p:txBody>
      </p:sp>
    </p:spTree>
    <p:extLst>
      <p:ext uri="{BB962C8B-B14F-4D97-AF65-F5344CB8AC3E}">
        <p14:creationId xmlns:p14="http://schemas.microsoft.com/office/powerpoint/2010/main" val="2719815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Concernant le négoce, c’est l’activité qui a le plus souffert enregistrant une décroissance de -8%, que ce soit en volume ou en valeur.</a:t>
            </a:r>
          </a:p>
        </p:txBody>
      </p:sp>
      <p:sp>
        <p:nvSpPr>
          <p:cNvPr id="4" name="Espace réservé du numéro de diapositive 3"/>
          <p:cNvSpPr>
            <a:spLocks noGrp="1"/>
          </p:cNvSpPr>
          <p:nvPr>
            <p:ph type="sldNum" sz="quarter" idx="5"/>
          </p:nvPr>
        </p:nvSpPr>
        <p:spPr/>
        <p:txBody>
          <a:bodyPr/>
          <a:lstStyle/>
          <a:p>
            <a:fld id="{41C3C9F2-7D2F-4CDB-A522-4AC07365A930}" type="slidenum">
              <a:rPr lang="fr-FR" smtClean="0"/>
              <a:t>41</a:t>
            </a:fld>
            <a:endParaRPr lang="fr-FR"/>
          </a:p>
        </p:txBody>
      </p:sp>
    </p:spTree>
    <p:extLst>
      <p:ext uri="{BB962C8B-B14F-4D97-AF65-F5344CB8AC3E}">
        <p14:creationId xmlns:p14="http://schemas.microsoft.com/office/powerpoint/2010/main" val="643494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 mois le mois, on observe un repli régulier sur 2022, sans être drastique. Le mois de juin a permis de rattraper un peu le retard.</a:t>
            </a:r>
          </a:p>
        </p:txBody>
      </p:sp>
      <p:sp>
        <p:nvSpPr>
          <p:cNvPr id="4" name="Espace réservé du numéro de diapositive 3"/>
          <p:cNvSpPr>
            <a:spLocks noGrp="1"/>
          </p:cNvSpPr>
          <p:nvPr>
            <p:ph type="sldNum" sz="quarter" idx="5"/>
          </p:nvPr>
        </p:nvSpPr>
        <p:spPr/>
        <p:txBody>
          <a:bodyPr/>
          <a:lstStyle/>
          <a:p>
            <a:fld id="{41C3C9F2-7D2F-4CDB-A522-4AC07365A930}" type="slidenum">
              <a:rPr lang="fr-FR" smtClean="0"/>
              <a:t>42</a:t>
            </a:fld>
            <a:endParaRPr lang="fr-FR"/>
          </a:p>
        </p:txBody>
      </p:sp>
    </p:spTree>
    <p:extLst>
      <p:ext uri="{BB962C8B-B14F-4D97-AF65-F5344CB8AC3E}">
        <p14:creationId xmlns:p14="http://schemas.microsoft.com/office/powerpoint/2010/main" val="649305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Enfin pour terminer cette analyse du marché français occasion, le ferraillage, même si cette activité reste minime, a enregistré une forte baisse en 2021 en volume.</a:t>
            </a:r>
          </a:p>
        </p:txBody>
      </p:sp>
      <p:sp>
        <p:nvSpPr>
          <p:cNvPr id="4" name="Espace réservé du numéro de diapositive 3"/>
          <p:cNvSpPr>
            <a:spLocks noGrp="1"/>
          </p:cNvSpPr>
          <p:nvPr>
            <p:ph type="sldNum" sz="quarter" idx="5"/>
          </p:nvPr>
        </p:nvSpPr>
        <p:spPr/>
        <p:txBody>
          <a:bodyPr/>
          <a:lstStyle/>
          <a:p>
            <a:fld id="{41C3C9F2-7D2F-4CDB-A522-4AC07365A930}" type="slidenum">
              <a:rPr lang="fr-FR" smtClean="0"/>
              <a:t>44</a:t>
            </a:fld>
            <a:endParaRPr lang="fr-FR"/>
          </a:p>
        </p:txBody>
      </p:sp>
    </p:spTree>
    <p:extLst>
      <p:ext uri="{BB962C8B-B14F-4D97-AF65-F5344CB8AC3E}">
        <p14:creationId xmlns:p14="http://schemas.microsoft.com/office/powerpoint/2010/main" val="4236886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1C3C9F2-7D2F-4CDB-A522-4AC07365A930}" type="slidenum">
              <a:rPr lang="fr-FR" smtClean="0"/>
              <a:t>45</a:t>
            </a:fld>
            <a:endParaRPr lang="fr-FR"/>
          </a:p>
        </p:txBody>
      </p:sp>
    </p:spTree>
    <p:extLst>
      <p:ext uri="{BB962C8B-B14F-4D97-AF65-F5344CB8AC3E}">
        <p14:creationId xmlns:p14="http://schemas.microsoft.com/office/powerpoint/2010/main" val="434921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405" eaLnBrk="0" hangingPunct="0">
              <a:spcBef>
                <a:spcPct val="30000"/>
              </a:spcBef>
              <a:defRPr sz="1200">
                <a:solidFill>
                  <a:schemeClr val="tx1"/>
                </a:solidFill>
                <a:latin typeface="Times New Roman" pitchFamily="18" charset="0"/>
              </a:defRPr>
            </a:lvl1pPr>
            <a:lvl2pPr marL="742393" indent="-285536" defTabSz="926405" eaLnBrk="0" hangingPunct="0">
              <a:spcBef>
                <a:spcPct val="30000"/>
              </a:spcBef>
              <a:defRPr sz="1200">
                <a:solidFill>
                  <a:schemeClr val="tx1"/>
                </a:solidFill>
                <a:latin typeface="Times New Roman" pitchFamily="18" charset="0"/>
              </a:defRPr>
            </a:lvl2pPr>
            <a:lvl3pPr marL="1142143" indent="-228428" defTabSz="926405" eaLnBrk="0" hangingPunct="0">
              <a:spcBef>
                <a:spcPct val="30000"/>
              </a:spcBef>
              <a:defRPr sz="1200">
                <a:solidFill>
                  <a:schemeClr val="tx1"/>
                </a:solidFill>
                <a:latin typeface="Times New Roman" pitchFamily="18" charset="0"/>
              </a:defRPr>
            </a:lvl3pPr>
            <a:lvl4pPr marL="1599000" indent="-228428" defTabSz="926405" eaLnBrk="0" hangingPunct="0">
              <a:spcBef>
                <a:spcPct val="30000"/>
              </a:spcBef>
              <a:defRPr sz="1200">
                <a:solidFill>
                  <a:schemeClr val="tx1"/>
                </a:solidFill>
                <a:latin typeface="Times New Roman" pitchFamily="18" charset="0"/>
              </a:defRPr>
            </a:lvl4pPr>
            <a:lvl5pPr marL="2055857" indent="-228428" defTabSz="926405" eaLnBrk="0" hangingPunct="0">
              <a:spcBef>
                <a:spcPct val="30000"/>
              </a:spcBef>
              <a:defRPr sz="1200">
                <a:solidFill>
                  <a:schemeClr val="tx1"/>
                </a:solidFill>
                <a:latin typeface="Times New Roman" pitchFamily="18" charset="0"/>
              </a:defRPr>
            </a:lvl5pPr>
            <a:lvl6pPr marL="2512715" indent="-228428" defTabSz="926405" eaLnBrk="0" fontAlgn="base" hangingPunct="0">
              <a:spcBef>
                <a:spcPct val="30000"/>
              </a:spcBef>
              <a:spcAft>
                <a:spcPct val="0"/>
              </a:spcAft>
              <a:defRPr sz="1200">
                <a:solidFill>
                  <a:schemeClr val="tx1"/>
                </a:solidFill>
                <a:latin typeface="Times New Roman" pitchFamily="18" charset="0"/>
              </a:defRPr>
            </a:lvl6pPr>
            <a:lvl7pPr marL="2969572" indent="-228428" defTabSz="926405" eaLnBrk="0" fontAlgn="base" hangingPunct="0">
              <a:spcBef>
                <a:spcPct val="30000"/>
              </a:spcBef>
              <a:spcAft>
                <a:spcPct val="0"/>
              </a:spcAft>
              <a:defRPr sz="1200">
                <a:solidFill>
                  <a:schemeClr val="tx1"/>
                </a:solidFill>
                <a:latin typeface="Times New Roman" pitchFamily="18" charset="0"/>
              </a:defRPr>
            </a:lvl7pPr>
            <a:lvl8pPr marL="3426429" indent="-228428" defTabSz="926405" eaLnBrk="0" fontAlgn="base" hangingPunct="0">
              <a:spcBef>
                <a:spcPct val="30000"/>
              </a:spcBef>
              <a:spcAft>
                <a:spcPct val="0"/>
              </a:spcAft>
              <a:defRPr sz="1200">
                <a:solidFill>
                  <a:schemeClr val="tx1"/>
                </a:solidFill>
                <a:latin typeface="Times New Roman" pitchFamily="18" charset="0"/>
              </a:defRPr>
            </a:lvl8pPr>
            <a:lvl9pPr marL="3883287" indent="-228428" defTabSz="92640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A693D87-E6E1-4DCE-89DF-FB9101C5406F}" type="slidenum">
              <a:rPr lang="fr-FR" altLang="fr-FR" smtClean="0"/>
              <a:pPr>
                <a:spcBef>
                  <a:spcPct val="0"/>
                </a:spcBef>
                <a:defRPr/>
              </a:pPr>
              <a:t>46</a:t>
            </a:fld>
            <a:endParaRPr lang="fr-FR" altLang="fr-FR"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05528" y="4715375"/>
            <a:ext cx="4983444" cy="44704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dirty="0"/>
          </a:p>
        </p:txBody>
      </p:sp>
    </p:spTree>
    <p:extLst>
      <p:ext uri="{BB962C8B-B14F-4D97-AF65-F5344CB8AC3E}">
        <p14:creationId xmlns:p14="http://schemas.microsoft.com/office/powerpoint/2010/main" val="1126571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138" eaLnBrk="0" hangingPunct="0">
              <a:defRPr sz="2400">
                <a:solidFill>
                  <a:schemeClr val="tx1"/>
                </a:solidFill>
                <a:latin typeface="Avenir LT 85 Heavy" pitchFamily="34" charset="0"/>
              </a:defRPr>
            </a:lvl1pPr>
            <a:lvl2pPr marL="748911" indent="-288043" defTabSz="928138" eaLnBrk="0" hangingPunct="0">
              <a:defRPr sz="2400">
                <a:solidFill>
                  <a:schemeClr val="tx1"/>
                </a:solidFill>
                <a:latin typeface="Avenir LT 85 Heavy" pitchFamily="34" charset="0"/>
              </a:defRPr>
            </a:lvl2pPr>
            <a:lvl3pPr marL="1152170" indent="-230434" defTabSz="928138" eaLnBrk="0" hangingPunct="0">
              <a:defRPr sz="2400">
                <a:solidFill>
                  <a:schemeClr val="tx1"/>
                </a:solidFill>
                <a:latin typeface="Avenir LT 85 Heavy" pitchFamily="34" charset="0"/>
              </a:defRPr>
            </a:lvl3pPr>
            <a:lvl4pPr marL="1613039" indent="-230434" defTabSz="928138" eaLnBrk="0" hangingPunct="0">
              <a:defRPr sz="2400">
                <a:solidFill>
                  <a:schemeClr val="tx1"/>
                </a:solidFill>
                <a:latin typeface="Avenir LT 85 Heavy" pitchFamily="34" charset="0"/>
              </a:defRPr>
            </a:lvl4pPr>
            <a:lvl5pPr marL="2073907" indent="-230434" defTabSz="928138" eaLnBrk="0" hangingPunct="0">
              <a:defRPr sz="2400">
                <a:solidFill>
                  <a:schemeClr val="tx1"/>
                </a:solidFill>
                <a:latin typeface="Avenir LT 85 Heavy" pitchFamily="34" charset="0"/>
              </a:defRPr>
            </a:lvl5pPr>
            <a:lvl6pPr marL="2534775" indent="-230434" defTabSz="928138" eaLnBrk="0" fontAlgn="base" hangingPunct="0">
              <a:spcBef>
                <a:spcPct val="0"/>
              </a:spcBef>
              <a:spcAft>
                <a:spcPct val="0"/>
              </a:spcAft>
              <a:defRPr sz="2400">
                <a:solidFill>
                  <a:schemeClr val="tx1"/>
                </a:solidFill>
                <a:latin typeface="Avenir LT 85 Heavy" pitchFamily="34" charset="0"/>
              </a:defRPr>
            </a:lvl6pPr>
            <a:lvl7pPr marL="2995643" indent="-230434" defTabSz="928138" eaLnBrk="0" fontAlgn="base" hangingPunct="0">
              <a:spcBef>
                <a:spcPct val="0"/>
              </a:spcBef>
              <a:spcAft>
                <a:spcPct val="0"/>
              </a:spcAft>
              <a:defRPr sz="2400">
                <a:solidFill>
                  <a:schemeClr val="tx1"/>
                </a:solidFill>
                <a:latin typeface="Avenir LT 85 Heavy" pitchFamily="34" charset="0"/>
              </a:defRPr>
            </a:lvl7pPr>
            <a:lvl8pPr marL="3456511" indent="-230434" defTabSz="928138" eaLnBrk="0" fontAlgn="base" hangingPunct="0">
              <a:spcBef>
                <a:spcPct val="0"/>
              </a:spcBef>
              <a:spcAft>
                <a:spcPct val="0"/>
              </a:spcAft>
              <a:defRPr sz="2400">
                <a:solidFill>
                  <a:schemeClr val="tx1"/>
                </a:solidFill>
                <a:latin typeface="Avenir LT 85 Heavy" pitchFamily="34" charset="0"/>
              </a:defRPr>
            </a:lvl8pPr>
            <a:lvl9pPr marL="3917379" indent="-230434" defTabSz="928138" eaLnBrk="0" fontAlgn="base" hangingPunct="0">
              <a:spcBef>
                <a:spcPct val="0"/>
              </a:spcBef>
              <a:spcAft>
                <a:spcPct val="0"/>
              </a:spcAft>
              <a:defRPr sz="2400">
                <a:solidFill>
                  <a:schemeClr val="tx1"/>
                </a:solidFill>
                <a:latin typeface="Avenir LT 85 Heavy" pitchFamily="34" charset="0"/>
              </a:defRPr>
            </a:lvl9pPr>
          </a:lstStyle>
          <a:p>
            <a:fld id="{FEDE81F1-4D0B-4545-8847-7FF72FC1DBA7}" type="slidenum">
              <a:rPr lang="fr-FR" sz="1300">
                <a:latin typeface="Times New Roman" pitchFamily="18" charset="0"/>
              </a:rPr>
              <a:pPr/>
              <a:t>47</a:t>
            </a:fld>
            <a:endParaRPr lang="fr-FR" sz="1300" dirty="0">
              <a:latin typeface="Times New Roman" pitchFamily="18"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905386" y="4714876"/>
            <a:ext cx="4986904"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b="1" dirty="0"/>
          </a:p>
        </p:txBody>
      </p:sp>
    </p:spTree>
    <p:extLst>
      <p:ext uri="{BB962C8B-B14F-4D97-AF65-F5344CB8AC3E}">
        <p14:creationId xmlns:p14="http://schemas.microsoft.com/office/powerpoint/2010/main" val="35648615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405" eaLnBrk="0" hangingPunct="0">
              <a:spcBef>
                <a:spcPct val="30000"/>
              </a:spcBef>
              <a:defRPr sz="1200">
                <a:solidFill>
                  <a:schemeClr val="tx1"/>
                </a:solidFill>
                <a:latin typeface="Times New Roman" pitchFamily="18" charset="0"/>
              </a:defRPr>
            </a:lvl1pPr>
            <a:lvl2pPr marL="742393" indent="-285536" defTabSz="926405" eaLnBrk="0" hangingPunct="0">
              <a:spcBef>
                <a:spcPct val="30000"/>
              </a:spcBef>
              <a:defRPr sz="1200">
                <a:solidFill>
                  <a:schemeClr val="tx1"/>
                </a:solidFill>
                <a:latin typeface="Times New Roman" pitchFamily="18" charset="0"/>
              </a:defRPr>
            </a:lvl2pPr>
            <a:lvl3pPr marL="1142143" indent="-228428" defTabSz="926405" eaLnBrk="0" hangingPunct="0">
              <a:spcBef>
                <a:spcPct val="30000"/>
              </a:spcBef>
              <a:defRPr sz="1200">
                <a:solidFill>
                  <a:schemeClr val="tx1"/>
                </a:solidFill>
                <a:latin typeface="Times New Roman" pitchFamily="18" charset="0"/>
              </a:defRPr>
            </a:lvl3pPr>
            <a:lvl4pPr marL="1599000" indent="-228428" defTabSz="926405" eaLnBrk="0" hangingPunct="0">
              <a:spcBef>
                <a:spcPct val="30000"/>
              </a:spcBef>
              <a:defRPr sz="1200">
                <a:solidFill>
                  <a:schemeClr val="tx1"/>
                </a:solidFill>
                <a:latin typeface="Times New Roman" pitchFamily="18" charset="0"/>
              </a:defRPr>
            </a:lvl4pPr>
            <a:lvl5pPr marL="2055857" indent="-228428" defTabSz="926405" eaLnBrk="0" hangingPunct="0">
              <a:spcBef>
                <a:spcPct val="30000"/>
              </a:spcBef>
              <a:defRPr sz="1200">
                <a:solidFill>
                  <a:schemeClr val="tx1"/>
                </a:solidFill>
                <a:latin typeface="Times New Roman" pitchFamily="18" charset="0"/>
              </a:defRPr>
            </a:lvl5pPr>
            <a:lvl6pPr marL="2512715" indent="-228428" defTabSz="926405" eaLnBrk="0" fontAlgn="base" hangingPunct="0">
              <a:spcBef>
                <a:spcPct val="30000"/>
              </a:spcBef>
              <a:spcAft>
                <a:spcPct val="0"/>
              </a:spcAft>
              <a:defRPr sz="1200">
                <a:solidFill>
                  <a:schemeClr val="tx1"/>
                </a:solidFill>
                <a:latin typeface="Times New Roman" pitchFamily="18" charset="0"/>
              </a:defRPr>
            </a:lvl6pPr>
            <a:lvl7pPr marL="2969572" indent="-228428" defTabSz="926405" eaLnBrk="0" fontAlgn="base" hangingPunct="0">
              <a:spcBef>
                <a:spcPct val="30000"/>
              </a:spcBef>
              <a:spcAft>
                <a:spcPct val="0"/>
              </a:spcAft>
              <a:defRPr sz="1200">
                <a:solidFill>
                  <a:schemeClr val="tx1"/>
                </a:solidFill>
                <a:latin typeface="Times New Roman" pitchFamily="18" charset="0"/>
              </a:defRPr>
            </a:lvl7pPr>
            <a:lvl8pPr marL="3426429" indent="-228428" defTabSz="926405" eaLnBrk="0" fontAlgn="base" hangingPunct="0">
              <a:spcBef>
                <a:spcPct val="30000"/>
              </a:spcBef>
              <a:spcAft>
                <a:spcPct val="0"/>
              </a:spcAft>
              <a:defRPr sz="1200">
                <a:solidFill>
                  <a:schemeClr val="tx1"/>
                </a:solidFill>
                <a:latin typeface="Times New Roman" pitchFamily="18" charset="0"/>
              </a:defRPr>
            </a:lvl8pPr>
            <a:lvl9pPr marL="3883287" indent="-228428" defTabSz="92640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A693D87-E6E1-4DCE-89DF-FB9101C5406F}" type="slidenum">
              <a:rPr lang="fr-FR" altLang="fr-FR" smtClean="0"/>
              <a:pPr>
                <a:spcBef>
                  <a:spcPct val="0"/>
                </a:spcBef>
                <a:defRPr/>
              </a:pPr>
              <a:t>48</a:t>
            </a:fld>
            <a:endParaRPr lang="fr-FR" altLang="fr-FR"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05528" y="4715375"/>
            <a:ext cx="4983444" cy="44704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dirty="0"/>
          </a:p>
        </p:txBody>
      </p:sp>
    </p:spTree>
    <p:extLst>
      <p:ext uri="{BB962C8B-B14F-4D97-AF65-F5344CB8AC3E}">
        <p14:creationId xmlns:p14="http://schemas.microsoft.com/office/powerpoint/2010/main" val="191332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405" eaLnBrk="0" hangingPunct="0">
              <a:spcBef>
                <a:spcPct val="30000"/>
              </a:spcBef>
              <a:defRPr sz="1200">
                <a:solidFill>
                  <a:schemeClr val="tx1"/>
                </a:solidFill>
                <a:latin typeface="Times New Roman" pitchFamily="18" charset="0"/>
              </a:defRPr>
            </a:lvl1pPr>
            <a:lvl2pPr marL="742393" indent="-285536" defTabSz="926405" eaLnBrk="0" hangingPunct="0">
              <a:spcBef>
                <a:spcPct val="30000"/>
              </a:spcBef>
              <a:defRPr sz="1200">
                <a:solidFill>
                  <a:schemeClr val="tx1"/>
                </a:solidFill>
                <a:latin typeface="Times New Roman" pitchFamily="18" charset="0"/>
              </a:defRPr>
            </a:lvl2pPr>
            <a:lvl3pPr marL="1142143" indent="-228428" defTabSz="926405" eaLnBrk="0" hangingPunct="0">
              <a:spcBef>
                <a:spcPct val="30000"/>
              </a:spcBef>
              <a:defRPr sz="1200">
                <a:solidFill>
                  <a:schemeClr val="tx1"/>
                </a:solidFill>
                <a:latin typeface="Times New Roman" pitchFamily="18" charset="0"/>
              </a:defRPr>
            </a:lvl3pPr>
            <a:lvl4pPr marL="1599000" indent="-228428" defTabSz="926405" eaLnBrk="0" hangingPunct="0">
              <a:spcBef>
                <a:spcPct val="30000"/>
              </a:spcBef>
              <a:defRPr sz="1200">
                <a:solidFill>
                  <a:schemeClr val="tx1"/>
                </a:solidFill>
                <a:latin typeface="Times New Roman" pitchFamily="18" charset="0"/>
              </a:defRPr>
            </a:lvl4pPr>
            <a:lvl5pPr marL="2055857" indent="-228428" defTabSz="926405" eaLnBrk="0" hangingPunct="0">
              <a:spcBef>
                <a:spcPct val="30000"/>
              </a:spcBef>
              <a:defRPr sz="1200">
                <a:solidFill>
                  <a:schemeClr val="tx1"/>
                </a:solidFill>
                <a:latin typeface="Times New Roman" pitchFamily="18" charset="0"/>
              </a:defRPr>
            </a:lvl5pPr>
            <a:lvl6pPr marL="2512715" indent="-228428" defTabSz="926405" eaLnBrk="0" fontAlgn="base" hangingPunct="0">
              <a:spcBef>
                <a:spcPct val="30000"/>
              </a:spcBef>
              <a:spcAft>
                <a:spcPct val="0"/>
              </a:spcAft>
              <a:defRPr sz="1200">
                <a:solidFill>
                  <a:schemeClr val="tx1"/>
                </a:solidFill>
                <a:latin typeface="Times New Roman" pitchFamily="18" charset="0"/>
              </a:defRPr>
            </a:lvl6pPr>
            <a:lvl7pPr marL="2969572" indent="-228428" defTabSz="926405" eaLnBrk="0" fontAlgn="base" hangingPunct="0">
              <a:spcBef>
                <a:spcPct val="30000"/>
              </a:spcBef>
              <a:spcAft>
                <a:spcPct val="0"/>
              </a:spcAft>
              <a:defRPr sz="1200">
                <a:solidFill>
                  <a:schemeClr val="tx1"/>
                </a:solidFill>
                <a:latin typeface="Times New Roman" pitchFamily="18" charset="0"/>
              </a:defRPr>
            </a:lvl7pPr>
            <a:lvl8pPr marL="3426429" indent="-228428" defTabSz="926405" eaLnBrk="0" fontAlgn="base" hangingPunct="0">
              <a:spcBef>
                <a:spcPct val="30000"/>
              </a:spcBef>
              <a:spcAft>
                <a:spcPct val="0"/>
              </a:spcAft>
              <a:defRPr sz="1200">
                <a:solidFill>
                  <a:schemeClr val="tx1"/>
                </a:solidFill>
                <a:latin typeface="Times New Roman" pitchFamily="18" charset="0"/>
              </a:defRPr>
            </a:lvl8pPr>
            <a:lvl9pPr marL="3883287" indent="-228428" defTabSz="92640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A693D87-E6E1-4DCE-89DF-FB9101C5406F}" type="slidenum">
              <a:rPr lang="fr-FR" altLang="fr-FR" smtClean="0"/>
              <a:pPr>
                <a:spcBef>
                  <a:spcPct val="0"/>
                </a:spcBef>
                <a:defRPr/>
              </a:pPr>
              <a:t>49</a:t>
            </a:fld>
            <a:endParaRPr lang="fr-FR" altLang="fr-FR"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05528" y="4715375"/>
            <a:ext cx="4983444" cy="44704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dirty="0"/>
          </a:p>
        </p:txBody>
      </p:sp>
    </p:spTree>
    <p:extLst>
      <p:ext uri="{BB962C8B-B14F-4D97-AF65-F5344CB8AC3E}">
        <p14:creationId xmlns:p14="http://schemas.microsoft.com/office/powerpoint/2010/main" val="15493237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405" eaLnBrk="0" hangingPunct="0">
              <a:spcBef>
                <a:spcPct val="30000"/>
              </a:spcBef>
              <a:defRPr sz="1200">
                <a:solidFill>
                  <a:schemeClr val="tx1"/>
                </a:solidFill>
                <a:latin typeface="Times New Roman" pitchFamily="18" charset="0"/>
              </a:defRPr>
            </a:lvl1pPr>
            <a:lvl2pPr marL="742393" indent="-285536" defTabSz="926405" eaLnBrk="0" hangingPunct="0">
              <a:spcBef>
                <a:spcPct val="30000"/>
              </a:spcBef>
              <a:defRPr sz="1200">
                <a:solidFill>
                  <a:schemeClr val="tx1"/>
                </a:solidFill>
                <a:latin typeface="Times New Roman" pitchFamily="18" charset="0"/>
              </a:defRPr>
            </a:lvl2pPr>
            <a:lvl3pPr marL="1142143" indent="-228428" defTabSz="926405" eaLnBrk="0" hangingPunct="0">
              <a:spcBef>
                <a:spcPct val="30000"/>
              </a:spcBef>
              <a:defRPr sz="1200">
                <a:solidFill>
                  <a:schemeClr val="tx1"/>
                </a:solidFill>
                <a:latin typeface="Times New Roman" pitchFamily="18" charset="0"/>
              </a:defRPr>
            </a:lvl3pPr>
            <a:lvl4pPr marL="1599000" indent="-228428" defTabSz="926405" eaLnBrk="0" hangingPunct="0">
              <a:spcBef>
                <a:spcPct val="30000"/>
              </a:spcBef>
              <a:defRPr sz="1200">
                <a:solidFill>
                  <a:schemeClr val="tx1"/>
                </a:solidFill>
                <a:latin typeface="Times New Roman" pitchFamily="18" charset="0"/>
              </a:defRPr>
            </a:lvl4pPr>
            <a:lvl5pPr marL="2055857" indent="-228428" defTabSz="926405" eaLnBrk="0" hangingPunct="0">
              <a:spcBef>
                <a:spcPct val="30000"/>
              </a:spcBef>
              <a:defRPr sz="1200">
                <a:solidFill>
                  <a:schemeClr val="tx1"/>
                </a:solidFill>
                <a:latin typeface="Times New Roman" pitchFamily="18" charset="0"/>
              </a:defRPr>
            </a:lvl5pPr>
            <a:lvl6pPr marL="2512715" indent="-228428" defTabSz="926405" eaLnBrk="0" fontAlgn="base" hangingPunct="0">
              <a:spcBef>
                <a:spcPct val="30000"/>
              </a:spcBef>
              <a:spcAft>
                <a:spcPct val="0"/>
              </a:spcAft>
              <a:defRPr sz="1200">
                <a:solidFill>
                  <a:schemeClr val="tx1"/>
                </a:solidFill>
                <a:latin typeface="Times New Roman" pitchFamily="18" charset="0"/>
              </a:defRPr>
            </a:lvl6pPr>
            <a:lvl7pPr marL="2969572" indent="-228428" defTabSz="926405" eaLnBrk="0" fontAlgn="base" hangingPunct="0">
              <a:spcBef>
                <a:spcPct val="30000"/>
              </a:spcBef>
              <a:spcAft>
                <a:spcPct val="0"/>
              </a:spcAft>
              <a:defRPr sz="1200">
                <a:solidFill>
                  <a:schemeClr val="tx1"/>
                </a:solidFill>
                <a:latin typeface="Times New Roman" pitchFamily="18" charset="0"/>
              </a:defRPr>
            </a:lvl7pPr>
            <a:lvl8pPr marL="3426429" indent="-228428" defTabSz="926405" eaLnBrk="0" fontAlgn="base" hangingPunct="0">
              <a:spcBef>
                <a:spcPct val="30000"/>
              </a:spcBef>
              <a:spcAft>
                <a:spcPct val="0"/>
              </a:spcAft>
              <a:defRPr sz="1200">
                <a:solidFill>
                  <a:schemeClr val="tx1"/>
                </a:solidFill>
                <a:latin typeface="Times New Roman" pitchFamily="18" charset="0"/>
              </a:defRPr>
            </a:lvl8pPr>
            <a:lvl9pPr marL="3883287" indent="-228428" defTabSz="92640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A693D87-E6E1-4DCE-89DF-FB9101C5406F}" type="slidenum">
              <a:rPr lang="fr-FR" altLang="fr-FR" smtClean="0"/>
              <a:pPr>
                <a:spcBef>
                  <a:spcPct val="0"/>
                </a:spcBef>
                <a:defRPr/>
              </a:pPr>
              <a:t>50</a:t>
            </a:fld>
            <a:endParaRPr lang="fr-FR" altLang="fr-FR"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05528" y="4715376"/>
            <a:ext cx="4983444" cy="44704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dirty="0"/>
          </a:p>
        </p:txBody>
      </p:sp>
    </p:spTree>
    <p:extLst>
      <p:ext uri="{BB962C8B-B14F-4D97-AF65-F5344CB8AC3E}">
        <p14:creationId xmlns:p14="http://schemas.microsoft.com/office/powerpoint/2010/main" val="1102001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1C3C9F2-7D2F-4CDB-A522-4AC07365A930}" type="slidenum">
              <a:rPr lang="fr-FR" smtClean="0"/>
              <a:t>19</a:t>
            </a:fld>
            <a:endParaRPr lang="fr-FR"/>
          </a:p>
        </p:txBody>
      </p:sp>
    </p:spTree>
    <p:extLst>
      <p:ext uri="{BB962C8B-B14F-4D97-AF65-F5344CB8AC3E}">
        <p14:creationId xmlns:p14="http://schemas.microsoft.com/office/powerpoint/2010/main" val="4193138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405" eaLnBrk="0" hangingPunct="0">
              <a:spcBef>
                <a:spcPct val="30000"/>
              </a:spcBef>
              <a:defRPr sz="1200">
                <a:solidFill>
                  <a:schemeClr val="tx1"/>
                </a:solidFill>
                <a:latin typeface="Times New Roman" pitchFamily="18" charset="0"/>
              </a:defRPr>
            </a:lvl1pPr>
            <a:lvl2pPr marL="742393" indent="-285536" defTabSz="926405" eaLnBrk="0" hangingPunct="0">
              <a:spcBef>
                <a:spcPct val="30000"/>
              </a:spcBef>
              <a:defRPr sz="1200">
                <a:solidFill>
                  <a:schemeClr val="tx1"/>
                </a:solidFill>
                <a:latin typeface="Times New Roman" pitchFamily="18" charset="0"/>
              </a:defRPr>
            </a:lvl2pPr>
            <a:lvl3pPr marL="1142143" indent="-228428" defTabSz="926405" eaLnBrk="0" hangingPunct="0">
              <a:spcBef>
                <a:spcPct val="30000"/>
              </a:spcBef>
              <a:defRPr sz="1200">
                <a:solidFill>
                  <a:schemeClr val="tx1"/>
                </a:solidFill>
                <a:latin typeface="Times New Roman" pitchFamily="18" charset="0"/>
              </a:defRPr>
            </a:lvl3pPr>
            <a:lvl4pPr marL="1599000" indent="-228428" defTabSz="926405" eaLnBrk="0" hangingPunct="0">
              <a:spcBef>
                <a:spcPct val="30000"/>
              </a:spcBef>
              <a:defRPr sz="1200">
                <a:solidFill>
                  <a:schemeClr val="tx1"/>
                </a:solidFill>
                <a:latin typeface="Times New Roman" pitchFamily="18" charset="0"/>
              </a:defRPr>
            </a:lvl4pPr>
            <a:lvl5pPr marL="2055857" indent="-228428" defTabSz="926405" eaLnBrk="0" hangingPunct="0">
              <a:spcBef>
                <a:spcPct val="30000"/>
              </a:spcBef>
              <a:defRPr sz="1200">
                <a:solidFill>
                  <a:schemeClr val="tx1"/>
                </a:solidFill>
                <a:latin typeface="Times New Roman" pitchFamily="18" charset="0"/>
              </a:defRPr>
            </a:lvl5pPr>
            <a:lvl6pPr marL="2512715" indent="-228428" defTabSz="926405" eaLnBrk="0" fontAlgn="base" hangingPunct="0">
              <a:spcBef>
                <a:spcPct val="30000"/>
              </a:spcBef>
              <a:spcAft>
                <a:spcPct val="0"/>
              </a:spcAft>
              <a:defRPr sz="1200">
                <a:solidFill>
                  <a:schemeClr val="tx1"/>
                </a:solidFill>
                <a:latin typeface="Times New Roman" pitchFamily="18" charset="0"/>
              </a:defRPr>
            </a:lvl6pPr>
            <a:lvl7pPr marL="2969572" indent="-228428" defTabSz="926405" eaLnBrk="0" fontAlgn="base" hangingPunct="0">
              <a:spcBef>
                <a:spcPct val="30000"/>
              </a:spcBef>
              <a:spcAft>
                <a:spcPct val="0"/>
              </a:spcAft>
              <a:defRPr sz="1200">
                <a:solidFill>
                  <a:schemeClr val="tx1"/>
                </a:solidFill>
                <a:latin typeface="Times New Roman" pitchFamily="18" charset="0"/>
              </a:defRPr>
            </a:lvl7pPr>
            <a:lvl8pPr marL="3426429" indent="-228428" defTabSz="926405" eaLnBrk="0" fontAlgn="base" hangingPunct="0">
              <a:spcBef>
                <a:spcPct val="30000"/>
              </a:spcBef>
              <a:spcAft>
                <a:spcPct val="0"/>
              </a:spcAft>
              <a:defRPr sz="1200">
                <a:solidFill>
                  <a:schemeClr val="tx1"/>
                </a:solidFill>
                <a:latin typeface="Times New Roman" pitchFamily="18" charset="0"/>
              </a:defRPr>
            </a:lvl8pPr>
            <a:lvl9pPr marL="3883287" indent="-228428" defTabSz="92640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A693D87-E6E1-4DCE-89DF-FB9101C5406F}" type="slidenum">
              <a:rPr lang="fr-FR" altLang="fr-FR" smtClean="0"/>
              <a:pPr>
                <a:spcBef>
                  <a:spcPct val="0"/>
                </a:spcBef>
                <a:defRPr/>
              </a:pPr>
              <a:t>51</a:t>
            </a:fld>
            <a:endParaRPr lang="fr-FR" altLang="fr-FR"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05528" y="4715375"/>
            <a:ext cx="4983444" cy="44704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dirty="0"/>
          </a:p>
        </p:txBody>
      </p:sp>
    </p:spTree>
    <p:extLst>
      <p:ext uri="{BB962C8B-B14F-4D97-AF65-F5344CB8AC3E}">
        <p14:creationId xmlns:p14="http://schemas.microsoft.com/office/powerpoint/2010/main" val="3765827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405" eaLnBrk="0" hangingPunct="0">
              <a:spcBef>
                <a:spcPct val="30000"/>
              </a:spcBef>
              <a:defRPr sz="1200">
                <a:solidFill>
                  <a:schemeClr val="tx1"/>
                </a:solidFill>
                <a:latin typeface="Times New Roman" pitchFamily="18" charset="0"/>
              </a:defRPr>
            </a:lvl1pPr>
            <a:lvl2pPr marL="742393" indent="-285536" defTabSz="926405" eaLnBrk="0" hangingPunct="0">
              <a:spcBef>
                <a:spcPct val="30000"/>
              </a:spcBef>
              <a:defRPr sz="1200">
                <a:solidFill>
                  <a:schemeClr val="tx1"/>
                </a:solidFill>
                <a:latin typeface="Times New Roman" pitchFamily="18" charset="0"/>
              </a:defRPr>
            </a:lvl2pPr>
            <a:lvl3pPr marL="1142143" indent="-228428" defTabSz="926405" eaLnBrk="0" hangingPunct="0">
              <a:spcBef>
                <a:spcPct val="30000"/>
              </a:spcBef>
              <a:defRPr sz="1200">
                <a:solidFill>
                  <a:schemeClr val="tx1"/>
                </a:solidFill>
                <a:latin typeface="Times New Roman" pitchFamily="18" charset="0"/>
              </a:defRPr>
            </a:lvl3pPr>
            <a:lvl4pPr marL="1599000" indent="-228428" defTabSz="926405" eaLnBrk="0" hangingPunct="0">
              <a:spcBef>
                <a:spcPct val="30000"/>
              </a:spcBef>
              <a:defRPr sz="1200">
                <a:solidFill>
                  <a:schemeClr val="tx1"/>
                </a:solidFill>
                <a:latin typeface="Times New Roman" pitchFamily="18" charset="0"/>
              </a:defRPr>
            </a:lvl4pPr>
            <a:lvl5pPr marL="2055857" indent="-228428" defTabSz="926405" eaLnBrk="0" hangingPunct="0">
              <a:spcBef>
                <a:spcPct val="30000"/>
              </a:spcBef>
              <a:defRPr sz="1200">
                <a:solidFill>
                  <a:schemeClr val="tx1"/>
                </a:solidFill>
                <a:latin typeface="Times New Roman" pitchFamily="18" charset="0"/>
              </a:defRPr>
            </a:lvl5pPr>
            <a:lvl6pPr marL="2512715" indent="-228428" defTabSz="926405" eaLnBrk="0" fontAlgn="base" hangingPunct="0">
              <a:spcBef>
                <a:spcPct val="30000"/>
              </a:spcBef>
              <a:spcAft>
                <a:spcPct val="0"/>
              </a:spcAft>
              <a:defRPr sz="1200">
                <a:solidFill>
                  <a:schemeClr val="tx1"/>
                </a:solidFill>
                <a:latin typeface="Times New Roman" pitchFamily="18" charset="0"/>
              </a:defRPr>
            </a:lvl6pPr>
            <a:lvl7pPr marL="2969572" indent="-228428" defTabSz="926405" eaLnBrk="0" fontAlgn="base" hangingPunct="0">
              <a:spcBef>
                <a:spcPct val="30000"/>
              </a:spcBef>
              <a:spcAft>
                <a:spcPct val="0"/>
              </a:spcAft>
              <a:defRPr sz="1200">
                <a:solidFill>
                  <a:schemeClr val="tx1"/>
                </a:solidFill>
                <a:latin typeface="Times New Roman" pitchFamily="18" charset="0"/>
              </a:defRPr>
            </a:lvl7pPr>
            <a:lvl8pPr marL="3426429" indent="-228428" defTabSz="926405" eaLnBrk="0" fontAlgn="base" hangingPunct="0">
              <a:spcBef>
                <a:spcPct val="30000"/>
              </a:spcBef>
              <a:spcAft>
                <a:spcPct val="0"/>
              </a:spcAft>
              <a:defRPr sz="1200">
                <a:solidFill>
                  <a:schemeClr val="tx1"/>
                </a:solidFill>
                <a:latin typeface="Times New Roman" pitchFamily="18" charset="0"/>
              </a:defRPr>
            </a:lvl8pPr>
            <a:lvl9pPr marL="3883287" indent="-228428" defTabSz="92640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A693D87-E6E1-4DCE-89DF-FB9101C5406F}" type="slidenum">
              <a:rPr lang="fr-FR" altLang="fr-FR" smtClean="0"/>
              <a:pPr>
                <a:spcBef>
                  <a:spcPct val="0"/>
                </a:spcBef>
                <a:defRPr/>
              </a:pPr>
              <a:t>52</a:t>
            </a:fld>
            <a:endParaRPr lang="fr-FR" altLang="fr-FR"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05528" y="4715375"/>
            <a:ext cx="4983444" cy="44704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dirty="0"/>
          </a:p>
        </p:txBody>
      </p:sp>
    </p:spTree>
    <p:extLst>
      <p:ext uri="{BB962C8B-B14F-4D97-AF65-F5344CB8AC3E}">
        <p14:creationId xmlns:p14="http://schemas.microsoft.com/office/powerpoint/2010/main" val="2254834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405" eaLnBrk="0" hangingPunct="0">
              <a:spcBef>
                <a:spcPct val="30000"/>
              </a:spcBef>
              <a:defRPr sz="1200">
                <a:solidFill>
                  <a:schemeClr val="tx1"/>
                </a:solidFill>
                <a:latin typeface="Times New Roman" pitchFamily="18" charset="0"/>
              </a:defRPr>
            </a:lvl1pPr>
            <a:lvl2pPr marL="742393" indent="-285536" defTabSz="926405" eaLnBrk="0" hangingPunct="0">
              <a:spcBef>
                <a:spcPct val="30000"/>
              </a:spcBef>
              <a:defRPr sz="1200">
                <a:solidFill>
                  <a:schemeClr val="tx1"/>
                </a:solidFill>
                <a:latin typeface="Times New Roman" pitchFamily="18" charset="0"/>
              </a:defRPr>
            </a:lvl2pPr>
            <a:lvl3pPr marL="1142143" indent="-228428" defTabSz="926405" eaLnBrk="0" hangingPunct="0">
              <a:spcBef>
                <a:spcPct val="30000"/>
              </a:spcBef>
              <a:defRPr sz="1200">
                <a:solidFill>
                  <a:schemeClr val="tx1"/>
                </a:solidFill>
                <a:latin typeface="Times New Roman" pitchFamily="18" charset="0"/>
              </a:defRPr>
            </a:lvl3pPr>
            <a:lvl4pPr marL="1599000" indent="-228428" defTabSz="926405" eaLnBrk="0" hangingPunct="0">
              <a:spcBef>
                <a:spcPct val="30000"/>
              </a:spcBef>
              <a:defRPr sz="1200">
                <a:solidFill>
                  <a:schemeClr val="tx1"/>
                </a:solidFill>
                <a:latin typeface="Times New Roman" pitchFamily="18" charset="0"/>
              </a:defRPr>
            </a:lvl4pPr>
            <a:lvl5pPr marL="2055857" indent="-228428" defTabSz="926405" eaLnBrk="0" hangingPunct="0">
              <a:spcBef>
                <a:spcPct val="30000"/>
              </a:spcBef>
              <a:defRPr sz="1200">
                <a:solidFill>
                  <a:schemeClr val="tx1"/>
                </a:solidFill>
                <a:latin typeface="Times New Roman" pitchFamily="18" charset="0"/>
              </a:defRPr>
            </a:lvl5pPr>
            <a:lvl6pPr marL="2512715" indent="-228428" defTabSz="926405" eaLnBrk="0" fontAlgn="base" hangingPunct="0">
              <a:spcBef>
                <a:spcPct val="30000"/>
              </a:spcBef>
              <a:spcAft>
                <a:spcPct val="0"/>
              </a:spcAft>
              <a:defRPr sz="1200">
                <a:solidFill>
                  <a:schemeClr val="tx1"/>
                </a:solidFill>
                <a:latin typeface="Times New Roman" pitchFamily="18" charset="0"/>
              </a:defRPr>
            </a:lvl6pPr>
            <a:lvl7pPr marL="2969572" indent="-228428" defTabSz="926405" eaLnBrk="0" fontAlgn="base" hangingPunct="0">
              <a:spcBef>
                <a:spcPct val="30000"/>
              </a:spcBef>
              <a:spcAft>
                <a:spcPct val="0"/>
              </a:spcAft>
              <a:defRPr sz="1200">
                <a:solidFill>
                  <a:schemeClr val="tx1"/>
                </a:solidFill>
                <a:latin typeface="Times New Roman" pitchFamily="18" charset="0"/>
              </a:defRPr>
            </a:lvl7pPr>
            <a:lvl8pPr marL="3426429" indent="-228428" defTabSz="926405" eaLnBrk="0" fontAlgn="base" hangingPunct="0">
              <a:spcBef>
                <a:spcPct val="30000"/>
              </a:spcBef>
              <a:spcAft>
                <a:spcPct val="0"/>
              </a:spcAft>
              <a:defRPr sz="1200">
                <a:solidFill>
                  <a:schemeClr val="tx1"/>
                </a:solidFill>
                <a:latin typeface="Times New Roman" pitchFamily="18" charset="0"/>
              </a:defRPr>
            </a:lvl8pPr>
            <a:lvl9pPr marL="3883287" indent="-228428" defTabSz="92640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A693D87-E6E1-4DCE-89DF-FB9101C5406F}" type="slidenum">
              <a:rPr lang="fr-FR" altLang="fr-FR" smtClean="0"/>
              <a:pPr>
                <a:spcBef>
                  <a:spcPct val="0"/>
                </a:spcBef>
                <a:defRPr/>
              </a:pPr>
              <a:t>53</a:t>
            </a:fld>
            <a:endParaRPr lang="fr-FR" altLang="fr-FR"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05528" y="4715375"/>
            <a:ext cx="4983444" cy="44704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dirty="0"/>
          </a:p>
        </p:txBody>
      </p:sp>
    </p:spTree>
    <p:extLst>
      <p:ext uri="{BB962C8B-B14F-4D97-AF65-F5344CB8AC3E}">
        <p14:creationId xmlns:p14="http://schemas.microsoft.com/office/powerpoint/2010/main" val="24063524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405" eaLnBrk="0" hangingPunct="0">
              <a:spcBef>
                <a:spcPct val="30000"/>
              </a:spcBef>
              <a:defRPr sz="1200">
                <a:solidFill>
                  <a:schemeClr val="tx1"/>
                </a:solidFill>
                <a:latin typeface="Times New Roman" pitchFamily="18" charset="0"/>
              </a:defRPr>
            </a:lvl1pPr>
            <a:lvl2pPr marL="742393" indent="-285536" defTabSz="926405" eaLnBrk="0" hangingPunct="0">
              <a:spcBef>
                <a:spcPct val="30000"/>
              </a:spcBef>
              <a:defRPr sz="1200">
                <a:solidFill>
                  <a:schemeClr val="tx1"/>
                </a:solidFill>
                <a:latin typeface="Times New Roman" pitchFamily="18" charset="0"/>
              </a:defRPr>
            </a:lvl2pPr>
            <a:lvl3pPr marL="1142143" indent="-228428" defTabSz="926405" eaLnBrk="0" hangingPunct="0">
              <a:spcBef>
                <a:spcPct val="30000"/>
              </a:spcBef>
              <a:defRPr sz="1200">
                <a:solidFill>
                  <a:schemeClr val="tx1"/>
                </a:solidFill>
                <a:latin typeface="Times New Roman" pitchFamily="18" charset="0"/>
              </a:defRPr>
            </a:lvl3pPr>
            <a:lvl4pPr marL="1599000" indent="-228428" defTabSz="926405" eaLnBrk="0" hangingPunct="0">
              <a:spcBef>
                <a:spcPct val="30000"/>
              </a:spcBef>
              <a:defRPr sz="1200">
                <a:solidFill>
                  <a:schemeClr val="tx1"/>
                </a:solidFill>
                <a:latin typeface="Times New Roman" pitchFamily="18" charset="0"/>
              </a:defRPr>
            </a:lvl4pPr>
            <a:lvl5pPr marL="2055857" indent="-228428" defTabSz="926405" eaLnBrk="0" hangingPunct="0">
              <a:spcBef>
                <a:spcPct val="30000"/>
              </a:spcBef>
              <a:defRPr sz="1200">
                <a:solidFill>
                  <a:schemeClr val="tx1"/>
                </a:solidFill>
                <a:latin typeface="Times New Roman" pitchFamily="18" charset="0"/>
              </a:defRPr>
            </a:lvl5pPr>
            <a:lvl6pPr marL="2512715" indent="-228428" defTabSz="926405" eaLnBrk="0" fontAlgn="base" hangingPunct="0">
              <a:spcBef>
                <a:spcPct val="30000"/>
              </a:spcBef>
              <a:spcAft>
                <a:spcPct val="0"/>
              </a:spcAft>
              <a:defRPr sz="1200">
                <a:solidFill>
                  <a:schemeClr val="tx1"/>
                </a:solidFill>
                <a:latin typeface="Times New Roman" pitchFamily="18" charset="0"/>
              </a:defRPr>
            </a:lvl6pPr>
            <a:lvl7pPr marL="2969572" indent="-228428" defTabSz="926405" eaLnBrk="0" fontAlgn="base" hangingPunct="0">
              <a:spcBef>
                <a:spcPct val="30000"/>
              </a:spcBef>
              <a:spcAft>
                <a:spcPct val="0"/>
              </a:spcAft>
              <a:defRPr sz="1200">
                <a:solidFill>
                  <a:schemeClr val="tx1"/>
                </a:solidFill>
                <a:latin typeface="Times New Roman" pitchFamily="18" charset="0"/>
              </a:defRPr>
            </a:lvl7pPr>
            <a:lvl8pPr marL="3426429" indent="-228428" defTabSz="926405" eaLnBrk="0" fontAlgn="base" hangingPunct="0">
              <a:spcBef>
                <a:spcPct val="30000"/>
              </a:spcBef>
              <a:spcAft>
                <a:spcPct val="0"/>
              </a:spcAft>
              <a:defRPr sz="1200">
                <a:solidFill>
                  <a:schemeClr val="tx1"/>
                </a:solidFill>
                <a:latin typeface="Times New Roman" pitchFamily="18" charset="0"/>
              </a:defRPr>
            </a:lvl8pPr>
            <a:lvl9pPr marL="3883287" indent="-228428" defTabSz="92640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A693D87-E6E1-4DCE-89DF-FB9101C5406F}" type="slidenum">
              <a:rPr lang="fr-FR" altLang="fr-FR" smtClean="0"/>
              <a:pPr>
                <a:spcBef>
                  <a:spcPct val="0"/>
                </a:spcBef>
                <a:defRPr/>
              </a:pPr>
              <a:t>54</a:t>
            </a:fld>
            <a:endParaRPr lang="fr-FR" altLang="fr-FR"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05528" y="4715375"/>
            <a:ext cx="4983444" cy="44704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dirty="0"/>
          </a:p>
        </p:txBody>
      </p:sp>
    </p:spTree>
    <p:extLst>
      <p:ext uri="{BB962C8B-B14F-4D97-AF65-F5344CB8AC3E}">
        <p14:creationId xmlns:p14="http://schemas.microsoft.com/office/powerpoint/2010/main" val="27539057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337" eaLnBrk="0" hangingPunct="0">
              <a:spcBef>
                <a:spcPct val="30000"/>
              </a:spcBef>
              <a:defRPr sz="1200">
                <a:solidFill>
                  <a:schemeClr val="tx1"/>
                </a:solidFill>
                <a:latin typeface="Times New Roman" pitchFamily="18" charset="0"/>
              </a:defRPr>
            </a:lvl1pPr>
            <a:lvl2pPr marL="742338" indent="-285515" defTabSz="926337" eaLnBrk="0" hangingPunct="0">
              <a:spcBef>
                <a:spcPct val="30000"/>
              </a:spcBef>
              <a:defRPr sz="1200">
                <a:solidFill>
                  <a:schemeClr val="tx1"/>
                </a:solidFill>
                <a:latin typeface="Times New Roman" pitchFamily="18" charset="0"/>
              </a:defRPr>
            </a:lvl2pPr>
            <a:lvl3pPr marL="1142059" indent="-228411" defTabSz="926337" eaLnBrk="0" hangingPunct="0">
              <a:spcBef>
                <a:spcPct val="30000"/>
              </a:spcBef>
              <a:defRPr sz="1200">
                <a:solidFill>
                  <a:schemeClr val="tx1"/>
                </a:solidFill>
                <a:latin typeface="Times New Roman" pitchFamily="18" charset="0"/>
              </a:defRPr>
            </a:lvl3pPr>
            <a:lvl4pPr marL="1598882" indent="-228411" defTabSz="926337" eaLnBrk="0" hangingPunct="0">
              <a:spcBef>
                <a:spcPct val="30000"/>
              </a:spcBef>
              <a:defRPr sz="1200">
                <a:solidFill>
                  <a:schemeClr val="tx1"/>
                </a:solidFill>
                <a:latin typeface="Times New Roman" pitchFamily="18" charset="0"/>
              </a:defRPr>
            </a:lvl4pPr>
            <a:lvl5pPr marL="2055705" indent="-228411" defTabSz="926337" eaLnBrk="0" hangingPunct="0">
              <a:spcBef>
                <a:spcPct val="30000"/>
              </a:spcBef>
              <a:defRPr sz="1200">
                <a:solidFill>
                  <a:schemeClr val="tx1"/>
                </a:solidFill>
                <a:latin typeface="Times New Roman" pitchFamily="18" charset="0"/>
              </a:defRPr>
            </a:lvl5pPr>
            <a:lvl6pPr marL="2512529" indent="-228411" defTabSz="926337" eaLnBrk="0" fontAlgn="base" hangingPunct="0">
              <a:spcBef>
                <a:spcPct val="30000"/>
              </a:spcBef>
              <a:spcAft>
                <a:spcPct val="0"/>
              </a:spcAft>
              <a:defRPr sz="1200">
                <a:solidFill>
                  <a:schemeClr val="tx1"/>
                </a:solidFill>
                <a:latin typeface="Times New Roman" pitchFamily="18" charset="0"/>
              </a:defRPr>
            </a:lvl6pPr>
            <a:lvl7pPr marL="2969351" indent="-228411" defTabSz="926337" eaLnBrk="0" fontAlgn="base" hangingPunct="0">
              <a:spcBef>
                <a:spcPct val="30000"/>
              </a:spcBef>
              <a:spcAft>
                <a:spcPct val="0"/>
              </a:spcAft>
              <a:defRPr sz="1200">
                <a:solidFill>
                  <a:schemeClr val="tx1"/>
                </a:solidFill>
                <a:latin typeface="Times New Roman" pitchFamily="18" charset="0"/>
              </a:defRPr>
            </a:lvl7pPr>
            <a:lvl8pPr marL="3426175" indent="-228411" defTabSz="926337" eaLnBrk="0" fontAlgn="base" hangingPunct="0">
              <a:spcBef>
                <a:spcPct val="30000"/>
              </a:spcBef>
              <a:spcAft>
                <a:spcPct val="0"/>
              </a:spcAft>
              <a:defRPr sz="1200">
                <a:solidFill>
                  <a:schemeClr val="tx1"/>
                </a:solidFill>
                <a:latin typeface="Times New Roman" pitchFamily="18" charset="0"/>
              </a:defRPr>
            </a:lvl8pPr>
            <a:lvl9pPr marL="3882999" indent="-228411" defTabSz="926337"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A693D87-E6E1-4DCE-89DF-FB9101C5406F}" type="slidenum">
              <a:rPr lang="fr-FR" altLang="fr-FR" smtClean="0"/>
              <a:pPr>
                <a:spcBef>
                  <a:spcPct val="0"/>
                </a:spcBef>
                <a:defRPr/>
              </a:pPr>
              <a:t>55</a:t>
            </a:fld>
            <a:endParaRPr lang="fr-FR" altLang="fr-FR"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05528" y="4715376"/>
            <a:ext cx="4983444" cy="44704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dirty="0"/>
          </a:p>
        </p:txBody>
      </p:sp>
    </p:spTree>
    <p:extLst>
      <p:ext uri="{BB962C8B-B14F-4D97-AF65-F5344CB8AC3E}">
        <p14:creationId xmlns:p14="http://schemas.microsoft.com/office/powerpoint/2010/main" val="33279201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337" eaLnBrk="0" hangingPunct="0">
              <a:spcBef>
                <a:spcPct val="30000"/>
              </a:spcBef>
              <a:defRPr sz="1200">
                <a:solidFill>
                  <a:schemeClr val="tx1"/>
                </a:solidFill>
                <a:latin typeface="Times New Roman" pitchFamily="18" charset="0"/>
              </a:defRPr>
            </a:lvl1pPr>
            <a:lvl2pPr marL="742338" indent="-285515" defTabSz="926337" eaLnBrk="0" hangingPunct="0">
              <a:spcBef>
                <a:spcPct val="30000"/>
              </a:spcBef>
              <a:defRPr sz="1200">
                <a:solidFill>
                  <a:schemeClr val="tx1"/>
                </a:solidFill>
                <a:latin typeface="Times New Roman" pitchFamily="18" charset="0"/>
              </a:defRPr>
            </a:lvl2pPr>
            <a:lvl3pPr marL="1142059" indent="-228411" defTabSz="926337" eaLnBrk="0" hangingPunct="0">
              <a:spcBef>
                <a:spcPct val="30000"/>
              </a:spcBef>
              <a:defRPr sz="1200">
                <a:solidFill>
                  <a:schemeClr val="tx1"/>
                </a:solidFill>
                <a:latin typeface="Times New Roman" pitchFamily="18" charset="0"/>
              </a:defRPr>
            </a:lvl3pPr>
            <a:lvl4pPr marL="1598882" indent="-228411" defTabSz="926337" eaLnBrk="0" hangingPunct="0">
              <a:spcBef>
                <a:spcPct val="30000"/>
              </a:spcBef>
              <a:defRPr sz="1200">
                <a:solidFill>
                  <a:schemeClr val="tx1"/>
                </a:solidFill>
                <a:latin typeface="Times New Roman" pitchFamily="18" charset="0"/>
              </a:defRPr>
            </a:lvl4pPr>
            <a:lvl5pPr marL="2055705" indent="-228411" defTabSz="926337" eaLnBrk="0" hangingPunct="0">
              <a:spcBef>
                <a:spcPct val="30000"/>
              </a:spcBef>
              <a:defRPr sz="1200">
                <a:solidFill>
                  <a:schemeClr val="tx1"/>
                </a:solidFill>
                <a:latin typeface="Times New Roman" pitchFamily="18" charset="0"/>
              </a:defRPr>
            </a:lvl5pPr>
            <a:lvl6pPr marL="2512529" indent="-228411" defTabSz="926337" eaLnBrk="0" fontAlgn="base" hangingPunct="0">
              <a:spcBef>
                <a:spcPct val="30000"/>
              </a:spcBef>
              <a:spcAft>
                <a:spcPct val="0"/>
              </a:spcAft>
              <a:defRPr sz="1200">
                <a:solidFill>
                  <a:schemeClr val="tx1"/>
                </a:solidFill>
                <a:latin typeface="Times New Roman" pitchFamily="18" charset="0"/>
              </a:defRPr>
            </a:lvl6pPr>
            <a:lvl7pPr marL="2969351" indent="-228411" defTabSz="926337" eaLnBrk="0" fontAlgn="base" hangingPunct="0">
              <a:spcBef>
                <a:spcPct val="30000"/>
              </a:spcBef>
              <a:spcAft>
                <a:spcPct val="0"/>
              </a:spcAft>
              <a:defRPr sz="1200">
                <a:solidFill>
                  <a:schemeClr val="tx1"/>
                </a:solidFill>
                <a:latin typeface="Times New Roman" pitchFamily="18" charset="0"/>
              </a:defRPr>
            </a:lvl7pPr>
            <a:lvl8pPr marL="3426175" indent="-228411" defTabSz="926337" eaLnBrk="0" fontAlgn="base" hangingPunct="0">
              <a:spcBef>
                <a:spcPct val="30000"/>
              </a:spcBef>
              <a:spcAft>
                <a:spcPct val="0"/>
              </a:spcAft>
              <a:defRPr sz="1200">
                <a:solidFill>
                  <a:schemeClr val="tx1"/>
                </a:solidFill>
                <a:latin typeface="Times New Roman" pitchFamily="18" charset="0"/>
              </a:defRPr>
            </a:lvl8pPr>
            <a:lvl9pPr marL="3882999" indent="-228411" defTabSz="926337"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A693D87-E6E1-4DCE-89DF-FB9101C5406F}" type="slidenum">
              <a:rPr lang="fr-FR" altLang="fr-FR" smtClean="0"/>
              <a:pPr>
                <a:spcBef>
                  <a:spcPct val="0"/>
                </a:spcBef>
                <a:defRPr/>
              </a:pPr>
              <a:t>56</a:t>
            </a:fld>
            <a:endParaRPr lang="fr-FR" altLang="fr-FR"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05528" y="4715376"/>
            <a:ext cx="4983444" cy="44704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dirty="0"/>
          </a:p>
        </p:txBody>
      </p:sp>
    </p:spTree>
    <p:extLst>
      <p:ext uri="{BB962C8B-B14F-4D97-AF65-F5344CB8AC3E}">
        <p14:creationId xmlns:p14="http://schemas.microsoft.com/office/powerpoint/2010/main" val="35574122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138" eaLnBrk="0" hangingPunct="0">
              <a:defRPr sz="2400">
                <a:solidFill>
                  <a:schemeClr val="tx1"/>
                </a:solidFill>
                <a:latin typeface="Avenir LT 85 Heavy" pitchFamily="34" charset="0"/>
              </a:defRPr>
            </a:lvl1pPr>
            <a:lvl2pPr marL="748911" indent="-288043" defTabSz="928138" eaLnBrk="0" hangingPunct="0">
              <a:defRPr sz="2400">
                <a:solidFill>
                  <a:schemeClr val="tx1"/>
                </a:solidFill>
                <a:latin typeface="Avenir LT 85 Heavy" pitchFamily="34" charset="0"/>
              </a:defRPr>
            </a:lvl2pPr>
            <a:lvl3pPr marL="1152170" indent="-230434" defTabSz="928138" eaLnBrk="0" hangingPunct="0">
              <a:defRPr sz="2400">
                <a:solidFill>
                  <a:schemeClr val="tx1"/>
                </a:solidFill>
                <a:latin typeface="Avenir LT 85 Heavy" pitchFamily="34" charset="0"/>
              </a:defRPr>
            </a:lvl3pPr>
            <a:lvl4pPr marL="1613039" indent="-230434" defTabSz="928138" eaLnBrk="0" hangingPunct="0">
              <a:defRPr sz="2400">
                <a:solidFill>
                  <a:schemeClr val="tx1"/>
                </a:solidFill>
                <a:latin typeface="Avenir LT 85 Heavy" pitchFamily="34" charset="0"/>
              </a:defRPr>
            </a:lvl4pPr>
            <a:lvl5pPr marL="2073907" indent="-230434" defTabSz="928138" eaLnBrk="0" hangingPunct="0">
              <a:defRPr sz="2400">
                <a:solidFill>
                  <a:schemeClr val="tx1"/>
                </a:solidFill>
                <a:latin typeface="Avenir LT 85 Heavy" pitchFamily="34" charset="0"/>
              </a:defRPr>
            </a:lvl5pPr>
            <a:lvl6pPr marL="2534775" indent="-230434" defTabSz="928138" eaLnBrk="0" fontAlgn="base" hangingPunct="0">
              <a:spcBef>
                <a:spcPct val="0"/>
              </a:spcBef>
              <a:spcAft>
                <a:spcPct val="0"/>
              </a:spcAft>
              <a:defRPr sz="2400">
                <a:solidFill>
                  <a:schemeClr val="tx1"/>
                </a:solidFill>
                <a:latin typeface="Avenir LT 85 Heavy" pitchFamily="34" charset="0"/>
              </a:defRPr>
            </a:lvl6pPr>
            <a:lvl7pPr marL="2995643" indent="-230434" defTabSz="928138" eaLnBrk="0" fontAlgn="base" hangingPunct="0">
              <a:spcBef>
                <a:spcPct val="0"/>
              </a:spcBef>
              <a:spcAft>
                <a:spcPct val="0"/>
              </a:spcAft>
              <a:defRPr sz="2400">
                <a:solidFill>
                  <a:schemeClr val="tx1"/>
                </a:solidFill>
                <a:latin typeface="Avenir LT 85 Heavy" pitchFamily="34" charset="0"/>
              </a:defRPr>
            </a:lvl7pPr>
            <a:lvl8pPr marL="3456511" indent="-230434" defTabSz="928138" eaLnBrk="0" fontAlgn="base" hangingPunct="0">
              <a:spcBef>
                <a:spcPct val="0"/>
              </a:spcBef>
              <a:spcAft>
                <a:spcPct val="0"/>
              </a:spcAft>
              <a:defRPr sz="2400">
                <a:solidFill>
                  <a:schemeClr val="tx1"/>
                </a:solidFill>
                <a:latin typeface="Avenir LT 85 Heavy" pitchFamily="34" charset="0"/>
              </a:defRPr>
            </a:lvl8pPr>
            <a:lvl9pPr marL="3917379" indent="-230434" defTabSz="928138" eaLnBrk="0" fontAlgn="base" hangingPunct="0">
              <a:spcBef>
                <a:spcPct val="0"/>
              </a:spcBef>
              <a:spcAft>
                <a:spcPct val="0"/>
              </a:spcAft>
              <a:defRPr sz="2400">
                <a:solidFill>
                  <a:schemeClr val="tx1"/>
                </a:solidFill>
                <a:latin typeface="Avenir LT 85 Heavy" pitchFamily="34" charset="0"/>
              </a:defRPr>
            </a:lvl9pPr>
          </a:lstStyle>
          <a:p>
            <a:fld id="{FEDE81F1-4D0B-4545-8847-7FF72FC1DBA7}" type="slidenum">
              <a:rPr lang="fr-FR" sz="1300">
                <a:latin typeface="Times New Roman" pitchFamily="18" charset="0"/>
              </a:rPr>
              <a:pPr/>
              <a:t>57</a:t>
            </a:fld>
            <a:endParaRPr lang="fr-FR" sz="1300" dirty="0">
              <a:latin typeface="Times New Roman" pitchFamily="18"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905386" y="4714876"/>
            <a:ext cx="4986904"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b="1" dirty="0"/>
          </a:p>
        </p:txBody>
      </p:sp>
    </p:spTree>
    <p:extLst>
      <p:ext uri="{BB962C8B-B14F-4D97-AF65-F5344CB8AC3E}">
        <p14:creationId xmlns:p14="http://schemas.microsoft.com/office/powerpoint/2010/main" val="3725061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405" eaLnBrk="0" hangingPunct="0">
              <a:spcBef>
                <a:spcPct val="30000"/>
              </a:spcBef>
              <a:defRPr sz="1200">
                <a:solidFill>
                  <a:schemeClr val="tx1"/>
                </a:solidFill>
                <a:latin typeface="Times New Roman" pitchFamily="18" charset="0"/>
              </a:defRPr>
            </a:lvl1pPr>
            <a:lvl2pPr marL="742393" indent="-285536" defTabSz="926405" eaLnBrk="0" hangingPunct="0">
              <a:spcBef>
                <a:spcPct val="30000"/>
              </a:spcBef>
              <a:defRPr sz="1200">
                <a:solidFill>
                  <a:schemeClr val="tx1"/>
                </a:solidFill>
                <a:latin typeface="Times New Roman" pitchFamily="18" charset="0"/>
              </a:defRPr>
            </a:lvl2pPr>
            <a:lvl3pPr marL="1142143" indent="-228428" defTabSz="926405" eaLnBrk="0" hangingPunct="0">
              <a:spcBef>
                <a:spcPct val="30000"/>
              </a:spcBef>
              <a:defRPr sz="1200">
                <a:solidFill>
                  <a:schemeClr val="tx1"/>
                </a:solidFill>
                <a:latin typeface="Times New Roman" pitchFamily="18" charset="0"/>
              </a:defRPr>
            </a:lvl3pPr>
            <a:lvl4pPr marL="1599000" indent="-228428" defTabSz="926405" eaLnBrk="0" hangingPunct="0">
              <a:spcBef>
                <a:spcPct val="30000"/>
              </a:spcBef>
              <a:defRPr sz="1200">
                <a:solidFill>
                  <a:schemeClr val="tx1"/>
                </a:solidFill>
                <a:latin typeface="Times New Roman" pitchFamily="18" charset="0"/>
              </a:defRPr>
            </a:lvl4pPr>
            <a:lvl5pPr marL="2055857" indent="-228428" defTabSz="926405" eaLnBrk="0" hangingPunct="0">
              <a:spcBef>
                <a:spcPct val="30000"/>
              </a:spcBef>
              <a:defRPr sz="1200">
                <a:solidFill>
                  <a:schemeClr val="tx1"/>
                </a:solidFill>
                <a:latin typeface="Times New Roman" pitchFamily="18" charset="0"/>
              </a:defRPr>
            </a:lvl5pPr>
            <a:lvl6pPr marL="2512715" indent="-228428" defTabSz="926405" eaLnBrk="0" fontAlgn="base" hangingPunct="0">
              <a:spcBef>
                <a:spcPct val="30000"/>
              </a:spcBef>
              <a:spcAft>
                <a:spcPct val="0"/>
              </a:spcAft>
              <a:defRPr sz="1200">
                <a:solidFill>
                  <a:schemeClr val="tx1"/>
                </a:solidFill>
                <a:latin typeface="Times New Roman" pitchFamily="18" charset="0"/>
              </a:defRPr>
            </a:lvl6pPr>
            <a:lvl7pPr marL="2969572" indent="-228428" defTabSz="926405" eaLnBrk="0" fontAlgn="base" hangingPunct="0">
              <a:spcBef>
                <a:spcPct val="30000"/>
              </a:spcBef>
              <a:spcAft>
                <a:spcPct val="0"/>
              </a:spcAft>
              <a:defRPr sz="1200">
                <a:solidFill>
                  <a:schemeClr val="tx1"/>
                </a:solidFill>
                <a:latin typeface="Times New Roman" pitchFamily="18" charset="0"/>
              </a:defRPr>
            </a:lvl7pPr>
            <a:lvl8pPr marL="3426429" indent="-228428" defTabSz="926405" eaLnBrk="0" fontAlgn="base" hangingPunct="0">
              <a:spcBef>
                <a:spcPct val="30000"/>
              </a:spcBef>
              <a:spcAft>
                <a:spcPct val="0"/>
              </a:spcAft>
              <a:defRPr sz="1200">
                <a:solidFill>
                  <a:schemeClr val="tx1"/>
                </a:solidFill>
                <a:latin typeface="Times New Roman" pitchFamily="18" charset="0"/>
              </a:defRPr>
            </a:lvl8pPr>
            <a:lvl9pPr marL="3883287" indent="-228428" defTabSz="92640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A693D87-E6E1-4DCE-89DF-FB9101C5406F}" type="slidenum">
              <a:rPr lang="fr-FR" altLang="fr-FR" smtClean="0"/>
              <a:pPr>
                <a:spcBef>
                  <a:spcPct val="0"/>
                </a:spcBef>
                <a:defRPr/>
              </a:pPr>
              <a:t>58</a:t>
            </a:fld>
            <a:endParaRPr lang="fr-FR" altLang="fr-FR"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05528" y="4715376"/>
            <a:ext cx="4983444" cy="44704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dirty="0"/>
          </a:p>
        </p:txBody>
      </p:sp>
    </p:spTree>
    <p:extLst>
      <p:ext uri="{BB962C8B-B14F-4D97-AF65-F5344CB8AC3E}">
        <p14:creationId xmlns:p14="http://schemas.microsoft.com/office/powerpoint/2010/main" val="3475941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405" eaLnBrk="0" hangingPunct="0">
              <a:spcBef>
                <a:spcPct val="30000"/>
              </a:spcBef>
              <a:defRPr sz="1200">
                <a:solidFill>
                  <a:schemeClr val="tx1"/>
                </a:solidFill>
                <a:latin typeface="Times New Roman" pitchFamily="18" charset="0"/>
              </a:defRPr>
            </a:lvl1pPr>
            <a:lvl2pPr marL="742393" indent="-285536" defTabSz="926405" eaLnBrk="0" hangingPunct="0">
              <a:spcBef>
                <a:spcPct val="30000"/>
              </a:spcBef>
              <a:defRPr sz="1200">
                <a:solidFill>
                  <a:schemeClr val="tx1"/>
                </a:solidFill>
                <a:latin typeface="Times New Roman" pitchFamily="18" charset="0"/>
              </a:defRPr>
            </a:lvl2pPr>
            <a:lvl3pPr marL="1142143" indent="-228428" defTabSz="926405" eaLnBrk="0" hangingPunct="0">
              <a:spcBef>
                <a:spcPct val="30000"/>
              </a:spcBef>
              <a:defRPr sz="1200">
                <a:solidFill>
                  <a:schemeClr val="tx1"/>
                </a:solidFill>
                <a:latin typeface="Times New Roman" pitchFamily="18" charset="0"/>
              </a:defRPr>
            </a:lvl3pPr>
            <a:lvl4pPr marL="1599000" indent="-228428" defTabSz="926405" eaLnBrk="0" hangingPunct="0">
              <a:spcBef>
                <a:spcPct val="30000"/>
              </a:spcBef>
              <a:defRPr sz="1200">
                <a:solidFill>
                  <a:schemeClr val="tx1"/>
                </a:solidFill>
                <a:latin typeface="Times New Roman" pitchFamily="18" charset="0"/>
              </a:defRPr>
            </a:lvl4pPr>
            <a:lvl5pPr marL="2055857" indent="-228428" defTabSz="926405" eaLnBrk="0" hangingPunct="0">
              <a:spcBef>
                <a:spcPct val="30000"/>
              </a:spcBef>
              <a:defRPr sz="1200">
                <a:solidFill>
                  <a:schemeClr val="tx1"/>
                </a:solidFill>
                <a:latin typeface="Times New Roman" pitchFamily="18" charset="0"/>
              </a:defRPr>
            </a:lvl5pPr>
            <a:lvl6pPr marL="2512715" indent="-228428" defTabSz="926405" eaLnBrk="0" fontAlgn="base" hangingPunct="0">
              <a:spcBef>
                <a:spcPct val="30000"/>
              </a:spcBef>
              <a:spcAft>
                <a:spcPct val="0"/>
              </a:spcAft>
              <a:defRPr sz="1200">
                <a:solidFill>
                  <a:schemeClr val="tx1"/>
                </a:solidFill>
                <a:latin typeface="Times New Roman" pitchFamily="18" charset="0"/>
              </a:defRPr>
            </a:lvl6pPr>
            <a:lvl7pPr marL="2969572" indent="-228428" defTabSz="926405" eaLnBrk="0" fontAlgn="base" hangingPunct="0">
              <a:spcBef>
                <a:spcPct val="30000"/>
              </a:spcBef>
              <a:spcAft>
                <a:spcPct val="0"/>
              </a:spcAft>
              <a:defRPr sz="1200">
                <a:solidFill>
                  <a:schemeClr val="tx1"/>
                </a:solidFill>
                <a:latin typeface="Times New Roman" pitchFamily="18" charset="0"/>
              </a:defRPr>
            </a:lvl7pPr>
            <a:lvl8pPr marL="3426429" indent="-228428" defTabSz="926405" eaLnBrk="0" fontAlgn="base" hangingPunct="0">
              <a:spcBef>
                <a:spcPct val="30000"/>
              </a:spcBef>
              <a:spcAft>
                <a:spcPct val="0"/>
              </a:spcAft>
              <a:defRPr sz="1200">
                <a:solidFill>
                  <a:schemeClr val="tx1"/>
                </a:solidFill>
                <a:latin typeface="Times New Roman" pitchFamily="18" charset="0"/>
              </a:defRPr>
            </a:lvl8pPr>
            <a:lvl9pPr marL="3883287" indent="-228428" defTabSz="92640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A693D87-E6E1-4DCE-89DF-FB9101C5406F}" type="slidenum">
              <a:rPr lang="fr-FR" altLang="fr-FR" smtClean="0"/>
              <a:pPr>
                <a:spcBef>
                  <a:spcPct val="0"/>
                </a:spcBef>
                <a:defRPr/>
              </a:pPr>
              <a:t>59</a:t>
            </a:fld>
            <a:endParaRPr lang="fr-FR" altLang="fr-FR"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05528" y="4715376"/>
            <a:ext cx="4983444" cy="44704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dirty="0"/>
          </a:p>
        </p:txBody>
      </p:sp>
    </p:spTree>
    <p:extLst>
      <p:ext uri="{BB962C8B-B14F-4D97-AF65-F5344CB8AC3E}">
        <p14:creationId xmlns:p14="http://schemas.microsoft.com/office/powerpoint/2010/main" val="1761952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405" eaLnBrk="0" hangingPunct="0">
              <a:spcBef>
                <a:spcPct val="30000"/>
              </a:spcBef>
              <a:defRPr sz="1200">
                <a:solidFill>
                  <a:schemeClr val="tx1"/>
                </a:solidFill>
                <a:latin typeface="Times New Roman" pitchFamily="18" charset="0"/>
              </a:defRPr>
            </a:lvl1pPr>
            <a:lvl2pPr marL="742393" indent="-285536" defTabSz="926405" eaLnBrk="0" hangingPunct="0">
              <a:spcBef>
                <a:spcPct val="30000"/>
              </a:spcBef>
              <a:defRPr sz="1200">
                <a:solidFill>
                  <a:schemeClr val="tx1"/>
                </a:solidFill>
                <a:latin typeface="Times New Roman" pitchFamily="18" charset="0"/>
              </a:defRPr>
            </a:lvl2pPr>
            <a:lvl3pPr marL="1142143" indent="-228428" defTabSz="926405" eaLnBrk="0" hangingPunct="0">
              <a:spcBef>
                <a:spcPct val="30000"/>
              </a:spcBef>
              <a:defRPr sz="1200">
                <a:solidFill>
                  <a:schemeClr val="tx1"/>
                </a:solidFill>
                <a:latin typeface="Times New Roman" pitchFamily="18" charset="0"/>
              </a:defRPr>
            </a:lvl3pPr>
            <a:lvl4pPr marL="1599000" indent="-228428" defTabSz="926405" eaLnBrk="0" hangingPunct="0">
              <a:spcBef>
                <a:spcPct val="30000"/>
              </a:spcBef>
              <a:defRPr sz="1200">
                <a:solidFill>
                  <a:schemeClr val="tx1"/>
                </a:solidFill>
                <a:latin typeface="Times New Roman" pitchFamily="18" charset="0"/>
              </a:defRPr>
            </a:lvl4pPr>
            <a:lvl5pPr marL="2055857" indent="-228428" defTabSz="926405" eaLnBrk="0" hangingPunct="0">
              <a:spcBef>
                <a:spcPct val="30000"/>
              </a:spcBef>
              <a:defRPr sz="1200">
                <a:solidFill>
                  <a:schemeClr val="tx1"/>
                </a:solidFill>
                <a:latin typeface="Times New Roman" pitchFamily="18" charset="0"/>
              </a:defRPr>
            </a:lvl5pPr>
            <a:lvl6pPr marL="2512715" indent="-228428" defTabSz="926405" eaLnBrk="0" fontAlgn="base" hangingPunct="0">
              <a:spcBef>
                <a:spcPct val="30000"/>
              </a:spcBef>
              <a:spcAft>
                <a:spcPct val="0"/>
              </a:spcAft>
              <a:defRPr sz="1200">
                <a:solidFill>
                  <a:schemeClr val="tx1"/>
                </a:solidFill>
                <a:latin typeface="Times New Roman" pitchFamily="18" charset="0"/>
              </a:defRPr>
            </a:lvl6pPr>
            <a:lvl7pPr marL="2969572" indent="-228428" defTabSz="926405" eaLnBrk="0" fontAlgn="base" hangingPunct="0">
              <a:spcBef>
                <a:spcPct val="30000"/>
              </a:spcBef>
              <a:spcAft>
                <a:spcPct val="0"/>
              </a:spcAft>
              <a:defRPr sz="1200">
                <a:solidFill>
                  <a:schemeClr val="tx1"/>
                </a:solidFill>
                <a:latin typeface="Times New Roman" pitchFamily="18" charset="0"/>
              </a:defRPr>
            </a:lvl7pPr>
            <a:lvl8pPr marL="3426429" indent="-228428" defTabSz="926405" eaLnBrk="0" fontAlgn="base" hangingPunct="0">
              <a:spcBef>
                <a:spcPct val="30000"/>
              </a:spcBef>
              <a:spcAft>
                <a:spcPct val="0"/>
              </a:spcAft>
              <a:defRPr sz="1200">
                <a:solidFill>
                  <a:schemeClr val="tx1"/>
                </a:solidFill>
                <a:latin typeface="Times New Roman" pitchFamily="18" charset="0"/>
              </a:defRPr>
            </a:lvl8pPr>
            <a:lvl9pPr marL="3883287" indent="-228428" defTabSz="92640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A693D87-E6E1-4DCE-89DF-FB9101C5406F}" type="slidenum">
              <a:rPr lang="fr-FR" altLang="fr-FR" smtClean="0"/>
              <a:pPr>
                <a:spcBef>
                  <a:spcPct val="0"/>
                </a:spcBef>
                <a:defRPr/>
              </a:pPr>
              <a:t>60</a:t>
            </a:fld>
            <a:endParaRPr lang="fr-FR" altLang="fr-FR"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05528" y="4715375"/>
            <a:ext cx="4983444" cy="44704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dirty="0"/>
          </a:p>
        </p:txBody>
      </p:sp>
    </p:spTree>
    <p:extLst>
      <p:ext uri="{BB962C8B-B14F-4D97-AF65-F5344CB8AC3E}">
        <p14:creationId xmlns:p14="http://schemas.microsoft.com/office/powerpoint/2010/main" val="3317238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C3C9F2-7D2F-4CDB-A522-4AC07365A930}" type="slidenum">
              <a:rPr lang="fr-FR" smtClean="0"/>
              <a:t>20</a:t>
            </a:fld>
            <a:endParaRPr lang="fr-FR"/>
          </a:p>
        </p:txBody>
      </p:sp>
    </p:spTree>
    <p:extLst>
      <p:ext uri="{BB962C8B-B14F-4D97-AF65-F5344CB8AC3E}">
        <p14:creationId xmlns:p14="http://schemas.microsoft.com/office/powerpoint/2010/main" val="1753216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405" eaLnBrk="0" hangingPunct="0">
              <a:spcBef>
                <a:spcPct val="30000"/>
              </a:spcBef>
              <a:defRPr sz="1200">
                <a:solidFill>
                  <a:schemeClr val="tx1"/>
                </a:solidFill>
                <a:latin typeface="Times New Roman" pitchFamily="18" charset="0"/>
              </a:defRPr>
            </a:lvl1pPr>
            <a:lvl2pPr marL="742393" indent="-285536" defTabSz="926405" eaLnBrk="0" hangingPunct="0">
              <a:spcBef>
                <a:spcPct val="30000"/>
              </a:spcBef>
              <a:defRPr sz="1200">
                <a:solidFill>
                  <a:schemeClr val="tx1"/>
                </a:solidFill>
                <a:latin typeface="Times New Roman" pitchFamily="18" charset="0"/>
              </a:defRPr>
            </a:lvl2pPr>
            <a:lvl3pPr marL="1142143" indent="-228428" defTabSz="926405" eaLnBrk="0" hangingPunct="0">
              <a:spcBef>
                <a:spcPct val="30000"/>
              </a:spcBef>
              <a:defRPr sz="1200">
                <a:solidFill>
                  <a:schemeClr val="tx1"/>
                </a:solidFill>
                <a:latin typeface="Times New Roman" pitchFamily="18" charset="0"/>
              </a:defRPr>
            </a:lvl3pPr>
            <a:lvl4pPr marL="1599000" indent="-228428" defTabSz="926405" eaLnBrk="0" hangingPunct="0">
              <a:spcBef>
                <a:spcPct val="30000"/>
              </a:spcBef>
              <a:defRPr sz="1200">
                <a:solidFill>
                  <a:schemeClr val="tx1"/>
                </a:solidFill>
                <a:latin typeface="Times New Roman" pitchFamily="18" charset="0"/>
              </a:defRPr>
            </a:lvl4pPr>
            <a:lvl5pPr marL="2055857" indent="-228428" defTabSz="926405" eaLnBrk="0" hangingPunct="0">
              <a:spcBef>
                <a:spcPct val="30000"/>
              </a:spcBef>
              <a:defRPr sz="1200">
                <a:solidFill>
                  <a:schemeClr val="tx1"/>
                </a:solidFill>
                <a:latin typeface="Times New Roman" pitchFamily="18" charset="0"/>
              </a:defRPr>
            </a:lvl5pPr>
            <a:lvl6pPr marL="2512715" indent="-228428" defTabSz="926405" eaLnBrk="0" fontAlgn="base" hangingPunct="0">
              <a:spcBef>
                <a:spcPct val="30000"/>
              </a:spcBef>
              <a:spcAft>
                <a:spcPct val="0"/>
              </a:spcAft>
              <a:defRPr sz="1200">
                <a:solidFill>
                  <a:schemeClr val="tx1"/>
                </a:solidFill>
                <a:latin typeface="Times New Roman" pitchFamily="18" charset="0"/>
              </a:defRPr>
            </a:lvl6pPr>
            <a:lvl7pPr marL="2969572" indent="-228428" defTabSz="926405" eaLnBrk="0" fontAlgn="base" hangingPunct="0">
              <a:spcBef>
                <a:spcPct val="30000"/>
              </a:spcBef>
              <a:spcAft>
                <a:spcPct val="0"/>
              </a:spcAft>
              <a:defRPr sz="1200">
                <a:solidFill>
                  <a:schemeClr val="tx1"/>
                </a:solidFill>
                <a:latin typeface="Times New Roman" pitchFamily="18" charset="0"/>
              </a:defRPr>
            </a:lvl7pPr>
            <a:lvl8pPr marL="3426429" indent="-228428" defTabSz="926405" eaLnBrk="0" fontAlgn="base" hangingPunct="0">
              <a:spcBef>
                <a:spcPct val="30000"/>
              </a:spcBef>
              <a:spcAft>
                <a:spcPct val="0"/>
              </a:spcAft>
              <a:defRPr sz="1200">
                <a:solidFill>
                  <a:schemeClr val="tx1"/>
                </a:solidFill>
                <a:latin typeface="Times New Roman" pitchFamily="18" charset="0"/>
              </a:defRPr>
            </a:lvl8pPr>
            <a:lvl9pPr marL="3883287" indent="-228428" defTabSz="92640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A693D87-E6E1-4DCE-89DF-FB9101C5406F}" type="slidenum">
              <a:rPr lang="fr-FR" altLang="fr-FR" smtClean="0"/>
              <a:pPr>
                <a:spcBef>
                  <a:spcPct val="0"/>
                </a:spcBef>
                <a:defRPr/>
              </a:pPr>
              <a:t>61</a:t>
            </a:fld>
            <a:endParaRPr lang="fr-FR" altLang="fr-FR"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05528" y="4715375"/>
            <a:ext cx="4983444" cy="44704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dirty="0"/>
          </a:p>
        </p:txBody>
      </p:sp>
    </p:spTree>
    <p:extLst>
      <p:ext uri="{BB962C8B-B14F-4D97-AF65-F5344CB8AC3E}">
        <p14:creationId xmlns:p14="http://schemas.microsoft.com/office/powerpoint/2010/main" val="35682206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405" eaLnBrk="0" hangingPunct="0">
              <a:spcBef>
                <a:spcPct val="30000"/>
              </a:spcBef>
              <a:defRPr sz="1200">
                <a:solidFill>
                  <a:schemeClr val="tx1"/>
                </a:solidFill>
                <a:latin typeface="Times New Roman" pitchFamily="18" charset="0"/>
              </a:defRPr>
            </a:lvl1pPr>
            <a:lvl2pPr marL="742393" indent="-285536" defTabSz="926405" eaLnBrk="0" hangingPunct="0">
              <a:spcBef>
                <a:spcPct val="30000"/>
              </a:spcBef>
              <a:defRPr sz="1200">
                <a:solidFill>
                  <a:schemeClr val="tx1"/>
                </a:solidFill>
                <a:latin typeface="Times New Roman" pitchFamily="18" charset="0"/>
              </a:defRPr>
            </a:lvl2pPr>
            <a:lvl3pPr marL="1142143" indent="-228428" defTabSz="926405" eaLnBrk="0" hangingPunct="0">
              <a:spcBef>
                <a:spcPct val="30000"/>
              </a:spcBef>
              <a:defRPr sz="1200">
                <a:solidFill>
                  <a:schemeClr val="tx1"/>
                </a:solidFill>
                <a:latin typeface="Times New Roman" pitchFamily="18" charset="0"/>
              </a:defRPr>
            </a:lvl3pPr>
            <a:lvl4pPr marL="1599000" indent="-228428" defTabSz="926405" eaLnBrk="0" hangingPunct="0">
              <a:spcBef>
                <a:spcPct val="30000"/>
              </a:spcBef>
              <a:defRPr sz="1200">
                <a:solidFill>
                  <a:schemeClr val="tx1"/>
                </a:solidFill>
                <a:latin typeface="Times New Roman" pitchFamily="18" charset="0"/>
              </a:defRPr>
            </a:lvl4pPr>
            <a:lvl5pPr marL="2055857" indent="-228428" defTabSz="926405" eaLnBrk="0" hangingPunct="0">
              <a:spcBef>
                <a:spcPct val="30000"/>
              </a:spcBef>
              <a:defRPr sz="1200">
                <a:solidFill>
                  <a:schemeClr val="tx1"/>
                </a:solidFill>
                <a:latin typeface="Times New Roman" pitchFamily="18" charset="0"/>
              </a:defRPr>
            </a:lvl5pPr>
            <a:lvl6pPr marL="2512715" indent="-228428" defTabSz="926405" eaLnBrk="0" fontAlgn="base" hangingPunct="0">
              <a:spcBef>
                <a:spcPct val="30000"/>
              </a:spcBef>
              <a:spcAft>
                <a:spcPct val="0"/>
              </a:spcAft>
              <a:defRPr sz="1200">
                <a:solidFill>
                  <a:schemeClr val="tx1"/>
                </a:solidFill>
                <a:latin typeface="Times New Roman" pitchFamily="18" charset="0"/>
              </a:defRPr>
            </a:lvl6pPr>
            <a:lvl7pPr marL="2969572" indent="-228428" defTabSz="926405" eaLnBrk="0" fontAlgn="base" hangingPunct="0">
              <a:spcBef>
                <a:spcPct val="30000"/>
              </a:spcBef>
              <a:spcAft>
                <a:spcPct val="0"/>
              </a:spcAft>
              <a:defRPr sz="1200">
                <a:solidFill>
                  <a:schemeClr val="tx1"/>
                </a:solidFill>
                <a:latin typeface="Times New Roman" pitchFamily="18" charset="0"/>
              </a:defRPr>
            </a:lvl7pPr>
            <a:lvl8pPr marL="3426429" indent="-228428" defTabSz="926405" eaLnBrk="0" fontAlgn="base" hangingPunct="0">
              <a:spcBef>
                <a:spcPct val="30000"/>
              </a:spcBef>
              <a:spcAft>
                <a:spcPct val="0"/>
              </a:spcAft>
              <a:defRPr sz="1200">
                <a:solidFill>
                  <a:schemeClr val="tx1"/>
                </a:solidFill>
                <a:latin typeface="Times New Roman" pitchFamily="18" charset="0"/>
              </a:defRPr>
            </a:lvl8pPr>
            <a:lvl9pPr marL="3883287" indent="-228428" defTabSz="92640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A693D87-E6E1-4DCE-89DF-FB9101C5406F}" type="slidenum">
              <a:rPr lang="fr-FR" altLang="fr-FR" smtClean="0"/>
              <a:pPr>
                <a:spcBef>
                  <a:spcPct val="0"/>
                </a:spcBef>
                <a:defRPr/>
              </a:pPr>
              <a:t>62</a:t>
            </a:fld>
            <a:endParaRPr lang="fr-FR" altLang="fr-FR"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05528" y="4715375"/>
            <a:ext cx="4983444" cy="44704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dirty="0"/>
          </a:p>
        </p:txBody>
      </p:sp>
    </p:spTree>
    <p:extLst>
      <p:ext uri="{BB962C8B-B14F-4D97-AF65-F5344CB8AC3E}">
        <p14:creationId xmlns:p14="http://schemas.microsoft.com/office/powerpoint/2010/main" val="21547990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405" eaLnBrk="0" hangingPunct="0">
              <a:spcBef>
                <a:spcPct val="30000"/>
              </a:spcBef>
              <a:defRPr sz="1200">
                <a:solidFill>
                  <a:schemeClr val="tx1"/>
                </a:solidFill>
                <a:latin typeface="Times New Roman" pitchFamily="18" charset="0"/>
              </a:defRPr>
            </a:lvl1pPr>
            <a:lvl2pPr marL="742393" indent="-285536" defTabSz="926405" eaLnBrk="0" hangingPunct="0">
              <a:spcBef>
                <a:spcPct val="30000"/>
              </a:spcBef>
              <a:defRPr sz="1200">
                <a:solidFill>
                  <a:schemeClr val="tx1"/>
                </a:solidFill>
                <a:latin typeface="Times New Roman" pitchFamily="18" charset="0"/>
              </a:defRPr>
            </a:lvl2pPr>
            <a:lvl3pPr marL="1142143" indent="-228428" defTabSz="926405" eaLnBrk="0" hangingPunct="0">
              <a:spcBef>
                <a:spcPct val="30000"/>
              </a:spcBef>
              <a:defRPr sz="1200">
                <a:solidFill>
                  <a:schemeClr val="tx1"/>
                </a:solidFill>
                <a:latin typeface="Times New Roman" pitchFamily="18" charset="0"/>
              </a:defRPr>
            </a:lvl3pPr>
            <a:lvl4pPr marL="1599000" indent="-228428" defTabSz="926405" eaLnBrk="0" hangingPunct="0">
              <a:spcBef>
                <a:spcPct val="30000"/>
              </a:spcBef>
              <a:defRPr sz="1200">
                <a:solidFill>
                  <a:schemeClr val="tx1"/>
                </a:solidFill>
                <a:latin typeface="Times New Roman" pitchFamily="18" charset="0"/>
              </a:defRPr>
            </a:lvl4pPr>
            <a:lvl5pPr marL="2055857" indent="-228428" defTabSz="926405" eaLnBrk="0" hangingPunct="0">
              <a:spcBef>
                <a:spcPct val="30000"/>
              </a:spcBef>
              <a:defRPr sz="1200">
                <a:solidFill>
                  <a:schemeClr val="tx1"/>
                </a:solidFill>
                <a:latin typeface="Times New Roman" pitchFamily="18" charset="0"/>
              </a:defRPr>
            </a:lvl5pPr>
            <a:lvl6pPr marL="2512715" indent="-228428" defTabSz="926405" eaLnBrk="0" fontAlgn="base" hangingPunct="0">
              <a:spcBef>
                <a:spcPct val="30000"/>
              </a:spcBef>
              <a:spcAft>
                <a:spcPct val="0"/>
              </a:spcAft>
              <a:defRPr sz="1200">
                <a:solidFill>
                  <a:schemeClr val="tx1"/>
                </a:solidFill>
                <a:latin typeface="Times New Roman" pitchFamily="18" charset="0"/>
              </a:defRPr>
            </a:lvl6pPr>
            <a:lvl7pPr marL="2969572" indent="-228428" defTabSz="926405" eaLnBrk="0" fontAlgn="base" hangingPunct="0">
              <a:spcBef>
                <a:spcPct val="30000"/>
              </a:spcBef>
              <a:spcAft>
                <a:spcPct val="0"/>
              </a:spcAft>
              <a:defRPr sz="1200">
                <a:solidFill>
                  <a:schemeClr val="tx1"/>
                </a:solidFill>
                <a:latin typeface="Times New Roman" pitchFamily="18" charset="0"/>
              </a:defRPr>
            </a:lvl7pPr>
            <a:lvl8pPr marL="3426429" indent="-228428" defTabSz="926405" eaLnBrk="0" fontAlgn="base" hangingPunct="0">
              <a:spcBef>
                <a:spcPct val="30000"/>
              </a:spcBef>
              <a:spcAft>
                <a:spcPct val="0"/>
              </a:spcAft>
              <a:defRPr sz="1200">
                <a:solidFill>
                  <a:schemeClr val="tx1"/>
                </a:solidFill>
                <a:latin typeface="Times New Roman" pitchFamily="18" charset="0"/>
              </a:defRPr>
            </a:lvl8pPr>
            <a:lvl9pPr marL="3883287" indent="-228428" defTabSz="92640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A693D87-E6E1-4DCE-89DF-FB9101C5406F}" type="slidenum">
              <a:rPr lang="fr-FR" altLang="fr-FR" smtClean="0"/>
              <a:pPr>
                <a:spcBef>
                  <a:spcPct val="0"/>
                </a:spcBef>
                <a:defRPr/>
              </a:pPr>
              <a:t>63</a:t>
            </a:fld>
            <a:endParaRPr lang="fr-FR" altLang="fr-FR"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05528" y="4715375"/>
            <a:ext cx="4983444" cy="44704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dirty="0"/>
          </a:p>
        </p:txBody>
      </p:sp>
    </p:spTree>
    <p:extLst>
      <p:ext uri="{BB962C8B-B14F-4D97-AF65-F5344CB8AC3E}">
        <p14:creationId xmlns:p14="http://schemas.microsoft.com/office/powerpoint/2010/main" val="29350794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ECB74C6-CB4A-40FE-9E18-EDD2B013EBB5}" type="slidenum">
              <a:rPr lang="fr-FR" altLang="fr-FR" smtClean="0"/>
              <a:pPr>
                <a:spcBef>
                  <a:spcPct val="0"/>
                </a:spcBef>
              </a:pPr>
              <a:t>64</a:t>
            </a:fld>
            <a:endParaRPr lang="fr-FR" altLang="fr-F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a:p>
        </p:txBody>
      </p:sp>
    </p:spTree>
    <p:extLst>
      <p:ext uri="{BB962C8B-B14F-4D97-AF65-F5344CB8AC3E}">
        <p14:creationId xmlns:p14="http://schemas.microsoft.com/office/powerpoint/2010/main" val="14570985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138" eaLnBrk="0" hangingPunct="0">
              <a:defRPr sz="2400">
                <a:solidFill>
                  <a:schemeClr val="tx1"/>
                </a:solidFill>
                <a:latin typeface="Avenir LT 85 Heavy" pitchFamily="34" charset="0"/>
              </a:defRPr>
            </a:lvl1pPr>
            <a:lvl2pPr marL="748911" indent="-288043" defTabSz="928138" eaLnBrk="0" hangingPunct="0">
              <a:defRPr sz="2400">
                <a:solidFill>
                  <a:schemeClr val="tx1"/>
                </a:solidFill>
                <a:latin typeface="Avenir LT 85 Heavy" pitchFamily="34" charset="0"/>
              </a:defRPr>
            </a:lvl2pPr>
            <a:lvl3pPr marL="1152170" indent="-230434" defTabSz="928138" eaLnBrk="0" hangingPunct="0">
              <a:defRPr sz="2400">
                <a:solidFill>
                  <a:schemeClr val="tx1"/>
                </a:solidFill>
                <a:latin typeface="Avenir LT 85 Heavy" pitchFamily="34" charset="0"/>
              </a:defRPr>
            </a:lvl3pPr>
            <a:lvl4pPr marL="1613039" indent="-230434" defTabSz="928138" eaLnBrk="0" hangingPunct="0">
              <a:defRPr sz="2400">
                <a:solidFill>
                  <a:schemeClr val="tx1"/>
                </a:solidFill>
                <a:latin typeface="Avenir LT 85 Heavy" pitchFamily="34" charset="0"/>
              </a:defRPr>
            </a:lvl4pPr>
            <a:lvl5pPr marL="2073907" indent="-230434" defTabSz="928138" eaLnBrk="0" hangingPunct="0">
              <a:defRPr sz="2400">
                <a:solidFill>
                  <a:schemeClr val="tx1"/>
                </a:solidFill>
                <a:latin typeface="Avenir LT 85 Heavy" pitchFamily="34" charset="0"/>
              </a:defRPr>
            </a:lvl5pPr>
            <a:lvl6pPr marL="2534775" indent="-230434" defTabSz="928138" eaLnBrk="0" fontAlgn="base" hangingPunct="0">
              <a:spcBef>
                <a:spcPct val="0"/>
              </a:spcBef>
              <a:spcAft>
                <a:spcPct val="0"/>
              </a:spcAft>
              <a:defRPr sz="2400">
                <a:solidFill>
                  <a:schemeClr val="tx1"/>
                </a:solidFill>
                <a:latin typeface="Avenir LT 85 Heavy" pitchFamily="34" charset="0"/>
              </a:defRPr>
            </a:lvl6pPr>
            <a:lvl7pPr marL="2995643" indent="-230434" defTabSz="928138" eaLnBrk="0" fontAlgn="base" hangingPunct="0">
              <a:spcBef>
                <a:spcPct val="0"/>
              </a:spcBef>
              <a:spcAft>
                <a:spcPct val="0"/>
              </a:spcAft>
              <a:defRPr sz="2400">
                <a:solidFill>
                  <a:schemeClr val="tx1"/>
                </a:solidFill>
                <a:latin typeface="Avenir LT 85 Heavy" pitchFamily="34" charset="0"/>
              </a:defRPr>
            </a:lvl7pPr>
            <a:lvl8pPr marL="3456511" indent="-230434" defTabSz="928138" eaLnBrk="0" fontAlgn="base" hangingPunct="0">
              <a:spcBef>
                <a:spcPct val="0"/>
              </a:spcBef>
              <a:spcAft>
                <a:spcPct val="0"/>
              </a:spcAft>
              <a:defRPr sz="2400">
                <a:solidFill>
                  <a:schemeClr val="tx1"/>
                </a:solidFill>
                <a:latin typeface="Avenir LT 85 Heavy" pitchFamily="34" charset="0"/>
              </a:defRPr>
            </a:lvl8pPr>
            <a:lvl9pPr marL="3917379" indent="-230434" defTabSz="928138" eaLnBrk="0" fontAlgn="base" hangingPunct="0">
              <a:spcBef>
                <a:spcPct val="0"/>
              </a:spcBef>
              <a:spcAft>
                <a:spcPct val="0"/>
              </a:spcAft>
              <a:defRPr sz="2400">
                <a:solidFill>
                  <a:schemeClr val="tx1"/>
                </a:solidFill>
                <a:latin typeface="Avenir LT 85 Heavy" pitchFamily="34" charset="0"/>
              </a:defRPr>
            </a:lvl9pPr>
          </a:lstStyle>
          <a:p>
            <a:fld id="{FEDE81F1-4D0B-4545-8847-7FF72FC1DBA7}" type="slidenum">
              <a:rPr lang="fr-FR" sz="1300">
                <a:latin typeface="Times New Roman" pitchFamily="18" charset="0"/>
              </a:rPr>
              <a:pPr/>
              <a:t>65</a:t>
            </a:fld>
            <a:endParaRPr lang="fr-FR" sz="1300" dirty="0">
              <a:latin typeface="Times New Roman" pitchFamily="18"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905386" y="4714876"/>
            <a:ext cx="4986904"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b="1" dirty="0"/>
          </a:p>
        </p:txBody>
      </p:sp>
    </p:spTree>
    <p:extLst>
      <p:ext uri="{BB962C8B-B14F-4D97-AF65-F5344CB8AC3E}">
        <p14:creationId xmlns:p14="http://schemas.microsoft.com/office/powerpoint/2010/main" val="10256130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405" eaLnBrk="0" hangingPunct="0">
              <a:spcBef>
                <a:spcPct val="30000"/>
              </a:spcBef>
              <a:defRPr sz="1200">
                <a:solidFill>
                  <a:schemeClr val="tx1"/>
                </a:solidFill>
                <a:latin typeface="Times New Roman" pitchFamily="18" charset="0"/>
              </a:defRPr>
            </a:lvl1pPr>
            <a:lvl2pPr marL="742393" indent="-285536" defTabSz="926405" eaLnBrk="0" hangingPunct="0">
              <a:spcBef>
                <a:spcPct val="30000"/>
              </a:spcBef>
              <a:defRPr sz="1200">
                <a:solidFill>
                  <a:schemeClr val="tx1"/>
                </a:solidFill>
                <a:latin typeface="Times New Roman" pitchFamily="18" charset="0"/>
              </a:defRPr>
            </a:lvl2pPr>
            <a:lvl3pPr marL="1142143" indent="-228428" defTabSz="926405" eaLnBrk="0" hangingPunct="0">
              <a:spcBef>
                <a:spcPct val="30000"/>
              </a:spcBef>
              <a:defRPr sz="1200">
                <a:solidFill>
                  <a:schemeClr val="tx1"/>
                </a:solidFill>
                <a:latin typeface="Times New Roman" pitchFamily="18" charset="0"/>
              </a:defRPr>
            </a:lvl3pPr>
            <a:lvl4pPr marL="1599000" indent="-228428" defTabSz="926405" eaLnBrk="0" hangingPunct="0">
              <a:spcBef>
                <a:spcPct val="30000"/>
              </a:spcBef>
              <a:defRPr sz="1200">
                <a:solidFill>
                  <a:schemeClr val="tx1"/>
                </a:solidFill>
                <a:latin typeface="Times New Roman" pitchFamily="18" charset="0"/>
              </a:defRPr>
            </a:lvl4pPr>
            <a:lvl5pPr marL="2055857" indent="-228428" defTabSz="926405" eaLnBrk="0" hangingPunct="0">
              <a:spcBef>
                <a:spcPct val="30000"/>
              </a:spcBef>
              <a:defRPr sz="1200">
                <a:solidFill>
                  <a:schemeClr val="tx1"/>
                </a:solidFill>
                <a:latin typeface="Times New Roman" pitchFamily="18" charset="0"/>
              </a:defRPr>
            </a:lvl5pPr>
            <a:lvl6pPr marL="2512715" indent="-228428" defTabSz="926405" eaLnBrk="0" fontAlgn="base" hangingPunct="0">
              <a:spcBef>
                <a:spcPct val="30000"/>
              </a:spcBef>
              <a:spcAft>
                <a:spcPct val="0"/>
              </a:spcAft>
              <a:defRPr sz="1200">
                <a:solidFill>
                  <a:schemeClr val="tx1"/>
                </a:solidFill>
                <a:latin typeface="Times New Roman" pitchFamily="18" charset="0"/>
              </a:defRPr>
            </a:lvl6pPr>
            <a:lvl7pPr marL="2969572" indent="-228428" defTabSz="926405" eaLnBrk="0" fontAlgn="base" hangingPunct="0">
              <a:spcBef>
                <a:spcPct val="30000"/>
              </a:spcBef>
              <a:spcAft>
                <a:spcPct val="0"/>
              </a:spcAft>
              <a:defRPr sz="1200">
                <a:solidFill>
                  <a:schemeClr val="tx1"/>
                </a:solidFill>
                <a:latin typeface="Times New Roman" pitchFamily="18" charset="0"/>
              </a:defRPr>
            </a:lvl7pPr>
            <a:lvl8pPr marL="3426429" indent="-228428" defTabSz="926405" eaLnBrk="0" fontAlgn="base" hangingPunct="0">
              <a:spcBef>
                <a:spcPct val="30000"/>
              </a:spcBef>
              <a:spcAft>
                <a:spcPct val="0"/>
              </a:spcAft>
              <a:defRPr sz="1200">
                <a:solidFill>
                  <a:schemeClr val="tx1"/>
                </a:solidFill>
                <a:latin typeface="Times New Roman" pitchFamily="18" charset="0"/>
              </a:defRPr>
            </a:lvl8pPr>
            <a:lvl9pPr marL="3883287" indent="-228428" defTabSz="92640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A693D87-E6E1-4DCE-89DF-FB9101C5406F}" type="slidenum">
              <a:rPr lang="fr-FR" altLang="fr-FR" smtClean="0"/>
              <a:pPr>
                <a:spcBef>
                  <a:spcPct val="0"/>
                </a:spcBef>
                <a:defRPr/>
              </a:pPr>
              <a:t>66</a:t>
            </a:fld>
            <a:endParaRPr lang="fr-FR" altLang="fr-FR"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05528" y="4715375"/>
            <a:ext cx="4983444" cy="44704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dirty="0"/>
          </a:p>
        </p:txBody>
      </p:sp>
    </p:spTree>
    <p:extLst>
      <p:ext uri="{BB962C8B-B14F-4D97-AF65-F5344CB8AC3E}">
        <p14:creationId xmlns:p14="http://schemas.microsoft.com/office/powerpoint/2010/main" val="40894793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405" eaLnBrk="0" hangingPunct="0">
              <a:spcBef>
                <a:spcPct val="30000"/>
              </a:spcBef>
              <a:defRPr sz="1200">
                <a:solidFill>
                  <a:schemeClr val="tx1"/>
                </a:solidFill>
                <a:latin typeface="Times New Roman" pitchFamily="18" charset="0"/>
              </a:defRPr>
            </a:lvl1pPr>
            <a:lvl2pPr marL="742393" indent="-285536" defTabSz="926405" eaLnBrk="0" hangingPunct="0">
              <a:spcBef>
                <a:spcPct val="30000"/>
              </a:spcBef>
              <a:defRPr sz="1200">
                <a:solidFill>
                  <a:schemeClr val="tx1"/>
                </a:solidFill>
                <a:latin typeface="Times New Roman" pitchFamily="18" charset="0"/>
              </a:defRPr>
            </a:lvl2pPr>
            <a:lvl3pPr marL="1142143" indent="-228428" defTabSz="926405" eaLnBrk="0" hangingPunct="0">
              <a:spcBef>
                <a:spcPct val="30000"/>
              </a:spcBef>
              <a:defRPr sz="1200">
                <a:solidFill>
                  <a:schemeClr val="tx1"/>
                </a:solidFill>
                <a:latin typeface="Times New Roman" pitchFamily="18" charset="0"/>
              </a:defRPr>
            </a:lvl3pPr>
            <a:lvl4pPr marL="1599000" indent="-228428" defTabSz="926405" eaLnBrk="0" hangingPunct="0">
              <a:spcBef>
                <a:spcPct val="30000"/>
              </a:spcBef>
              <a:defRPr sz="1200">
                <a:solidFill>
                  <a:schemeClr val="tx1"/>
                </a:solidFill>
                <a:latin typeface="Times New Roman" pitchFamily="18" charset="0"/>
              </a:defRPr>
            </a:lvl4pPr>
            <a:lvl5pPr marL="2055857" indent="-228428" defTabSz="926405" eaLnBrk="0" hangingPunct="0">
              <a:spcBef>
                <a:spcPct val="30000"/>
              </a:spcBef>
              <a:defRPr sz="1200">
                <a:solidFill>
                  <a:schemeClr val="tx1"/>
                </a:solidFill>
                <a:latin typeface="Times New Roman" pitchFamily="18" charset="0"/>
              </a:defRPr>
            </a:lvl5pPr>
            <a:lvl6pPr marL="2512715" indent="-228428" defTabSz="926405" eaLnBrk="0" fontAlgn="base" hangingPunct="0">
              <a:spcBef>
                <a:spcPct val="30000"/>
              </a:spcBef>
              <a:spcAft>
                <a:spcPct val="0"/>
              </a:spcAft>
              <a:defRPr sz="1200">
                <a:solidFill>
                  <a:schemeClr val="tx1"/>
                </a:solidFill>
                <a:latin typeface="Times New Roman" pitchFamily="18" charset="0"/>
              </a:defRPr>
            </a:lvl6pPr>
            <a:lvl7pPr marL="2969572" indent="-228428" defTabSz="926405" eaLnBrk="0" fontAlgn="base" hangingPunct="0">
              <a:spcBef>
                <a:spcPct val="30000"/>
              </a:spcBef>
              <a:spcAft>
                <a:spcPct val="0"/>
              </a:spcAft>
              <a:defRPr sz="1200">
                <a:solidFill>
                  <a:schemeClr val="tx1"/>
                </a:solidFill>
                <a:latin typeface="Times New Roman" pitchFamily="18" charset="0"/>
              </a:defRPr>
            </a:lvl7pPr>
            <a:lvl8pPr marL="3426429" indent="-228428" defTabSz="926405" eaLnBrk="0" fontAlgn="base" hangingPunct="0">
              <a:spcBef>
                <a:spcPct val="30000"/>
              </a:spcBef>
              <a:spcAft>
                <a:spcPct val="0"/>
              </a:spcAft>
              <a:defRPr sz="1200">
                <a:solidFill>
                  <a:schemeClr val="tx1"/>
                </a:solidFill>
                <a:latin typeface="Times New Roman" pitchFamily="18" charset="0"/>
              </a:defRPr>
            </a:lvl8pPr>
            <a:lvl9pPr marL="3883287" indent="-228428" defTabSz="92640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A693D87-E6E1-4DCE-89DF-FB9101C5406F}" type="slidenum">
              <a:rPr lang="fr-FR" altLang="fr-FR" smtClean="0"/>
              <a:pPr>
                <a:spcBef>
                  <a:spcPct val="0"/>
                </a:spcBef>
                <a:defRPr/>
              </a:pPr>
              <a:t>67</a:t>
            </a:fld>
            <a:endParaRPr lang="fr-FR" altLang="fr-FR"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05528" y="4715375"/>
            <a:ext cx="4983444" cy="44704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dirty="0"/>
          </a:p>
        </p:txBody>
      </p:sp>
    </p:spTree>
    <p:extLst>
      <p:ext uri="{BB962C8B-B14F-4D97-AF65-F5344CB8AC3E}">
        <p14:creationId xmlns:p14="http://schemas.microsoft.com/office/powerpoint/2010/main" val="29527445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ECB74C6-CB4A-40FE-9E18-EDD2B013EBB5}" type="slidenum">
              <a:rPr lang="fr-FR" altLang="fr-FR" smtClean="0"/>
              <a:pPr>
                <a:spcBef>
                  <a:spcPct val="0"/>
                </a:spcBef>
              </a:pPr>
              <a:t>68</a:t>
            </a:fld>
            <a:endParaRPr lang="fr-FR" altLang="fr-F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a:p>
        </p:txBody>
      </p:sp>
    </p:spTree>
    <p:extLst>
      <p:ext uri="{BB962C8B-B14F-4D97-AF65-F5344CB8AC3E}">
        <p14:creationId xmlns:p14="http://schemas.microsoft.com/office/powerpoint/2010/main" val="18739624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ECB74C6-CB4A-40FE-9E18-EDD2B013EBB5}" type="slidenum">
              <a:rPr lang="fr-FR" altLang="fr-FR" smtClean="0"/>
              <a:pPr>
                <a:spcBef>
                  <a:spcPct val="0"/>
                </a:spcBef>
              </a:pPr>
              <a:t>69</a:t>
            </a:fld>
            <a:endParaRPr lang="fr-FR" altLang="fr-F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a:p>
        </p:txBody>
      </p:sp>
    </p:spTree>
    <p:extLst>
      <p:ext uri="{BB962C8B-B14F-4D97-AF65-F5344CB8AC3E}">
        <p14:creationId xmlns:p14="http://schemas.microsoft.com/office/powerpoint/2010/main" val="21434529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ECB74C6-CB4A-40FE-9E18-EDD2B013EBB5}" type="slidenum">
              <a:rPr lang="fr-FR" altLang="fr-FR" smtClean="0"/>
              <a:pPr>
                <a:spcBef>
                  <a:spcPct val="0"/>
                </a:spcBef>
              </a:pPr>
              <a:t>70</a:t>
            </a:fld>
            <a:endParaRPr lang="fr-FR" altLang="fr-F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a:p>
        </p:txBody>
      </p:sp>
    </p:spTree>
    <p:extLst>
      <p:ext uri="{BB962C8B-B14F-4D97-AF65-F5344CB8AC3E}">
        <p14:creationId xmlns:p14="http://schemas.microsoft.com/office/powerpoint/2010/main" val="3620703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C3C9F2-7D2F-4CDB-A522-4AC07365A930}" type="slidenum">
              <a:rPr lang="fr-FR" smtClean="0"/>
              <a:t>21</a:t>
            </a:fld>
            <a:endParaRPr lang="fr-FR"/>
          </a:p>
        </p:txBody>
      </p:sp>
    </p:spTree>
    <p:extLst>
      <p:ext uri="{BB962C8B-B14F-4D97-AF65-F5344CB8AC3E}">
        <p14:creationId xmlns:p14="http://schemas.microsoft.com/office/powerpoint/2010/main" val="28589907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ECB74C6-CB4A-40FE-9E18-EDD2B013EBB5}" type="slidenum">
              <a:rPr lang="fr-FR" altLang="fr-FR" smtClean="0"/>
              <a:pPr>
                <a:spcBef>
                  <a:spcPct val="0"/>
                </a:spcBef>
              </a:pPr>
              <a:t>71</a:t>
            </a:fld>
            <a:endParaRPr lang="fr-FR" altLang="fr-F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a:p>
        </p:txBody>
      </p:sp>
    </p:spTree>
    <p:extLst>
      <p:ext uri="{BB962C8B-B14F-4D97-AF65-F5344CB8AC3E}">
        <p14:creationId xmlns:p14="http://schemas.microsoft.com/office/powerpoint/2010/main" val="457266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405" eaLnBrk="0" hangingPunct="0">
              <a:spcBef>
                <a:spcPct val="30000"/>
              </a:spcBef>
              <a:defRPr sz="1200">
                <a:solidFill>
                  <a:schemeClr val="tx1"/>
                </a:solidFill>
                <a:latin typeface="Times New Roman" pitchFamily="18" charset="0"/>
              </a:defRPr>
            </a:lvl1pPr>
            <a:lvl2pPr marL="742393" indent="-285536" defTabSz="926405" eaLnBrk="0" hangingPunct="0">
              <a:spcBef>
                <a:spcPct val="30000"/>
              </a:spcBef>
              <a:defRPr sz="1200">
                <a:solidFill>
                  <a:schemeClr val="tx1"/>
                </a:solidFill>
                <a:latin typeface="Times New Roman" pitchFamily="18" charset="0"/>
              </a:defRPr>
            </a:lvl2pPr>
            <a:lvl3pPr marL="1142143" indent="-228428" defTabSz="926405" eaLnBrk="0" hangingPunct="0">
              <a:spcBef>
                <a:spcPct val="30000"/>
              </a:spcBef>
              <a:defRPr sz="1200">
                <a:solidFill>
                  <a:schemeClr val="tx1"/>
                </a:solidFill>
                <a:latin typeface="Times New Roman" pitchFamily="18" charset="0"/>
              </a:defRPr>
            </a:lvl3pPr>
            <a:lvl4pPr marL="1599000" indent="-228428" defTabSz="926405" eaLnBrk="0" hangingPunct="0">
              <a:spcBef>
                <a:spcPct val="30000"/>
              </a:spcBef>
              <a:defRPr sz="1200">
                <a:solidFill>
                  <a:schemeClr val="tx1"/>
                </a:solidFill>
                <a:latin typeface="Times New Roman" pitchFamily="18" charset="0"/>
              </a:defRPr>
            </a:lvl4pPr>
            <a:lvl5pPr marL="2055857" indent="-228428" defTabSz="926405" eaLnBrk="0" hangingPunct="0">
              <a:spcBef>
                <a:spcPct val="30000"/>
              </a:spcBef>
              <a:defRPr sz="1200">
                <a:solidFill>
                  <a:schemeClr val="tx1"/>
                </a:solidFill>
                <a:latin typeface="Times New Roman" pitchFamily="18" charset="0"/>
              </a:defRPr>
            </a:lvl5pPr>
            <a:lvl6pPr marL="2512715" indent="-228428" defTabSz="926405" eaLnBrk="0" fontAlgn="base" hangingPunct="0">
              <a:spcBef>
                <a:spcPct val="30000"/>
              </a:spcBef>
              <a:spcAft>
                <a:spcPct val="0"/>
              </a:spcAft>
              <a:defRPr sz="1200">
                <a:solidFill>
                  <a:schemeClr val="tx1"/>
                </a:solidFill>
                <a:latin typeface="Times New Roman" pitchFamily="18" charset="0"/>
              </a:defRPr>
            </a:lvl6pPr>
            <a:lvl7pPr marL="2969572" indent="-228428" defTabSz="926405" eaLnBrk="0" fontAlgn="base" hangingPunct="0">
              <a:spcBef>
                <a:spcPct val="30000"/>
              </a:spcBef>
              <a:spcAft>
                <a:spcPct val="0"/>
              </a:spcAft>
              <a:defRPr sz="1200">
                <a:solidFill>
                  <a:schemeClr val="tx1"/>
                </a:solidFill>
                <a:latin typeface="Times New Roman" pitchFamily="18" charset="0"/>
              </a:defRPr>
            </a:lvl7pPr>
            <a:lvl8pPr marL="3426429" indent="-228428" defTabSz="926405" eaLnBrk="0" fontAlgn="base" hangingPunct="0">
              <a:spcBef>
                <a:spcPct val="30000"/>
              </a:spcBef>
              <a:spcAft>
                <a:spcPct val="0"/>
              </a:spcAft>
              <a:defRPr sz="1200">
                <a:solidFill>
                  <a:schemeClr val="tx1"/>
                </a:solidFill>
                <a:latin typeface="Times New Roman" pitchFamily="18" charset="0"/>
              </a:defRPr>
            </a:lvl8pPr>
            <a:lvl9pPr marL="3883287" indent="-228428" defTabSz="92640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A693D87-E6E1-4DCE-89DF-FB9101C5406F}" type="slidenum">
              <a:rPr lang="fr-FR" altLang="fr-FR" smtClean="0"/>
              <a:pPr>
                <a:spcBef>
                  <a:spcPct val="0"/>
                </a:spcBef>
                <a:defRPr/>
              </a:pPr>
              <a:t>72</a:t>
            </a:fld>
            <a:endParaRPr lang="fr-FR" altLang="fr-FR"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05528" y="4715375"/>
            <a:ext cx="4983444" cy="44704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dirty="0"/>
          </a:p>
        </p:txBody>
      </p:sp>
    </p:spTree>
    <p:extLst>
      <p:ext uri="{BB962C8B-B14F-4D97-AF65-F5344CB8AC3E}">
        <p14:creationId xmlns:p14="http://schemas.microsoft.com/office/powerpoint/2010/main" val="10586338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105" eaLnBrk="0" hangingPunct="0">
              <a:spcBef>
                <a:spcPct val="30000"/>
              </a:spcBef>
              <a:defRPr sz="1200">
                <a:solidFill>
                  <a:schemeClr val="tx1"/>
                </a:solidFill>
                <a:latin typeface="Times New Roman" pitchFamily="18" charset="0"/>
              </a:defRPr>
            </a:lvl1pPr>
            <a:lvl2pPr marL="769399" indent="-295923" defTabSz="960105" eaLnBrk="0" hangingPunct="0">
              <a:spcBef>
                <a:spcPct val="30000"/>
              </a:spcBef>
              <a:defRPr sz="1200">
                <a:solidFill>
                  <a:schemeClr val="tx1"/>
                </a:solidFill>
                <a:latin typeface="Times New Roman" pitchFamily="18" charset="0"/>
              </a:defRPr>
            </a:lvl2pPr>
            <a:lvl3pPr marL="1183691" indent="-236738" defTabSz="960105" eaLnBrk="0" hangingPunct="0">
              <a:spcBef>
                <a:spcPct val="30000"/>
              </a:spcBef>
              <a:defRPr sz="1200">
                <a:solidFill>
                  <a:schemeClr val="tx1"/>
                </a:solidFill>
                <a:latin typeface="Times New Roman" pitchFamily="18" charset="0"/>
              </a:defRPr>
            </a:lvl3pPr>
            <a:lvl4pPr marL="1657167" indent="-236738" defTabSz="960105" eaLnBrk="0" hangingPunct="0">
              <a:spcBef>
                <a:spcPct val="30000"/>
              </a:spcBef>
              <a:defRPr sz="1200">
                <a:solidFill>
                  <a:schemeClr val="tx1"/>
                </a:solidFill>
                <a:latin typeface="Times New Roman" pitchFamily="18" charset="0"/>
              </a:defRPr>
            </a:lvl4pPr>
            <a:lvl5pPr marL="2130643" indent="-236738" defTabSz="960105" eaLnBrk="0" hangingPunct="0">
              <a:spcBef>
                <a:spcPct val="30000"/>
              </a:spcBef>
              <a:defRPr sz="1200">
                <a:solidFill>
                  <a:schemeClr val="tx1"/>
                </a:solidFill>
                <a:latin typeface="Times New Roman" pitchFamily="18" charset="0"/>
              </a:defRPr>
            </a:lvl5pPr>
            <a:lvl6pPr marL="2604120" indent="-236738" defTabSz="960105" eaLnBrk="0" fontAlgn="base" hangingPunct="0">
              <a:spcBef>
                <a:spcPct val="30000"/>
              </a:spcBef>
              <a:spcAft>
                <a:spcPct val="0"/>
              </a:spcAft>
              <a:defRPr sz="1200">
                <a:solidFill>
                  <a:schemeClr val="tx1"/>
                </a:solidFill>
                <a:latin typeface="Times New Roman" pitchFamily="18" charset="0"/>
              </a:defRPr>
            </a:lvl6pPr>
            <a:lvl7pPr marL="3077596" indent="-236738" defTabSz="960105" eaLnBrk="0" fontAlgn="base" hangingPunct="0">
              <a:spcBef>
                <a:spcPct val="30000"/>
              </a:spcBef>
              <a:spcAft>
                <a:spcPct val="0"/>
              </a:spcAft>
              <a:defRPr sz="1200">
                <a:solidFill>
                  <a:schemeClr val="tx1"/>
                </a:solidFill>
                <a:latin typeface="Times New Roman" pitchFamily="18" charset="0"/>
              </a:defRPr>
            </a:lvl7pPr>
            <a:lvl8pPr marL="3551072" indent="-236738" defTabSz="960105" eaLnBrk="0" fontAlgn="base" hangingPunct="0">
              <a:spcBef>
                <a:spcPct val="30000"/>
              </a:spcBef>
              <a:spcAft>
                <a:spcPct val="0"/>
              </a:spcAft>
              <a:defRPr sz="1200">
                <a:solidFill>
                  <a:schemeClr val="tx1"/>
                </a:solidFill>
                <a:latin typeface="Times New Roman" pitchFamily="18" charset="0"/>
              </a:defRPr>
            </a:lvl8pPr>
            <a:lvl9pPr marL="4024549" indent="-236738" defTabSz="96010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A693D87-E6E1-4DCE-89DF-FB9101C5406F}" type="slidenum">
              <a:rPr lang="fr-FR" altLang="fr-FR" smtClean="0"/>
              <a:pPr>
                <a:spcBef>
                  <a:spcPct val="0"/>
                </a:spcBef>
                <a:defRPr/>
              </a:pPr>
              <a:t>73</a:t>
            </a:fld>
            <a:endParaRPr lang="fr-FR" altLang="fr-F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46150" y="4859338"/>
            <a:ext cx="52070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a:p>
        </p:txBody>
      </p:sp>
    </p:spTree>
    <p:extLst>
      <p:ext uri="{BB962C8B-B14F-4D97-AF65-F5344CB8AC3E}">
        <p14:creationId xmlns:p14="http://schemas.microsoft.com/office/powerpoint/2010/main" val="13965104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105" eaLnBrk="0" hangingPunct="0">
              <a:spcBef>
                <a:spcPct val="30000"/>
              </a:spcBef>
              <a:defRPr sz="1200">
                <a:solidFill>
                  <a:schemeClr val="tx1"/>
                </a:solidFill>
                <a:latin typeface="Times New Roman" pitchFamily="18" charset="0"/>
              </a:defRPr>
            </a:lvl1pPr>
            <a:lvl2pPr marL="769399" indent="-295923" defTabSz="960105" eaLnBrk="0" hangingPunct="0">
              <a:spcBef>
                <a:spcPct val="30000"/>
              </a:spcBef>
              <a:defRPr sz="1200">
                <a:solidFill>
                  <a:schemeClr val="tx1"/>
                </a:solidFill>
                <a:latin typeface="Times New Roman" pitchFamily="18" charset="0"/>
              </a:defRPr>
            </a:lvl2pPr>
            <a:lvl3pPr marL="1183691" indent="-236738" defTabSz="960105" eaLnBrk="0" hangingPunct="0">
              <a:spcBef>
                <a:spcPct val="30000"/>
              </a:spcBef>
              <a:defRPr sz="1200">
                <a:solidFill>
                  <a:schemeClr val="tx1"/>
                </a:solidFill>
                <a:latin typeface="Times New Roman" pitchFamily="18" charset="0"/>
              </a:defRPr>
            </a:lvl3pPr>
            <a:lvl4pPr marL="1657167" indent="-236738" defTabSz="960105" eaLnBrk="0" hangingPunct="0">
              <a:spcBef>
                <a:spcPct val="30000"/>
              </a:spcBef>
              <a:defRPr sz="1200">
                <a:solidFill>
                  <a:schemeClr val="tx1"/>
                </a:solidFill>
                <a:latin typeface="Times New Roman" pitchFamily="18" charset="0"/>
              </a:defRPr>
            </a:lvl4pPr>
            <a:lvl5pPr marL="2130643" indent="-236738" defTabSz="960105" eaLnBrk="0" hangingPunct="0">
              <a:spcBef>
                <a:spcPct val="30000"/>
              </a:spcBef>
              <a:defRPr sz="1200">
                <a:solidFill>
                  <a:schemeClr val="tx1"/>
                </a:solidFill>
                <a:latin typeface="Times New Roman" pitchFamily="18" charset="0"/>
              </a:defRPr>
            </a:lvl5pPr>
            <a:lvl6pPr marL="2604120" indent="-236738" defTabSz="960105" eaLnBrk="0" fontAlgn="base" hangingPunct="0">
              <a:spcBef>
                <a:spcPct val="30000"/>
              </a:spcBef>
              <a:spcAft>
                <a:spcPct val="0"/>
              </a:spcAft>
              <a:defRPr sz="1200">
                <a:solidFill>
                  <a:schemeClr val="tx1"/>
                </a:solidFill>
                <a:latin typeface="Times New Roman" pitchFamily="18" charset="0"/>
              </a:defRPr>
            </a:lvl6pPr>
            <a:lvl7pPr marL="3077596" indent="-236738" defTabSz="960105" eaLnBrk="0" fontAlgn="base" hangingPunct="0">
              <a:spcBef>
                <a:spcPct val="30000"/>
              </a:spcBef>
              <a:spcAft>
                <a:spcPct val="0"/>
              </a:spcAft>
              <a:defRPr sz="1200">
                <a:solidFill>
                  <a:schemeClr val="tx1"/>
                </a:solidFill>
                <a:latin typeface="Times New Roman" pitchFamily="18" charset="0"/>
              </a:defRPr>
            </a:lvl7pPr>
            <a:lvl8pPr marL="3551072" indent="-236738" defTabSz="960105" eaLnBrk="0" fontAlgn="base" hangingPunct="0">
              <a:spcBef>
                <a:spcPct val="30000"/>
              </a:spcBef>
              <a:spcAft>
                <a:spcPct val="0"/>
              </a:spcAft>
              <a:defRPr sz="1200">
                <a:solidFill>
                  <a:schemeClr val="tx1"/>
                </a:solidFill>
                <a:latin typeface="Times New Roman" pitchFamily="18" charset="0"/>
              </a:defRPr>
            </a:lvl8pPr>
            <a:lvl9pPr marL="4024549" indent="-236738" defTabSz="96010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A693D87-E6E1-4DCE-89DF-FB9101C5406F}" type="slidenum">
              <a:rPr lang="fr-FR" altLang="fr-FR" smtClean="0"/>
              <a:pPr>
                <a:spcBef>
                  <a:spcPct val="0"/>
                </a:spcBef>
                <a:defRPr/>
              </a:pPr>
              <a:t>74</a:t>
            </a:fld>
            <a:endParaRPr lang="fr-FR" altLang="fr-F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46150" y="4859338"/>
            <a:ext cx="52070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a:p>
        </p:txBody>
      </p:sp>
    </p:spTree>
    <p:extLst>
      <p:ext uri="{BB962C8B-B14F-4D97-AF65-F5344CB8AC3E}">
        <p14:creationId xmlns:p14="http://schemas.microsoft.com/office/powerpoint/2010/main" val="15848654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105" eaLnBrk="0" hangingPunct="0">
              <a:spcBef>
                <a:spcPct val="30000"/>
              </a:spcBef>
              <a:defRPr sz="1200">
                <a:solidFill>
                  <a:schemeClr val="tx1"/>
                </a:solidFill>
                <a:latin typeface="Times New Roman" pitchFamily="18" charset="0"/>
              </a:defRPr>
            </a:lvl1pPr>
            <a:lvl2pPr marL="769399" indent="-295923" defTabSz="960105" eaLnBrk="0" hangingPunct="0">
              <a:spcBef>
                <a:spcPct val="30000"/>
              </a:spcBef>
              <a:defRPr sz="1200">
                <a:solidFill>
                  <a:schemeClr val="tx1"/>
                </a:solidFill>
                <a:latin typeface="Times New Roman" pitchFamily="18" charset="0"/>
              </a:defRPr>
            </a:lvl2pPr>
            <a:lvl3pPr marL="1183691" indent="-236738" defTabSz="960105" eaLnBrk="0" hangingPunct="0">
              <a:spcBef>
                <a:spcPct val="30000"/>
              </a:spcBef>
              <a:defRPr sz="1200">
                <a:solidFill>
                  <a:schemeClr val="tx1"/>
                </a:solidFill>
                <a:latin typeface="Times New Roman" pitchFamily="18" charset="0"/>
              </a:defRPr>
            </a:lvl3pPr>
            <a:lvl4pPr marL="1657167" indent="-236738" defTabSz="960105" eaLnBrk="0" hangingPunct="0">
              <a:spcBef>
                <a:spcPct val="30000"/>
              </a:spcBef>
              <a:defRPr sz="1200">
                <a:solidFill>
                  <a:schemeClr val="tx1"/>
                </a:solidFill>
                <a:latin typeface="Times New Roman" pitchFamily="18" charset="0"/>
              </a:defRPr>
            </a:lvl4pPr>
            <a:lvl5pPr marL="2130643" indent="-236738" defTabSz="960105" eaLnBrk="0" hangingPunct="0">
              <a:spcBef>
                <a:spcPct val="30000"/>
              </a:spcBef>
              <a:defRPr sz="1200">
                <a:solidFill>
                  <a:schemeClr val="tx1"/>
                </a:solidFill>
                <a:latin typeface="Times New Roman" pitchFamily="18" charset="0"/>
              </a:defRPr>
            </a:lvl5pPr>
            <a:lvl6pPr marL="2604120" indent="-236738" defTabSz="960105" eaLnBrk="0" fontAlgn="base" hangingPunct="0">
              <a:spcBef>
                <a:spcPct val="30000"/>
              </a:spcBef>
              <a:spcAft>
                <a:spcPct val="0"/>
              </a:spcAft>
              <a:defRPr sz="1200">
                <a:solidFill>
                  <a:schemeClr val="tx1"/>
                </a:solidFill>
                <a:latin typeface="Times New Roman" pitchFamily="18" charset="0"/>
              </a:defRPr>
            </a:lvl6pPr>
            <a:lvl7pPr marL="3077596" indent="-236738" defTabSz="960105" eaLnBrk="0" fontAlgn="base" hangingPunct="0">
              <a:spcBef>
                <a:spcPct val="30000"/>
              </a:spcBef>
              <a:spcAft>
                <a:spcPct val="0"/>
              </a:spcAft>
              <a:defRPr sz="1200">
                <a:solidFill>
                  <a:schemeClr val="tx1"/>
                </a:solidFill>
                <a:latin typeface="Times New Roman" pitchFamily="18" charset="0"/>
              </a:defRPr>
            </a:lvl7pPr>
            <a:lvl8pPr marL="3551072" indent="-236738" defTabSz="960105" eaLnBrk="0" fontAlgn="base" hangingPunct="0">
              <a:spcBef>
                <a:spcPct val="30000"/>
              </a:spcBef>
              <a:spcAft>
                <a:spcPct val="0"/>
              </a:spcAft>
              <a:defRPr sz="1200">
                <a:solidFill>
                  <a:schemeClr val="tx1"/>
                </a:solidFill>
                <a:latin typeface="Times New Roman" pitchFamily="18" charset="0"/>
              </a:defRPr>
            </a:lvl8pPr>
            <a:lvl9pPr marL="4024549" indent="-236738" defTabSz="96010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A693D87-E6E1-4DCE-89DF-FB9101C5406F}" type="slidenum">
              <a:rPr lang="fr-FR" altLang="fr-FR" smtClean="0"/>
              <a:pPr>
                <a:spcBef>
                  <a:spcPct val="0"/>
                </a:spcBef>
                <a:defRPr/>
              </a:pPr>
              <a:t>75</a:t>
            </a:fld>
            <a:endParaRPr lang="fr-FR" altLang="fr-F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46150" y="4859338"/>
            <a:ext cx="52070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a:p>
        </p:txBody>
      </p:sp>
    </p:spTree>
    <p:extLst>
      <p:ext uri="{BB962C8B-B14F-4D97-AF65-F5344CB8AC3E}">
        <p14:creationId xmlns:p14="http://schemas.microsoft.com/office/powerpoint/2010/main" val="7318849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105" eaLnBrk="0" hangingPunct="0">
              <a:spcBef>
                <a:spcPct val="30000"/>
              </a:spcBef>
              <a:defRPr sz="1200">
                <a:solidFill>
                  <a:schemeClr val="tx1"/>
                </a:solidFill>
                <a:latin typeface="Times New Roman" pitchFamily="18" charset="0"/>
              </a:defRPr>
            </a:lvl1pPr>
            <a:lvl2pPr marL="769399" indent="-295923" defTabSz="960105" eaLnBrk="0" hangingPunct="0">
              <a:spcBef>
                <a:spcPct val="30000"/>
              </a:spcBef>
              <a:defRPr sz="1200">
                <a:solidFill>
                  <a:schemeClr val="tx1"/>
                </a:solidFill>
                <a:latin typeface="Times New Roman" pitchFamily="18" charset="0"/>
              </a:defRPr>
            </a:lvl2pPr>
            <a:lvl3pPr marL="1183691" indent="-236738" defTabSz="960105" eaLnBrk="0" hangingPunct="0">
              <a:spcBef>
                <a:spcPct val="30000"/>
              </a:spcBef>
              <a:defRPr sz="1200">
                <a:solidFill>
                  <a:schemeClr val="tx1"/>
                </a:solidFill>
                <a:latin typeface="Times New Roman" pitchFamily="18" charset="0"/>
              </a:defRPr>
            </a:lvl3pPr>
            <a:lvl4pPr marL="1657167" indent="-236738" defTabSz="960105" eaLnBrk="0" hangingPunct="0">
              <a:spcBef>
                <a:spcPct val="30000"/>
              </a:spcBef>
              <a:defRPr sz="1200">
                <a:solidFill>
                  <a:schemeClr val="tx1"/>
                </a:solidFill>
                <a:latin typeface="Times New Roman" pitchFamily="18" charset="0"/>
              </a:defRPr>
            </a:lvl4pPr>
            <a:lvl5pPr marL="2130643" indent="-236738" defTabSz="960105" eaLnBrk="0" hangingPunct="0">
              <a:spcBef>
                <a:spcPct val="30000"/>
              </a:spcBef>
              <a:defRPr sz="1200">
                <a:solidFill>
                  <a:schemeClr val="tx1"/>
                </a:solidFill>
                <a:latin typeface="Times New Roman" pitchFamily="18" charset="0"/>
              </a:defRPr>
            </a:lvl5pPr>
            <a:lvl6pPr marL="2604120" indent="-236738" defTabSz="960105" eaLnBrk="0" fontAlgn="base" hangingPunct="0">
              <a:spcBef>
                <a:spcPct val="30000"/>
              </a:spcBef>
              <a:spcAft>
                <a:spcPct val="0"/>
              </a:spcAft>
              <a:defRPr sz="1200">
                <a:solidFill>
                  <a:schemeClr val="tx1"/>
                </a:solidFill>
                <a:latin typeface="Times New Roman" pitchFamily="18" charset="0"/>
              </a:defRPr>
            </a:lvl6pPr>
            <a:lvl7pPr marL="3077596" indent="-236738" defTabSz="960105" eaLnBrk="0" fontAlgn="base" hangingPunct="0">
              <a:spcBef>
                <a:spcPct val="30000"/>
              </a:spcBef>
              <a:spcAft>
                <a:spcPct val="0"/>
              </a:spcAft>
              <a:defRPr sz="1200">
                <a:solidFill>
                  <a:schemeClr val="tx1"/>
                </a:solidFill>
                <a:latin typeface="Times New Roman" pitchFamily="18" charset="0"/>
              </a:defRPr>
            </a:lvl7pPr>
            <a:lvl8pPr marL="3551072" indent="-236738" defTabSz="960105" eaLnBrk="0" fontAlgn="base" hangingPunct="0">
              <a:spcBef>
                <a:spcPct val="30000"/>
              </a:spcBef>
              <a:spcAft>
                <a:spcPct val="0"/>
              </a:spcAft>
              <a:defRPr sz="1200">
                <a:solidFill>
                  <a:schemeClr val="tx1"/>
                </a:solidFill>
                <a:latin typeface="Times New Roman" pitchFamily="18" charset="0"/>
              </a:defRPr>
            </a:lvl8pPr>
            <a:lvl9pPr marL="4024549" indent="-236738" defTabSz="96010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A693D87-E6E1-4DCE-89DF-FB9101C5406F}" type="slidenum">
              <a:rPr lang="fr-FR" altLang="fr-FR" smtClean="0"/>
              <a:pPr>
                <a:spcBef>
                  <a:spcPct val="0"/>
                </a:spcBef>
                <a:defRPr/>
              </a:pPr>
              <a:t>76</a:t>
            </a:fld>
            <a:endParaRPr lang="fr-FR" altLang="fr-F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46150" y="4859338"/>
            <a:ext cx="52070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a:p>
        </p:txBody>
      </p:sp>
    </p:spTree>
    <p:extLst>
      <p:ext uri="{BB962C8B-B14F-4D97-AF65-F5344CB8AC3E}">
        <p14:creationId xmlns:p14="http://schemas.microsoft.com/office/powerpoint/2010/main" val="7153748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105" eaLnBrk="0" hangingPunct="0">
              <a:spcBef>
                <a:spcPct val="30000"/>
              </a:spcBef>
              <a:defRPr sz="1200">
                <a:solidFill>
                  <a:schemeClr val="tx1"/>
                </a:solidFill>
                <a:latin typeface="Times New Roman" pitchFamily="18" charset="0"/>
              </a:defRPr>
            </a:lvl1pPr>
            <a:lvl2pPr marL="769399" indent="-295923" defTabSz="960105" eaLnBrk="0" hangingPunct="0">
              <a:spcBef>
                <a:spcPct val="30000"/>
              </a:spcBef>
              <a:defRPr sz="1200">
                <a:solidFill>
                  <a:schemeClr val="tx1"/>
                </a:solidFill>
                <a:latin typeface="Times New Roman" pitchFamily="18" charset="0"/>
              </a:defRPr>
            </a:lvl2pPr>
            <a:lvl3pPr marL="1183691" indent="-236738" defTabSz="960105" eaLnBrk="0" hangingPunct="0">
              <a:spcBef>
                <a:spcPct val="30000"/>
              </a:spcBef>
              <a:defRPr sz="1200">
                <a:solidFill>
                  <a:schemeClr val="tx1"/>
                </a:solidFill>
                <a:latin typeface="Times New Roman" pitchFamily="18" charset="0"/>
              </a:defRPr>
            </a:lvl3pPr>
            <a:lvl4pPr marL="1657167" indent="-236738" defTabSz="960105" eaLnBrk="0" hangingPunct="0">
              <a:spcBef>
                <a:spcPct val="30000"/>
              </a:spcBef>
              <a:defRPr sz="1200">
                <a:solidFill>
                  <a:schemeClr val="tx1"/>
                </a:solidFill>
                <a:latin typeface="Times New Roman" pitchFamily="18" charset="0"/>
              </a:defRPr>
            </a:lvl4pPr>
            <a:lvl5pPr marL="2130643" indent="-236738" defTabSz="960105" eaLnBrk="0" hangingPunct="0">
              <a:spcBef>
                <a:spcPct val="30000"/>
              </a:spcBef>
              <a:defRPr sz="1200">
                <a:solidFill>
                  <a:schemeClr val="tx1"/>
                </a:solidFill>
                <a:latin typeface="Times New Roman" pitchFamily="18" charset="0"/>
              </a:defRPr>
            </a:lvl5pPr>
            <a:lvl6pPr marL="2604120" indent="-236738" defTabSz="960105" eaLnBrk="0" fontAlgn="base" hangingPunct="0">
              <a:spcBef>
                <a:spcPct val="30000"/>
              </a:spcBef>
              <a:spcAft>
                <a:spcPct val="0"/>
              </a:spcAft>
              <a:defRPr sz="1200">
                <a:solidFill>
                  <a:schemeClr val="tx1"/>
                </a:solidFill>
                <a:latin typeface="Times New Roman" pitchFamily="18" charset="0"/>
              </a:defRPr>
            </a:lvl6pPr>
            <a:lvl7pPr marL="3077596" indent="-236738" defTabSz="960105" eaLnBrk="0" fontAlgn="base" hangingPunct="0">
              <a:spcBef>
                <a:spcPct val="30000"/>
              </a:spcBef>
              <a:spcAft>
                <a:spcPct val="0"/>
              </a:spcAft>
              <a:defRPr sz="1200">
                <a:solidFill>
                  <a:schemeClr val="tx1"/>
                </a:solidFill>
                <a:latin typeface="Times New Roman" pitchFamily="18" charset="0"/>
              </a:defRPr>
            </a:lvl7pPr>
            <a:lvl8pPr marL="3551072" indent="-236738" defTabSz="960105" eaLnBrk="0" fontAlgn="base" hangingPunct="0">
              <a:spcBef>
                <a:spcPct val="30000"/>
              </a:spcBef>
              <a:spcAft>
                <a:spcPct val="0"/>
              </a:spcAft>
              <a:defRPr sz="1200">
                <a:solidFill>
                  <a:schemeClr val="tx1"/>
                </a:solidFill>
                <a:latin typeface="Times New Roman" pitchFamily="18" charset="0"/>
              </a:defRPr>
            </a:lvl8pPr>
            <a:lvl9pPr marL="4024549" indent="-236738" defTabSz="96010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A693D87-E6E1-4DCE-89DF-FB9101C5406F}" type="slidenum">
              <a:rPr lang="fr-FR" altLang="fr-FR" smtClean="0"/>
              <a:pPr>
                <a:spcBef>
                  <a:spcPct val="0"/>
                </a:spcBef>
                <a:defRPr/>
              </a:pPr>
              <a:t>77</a:t>
            </a:fld>
            <a:endParaRPr lang="fr-FR" altLang="fr-F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46150" y="4859338"/>
            <a:ext cx="52070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a:p>
        </p:txBody>
      </p:sp>
    </p:spTree>
    <p:extLst>
      <p:ext uri="{BB962C8B-B14F-4D97-AF65-F5344CB8AC3E}">
        <p14:creationId xmlns:p14="http://schemas.microsoft.com/office/powerpoint/2010/main" val="1875431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105" eaLnBrk="0" hangingPunct="0">
              <a:spcBef>
                <a:spcPct val="30000"/>
              </a:spcBef>
              <a:defRPr sz="1200">
                <a:solidFill>
                  <a:schemeClr val="tx1"/>
                </a:solidFill>
                <a:latin typeface="Times New Roman" pitchFamily="18" charset="0"/>
              </a:defRPr>
            </a:lvl1pPr>
            <a:lvl2pPr marL="769399" indent="-295923" defTabSz="960105" eaLnBrk="0" hangingPunct="0">
              <a:spcBef>
                <a:spcPct val="30000"/>
              </a:spcBef>
              <a:defRPr sz="1200">
                <a:solidFill>
                  <a:schemeClr val="tx1"/>
                </a:solidFill>
                <a:latin typeface="Times New Roman" pitchFamily="18" charset="0"/>
              </a:defRPr>
            </a:lvl2pPr>
            <a:lvl3pPr marL="1183691" indent="-236738" defTabSz="960105" eaLnBrk="0" hangingPunct="0">
              <a:spcBef>
                <a:spcPct val="30000"/>
              </a:spcBef>
              <a:defRPr sz="1200">
                <a:solidFill>
                  <a:schemeClr val="tx1"/>
                </a:solidFill>
                <a:latin typeface="Times New Roman" pitchFamily="18" charset="0"/>
              </a:defRPr>
            </a:lvl3pPr>
            <a:lvl4pPr marL="1657167" indent="-236738" defTabSz="960105" eaLnBrk="0" hangingPunct="0">
              <a:spcBef>
                <a:spcPct val="30000"/>
              </a:spcBef>
              <a:defRPr sz="1200">
                <a:solidFill>
                  <a:schemeClr val="tx1"/>
                </a:solidFill>
                <a:latin typeface="Times New Roman" pitchFamily="18" charset="0"/>
              </a:defRPr>
            </a:lvl4pPr>
            <a:lvl5pPr marL="2130643" indent="-236738" defTabSz="960105" eaLnBrk="0" hangingPunct="0">
              <a:spcBef>
                <a:spcPct val="30000"/>
              </a:spcBef>
              <a:defRPr sz="1200">
                <a:solidFill>
                  <a:schemeClr val="tx1"/>
                </a:solidFill>
                <a:latin typeface="Times New Roman" pitchFamily="18" charset="0"/>
              </a:defRPr>
            </a:lvl5pPr>
            <a:lvl6pPr marL="2604120" indent="-236738" defTabSz="960105" eaLnBrk="0" fontAlgn="base" hangingPunct="0">
              <a:spcBef>
                <a:spcPct val="30000"/>
              </a:spcBef>
              <a:spcAft>
                <a:spcPct val="0"/>
              </a:spcAft>
              <a:defRPr sz="1200">
                <a:solidFill>
                  <a:schemeClr val="tx1"/>
                </a:solidFill>
                <a:latin typeface="Times New Roman" pitchFamily="18" charset="0"/>
              </a:defRPr>
            </a:lvl6pPr>
            <a:lvl7pPr marL="3077596" indent="-236738" defTabSz="960105" eaLnBrk="0" fontAlgn="base" hangingPunct="0">
              <a:spcBef>
                <a:spcPct val="30000"/>
              </a:spcBef>
              <a:spcAft>
                <a:spcPct val="0"/>
              </a:spcAft>
              <a:defRPr sz="1200">
                <a:solidFill>
                  <a:schemeClr val="tx1"/>
                </a:solidFill>
                <a:latin typeface="Times New Roman" pitchFamily="18" charset="0"/>
              </a:defRPr>
            </a:lvl7pPr>
            <a:lvl8pPr marL="3551072" indent="-236738" defTabSz="960105" eaLnBrk="0" fontAlgn="base" hangingPunct="0">
              <a:spcBef>
                <a:spcPct val="30000"/>
              </a:spcBef>
              <a:spcAft>
                <a:spcPct val="0"/>
              </a:spcAft>
              <a:defRPr sz="1200">
                <a:solidFill>
                  <a:schemeClr val="tx1"/>
                </a:solidFill>
                <a:latin typeface="Times New Roman" pitchFamily="18" charset="0"/>
              </a:defRPr>
            </a:lvl8pPr>
            <a:lvl9pPr marL="4024549" indent="-236738" defTabSz="96010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A693D87-E6E1-4DCE-89DF-FB9101C5406F}" type="slidenum">
              <a:rPr lang="fr-FR" altLang="fr-FR" smtClean="0"/>
              <a:pPr>
                <a:spcBef>
                  <a:spcPct val="0"/>
                </a:spcBef>
                <a:defRPr/>
              </a:pPr>
              <a:t>78</a:t>
            </a:fld>
            <a:endParaRPr lang="fr-FR" altLang="fr-F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46150" y="4859338"/>
            <a:ext cx="52070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a:p>
        </p:txBody>
      </p:sp>
    </p:spTree>
    <p:extLst>
      <p:ext uri="{BB962C8B-B14F-4D97-AF65-F5344CB8AC3E}">
        <p14:creationId xmlns:p14="http://schemas.microsoft.com/office/powerpoint/2010/main" val="28740839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405" eaLnBrk="0" hangingPunct="0">
              <a:spcBef>
                <a:spcPct val="30000"/>
              </a:spcBef>
              <a:defRPr sz="1200">
                <a:solidFill>
                  <a:schemeClr val="tx1"/>
                </a:solidFill>
                <a:latin typeface="Times New Roman" pitchFamily="18" charset="0"/>
              </a:defRPr>
            </a:lvl1pPr>
            <a:lvl2pPr marL="742393" indent="-285536" defTabSz="926405" eaLnBrk="0" hangingPunct="0">
              <a:spcBef>
                <a:spcPct val="30000"/>
              </a:spcBef>
              <a:defRPr sz="1200">
                <a:solidFill>
                  <a:schemeClr val="tx1"/>
                </a:solidFill>
                <a:latin typeface="Times New Roman" pitchFamily="18" charset="0"/>
              </a:defRPr>
            </a:lvl2pPr>
            <a:lvl3pPr marL="1142143" indent="-228428" defTabSz="926405" eaLnBrk="0" hangingPunct="0">
              <a:spcBef>
                <a:spcPct val="30000"/>
              </a:spcBef>
              <a:defRPr sz="1200">
                <a:solidFill>
                  <a:schemeClr val="tx1"/>
                </a:solidFill>
                <a:latin typeface="Times New Roman" pitchFamily="18" charset="0"/>
              </a:defRPr>
            </a:lvl3pPr>
            <a:lvl4pPr marL="1599000" indent="-228428" defTabSz="926405" eaLnBrk="0" hangingPunct="0">
              <a:spcBef>
                <a:spcPct val="30000"/>
              </a:spcBef>
              <a:defRPr sz="1200">
                <a:solidFill>
                  <a:schemeClr val="tx1"/>
                </a:solidFill>
                <a:latin typeface="Times New Roman" pitchFamily="18" charset="0"/>
              </a:defRPr>
            </a:lvl4pPr>
            <a:lvl5pPr marL="2055857" indent="-228428" defTabSz="926405" eaLnBrk="0" hangingPunct="0">
              <a:spcBef>
                <a:spcPct val="30000"/>
              </a:spcBef>
              <a:defRPr sz="1200">
                <a:solidFill>
                  <a:schemeClr val="tx1"/>
                </a:solidFill>
                <a:latin typeface="Times New Roman" pitchFamily="18" charset="0"/>
              </a:defRPr>
            </a:lvl5pPr>
            <a:lvl6pPr marL="2512715" indent="-228428" defTabSz="926405" eaLnBrk="0" fontAlgn="base" hangingPunct="0">
              <a:spcBef>
                <a:spcPct val="30000"/>
              </a:spcBef>
              <a:spcAft>
                <a:spcPct val="0"/>
              </a:spcAft>
              <a:defRPr sz="1200">
                <a:solidFill>
                  <a:schemeClr val="tx1"/>
                </a:solidFill>
                <a:latin typeface="Times New Roman" pitchFamily="18" charset="0"/>
              </a:defRPr>
            </a:lvl6pPr>
            <a:lvl7pPr marL="2969572" indent="-228428" defTabSz="926405" eaLnBrk="0" fontAlgn="base" hangingPunct="0">
              <a:spcBef>
                <a:spcPct val="30000"/>
              </a:spcBef>
              <a:spcAft>
                <a:spcPct val="0"/>
              </a:spcAft>
              <a:defRPr sz="1200">
                <a:solidFill>
                  <a:schemeClr val="tx1"/>
                </a:solidFill>
                <a:latin typeface="Times New Roman" pitchFamily="18" charset="0"/>
              </a:defRPr>
            </a:lvl7pPr>
            <a:lvl8pPr marL="3426429" indent="-228428" defTabSz="926405" eaLnBrk="0" fontAlgn="base" hangingPunct="0">
              <a:spcBef>
                <a:spcPct val="30000"/>
              </a:spcBef>
              <a:spcAft>
                <a:spcPct val="0"/>
              </a:spcAft>
              <a:defRPr sz="1200">
                <a:solidFill>
                  <a:schemeClr val="tx1"/>
                </a:solidFill>
                <a:latin typeface="Times New Roman" pitchFamily="18" charset="0"/>
              </a:defRPr>
            </a:lvl8pPr>
            <a:lvl9pPr marL="3883287" indent="-228428" defTabSz="92640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A693D87-E6E1-4DCE-89DF-FB9101C5406F}" type="slidenum">
              <a:rPr lang="fr-FR" altLang="fr-FR" smtClean="0"/>
              <a:pPr>
                <a:spcBef>
                  <a:spcPct val="0"/>
                </a:spcBef>
                <a:defRPr/>
              </a:pPr>
              <a:t>79</a:t>
            </a:fld>
            <a:endParaRPr lang="fr-FR" altLang="fr-FR"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05528" y="4715375"/>
            <a:ext cx="4983444" cy="44704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dirty="0"/>
          </a:p>
        </p:txBody>
      </p:sp>
    </p:spTree>
    <p:extLst>
      <p:ext uri="{BB962C8B-B14F-4D97-AF65-F5344CB8AC3E}">
        <p14:creationId xmlns:p14="http://schemas.microsoft.com/office/powerpoint/2010/main" val="3059880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405" eaLnBrk="0" hangingPunct="0">
              <a:spcBef>
                <a:spcPct val="30000"/>
              </a:spcBef>
              <a:defRPr sz="1200">
                <a:solidFill>
                  <a:schemeClr val="tx1"/>
                </a:solidFill>
                <a:latin typeface="Times New Roman" pitchFamily="18" charset="0"/>
              </a:defRPr>
            </a:lvl1pPr>
            <a:lvl2pPr marL="742393" indent="-285536" defTabSz="926405" eaLnBrk="0" hangingPunct="0">
              <a:spcBef>
                <a:spcPct val="30000"/>
              </a:spcBef>
              <a:defRPr sz="1200">
                <a:solidFill>
                  <a:schemeClr val="tx1"/>
                </a:solidFill>
                <a:latin typeface="Times New Roman" pitchFamily="18" charset="0"/>
              </a:defRPr>
            </a:lvl2pPr>
            <a:lvl3pPr marL="1142143" indent="-228428" defTabSz="926405" eaLnBrk="0" hangingPunct="0">
              <a:spcBef>
                <a:spcPct val="30000"/>
              </a:spcBef>
              <a:defRPr sz="1200">
                <a:solidFill>
                  <a:schemeClr val="tx1"/>
                </a:solidFill>
                <a:latin typeface="Times New Roman" pitchFamily="18" charset="0"/>
              </a:defRPr>
            </a:lvl3pPr>
            <a:lvl4pPr marL="1599000" indent="-228428" defTabSz="926405" eaLnBrk="0" hangingPunct="0">
              <a:spcBef>
                <a:spcPct val="30000"/>
              </a:spcBef>
              <a:defRPr sz="1200">
                <a:solidFill>
                  <a:schemeClr val="tx1"/>
                </a:solidFill>
                <a:latin typeface="Times New Roman" pitchFamily="18" charset="0"/>
              </a:defRPr>
            </a:lvl4pPr>
            <a:lvl5pPr marL="2055857" indent="-228428" defTabSz="926405" eaLnBrk="0" hangingPunct="0">
              <a:spcBef>
                <a:spcPct val="30000"/>
              </a:spcBef>
              <a:defRPr sz="1200">
                <a:solidFill>
                  <a:schemeClr val="tx1"/>
                </a:solidFill>
                <a:latin typeface="Times New Roman" pitchFamily="18" charset="0"/>
              </a:defRPr>
            </a:lvl5pPr>
            <a:lvl6pPr marL="2512715" indent="-228428" defTabSz="926405" eaLnBrk="0" fontAlgn="base" hangingPunct="0">
              <a:spcBef>
                <a:spcPct val="30000"/>
              </a:spcBef>
              <a:spcAft>
                <a:spcPct val="0"/>
              </a:spcAft>
              <a:defRPr sz="1200">
                <a:solidFill>
                  <a:schemeClr val="tx1"/>
                </a:solidFill>
                <a:latin typeface="Times New Roman" pitchFamily="18" charset="0"/>
              </a:defRPr>
            </a:lvl6pPr>
            <a:lvl7pPr marL="2969572" indent="-228428" defTabSz="926405" eaLnBrk="0" fontAlgn="base" hangingPunct="0">
              <a:spcBef>
                <a:spcPct val="30000"/>
              </a:spcBef>
              <a:spcAft>
                <a:spcPct val="0"/>
              </a:spcAft>
              <a:defRPr sz="1200">
                <a:solidFill>
                  <a:schemeClr val="tx1"/>
                </a:solidFill>
                <a:latin typeface="Times New Roman" pitchFamily="18" charset="0"/>
              </a:defRPr>
            </a:lvl7pPr>
            <a:lvl8pPr marL="3426429" indent="-228428" defTabSz="926405" eaLnBrk="0" fontAlgn="base" hangingPunct="0">
              <a:spcBef>
                <a:spcPct val="30000"/>
              </a:spcBef>
              <a:spcAft>
                <a:spcPct val="0"/>
              </a:spcAft>
              <a:defRPr sz="1200">
                <a:solidFill>
                  <a:schemeClr val="tx1"/>
                </a:solidFill>
                <a:latin typeface="Times New Roman" pitchFamily="18" charset="0"/>
              </a:defRPr>
            </a:lvl8pPr>
            <a:lvl9pPr marL="3883287" indent="-228428" defTabSz="92640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A693D87-E6E1-4DCE-89DF-FB9101C5406F}" type="slidenum">
              <a:rPr lang="fr-FR" altLang="fr-FR" smtClean="0"/>
              <a:pPr>
                <a:spcBef>
                  <a:spcPct val="0"/>
                </a:spcBef>
                <a:defRPr/>
              </a:pPr>
              <a:t>80</a:t>
            </a:fld>
            <a:endParaRPr lang="fr-FR" altLang="fr-FR"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05528" y="4715375"/>
            <a:ext cx="4983444" cy="44704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dirty="0"/>
          </a:p>
        </p:txBody>
      </p:sp>
    </p:spTree>
    <p:extLst>
      <p:ext uri="{BB962C8B-B14F-4D97-AF65-F5344CB8AC3E}">
        <p14:creationId xmlns:p14="http://schemas.microsoft.com/office/powerpoint/2010/main" val="479690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C3C9F2-7D2F-4CDB-A522-4AC07365A930}" type="slidenum">
              <a:rPr lang="fr-FR" smtClean="0"/>
              <a:t>23</a:t>
            </a:fld>
            <a:endParaRPr lang="fr-FR"/>
          </a:p>
        </p:txBody>
      </p:sp>
    </p:spTree>
    <p:extLst>
      <p:ext uri="{BB962C8B-B14F-4D97-AF65-F5344CB8AC3E}">
        <p14:creationId xmlns:p14="http://schemas.microsoft.com/office/powerpoint/2010/main" val="12938838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405" eaLnBrk="0" hangingPunct="0">
              <a:spcBef>
                <a:spcPct val="30000"/>
              </a:spcBef>
              <a:defRPr sz="1200">
                <a:solidFill>
                  <a:schemeClr val="tx1"/>
                </a:solidFill>
                <a:latin typeface="Times New Roman" pitchFamily="18" charset="0"/>
              </a:defRPr>
            </a:lvl1pPr>
            <a:lvl2pPr marL="742393" indent="-285536" defTabSz="926405" eaLnBrk="0" hangingPunct="0">
              <a:spcBef>
                <a:spcPct val="30000"/>
              </a:spcBef>
              <a:defRPr sz="1200">
                <a:solidFill>
                  <a:schemeClr val="tx1"/>
                </a:solidFill>
                <a:latin typeface="Times New Roman" pitchFamily="18" charset="0"/>
              </a:defRPr>
            </a:lvl2pPr>
            <a:lvl3pPr marL="1142143" indent="-228428" defTabSz="926405" eaLnBrk="0" hangingPunct="0">
              <a:spcBef>
                <a:spcPct val="30000"/>
              </a:spcBef>
              <a:defRPr sz="1200">
                <a:solidFill>
                  <a:schemeClr val="tx1"/>
                </a:solidFill>
                <a:latin typeface="Times New Roman" pitchFamily="18" charset="0"/>
              </a:defRPr>
            </a:lvl3pPr>
            <a:lvl4pPr marL="1599000" indent="-228428" defTabSz="926405" eaLnBrk="0" hangingPunct="0">
              <a:spcBef>
                <a:spcPct val="30000"/>
              </a:spcBef>
              <a:defRPr sz="1200">
                <a:solidFill>
                  <a:schemeClr val="tx1"/>
                </a:solidFill>
                <a:latin typeface="Times New Roman" pitchFamily="18" charset="0"/>
              </a:defRPr>
            </a:lvl4pPr>
            <a:lvl5pPr marL="2055857" indent="-228428" defTabSz="926405" eaLnBrk="0" hangingPunct="0">
              <a:spcBef>
                <a:spcPct val="30000"/>
              </a:spcBef>
              <a:defRPr sz="1200">
                <a:solidFill>
                  <a:schemeClr val="tx1"/>
                </a:solidFill>
                <a:latin typeface="Times New Roman" pitchFamily="18" charset="0"/>
              </a:defRPr>
            </a:lvl5pPr>
            <a:lvl6pPr marL="2512715" indent="-228428" defTabSz="926405" eaLnBrk="0" fontAlgn="base" hangingPunct="0">
              <a:spcBef>
                <a:spcPct val="30000"/>
              </a:spcBef>
              <a:spcAft>
                <a:spcPct val="0"/>
              </a:spcAft>
              <a:defRPr sz="1200">
                <a:solidFill>
                  <a:schemeClr val="tx1"/>
                </a:solidFill>
                <a:latin typeface="Times New Roman" pitchFamily="18" charset="0"/>
              </a:defRPr>
            </a:lvl6pPr>
            <a:lvl7pPr marL="2969572" indent="-228428" defTabSz="926405" eaLnBrk="0" fontAlgn="base" hangingPunct="0">
              <a:spcBef>
                <a:spcPct val="30000"/>
              </a:spcBef>
              <a:spcAft>
                <a:spcPct val="0"/>
              </a:spcAft>
              <a:defRPr sz="1200">
                <a:solidFill>
                  <a:schemeClr val="tx1"/>
                </a:solidFill>
                <a:latin typeface="Times New Roman" pitchFamily="18" charset="0"/>
              </a:defRPr>
            </a:lvl7pPr>
            <a:lvl8pPr marL="3426429" indent="-228428" defTabSz="926405" eaLnBrk="0" fontAlgn="base" hangingPunct="0">
              <a:spcBef>
                <a:spcPct val="30000"/>
              </a:spcBef>
              <a:spcAft>
                <a:spcPct val="0"/>
              </a:spcAft>
              <a:defRPr sz="1200">
                <a:solidFill>
                  <a:schemeClr val="tx1"/>
                </a:solidFill>
                <a:latin typeface="Times New Roman" pitchFamily="18" charset="0"/>
              </a:defRPr>
            </a:lvl8pPr>
            <a:lvl9pPr marL="3883287" indent="-228428" defTabSz="92640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A693D87-E6E1-4DCE-89DF-FB9101C5406F}" type="slidenum">
              <a:rPr lang="fr-FR" altLang="fr-FR" smtClean="0"/>
              <a:pPr>
                <a:spcBef>
                  <a:spcPct val="0"/>
                </a:spcBef>
                <a:defRPr/>
              </a:pPr>
              <a:t>81</a:t>
            </a:fld>
            <a:endParaRPr lang="fr-FR" altLang="fr-FR"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05528" y="4715375"/>
            <a:ext cx="4983444" cy="44704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dirty="0"/>
          </a:p>
        </p:txBody>
      </p:sp>
    </p:spTree>
    <p:extLst>
      <p:ext uri="{BB962C8B-B14F-4D97-AF65-F5344CB8AC3E}">
        <p14:creationId xmlns:p14="http://schemas.microsoft.com/office/powerpoint/2010/main" val="15409024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405" eaLnBrk="0" hangingPunct="0">
              <a:spcBef>
                <a:spcPct val="30000"/>
              </a:spcBef>
              <a:defRPr sz="1200">
                <a:solidFill>
                  <a:schemeClr val="tx1"/>
                </a:solidFill>
                <a:latin typeface="Times New Roman" pitchFamily="18" charset="0"/>
              </a:defRPr>
            </a:lvl1pPr>
            <a:lvl2pPr marL="742393" indent="-285536" defTabSz="926405" eaLnBrk="0" hangingPunct="0">
              <a:spcBef>
                <a:spcPct val="30000"/>
              </a:spcBef>
              <a:defRPr sz="1200">
                <a:solidFill>
                  <a:schemeClr val="tx1"/>
                </a:solidFill>
                <a:latin typeface="Times New Roman" pitchFamily="18" charset="0"/>
              </a:defRPr>
            </a:lvl2pPr>
            <a:lvl3pPr marL="1142143" indent="-228428" defTabSz="926405" eaLnBrk="0" hangingPunct="0">
              <a:spcBef>
                <a:spcPct val="30000"/>
              </a:spcBef>
              <a:defRPr sz="1200">
                <a:solidFill>
                  <a:schemeClr val="tx1"/>
                </a:solidFill>
                <a:latin typeface="Times New Roman" pitchFamily="18" charset="0"/>
              </a:defRPr>
            </a:lvl3pPr>
            <a:lvl4pPr marL="1599000" indent="-228428" defTabSz="926405" eaLnBrk="0" hangingPunct="0">
              <a:spcBef>
                <a:spcPct val="30000"/>
              </a:spcBef>
              <a:defRPr sz="1200">
                <a:solidFill>
                  <a:schemeClr val="tx1"/>
                </a:solidFill>
                <a:latin typeface="Times New Roman" pitchFamily="18" charset="0"/>
              </a:defRPr>
            </a:lvl4pPr>
            <a:lvl5pPr marL="2055857" indent="-228428" defTabSz="926405" eaLnBrk="0" hangingPunct="0">
              <a:spcBef>
                <a:spcPct val="30000"/>
              </a:spcBef>
              <a:defRPr sz="1200">
                <a:solidFill>
                  <a:schemeClr val="tx1"/>
                </a:solidFill>
                <a:latin typeface="Times New Roman" pitchFamily="18" charset="0"/>
              </a:defRPr>
            </a:lvl5pPr>
            <a:lvl6pPr marL="2512715" indent="-228428" defTabSz="926405" eaLnBrk="0" fontAlgn="base" hangingPunct="0">
              <a:spcBef>
                <a:spcPct val="30000"/>
              </a:spcBef>
              <a:spcAft>
                <a:spcPct val="0"/>
              </a:spcAft>
              <a:defRPr sz="1200">
                <a:solidFill>
                  <a:schemeClr val="tx1"/>
                </a:solidFill>
                <a:latin typeface="Times New Roman" pitchFamily="18" charset="0"/>
              </a:defRPr>
            </a:lvl6pPr>
            <a:lvl7pPr marL="2969572" indent="-228428" defTabSz="926405" eaLnBrk="0" fontAlgn="base" hangingPunct="0">
              <a:spcBef>
                <a:spcPct val="30000"/>
              </a:spcBef>
              <a:spcAft>
                <a:spcPct val="0"/>
              </a:spcAft>
              <a:defRPr sz="1200">
                <a:solidFill>
                  <a:schemeClr val="tx1"/>
                </a:solidFill>
                <a:latin typeface="Times New Roman" pitchFamily="18" charset="0"/>
              </a:defRPr>
            </a:lvl7pPr>
            <a:lvl8pPr marL="3426429" indent="-228428" defTabSz="926405" eaLnBrk="0" fontAlgn="base" hangingPunct="0">
              <a:spcBef>
                <a:spcPct val="30000"/>
              </a:spcBef>
              <a:spcAft>
                <a:spcPct val="0"/>
              </a:spcAft>
              <a:defRPr sz="1200">
                <a:solidFill>
                  <a:schemeClr val="tx1"/>
                </a:solidFill>
                <a:latin typeface="Times New Roman" pitchFamily="18" charset="0"/>
              </a:defRPr>
            </a:lvl8pPr>
            <a:lvl9pPr marL="3883287" indent="-228428" defTabSz="92640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A693D87-E6E1-4DCE-89DF-FB9101C5406F}" type="slidenum">
              <a:rPr lang="fr-FR" altLang="fr-FR" smtClean="0"/>
              <a:pPr>
                <a:spcBef>
                  <a:spcPct val="0"/>
                </a:spcBef>
                <a:defRPr/>
              </a:pPr>
              <a:t>82</a:t>
            </a:fld>
            <a:endParaRPr lang="fr-FR" altLang="fr-FR"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05528" y="4715375"/>
            <a:ext cx="4983444" cy="44704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dirty="0"/>
          </a:p>
        </p:txBody>
      </p:sp>
    </p:spTree>
    <p:extLst>
      <p:ext uri="{BB962C8B-B14F-4D97-AF65-F5344CB8AC3E}">
        <p14:creationId xmlns:p14="http://schemas.microsoft.com/office/powerpoint/2010/main" val="26068960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405" eaLnBrk="0" hangingPunct="0">
              <a:spcBef>
                <a:spcPct val="30000"/>
              </a:spcBef>
              <a:defRPr sz="1200">
                <a:solidFill>
                  <a:schemeClr val="tx1"/>
                </a:solidFill>
                <a:latin typeface="Times New Roman" pitchFamily="18" charset="0"/>
              </a:defRPr>
            </a:lvl1pPr>
            <a:lvl2pPr marL="742393" indent="-285536" defTabSz="926405" eaLnBrk="0" hangingPunct="0">
              <a:spcBef>
                <a:spcPct val="30000"/>
              </a:spcBef>
              <a:defRPr sz="1200">
                <a:solidFill>
                  <a:schemeClr val="tx1"/>
                </a:solidFill>
                <a:latin typeface="Times New Roman" pitchFamily="18" charset="0"/>
              </a:defRPr>
            </a:lvl2pPr>
            <a:lvl3pPr marL="1142143" indent="-228428" defTabSz="926405" eaLnBrk="0" hangingPunct="0">
              <a:spcBef>
                <a:spcPct val="30000"/>
              </a:spcBef>
              <a:defRPr sz="1200">
                <a:solidFill>
                  <a:schemeClr val="tx1"/>
                </a:solidFill>
                <a:latin typeface="Times New Roman" pitchFamily="18" charset="0"/>
              </a:defRPr>
            </a:lvl3pPr>
            <a:lvl4pPr marL="1599000" indent="-228428" defTabSz="926405" eaLnBrk="0" hangingPunct="0">
              <a:spcBef>
                <a:spcPct val="30000"/>
              </a:spcBef>
              <a:defRPr sz="1200">
                <a:solidFill>
                  <a:schemeClr val="tx1"/>
                </a:solidFill>
                <a:latin typeface="Times New Roman" pitchFamily="18" charset="0"/>
              </a:defRPr>
            </a:lvl4pPr>
            <a:lvl5pPr marL="2055857" indent="-228428" defTabSz="926405" eaLnBrk="0" hangingPunct="0">
              <a:spcBef>
                <a:spcPct val="30000"/>
              </a:spcBef>
              <a:defRPr sz="1200">
                <a:solidFill>
                  <a:schemeClr val="tx1"/>
                </a:solidFill>
                <a:latin typeface="Times New Roman" pitchFamily="18" charset="0"/>
              </a:defRPr>
            </a:lvl5pPr>
            <a:lvl6pPr marL="2512715" indent="-228428" defTabSz="926405" eaLnBrk="0" fontAlgn="base" hangingPunct="0">
              <a:spcBef>
                <a:spcPct val="30000"/>
              </a:spcBef>
              <a:spcAft>
                <a:spcPct val="0"/>
              </a:spcAft>
              <a:defRPr sz="1200">
                <a:solidFill>
                  <a:schemeClr val="tx1"/>
                </a:solidFill>
                <a:latin typeface="Times New Roman" pitchFamily="18" charset="0"/>
              </a:defRPr>
            </a:lvl6pPr>
            <a:lvl7pPr marL="2969572" indent="-228428" defTabSz="926405" eaLnBrk="0" fontAlgn="base" hangingPunct="0">
              <a:spcBef>
                <a:spcPct val="30000"/>
              </a:spcBef>
              <a:spcAft>
                <a:spcPct val="0"/>
              </a:spcAft>
              <a:defRPr sz="1200">
                <a:solidFill>
                  <a:schemeClr val="tx1"/>
                </a:solidFill>
                <a:latin typeface="Times New Roman" pitchFamily="18" charset="0"/>
              </a:defRPr>
            </a:lvl7pPr>
            <a:lvl8pPr marL="3426429" indent="-228428" defTabSz="926405" eaLnBrk="0" fontAlgn="base" hangingPunct="0">
              <a:spcBef>
                <a:spcPct val="30000"/>
              </a:spcBef>
              <a:spcAft>
                <a:spcPct val="0"/>
              </a:spcAft>
              <a:defRPr sz="1200">
                <a:solidFill>
                  <a:schemeClr val="tx1"/>
                </a:solidFill>
                <a:latin typeface="Times New Roman" pitchFamily="18" charset="0"/>
              </a:defRPr>
            </a:lvl8pPr>
            <a:lvl9pPr marL="3883287" indent="-228428" defTabSz="92640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A693D87-E6E1-4DCE-89DF-FB9101C5406F}" type="slidenum">
              <a:rPr lang="fr-FR" altLang="fr-FR" smtClean="0"/>
              <a:pPr>
                <a:spcBef>
                  <a:spcPct val="0"/>
                </a:spcBef>
                <a:defRPr/>
              </a:pPr>
              <a:t>83</a:t>
            </a:fld>
            <a:endParaRPr lang="fr-FR" altLang="fr-FR"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05528" y="4715375"/>
            <a:ext cx="4983444" cy="44704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dirty="0"/>
          </a:p>
        </p:txBody>
      </p:sp>
    </p:spTree>
    <p:extLst>
      <p:ext uri="{BB962C8B-B14F-4D97-AF65-F5344CB8AC3E}">
        <p14:creationId xmlns:p14="http://schemas.microsoft.com/office/powerpoint/2010/main" val="21530782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138" eaLnBrk="0" hangingPunct="0">
              <a:defRPr sz="2400">
                <a:solidFill>
                  <a:schemeClr val="tx1"/>
                </a:solidFill>
                <a:latin typeface="Avenir LT 85 Heavy" pitchFamily="34" charset="0"/>
              </a:defRPr>
            </a:lvl1pPr>
            <a:lvl2pPr marL="748911" indent="-288043" defTabSz="928138" eaLnBrk="0" hangingPunct="0">
              <a:defRPr sz="2400">
                <a:solidFill>
                  <a:schemeClr val="tx1"/>
                </a:solidFill>
                <a:latin typeface="Avenir LT 85 Heavy" pitchFamily="34" charset="0"/>
              </a:defRPr>
            </a:lvl2pPr>
            <a:lvl3pPr marL="1152170" indent="-230434" defTabSz="928138" eaLnBrk="0" hangingPunct="0">
              <a:defRPr sz="2400">
                <a:solidFill>
                  <a:schemeClr val="tx1"/>
                </a:solidFill>
                <a:latin typeface="Avenir LT 85 Heavy" pitchFamily="34" charset="0"/>
              </a:defRPr>
            </a:lvl3pPr>
            <a:lvl4pPr marL="1613039" indent="-230434" defTabSz="928138" eaLnBrk="0" hangingPunct="0">
              <a:defRPr sz="2400">
                <a:solidFill>
                  <a:schemeClr val="tx1"/>
                </a:solidFill>
                <a:latin typeface="Avenir LT 85 Heavy" pitchFamily="34" charset="0"/>
              </a:defRPr>
            </a:lvl4pPr>
            <a:lvl5pPr marL="2073907" indent="-230434" defTabSz="928138" eaLnBrk="0" hangingPunct="0">
              <a:defRPr sz="2400">
                <a:solidFill>
                  <a:schemeClr val="tx1"/>
                </a:solidFill>
                <a:latin typeface="Avenir LT 85 Heavy" pitchFamily="34" charset="0"/>
              </a:defRPr>
            </a:lvl5pPr>
            <a:lvl6pPr marL="2534775" indent="-230434" defTabSz="928138" eaLnBrk="0" fontAlgn="base" hangingPunct="0">
              <a:spcBef>
                <a:spcPct val="0"/>
              </a:spcBef>
              <a:spcAft>
                <a:spcPct val="0"/>
              </a:spcAft>
              <a:defRPr sz="2400">
                <a:solidFill>
                  <a:schemeClr val="tx1"/>
                </a:solidFill>
                <a:latin typeface="Avenir LT 85 Heavy" pitchFamily="34" charset="0"/>
              </a:defRPr>
            </a:lvl6pPr>
            <a:lvl7pPr marL="2995643" indent="-230434" defTabSz="928138" eaLnBrk="0" fontAlgn="base" hangingPunct="0">
              <a:spcBef>
                <a:spcPct val="0"/>
              </a:spcBef>
              <a:spcAft>
                <a:spcPct val="0"/>
              </a:spcAft>
              <a:defRPr sz="2400">
                <a:solidFill>
                  <a:schemeClr val="tx1"/>
                </a:solidFill>
                <a:latin typeface="Avenir LT 85 Heavy" pitchFamily="34" charset="0"/>
              </a:defRPr>
            </a:lvl7pPr>
            <a:lvl8pPr marL="3456511" indent="-230434" defTabSz="928138" eaLnBrk="0" fontAlgn="base" hangingPunct="0">
              <a:spcBef>
                <a:spcPct val="0"/>
              </a:spcBef>
              <a:spcAft>
                <a:spcPct val="0"/>
              </a:spcAft>
              <a:defRPr sz="2400">
                <a:solidFill>
                  <a:schemeClr val="tx1"/>
                </a:solidFill>
                <a:latin typeface="Avenir LT 85 Heavy" pitchFamily="34" charset="0"/>
              </a:defRPr>
            </a:lvl8pPr>
            <a:lvl9pPr marL="3917379" indent="-230434" defTabSz="928138" eaLnBrk="0" fontAlgn="base" hangingPunct="0">
              <a:spcBef>
                <a:spcPct val="0"/>
              </a:spcBef>
              <a:spcAft>
                <a:spcPct val="0"/>
              </a:spcAft>
              <a:defRPr sz="2400">
                <a:solidFill>
                  <a:schemeClr val="tx1"/>
                </a:solidFill>
                <a:latin typeface="Avenir LT 85 Heavy" pitchFamily="34" charset="0"/>
              </a:defRPr>
            </a:lvl9pPr>
          </a:lstStyle>
          <a:p>
            <a:fld id="{FEDE81F1-4D0B-4545-8847-7FF72FC1DBA7}" type="slidenum">
              <a:rPr lang="fr-FR" sz="1300">
                <a:latin typeface="Times New Roman" pitchFamily="18" charset="0"/>
              </a:rPr>
              <a:pPr/>
              <a:t>84</a:t>
            </a:fld>
            <a:endParaRPr lang="fr-FR" sz="1300" dirty="0">
              <a:latin typeface="Times New Roman" pitchFamily="18"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905386" y="4714876"/>
            <a:ext cx="4986904"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b="1" dirty="0"/>
          </a:p>
        </p:txBody>
      </p:sp>
    </p:spTree>
    <p:extLst>
      <p:ext uri="{BB962C8B-B14F-4D97-AF65-F5344CB8AC3E}">
        <p14:creationId xmlns:p14="http://schemas.microsoft.com/office/powerpoint/2010/main" val="37744095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034" eaLnBrk="0" hangingPunct="0">
              <a:spcBef>
                <a:spcPct val="30000"/>
              </a:spcBef>
              <a:defRPr sz="1200">
                <a:solidFill>
                  <a:schemeClr val="tx1"/>
                </a:solidFill>
                <a:latin typeface="Times New Roman" pitchFamily="18" charset="0"/>
              </a:defRPr>
            </a:lvl1pPr>
            <a:lvl2pPr marL="769342" indent="-295901" defTabSz="960034" eaLnBrk="0" hangingPunct="0">
              <a:spcBef>
                <a:spcPct val="30000"/>
              </a:spcBef>
              <a:defRPr sz="1200">
                <a:solidFill>
                  <a:schemeClr val="tx1"/>
                </a:solidFill>
                <a:latin typeface="Times New Roman" pitchFamily="18" charset="0"/>
              </a:defRPr>
            </a:lvl2pPr>
            <a:lvl3pPr marL="1183603" indent="-236721" defTabSz="960034" eaLnBrk="0" hangingPunct="0">
              <a:spcBef>
                <a:spcPct val="30000"/>
              </a:spcBef>
              <a:defRPr sz="1200">
                <a:solidFill>
                  <a:schemeClr val="tx1"/>
                </a:solidFill>
                <a:latin typeface="Times New Roman" pitchFamily="18" charset="0"/>
              </a:defRPr>
            </a:lvl3pPr>
            <a:lvl4pPr marL="1657044" indent="-236721" defTabSz="960034" eaLnBrk="0" hangingPunct="0">
              <a:spcBef>
                <a:spcPct val="30000"/>
              </a:spcBef>
              <a:defRPr sz="1200">
                <a:solidFill>
                  <a:schemeClr val="tx1"/>
                </a:solidFill>
                <a:latin typeface="Times New Roman" pitchFamily="18" charset="0"/>
              </a:defRPr>
            </a:lvl4pPr>
            <a:lvl5pPr marL="2130485" indent="-236721" defTabSz="960034" eaLnBrk="0" hangingPunct="0">
              <a:spcBef>
                <a:spcPct val="30000"/>
              </a:spcBef>
              <a:defRPr sz="1200">
                <a:solidFill>
                  <a:schemeClr val="tx1"/>
                </a:solidFill>
                <a:latin typeface="Times New Roman" pitchFamily="18" charset="0"/>
              </a:defRPr>
            </a:lvl5pPr>
            <a:lvl6pPr marL="2603927" indent="-236721" defTabSz="960034" eaLnBrk="0" fontAlgn="base" hangingPunct="0">
              <a:spcBef>
                <a:spcPct val="30000"/>
              </a:spcBef>
              <a:spcAft>
                <a:spcPct val="0"/>
              </a:spcAft>
              <a:defRPr sz="1200">
                <a:solidFill>
                  <a:schemeClr val="tx1"/>
                </a:solidFill>
                <a:latin typeface="Times New Roman" pitchFamily="18" charset="0"/>
              </a:defRPr>
            </a:lvl6pPr>
            <a:lvl7pPr marL="3077368" indent="-236721" defTabSz="960034" eaLnBrk="0" fontAlgn="base" hangingPunct="0">
              <a:spcBef>
                <a:spcPct val="30000"/>
              </a:spcBef>
              <a:spcAft>
                <a:spcPct val="0"/>
              </a:spcAft>
              <a:defRPr sz="1200">
                <a:solidFill>
                  <a:schemeClr val="tx1"/>
                </a:solidFill>
                <a:latin typeface="Times New Roman" pitchFamily="18" charset="0"/>
              </a:defRPr>
            </a:lvl7pPr>
            <a:lvl8pPr marL="3550809" indent="-236721" defTabSz="960034" eaLnBrk="0" fontAlgn="base" hangingPunct="0">
              <a:spcBef>
                <a:spcPct val="30000"/>
              </a:spcBef>
              <a:spcAft>
                <a:spcPct val="0"/>
              </a:spcAft>
              <a:defRPr sz="1200">
                <a:solidFill>
                  <a:schemeClr val="tx1"/>
                </a:solidFill>
                <a:latin typeface="Times New Roman" pitchFamily="18" charset="0"/>
              </a:defRPr>
            </a:lvl8pPr>
            <a:lvl9pPr marL="4024251" indent="-236721" defTabSz="960034"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A693D87-E6E1-4DCE-89DF-FB9101C5406F}" type="slidenum">
              <a:rPr lang="fr-FR" altLang="fr-FR" smtClean="0"/>
              <a:pPr>
                <a:spcBef>
                  <a:spcPct val="0"/>
                </a:spcBef>
                <a:defRPr/>
              </a:pPr>
              <a:t>85</a:t>
            </a:fld>
            <a:endParaRPr lang="fr-FR" altLang="fr-F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46593" y="4857009"/>
            <a:ext cx="5209433" cy="46047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a:p>
        </p:txBody>
      </p:sp>
    </p:spTree>
    <p:extLst>
      <p:ext uri="{BB962C8B-B14F-4D97-AF65-F5344CB8AC3E}">
        <p14:creationId xmlns:p14="http://schemas.microsoft.com/office/powerpoint/2010/main" val="16228905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034" eaLnBrk="0" hangingPunct="0">
              <a:spcBef>
                <a:spcPct val="30000"/>
              </a:spcBef>
              <a:defRPr sz="1200">
                <a:solidFill>
                  <a:schemeClr val="tx1"/>
                </a:solidFill>
                <a:latin typeface="Times New Roman" pitchFamily="18" charset="0"/>
              </a:defRPr>
            </a:lvl1pPr>
            <a:lvl2pPr marL="769342" indent="-295901" defTabSz="960034" eaLnBrk="0" hangingPunct="0">
              <a:spcBef>
                <a:spcPct val="30000"/>
              </a:spcBef>
              <a:defRPr sz="1200">
                <a:solidFill>
                  <a:schemeClr val="tx1"/>
                </a:solidFill>
                <a:latin typeface="Times New Roman" pitchFamily="18" charset="0"/>
              </a:defRPr>
            </a:lvl2pPr>
            <a:lvl3pPr marL="1183603" indent="-236721" defTabSz="960034" eaLnBrk="0" hangingPunct="0">
              <a:spcBef>
                <a:spcPct val="30000"/>
              </a:spcBef>
              <a:defRPr sz="1200">
                <a:solidFill>
                  <a:schemeClr val="tx1"/>
                </a:solidFill>
                <a:latin typeface="Times New Roman" pitchFamily="18" charset="0"/>
              </a:defRPr>
            </a:lvl3pPr>
            <a:lvl4pPr marL="1657044" indent="-236721" defTabSz="960034" eaLnBrk="0" hangingPunct="0">
              <a:spcBef>
                <a:spcPct val="30000"/>
              </a:spcBef>
              <a:defRPr sz="1200">
                <a:solidFill>
                  <a:schemeClr val="tx1"/>
                </a:solidFill>
                <a:latin typeface="Times New Roman" pitchFamily="18" charset="0"/>
              </a:defRPr>
            </a:lvl4pPr>
            <a:lvl5pPr marL="2130485" indent="-236721" defTabSz="960034" eaLnBrk="0" hangingPunct="0">
              <a:spcBef>
                <a:spcPct val="30000"/>
              </a:spcBef>
              <a:defRPr sz="1200">
                <a:solidFill>
                  <a:schemeClr val="tx1"/>
                </a:solidFill>
                <a:latin typeface="Times New Roman" pitchFamily="18" charset="0"/>
              </a:defRPr>
            </a:lvl5pPr>
            <a:lvl6pPr marL="2603927" indent="-236721" defTabSz="960034" eaLnBrk="0" fontAlgn="base" hangingPunct="0">
              <a:spcBef>
                <a:spcPct val="30000"/>
              </a:spcBef>
              <a:spcAft>
                <a:spcPct val="0"/>
              </a:spcAft>
              <a:defRPr sz="1200">
                <a:solidFill>
                  <a:schemeClr val="tx1"/>
                </a:solidFill>
                <a:latin typeface="Times New Roman" pitchFamily="18" charset="0"/>
              </a:defRPr>
            </a:lvl6pPr>
            <a:lvl7pPr marL="3077368" indent="-236721" defTabSz="960034" eaLnBrk="0" fontAlgn="base" hangingPunct="0">
              <a:spcBef>
                <a:spcPct val="30000"/>
              </a:spcBef>
              <a:spcAft>
                <a:spcPct val="0"/>
              </a:spcAft>
              <a:defRPr sz="1200">
                <a:solidFill>
                  <a:schemeClr val="tx1"/>
                </a:solidFill>
                <a:latin typeface="Times New Roman" pitchFamily="18" charset="0"/>
              </a:defRPr>
            </a:lvl7pPr>
            <a:lvl8pPr marL="3550809" indent="-236721" defTabSz="960034" eaLnBrk="0" fontAlgn="base" hangingPunct="0">
              <a:spcBef>
                <a:spcPct val="30000"/>
              </a:spcBef>
              <a:spcAft>
                <a:spcPct val="0"/>
              </a:spcAft>
              <a:defRPr sz="1200">
                <a:solidFill>
                  <a:schemeClr val="tx1"/>
                </a:solidFill>
                <a:latin typeface="Times New Roman" pitchFamily="18" charset="0"/>
              </a:defRPr>
            </a:lvl8pPr>
            <a:lvl9pPr marL="4024251" indent="-236721" defTabSz="960034"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A693D87-E6E1-4DCE-89DF-FB9101C5406F}" type="slidenum">
              <a:rPr lang="fr-FR" altLang="fr-FR" smtClean="0"/>
              <a:pPr>
                <a:spcBef>
                  <a:spcPct val="0"/>
                </a:spcBef>
                <a:defRPr/>
              </a:pPr>
              <a:t>86</a:t>
            </a:fld>
            <a:endParaRPr lang="fr-FR" altLang="fr-F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46593" y="4857009"/>
            <a:ext cx="5209433" cy="46047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a:p>
        </p:txBody>
      </p:sp>
    </p:spTree>
    <p:extLst>
      <p:ext uri="{BB962C8B-B14F-4D97-AF65-F5344CB8AC3E}">
        <p14:creationId xmlns:p14="http://schemas.microsoft.com/office/powerpoint/2010/main" val="42201694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337" eaLnBrk="0" hangingPunct="0">
              <a:spcBef>
                <a:spcPct val="30000"/>
              </a:spcBef>
              <a:defRPr sz="1200">
                <a:solidFill>
                  <a:schemeClr val="tx1"/>
                </a:solidFill>
                <a:latin typeface="Times New Roman" pitchFamily="18" charset="0"/>
              </a:defRPr>
            </a:lvl1pPr>
            <a:lvl2pPr marL="742338" indent="-285515" defTabSz="926337" eaLnBrk="0" hangingPunct="0">
              <a:spcBef>
                <a:spcPct val="30000"/>
              </a:spcBef>
              <a:defRPr sz="1200">
                <a:solidFill>
                  <a:schemeClr val="tx1"/>
                </a:solidFill>
                <a:latin typeface="Times New Roman" pitchFamily="18" charset="0"/>
              </a:defRPr>
            </a:lvl2pPr>
            <a:lvl3pPr marL="1142059" indent="-228411" defTabSz="926337" eaLnBrk="0" hangingPunct="0">
              <a:spcBef>
                <a:spcPct val="30000"/>
              </a:spcBef>
              <a:defRPr sz="1200">
                <a:solidFill>
                  <a:schemeClr val="tx1"/>
                </a:solidFill>
                <a:latin typeface="Times New Roman" pitchFamily="18" charset="0"/>
              </a:defRPr>
            </a:lvl3pPr>
            <a:lvl4pPr marL="1598882" indent="-228411" defTabSz="926337" eaLnBrk="0" hangingPunct="0">
              <a:spcBef>
                <a:spcPct val="30000"/>
              </a:spcBef>
              <a:defRPr sz="1200">
                <a:solidFill>
                  <a:schemeClr val="tx1"/>
                </a:solidFill>
                <a:latin typeface="Times New Roman" pitchFamily="18" charset="0"/>
              </a:defRPr>
            </a:lvl4pPr>
            <a:lvl5pPr marL="2055705" indent="-228411" defTabSz="926337" eaLnBrk="0" hangingPunct="0">
              <a:spcBef>
                <a:spcPct val="30000"/>
              </a:spcBef>
              <a:defRPr sz="1200">
                <a:solidFill>
                  <a:schemeClr val="tx1"/>
                </a:solidFill>
                <a:latin typeface="Times New Roman" pitchFamily="18" charset="0"/>
              </a:defRPr>
            </a:lvl5pPr>
            <a:lvl6pPr marL="2512529" indent="-228411" defTabSz="926337" eaLnBrk="0" fontAlgn="base" hangingPunct="0">
              <a:spcBef>
                <a:spcPct val="30000"/>
              </a:spcBef>
              <a:spcAft>
                <a:spcPct val="0"/>
              </a:spcAft>
              <a:defRPr sz="1200">
                <a:solidFill>
                  <a:schemeClr val="tx1"/>
                </a:solidFill>
                <a:latin typeface="Times New Roman" pitchFamily="18" charset="0"/>
              </a:defRPr>
            </a:lvl6pPr>
            <a:lvl7pPr marL="2969351" indent="-228411" defTabSz="926337" eaLnBrk="0" fontAlgn="base" hangingPunct="0">
              <a:spcBef>
                <a:spcPct val="30000"/>
              </a:spcBef>
              <a:spcAft>
                <a:spcPct val="0"/>
              </a:spcAft>
              <a:defRPr sz="1200">
                <a:solidFill>
                  <a:schemeClr val="tx1"/>
                </a:solidFill>
                <a:latin typeface="Times New Roman" pitchFamily="18" charset="0"/>
              </a:defRPr>
            </a:lvl7pPr>
            <a:lvl8pPr marL="3426175" indent="-228411" defTabSz="926337" eaLnBrk="0" fontAlgn="base" hangingPunct="0">
              <a:spcBef>
                <a:spcPct val="30000"/>
              </a:spcBef>
              <a:spcAft>
                <a:spcPct val="0"/>
              </a:spcAft>
              <a:defRPr sz="1200">
                <a:solidFill>
                  <a:schemeClr val="tx1"/>
                </a:solidFill>
                <a:latin typeface="Times New Roman" pitchFamily="18" charset="0"/>
              </a:defRPr>
            </a:lvl8pPr>
            <a:lvl9pPr marL="3882999" indent="-228411" defTabSz="926337"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A693D87-E6E1-4DCE-89DF-FB9101C5406F}" type="slidenum">
              <a:rPr lang="fr-FR" altLang="fr-FR" smtClean="0"/>
              <a:pPr>
                <a:spcBef>
                  <a:spcPct val="0"/>
                </a:spcBef>
                <a:defRPr/>
              </a:pPr>
              <a:t>87</a:t>
            </a:fld>
            <a:endParaRPr lang="fr-FR" altLang="fr-FR"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05528" y="4715376"/>
            <a:ext cx="4983444" cy="44704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dirty="0"/>
          </a:p>
        </p:txBody>
      </p:sp>
    </p:spTree>
    <p:extLst>
      <p:ext uri="{BB962C8B-B14F-4D97-AF65-F5344CB8AC3E}">
        <p14:creationId xmlns:p14="http://schemas.microsoft.com/office/powerpoint/2010/main" val="30473908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034" eaLnBrk="0" hangingPunct="0">
              <a:spcBef>
                <a:spcPct val="30000"/>
              </a:spcBef>
              <a:defRPr sz="1200">
                <a:solidFill>
                  <a:schemeClr val="tx1"/>
                </a:solidFill>
                <a:latin typeface="Times New Roman" pitchFamily="18" charset="0"/>
              </a:defRPr>
            </a:lvl1pPr>
            <a:lvl2pPr marL="769342" indent="-295901" defTabSz="960034" eaLnBrk="0" hangingPunct="0">
              <a:spcBef>
                <a:spcPct val="30000"/>
              </a:spcBef>
              <a:defRPr sz="1200">
                <a:solidFill>
                  <a:schemeClr val="tx1"/>
                </a:solidFill>
                <a:latin typeface="Times New Roman" pitchFamily="18" charset="0"/>
              </a:defRPr>
            </a:lvl2pPr>
            <a:lvl3pPr marL="1183603" indent="-236721" defTabSz="960034" eaLnBrk="0" hangingPunct="0">
              <a:spcBef>
                <a:spcPct val="30000"/>
              </a:spcBef>
              <a:defRPr sz="1200">
                <a:solidFill>
                  <a:schemeClr val="tx1"/>
                </a:solidFill>
                <a:latin typeface="Times New Roman" pitchFamily="18" charset="0"/>
              </a:defRPr>
            </a:lvl3pPr>
            <a:lvl4pPr marL="1657044" indent="-236721" defTabSz="960034" eaLnBrk="0" hangingPunct="0">
              <a:spcBef>
                <a:spcPct val="30000"/>
              </a:spcBef>
              <a:defRPr sz="1200">
                <a:solidFill>
                  <a:schemeClr val="tx1"/>
                </a:solidFill>
                <a:latin typeface="Times New Roman" pitchFamily="18" charset="0"/>
              </a:defRPr>
            </a:lvl4pPr>
            <a:lvl5pPr marL="2130485" indent="-236721" defTabSz="960034" eaLnBrk="0" hangingPunct="0">
              <a:spcBef>
                <a:spcPct val="30000"/>
              </a:spcBef>
              <a:defRPr sz="1200">
                <a:solidFill>
                  <a:schemeClr val="tx1"/>
                </a:solidFill>
                <a:latin typeface="Times New Roman" pitchFamily="18" charset="0"/>
              </a:defRPr>
            </a:lvl5pPr>
            <a:lvl6pPr marL="2603927" indent="-236721" defTabSz="960034" eaLnBrk="0" fontAlgn="base" hangingPunct="0">
              <a:spcBef>
                <a:spcPct val="30000"/>
              </a:spcBef>
              <a:spcAft>
                <a:spcPct val="0"/>
              </a:spcAft>
              <a:defRPr sz="1200">
                <a:solidFill>
                  <a:schemeClr val="tx1"/>
                </a:solidFill>
                <a:latin typeface="Times New Roman" pitchFamily="18" charset="0"/>
              </a:defRPr>
            </a:lvl6pPr>
            <a:lvl7pPr marL="3077368" indent="-236721" defTabSz="960034" eaLnBrk="0" fontAlgn="base" hangingPunct="0">
              <a:spcBef>
                <a:spcPct val="30000"/>
              </a:spcBef>
              <a:spcAft>
                <a:spcPct val="0"/>
              </a:spcAft>
              <a:defRPr sz="1200">
                <a:solidFill>
                  <a:schemeClr val="tx1"/>
                </a:solidFill>
                <a:latin typeface="Times New Roman" pitchFamily="18" charset="0"/>
              </a:defRPr>
            </a:lvl7pPr>
            <a:lvl8pPr marL="3550809" indent="-236721" defTabSz="960034" eaLnBrk="0" fontAlgn="base" hangingPunct="0">
              <a:spcBef>
                <a:spcPct val="30000"/>
              </a:spcBef>
              <a:spcAft>
                <a:spcPct val="0"/>
              </a:spcAft>
              <a:defRPr sz="1200">
                <a:solidFill>
                  <a:schemeClr val="tx1"/>
                </a:solidFill>
                <a:latin typeface="Times New Roman" pitchFamily="18" charset="0"/>
              </a:defRPr>
            </a:lvl8pPr>
            <a:lvl9pPr marL="4024251" indent="-236721" defTabSz="960034"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A693D87-E6E1-4DCE-89DF-FB9101C5406F}" type="slidenum">
              <a:rPr lang="fr-FR" altLang="fr-FR" smtClean="0"/>
              <a:pPr>
                <a:spcBef>
                  <a:spcPct val="0"/>
                </a:spcBef>
                <a:defRPr/>
              </a:pPr>
              <a:t>88</a:t>
            </a:fld>
            <a:endParaRPr lang="fr-FR" altLang="fr-F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46593" y="4857009"/>
            <a:ext cx="5209433" cy="46047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a:p>
        </p:txBody>
      </p:sp>
    </p:spTree>
    <p:extLst>
      <p:ext uri="{BB962C8B-B14F-4D97-AF65-F5344CB8AC3E}">
        <p14:creationId xmlns:p14="http://schemas.microsoft.com/office/powerpoint/2010/main" val="39540418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105" eaLnBrk="0" hangingPunct="0">
              <a:spcBef>
                <a:spcPct val="30000"/>
              </a:spcBef>
              <a:defRPr sz="1200">
                <a:solidFill>
                  <a:schemeClr val="tx1"/>
                </a:solidFill>
                <a:latin typeface="Times New Roman" pitchFamily="18" charset="0"/>
              </a:defRPr>
            </a:lvl1pPr>
            <a:lvl2pPr marL="769399" indent="-295923" defTabSz="960105" eaLnBrk="0" hangingPunct="0">
              <a:spcBef>
                <a:spcPct val="30000"/>
              </a:spcBef>
              <a:defRPr sz="1200">
                <a:solidFill>
                  <a:schemeClr val="tx1"/>
                </a:solidFill>
                <a:latin typeface="Times New Roman" pitchFamily="18" charset="0"/>
              </a:defRPr>
            </a:lvl2pPr>
            <a:lvl3pPr marL="1183691" indent="-236738" defTabSz="960105" eaLnBrk="0" hangingPunct="0">
              <a:spcBef>
                <a:spcPct val="30000"/>
              </a:spcBef>
              <a:defRPr sz="1200">
                <a:solidFill>
                  <a:schemeClr val="tx1"/>
                </a:solidFill>
                <a:latin typeface="Times New Roman" pitchFamily="18" charset="0"/>
              </a:defRPr>
            </a:lvl3pPr>
            <a:lvl4pPr marL="1657167" indent="-236738" defTabSz="960105" eaLnBrk="0" hangingPunct="0">
              <a:spcBef>
                <a:spcPct val="30000"/>
              </a:spcBef>
              <a:defRPr sz="1200">
                <a:solidFill>
                  <a:schemeClr val="tx1"/>
                </a:solidFill>
                <a:latin typeface="Times New Roman" pitchFamily="18" charset="0"/>
              </a:defRPr>
            </a:lvl4pPr>
            <a:lvl5pPr marL="2130643" indent="-236738" defTabSz="960105" eaLnBrk="0" hangingPunct="0">
              <a:spcBef>
                <a:spcPct val="30000"/>
              </a:spcBef>
              <a:defRPr sz="1200">
                <a:solidFill>
                  <a:schemeClr val="tx1"/>
                </a:solidFill>
                <a:latin typeface="Times New Roman" pitchFamily="18" charset="0"/>
              </a:defRPr>
            </a:lvl5pPr>
            <a:lvl6pPr marL="2604120" indent="-236738" defTabSz="960105" eaLnBrk="0" fontAlgn="base" hangingPunct="0">
              <a:spcBef>
                <a:spcPct val="30000"/>
              </a:spcBef>
              <a:spcAft>
                <a:spcPct val="0"/>
              </a:spcAft>
              <a:defRPr sz="1200">
                <a:solidFill>
                  <a:schemeClr val="tx1"/>
                </a:solidFill>
                <a:latin typeface="Times New Roman" pitchFamily="18" charset="0"/>
              </a:defRPr>
            </a:lvl6pPr>
            <a:lvl7pPr marL="3077596" indent="-236738" defTabSz="960105" eaLnBrk="0" fontAlgn="base" hangingPunct="0">
              <a:spcBef>
                <a:spcPct val="30000"/>
              </a:spcBef>
              <a:spcAft>
                <a:spcPct val="0"/>
              </a:spcAft>
              <a:defRPr sz="1200">
                <a:solidFill>
                  <a:schemeClr val="tx1"/>
                </a:solidFill>
                <a:latin typeface="Times New Roman" pitchFamily="18" charset="0"/>
              </a:defRPr>
            </a:lvl7pPr>
            <a:lvl8pPr marL="3551072" indent="-236738" defTabSz="960105" eaLnBrk="0" fontAlgn="base" hangingPunct="0">
              <a:spcBef>
                <a:spcPct val="30000"/>
              </a:spcBef>
              <a:spcAft>
                <a:spcPct val="0"/>
              </a:spcAft>
              <a:defRPr sz="1200">
                <a:solidFill>
                  <a:schemeClr val="tx1"/>
                </a:solidFill>
                <a:latin typeface="Times New Roman" pitchFamily="18" charset="0"/>
              </a:defRPr>
            </a:lvl8pPr>
            <a:lvl9pPr marL="4024549" indent="-236738" defTabSz="96010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A693D87-E6E1-4DCE-89DF-FB9101C5406F}" type="slidenum">
              <a:rPr lang="fr-FR" altLang="fr-FR" smtClean="0"/>
              <a:pPr>
                <a:spcBef>
                  <a:spcPct val="0"/>
                </a:spcBef>
                <a:defRPr/>
              </a:pPr>
              <a:t>89</a:t>
            </a:fld>
            <a:endParaRPr lang="fr-FR" altLang="fr-F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46150" y="4859338"/>
            <a:ext cx="52070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b="1"/>
          </a:p>
        </p:txBody>
      </p:sp>
    </p:spTree>
    <p:extLst>
      <p:ext uri="{BB962C8B-B14F-4D97-AF65-F5344CB8AC3E}">
        <p14:creationId xmlns:p14="http://schemas.microsoft.com/office/powerpoint/2010/main" val="40612347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1C3C9F2-7D2F-4CDB-A522-4AC07365A930}" type="slidenum">
              <a:rPr lang="fr-FR" smtClean="0"/>
              <a:t>91</a:t>
            </a:fld>
            <a:endParaRPr lang="fr-FR"/>
          </a:p>
        </p:txBody>
      </p:sp>
    </p:spTree>
    <p:extLst>
      <p:ext uri="{BB962C8B-B14F-4D97-AF65-F5344CB8AC3E}">
        <p14:creationId xmlns:p14="http://schemas.microsoft.com/office/powerpoint/2010/main" val="2328122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C3C9F2-7D2F-4CDB-A522-4AC07365A930}" type="slidenum">
              <a:rPr lang="fr-FR" smtClean="0"/>
              <a:t>24</a:t>
            </a:fld>
            <a:endParaRPr lang="fr-FR"/>
          </a:p>
        </p:txBody>
      </p:sp>
    </p:spTree>
    <p:extLst>
      <p:ext uri="{BB962C8B-B14F-4D97-AF65-F5344CB8AC3E}">
        <p14:creationId xmlns:p14="http://schemas.microsoft.com/office/powerpoint/2010/main" val="20245202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1C3C9F2-7D2F-4CDB-A522-4AC07365A930}" type="slidenum">
              <a:rPr lang="fr-FR" smtClean="0"/>
              <a:t>92</a:t>
            </a:fld>
            <a:endParaRPr lang="fr-FR"/>
          </a:p>
        </p:txBody>
      </p:sp>
    </p:spTree>
    <p:extLst>
      <p:ext uri="{BB962C8B-B14F-4D97-AF65-F5344CB8AC3E}">
        <p14:creationId xmlns:p14="http://schemas.microsoft.com/office/powerpoint/2010/main" val="34807582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1C3C9F2-7D2F-4CDB-A522-4AC07365A930}" type="slidenum">
              <a:rPr lang="fr-FR" smtClean="0"/>
              <a:t>93</a:t>
            </a:fld>
            <a:endParaRPr lang="fr-FR"/>
          </a:p>
        </p:txBody>
      </p:sp>
    </p:spTree>
    <p:extLst>
      <p:ext uri="{BB962C8B-B14F-4D97-AF65-F5344CB8AC3E}">
        <p14:creationId xmlns:p14="http://schemas.microsoft.com/office/powerpoint/2010/main" val="9802604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1C3C9F2-7D2F-4CDB-A522-4AC07365A930}" type="slidenum">
              <a:rPr lang="fr-FR" smtClean="0"/>
              <a:t>94</a:t>
            </a:fld>
            <a:endParaRPr lang="fr-FR"/>
          </a:p>
        </p:txBody>
      </p:sp>
    </p:spTree>
    <p:extLst>
      <p:ext uri="{BB962C8B-B14F-4D97-AF65-F5344CB8AC3E}">
        <p14:creationId xmlns:p14="http://schemas.microsoft.com/office/powerpoint/2010/main" val="34495335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1C3C9F2-7D2F-4CDB-A522-4AC07365A930}" type="slidenum">
              <a:rPr lang="fr-FR" smtClean="0"/>
              <a:t>95</a:t>
            </a:fld>
            <a:endParaRPr lang="fr-FR"/>
          </a:p>
        </p:txBody>
      </p:sp>
    </p:spTree>
    <p:extLst>
      <p:ext uri="{BB962C8B-B14F-4D97-AF65-F5344CB8AC3E}">
        <p14:creationId xmlns:p14="http://schemas.microsoft.com/office/powerpoint/2010/main" val="28114898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1C3C9F2-7D2F-4CDB-A522-4AC07365A930}" type="slidenum">
              <a:rPr lang="fr-FR" smtClean="0"/>
              <a:t>96</a:t>
            </a:fld>
            <a:endParaRPr lang="fr-FR"/>
          </a:p>
        </p:txBody>
      </p:sp>
    </p:spTree>
    <p:extLst>
      <p:ext uri="{BB962C8B-B14F-4D97-AF65-F5344CB8AC3E}">
        <p14:creationId xmlns:p14="http://schemas.microsoft.com/office/powerpoint/2010/main" val="224030773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1C3C9F2-7D2F-4CDB-A522-4AC07365A930}" type="slidenum">
              <a:rPr lang="fr-FR" smtClean="0"/>
              <a:t>97</a:t>
            </a:fld>
            <a:endParaRPr lang="fr-FR"/>
          </a:p>
        </p:txBody>
      </p:sp>
    </p:spTree>
    <p:extLst>
      <p:ext uri="{BB962C8B-B14F-4D97-AF65-F5344CB8AC3E}">
        <p14:creationId xmlns:p14="http://schemas.microsoft.com/office/powerpoint/2010/main" val="64282435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1C3C9F2-7D2F-4CDB-A522-4AC07365A930}" type="slidenum">
              <a:rPr lang="fr-FR" smtClean="0"/>
              <a:t>98</a:t>
            </a:fld>
            <a:endParaRPr lang="fr-FR"/>
          </a:p>
        </p:txBody>
      </p:sp>
    </p:spTree>
    <p:extLst>
      <p:ext uri="{BB962C8B-B14F-4D97-AF65-F5344CB8AC3E}">
        <p14:creationId xmlns:p14="http://schemas.microsoft.com/office/powerpoint/2010/main" val="293013233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1C3C9F2-7D2F-4CDB-A522-4AC07365A930}" type="slidenum">
              <a:rPr lang="fr-FR" smtClean="0"/>
              <a:t>99</a:t>
            </a:fld>
            <a:endParaRPr lang="fr-FR"/>
          </a:p>
        </p:txBody>
      </p:sp>
    </p:spTree>
    <p:extLst>
      <p:ext uri="{BB962C8B-B14F-4D97-AF65-F5344CB8AC3E}">
        <p14:creationId xmlns:p14="http://schemas.microsoft.com/office/powerpoint/2010/main" val="143454252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1C3C9F2-7D2F-4CDB-A522-4AC07365A930}" type="slidenum">
              <a:rPr lang="fr-FR" smtClean="0"/>
              <a:t>100</a:t>
            </a:fld>
            <a:endParaRPr lang="fr-FR"/>
          </a:p>
        </p:txBody>
      </p:sp>
    </p:spTree>
    <p:extLst>
      <p:ext uri="{BB962C8B-B14F-4D97-AF65-F5344CB8AC3E}">
        <p14:creationId xmlns:p14="http://schemas.microsoft.com/office/powerpoint/2010/main" val="16717263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1C3C9F2-7D2F-4CDB-A522-4AC07365A930}" type="slidenum">
              <a:rPr lang="fr-FR" smtClean="0"/>
              <a:t>101</a:t>
            </a:fld>
            <a:endParaRPr lang="fr-FR"/>
          </a:p>
        </p:txBody>
      </p:sp>
    </p:spTree>
    <p:extLst>
      <p:ext uri="{BB962C8B-B14F-4D97-AF65-F5344CB8AC3E}">
        <p14:creationId xmlns:p14="http://schemas.microsoft.com/office/powerpoint/2010/main" val="933200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C3C9F2-7D2F-4CDB-A522-4AC07365A930}" type="slidenum">
              <a:rPr lang="fr-FR" smtClean="0"/>
              <a:t>25</a:t>
            </a:fld>
            <a:endParaRPr lang="fr-FR"/>
          </a:p>
        </p:txBody>
      </p:sp>
    </p:spTree>
    <p:extLst>
      <p:ext uri="{BB962C8B-B14F-4D97-AF65-F5344CB8AC3E}">
        <p14:creationId xmlns:p14="http://schemas.microsoft.com/office/powerpoint/2010/main" val="353857582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1C3C9F2-7D2F-4CDB-A522-4AC07365A930}" type="slidenum">
              <a:rPr lang="fr-FR" smtClean="0"/>
              <a:t>102</a:t>
            </a:fld>
            <a:endParaRPr lang="fr-FR"/>
          </a:p>
        </p:txBody>
      </p:sp>
    </p:spTree>
    <p:extLst>
      <p:ext uri="{BB962C8B-B14F-4D97-AF65-F5344CB8AC3E}">
        <p14:creationId xmlns:p14="http://schemas.microsoft.com/office/powerpoint/2010/main" val="39451309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1C3C9F2-7D2F-4CDB-A522-4AC07365A930}" type="slidenum">
              <a:rPr lang="fr-FR" smtClean="0"/>
              <a:t>103</a:t>
            </a:fld>
            <a:endParaRPr lang="fr-FR"/>
          </a:p>
        </p:txBody>
      </p:sp>
    </p:spTree>
    <p:extLst>
      <p:ext uri="{BB962C8B-B14F-4D97-AF65-F5344CB8AC3E}">
        <p14:creationId xmlns:p14="http://schemas.microsoft.com/office/powerpoint/2010/main" val="179989272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1C3C9F2-7D2F-4CDB-A522-4AC07365A930}" type="slidenum">
              <a:rPr lang="fr-FR" smtClean="0"/>
              <a:t>104</a:t>
            </a:fld>
            <a:endParaRPr lang="fr-FR"/>
          </a:p>
        </p:txBody>
      </p:sp>
    </p:spTree>
    <p:extLst>
      <p:ext uri="{BB962C8B-B14F-4D97-AF65-F5344CB8AC3E}">
        <p14:creationId xmlns:p14="http://schemas.microsoft.com/office/powerpoint/2010/main" val="135798486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1C3C9F2-7D2F-4CDB-A522-4AC07365A930}" type="slidenum">
              <a:rPr lang="fr-FR" smtClean="0"/>
              <a:t>108</a:t>
            </a:fld>
            <a:endParaRPr lang="fr-FR"/>
          </a:p>
        </p:txBody>
      </p:sp>
    </p:spTree>
    <p:extLst>
      <p:ext uri="{BB962C8B-B14F-4D97-AF65-F5344CB8AC3E}">
        <p14:creationId xmlns:p14="http://schemas.microsoft.com/office/powerpoint/2010/main" val="556124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C3C9F2-7D2F-4CDB-A522-4AC07365A930}" type="slidenum">
              <a:rPr lang="fr-FR" smtClean="0"/>
              <a:t>26</a:t>
            </a:fld>
            <a:endParaRPr lang="fr-FR"/>
          </a:p>
        </p:txBody>
      </p:sp>
    </p:spTree>
    <p:extLst>
      <p:ext uri="{BB962C8B-B14F-4D97-AF65-F5344CB8AC3E}">
        <p14:creationId xmlns:p14="http://schemas.microsoft.com/office/powerpoint/2010/main" val="2265798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Ref idx="1003">
        <a:schemeClr val="bg2"/>
      </p:bgRef>
    </p:bg>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1652107" y="2155371"/>
            <a:ext cx="8373291" cy="653214"/>
          </a:xfrm>
          <a:prstGeom prst="rect">
            <a:avLst/>
          </a:prstGeom>
        </p:spPr>
        <p:txBody>
          <a:bodyPr vert="horz" lIns="91440" tIns="45720" rIns="91440" bIns="45720" rtlCol="0" anchor="b" anchorCtr="0">
            <a:noAutofit/>
          </a:bodyPr>
          <a:lstStyle/>
          <a:p>
            <a:endParaRPr dirty="0"/>
          </a:p>
        </p:txBody>
      </p:sp>
    </p:spTree>
    <p:extLst>
      <p:ext uri="{BB962C8B-B14F-4D97-AF65-F5344CB8AC3E}">
        <p14:creationId xmlns:p14="http://schemas.microsoft.com/office/powerpoint/2010/main" val="23632377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123752" y="147413"/>
            <a:ext cx="8373291" cy="727869"/>
          </a:xfrm>
          <a:prstGeom prst="rect">
            <a:avLst/>
          </a:prstGeom>
        </p:spPr>
        <p:txBody>
          <a:bodyPr vert="horz" lIns="91440" tIns="45720" rIns="91440" bIns="45720" rtlCol="0" anchor="b" anchorCtr="0">
            <a:noAutofit/>
          </a:bodyPr>
          <a:lstStyle/>
          <a:p>
            <a:endParaRPr dirty="0"/>
          </a:p>
        </p:txBody>
      </p:sp>
      <p:sp>
        <p:nvSpPr>
          <p:cNvPr id="13" name="Espace réservé du texte 12"/>
          <p:cNvSpPr>
            <a:spLocks noGrp="1"/>
          </p:cNvSpPr>
          <p:nvPr>
            <p:ph type="body" sz="quarter" idx="10" hasCustomPrompt="1"/>
          </p:nvPr>
        </p:nvSpPr>
        <p:spPr>
          <a:xfrm>
            <a:off x="1097280" y="1672045"/>
            <a:ext cx="10162903" cy="3226526"/>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a:lvl1pPr>
            <a:lvl2pPr marL="685800" indent="-336550">
              <a:buSzPct val="150000"/>
              <a:buFontTx/>
              <a:buBlip>
                <a:blip r:embed="rId2"/>
              </a:buBlip>
              <a:defRPr sz="2400">
                <a:ln>
                  <a:noFill/>
                </a:ln>
                <a:solidFill>
                  <a:schemeClr val="tx1"/>
                </a:solidFill>
              </a:defRPr>
            </a:lvl2pPr>
            <a:lvl3pPr>
              <a:buClr>
                <a:schemeClr val="tx2">
                  <a:lumMod val="75000"/>
                </a:schemeClr>
              </a:buClr>
              <a:buSzPct val="100000"/>
              <a:defRPr sz="2200"/>
            </a:lvl3pPr>
            <a:lvl4pPr>
              <a:buClr>
                <a:schemeClr val="tx1">
                  <a:lumMod val="50000"/>
                  <a:lumOff val="50000"/>
                </a:schemeClr>
              </a:buClr>
              <a:buSzPct val="100000"/>
              <a:defRPr sz="2200">
                <a:solidFill>
                  <a:schemeClr val="tx1"/>
                </a:solidFill>
              </a:defRPr>
            </a:lvl4pPr>
            <a:lvl5pPr>
              <a:defRPr sz="2000">
                <a:solidFill>
                  <a:schemeClr val="bg1">
                    <a:lumMod val="65000"/>
                  </a:schemeClr>
                </a:solidFill>
              </a:defRPr>
            </a:lvl5pPr>
          </a:lstStyle>
          <a:p>
            <a:pPr lvl="1"/>
            <a:r>
              <a:rPr lang="fr-FR" dirty="0"/>
              <a:t>Ajouter une partie</a:t>
            </a:r>
          </a:p>
          <a:p>
            <a:pPr lvl="3"/>
            <a:r>
              <a:rPr lang="fr-FR" dirty="0"/>
              <a:t>Ajouter une sous partie</a:t>
            </a:r>
          </a:p>
          <a:p>
            <a:pPr lvl="3"/>
            <a:endParaRPr lang="fr-FR" dirty="0"/>
          </a:p>
          <a:p>
            <a:pPr lvl="3"/>
            <a:endParaRPr lang="fr-FR" dirty="0"/>
          </a:p>
          <a:p>
            <a:pPr lvl="3"/>
            <a:endParaRPr lang="fr-FR" dirty="0"/>
          </a:p>
          <a:p>
            <a:pPr lvl="3"/>
            <a:endParaRPr lang="fr-FR" dirty="0"/>
          </a:p>
          <a:p>
            <a:pPr lvl="3"/>
            <a:endParaRPr lang="fr-FR" dirty="0"/>
          </a:p>
          <a:p>
            <a:pPr lvl="3"/>
            <a:endParaRPr lang="fr-FR" dirty="0"/>
          </a:p>
          <a:p>
            <a:pPr lvl="1"/>
            <a:endParaRPr lang="fr-FR" dirty="0"/>
          </a:p>
        </p:txBody>
      </p:sp>
    </p:spTree>
    <p:extLst>
      <p:ext uri="{BB962C8B-B14F-4D97-AF65-F5344CB8AC3E}">
        <p14:creationId xmlns:p14="http://schemas.microsoft.com/office/powerpoint/2010/main" val="4177130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idx="1"/>
          </p:nvPr>
        </p:nvSpPr>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02DE0832-6E1F-4041-BDE0-6B764A2FBC66}" type="datetimeFigureOut">
              <a:rPr lang="fr-FR" smtClean="0"/>
              <a:pPr/>
              <a:t>24/10/2022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6C1F6B3-A52D-5F4F-AC73-5A3A3C7C7D5C}" type="slidenum">
              <a:rPr lang="fr-FR" smtClean="0"/>
              <a:pPr/>
              <a:t>‹N°›</a:t>
            </a:fld>
            <a:endParaRPr lang="fr-FR"/>
          </a:p>
        </p:txBody>
      </p:sp>
    </p:spTree>
    <p:extLst>
      <p:ext uri="{BB962C8B-B14F-4D97-AF65-F5344CB8AC3E}">
        <p14:creationId xmlns:p14="http://schemas.microsoft.com/office/powerpoint/2010/main" val="129288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Rectangle 57"/>
          <p:cNvSpPr>
            <a:spLocks noGrp="1" noChangeArrowheads="1"/>
          </p:cNvSpPr>
          <p:nvPr>
            <p:ph type="sldNum" sz="quarter" idx="10"/>
          </p:nvPr>
        </p:nvSpPr>
        <p:spPr>
          <a:ln/>
        </p:spPr>
        <p:txBody>
          <a:bodyPr/>
          <a:lstStyle>
            <a:lvl1pPr>
              <a:defRPr/>
            </a:lvl1pPr>
          </a:lstStyle>
          <a:p>
            <a:pPr>
              <a:defRPr/>
            </a:pPr>
            <a:fld id="{D4716580-52AC-4AFE-84DC-DDDBE2220FE3}" type="slidenum">
              <a:rPr lang="fr-FR" altLang="fr-FR"/>
              <a:pPr>
                <a:defRPr/>
              </a:pPr>
              <a:t>‹N°›</a:t>
            </a:fld>
            <a:endParaRPr lang="fr-FR" altLang="fr-FR"/>
          </a:p>
        </p:txBody>
      </p:sp>
    </p:spTree>
    <p:extLst>
      <p:ext uri="{BB962C8B-B14F-4D97-AF65-F5344CB8AC3E}">
        <p14:creationId xmlns:p14="http://schemas.microsoft.com/office/powerpoint/2010/main" val="3263549087"/>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752" y="78885"/>
            <a:ext cx="8373291" cy="727869"/>
          </a:xfrm>
          <a:prstGeom prst="rect">
            <a:avLst/>
          </a:prstGeom>
        </p:spPr>
        <p:txBody>
          <a:bodyPr vert="horz" lIns="91440" tIns="45720" rIns="91440" bIns="45720" rtlCol="0" anchor="b" anchorCtr="0">
            <a:noAutofit/>
          </a:bodyPr>
          <a:lstStyle/>
          <a:p>
            <a:endParaRPr dirty="0"/>
          </a:p>
        </p:txBody>
      </p:sp>
      <p:sp>
        <p:nvSpPr>
          <p:cNvPr id="8" name="Subtitle 2"/>
          <p:cNvSpPr txBox="1">
            <a:spLocks/>
          </p:cNvSpPr>
          <p:nvPr/>
        </p:nvSpPr>
        <p:spPr>
          <a:xfrm>
            <a:off x="8772843" y="908667"/>
            <a:ext cx="3694957" cy="450573"/>
          </a:xfrm>
          <a:prstGeom prst="rect">
            <a:avLst/>
          </a:prstGeo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75000"/>
                </a:schemeClr>
              </a:buClr>
              <a:buSzPct val="110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lumMod val="60000"/>
                  <a:lumOff val="40000"/>
                </a:schemeClr>
              </a:buClr>
              <a:buSzPct val="110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75000"/>
                </a:schemeClr>
              </a:buClr>
              <a:buSzPct val="110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9pPr>
          </a:lstStyle>
          <a:p>
            <a:r>
              <a:rPr lang="fr-FR" sz="1800" b="1" i="1" dirty="0">
                <a:solidFill>
                  <a:srgbClr val="FF0000"/>
                </a:solidFill>
              </a:rPr>
              <a:t>Journée occasion 2022</a:t>
            </a:r>
          </a:p>
        </p:txBody>
      </p:sp>
      <p:sp>
        <p:nvSpPr>
          <p:cNvPr id="9" name="Text Placeholder 2"/>
          <p:cNvSpPr txBox="1">
            <a:spLocks/>
          </p:cNvSpPr>
          <p:nvPr userDrawn="1"/>
        </p:nvSpPr>
        <p:spPr>
          <a:xfrm>
            <a:off x="10734917" y="6335885"/>
            <a:ext cx="1285434" cy="323469"/>
          </a:xfrm>
          <a:prstGeom prst="rect">
            <a:avLst/>
          </a:prstGeom>
        </p:spPr>
        <p:txBody>
          <a:bodyPr vert="horz" lIns="91440" tIns="45720" rIns="91440" bIns="45720" rtlCol="0">
            <a:normAutofit fontScale="85000" lnSpcReduction="10000"/>
          </a:bodyPr>
          <a:lstStyle>
            <a:lvl1pPr marL="0" indent="0" algn="l" defTabSz="914400" rtl="0" eaLnBrk="1" latinLnBrk="0" hangingPunct="1">
              <a:spcBef>
                <a:spcPts val="2000"/>
              </a:spcBef>
              <a:buClr>
                <a:schemeClr val="accent1">
                  <a:lumMod val="60000"/>
                  <a:lumOff val="40000"/>
                </a:schemeClr>
              </a:buClr>
              <a:buSzPct val="150000"/>
              <a:buFontTx/>
              <a:buNone/>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dirty="0"/>
              <a:t>19/10/2022</a:t>
            </a:r>
          </a:p>
        </p:txBody>
      </p:sp>
      <p:sp>
        <p:nvSpPr>
          <p:cNvPr id="10" name="Espace réservé de la date 2"/>
          <p:cNvSpPr txBox="1">
            <a:spLocks/>
          </p:cNvSpPr>
          <p:nvPr userDrawn="1"/>
        </p:nvSpPr>
        <p:spPr>
          <a:xfrm>
            <a:off x="215192" y="6335885"/>
            <a:ext cx="3466013" cy="365125"/>
          </a:xfrm>
          <a:prstGeom prst="rect">
            <a:avLst/>
          </a:prstGeom>
        </p:spPr>
        <p:txBody>
          <a:bodyPr/>
          <a:lstStyle>
            <a:defPPr>
              <a:defRPr lang="fr-FR"/>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600" dirty="0"/>
              <a:t>www.argus-chariot.com</a:t>
            </a:r>
          </a:p>
        </p:txBody>
      </p:sp>
      <p:pic>
        <p:nvPicPr>
          <p:cNvPr id="3" name="Image 2">
            <a:extLst>
              <a:ext uri="{FF2B5EF4-FFF2-40B4-BE49-F238E27FC236}">
                <a16:creationId xmlns:a16="http://schemas.microsoft.com/office/drawing/2014/main" id="{6587349F-93A8-4EAA-BEFF-96BDDE5E4131}"/>
              </a:ext>
            </a:extLst>
          </p:cNvPr>
          <p:cNvPicPr>
            <a:picLocks noChangeAspect="1"/>
          </p:cNvPicPr>
          <p:nvPr userDrawn="1"/>
        </p:nvPicPr>
        <p:blipFill>
          <a:blip r:embed="rId6"/>
          <a:stretch>
            <a:fillRect/>
          </a:stretch>
        </p:blipFill>
        <p:spPr>
          <a:xfrm>
            <a:off x="9172397" y="0"/>
            <a:ext cx="2895851" cy="1133954"/>
          </a:xfrm>
          <a:prstGeom prst="rect">
            <a:avLst/>
          </a:prstGeom>
        </p:spPr>
      </p:pic>
    </p:spTree>
    <p:extLst>
      <p:ext uri="{BB962C8B-B14F-4D97-AF65-F5344CB8AC3E}">
        <p14:creationId xmlns:p14="http://schemas.microsoft.com/office/powerpoint/2010/main" val="1630406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914400" rtl="0" eaLnBrk="1" latinLnBrk="0" hangingPunct="1">
        <a:spcBef>
          <a:spcPct val="0"/>
        </a:spcBef>
        <a:buNone/>
        <a:defRPr sz="4000" b="1" i="0" kern="1200">
          <a:solidFill>
            <a:srgbClr val="FF6600"/>
          </a:solidFill>
          <a:latin typeface="+mj-lt"/>
          <a:ea typeface="+mj-ea"/>
          <a:cs typeface="+mj-cs"/>
        </a:defRPr>
      </a:lvl1pPr>
    </p:titleStyle>
    <p:bodyStyle>
      <a:lvl1pPr marL="0" indent="0" algn="l" defTabSz="914400" rtl="0" eaLnBrk="1" latinLnBrk="0" hangingPunct="1">
        <a:spcBef>
          <a:spcPts val="2000"/>
        </a:spcBef>
        <a:buClr>
          <a:schemeClr val="accent1">
            <a:lumMod val="60000"/>
            <a:lumOff val="40000"/>
          </a:schemeClr>
        </a:buClr>
        <a:buSzPct val="150000"/>
        <a:buFontTx/>
        <a:buNone/>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image" Target="../media/image109.png"/></Relationships>
</file>

<file path=ppt/slides/_rels/slide10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9.xml"/><Relationship Id="rId1" Type="http://schemas.openxmlformats.org/officeDocument/2006/relationships/slideLayout" Target="../slideLayouts/slideLayout1.xml"/><Relationship Id="rId4" Type="http://schemas.openxmlformats.org/officeDocument/2006/relationships/image" Target="../media/image110.png"/></Relationships>
</file>

<file path=ppt/slides/_rels/slide10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openxmlformats.org/officeDocument/2006/relationships/image" Target="../media/image99.jpg"/></Relationships>
</file>

<file path=ppt/slides/_rels/slide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2.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114.jp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2.jp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52.jpg"/></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52.jpg"/></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60.tmp"/><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61.tmp"/></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62.tmp"/></Relationships>
</file>

<file path=ppt/slides/_rels/slide51.xml.rels><?xml version="1.0" encoding="UTF-8" standalone="yes"?>
<Relationships xmlns="http://schemas.openxmlformats.org/package/2006/relationships"><Relationship Id="rId3" Type="http://schemas.openxmlformats.org/officeDocument/2006/relationships/image" Target="../media/image63.tmp"/><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52.xml.rels><?xml version="1.0" encoding="UTF-8" standalone="yes"?>
<Relationships xmlns="http://schemas.openxmlformats.org/package/2006/relationships"><Relationship Id="rId3" Type="http://schemas.openxmlformats.org/officeDocument/2006/relationships/image" Target="../media/image64.tmp"/><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65.tmp"/></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66.tmp"/></Relationships>
</file>

<file path=ppt/slides/_rels/slide55.xml.rels><?xml version="1.0" encoding="UTF-8" standalone="yes"?>
<Relationships xmlns="http://schemas.openxmlformats.org/package/2006/relationships"><Relationship Id="rId3" Type="http://schemas.openxmlformats.org/officeDocument/2006/relationships/image" Target="../media/image67.tmp"/><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68.png"/></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69.tmp"/><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5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70.tm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72.tmp"/></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73.tmp"/></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74.tmp"/></Relationships>
</file>

<file path=ppt/slides/_rels/slide64.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76.tmp"/><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6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77.tmp"/></Relationships>
</file>

<file path=ppt/slides/_rels/slide68.xml.rels><?xml version="1.0" encoding="UTF-8" standalone="yes"?>
<Relationships xmlns="http://schemas.openxmlformats.org/package/2006/relationships"><Relationship Id="rId3" Type="http://schemas.openxmlformats.org/officeDocument/2006/relationships/image" Target="../media/image78.tmp"/><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69.xml.rels><?xml version="1.0" encoding="UTF-8" standalone="yes"?>
<Relationships xmlns="http://schemas.openxmlformats.org/package/2006/relationships"><Relationship Id="rId3" Type="http://schemas.openxmlformats.org/officeDocument/2006/relationships/image" Target="../media/image79.tmp"/><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0.tmp"/><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71.xml.rels><?xml version="1.0" encoding="UTF-8" standalone="yes"?>
<Relationships xmlns="http://schemas.openxmlformats.org/package/2006/relationships"><Relationship Id="rId3" Type="http://schemas.openxmlformats.org/officeDocument/2006/relationships/image" Target="../media/image81.tmp"/><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72.xml.rels><?xml version="1.0" encoding="UTF-8" standalone="yes"?>
<Relationships xmlns="http://schemas.openxmlformats.org/package/2006/relationships"><Relationship Id="rId3" Type="http://schemas.openxmlformats.org/officeDocument/2006/relationships/oleObject" Target="file:///D:\Zoneuro\Prix_plvmt_energie.xls!PlvmtPA!L2C2:L18C10"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image" Target="../media/image82.emf"/></Relationships>
</file>

<file path=ppt/slides/_rels/slide7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7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image" Target="../media/image85.png"/></Relationships>
</file>

<file path=ppt/slides/_rels/slide75.xml.rels><?xml version="1.0" encoding="UTF-8" standalone="yes"?>
<Relationships xmlns="http://schemas.openxmlformats.org/package/2006/relationships"><Relationship Id="rId3" Type="http://schemas.openxmlformats.org/officeDocument/2006/relationships/image" Target="../media/image86.tmp"/><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7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image" Target="../media/image88.png"/></Relationships>
</file>

<file path=ppt/slides/_rels/slide7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89.tmp"/></Relationships>
</file>

<file path=ppt/slides/_rels/slide7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90.tmp"/></Relationships>
</file>

<file path=ppt/slides/_rels/slide79.xml.rels><?xml version="1.0" encoding="UTF-8" standalone="yes"?>
<Relationships xmlns="http://schemas.openxmlformats.org/package/2006/relationships"><Relationship Id="rId3" Type="http://schemas.openxmlformats.org/officeDocument/2006/relationships/image" Target="../media/image91.tmp"/><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92.tmp"/><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81.xml.rels><?xml version="1.0" encoding="UTF-8" standalone="yes"?>
<Relationships xmlns="http://schemas.openxmlformats.org/package/2006/relationships"><Relationship Id="rId3" Type="http://schemas.openxmlformats.org/officeDocument/2006/relationships/image" Target="../media/image93.tmp"/><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82.xml.rels><?xml version="1.0" encoding="UTF-8" standalone="yes"?>
<Relationships xmlns="http://schemas.openxmlformats.org/package/2006/relationships"><Relationship Id="rId3" Type="http://schemas.openxmlformats.org/officeDocument/2006/relationships/image" Target="../media/image94.tmp"/><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83.xml.rels><?xml version="1.0" encoding="UTF-8" standalone="yes"?>
<Relationships xmlns="http://schemas.openxmlformats.org/package/2006/relationships"><Relationship Id="rId3" Type="http://schemas.openxmlformats.org/officeDocument/2006/relationships/image" Target="../media/image95.tmp"/><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8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96.emf"/></Relationships>
</file>

<file path=ppt/slides/_rels/slide8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image" Target="../media/image97.emf"/></Relationships>
</file>

<file path=ppt/slides/_rels/slide8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8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00.png"/></Relationships>
</file>

<file path=ppt/slides/_rels/slide9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02.png"/></Relationships>
</file>

<file path=ppt/slides/_rels/slide9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103.jpeg"/></Relationships>
</file>

<file path=ppt/slides/_rels/slide9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image" Target="../media/image105.png"/><Relationship Id="rId4" Type="http://schemas.openxmlformats.org/officeDocument/2006/relationships/image" Target="../media/image3.jpg"/></Relationships>
</file>

<file path=ppt/slides/_rels/slide9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07.png"/></Relationships>
</file>

<file path=ppt/slides/_rels/slide9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10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40446" y="1624149"/>
            <a:ext cx="6753497" cy="3413618"/>
          </a:xfrm>
        </p:spPr>
        <p:txBody>
          <a:bodyPr/>
          <a:lstStyle/>
          <a:p>
            <a:r>
              <a:rPr lang="fr-FR" sz="5400" dirty="0"/>
              <a:t>Journée occasion</a:t>
            </a:r>
            <a:br>
              <a:rPr lang="fr-FR" sz="5400" dirty="0"/>
            </a:br>
            <a:r>
              <a:rPr lang="fr-FR" sz="5400" b="0" dirty="0"/>
              <a:t>-2022-</a:t>
            </a:r>
            <a:br>
              <a:rPr lang="fr-FR" sz="5400" b="0" dirty="0"/>
            </a:br>
            <a:r>
              <a:rPr lang="fr-FR" sz="5400" b="0" i="1" dirty="0"/>
              <a:t>Hangcha France (CAPM - Senlis)</a:t>
            </a:r>
          </a:p>
        </p:txBody>
      </p:sp>
    </p:spTree>
    <p:extLst>
      <p:ext uri="{BB962C8B-B14F-4D97-AF65-F5344CB8AC3E}">
        <p14:creationId xmlns:p14="http://schemas.microsoft.com/office/powerpoint/2010/main" val="2564946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242262" y="1326236"/>
            <a:ext cx="9378393" cy="4525924"/>
          </a:xfrm>
        </p:spPr>
        <p:txBody>
          <a:bodyPr/>
          <a:lstStyle/>
          <a:p>
            <a:pPr algn="just"/>
            <a:r>
              <a:rPr lang="fr-FR" sz="2000" dirty="0">
                <a:solidFill>
                  <a:schemeClr val="tx1"/>
                </a:solidFill>
              </a:rPr>
              <a:t>Diversifier au maximum les marques et modèles cotés !</a:t>
            </a:r>
          </a:p>
          <a:p>
            <a:pPr marL="0" indent="0" algn="just">
              <a:buNone/>
            </a:pPr>
            <a:endParaRPr lang="fr-FR" sz="2000" dirty="0">
              <a:solidFill>
                <a:schemeClr val="tx1"/>
              </a:solidFill>
            </a:endParaRPr>
          </a:p>
          <a:p>
            <a:pPr algn="just"/>
            <a:r>
              <a:rPr lang="fr-FR" sz="2000" dirty="0">
                <a:solidFill>
                  <a:schemeClr val="tx1"/>
                </a:solidFill>
              </a:rPr>
              <a:t>D’autres suggestions ?</a:t>
            </a:r>
            <a:endParaRPr lang="fr-FR" sz="1800" dirty="0">
              <a:solidFill>
                <a:schemeClr val="tx1"/>
              </a:solidFill>
            </a:endParaRPr>
          </a:p>
          <a:p>
            <a:pPr marL="0" indent="0" algn="just">
              <a:buNone/>
            </a:pPr>
            <a:endParaRPr lang="fr-FR" sz="1800" b="1" dirty="0">
              <a:solidFill>
                <a:schemeClr val="accent5"/>
              </a:solidFill>
            </a:endParaRPr>
          </a:p>
        </p:txBody>
      </p:sp>
      <p:sp>
        <p:nvSpPr>
          <p:cNvPr id="7" name="Titre 1"/>
          <p:cNvSpPr>
            <a:spLocks noGrp="1"/>
          </p:cNvSpPr>
          <p:nvPr>
            <p:ph type="title"/>
          </p:nvPr>
        </p:nvSpPr>
        <p:spPr>
          <a:xfrm>
            <a:off x="-132521" y="-45301"/>
            <a:ext cx="9753176" cy="727869"/>
          </a:xfrm>
        </p:spPr>
        <p:txBody>
          <a:bodyPr/>
          <a:lstStyle/>
          <a:p>
            <a:r>
              <a:rPr lang="fr-FR" sz="2800" dirty="0"/>
              <a:t>Quels impacts si peu de cotateurs pour une marque ?</a:t>
            </a:r>
          </a:p>
        </p:txBody>
      </p:sp>
      <p:pic>
        <p:nvPicPr>
          <p:cNvPr id="1028" name="Picture 4" descr="Point D'Interrogation Question - Image gratuite sur Pixabay">
            <a:extLst>
              <a:ext uri="{FF2B5EF4-FFF2-40B4-BE49-F238E27FC236}">
                <a16:creationId xmlns:a16="http://schemas.microsoft.com/office/drawing/2014/main" id="{1B069287-9B9E-063E-3273-7F40C9AE34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7192" y="2231136"/>
            <a:ext cx="2980944" cy="29809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017144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2"/>
          <p:cNvSpPr txBox="1">
            <a:spLocks/>
          </p:cNvSpPr>
          <p:nvPr/>
        </p:nvSpPr>
        <p:spPr>
          <a:xfrm>
            <a:off x="242262" y="1776752"/>
            <a:ext cx="11279178" cy="4167264"/>
          </a:xfrm>
          <a:prstGeom prst="rect">
            <a:avLst/>
          </a:prstGeom>
        </p:spPr>
        <p:txBody>
          <a:bodyPr/>
          <a:lstStyle>
            <a:lvl1pPr marL="0" indent="0" algn="l" defTabSz="914400" rtl="0" eaLnBrk="1" latinLnBrk="0" hangingPunct="1">
              <a:spcBef>
                <a:spcPts val="2000"/>
              </a:spcBef>
              <a:buClr>
                <a:schemeClr val="accent1">
                  <a:lumMod val="60000"/>
                  <a:lumOff val="40000"/>
                </a:schemeClr>
              </a:buClr>
              <a:buSzPct val="150000"/>
              <a:buFontTx/>
              <a:buNone/>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722313" indent="-722313" algn="just">
              <a:buBlip>
                <a:blip r:embed="rId3"/>
              </a:buBlip>
              <a:tabLst>
                <a:tab pos="1976438" algn="l"/>
              </a:tabLst>
            </a:pPr>
            <a:r>
              <a:rPr lang="fr-FR" sz="2400" u="sng" dirty="0">
                <a:solidFill>
                  <a:schemeClr val="tx1"/>
                </a:solidFill>
              </a:rPr>
              <a:t>Art. 11	Epreuve dynamique</a:t>
            </a:r>
          </a:p>
          <a:p>
            <a:pPr marL="1971675" lvl="2" indent="0" algn="just">
              <a:buSzPct val="150000"/>
              <a:buFont typeface="Wingdings 2" pitchFamily="18" charset="2"/>
              <a:buNone/>
            </a:pPr>
            <a:r>
              <a:rPr lang="fr-FR" dirty="0">
                <a:solidFill>
                  <a:schemeClr val="tx1"/>
                </a:solidFill>
              </a:rPr>
              <a:t>On entend par « épreuve dynamique » l’épreuve qui consiste à faire mouvoir, par le chariot, la charge maximale d’utilisation multipliée par le coefficient d’épreuve dynamique de façon à amener cette charge dans toutes les positions qu’elle peut occuper, sans qu’il soit tenu compte ni de la vitesse obtenue, ni de l’échauffement de l’appareil.</a:t>
            </a:r>
          </a:p>
          <a:p>
            <a:pPr marL="2335213" lvl="2" indent="-360363" algn="just">
              <a:buClr>
                <a:schemeClr val="bg2">
                  <a:lumMod val="50000"/>
                </a:schemeClr>
              </a:buClr>
            </a:pPr>
            <a:r>
              <a:rPr lang="fr-FR" dirty="0">
                <a:solidFill>
                  <a:schemeClr val="tx1"/>
                </a:solidFill>
              </a:rPr>
              <a:t>les conditions de l’épreuve dynamique et le coefficient appliqué sont ceux définis par la notice d’instructions du fabricant ;</a:t>
            </a:r>
          </a:p>
          <a:p>
            <a:pPr marL="2335213" lvl="2" indent="-360363" algn="just">
              <a:buClr>
                <a:schemeClr val="bg2">
                  <a:lumMod val="50000"/>
                </a:schemeClr>
              </a:buClr>
            </a:pPr>
            <a:r>
              <a:rPr lang="fr-FR" dirty="0">
                <a:solidFill>
                  <a:schemeClr val="tx1"/>
                </a:solidFill>
              </a:rPr>
              <a:t>à défaut, ce sont ceux définis par la réglementation appliquée lors de la conception de l’appareil ;</a:t>
            </a:r>
          </a:p>
          <a:p>
            <a:pPr marL="2335213" lvl="2" indent="-360363" algn="just">
              <a:buClr>
                <a:schemeClr val="bg2">
                  <a:lumMod val="50000"/>
                </a:schemeClr>
              </a:buClr>
            </a:pPr>
            <a:r>
              <a:rPr lang="fr-FR" dirty="0">
                <a:solidFill>
                  <a:schemeClr val="tx1"/>
                </a:solidFill>
              </a:rPr>
              <a:t>à défaut, le coefficient est égal à 1,1.</a:t>
            </a:r>
          </a:p>
        </p:txBody>
      </p:sp>
      <p:sp>
        <p:nvSpPr>
          <p:cNvPr id="3" name="Titre 1"/>
          <p:cNvSpPr>
            <a:spLocks noGrp="1"/>
          </p:cNvSpPr>
          <p:nvPr>
            <p:ph type="title"/>
          </p:nvPr>
        </p:nvSpPr>
        <p:spPr>
          <a:xfrm>
            <a:off x="26971" y="29130"/>
            <a:ext cx="9191457" cy="727869"/>
          </a:xfrm>
        </p:spPr>
        <p:txBody>
          <a:bodyPr/>
          <a:lstStyle/>
          <a:p>
            <a:r>
              <a:rPr lang="fr-FR" dirty="0"/>
              <a:t>Dispositions pratiques</a:t>
            </a:r>
          </a:p>
        </p:txBody>
      </p:sp>
      <p:sp>
        <p:nvSpPr>
          <p:cNvPr id="4" name="Espace réservé du texte 2"/>
          <p:cNvSpPr txBox="1">
            <a:spLocks/>
          </p:cNvSpPr>
          <p:nvPr/>
        </p:nvSpPr>
        <p:spPr>
          <a:xfrm>
            <a:off x="242262" y="1144057"/>
            <a:ext cx="11949738" cy="499991"/>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pPr>
            <a:r>
              <a:rPr lang="fr-FR" sz="2800" b="1" i="1" dirty="0">
                <a:solidFill>
                  <a:schemeClr val="tx1"/>
                </a:solidFill>
              </a:rPr>
              <a:t>OCCASION : </a:t>
            </a:r>
            <a:r>
              <a:rPr lang="fr-FR" sz="2800" i="1" dirty="0">
                <a:solidFill>
                  <a:schemeClr val="tx1"/>
                </a:solidFill>
              </a:rPr>
              <a:t>MISE EN SERVICE</a:t>
            </a:r>
            <a:endParaRPr lang="fr-FR" sz="2400" i="1" dirty="0">
              <a:solidFill>
                <a:schemeClr val="tx1"/>
              </a:solidFill>
            </a:endParaRPr>
          </a:p>
        </p:txBody>
      </p:sp>
      <p:pic>
        <p:nvPicPr>
          <p:cNvPr id="5" name="Image 4"/>
          <p:cNvPicPr>
            <a:picLocks noChangeAspect="1"/>
          </p:cNvPicPr>
          <p:nvPr/>
        </p:nvPicPr>
        <p:blipFill>
          <a:blip r:embed="rId4">
            <a:clrChange>
              <a:clrFrom>
                <a:srgbClr val="FFFFFF"/>
              </a:clrFrom>
              <a:clrTo>
                <a:srgbClr val="FFFFFF">
                  <a:alpha val="0"/>
                </a:srgbClr>
              </a:clrTo>
            </a:clrChange>
          </a:blip>
          <a:stretch>
            <a:fillRect/>
          </a:stretch>
        </p:blipFill>
        <p:spPr>
          <a:xfrm>
            <a:off x="491667" y="2462153"/>
            <a:ext cx="1342923" cy="3960000"/>
          </a:xfrm>
          <a:prstGeom prst="rect">
            <a:avLst/>
          </a:prstGeom>
        </p:spPr>
      </p:pic>
      <p:sp>
        <p:nvSpPr>
          <p:cNvPr id="6" name="Espace réservé du pied de page 1"/>
          <p:cNvSpPr txBox="1">
            <a:spLocks/>
          </p:cNvSpPr>
          <p:nvPr/>
        </p:nvSpPr>
        <p:spPr>
          <a:xfrm>
            <a:off x="2890520" y="6361419"/>
            <a:ext cx="7802880" cy="406834"/>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400" dirty="0"/>
              <a:t>Mise en service des CHARIOTS D’OCCASION                     </a:t>
            </a:r>
            <a:r>
              <a:rPr lang="fr-FR" sz="1400" b="1" dirty="0"/>
              <a:t>Thierry HANOTEL </a:t>
            </a:r>
            <a:r>
              <a:rPr lang="fr-FR" sz="1400" dirty="0"/>
              <a:t>– INRS Paris</a:t>
            </a:r>
          </a:p>
        </p:txBody>
      </p:sp>
    </p:spTree>
    <p:extLst>
      <p:ext uri="{BB962C8B-B14F-4D97-AF65-F5344CB8AC3E}">
        <p14:creationId xmlns:p14="http://schemas.microsoft.com/office/powerpoint/2010/main" val="38980769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2"/>
          <p:cNvSpPr txBox="1">
            <a:spLocks/>
          </p:cNvSpPr>
          <p:nvPr/>
        </p:nvSpPr>
        <p:spPr>
          <a:xfrm>
            <a:off x="242262" y="1776752"/>
            <a:ext cx="11279178" cy="4167264"/>
          </a:xfrm>
          <a:prstGeom prst="rect">
            <a:avLst/>
          </a:prstGeom>
        </p:spPr>
        <p:txBody>
          <a:bodyPr/>
          <a:lstStyle>
            <a:lvl1pPr marL="0" indent="0" algn="l" defTabSz="914400" rtl="0" eaLnBrk="1" latinLnBrk="0" hangingPunct="1">
              <a:spcBef>
                <a:spcPts val="2000"/>
              </a:spcBef>
              <a:buClr>
                <a:schemeClr val="accent1">
                  <a:lumMod val="60000"/>
                  <a:lumOff val="40000"/>
                </a:schemeClr>
              </a:buClr>
              <a:buSzPct val="150000"/>
              <a:buFontTx/>
              <a:buNone/>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722313" indent="-722313" algn="just">
              <a:buBlip>
                <a:blip r:embed="rId3"/>
              </a:buBlip>
              <a:tabLst>
                <a:tab pos="1976438" algn="l"/>
              </a:tabLst>
            </a:pPr>
            <a:r>
              <a:rPr lang="fr-FR" sz="2400" u="sng" dirty="0">
                <a:solidFill>
                  <a:schemeClr val="tx1"/>
                </a:solidFill>
              </a:rPr>
              <a:t>Art. 6b	Essai de fonctionnement</a:t>
            </a:r>
          </a:p>
          <a:p>
            <a:pPr marL="1971675" lvl="2" indent="0" algn="just">
              <a:buSzPct val="150000"/>
              <a:buFont typeface="Wingdings 2" pitchFamily="18" charset="2"/>
              <a:buNone/>
            </a:pPr>
            <a:r>
              <a:rPr lang="fr-FR" dirty="0">
                <a:solidFill>
                  <a:schemeClr val="tx1"/>
                </a:solidFill>
              </a:rPr>
              <a:t>On entend par « essai de fonctionnement » l’essai qui consiste à s’assurer de l’efficacité de fonctionnement :</a:t>
            </a:r>
          </a:p>
          <a:p>
            <a:pPr marL="2335213" lvl="2" indent="-360363" algn="just">
              <a:buClr>
                <a:schemeClr val="bg2">
                  <a:lumMod val="50000"/>
                </a:schemeClr>
              </a:buClr>
            </a:pPr>
            <a:r>
              <a:rPr lang="fr-FR" dirty="0">
                <a:solidFill>
                  <a:schemeClr val="tx1"/>
                </a:solidFill>
              </a:rPr>
              <a:t>des freins ou dispositifs équivalents destinés à arrêter, puis à maintenir, dans toutes leurs positions, la charge ou le chariot ;</a:t>
            </a:r>
          </a:p>
          <a:p>
            <a:pPr marL="2335213" lvl="2" indent="-360363" algn="just">
              <a:buClr>
                <a:schemeClr val="bg2">
                  <a:lumMod val="50000"/>
                </a:schemeClr>
              </a:buClr>
            </a:pPr>
            <a:r>
              <a:rPr lang="fr-FR" dirty="0">
                <a:solidFill>
                  <a:schemeClr val="tx1"/>
                </a:solidFill>
              </a:rPr>
              <a:t>des dispositifs contrôlant la descente des charges ;</a:t>
            </a:r>
          </a:p>
          <a:p>
            <a:pPr marL="3233738" lvl="2" indent="-360363" algn="just">
              <a:buClr>
                <a:schemeClr val="bg2">
                  <a:lumMod val="50000"/>
                </a:schemeClr>
              </a:buClr>
            </a:pPr>
            <a:r>
              <a:rPr lang="fr-FR" dirty="0">
                <a:solidFill>
                  <a:schemeClr val="tx1"/>
                </a:solidFill>
              </a:rPr>
              <a:t>des dispositifs limitant les mouvements du chariot et de la charge tels que limiteurs de course, dispositifs parachutes… ;</a:t>
            </a:r>
          </a:p>
          <a:p>
            <a:pPr marL="3233738" lvl="2" indent="-360363" algn="just">
              <a:buClr>
                <a:schemeClr val="bg2">
                  <a:lumMod val="50000"/>
                </a:schemeClr>
              </a:buClr>
            </a:pPr>
            <a:r>
              <a:rPr lang="fr-FR" dirty="0">
                <a:solidFill>
                  <a:schemeClr val="tx1"/>
                </a:solidFill>
              </a:rPr>
              <a:t>des limiteurs de charge et de moment, lorsqu’ils existent, aux valeurs définies dans la notice d’instructions du fabricant ou, à défaut, au-delà de la charge maximale d’utilisation et à moins de 1,1 fois la charge ou le moment maximal.</a:t>
            </a:r>
          </a:p>
        </p:txBody>
      </p:sp>
      <p:sp>
        <p:nvSpPr>
          <p:cNvPr id="7" name="Titre 1"/>
          <p:cNvSpPr>
            <a:spLocks noGrp="1"/>
          </p:cNvSpPr>
          <p:nvPr>
            <p:ph type="title"/>
          </p:nvPr>
        </p:nvSpPr>
        <p:spPr>
          <a:xfrm>
            <a:off x="26971" y="29130"/>
            <a:ext cx="9191457" cy="727869"/>
          </a:xfrm>
        </p:spPr>
        <p:txBody>
          <a:bodyPr/>
          <a:lstStyle/>
          <a:p>
            <a:r>
              <a:rPr lang="fr-FR" dirty="0"/>
              <a:t>Dispositions pratiques</a:t>
            </a:r>
          </a:p>
        </p:txBody>
      </p:sp>
      <p:sp>
        <p:nvSpPr>
          <p:cNvPr id="8" name="Espace réservé du texte 2"/>
          <p:cNvSpPr txBox="1">
            <a:spLocks/>
          </p:cNvSpPr>
          <p:nvPr/>
        </p:nvSpPr>
        <p:spPr>
          <a:xfrm>
            <a:off x="242262" y="1144057"/>
            <a:ext cx="11949738" cy="499991"/>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pPr>
            <a:r>
              <a:rPr lang="fr-FR" sz="2800" b="1" i="1" dirty="0">
                <a:solidFill>
                  <a:schemeClr val="tx1"/>
                </a:solidFill>
              </a:rPr>
              <a:t>OCCASION : </a:t>
            </a:r>
            <a:r>
              <a:rPr lang="fr-FR" sz="2800" i="1" dirty="0">
                <a:solidFill>
                  <a:schemeClr val="tx1"/>
                </a:solidFill>
              </a:rPr>
              <a:t>MISE EN SERVICE</a:t>
            </a:r>
            <a:endParaRPr lang="fr-FR" sz="2400" i="1" dirty="0">
              <a:solidFill>
                <a:schemeClr val="tx1"/>
              </a:solidFill>
            </a:endParaRPr>
          </a:p>
        </p:txBody>
      </p:sp>
      <p:pic>
        <p:nvPicPr>
          <p:cNvPr id="9" name="Picture 2" descr="Conduite des engins de manutention - PDF Free Download"/>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15455" y="4052883"/>
            <a:ext cx="3176574" cy="2340000"/>
          </a:xfrm>
          <a:prstGeom prst="rect">
            <a:avLst/>
          </a:prstGeom>
          <a:noFill/>
          <a:extLst>
            <a:ext uri="{909E8E84-426E-40DD-AFC4-6F175D3DCCD1}">
              <a14:hiddenFill xmlns:a14="http://schemas.microsoft.com/office/drawing/2010/main">
                <a:solidFill>
                  <a:srgbClr val="FFFFFF"/>
                </a:solidFill>
              </a14:hiddenFill>
            </a:ext>
          </a:extLst>
        </p:spPr>
      </p:pic>
      <p:sp>
        <p:nvSpPr>
          <p:cNvPr id="10" name="Espace réservé du pied de page 1"/>
          <p:cNvSpPr txBox="1">
            <a:spLocks/>
          </p:cNvSpPr>
          <p:nvPr/>
        </p:nvSpPr>
        <p:spPr>
          <a:xfrm>
            <a:off x="2890520" y="6361419"/>
            <a:ext cx="7802880" cy="406834"/>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400" dirty="0"/>
              <a:t>Mise en service des CHARIOTS D’OCCASION                     </a:t>
            </a:r>
            <a:r>
              <a:rPr lang="fr-FR" sz="1400" b="1" dirty="0"/>
              <a:t>Thierry HANOTEL </a:t>
            </a:r>
            <a:r>
              <a:rPr lang="fr-FR" sz="1400" dirty="0"/>
              <a:t>– INRS Paris</a:t>
            </a:r>
          </a:p>
        </p:txBody>
      </p:sp>
    </p:spTree>
    <p:extLst>
      <p:ext uri="{BB962C8B-B14F-4D97-AF65-F5344CB8AC3E}">
        <p14:creationId xmlns:p14="http://schemas.microsoft.com/office/powerpoint/2010/main" val="10815703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2"/>
          <p:cNvSpPr txBox="1">
            <a:spLocks/>
          </p:cNvSpPr>
          <p:nvPr/>
        </p:nvSpPr>
        <p:spPr>
          <a:xfrm>
            <a:off x="242262" y="1356339"/>
            <a:ext cx="11279178" cy="1378463"/>
          </a:xfrm>
          <a:prstGeom prst="rect">
            <a:avLst/>
          </a:prstGeom>
        </p:spPr>
        <p:txBody>
          <a:bodyPr/>
          <a:lstStyle>
            <a:lvl1pPr marL="0" indent="0" algn="l" defTabSz="914400" rtl="0" eaLnBrk="1" latinLnBrk="0" hangingPunct="1">
              <a:spcBef>
                <a:spcPts val="2000"/>
              </a:spcBef>
              <a:buClr>
                <a:schemeClr val="accent1">
                  <a:lumMod val="60000"/>
                  <a:lumOff val="40000"/>
                </a:schemeClr>
              </a:buClr>
              <a:buSzPct val="150000"/>
              <a:buFontTx/>
              <a:buNone/>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722313" indent="-722313" algn="just">
              <a:buBlip>
                <a:blip r:embed="rId3"/>
              </a:buBlip>
              <a:tabLst>
                <a:tab pos="1976438" algn="l"/>
              </a:tabLst>
            </a:pPr>
            <a:r>
              <a:rPr lang="fr-FR" sz="2400" dirty="0">
                <a:solidFill>
                  <a:schemeClr val="tx1"/>
                </a:solidFill>
              </a:rPr>
              <a:t>Le chef d’établissement doit mettre à la disposition du vérificateur :</a:t>
            </a:r>
          </a:p>
          <a:p>
            <a:pPr marL="1077913" lvl="2" indent="-360363" algn="just">
              <a:spcBef>
                <a:spcPts val="300"/>
              </a:spcBef>
              <a:buClr>
                <a:schemeClr val="bg2">
                  <a:lumMod val="50000"/>
                </a:schemeClr>
              </a:buClr>
            </a:pPr>
            <a:r>
              <a:rPr lang="fr-FR" dirty="0">
                <a:solidFill>
                  <a:schemeClr val="tx1"/>
                </a:solidFill>
              </a:rPr>
              <a:t>le chariot concerné, clairement identifié, pendant le temps nécessaire ;</a:t>
            </a:r>
          </a:p>
          <a:p>
            <a:pPr marL="1077913" lvl="2" indent="-360363" algn="just">
              <a:spcBef>
                <a:spcPts val="300"/>
              </a:spcBef>
              <a:buClr>
                <a:schemeClr val="bg2">
                  <a:lumMod val="50000"/>
                </a:schemeClr>
              </a:buClr>
            </a:pPr>
            <a:r>
              <a:rPr lang="fr-FR" dirty="0">
                <a:solidFill>
                  <a:schemeClr val="tx1"/>
                </a:solidFill>
              </a:rPr>
              <a:t>les documents nécessaires : notice d’instructions, déclaration ou certificat de conformité, rapports des vérifications précédentes, carnet de maintenance du chariot… ;</a:t>
            </a:r>
          </a:p>
          <a:p>
            <a:pPr marL="1077913" lvl="2" indent="-360363" algn="just">
              <a:spcBef>
                <a:spcPts val="300"/>
              </a:spcBef>
              <a:buClr>
                <a:schemeClr val="bg2">
                  <a:lumMod val="50000"/>
                </a:schemeClr>
              </a:buClr>
            </a:pPr>
            <a:r>
              <a:rPr lang="fr-FR" dirty="0">
                <a:solidFill>
                  <a:schemeClr val="tx1"/>
                </a:solidFill>
              </a:rPr>
              <a:t>le personnel nécessaire à la conduite du chariot ainsi qu’à la direction des manœuvres et aux réglages éventuels ;</a:t>
            </a:r>
          </a:p>
          <a:p>
            <a:pPr marL="1077913" lvl="2" indent="-360363" algn="just">
              <a:spcBef>
                <a:spcPts val="300"/>
              </a:spcBef>
              <a:buClr>
                <a:schemeClr val="bg2">
                  <a:lumMod val="50000"/>
                </a:schemeClr>
              </a:buClr>
            </a:pPr>
            <a:r>
              <a:rPr lang="fr-FR" dirty="0">
                <a:solidFill>
                  <a:schemeClr val="tx1"/>
                </a:solidFill>
              </a:rPr>
              <a:t>les moyens permettant d’accéder en sécurité aux différentes parties du chariot ;</a:t>
            </a:r>
          </a:p>
          <a:p>
            <a:pPr marL="1077913" lvl="2" indent="-360363" algn="just">
              <a:spcBef>
                <a:spcPts val="300"/>
              </a:spcBef>
              <a:buClr>
                <a:schemeClr val="bg2">
                  <a:lumMod val="50000"/>
                </a:schemeClr>
              </a:buClr>
            </a:pPr>
            <a:r>
              <a:rPr lang="fr-FR" dirty="0">
                <a:solidFill>
                  <a:schemeClr val="tx1"/>
                </a:solidFill>
              </a:rPr>
              <a:t>pour l’examen d’adéquation : par écrit, les informations nécessaires relatives aux travaux qu’il est prévu d’effectuer avec le chariot (déclaration d’utilisation) ;</a:t>
            </a:r>
          </a:p>
          <a:p>
            <a:pPr marL="1077913" lvl="2" indent="-360363" algn="just">
              <a:spcBef>
                <a:spcPts val="300"/>
              </a:spcBef>
              <a:buClr>
                <a:schemeClr val="bg2">
                  <a:lumMod val="50000"/>
                </a:schemeClr>
              </a:buClr>
            </a:pPr>
            <a:r>
              <a:rPr lang="fr-FR" dirty="0">
                <a:solidFill>
                  <a:schemeClr val="tx1"/>
                </a:solidFill>
              </a:rPr>
              <a:t>Pour les épreuves ou essais : les charges suffisantes et les moyens utiles à leur manutention, durant le temps nécessaire, ainsi qu’un lieu sécurisé pour les réaliser.</a:t>
            </a:r>
          </a:p>
          <a:p>
            <a:pPr marL="719137" lvl="2" indent="0" algn="just">
              <a:spcBef>
                <a:spcPts val="300"/>
              </a:spcBef>
              <a:buFont typeface="Wingdings 2" pitchFamily="18" charset="2"/>
              <a:buNone/>
            </a:pPr>
            <a:r>
              <a:rPr lang="fr-FR" sz="2400" dirty="0">
                <a:solidFill>
                  <a:schemeClr val="tx1"/>
                </a:solidFill>
              </a:rPr>
              <a:t>Ces conditions d’exécution doivent être réunies préalablement à la réalisation complète des examens, épreuves ou essais.</a:t>
            </a:r>
          </a:p>
        </p:txBody>
      </p:sp>
      <p:sp>
        <p:nvSpPr>
          <p:cNvPr id="3" name="Titre 1"/>
          <p:cNvSpPr>
            <a:spLocks noGrp="1"/>
          </p:cNvSpPr>
          <p:nvPr>
            <p:ph type="title"/>
          </p:nvPr>
        </p:nvSpPr>
        <p:spPr>
          <a:xfrm>
            <a:off x="26971" y="29130"/>
            <a:ext cx="9191457" cy="727869"/>
          </a:xfrm>
        </p:spPr>
        <p:txBody>
          <a:bodyPr/>
          <a:lstStyle/>
          <a:p>
            <a:r>
              <a:rPr lang="fr-FR" dirty="0"/>
              <a:t>Modalités de réalisation</a:t>
            </a:r>
          </a:p>
        </p:txBody>
      </p:sp>
      <p:sp>
        <p:nvSpPr>
          <p:cNvPr id="4" name="Espace réservé du texte 2"/>
          <p:cNvSpPr txBox="1">
            <a:spLocks/>
          </p:cNvSpPr>
          <p:nvPr/>
        </p:nvSpPr>
        <p:spPr>
          <a:xfrm>
            <a:off x="242262" y="891811"/>
            <a:ext cx="8274721" cy="499991"/>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pPr>
            <a:r>
              <a:rPr lang="fr-FR" sz="2800" b="1" i="1" dirty="0">
                <a:solidFill>
                  <a:schemeClr val="tx1"/>
                </a:solidFill>
              </a:rPr>
              <a:t>ARTICLE 3 de l’arrêté du 1</a:t>
            </a:r>
            <a:r>
              <a:rPr lang="fr-FR" sz="2800" b="1" i="1" baseline="30000" dirty="0">
                <a:solidFill>
                  <a:schemeClr val="tx1"/>
                </a:solidFill>
              </a:rPr>
              <a:t>er</a:t>
            </a:r>
            <a:r>
              <a:rPr lang="fr-FR" sz="2800" b="1" i="1" dirty="0">
                <a:solidFill>
                  <a:schemeClr val="tx1"/>
                </a:solidFill>
              </a:rPr>
              <a:t> mars 2004</a:t>
            </a:r>
            <a:endParaRPr lang="fr-FR" sz="2400" b="1" i="1" dirty="0">
              <a:solidFill>
                <a:schemeClr val="tx1"/>
              </a:solidFill>
            </a:endParaRPr>
          </a:p>
        </p:txBody>
      </p:sp>
      <p:sp>
        <p:nvSpPr>
          <p:cNvPr id="5" name="Espace réservé du pied de page 1"/>
          <p:cNvSpPr txBox="1">
            <a:spLocks/>
          </p:cNvSpPr>
          <p:nvPr/>
        </p:nvSpPr>
        <p:spPr>
          <a:xfrm>
            <a:off x="2890520" y="6361419"/>
            <a:ext cx="7802880" cy="406834"/>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400" dirty="0"/>
              <a:t>Mise en service des CHARIOTS D’OCCASION                     </a:t>
            </a:r>
            <a:r>
              <a:rPr lang="fr-FR" sz="1400" b="1" dirty="0"/>
              <a:t>Thierry HANOTEL </a:t>
            </a:r>
            <a:r>
              <a:rPr lang="fr-FR" sz="1400" dirty="0"/>
              <a:t>– INRS Paris</a:t>
            </a:r>
          </a:p>
        </p:txBody>
      </p:sp>
    </p:spTree>
    <p:extLst>
      <p:ext uri="{BB962C8B-B14F-4D97-AF65-F5344CB8AC3E}">
        <p14:creationId xmlns:p14="http://schemas.microsoft.com/office/powerpoint/2010/main" val="26255110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2"/>
          <p:cNvSpPr txBox="1">
            <a:spLocks/>
          </p:cNvSpPr>
          <p:nvPr/>
        </p:nvSpPr>
        <p:spPr>
          <a:xfrm>
            <a:off x="242262" y="1776752"/>
            <a:ext cx="11279178" cy="1378463"/>
          </a:xfrm>
          <a:prstGeom prst="rect">
            <a:avLst/>
          </a:prstGeom>
        </p:spPr>
        <p:txBody>
          <a:bodyPr/>
          <a:lstStyle>
            <a:lvl1pPr marL="0" indent="0" algn="l" defTabSz="914400" rtl="0" eaLnBrk="1" latinLnBrk="0" hangingPunct="1">
              <a:spcBef>
                <a:spcPts val="2000"/>
              </a:spcBef>
              <a:buClr>
                <a:schemeClr val="accent1">
                  <a:lumMod val="60000"/>
                  <a:lumOff val="40000"/>
                </a:schemeClr>
              </a:buClr>
              <a:buSzPct val="150000"/>
              <a:buFontTx/>
              <a:buNone/>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722313" indent="-722313" algn="just">
              <a:buBlip>
                <a:blip r:embed="rId3"/>
              </a:buBlip>
            </a:pPr>
            <a:r>
              <a:rPr lang="fr-FR" sz="2200" dirty="0">
                <a:solidFill>
                  <a:schemeClr val="tx1"/>
                </a:solidFill>
              </a:rPr>
              <a:t>Le vérificateur :</a:t>
            </a:r>
          </a:p>
          <a:p>
            <a:pPr marL="1077913" lvl="2" indent="-360363" algn="just">
              <a:spcBef>
                <a:spcPts val="300"/>
              </a:spcBef>
              <a:buClr>
                <a:schemeClr val="bg2">
                  <a:lumMod val="50000"/>
                </a:schemeClr>
              </a:buClr>
            </a:pPr>
            <a:r>
              <a:rPr lang="fr-FR" dirty="0">
                <a:solidFill>
                  <a:schemeClr val="tx1"/>
                </a:solidFill>
              </a:rPr>
              <a:t>établit un rapport provisoire qui est remis à l’utilisateur à l’issue de la vérification ;</a:t>
            </a:r>
          </a:p>
          <a:p>
            <a:pPr marL="1077913" lvl="2" indent="-360363" algn="just">
              <a:spcBef>
                <a:spcPts val="300"/>
              </a:spcBef>
              <a:buClr>
                <a:schemeClr val="bg2">
                  <a:lumMod val="50000"/>
                </a:schemeClr>
              </a:buClr>
            </a:pPr>
            <a:r>
              <a:rPr lang="fr-FR" dirty="0">
                <a:solidFill>
                  <a:schemeClr val="tx1"/>
                </a:solidFill>
              </a:rPr>
              <a:t>établit un rapport qui est communiqué au chef d’établissement dans les quatre semaines suivant la réalisation des examens, épreuves ou essais concernés.</a:t>
            </a:r>
          </a:p>
        </p:txBody>
      </p:sp>
      <p:sp>
        <p:nvSpPr>
          <p:cNvPr id="3" name="Titre 1"/>
          <p:cNvSpPr>
            <a:spLocks noGrp="1"/>
          </p:cNvSpPr>
          <p:nvPr>
            <p:ph type="title"/>
          </p:nvPr>
        </p:nvSpPr>
        <p:spPr>
          <a:xfrm>
            <a:off x="26971" y="29130"/>
            <a:ext cx="9191457" cy="727869"/>
          </a:xfrm>
        </p:spPr>
        <p:txBody>
          <a:bodyPr/>
          <a:lstStyle/>
          <a:p>
            <a:r>
              <a:rPr lang="fr-FR" dirty="0"/>
              <a:t>Compétences du vérificateur</a:t>
            </a:r>
          </a:p>
        </p:txBody>
      </p:sp>
      <p:sp>
        <p:nvSpPr>
          <p:cNvPr id="4" name="Espace réservé du texte 2"/>
          <p:cNvSpPr txBox="1">
            <a:spLocks/>
          </p:cNvSpPr>
          <p:nvPr/>
        </p:nvSpPr>
        <p:spPr>
          <a:xfrm>
            <a:off x="242262" y="1144057"/>
            <a:ext cx="8274721" cy="499991"/>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pPr>
            <a:r>
              <a:rPr lang="fr-FR" sz="2800" b="1" i="1" dirty="0">
                <a:solidFill>
                  <a:schemeClr val="tx1"/>
                </a:solidFill>
              </a:rPr>
              <a:t>ARTICLE 3 de l’arrêté du 1</a:t>
            </a:r>
            <a:r>
              <a:rPr lang="fr-FR" sz="2800" b="1" i="1" baseline="30000" dirty="0">
                <a:solidFill>
                  <a:schemeClr val="tx1"/>
                </a:solidFill>
              </a:rPr>
              <a:t>er</a:t>
            </a:r>
            <a:r>
              <a:rPr lang="fr-FR" sz="2800" b="1" i="1" dirty="0">
                <a:solidFill>
                  <a:schemeClr val="tx1"/>
                </a:solidFill>
              </a:rPr>
              <a:t> mars 2004</a:t>
            </a:r>
            <a:endParaRPr lang="fr-FR" sz="2400" b="1" i="1" dirty="0">
              <a:solidFill>
                <a:schemeClr val="tx1"/>
              </a:solidFill>
            </a:endParaRPr>
          </a:p>
        </p:txBody>
      </p:sp>
      <p:sp>
        <p:nvSpPr>
          <p:cNvPr id="5" name="Espace réservé du texte 2"/>
          <p:cNvSpPr txBox="1">
            <a:spLocks/>
          </p:cNvSpPr>
          <p:nvPr/>
        </p:nvSpPr>
        <p:spPr>
          <a:xfrm>
            <a:off x="240662" y="4056334"/>
            <a:ext cx="11279178" cy="1378463"/>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722313" indent="-722313" algn="just"/>
            <a:r>
              <a:rPr lang="fr-FR" sz="2200" dirty="0">
                <a:solidFill>
                  <a:schemeClr val="tx1"/>
                </a:solidFill>
              </a:rPr>
              <a:t>Les vérifications sont réalisées par des personnes qualifiées, appartenant ou non à l'établissement, dont la liste est tenue à la disposition de l'inspection du travail.</a:t>
            </a:r>
          </a:p>
          <a:p>
            <a:pPr marL="722313" indent="0" algn="just">
              <a:spcBef>
                <a:spcPts val="0"/>
              </a:spcBef>
              <a:buNone/>
            </a:pPr>
            <a:r>
              <a:rPr lang="fr-FR" sz="2200" dirty="0">
                <a:solidFill>
                  <a:schemeClr val="tx1"/>
                </a:solidFill>
              </a:rPr>
              <a:t>Ces personnes sont compétentes dans le domaine de la prévention des risques présentés par les équipements de travail soumis à vérification et connaissent les dispositions réglementaires afférentes. </a:t>
            </a:r>
          </a:p>
        </p:txBody>
      </p:sp>
      <p:sp>
        <p:nvSpPr>
          <p:cNvPr id="6" name="Espace réservé du texte 2"/>
          <p:cNvSpPr txBox="1">
            <a:spLocks/>
          </p:cNvSpPr>
          <p:nvPr/>
        </p:nvSpPr>
        <p:spPr>
          <a:xfrm>
            <a:off x="240662" y="3423639"/>
            <a:ext cx="8274721" cy="499991"/>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pPr>
            <a:r>
              <a:rPr lang="fr-FR" sz="2800" b="1" i="1" dirty="0">
                <a:solidFill>
                  <a:schemeClr val="tx1"/>
                </a:solidFill>
              </a:rPr>
              <a:t>ARTICLE R.4323-23 du Code du travail</a:t>
            </a:r>
            <a:endParaRPr lang="fr-FR" sz="2400" b="1" i="1" dirty="0">
              <a:solidFill>
                <a:schemeClr val="tx1"/>
              </a:solidFill>
            </a:endParaRPr>
          </a:p>
        </p:txBody>
      </p:sp>
      <p:sp>
        <p:nvSpPr>
          <p:cNvPr id="7" name="Espace réservé du pied de page 1"/>
          <p:cNvSpPr txBox="1">
            <a:spLocks/>
          </p:cNvSpPr>
          <p:nvPr/>
        </p:nvSpPr>
        <p:spPr>
          <a:xfrm>
            <a:off x="2890520" y="6361419"/>
            <a:ext cx="7802880" cy="406834"/>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400" dirty="0"/>
              <a:t>Mise en service des CHARIOTS D’OCCASION                     </a:t>
            </a:r>
            <a:r>
              <a:rPr lang="fr-FR" sz="1400" b="1" dirty="0"/>
              <a:t>Thierry HANOTEL </a:t>
            </a:r>
            <a:r>
              <a:rPr lang="fr-FR" sz="1400" dirty="0"/>
              <a:t>– INRS Paris</a:t>
            </a:r>
          </a:p>
        </p:txBody>
      </p:sp>
    </p:spTree>
    <p:extLst>
      <p:ext uri="{BB962C8B-B14F-4D97-AF65-F5344CB8AC3E}">
        <p14:creationId xmlns:p14="http://schemas.microsoft.com/office/powerpoint/2010/main" val="4890455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5"/>
          <p:cNvSpPr txBox="1">
            <a:spLocks/>
          </p:cNvSpPr>
          <p:nvPr/>
        </p:nvSpPr>
        <p:spPr>
          <a:xfrm>
            <a:off x="0" y="4125803"/>
            <a:ext cx="12199814" cy="737699"/>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r>
              <a:rPr lang="fr-FR" dirty="0"/>
              <a:t>Notre métier, rendre le vôtre plus sûr</a:t>
            </a:r>
          </a:p>
        </p:txBody>
      </p:sp>
      <p:sp>
        <p:nvSpPr>
          <p:cNvPr id="3" name="Sous-titre 8"/>
          <p:cNvSpPr txBox="1">
            <a:spLocks/>
          </p:cNvSpPr>
          <p:nvPr/>
        </p:nvSpPr>
        <p:spPr>
          <a:xfrm>
            <a:off x="0" y="4964267"/>
            <a:ext cx="12199814" cy="535414"/>
          </a:xfrm>
        </p:spPr>
        <p:txBody>
          <a:bodyPr>
            <a:normAutofit lnSpcReduction="10000"/>
          </a:bodyPr>
          <a:lstStyle>
            <a:lvl1pPr marL="0" indent="0" algn="l" defTabSz="914400" rtl="0" eaLnBrk="1" latinLnBrk="0" hangingPunct="1">
              <a:spcBef>
                <a:spcPts val="2000"/>
              </a:spcBef>
              <a:buClr>
                <a:schemeClr val="accent1">
                  <a:lumMod val="60000"/>
                  <a:lumOff val="40000"/>
                </a:schemeClr>
              </a:buClr>
              <a:buSzPct val="150000"/>
              <a:buFontTx/>
              <a:buNone/>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lgn="ctr"/>
            <a:r>
              <a:rPr lang="fr-F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Merci de votre attention</a:t>
            </a:r>
          </a:p>
        </p:txBody>
      </p:sp>
      <p:pic>
        <p:nvPicPr>
          <p:cNvPr id="4" name="Image 3"/>
          <p:cNvPicPr>
            <a:picLocks noChangeAspect="1"/>
          </p:cNvPicPr>
          <p:nvPr/>
        </p:nvPicPr>
        <p:blipFill>
          <a:blip r:embed="rId3">
            <a:clrChange>
              <a:clrFrom>
                <a:srgbClr val="B5E61D"/>
              </a:clrFrom>
              <a:clrTo>
                <a:srgbClr val="B5E61D">
                  <a:alpha val="0"/>
                </a:srgbClr>
              </a:clrTo>
            </a:clrChange>
          </a:blip>
          <a:stretch>
            <a:fillRect/>
          </a:stretch>
        </p:blipFill>
        <p:spPr>
          <a:xfrm>
            <a:off x="259883" y="365030"/>
            <a:ext cx="2990850" cy="3914775"/>
          </a:xfrm>
          <a:prstGeom prst="rect">
            <a:avLst/>
          </a:prstGeom>
        </p:spPr>
      </p:pic>
      <p:pic>
        <p:nvPicPr>
          <p:cNvPr id="5" name="Imag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66762" y="1494686"/>
            <a:ext cx="4858475" cy="1800000"/>
          </a:xfrm>
          <a:prstGeom prst="rect">
            <a:avLst/>
          </a:prstGeom>
        </p:spPr>
      </p:pic>
      <p:sp>
        <p:nvSpPr>
          <p:cNvPr id="6" name="Espace réservé du pied de page 1"/>
          <p:cNvSpPr txBox="1">
            <a:spLocks/>
          </p:cNvSpPr>
          <p:nvPr/>
        </p:nvSpPr>
        <p:spPr>
          <a:xfrm>
            <a:off x="2890520" y="6361419"/>
            <a:ext cx="7802880" cy="406834"/>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400" dirty="0"/>
              <a:t>Mise en service des CHARIOTS D’OCCASION                     </a:t>
            </a:r>
            <a:r>
              <a:rPr lang="fr-FR" sz="1400" b="1" dirty="0"/>
              <a:t>Thierry HANOTEL </a:t>
            </a:r>
            <a:r>
              <a:rPr lang="fr-FR" sz="1400" dirty="0"/>
              <a:t>– INRS Paris</a:t>
            </a:r>
          </a:p>
        </p:txBody>
      </p:sp>
    </p:spTree>
    <p:extLst>
      <p:ext uri="{BB962C8B-B14F-4D97-AF65-F5344CB8AC3E}">
        <p14:creationId xmlns:p14="http://schemas.microsoft.com/office/powerpoint/2010/main" val="25952416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F55CD0-E839-634D-941A-E69FAF5E4EDB}"/>
              </a:ext>
            </a:extLst>
          </p:cNvPr>
          <p:cNvSpPr>
            <a:spLocks noGrp="1"/>
          </p:cNvSpPr>
          <p:nvPr>
            <p:ph type="title"/>
          </p:nvPr>
        </p:nvSpPr>
        <p:spPr>
          <a:xfrm>
            <a:off x="1861101" y="3004459"/>
            <a:ext cx="8373291" cy="653214"/>
          </a:xfrm>
        </p:spPr>
        <p:txBody>
          <a:bodyPr/>
          <a:lstStyle/>
          <a:p>
            <a:r>
              <a:rPr lang="fr-FR" dirty="0"/>
              <a:t>Tirages au sort et jeu concours</a:t>
            </a:r>
          </a:p>
        </p:txBody>
      </p:sp>
      <p:pic>
        <p:nvPicPr>
          <p:cNvPr id="4" name="Image 3">
            <a:extLst>
              <a:ext uri="{FF2B5EF4-FFF2-40B4-BE49-F238E27FC236}">
                <a16:creationId xmlns:a16="http://schemas.microsoft.com/office/drawing/2014/main" id="{B22C2AD3-EE98-47C9-8078-936EADA6B67F}"/>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741472" y="883375"/>
            <a:ext cx="2419350" cy="1885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ous-titre 2">
            <a:extLst>
              <a:ext uri="{FF2B5EF4-FFF2-40B4-BE49-F238E27FC236}">
                <a16:creationId xmlns:a16="http://schemas.microsoft.com/office/drawing/2014/main" id="{86B0745C-01AA-4A5E-B04C-D9E3C66B8288}"/>
              </a:ext>
            </a:extLst>
          </p:cNvPr>
          <p:cNvSpPr txBox="1">
            <a:spLocks/>
          </p:cNvSpPr>
          <p:nvPr/>
        </p:nvSpPr>
        <p:spPr bwMode="auto">
          <a:xfrm>
            <a:off x="7475807" y="3824743"/>
            <a:ext cx="4824536" cy="1008112"/>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2400" b="1" kern="1200">
                <a:solidFill>
                  <a:srgbClr val="E8147B"/>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914400" eaLnBrk="1" hangingPunct="1"/>
            <a:r>
              <a:rPr lang="fr-FR" altLang="fr-FR" dirty="0">
                <a:solidFill>
                  <a:srgbClr val="0067B8"/>
                </a:solidFill>
                <a:latin typeface="Calibri"/>
              </a:rPr>
              <a:t>Mathieu Armengaud</a:t>
            </a:r>
          </a:p>
        </p:txBody>
      </p:sp>
      <p:pic>
        <p:nvPicPr>
          <p:cNvPr id="6" name="Image 5" descr="C:\Users\pole-eco\Desktop\chariot1.PNG">
            <a:extLst>
              <a:ext uri="{FF2B5EF4-FFF2-40B4-BE49-F238E27FC236}">
                <a16:creationId xmlns:a16="http://schemas.microsoft.com/office/drawing/2014/main" id="{5DC5AA2A-512D-42B2-8AAC-7350EF24E4D8}"/>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903076" y="3689354"/>
            <a:ext cx="643890" cy="639445"/>
          </a:xfrm>
          <a:prstGeom prst="rect">
            <a:avLst/>
          </a:prstGeom>
          <a:noFill/>
          <a:ln>
            <a:noFill/>
          </a:ln>
        </p:spPr>
      </p:pic>
    </p:spTree>
    <p:extLst>
      <p:ext uri="{BB962C8B-B14F-4D97-AF65-F5344CB8AC3E}">
        <p14:creationId xmlns:p14="http://schemas.microsoft.com/office/powerpoint/2010/main" val="286032071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FC00708A-8C8B-88C3-578C-ADE525CD510A}"/>
              </a:ext>
            </a:extLst>
          </p:cNvPr>
          <p:cNvPicPr>
            <a:picLocks noChangeAspect="1"/>
          </p:cNvPicPr>
          <p:nvPr/>
        </p:nvPicPr>
        <p:blipFill rotWithShape="1">
          <a:blip r:embed="rId2">
            <a:extLst>
              <a:ext uri="{28A0092B-C50C-407E-A947-70E740481C1C}">
                <a14:useLocalDpi xmlns:a14="http://schemas.microsoft.com/office/drawing/2010/main" val="0"/>
              </a:ext>
            </a:extLst>
          </a:blip>
          <a:srcRect b="21992"/>
          <a:stretch/>
        </p:blipFill>
        <p:spPr>
          <a:xfrm>
            <a:off x="627253" y="1292775"/>
            <a:ext cx="9273492" cy="4923854"/>
          </a:xfrm>
          <a:prstGeom prst="rect">
            <a:avLst/>
          </a:prstGeom>
        </p:spPr>
      </p:pic>
    </p:spTree>
    <p:extLst>
      <p:ext uri="{BB962C8B-B14F-4D97-AF65-F5344CB8AC3E}">
        <p14:creationId xmlns:p14="http://schemas.microsoft.com/office/powerpoint/2010/main" val="193094322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9E2B4FB-F1C6-3F90-215B-6245EC29CF85}"/>
              </a:ext>
            </a:extLst>
          </p:cNvPr>
          <p:cNvPicPr>
            <a:picLocks noChangeAspect="1"/>
          </p:cNvPicPr>
          <p:nvPr/>
        </p:nvPicPr>
        <p:blipFill rotWithShape="1">
          <a:blip r:embed="rId2">
            <a:extLst>
              <a:ext uri="{28A0092B-C50C-407E-A947-70E740481C1C}">
                <a14:useLocalDpi xmlns:a14="http://schemas.microsoft.com/office/drawing/2010/main" val="0"/>
              </a:ext>
            </a:extLst>
          </a:blip>
          <a:srcRect b="9822"/>
          <a:stretch/>
        </p:blipFill>
        <p:spPr>
          <a:xfrm>
            <a:off x="699705" y="1316697"/>
            <a:ext cx="9243081" cy="4921544"/>
          </a:xfrm>
          <a:prstGeom prst="rect">
            <a:avLst/>
          </a:prstGeom>
        </p:spPr>
      </p:pic>
    </p:spTree>
    <p:extLst>
      <p:ext uri="{BB962C8B-B14F-4D97-AF65-F5344CB8AC3E}">
        <p14:creationId xmlns:p14="http://schemas.microsoft.com/office/powerpoint/2010/main" val="23126974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52400" y="1826375"/>
            <a:ext cx="11887199" cy="3423138"/>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4600" b="1" i="0" kern="1200">
                <a:solidFill>
                  <a:srgbClr val="FF6600"/>
                </a:solidFill>
                <a:latin typeface="+mj-lt"/>
                <a:ea typeface="+mj-ea"/>
                <a:cs typeface="+mj-cs"/>
              </a:defRPr>
            </a:lvl1pPr>
          </a:lstStyle>
          <a:p>
            <a:r>
              <a:rPr lang="fr-FR" sz="5300" dirty="0"/>
              <a:t>Merci pour votre attention</a:t>
            </a:r>
          </a:p>
          <a:p>
            <a:endParaRPr lang="fr-FR" sz="5300" dirty="0"/>
          </a:p>
          <a:p>
            <a:r>
              <a:rPr lang="fr-FR" sz="2900" dirty="0"/>
              <a:t>Rdv demain au Château de Chantilly – La Capitainerie (restaurant)</a:t>
            </a:r>
          </a:p>
          <a:p>
            <a:r>
              <a:rPr lang="fr-FR" sz="2900" dirty="0"/>
              <a:t>9h30</a:t>
            </a:r>
          </a:p>
          <a:p>
            <a:r>
              <a:rPr lang="fr-FR" sz="2900" dirty="0"/>
              <a:t>7 rue du Connétable</a:t>
            </a:r>
          </a:p>
          <a:p>
            <a:r>
              <a:rPr lang="fr-FR" sz="2900" dirty="0"/>
              <a:t>60500 Chantilly</a:t>
            </a:r>
            <a:endParaRPr lang="fr-FR" sz="5300" dirty="0"/>
          </a:p>
          <a:p>
            <a:endParaRPr lang="fr-FR" sz="3000" dirty="0"/>
          </a:p>
        </p:txBody>
      </p:sp>
    </p:spTree>
    <p:extLst>
      <p:ext uri="{BB962C8B-B14F-4D97-AF65-F5344CB8AC3E}">
        <p14:creationId xmlns:p14="http://schemas.microsoft.com/office/powerpoint/2010/main" val="2659663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909354" y="1564571"/>
            <a:ext cx="8373291" cy="2263097"/>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r>
              <a:rPr lang="fr-FR" sz="4400" dirty="0"/>
              <a:t>Le marché du neuf</a:t>
            </a:r>
          </a:p>
          <a:p>
            <a:r>
              <a:rPr lang="fr-FR" sz="4400" dirty="0"/>
              <a:t>2022</a:t>
            </a:r>
          </a:p>
          <a:p>
            <a:r>
              <a:rPr lang="fr-FR" sz="4400" dirty="0"/>
              <a:t>France</a:t>
            </a:r>
          </a:p>
        </p:txBody>
      </p:sp>
      <p:sp>
        <p:nvSpPr>
          <p:cNvPr id="3" name="Sous-titre 2"/>
          <p:cNvSpPr txBox="1">
            <a:spLocks/>
          </p:cNvSpPr>
          <p:nvPr/>
        </p:nvSpPr>
        <p:spPr bwMode="auto">
          <a:xfrm>
            <a:off x="5948103" y="4440062"/>
            <a:ext cx="4824536" cy="1008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2400" b="1" kern="1200">
                <a:solidFill>
                  <a:srgbClr val="E8147B"/>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914400" eaLnBrk="1" hangingPunct="1"/>
            <a:r>
              <a:rPr lang="fr-FR" altLang="fr-FR" dirty="0">
                <a:solidFill>
                  <a:srgbClr val="0067B8"/>
                </a:solidFill>
                <a:latin typeface="Calibri"/>
              </a:rPr>
              <a:t>Lionel Couturier</a:t>
            </a:r>
          </a:p>
        </p:txBody>
      </p:sp>
      <p:pic>
        <p:nvPicPr>
          <p:cNvPr id="2" name="Image 1">
            <a:extLst>
              <a:ext uri="{FF2B5EF4-FFF2-40B4-BE49-F238E27FC236}">
                <a16:creationId xmlns:a16="http://schemas.microsoft.com/office/drawing/2014/main" id="{127C9966-6D74-4C06-9924-5D42B8774EFA}"/>
              </a:ext>
            </a:extLst>
          </p:cNvPr>
          <p:cNvPicPr>
            <a:picLocks noChangeAspect="1"/>
          </p:cNvPicPr>
          <p:nvPr/>
        </p:nvPicPr>
        <p:blipFill>
          <a:blip r:embed="rId2"/>
          <a:stretch>
            <a:fillRect/>
          </a:stretch>
        </p:blipFill>
        <p:spPr>
          <a:xfrm>
            <a:off x="595552" y="1564571"/>
            <a:ext cx="2627604" cy="6151397"/>
          </a:xfrm>
          <a:prstGeom prst="rect">
            <a:avLst/>
          </a:prstGeom>
        </p:spPr>
      </p:pic>
      <p:pic>
        <p:nvPicPr>
          <p:cNvPr id="5" name="Image 4" descr="C:\Users\pole-eco\Desktop\chariot2.PNG">
            <a:extLst>
              <a:ext uri="{FF2B5EF4-FFF2-40B4-BE49-F238E27FC236}">
                <a16:creationId xmlns:a16="http://schemas.microsoft.com/office/drawing/2014/main" id="{470B2EE6-D1FA-417B-A3B5-F2A45B0B0849}"/>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88933" y="1744283"/>
            <a:ext cx="694690" cy="673100"/>
          </a:xfrm>
          <a:prstGeom prst="rect">
            <a:avLst/>
          </a:prstGeom>
          <a:noFill/>
          <a:ln>
            <a:noFill/>
          </a:ln>
        </p:spPr>
      </p:pic>
      <p:pic>
        <p:nvPicPr>
          <p:cNvPr id="6" name="Image 5" descr="C:\Users\pole-eco\Desktop\chariot1.PNG">
            <a:extLst>
              <a:ext uri="{FF2B5EF4-FFF2-40B4-BE49-F238E27FC236}">
                <a16:creationId xmlns:a16="http://schemas.microsoft.com/office/drawing/2014/main" id="{3E52F76B-829F-4DC6-B447-558CF3550654}"/>
              </a:ext>
            </a:extLst>
          </p:cNvPr>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609426" y="4304673"/>
            <a:ext cx="643890" cy="639445"/>
          </a:xfrm>
          <a:prstGeom prst="rect">
            <a:avLst/>
          </a:prstGeom>
          <a:noFill/>
          <a:ln>
            <a:noFill/>
          </a:ln>
        </p:spPr>
      </p:pic>
    </p:spTree>
    <p:extLst>
      <p:ext uri="{BB962C8B-B14F-4D97-AF65-F5344CB8AC3E}">
        <p14:creationId xmlns:p14="http://schemas.microsoft.com/office/powerpoint/2010/main" val="4083367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516830" y="2876758"/>
            <a:ext cx="8373291" cy="143330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r>
              <a:rPr lang="fr-FR" sz="4400" dirty="0"/>
              <a:t>Conjoncture</a:t>
            </a:r>
          </a:p>
          <a:p>
            <a:r>
              <a:rPr lang="fr-FR" sz="4400" dirty="0"/>
              <a:t>Marché français</a:t>
            </a:r>
          </a:p>
        </p:txBody>
      </p:sp>
      <p:pic>
        <p:nvPicPr>
          <p:cNvPr id="5" name="Image 4">
            <a:extLst>
              <a:ext uri="{FF2B5EF4-FFF2-40B4-BE49-F238E27FC236}">
                <a16:creationId xmlns:a16="http://schemas.microsoft.com/office/drawing/2014/main" id="{983F2663-8B4B-4DF0-B753-19CBB20D3ADE}"/>
              </a:ext>
            </a:extLst>
          </p:cNvPr>
          <p:cNvPicPr>
            <a:picLocks noChangeAspect="1"/>
          </p:cNvPicPr>
          <p:nvPr/>
        </p:nvPicPr>
        <p:blipFill>
          <a:blip r:embed="rId3">
            <a:grayscl/>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tretch>
            <a:fillRect/>
          </a:stretch>
        </p:blipFill>
        <p:spPr>
          <a:xfrm>
            <a:off x="8061378" y="2462479"/>
            <a:ext cx="3152198" cy="24208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85874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255026" y="1585263"/>
            <a:ext cx="5936974" cy="1364649"/>
          </a:xfrm>
        </p:spPr>
        <p:txBody>
          <a:bodyPr/>
          <a:lstStyle/>
          <a:p>
            <a:pPr algn="just"/>
            <a:r>
              <a:rPr lang="fr-FR" sz="2000" b="1" dirty="0">
                <a:solidFill>
                  <a:schemeClr val="tx1"/>
                </a:solidFill>
              </a:rPr>
              <a:t>L’ensemble des régions </a:t>
            </a:r>
            <a:r>
              <a:rPr lang="fr-FR" sz="2000" dirty="0">
                <a:solidFill>
                  <a:schemeClr val="tx1"/>
                </a:solidFill>
              </a:rPr>
              <a:t>a connu une reprise des livraisons en 2021, après un impact de la crise sanitaire prononcé sur les livraisons en 2020.</a:t>
            </a:r>
          </a:p>
        </p:txBody>
      </p:sp>
      <p:sp>
        <p:nvSpPr>
          <p:cNvPr id="8" name="Espace réservé du texte 2"/>
          <p:cNvSpPr txBox="1">
            <a:spLocks/>
          </p:cNvSpPr>
          <p:nvPr/>
        </p:nvSpPr>
        <p:spPr>
          <a:xfrm>
            <a:off x="93651" y="601310"/>
            <a:ext cx="9975164" cy="430524"/>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pPr>
            <a:r>
              <a:rPr lang="fr-FR" sz="2000" b="1" i="1" dirty="0">
                <a:solidFill>
                  <a:schemeClr val="tx1"/>
                </a:solidFill>
              </a:rPr>
              <a:t>Une belle reprise des livraisons en 2021</a:t>
            </a:r>
          </a:p>
        </p:txBody>
      </p:sp>
      <p:sp>
        <p:nvSpPr>
          <p:cNvPr id="9" name="Espace réservé du texte 2"/>
          <p:cNvSpPr txBox="1">
            <a:spLocks/>
          </p:cNvSpPr>
          <p:nvPr/>
        </p:nvSpPr>
        <p:spPr>
          <a:xfrm>
            <a:off x="6238540" y="2863477"/>
            <a:ext cx="5969946" cy="1941121"/>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just">
              <a:spcBef>
                <a:spcPts val="0"/>
              </a:spcBef>
              <a:buNone/>
            </a:pPr>
            <a:endParaRPr lang="fr-FR" sz="2000" dirty="0">
              <a:solidFill>
                <a:schemeClr val="tx1"/>
              </a:solidFill>
            </a:endParaRPr>
          </a:p>
          <a:p>
            <a:pPr algn="just">
              <a:spcBef>
                <a:spcPts val="0"/>
              </a:spcBef>
            </a:pPr>
            <a:r>
              <a:rPr lang="fr-FR" sz="2000" dirty="0">
                <a:solidFill>
                  <a:schemeClr val="tx1"/>
                </a:solidFill>
              </a:rPr>
              <a:t> Illustrant les </a:t>
            </a:r>
            <a:r>
              <a:rPr lang="fr-FR" sz="2000" b="1" dirty="0">
                <a:solidFill>
                  <a:schemeClr val="tx1"/>
                </a:solidFill>
              </a:rPr>
              <a:t>difficultés</a:t>
            </a:r>
            <a:r>
              <a:rPr lang="fr-FR" sz="2000" dirty="0">
                <a:solidFill>
                  <a:schemeClr val="tx1"/>
                </a:solidFill>
              </a:rPr>
              <a:t> rencontrées concernant les </a:t>
            </a:r>
            <a:r>
              <a:rPr lang="fr-FR" sz="2000" b="1" dirty="0">
                <a:solidFill>
                  <a:schemeClr val="tx1"/>
                </a:solidFill>
              </a:rPr>
              <a:t>approvisionnements</a:t>
            </a:r>
            <a:r>
              <a:rPr lang="fr-FR" sz="2000" dirty="0">
                <a:solidFill>
                  <a:schemeClr val="tx1"/>
                </a:solidFill>
              </a:rPr>
              <a:t>, le taux de croissance annuel des </a:t>
            </a:r>
            <a:r>
              <a:rPr lang="fr-FR" sz="2000" b="1" dirty="0">
                <a:solidFill>
                  <a:schemeClr val="tx1"/>
                </a:solidFill>
              </a:rPr>
              <a:t>livraisons</a:t>
            </a:r>
            <a:r>
              <a:rPr lang="fr-FR" sz="2000" dirty="0">
                <a:solidFill>
                  <a:schemeClr val="tx1"/>
                </a:solidFill>
              </a:rPr>
              <a:t> enregistré n’est « que » de </a:t>
            </a:r>
            <a:r>
              <a:rPr lang="fr-FR" sz="2000" b="1" dirty="0">
                <a:solidFill>
                  <a:schemeClr val="tx1"/>
                </a:solidFill>
              </a:rPr>
              <a:t>+15%</a:t>
            </a:r>
            <a:r>
              <a:rPr lang="fr-FR" sz="2000" dirty="0">
                <a:solidFill>
                  <a:schemeClr val="tx1"/>
                </a:solidFill>
              </a:rPr>
              <a:t>, alors que la variation sur les </a:t>
            </a:r>
            <a:r>
              <a:rPr lang="fr-FR" sz="2000" b="1" dirty="0">
                <a:solidFill>
                  <a:schemeClr val="tx1"/>
                </a:solidFill>
              </a:rPr>
              <a:t>commandes</a:t>
            </a:r>
            <a:r>
              <a:rPr lang="fr-FR" sz="2000" dirty="0">
                <a:solidFill>
                  <a:schemeClr val="tx1"/>
                </a:solidFill>
              </a:rPr>
              <a:t> est de </a:t>
            </a:r>
            <a:r>
              <a:rPr lang="fr-FR" sz="2000" b="1" dirty="0">
                <a:solidFill>
                  <a:schemeClr val="tx1"/>
                </a:solidFill>
              </a:rPr>
              <a:t>+39%.</a:t>
            </a:r>
            <a:endParaRPr lang="fr-FR" sz="1800" b="1" dirty="0">
              <a:solidFill>
                <a:schemeClr val="tx1"/>
              </a:solidFill>
            </a:endParaRPr>
          </a:p>
        </p:txBody>
      </p:sp>
      <p:sp>
        <p:nvSpPr>
          <p:cNvPr id="10" name="Titre 1">
            <a:extLst>
              <a:ext uri="{FF2B5EF4-FFF2-40B4-BE49-F238E27FC236}">
                <a16:creationId xmlns:a16="http://schemas.microsoft.com/office/drawing/2014/main" id="{63B4AAE0-461F-4973-8944-852441EB6867}"/>
              </a:ext>
            </a:extLst>
          </p:cNvPr>
          <p:cNvSpPr txBox="1">
            <a:spLocks/>
          </p:cNvSpPr>
          <p:nvPr/>
        </p:nvSpPr>
        <p:spPr>
          <a:xfrm>
            <a:off x="42538" y="-64727"/>
            <a:ext cx="9069931" cy="72786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pPr algn="l"/>
            <a:r>
              <a:rPr lang="fr-FR" sz="3200" dirty="0"/>
              <a:t>Retour sur 2021 : Performances régionales</a:t>
            </a:r>
          </a:p>
        </p:txBody>
      </p:sp>
      <p:sp>
        <p:nvSpPr>
          <p:cNvPr id="11" name="Espace réservé du texte 2">
            <a:extLst>
              <a:ext uri="{FF2B5EF4-FFF2-40B4-BE49-F238E27FC236}">
                <a16:creationId xmlns:a16="http://schemas.microsoft.com/office/drawing/2014/main" id="{9D3C8213-DA1A-49E0-9E59-049B340D516B}"/>
              </a:ext>
            </a:extLst>
          </p:cNvPr>
          <p:cNvSpPr txBox="1">
            <a:spLocks/>
          </p:cNvSpPr>
          <p:nvPr/>
        </p:nvSpPr>
        <p:spPr>
          <a:xfrm>
            <a:off x="6238540" y="4685739"/>
            <a:ext cx="5936974" cy="1941121"/>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just">
              <a:spcBef>
                <a:spcPts val="0"/>
              </a:spcBef>
              <a:buNone/>
            </a:pPr>
            <a:endParaRPr lang="fr-FR" sz="2000" dirty="0">
              <a:solidFill>
                <a:schemeClr val="tx1"/>
              </a:solidFill>
            </a:endParaRPr>
          </a:p>
          <a:p>
            <a:pPr algn="just">
              <a:spcBef>
                <a:spcPts val="0"/>
              </a:spcBef>
            </a:pPr>
            <a:r>
              <a:rPr lang="fr-FR" sz="2000" dirty="0">
                <a:solidFill>
                  <a:schemeClr val="tx1"/>
                </a:solidFill>
              </a:rPr>
              <a:t>Ile-de-France, Rhône-Alpes et Nord représentent à elles seules </a:t>
            </a:r>
            <a:r>
              <a:rPr lang="fr-FR" sz="2000" b="1" dirty="0">
                <a:solidFill>
                  <a:schemeClr val="tx1"/>
                </a:solidFill>
              </a:rPr>
              <a:t>33% du marché </a:t>
            </a:r>
            <a:r>
              <a:rPr lang="fr-FR" sz="2000" dirty="0">
                <a:solidFill>
                  <a:schemeClr val="tx1"/>
                </a:solidFill>
              </a:rPr>
              <a:t>global.</a:t>
            </a:r>
          </a:p>
        </p:txBody>
      </p:sp>
      <p:pic>
        <p:nvPicPr>
          <p:cNvPr id="7" name="Image 6">
            <a:extLst>
              <a:ext uri="{FF2B5EF4-FFF2-40B4-BE49-F238E27FC236}">
                <a16:creationId xmlns:a16="http://schemas.microsoft.com/office/drawing/2014/main" id="{F1648569-8502-4356-ED9E-EE366CB5698B}"/>
              </a:ext>
            </a:extLst>
          </p:cNvPr>
          <p:cNvPicPr>
            <a:picLocks noChangeAspect="1"/>
          </p:cNvPicPr>
          <p:nvPr/>
        </p:nvPicPr>
        <p:blipFill>
          <a:blip r:embed="rId3"/>
          <a:stretch>
            <a:fillRect/>
          </a:stretch>
        </p:blipFill>
        <p:spPr>
          <a:xfrm>
            <a:off x="93651" y="1031834"/>
            <a:ext cx="6186159" cy="5202270"/>
          </a:xfrm>
          <a:prstGeom prst="rect">
            <a:avLst/>
          </a:prstGeom>
        </p:spPr>
      </p:pic>
    </p:spTree>
    <p:extLst>
      <p:ext uri="{BB962C8B-B14F-4D97-AF65-F5344CB8AC3E}">
        <p14:creationId xmlns:p14="http://schemas.microsoft.com/office/powerpoint/2010/main" val="2268616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B272971-BE9B-4987-B2CE-3B94B299E3AB}"/>
              </a:ext>
            </a:extLst>
          </p:cNvPr>
          <p:cNvSpPr/>
          <p:nvPr/>
        </p:nvSpPr>
        <p:spPr>
          <a:xfrm>
            <a:off x="241318" y="868299"/>
            <a:ext cx="4716762" cy="461665"/>
          </a:xfrm>
          <a:prstGeom prst="rect">
            <a:avLst/>
          </a:prstGeom>
        </p:spPr>
        <p:txBody>
          <a:bodyPr wrap="square">
            <a:spAutoFit/>
          </a:bodyPr>
          <a:lstStyle/>
          <a:p>
            <a:r>
              <a:rPr lang="fr-FR" altLang="fr-FR" sz="2400" b="1" dirty="0">
                <a:solidFill>
                  <a:srgbClr val="0070C0"/>
                </a:solidFill>
                <a:latin typeface="Calibri Light" panose="020F0302020204030204" pitchFamily="34" charset="0"/>
              </a:rPr>
              <a:t>Focus région Picardie</a:t>
            </a:r>
          </a:p>
        </p:txBody>
      </p:sp>
      <p:sp>
        <p:nvSpPr>
          <p:cNvPr id="7" name="Object 7">
            <a:extLst>
              <a:ext uri="{FF2B5EF4-FFF2-40B4-BE49-F238E27FC236}">
                <a16:creationId xmlns:a16="http://schemas.microsoft.com/office/drawing/2014/main" id="{A5F26172-3ACF-4C82-9371-44769BC42811}"/>
              </a:ext>
            </a:extLst>
          </p:cNvPr>
          <p:cNvSpPr>
            <a:spLocks noChangeAspect="1" noChangeArrowheads="1"/>
          </p:cNvSpPr>
          <p:nvPr/>
        </p:nvSpPr>
        <p:spPr bwMode="auto">
          <a:xfrm>
            <a:off x="241318" y="1448734"/>
            <a:ext cx="6009004" cy="178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285750" indent="-285750" eaLnBrk="1" hangingPunct="1">
              <a:spcBef>
                <a:spcPct val="0"/>
              </a:spcBef>
              <a:buSzPct val="200000"/>
              <a:buBlip>
                <a:blip r:embed="rId2"/>
              </a:buBlip>
            </a:pPr>
            <a:r>
              <a:rPr lang="fr-FR" altLang="fr-FR" sz="1600" b="1" dirty="0">
                <a:solidFill>
                  <a:srgbClr val="0070C0"/>
                </a:solidFill>
                <a:latin typeface="+mn-lt"/>
              </a:rPr>
              <a:t>3 %</a:t>
            </a:r>
            <a:r>
              <a:rPr lang="fr-FR" altLang="fr-FR" sz="1600" dirty="0">
                <a:solidFill>
                  <a:schemeClr val="bg1">
                    <a:lumMod val="50000"/>
                  </a:schemeClr>
                </a:solidFill>
                <a:latin typeface="+mn-lt"/>
              </a:rPr>
              <a:t> </a:t>
            </a:r>
            <a:r>
              <a:rPr lang="fr-FR" altLang="fr-FR" sz="1600" b="1" dirty="0">
                <a:solidFill>
                  <a:srgbClr val="0070C0"/>
                </a:solidFill>
                <a:latin typeface="+mn-lt"/>
              </a:rPr>
              <a:t>des parts du marché </a:t>
            </a:r>
            <a:r>
              <a:rPr lang="fr-FR" altLang="fr-FR" sz="1600" dirty="0">
                <a:solidFill>
                  <a:schemeClr val="bg1">
                    <a:lumMod val="50000"/>
                  </a:schemeClr>
                </a:solidFill>
                <a:latin typeface="+mn-lt"/>
              </a:rPr>
              <a:t>français (neuf)</a:t>
            </a:r>
          </a:p>
          <a:p>
            <a:pPr eaLnBrk="1" hangingPunct="1">
              <a:spcBef>
                <a:spcPct val="0"/>
              </a:spcBef>
              <a:buSzPct val="200000"/>
              <a:buNone/>
            </a:pPr>
            <a:endParaRPr lang="fr-FR" altLang="fr-FR" sz="1600" dirty="0">
              <a:solidFill>
                <a:schemeClr val="bg1">
                  <a:lumMod val="50000"/>
                </a:schemeClr>
              </a:solidFill>
              <a:latin typeface="+mn-lt"/>
            </a:endParaRPr>
          </a:p>
          <a:p>
            <a:pPr marL="285750" indent="-285750" eaLnBrk="1" hangingPunct="1">
              <a:spcBef>
                <a:spcPct val="0"/>
              </a:spcBef>
              <a:buSzPct val="200000"/>
              <a:buBlip>
                <a:blip r:embed="rId2"/>
              </a:buBlip>
            </a:pPr>
            <a:r>
              <a:rPr lang="fr-FR" altLang="fr-FR" sz="1600" dirty="0">
                <a:solidFill>
                  <a:schemeClr val="bg1">
                    <a:lumMod val="50000"/>
                  </a:schemeClr>
                </a:solidFill>
                <a:latin typeface="+mn-lt"/>
              </a:rPr>
              <a:t>En croissance </a:t>
            </a:r>
            <a:r>
              <a:rPr lang="fr-FR" altLang="fr-FR" sz="1600" b="1" dirty="0">
                <a:solidFill>
                  <a:srgbClr val="0070C0"/>
                </a:solidFill>
                <a:latin typeface="+mn-lt"/>
              </a:rPr>
              <a:t>de +5%</a:t>
            </a:r>
            <a:r>
              <a:rPr lang="fr-FR" altLang="fr-FR" sz="1600" dirty="0">
                <a:solidFill>
                  <a:schemeClr val="bg1">
                    <a:lumMod val="50000"/>
                  </a:schemeClr>
                </a:solidFill>
                <a:latin typeface="+mn-lt"/>
              </a:rPr>
              <a:t> sur 2021</a:t>
            </a:r>
          </a:p>
          <a:p>
            <a:pPr marL="285750" indent="-285750" eaLnBrk="1" hangingPunct="1">
              <a:spcBef>
                <a:spcPct val="0"/>
              </a:spcBef>
              <a:buSzPct val="200000"/>
              <a:buBlip>
                <a:blip r:embed="rId2"/>
              </a:buBlip>
            </a:pPr>
            <a:endParaRPr lang="fr-FR" altLang="fr-FR" sz="1600" dirty="0">
              <a:solidFill>
                <a:schemeClr val="bg1">
                  <a:lumMod val="50000"/>
                </a:schemeClr>
              </a:solidFill>
              <a:latin typeface="+mn-lt"/>
            </a:endParaRPr>
          </a:p>
          <a:p>
            <a:pPr marL="285750" indent="-285750" eaLnBrk="1" hangingPunct="1">
              <a:spcBef>
                <a:spcPct val="0"/>
              </a:spcBef>
              <a:buSzPct val="200000"/>
              <a:buBlip>
                <a:blip r:embed="rId2"/>
              </a:buBlip>
            </a:pPr>
            <a:r>
              <a:rPr lang="fr-FR" altLang="fr-FR" sz="1600" dirty="0">
                <a:solidFill>
                  <a:schemeClr val="bg1">
                    <a:lumMod val="50000"/>
                  </a:schemeClr>
                </a:solidFill>
                <a:latin typeface="+mn-lt"/>
              </a:rPr>
              <a:t>Un marché un peu plus orienté vers les</a:t>
            </a:r>
            <a:r>
              <a:rPr lang="fr-FR" altLang="fr-FR" sz="1600" b="1" dirty="0">
                <a:solidFill>
                  <a:srgbClr val="0070C0"/>
                </a:solidFill>
                <a:latin typeface="+mn-lt"/>
              </a:rPr>
              <a:t> frontaux </a:t>
            </a:r>
            <a:r>
              <a:rPr lang="fr-FR" altLang="fr-FR" sz="1600" dirty="0">
                <a:solidFill>
                  <a:schemeClr val="bg1">
                    <a:lumMod val="50000"/>
                  </a:schemeClr>
                </a:solidFill>
                <a:latin typeface="+mn-lt"/>
              </a:rPr>
              <a:t>:</a:t>
            </a:r>
          </a:p>
          <a:p>
            <a:pPr eaLnBrk="1" hangingPunct="1">
              <a:spcBef>
                <a:spcPct val="0"/>
              </a:spcBef>
              <a:buSzPct val="200000"/>
              <a:buNone/>
            </a:pPr>
            <a:endParaRPr lang="fr-FR" altLang="fr-FR" sz="1600" dirty="0">
              <a:solidFill>
                <a:schemeClr val="bg1">
                  <a:lumMod val="50000"/>
                </a:schemeClr>
              </a:solidFill>
              <a:latin typeface="+mn-lt"/>
            </a:endParaRPr>
          </a:p>
        </p:txBody>
      </p:sp>
      <p:sp>
        <p:nvSpPr>
          <p:cNvPr id="15" name="Object 7">
            <a:extLst>
              <a:ext uri="{FF2B5EF4-FFF2-40B4-BE49-F238E27FC236}">
                <a16:creationId xmlns:a16="http://schemas.microsoft.com/office/drawing/2014/main" id="{4879B156-C2E8-4CD6-BF0F-BA41A5821F34}"/>
              </a:ext>
            </a:extLst>
          </p:cNvPr>
          <p:cNvSpPr>
            <a:spLocks noChangeAspect="1" noChangeArrowheads="1"/>
          </p:cNvSpPr>
          <p:nvPr/>
        </p:nvSpPr>
        <p:spPr bwMode="auto">
          <a:xfrm>
            <a:off x="6527079" y="1435672"/>
            <a:ext cx="5373185" cy="72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285750" indent="-285750" eaLnBrk="1" hangingPunct="1">
              <a:spcBef>
                <a:spcPct val="0"/>
              </a:spcBef>
              <a:buSzPct val="200000"/>
              <a:buBlip>
                <a:blip r:embed="rId2"/>
              </a:buBlip>
            </a:pPr>
            <a:r>
              <a:rPr lang="fr-FR" altLang="fr-FR" sz="1600" dirty="0">
                <a:solidFill>
                  <a:schemeClr val="bg1">
                    <a:lumMod val="50000"/>
                  </a:schemeClr>
                </a:solidFill>
                <a:latin typeface="+mn-lt"/>
              </a:rPr>
              <a:t>Une </a:t>
            </a:r>
            <a:r>
              <a:rPr lang="fr-FR" altLang="fr-FR" sz="1600" b="1" dirty="0">
                <a:solidFill>
                  <a:srgbClr val="0070C0"/>
                </a:solidFill>
                <a:latin typeface="+mn-lt"/>
              </a:rPr>
              <a:t>répartition</a:t>
            </a:r>
            <a:r>
              <a:rPr lang="fr-FR" altLang="fr-FR" sz="1600" dirty="0">
                <a:solidFill>
                  <a:schemeClr val="bg1">
                    <a:lumMod val="50000"/>
                  </a:schemeClr>
                </a:solidFill>
                <a:latin typeface="+mn-lt"/>
              </a:rPr>
              <a:t> des commandes </a:t>
            </a:r>
            <a:r>
              <a:rPr lang="fr-FR" altLang="fr-FR" sz="1600" b="1" dirty="0">
                <a:solidFill>
                  <a:srgbClr val="0070C0"/>
                </a:solidFill>
                <a:latin typeface="+mn-lt"/>
              </a:rPr>
              <a:t>hétérogène</a:t>
            </a:r>
            <a:r>
              <a:rPr lang="fr-FR" altLang="fr-FR" sz="1600" dirty="0">
                <a:solidFill>
                  <a:schemeClr val="bg1">
                    <a:lumMod val="50000"/>
                  </a:schemeClr>
                </a:solidFill>
                <a:latin typeface="+mn-lt"/>
              </a:rPr>
              <a:t> par </a:t>
            </a:r>
            <a:r>
              <a:rPr lang="fr-FR" altLang="fr-FR" sz="1600" b="1" dirty="0">
                <a:solidFill>
                  <a:srgbClr val="0070C0"/>
                </a:solidFill>
                <a:latin typeface="+mn-lt"/>
              </a:rPr>
              <a:t>département</a:t>
            </a:r>
            <a:r>
              <a:rPr lang="fr-FR" altLang="fr-FR" sz="1600" dirty="0">
                <a:solidFill>
                  <a:schemeClr val="bg1">
                    <a:lumMod val="50000"/>
                  </a:schemeClr>
                </a:solidFill>
                <a:latin typeface="+mn-lt"/>
              </a:rPr>
              <a:t> :</a:t>
            </a:r>
          </a:p>
          <a:p>
            <a:pPr eaLnBrk="1" hangingPunct="1">
              <a:spcBef>
                <a:spcPct val="0"/>
              </a:spcBef>
              <a:buSzPct val="200000"/>
              <a:buNone/>
            </a:pPr>
            <a:endParaRPr lang="fr-FR" altLang="fr-FR" sz="1600" dirty="0">
              <a:solidFill>
                <a:schemeClr val="bg1">
                  <a:lumMod val="50000"/>
                </a:schemeClr>
              </a:solidFill>
              <a:latin typeface="+mn-lt"/>
            </a:endParaRPr>
          </a:p>
        </p:txBody>
      </p:sp>
      <p:sp>
        <p:nvSpPr>
          <p:cNvPr id="2" name="Titre 1">
            <a:extLst>
              <a:ext uri="{FF2B5EF4-FFF2-40B4-BE49-F238E27FC236}">
                <a16:creationId xmlns:a16="http://schemas.microsoft.com/office/drawing/2014/main" id="{B30AE84C-4E5E-7F65-4F4E-BC2403DC5F7F}"/>
              </a:ext>
            </a:extLst>
          </p:cNvPr>
          <p:cNvSpPr txBox="1">
            <a:spLocks/>
          </p:cNvSpPr>
          <p:nvPr/>
        </p:nvSpPr>
        <p:spPr>
          <a:xfrm>
            <a:off x="42538" y="-64727"/>
            <a:ext cx="11350676" cy="72786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pPr algn="l"/>
            <a:r>
              <a:rPr lang="fr-FR" sz="3200" dirty="0"/>
              <a:t>Retour sur 2021 : Performances régionales</a:t>
            </a:r>
          </a:p>
        </p:txBody>
      </p:sp>
      <p:pic>
        <p:nvPicPr>
          <p:cNvPr id="3" name="Image 2">
            <a:extLst>
              <a:ext uri="{FF2B5EF4-FFF2-40B4-BE49-F238E27FC236}">
                <a16:creationId xmlns:a16="http://schemas.microsoft.com/office/drawing/2014/main" id="{0FAB5F62-A579-1594-3322-69F42493EB8B}"/>
              </a:ext>
            </a:extLst>
          </p:cNvPr>
          <p:cNvPicPr>
            <a:picLocks noChangeAspect="1"/>
          </p:cNvPicPr>
          <p:nvPr/>
        </p:nvPicPr>
        <p:blipFill rotWithShape="1">
          <a:blip r:embed="rId3"/>
          <a:srcRect r="33828"/>
          <a:stretch/>
        </p:blipFill>
        <p:spPr>
          <a:xfrm>
            <a:off x="42538" y="3147626"/>
            <a:ext cx="2456912" cy="3149461"/>
          </a:xfrm>
          <a:prstGeom prst="rect">
            <a:avLst/>
          </a:prstGeom>
        </p:spPr>
      </p:pic>
      <p:pic>
        <p:nvPicPr>
          <p:cNvPr id="9" name="Image 8">
            <a:extLst>
              <a:ext uri="{FF2B5EF4-FFF2-40B4-BE49-F238E27FC236}">
                <a16:creationId xmlns:a16="http://schemas.microsoft.com/office/drawing/2014/main" id="{6D34181A-6B9F-0F65-3B8F-A53D84084DF2}"/>
              </a:ext>
            </a:extLst>
          </p:cNvPr>
          <p:cNvPicPr>
            <a:picLocks noChangeAspect="1"/>
          </p:cNvPicPr>
          <p:nvPr/>
        </p:nvPicPr>
        <p:blipFill>
          <a:blip r:embed="rId4"/>
          <a:stretch>
            <a:fillRect/>
          </a:stretch>
        </p:blipFill>
        <p:spPr>
          <a:xfrm>
            <a:off x="2537424" y="3139536"/>
            <a:ext cx="3712898" cy="3149461"/>
          </a:xfrm>
          <a:prstGeom prst="rect">
            <a:avLst/>
          </a:prstGeom>
        </p:spPr>
      </p:pic>
      <p:pic>
        <p:nvPicPr>
          <p:cNvPr id="10" name="Image 9">
            <a:extLst>
              <a:ext uri="{FF2B5EF4-FFF2-40B4-BE49-F238E27FC236}">
                <a16:creationId xmlns:a16="http://schemas.microsoft.com/office/drawing/2014/main" id="{8956D148-EB88-7DCD-E560-00B32E852D22}"/>
              </a:ext>
            </a:extLst>
          </p:cNvPr>
          <p:cNvPicPr>
            <a:picLocks noChangeAspect="1"/>
          </p:cNvPicPr>
          <p:nvPr/>
        </p:nvPicPr>
        <p:blipFill>
          <a:blip r:embed="rId5"/>
          <a:stretch>
            <a:fillRect/>
          </a:stretch>
        </p:blipFill>
        <p:spPr>
          <a:xfrm>
            <a:off x="6449102" y="2341401"/>
            <a:ext cx="5581816" cy="3453284"/>
          </a:xfrm>
          <a:prstGeom prst="rect">
            <a:avLst/>
          </a:prstGeom>
        </p:spPr>
      </p:pic>
    </p:spTree>
    <p:extLst>
      <p:ext uri="{BB962C8B-B14F-4D97-AF65-F5344CB8AC3E}">
        <p14:creationId xmlns:p14="http://schemas.microsoft.com/office/powerpoint/2010/main" val="3815062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5749026" y="1215384"/>
            <a:ext cx="6200712" cy="5153885"/>
          </a:xfrm>
        </p:spPr>
        <p:txBody>
          <a:bodyPr/>
          <a:lstStyle/>
          <a:p>
            <a:pPr algn="just"/>
            <a:r>
              <a:rPr lang="fr-FR" sz="2000" dirty="0">
                <a:solidFill>
                  <a:schemeClr val="tx1"/>
                </a:solidFill>
              </a:rPr>
              <a:t>Sur l’année </a:t>
            </a:r>
            <a:r>
              <a:rPr lang="fr-FR" sz="2000" b="1" dirty="0">
                <a:solidFill>
                  <a:schemeClr val="tx1"/>
                </a:solidFill>
              </a:rPr>
              <a:t>2021</a:t>
            </a:r>
            <a:r>
              <a:rPr lang="fr-FR" sz="2000" dirty="0">
                <a:solidFill>
                  <a:schemeClr val="tx1"/>
                </a:solidFill>
              </a:rPr>
              <a:t>, le niveau des commandes s’est </a:t>
            </a:r>
            <a:r>
              <a:rPr lang="fr-FR" sz="2000" b="1" dirty="0">
                <a:solidFill>
                  <a:schemeClr val="tx1"/>
                </a:solidFill>
              </a:rPr>
              <a:t>redressé</a:t>
            </a:r>
            <a:r>
              <a:rPr lang="fr-FR" sz="2000" dirty="0">
                <a:solidFill>
                  <a:schemeClr val="tx1"/>
                </a:solidFill>
              </a:rPr>
              <a:t> très nettement avec la reprise globale. On enregistrait une très forte hausse des commandes de </a:t>
            </a:r>
            <a:r>
              <a:rPr lang="fr-FR" sz="2000" b="1" dirty="0">
                <a:solidFill>
                  <a:schemeClr val="tx1"/>
                </a:solidFill>
              </a:rPr>
              <a:t>+39% </a:t>
            </a:r>
            <a:r>
              <a:rPr lang="fr-FR" sz="2000" dirty="0">
                <a:solidFill>
                  <a:schemeClr val="tx1"/>
                </a:solidFill>
              </a:rPr>
              <a:t>(nouveau record à 93 153 unités commandées) en comparaison à une année 2020 difficile. Le niveau se situait également à +26% par rapport à 2019.</a:t>
            </a:r>
          </a:p>
          <a:p>
            <a:pPr algn="just"/>
            <a:r>
              <a:rPr lang="fr-FR" sz="2000" dirty="0">
                <a:solidFill>
                  <a:schemeClr val="tx1"/>
                </a:solidFill>
              </a:rPr>
              <a:t>Sur le </a:t>
            </a:r>
            <a:r>
              <a:rPr lang="fr-FR" sz="2000" b="1" dirty="0">
                <a:solidFill>
                  <a:schemeClr val="tx1"/>
                </a:solidFill>
              </a:rPr>
              <a:t>début 2022</a:t>
            </a:r>
            <a:r>
              <a:rPr lang="fr-FR" sz="2000" dirty="0">
                <a:solidFill>
                  <a:schemeClr val="tx1"/>
                </a:solidFill>
              </a:rPr>
              <a:t>, on observe un début de </a:t>
            </a:r>
            <a:r>
              <a:rPr lang="fr-FR" sz="2000" b="1" dirty="0">
                <a:solidFill>
                  <a:schemeClr val="tx1"/>
                </a:solidFill>
              </a:rPr>
              <a:t>retournement</a:t>
            </a:r>
            <a:r>
              <a:rPr lang="fr-FR" sz="2000" dirty="0">
                <a:solidFill>
                  <a:schemeClr val="tx1"/>
                </a:solidFill>
              </a:rPr>
              <a:t> des commandes. Le niveau de commandes constaté sur les </a:t>
            </a:r>
            <a:r>
              <a:rPr lang="fr-FR" sz="2000" b="1" dirty="0">
                <a:solidFill>
                  <a:schemeClr val="tx1"/>
                </a:solidFill>
              </a:rPr>
              <a:t>six premiers mois </a:t>
            </a:r>
            <a:r>
              <a:rPr lang="fr-FR" sz="2000" dirty="0">
                <a:solidFill>
                  <a:schemeClr val="tx1"/>
                </a:solidFill>
              </a:rPr>
              <a:t>2022 se situe à </a:t>
            </a:r>
            <a:r>
              <a:rPr lang="fr-FR" sz="2000" b="1" dirty="0">
                <a:solidFill>
                  <a:schemeClr val="tx1"/>
                </a:solidFill>
              </a:rPr>
              <a:t>49 444 unités</a:t>
            </a:r>
            <a:r>
              <a:rPr lang="fr-FR" sz="2000" dirty="0">
                <a:solidFill>
                  <a:schemeClr val="tx1"/>
                </a:solidFill>
              </a:rPr>
              <a:t>, en léger retrait de </a:t>
            </a:r>
            <a:r>
              <a:rPr lang="fr-FR" sz="2000" b="1" dirty="0">
                <a:solidFill>
                  <a:schemeClr val="tx1"/>
                </a:solidFill>
              </a:rPr>
              <a:t>-1%</a:t>
            </a:r>
            <a:r>
              <a:rPr lang="fr-FR" sz="2000" dirty="0">
                <a:solidFill>
                  <a:schemeClr val="tx1"/>
                </a:solidFill>
              </a:rPr>
              <a:t>.</a:t>
            </a:r>
          </a:p>
          <a:p>
            <a:pPr algn="just"/>
            <a:r>
              <a:rPr lang="fr-FR" sz="2000" dirty="0">
                <a:solidFill>
                  <a:schemeClr val="tx1"/>
                </a:solidFill>
              </a:rPr>
              <a:t>Ce niveau demeure toutefois </a:t>
            </a:r>
            <a:r>
              <a:rPr lang="fr-FR" sz="2000" b="1" dirty="0">
                <a:solidFill>
                  <a:schemeClr val="tx1"/>
                </a:solidFill>
              </a:rPr>
              <a:t>élevé</a:t>
            </a:r>
            <a:r>
              <a:rPr lang="fr-FR" sz="2000" dirty="0">
                <a:solidFill>
                  <a:schemeClr val="tx1"/>
                </a:solidFill>
              </a:rPr>
              <a:t>, et se situe </a:t>
            </a:r>
            <a:r>
              <a:rPr lang="fr-FR" sz="2000" b="1" dirty="0">
                <a:solidFill>
                  <a:schemeClr val="tx1"/>
                </a:solidFill>
              </a:rPr>
              <a:t>24%</a:t>
            </a:r>
            <a:r>
              <a:rPr lang="fr-FR" sz="2000" dirty="0">
                <a:solidFill>
                  <a:schemeClr val="tx1"/>
                </a:solidFill>
              </a:rPr>
              <a:t> au dessus des niveaux d’avant crise (2019).</a:t>
            </a:r>
          </a:p>
          <a:p>
            <a:pPr marL="0" indent="0" algn="just">
              <a:buNone/>
            </a:pPr>
            <a:endParaRPr lang="fr-FR" sz="2000" dirty="0">
              <a:solidFill>
                <a:schemeClr val="tx1"/>
              </a:solidFill>
            </a:endParaRPr>
          </a:p>
        </p:txBody>
      </p:sp>
      <p:sp>
        <p:nvSpPr>
          <p:cNvPr id="7" name="Titre 1"/>
          <p:cNvSpPr>
            <a:spLocks noGrp="1"/>
          </p:cNvSpPr>
          <p:nvPr>
            <p:ph type="title"/>
          </p:nvPr>
        </p:nvSpPr>
        <p:spPr>
          <a:xfrm>
            <a:off x="-132521" y="-45301"/>
            <a:ext cx="8649504" cy="727869"/>
          </a:xfrm>
        </p:spPr>
        <p:txBody>
          <a:bodyPr/>
          <a:lstStyle/>
          <a:p>
            <a:r>
              <a:rPr lang="fr-FR" dirty="0"/>
              <a:t>Un début de retournement</a:t>
            </a:r>
          </a:p>
        </p:txBody>
      </p:sp>
      <p:sp>
        <p:nvSpPr>
          <p:cNvPr id="8" name="Espace réservé du texte 2"/>
          <p:cNvSpPr txBox="1">
            <a:spLocks/>
          </p:cNvSpPr>
          <p:nvPr/>
        </p:nvSpPr>
        <p:spPr>
          <a:xfrm>
            <a:off x="242262" y="601311"/>
            <a:ext cx="8274721" cy="430524"/>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Historique des commandes</a:t>
            </a:r>
          </a:p>
        </p:txBody>
      </p:sp>
      <p:sp>
        <p:nvSpPr>
          <p:cNvPr id="10" name="Espace réservé du texte 2">
            <a:extLst>
              <a:ext uri="{FF2B5EF4-FFF2-40B4-BE49-F238E27FC236}">
                <a16:creationId xmlns:a16="http://schemas.microsoft.com/office/drawing/2014/main" id="{47E562BA-B2DF-4672-95D0-D128F20334D2}"/>
              </a:ext>
            </a:extLst>
          </p:cNvPr>
          <p:cNvSpPr txBox="1">
            <a:spLocks/>
          </p:cNvSpPr>
          <p:nvPr/>
        </p:nvSpPr>
        <p:spPr>
          <a:xfrm>
            <a:off x="0" y="5076433"/>
            <a:ext cx="5749026" cy="1613575"/>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lgn="just"/>
            <a:r>
              <a:rPr lang="fr-FR" sz="2000" dirty="0">
                <a:solidFill>
                  <a:schemeClr val="tx1"/>
                </a:solidFill>
              </a:rPr>
              <a:t>Le marché avait atteint un nouveau </a:t>
            </a:r>
            <a:r>
              <a:rPr lang="fr-FR" sz="2000" b="1" dirty="0">
                <a:solidFill>
                  <a:schemeClr val="tx1"/>
                </a:solidFill>
              </a:rPr>
              <a:t>pic</a:t>
            </a:r>
            <a:r>
              <a:rPr lang="fr-FR" sz="2000" dirty="0">
                <a:solidFill>
                  <a:schemeClr val="tx1"/>
                </a:solidFill>
              </a:rPr>
              <a:t> en </a:t>
            </a:r>
            <a:r>
              <a:rPr lang="fr-FR" sz="2000" b="1" dirty="0">
                <a:solidFill>
                  <a:schemeClr val="tx1"/>
                </a:solidFill>
              </a:rPr>
              <a:t>2018</a:t>
            </a:r>
            <a:r>
              <a:rPr lang="fr-FR" sz="2000" dirty="0">
                <a:solidFill>
                  <a:schemeClr val="tx1"/>
                </a:solidFill>
              </a:rPr>
              <a:t>, puis la croissance s’était essoufflée en 2019, et retournée en 2020 sous l’impact de la </a:t>
            </a:r>
            <a:r>
              <a:rPr lang="fr-FR" sz="2000" b="1" dirty="0">
                <a:solidFill>
                  <a:schemeClr val="tx1"/>
                </a:solidFill>
              </a:rPr>
              <a:t>crise sanitaire</a:t>
            </a:r>
            <a:r>
              <a:rPr lang="fr-FR" sz="2000" dirty="0">
                <a:solidFill>
                  <a:schemeClr val="tx1"/>
                </a:solidFill>
              </a:rPr>
              <a:t> (-10%).</a:t>
            </a:r>
          </a:p>
        </p:txBody>
      </p:sp>
      <p:pic>
        <p:nvPicPr>
          <p:cNvPr id="4" name="Image 3">
            <a:extLst>
              <a:ext uri="{FF2B5EF4-FFF2-40B4-BE49-F238E27FC236}">
                <a16:creationId xmlns:a16="http://schemas.microsoft.com/office/drawing/2014/main" id="{662A80C8-CC39-FC49-28CE-710898EDA546}"/>
              </a:ext>
            </a:extLst>
          </p:cNvPr>
          <p:cNvPicPr>
            <a:picLocks noChangeAspect="1"/>
          </p:cNvPicPr>
          <p:nvPr/>
        </p:nvPicPr>
        <p:blipFill>
          <a:blip r:embed="rId3"/>
          <a:stretch>
            <a:fillRect/>
          </a:stretch>
        </p:blipFill>
        <p:spPr>
          <a:xfrm>
            <a:off x="242262" y="1031835"/>
            <a:ext cx="5506764" cy="4044598"/>
          </a:xfrm>
          <a:prstGeom prst="rect">
            <a:avLst/>
          </a:prstGeom>
        </p:spPr>
      </p:pic>
    </p:spTree>
    <p:extLst>
      <p:ext uri="{BB962C8B-B14F-4D97-AF65-F5344CB8AC3E}">
        <p14:creationId xmlns:p14="http://schemas.microsoft.com/office/powerpoint/2010/main" val="2572618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0" y="53009"/>
            <a:ext cx="8693426" cy="1281010"/>
          </a:xfrm>
        </p:spPr>
        <p:txBody>
          <a:bodyPr/>
          <a:lstStyle/>
          <a:p>
            <a:r>
              <a:rPr lang="fr-FR" dirty="0"/>
              <a:t>Un plafonnement s’observe sur les magasiniers</a:t>
            </a:r>
          </a:p>
        </p:txBody>
      </p:sp>
      <p:sp>
        <p:nvSpPr>
          <p:cNvPr id="9" name="Espace réservé du texte 2">
            <a:extLst>
              <a:ext uri="{FF2B5EF4-FFF2-40B4-BE49-F238E27FC236}">
                <a16:creationId xmlns:a16="http://schemas.microsoft.com/office/drawing/2014/main" id="{B5C1F948-F91E-458F-8262-FA8BEEF29C43}"/>
              </a:ext>
            </a:extLst>
          </p:cNvPr>
          <p:cNvSpPr>
            <a:spLocks noGrp="1"/>
          </p:cNvSpPr>
          <p:nvPr>
            <p:ph type="body" sz="quarter" idx="10"/>
          </p:nvPr>
        </p:nvSpPr>
        <p:spPr>
          <a:xfrm>
            <a:off x="6295971" y="1722055"/>
            <a:ext cx="5345569" cy="4082396"/>
          </a:xfrm>
        </p:spPr>
        <p:txBody>
          <a:bodyPr/>
          <a:lstStyle/>
          <a:p>
            <a:pPr algn="just"/>
            <a:r>
              <a:rPr lang="fr-FR" sz="2000" b="1" dirty="0">
                <a:solidFill>
                  <a:schemeClr val="tx1"/>
                </a:solidFill>
              </a:rPr>
              <a:t>Magasiniers</a:t>
            </a:r>
            <a:endParaRPr lang="fr-FR" sz="2000" dirty="0">
              <a:solidFill>
                <a:schemeClr val="tx1"/>
              </a:solidFill>
            </a:endParaRPr>
          </a:p>
          <a:p>
            <a:pPr marL="0" indent="0" algn="just">
              <a:buNone/>
            </a:pPr>
            <a:r>
              <a:rPr lang="fr-FR" sz="2000" dirty="0">
                <a:solidFill>
                  <a:schemeClr val="tx1"/>
                </a:solidFill>
              </a:rPr>
              <a:t>Retournement récent de l’indice vers sa tendance de long terme.</a:t>
            </a:r>
          </a:p>
          <a:p>
            <a:pPr marL="0" indent="0" algn="just">
              <a:buNone/>
            </a:pPr>
            <a:r>
              <a:rPr lang="fr-FR" sz="2000" b="1" dirty="0">
                <a:solidFill>
                  <a:schemeClr val="tx1"/>
                </a:solidFill>
              </a:rPr>
              <a:t>Stabilité </a:t>
            </a:r>
            <a:r>
              <a:rPr lang="fr-FR" sz="2000" dirty="0">
                <a:solidFill>
                  <a:schemeClr val="tx1"/>
                </a:solidFill>
              </a:rPr>
              <a:t>sur les 6 premiers mois de 2002 par rapport à la même période en 2021.</a:t>
            </a:r>
          </a:p>
          <a:p>
            <a:pPr marL="0" indent="0" algn="just">
              <a:buNone/>
            </a:pPr>
            <a:r>
              <a:rPr lang="fr-FR" sz="2000" dirty="0">
                <a:solidFill>
                  <a:schemeClr val="tx1"/>
                </a:solidFill>
              </a:rPr>
              <a:t>Très haut niveau : 36 636 unités. Par rapport à 2019 : +27%</a:t>
            </a:r>
          </a:p>
        </p:txBody>
      </p:sp>
      <p:pic>
        <p:nvPicPr>
          <p:cNvPr id="2" name="Image 1">
            <a:extLst>
              <a:ext uri="{FF2B5EF4-FFF2-40B4-BE49-F238E27FC236}">
                <a16:creationId xmlns:a16="http://schemas.microsoft.com/office/drawing/2014/main" id="{6E9A2B03-53B6-B7BE-21DE-89AD3EBEBE1E}"/>
              </a:ext>
            </a:extLst>
          </p:cNvPr>
          <p:cNvPicPr>
            <a:picLocks noChangeAspect="1"/>
          </p:cNvPicPr>
          <p:nvPr/>
        </p:nvPicPr>
        <p:blipFill>
          <a:blip r:embed="rId2"/>
          <a:stretch>
            <a:fillRect/>
          </a:stretch>
        </p:blipFill>
        <p:spPr>
          <a:xfrm>
            <a:off x="269745" y="1474171"/>
            <a:ext cx="6024737" cy="4330280"/>
          </a:xfrm>
          <a:prstGeom prst="rect">
            <a:avLst/>
          </a:prstGeom>
        </p:spPr>
      </p:pic>
      <p:sp>
        <p:nvSpPr>
          <p:cNvPr id="4" name="Ellipse 3">
            <a:extLst>
              <a:ext uri="{FF2B5EF4-FFF2-40B4-BE49-F238E27FC236}">
                <a16:creationId xmlns:a16="http://schemas.microsoft.com/office/drawing/2014/main" id="{8B43CC0C-C4D2-2AC0-794A-B57F7CFAE824}"/>
              </a:ext>
            </a:extLst>
          </p:cNvPr>
          <p:cNvSpPr/>
          <p:nvPr/>
        </p:nvSpPr>
        <p:spPr>
          <a:xfrm>
            <a:off x="5348230" y="1939159"/>
            <a:ext cx="904211" cy="735724"/>
          </a:xfrm>
          <a:prstGeom prst="ellipse">
            <a:avLst/>
          </a:prstGeom>
          <a:solidFill>
            <a:srgbClr val="003057"/>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b="1" dirty="0">
                <a:solidFill>
                  <a:srgbClr val="FF0000"/>
                </a:solidFill>
                <a:latin typeface="Calibri" panose="020F0502020204030204" pitchFamily="34" charset="0"/>
                <a:cs typeface="Calibri" panose="020F0502020204030204" pitchFamily="34" charset="0"/>
              </a:rPr>
              <a:t>0 %</a:t>
            </a:r>
          </a:p>
          <a:p>
            <a:pPr algn="ctr"/>
            <a:r>
              <a:rPr lang="fr-FR" sz="900" i="1" dirty="0">
                <a:latin typeface="Calibri" panose="020F0502020204030204" pitchFamily="34" charset="0"/>
                <a:cs typeface="Calibri" panose="020F0502020204030204" pitchFamily="34" charset="0"/>
              </a:rPr>
              <a:t>Cumul annuel</a:t>
            </a:r>
          </a:p>
          <a:p>
            <a:pPr algn="ctr"/>
            <a:r>
              <a:rPr lang="fr-FR" sz="900" i="1" dirty="0">
                <a:latin typeface="Calibri" panose="020F0502020204030204" pitchFamily="34" charset="0"/>
                <a:cs typeface="Calibri" panose="020F0502020204030204" pitchFamily="34" charset="0"/>
              </a:rPr>
              <a:t>Fin juin.</a:t>
            </a:r>
          </a:p>
        </p:txBody>
      </p:sp>
    </p:spTree>
    <p:extLst>
      <p:ext uri="{BB962C8B-B14F-4D97-AF65-F5344CB8AC3E}">
        <p14:creationId xmlns:p14="http://schemas.microsoft.com/office/powerpoint/2010/main" val="3984667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51403" y="0"/>
            <a:ext cx="8929564" cy="1222703"/>
          </a:xfrm>
        </p:spPr>
        <p:txBody>
          <a:bodyPr/>
          <a:lstStyle/>
          <a:p>
            <a:r>
              <a:rPr lang="fr-FR" dirty="0"/>
              <a:t>Frontaux : deux tendances différentes</a:t>
            </a:r>
          </a:p>
        </p:txBody>
      </p:sp>
      <p:sp>
        <p:nvSpPr>
          <p:cNvPr id="9" name="Espace réservé du texte 2">
            <a:extLst>
              <a:ext uri="{FF2B5EF4-FFF2-40B4-BE49-F238E27FC236}">
                <a16:creationId xmlns:a16="http://schemas.microsoft.com/office/drawing/2014/main" id="{B5C1F948-F91E-458F-8262-FA8BEEF29C43}"/>
              </a:ext>
            </a:extLst>
          </p:cNvPr>
          <p:cNvSpPr>
            <a:spLocks noGrp="1"/>
          </p:cNvSpPr>
          <p:nvPr>
            <p:ph type="body" sz="quarter" idx="10"/>
          </p:nvPr>
        </p:nvSpPr>
        <p:spPr>
          <a:xfrm>
            <a:off x="177226" y="4154874"/>
            <a:ext cx="5600723" cy="2337366"/>
          </a:xfrm>
        </p:spPr>
        <p:txBody>
          <a:bodyPr/>
          <a:lstStyle/>
          <a:p>
            <a:pPr algn="just"/>
            <a:r>
              <a:rPr lang="fr-FR" sz="2000" b="1" dirty="0">
                <a:solidFill>
                  <a:schemeClr val="tx1"/>
                </a:solidFill>
              </a:rPr>
              <a:t>Frontaux électriques : </a:t>
            </a:r>
          </a:p>
          <a:p>
            <a:pPr marL="0" indent="0" algn="just">
              <a:spcBef>
                <a:spcPts val="0"/>
              </a:spcBef>
              <a:buNone/>
            </a:pPr>
            <a:r>
              <a:rPr lang="fr-FR" sz="2000" dirty="0">
                <a:solidFill>
                  <a:schemeClr val="tx1"/>
                </a:solidFill>
              </a:rPr>
              <a:t>Retour récent de l’indice et progression bien au dessus de sa tendance de long terme. </a:t>
            </a:r>
          </a:p>
          <a:p>
            <a:pPr marL="0" indent="0" algn="just">
              <a:spcBef>
                <a:spcPts val="0"/>
              </a:spcBef>
              <a:buNone/>
            </a:pPr>
            <a:endParaRPr lang="fr-FR" sz="2000" dirty="0">
              <a:solidFill>
                <a:schemeClr val="tx1"/>
              </a:solidFill>
            </a:endParaRPr>
          </a:p>
          <a:p>
            <a:pPr marL="0" indent="0" algn="just">
              <a:spcBef>
                <a:spcPts val="0"/>
              </a:spcBef>
              <a:buNone/>
            </a:pPr>
            <a:r>
              <a:rPr lang="fr-FR" sz="2000" dirty="0">
                <a:solidFill>
                  <a:schemeClr val="tx1"/>
                </a:solidFill>
              </a:rPr>
              <a:t>Meilleur début d’année jamais enregistré (série observée depuis 1996) : 8 361 unités</a:t>
            </a:r>
          </a:p>
          <a:p>
            <a:pPr marL="0" indent="0" algn="just">
              <a:spcBef>
                <a:spcPts val="0"/>
              </a:spcBef>
              <a:buNone/>
            </a:pPr>
            <a:r>
              <a:rPr lang="fr-FR" sz="2000" dirty="0">
                <a:solidFill>
                  <a:schemeClr val="tx1"/>
                </a:solidFill>
              </a:rPr>
              <a:t>Par rapport à 2019 : +37% </a:t>
            </a:r>
          </a:p>
        </p:txBody>
      </p:sp>
      <p:sp>
        <p:nvSpPr>
          <p:cNvPr id="5" name="Espace réservé du texte 2">
            <a:extLst>
              <a:ext uri="{FF2B5EF4-FFF2-40B4-BE49-F238E27FC236}">
                <a16:creationId xmlns:a16="http://schemas.microsoft.com/office/drawing/2014/main" id="{612D1A6B-E8C0-4392-9113-EC357A64600E}"/>
              </a:ext>
            </a:extLst>
          </p:cNvPr>
          <p:cNvSpPr txBox="1">
            <a:spLocks/>
          </p:cNvSpPr>
          <p:nvPr/>
        </p:nvSpPr>
        <p:spPr>
          <a:xfrm>
            <a:off x="6236826" y="4115938"/>
            <a:ext cx="5777948" cy="2694445"/>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lgn="just"/>
            <a:r>
              <a:rPr lang="fr-FR" sz="2000" b="1" dirty="0">
                <a:solidFill>
                  <a:schemeClr val="tx1"/>
                </a:solidFill>
              </a:rPr>
              <a:t>Frontaux thermiques : </a:t>
            </a:r>
          </a:p>
          <a:p>
            <a:pPr marL="0" indent="0" algn="just">
              <a:spcBef>
                <a:spcPts val="0"/>
              </a:spcBef>
              <a:buNone/>
            </a:pPr>
            <a:r>
              <a:rPr lang="fr-FR" sz="2000" dirty="0">
                <a:solidFill>
                  <a:schemeClr val="tx1"/>
                </a:solidFill>
              </a:rPr>
              <a:t>L’indice se trouve sur sa tendance de long terme, en repli de -15%: </a:t>
            </a:r>
          </a:p>
          <a:p>
            <a:pPr marL="0" indent="0" algn="just">
              <a:spcBef>
                <a:spcPts val="0"/>
              </a:spcBef>
              <a:buNone/>
            </a:pPr>
            <a:r>
              <a:rPr lang="fr-FR" sz="2000" dirty="0">
                <a:solidFill>
                  <a:schemeClr val="tx1"/>
                </a:solidFill>
              </a:rPr>
              <a:t>3 944 unités (-10% par rapport à 2019).</a:t>
            </a:r>
          </a:p>
          <a:p>
            <a:pPr marL="0" indent="0" algn="just">
              <a:spcBef>
                <a:spcPts val="0"/>
              </a:spcBef>
              <a:buNone/>
            </a:pPr>
            <a:r>
              <a:rPr lang="fr-FR" sz="2000" dirty="0">
                <a:solidFill>
                  <a:schemeClr val="tx1"/>
                </a:solidFill>
              </a:rPr>
              <a:t>L’application progressive de normes énergétiques joue en la défaveur des commandes de thermiques depuis 2016.</a:t>
            </a:r>
          </a:p>
        </p:txBody>
      </p:sp>
      <p:pic>
        <p:nvPicPr>
          <p:cNvPr id="3" name="Image 2">
            <a:extLst>
              <a:ext uri="{FF2B5EF4-FFF2-40B4-BE49-F238E27FC236}">
                <a16:creationId xmlns:a16="http://schemas.microsoft.com/office/drawing/2014/main" id="{93A71F25-C3F4-B739-7556-940CBD5A40CB}"/>
              </a:ext>
            </a:extLst>
          </p:cNvPr>
          <p:cNvPicPr>
            <a:picLocks noChangeAspect="1"/>
          </p:cNvPicPr>
          <p:nvPr/>
        </p:nvPicPr>
        <p:blipFill>
          <a:blip r:embed="rId3"/>
          <a:stretch>
            <a:fillRect/>
          </a:stretch>
        </p:blipFill>
        <p:spPr>
          <a:xfrm>
            <a:off x="608191" y="1454204"/>
            <a:ext cx="4794126" cy="2700670"/>
          </a:xfrm>
          <a:prstGeom prst="rect">
            <a:avLst/>
          </a:prstGeom>
        </p:spPr>
      </p:pic>
      <p:pic>
        <p:nvPicPr>
          <p:cNvPr id="4" name="Image 3">
            <a:extLst>
              <a:ext uri="{FF2B5EF4-FFF2-40B4-BE49-F238E27FC236}">
                <a16:creationId xmlns:a16="http://schemas.microsoft.com/office/drawing/2014/main" id="{A54DF15C-7FBE-ECC0-F21E-5E2BA8D595FE}"/>
              </a:ext>
            </a:extLst>
          </p:cNvPr>
          <p:cNvPicPr>
            <a:picLocks noChangeAspect="1"/>
          </p:cNvPicPr>
          <p:nvPr/>
        </p:nvPicPr>
        <p:blipFill>
          <a:blip r:embed="rId4"/>
          <a:stretch>
            <a:fillRect/>
          </a:stretch>
        </p:blipFill>
        <p:spPr>
          <a:xfrm>
            <a:off x="6667789" y="1415268"/>
            <a:ext cx="4916021" cy="2700670"/>
          </a:xfrm>
          <a:prstGeom prst="rect">
            <a:avLst/>
          </a:prstGeom>
        </p:spPr>
      </p:pic>
      <p:sp>
        <p:nvSpPr>
          <p:cNvPr id="8" name="Ellipse 7">
            <a:extLst>
              <a:ext uri="{FF2B5EF4-FFF2-40B4-BE49-F238E27FC236}">
                <a16:creationId xmlns:a16="http://schemas.microsoft.com/office/drawing/2014/main" id="{596F2BD9-34B2-15FA-E08A-D307D269FA80}"/>
              </a:ext>
            </a:extLst>
          </p:cNvPr>
          <p:cNvSpPr/>
          <p:nvPr/>
        </p:nvSpPr>
        <p:spPr>
          <a:xfrm>
            <a:off x="4708882" y="1604967"/>
            <a:ext cx="908917" cy="709569"/>
          </a:xfrm>
          <a:prstGeom prst="ellipse">
            <a:avLst/>
          </a:prstGeom>
          <a:solidFill>
            <a:srgbClr val="FFFF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200" b="1" dirty="0">
                <a:solidFill>
                  <a:srgbClr val="FF0000"/>
                </a:solidFill>
                <a:latin typeface="Calibri" panose="020F0502020204030204" pitchFamily="34" charset="0"/>
                <a:cs typeface="Calibri" panose="020F0502020204030204" pitchFamily="34" charset="0"/>
              </a:rPr>
              <a:t>+ 3%</a:t>
            </a:r>
          </a:p>
          <a:p>
            <a:pPr algn="ctr"/>
            <a:r>
              <a:rPr lang="fr-FR" sz="900" i="1" dirty="0">
                <a:solidFill>
                  <a:schemeClr val="tx1"/>
                </a:solidFill>
                <a:latin typeface="Calibri" panose="020F0502020204030204" pitchFamily="34" charset="0"/>
                <a:cs typeface="Calibri" panose="020F0502020204030204" pitchFamily="34" charset="0"/>
              </a:rPr>
              <a:t>Cumul annuel</a:t>
            </a:r>
          </a:p>
          <a:p>
            <a:pPr algn="ctr"/>
            <a:r>
              <a:rPr lang="fr-FR" sz="900" i="1" dirty="0">
                <a:solidFill>
                  <a:schemeClr val="tx1"/>
                </a:solidFill>
                <a:latin typeface="Calibri" panose="020F0502020204030204" pitchFamily="34" charset="0"/>
                <a:cs typeface="Calibri" panose="020F0502020204030204" pitchFamily="34" charset="0"/>
              </a:rPr>
              <a:t>Fin juin</a:t>
            </a:r>
          </a:p>
        </p:txBody>
      </p:sp>
      <p:sp>
        <p:nvSpPr>
          <p:cNvPr id="11" name="Ellipse 10">
            <a:extLst>
              <a:ext uri="{FF2B5EF4-FFF2-40B4-BE49-F238E27FC236}">
                <a16:creationId xmlns:a16="http://schemas.microsoft.com/office/drawing/2014/main" id="{6EEBE8ED-151D-2562-0E92-1552FE11C52F}"/>
              </a:ext>
            </a:extLst>
          </p:cNvPr>
          <p:cNvSpPr/>
          <p:nvPr/>
        </p:nvSpPr>
        <p:spPr>
          <a:xfrm>
            <a:off x="10642907" y="1701250"/>
            <a:ext cx="940902" cy="70956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 b="1" dirty="0">
                <a:solidFill>
                  <a:srgbClr val="FF0000"/>
                </a:solidFill>
                <a:latin typeface="Calibri" panose="020F0502020204030204" pitchFamily="34" charset="0"/>
                <a:cs typeface="Calibri" panose="020F0502020204030204" pitchFamily="34" charset="0"/>
              </a:rPr>
              <a:t>- 15 %</a:t>
            </a:r>
          </a:p>
          <a:p>
            <a:pPr algn="ctr"/>
            <a:r>
              <a:rPr lang="fr-FR" sz="900" i="1" dirty="0">
                <a:latin typeface="Calibri" panose="020F0502020204030204" pitchFamily="34" charset="0"/>
                <a:cs typeface="Calibri" panose="020F0502020204030204" pitchFamily="34" charset="0"/>
              </a:rPr>
              <a:t>Cumul annuel </a:t>
            </a:r>
          </a:p>
          <a:p>
            <a:pPr algn="ctr"/>
            <a:r>
              <a:rPr lang="fr-FR" sz="900" i="1" dirty="0">
                <a:latin typeface="Calibri" panose="020F0502020204030204" pitchFamily="34" charset="0"/>
                <a:cs typeface="Calibri" panose="020F0502020204030204" pitchFamily="34" charset="0"/>
              </a:rPr>
              <a:t>Fin juin</a:t>
            </a:r>
          </a:p>
        </p:txBody>
      </p:sp>
    </p:spTree>
    <p:extLst>
      <p:ext uri="{BB962C8B-B14F-4D97-AF65-F5344CB8AC3E}">
        <p14:creationId xmlns:p14="http://schemas.microsoft.com/office/powerpoint/2010/main" val="379039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0" y="214938"/>
            <a:ext cx="8775705" cy="617927"/>
          </a:xfrm>
        </p:spPr>
        <p:txBody>
          <a:bodyPr/>
          <a:lstStyle/>
          <a:p>
            <a:r>
              <a:rPr lang="fr-FR" sz="3600" dirty="0"/>
              <a:t>Transition énergétique : constat actuel</a:t>
            </a:r>
          </a:p>
        </p:txBody>
      </p:sp>
      <p:sp>
        <p:nvSpPr>
          <p:cNvPr id="31" name="Ellipse 30">
            <a:extLst>
              <a:ext uri="{FF2B5EF4-FFF2-40B4-BE49-F238E27FC236}">
                <a16:creationId xmlns:a16="http://schemas.microsoft.com/office/drawing/2014/main" id="{BEB20296-B939-4685-977A-EBCA76995330}"/>
              </a:ext>
            </a:extLst>
          </p:cNvPr>
          <p:cNvSpPr/>
          <p:nvPr/>
        </p:nvSpPr>
        <p:spPr>
          <a:xfrm>
            <a:off x="4666772" y="1525974"/>
            <a:ext cx="572504" cy="3026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32" name="Ellipse 31">
            <a:extLst>
              <a:ext uri="{FF2B5EF4-FFF2-40B4-BE49-F238E27FC236}">
                <a16:creationId xmlns:a16="http://schemas.microsoft.com/office/drawing/2014/main" id="{16B32D73-FB11-4707-B59A-0501DDBDC4B3}"/>
              </a:ext>
            </a:extLst>
          </p:cNvPr>
          <p:cNvSpPr/>
          <p:nvPr/>
        </p:nvSpPr>
        <p:spPr>
          <a:xfrm>
            <a:off x="57876" y="4062033"/>
            <a:ext cx="572504" cy="3026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33" name="Ellipse 32">
            <a:extLst>
              <a:ext uri="{FF2B5EF4-FFF2-40B4-BE49-F238E27FC236}">
                <a16:creationId xmlns:a16="http://schemas.microsoft.com/office/drawing/2014/main" id="{1A58BA3F-C6EE-46A3-99F7-306D04C08F90}"/>
              </a:ext>
            </a:extLst>
          </p:cNvPr>
          <p:cNvSpPr/>
          <p:nvPr/>
        </p:nvSpPr>
        <p:spPr>
          <a:xfrm>
            <a:off x="2964140" y="3052339"/>
            <a:ext cx="572504" cy="3026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34" name="Ellipse 33">
            <a:extLst>
              <a:ext uri="{FF2B5EF4-FFF2-40B4-BE49-F238E27FC236}">
                <a16:creationId xmlns:a16="http://schemas.microsoft.com/office/drawing/2014/main" id="{ADDA7F0D-E295-46DF-B1DA-0335AC8696DE}"/>
              </a:ext>
            </a:extLst>
          </p:cNvPr>
          <p:cNvSpPr/>
          <p:nvPr/>
        </p:nvSpPr>
        <p:spPr>
          <a:xfrm>
            <a:off x="3718918" y="2364461"/>
            <a:ext cx="572504" cy="3026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35" name="Ellipse 34">
            <a:extLst>
              <a:ext uri="{FF2B5EF4-FFF2-40B4-BE49-F238E27FC236}">
                <a16:creationId xmlns:a16="http://schemas.microsoft.com/office/drawing/2014/main" id="{B3F3C28D-50C4-47D0-B6A8-60B11D351BEF}"/>
              </a:ext>
            </a:extLst>
          </p:cNvPr>
          <p:cNvSpPr/>
          <p:nvPr/>
        </p:nvSpPr>
        <p:spPr>
          <a:xfrm>
            <a:off x="2064078" y="3506846"/>
            <a:ext cx="572504" cy="3026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37" name="Rectangle 36">
            <a:extLst>
              <a:ext uri="{FF2B5EF4-FFF2-40B4-BE49-F238E27FC236}">
                <a16:creationId xmlns:a16="http://schemas.microsoft.com/office/drawing/2014/main" id="{07C1C7AD-B9B7-4D8A-9492-A0937562BA22}"/>
              </a:ext>
            </a:extLst>
          </p:cNvPr>
          <p:cNvSpPr/>
          <p:nvPr/>
        </p:nvSpPr>
        <p:spPr>
          <a:xfrm>
            <a:off x="6106494" y="1315818"/>
            <a:ext cx="5599043" cy="4708981"/>
          </a:xfrm>
          <a:prstGeom prst="rect">
            <a:avLst/>
          </a:prstGeom>
        </p:spPr>
        <p:txBody>
          <a:bodyPr wrap="square">
            <a:spAutoFit/>
          </a:bodyPr>
          <a:lstStyle/>
          <a:p>
            <a:pPr marL="285750" indent="-285750" algn="just">
              <a:buFont typeface="Wingdings" panose="05000000000000000000" pitchFamily="2" charset="2"/>
              <a:buChar char="Ø"/>
            </a:pPr>
            <a:r>
              <a:rPr lang="fr-FR" sz="2000" b="1" dirty="0">
                <a:solidFill>
                  <a:srgbClr val="003057"/>
                </a:solidFill>
              </a:rPr>
              <a:t>A partir de janvier 2016, </a:t>
            </a:r>
            <a:r>
              <a:rPr lang="fr-FR" sz="2000" dirty="0">
                <a:solidFill>
                  <a:srgbClr val="003057"/>
                </a:solidFill>
              </a:rPr>
              <a:t>les volumes des commandes de</a:t>
            </a:r>
            <a:r>
              <a:rPr lang="fr-FR" sz="2000" b="1" dirty="0">
                <a:solidFill>
                  <a:srgbClr val="003057"/>
                </a:solidFill>
              </a:rPr>
              <a:t> </a:t>
            </a:r>
            <a:r>
              <a:rPr lang="fr-FR" sz="2000" dirty="0">
                <a:solidFill>
                  <a:srgbClr val="003057"/>
                </a:solidFill>
              </a:rPr>
              <a:t>porte-à-faux électriques dépassent ceux des porte-à-faux thermiques. L’écart s’accentue au cours de l’année.</a:t>
            </a:r>
          </a:p>
          <a:p>
            <a:pPr marL="285750" indent="-285750" algn="just">
              <a:buFont typeface="Wingdings" panose="05000000000000000000" pitchFamily="2" charset="2"/>
              <a:buChar char="Ø"/>
            </a:pPr>
            <a:endParaRPr lang="fr-FR" sz="2000" b="1" dirty="0">
              <a:solidFill>
                <a:srgbClr val="003057"/>
              </a:solidFill>
            </a:endParaRPr>
          </a:p>
          <a:p>
            <a:pPr marL="285750" indent="-285750" algn="just">
              <a:buFont typeface="Wingdings" panose="05000000000000000000" pitchFamily="2" charset="2"/>
              <a:buChar char="Ø"/>
            </a:pPr>
            <a:r>
              <a:rPr lang="fr-FR" sz="2000" dirty="0">
                <a:solidFill>
                  <a:srgbClr val="003057"/>
                </a:solidFill>
              </a:rPr>
              <a:t>Sur les années suivantes, cet écart n’a </a:t>
            </a:r>
            <a:r>
              <a:rPr lang="fr-FR" sz="2000" b="1" dirty="0">
                <a:solidFill>
                  <a:srgbClr val="003057"/>
                </a:solidFill>
              </a:rPr>
              <a:t>cessé de croître</a:t>
            </a:r>
            <a:r>
              <a:rPr lang="fr-FR" sz="2000" dirty="0">
                <a:solidFill>
                  <a:srgbClr val="003057"/>
                </a:solidFill>
              </a:rPr>
              <a:t>. A fin juin 2022, l’écart en cumul annuel est déjà de 4 417 unités (contre 3 455 sur la même période en 2021).</a:t>
            </a:r>
          </a:p>
          <a:p>
            <a:pPr marL="285750" indent="-285750" algn="just">
              <a:buFont typeface="Wingdings" panose="05000000000000000000" pitchFamily="2" charset="2"/>
              <a:buChar char="Ø"/>
            </a:pPr>
            <a:endParaRPr lang="fr-FR" sz="2000" dirty="0">
              <a:solidFill>
                <a:srgbClr val="003057"/>
              </a:solidFill>
            </a:endParaRPr>
          </a:p>
          <a:p>
            <a:pPr marL="285750" indent="-285750" algn="just">
              <a:buFont typeface="Wingdings" panose="05000000000000000000" pitchFamily="2" charset="2"/>
              <a:buChar char="Ø"/>
            </a:pPr>
            <a:r>
              <a:rPr lang="fr-FR" sz="2000" b="1" dirty="0">
                <a:solidFill>
                  <a:srgbClr val="003057"/>
                </a:solidFill>
              </a:rPr>
              <a:t>A plus long terme</a:t>
            </a:r>
            <a:r>
              <a:rPr lang="fr-FR" sz="2000" dirty="0">
                <a:solidFill>
                  <a:srgbClr val="003057"/>
                </a:solidFill>
              </a:rPr>
              <a:t>, il est probable que cette tendance continue à s’accentuer.</a:t>
            </a:r>
          </a:p>
          <a:p>
            <a:pPr marL="285750" indent="-285750" algn="just">
              <a:buFont typeface="Wingdings" panose="05000000000000000000" pitchFamily="2" charset="2"/>
              <a:buChar char="Ø"/>
            </a:pPr>
            <a:endParaRPr lang="fr-FR" sz="2000" dirty="0">
              <a:solidFill>
                <a:srgbClr val="003057"/>
              </a:solidFill>
            </a:endParaRPr>
          </a:p>
        </p:txBody>
      </p:sp>
      <p:sp>
        <p:nvSpPr>
          <p:cNvPr id="38" name="Ellipse 37">
            <a:extLst>
              <a:ext uri="{FF2B5EF4-FFF2-40B4-BE49-F238E27FC236}">
                <a16:creationId xmlns:a16="http://schemas.microsoft.com/office/drawing/2014/main" id="{D77E167F-970E-4956-8713-8AD783A0D4F9}"/>
              </a:ext>
            </a:extLst>
          </p:cNvPr>
          <p:cNvSpPr/>
          <p:nvPr/>
        </p:nvSpPr>
        <p:spPr>
          <a:xfrm>
            <a:off x="1091647" y="3826810"/>
            <a:ext cx="572504" cy="3026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39" name="ZoneTexte 38">
            <a:extLst>
              <a:ext uri="{FF2B5EF4-FFF2-40B4-BE49-F238E27FC236}">
                <a16:creationId xmlns:a16="http://schemas.microsoft.com/office/drawing/2014/main" id="{4B76D8DA-6C05-43CB-BA0C-B8986704BA3E}"/>
              </a:ext>
            </a:extLst>
          </p:cNvPr>
          <p:cNvSpPr txBox="1"/>
          <p:nvPr/>
        </p:nvSpPr>
        <p:spPr>
          <a:xfrm>
            <a:off x="1923465" y="4430088"/>
            <a:ext cx="815926" cy="369332"/>
          </a:xfrm>
          <a:prstGeom prst="rect">
            <a:avLst/>
          </a:prstGeom>
          <a:noFill/>
        </p:spPr>
        <p:txBody>
          <a:bodyPr wrap="square" rtlCol="0">
            <a:spAutoFit/>
          </a:bodyPr>
          <a:lstStyle/>
          <a:p>
            <a:r>
              <a:rPr lang="fr-FR" b="1" i="1" dirty="0"/>
              <a:t>2019</a:t>
            </a:r>
          </a:p>
        </p:txBody>
      </p:sp>
      <p:sp>
        <p:nvSpPr>
          <p:cNvPr id="40" name="ZoneTexte 39">
            <a:extLst>
              <a:ext uri="{FF2B5EF4-FFF2-40B4-BE49-F238E27FC236}">
                <a16:creationId xmlns:a16="http://schemas.microsoft.com/office/drawing/2014/main" id="{D3FE5BEF-4FB1-40FD-91F8-E8490824CDBC}"/>
              </a:ext>
            </a:extLst>
          </p:cNvPr>
          <p:cNvSpPr txBox="1"/>
          <p:nvPr/>
        </p:nvSpPr>
        <p:spPr>
          <a:xfrm>
            <a:off x="2840917" y="4430088"/>
            <a:ext cx="815926" cy="369332"/>
          </a:xfrm>
          <a:prstGeom prst="rect">
            <a:avLst/>
          </a:prstGeom>
          <a:noFill/>
        </p:spPr>
        <p:txBody>
          <a:bodyPr wrap="square" rtlCol="0">
            <a:spAutoFit/>
          </a:bodyPr>
          <a:lstStyle/>
          <a:p>
            <a:r>
              <a:rPr lang="fr-FR" b="1" i="1" dirty="0"/>
              <a:t>2020</a:t>
            </a:r>
          </a:p>
        </p:txBody>
      </p:sp>
      <p:sp>
        <p:nvSpPr>
          <p:cNvPr id="41" name="ZoneTexte 40">
            <a:extLst>
              <a:ext uri="{FF2B5EF4-FFF2-40B4-BE49-F238E27FC236}">
                <a16:creationId xmlns:a16="http://schemas.microsoft.com/office/drawing/2014/main" id="{777E9346-2728-4761-8950-CE33E958DCC0}"/>
              </a:ext>
            </a:extLst>
          </p:cNvPr>
          <p:cNvSpPr txBox="1"/>
          <p:nvPr/>
        </p:nvSpPr>
        <p:spPr>
          <a:xfrm>
            <a:off x="3684248" y="4424229"/>
            <a:ext cx="916049" cy="646331"/>
          </a:xfrm>
          <a:prstGeom prst="rect">
            <a:avLst/>
          </a:prstGeom>
          <a:noFill/>
        </p:spPr>
        <p:txBody>
          <a:bodyPr wrap="square" rtlCol="0">
            <a:spAutoFit/>
          </a:bodyPr>
          <a:lstStyle/>
          <a:p>
            <a:r>
              <a:rPr lang="fr-FR" b="1" i="1" dirty="0"/>
              <a:t>2021</a:t>
            </a:r>
            <a:r>
              <a:rPr lang="fr-FR" sz="1800" b="1" i="1" dirty="0">
                <a:solidFill>
                  <a:srgbClr val="7030A0"/>
                </a:solidFill>
              </a:rPr>
              <a:t>*</a:t>
            </a:r>
            <a:r>
              <a:rPr lang="fr-FR" sz="1800" b="1" i="1" dirty="0"/>
              <a:t>	</a:t>
            </a:r>
            <a:endParaRPr lang="fr-FR" b="1" i="1" dirty="0"/>
          </a:p>
        </p:txBody>
      </p:sp>
      <p:sp>
        <p:nvSpPr>
          <p:cNvPr id="42" name="Flèche : droite 41">
            <a:extLst>
              <a:ext uri="{FF2B5EF4-FFF2-40B4-BE49-F238E27FC236}">
                <a16:creationId xmlns:a16="http://schemas.microsoft.com/office/drawing/2014/main" id="{030F5138-0902-4828-AE33-C290DECFD65D}"/>
              </a:ext>
            </a:extLst>
          </p:cNvPr>
          <p:cNvSpPr/>
          <p:nvPr/>
        </p:nvSpPr>
        <p:spPr>
          <a:xfrm rot="19940915">
            <a:off x="2646545" y="3289091"/>
            <a:ext cx="365402" cy="296765"/>
          </a:xfrm>
          <a:prstGeom prst="rightArrow">
            <a:avLst/>
          </a:prstGeom>
          <a:solidFill>
            <a:srgbClr val="FF0000"/>
          </a:solidFill>
          <a:ln w="1905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sz="1200"/>
          </a:p>
        </p:txBody>
      </p:sp>
      <p:sp>
        <p:nvSpPr>
          <p:cNvPr id="43" name="ZoneTexte 42">
            <a:extLst>
              <a:ext uri="{FF2B5EF4-FFF2-40B4-BE49-F238E27FC236}">
                <a16:creationId xmlns:a16="http://schemas.microsoft.com/office/drawing/2014/main" id="{B355DEDD-10EA-48FA-B9E7-8B2DC4BEEAD0}"/>
              </a:ext>
            </a:extLst>
          </p:cNvPr>
          <p:cNvSpPr txBox="1"/>
          <p:nvPr/>
        </p:nvSpPr>
        <p:spPr>
          <a:xfrm>
            <a:off x="2000801" y="3462301"/>
            <a:ext cx="666158" cy="338554"/>
          </a:xfrm>
          <a:prstGeom prst="rect">
            <a:avLst/>
          </a:prstGeom>
          <a:noFill/>
        </p:spPr>
        <p:txBody>
          <a:bodyPr wrap="square" rtlCol="0">
            <a:spAutoFit/>
          </a:bodyPr>
          <a:lstStyle/>
          <a:p>
            <a:r>
              <a:rPr lang="fr-FR" sz="1600" b="1" i="1" dirty="0">
                <a:solidFill>
                  <a:schemeClr val="bg1"/>
                </a:solidFill>
              </a:rPr>
              <a:t>0,35</a:t>
            </a:r>
          </a:p>
        </p:txBody>
      </p:sp>
      <p:sp>
        <p:nvSpPr>
          <p:cNvPr id="44" name="ZoneTexte 43">
            <a:extLst>
              <a:ext uri="{FF2B5EF4-FFF2-40B4-BE49-F238E27FC236}">
                <a16:creationId xmlns:a16="http://schemas.microsoft.com/office/drawing/2014/main" id="{67941A81-2B7E-4B1E-A0CB-587DE013EA5A}"/>
              </a:ext>
            </a:extLst>
          </p:cNvPr>
          <p:cNvSpPr txBox="1"/>
          <p:nvPr/>
        </p:nvSpPr>
        <p:spPr>
          <a:xfrm>
            <a:off x="2952782" y="3034401"/>
            <a:ext cx="666158" cy="338554"/>
          </a:xfrm>
          <a:prstGeom prst="rect">
            <a:avLst/>
          </a:prstGeom>
          <a:noFill/>
        </p:spPr>
        <p:txBody>
          <a:bodyPr wrap="square" rtlCol="0">
            <a:spAutoFit/>
          </a:bodyPr>
          <a:lstStyle/>
          <a:p>
            <a:r>
              <a:rPr lang="fr-FR" sz="1600" b="1" i="1" dirty="0">
                <a:solidFill>
                  <a:schemeClr val="bg1"/>
                </a:solidFill>
              </a:rPr>
              <a:t>0,55</a:t>
            </a:r>
          </a:p>
        </p:txBody>
      </p:sp>
      <p:sp>
        <p:nvSpPr>
          <p:cNvPr id="45" name="ZoneTexte 44">
            <a:extLst>
              <a:ext uri="{FF2B5EF4-FFF2-40B4-BE49-F238E27FC236}">
                <a16:creationId xmlns:a16="http://schemas.microsoft.com/office/drawing/2014/main" id="{EFD298F8-A148-4FED-ABEC-0D2787CD27B9}"/>
              </a:ext>
            </a:extLst>
          </p:cNvPr>
          <p:cNvSpPr txBox="1"/>
          <p:nvPr/>
        </p:nvSpPr>
        <p:spPr>
          <a:xfrm>
            <a:off x="3672091" y="2343946"/>
            <a:ext cx="666158" cy="338554"/>
          </a:xfrm>
          <a:prstGeom prst="rect">
            <a:avLst/>
          </a:prstGeom>
          <a:noFill/>
        </p:spPr>
        <p:txBody>
          <a:bodyPr wrap="square" rtlCol="0">
            <a:spAutoFit/>
          </a:bodyPr>
          <a:lstStyle/>
          <a:p>
            <a:r>
              <a:rPr lang="fr-FR" sz="1600" b="1" i="1" dirty="0">
                <a:solidFill>
                  <a:schemeClr val="bg1"/>
                </a:solidFill>
              </a:rPr>
              <a:t>0,76</a:t>
            </a:r>
          </a:p>
        </p:txBody>
      </p:sp>
      <p:sp>
        <p:nvSpPr>
          <p:cNvPr id="46" name="ZoneTexte 45">
            <a:extLst>
              <a:ext uri="{FF2B5EF4-FFF2-40B4-BE49-F238E27FC236}">
                <a16:creationId xmlns:a16="http://schemas.microsoft.com/office/drawing/2014/main" id="{B108CE72-66F9-4F84-86DF-503EDF2BDFD7}"/>
              </a:ext>
            </a:extLst>
          </p:cNvPr>
          <p:cNvSpPr txBox="1"/>
          <p:nvPr/>
        </p:nvSpPr>
        <p:spPr>
          <a:xfrm>
            <a:off x="545809" y="1084986"/>
            <a:ext cx="4566874" cy="461665"/>
          </a:xfrm>
          <a:prstGeom prst="rect">
            <a:avLst/>
          </a:prstGeom>
          <a:noFill/>
        </p:spPr>
        <p:txBody>
          <a:bodyPr wrap="square" rtlCol="0">
            <a:spAutoFit/>
          </a:bodyPr>
          <a:lstStyle/>
          <a:p>
            <a:r>
              <a:rPr lang="fr-FR" sz="2400" b="1" dirty="0">
                <a:solidFill>
                  <a:srgbClr val="7030A0"/>
                </a:solidFill>
              </a:rPr>
              <a:t>Ratio de transition énergétique*</a:t>
            </a:r>
          </a:p>
        </p:txBody>
      </p:sp>
      <p:sp>
        <p:nvSpPr>
          <p:cNvPr id="47" name="ZoneTexte 46">
            <a:extLst>
              <a:ext uri="{FF2B5EF4-FFF2-40B4-BE49-F238E27FC236}">
                <a16:creationId xmlns:a16="http://schemas.microsoft.com/office/drawing/2014/main" id="{BE3B7FB6-C90F-4B1A-917F-744DE26A346A}"/>
              </a:ext>
            </a:extLst>
          </p:cNvPr>
          <p:cNvSpPr txBox="1"/>
          <p:nvPr/>
        </p:nvSpPr>
        <p:spPr>
          <a:xfrm>
            <a:off x="0" y="4430088"/>
            <a:ext cx="815926" cy="369332"/>
          </a:xfrm>
          <a:prstGeom prst="rect">
            <a:avLst/>
          </a:prstGeom>
          <a:noFill/>
        </p:spPr>
        <p:txBody>
          <a:bodyPr wrap="square" rtlCol="0">
            <a:spAutoFit/>
          </a:bodyPr>
          <a:lstStyle/>
          <a:p>
            <a:r>
              <a:rPr lang="fr-FR" b="1" i="1" dirty="0"/>
              <a:t>2017</a:t>
            </a:r>
          </a:p>
        </p:txBody>
      </p:sp>
      <p:sp>
        <p:nvSpPr>
          <p:cNvPr id="48" name="ZoneTexte 47">
            <a:extLst>
              <a:ext uri="{FF2B5EF4-FFF2-40B4-BE49-F238E27FC236}">
                <a16:creationId xmlns:a16="http://schemas.microsoft.com/office/drawing/2014/main" id="{5763B02F-7FAA-4C0E-A4CC-49429EF33DDA}"/>
              </a:ext>
            </a:extLst>
          </p:cNvPr>
          <p:cNvSpPr txBox="1"/>
          <p:nvPr/>
        </p:nvSpPr>
        <p:spPr>
          <a:xfrm>
            <a:off x="982191" y="4431340"/>
            <a:ext cx="815926" cy="369332"/>
          </a:xfrm>
          <a:prstGeom prst="rect">
            <a:avLst/>
          </a:prstGeom>
          <a:noFill/>
        </p:spPr>
        <p:txBody>
          <a:bodyPr wrap="square" rtlCol="0">
            <a:spAutoFit/>
          </a:bodyPr>
          <a:lstStyle/>
          <a:p>
            <a:r>
              <a:rPr lang="fr-FR" b="1" i="1" dirty="0"/>
              <a:t>2018</a:t>
            </a:r>
          </a:p>
        </p:txBody>
      </p:sp>
      <p:sp>
        <p:nvSpPr>
          <p:cNvPr id="49" name="ZoneTexte 48">
            <a:extLst>
              <a:ext uri="{FF2B5EF4-FFF2-40B4-BE49-F238E27FC236}">
                <a16:creationId xmlns:a16="http://schemas.microsoft.com/office/drawing/2014/main" id="{4EA9C128-A15B-4894-A638-F931018623D0}"/>
              </a:ext>
            </a:extLst>
          </p:cNvPr>
          <p:cNvSpPr txBox="1"/>
          <p:nvPr/>
        </p:nvSpPr>
        <p:spPr>
          <a:xfrm>
            <a:off x="1091647" y="3818784"/>
            <a:ext cx="666158" cy="338554"/>
          </a:xfrm>
          <a:prstGeom prst="rect">
            <a:avLst/>
          </a:prstGeom>
          <a:noFill/>
        </p:spPr>
        <p:txBody>
          <a:bodyPr wrap="square" rtlCol="0">
            <a:spAutoFit/>
          </a:bodyPr>
          <a:lstStyle/>
          <a:p>
            <a:r>
              <a:rPr lang="fr-FR" sz="1600" b="1" i="1" dirty="0">
                <a:solidFill>
                  <a:schemeClr val="bg1"/>
                </a:solidFill>
              </a:rPr>
              <a:t>0,29</a:t>
            </a:r>
          </a:p>
        </p:txBody>
      </p:sp>
      <p:sp>
        <p:nvSpPr>
          <p:cNvPr id="50" name="Flèche : droite 49">
            <a:extLst>
              <a:ext uri="{FF2B5EF4-FFF2-40B4-BE49-F238E27FC236}">
                <a16:creationId xmlns:a16="http://schemas.microsoft.com/office/drawing/2014/main" id="{3C4B82FC-1068-41BF-A302-1A38223FB509}"/>
              </a:ext>
            </a:extLst>
          </p:cNvPr>
          <p:cNvSpPr/>
          <p:nvPr/>
        </p:nvSpPr>
        <p:spPr>
          <a:xfrm rot="19967406">
            <a:off x="1699940" y="3647693"/>
            <a:ext cx="365402" cy="296765"/>
          </a:xfrm>
          <a:prstGeom prst="rightArrow">
            <a:avLst/>
          </a:prstGeom>
          <a:solidFill>
            <a:srgbClr val="FF0000"/>
          </a:solidFill>
          <a:ln w="1905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sz="1200"/>
          </a:p>
        </p:txBody>
      </p:sp>
      <p:sp>
        <p:nvSpPr>
          <p:cNvPr id="51" name="Flèche : droite 50">
            <a:extLst>
              <a:ext uri="{FF2B5EF4-FFF2-40B4-BE49-F238E27FC236}">
                <a16:creationId xmlns:a16="http://schemas.microsoft.com/office/drawing/2014/main" id="{7BF3FA9A-EB80-47C3-85D7-8CDF7CA8C59C}"/>
              </a:ext>
            </a:extLst>
          </p:cNvPr>
          <p:cNvSpPr/>
          <p:nvPr/>
        </p:nvSpPr>
        <p:spPr>
          <a:xfrm rot="20397432">
            <a:off x="720657" y="3973315"/>
            <a:ext cx="365402" cy="296765"/>
          </a:xfrm>
          <a:prstGeom prst="rightArrow">
            <a:avLst/>
          </a:prstGeom>
          <a:solidFill>
            <a:srgbClr val="FF0000"/>
          </a:solidFill>
          <a:ln w="1905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sz="1200"/>
          </a:p>
        </p:txBody>
      </p:sp>
      <p:sp>
        <p:nvSpPr>
          <p:cNvPr id="52" name="ZoneTexte 51">
            <a:extLst>
              <a:ext uri="{FF2B5EF4-FFF2-40B4-BE49-F238E27FC236}">
                <a16:creationId xmlns:a16="http://schemas.microsoft.com/office/drawing/2014/main" id="{3D4EA3A3-F610-4180-A9CF-0D1B02352FA3}"/>
              </a:ext>
            </a:extLst>
          </p:cNvPr>
          <p:cNvSpPr txBox="1"/>
          <p:nvPr/>
        </p:nvSpPr>
        <p:spPr>
          <a:xfrm>
            <a:off x="41869" y="4042629"/>
            <a:ext cx="666158" cy="338554"/>
          </a:xfrm>
          <a:prstGeom prst="rect">
            <a:avLst/>
          </a:prstGeom>
          <a:noFill/>
        </p:spPr>
        <p:txBody>
          <a:bodyPr wrap="square" rtlCol="0">
            <a:spAutoFit/>
          </a:bodyPr>
          <a:lstStyle/>
          <a:p>
            <a:r>
              <a:rPr lang="fr-FR" sz="1600" b="1" i="1" dirty="0">
                <a:solidFill>
                  <a:schemeClr val="bg1"/>
                </a:solidFill>
              </a:rPr>
              <a:t>0,17</a:t>
            </a:r>
          </a:p>
        </p:txBody>
      </p:sp>
      <p:sp>
        <p:nvSpPr>
          <p:cNvPr id="53" name="Rectangle 52">
            <a:extLst>
              <a:ext uri="{FF2B5EF4-FFF2-40B4-BE49-F238E27FC236}">
                <a16:creationId xmlns:a16="http://schemas.microsoft.com/office/drawing/2014/main" id="{A362023C-F4AE-4F80-AB6A-E9445EAFED70}"/>
              </a:ext>
            </a:extLst>
          </p:cNvPr>
          <p:cNvSpPr/>
          <p:nvPr/>
        </p:nvSpPr>
        <p:spPr>
          <a:xfrm>
            <a:off x="62141" y="5174210"/>
            <a:ext cx="5901337" cy="954107"/>
          </a:xfrm>
          <a:prstGeom prst="rect">
            <a:avLst/>
          </a:prstGeom>
        </p:spPr>
        <p:txBody>
          <a:bodyPr wrap="square">
            <a:spAutoFit/>
          </a:bodyPr>
          <a:lstStyle/>
          <a:p>
            <a:pPr marL="90488" indent="-90488"/>
            <a:r>
              <a:rPr lang="fr-FR" sz="1400" b="1" i="1" dirty="0">
                <a:solidFill>
                  <a:srgbClr val="7030A0"/>
                </a:solidFill>
              </a:rPr>
              <a:t>*</a:t>
            </a:r>
            <a:r>
              <a:rPr lang="fr-FR" sz="1400" b="1" i="1" dirty="0"/>
              <a:t>	</a:t>
            </a:r>
            <a:r>
              <a:rPr lang="fr-FR" sz="1400" b="1" i="1" dirty="0">
                <a:solidFill>
                  <a:schemeClr val="bg1">
                    <a:lumMod val="50000"/>
                  </a:schemeClr>
                </a:solidFill>
              </a:rPr>
              <a:t>En 2021, pour 1 chariot thermique vendu, il s’est vendu 1,76 chariot électrique. Le ratio indique une préférence pour l’électrique lorsqu’il est positif et, à l’inverse, une préférence pour le thermique lorsqu’il est négatif.</a:t>
            </a:r>
          </a:p>
        </p:txBody>
      </p:sp>
      <p:sp>
        <p:nvSpPr>
          <p:cNvPr id="54" name="Flèche : droite 53">
            <a:extLst>
              <a:ext uri="{FF2B5EF4-FFF2-40B4-BE49-F238E27FC236}">
                <a16:creationId xmlns:a16="http://schemas.microsoft.com/office/drawing/2014/main" id="{DF5E5054-20DC-4510-81BA-E6154CFE805E}"/>
              </a:ext>
            </a:extLst>
          </p:cNvPr>
          <p:cNvSpPr/>
          <p:nvPr/>
        </p:nvSpPr>
        <p:spPr>
          <a:xfrm rot="18996313">
            <a:off x="4317356" y="2004876"/>
            <a:ext cx="432375" cy="353576"/>
          </a:xfrm>
          <a:prstGeom prst="rightArrow">
            <a:avLst/>
          </a:prstGeom>
          <a:solidFill>
            <a:srgbClr val="FF0000"/>
          </a:solidFill>
          <a:ln>
            <a:solidFill>
              <a:schemeClr val="tx1"/>
            </a:solidFill>
            <a:prstDash val="dash"/>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sz="1200"/>
          </a:p>
        </p:txBody>
      </p:sp>
      <p:sp>
        <p:nvSpPr>
          <p:cNvPr id="55" name="ZoneTexte 54">
            <a:extLst>
              <a:ext uri="{FF2B5EF4-FFF2-40B4-BE49-F238E27FC236}">
                <a16:creationId xmlns:a16="http://schemas.microsoft.com/office/drawing/2014/main" id="{D5E69281-181F-4C2E-9164-2EE15158AEB6}"/>
              </a:ext>
            </a:extLst>
          </p:cNvPr>
          <p:cNvSpPr txBox="1"/>
          <p:nvPr/>
        </p:nvSpPr>
        <p:spPr>
          <a:xfrm>
            <a:off x="4577503" y="4426188"/>
            <a:ext cx="1015798" cy="369332"/>
          </a:xfrm>
          <a:prstGeom prst="rect">
            <a:avLst/>
          </a:prstGeom>
          <a:noFill/>
        </p:spPr>
        <p:txBody>
          <a:bodyPr wrap="square" rtlCol="0">
            <a:spAutoFit/>
          </a:bodyPr>
          <a:lstStyle/>
          <a:p>
            <a:r>
              <a:rPr lang="fr-FR" b="1" i="1" dirty="0"/>
              <a:t>P2022</a:t>
            </a:r>
          </a:p>
        </p:txBody>
      </p:sp>
      <p:sp>
        <p:nvSpPr>
          <p:cNvPr id="56" name="ZoneTexte 55">
            <a:extLst>
              <a:ext uri="{FF2B5EF4-FFF2-40B4-BE49-F238E27FC236}">
                <a16:creationId xmlns:a16="http://schemas.microsoft.com/office/drawing/2014/main" id="{7FD5F3C0-1748-42AD-9696-C5378C6664A4}"/>
              </a:ext>
            </a:extLst>
          </p:cNvPr>
          <p:cNvSpPr txBox="1"/>
          <p:nvPr/>
        </p:nvSpPr>
        <p:spPr>
          <a:xfrm>
            <a:off x="4619945" y="1511551"/>
            <a:ext cx="666158" cy="338554"/>
          </a:xfrm>
          <a:prstGeom prst="rect">
            <a:avLst/>
          </a:prstGeom>
          <a:noFill/>
        </p:spPr>
        <p:txBody>
          <a:bodyPr wrap="square" rtlCol="0">
            <a:spAutoFit/>
          </a:bodyPr>
          <a:lstStyle/>
          <a:p>
            <a:r>
              <a:rPr lang="fr-FR" sz="1600" b="1" i="1" dirty="0">
                <a:solidFill>
                  <a:schemeClr val="bg1"/>
                </a:solidFill>
              </a:rPr>
              <a:t>1,02</a:t>
            </a:r>
          </a:p>
        </p:txBody>
      </p:sp>
      <p:sp>
        <p:nvSpPr>
          <p:cNvPr id="57" name="Flèche : droite 56">
            <a:extLst>
              <a:ext uri="{FF2B5EF4-FFF2-40B4-BE49-F238E27FC236}">
                <a16:creationId xmlns:a16="http://schemas.microsoft.com/office/drawing/2014/main" id="{4CFB05B9-6DBA-4B73-90D5-9B160C4AD76E}"/>
              </a:ext>
            </a:extLst>
          </p:cNvPr>
          <p:cNvSpPr/>
          <p:nvPr/>
        </p:nvSpPr>
        <p:spPr>
          <a:xfrm rot="19464875">
            <a:off x="3507417" y="2738735"/>
            <a:ext cx="365402" cy="296765"/>
          </a:xfrm>
          <a:prstGeom prst="rightArrow">
            <a:avLst/>
          </a:prstGeom>
          <a:solidFill>
            <a:srgbClr val="FF0000"/>
          </a:solidFill>
          <a:ln w="1905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sz="1200"/>
          </a:p>
        </p:txBody>
      </p:sp>
      <p:sp>
        <p:nvSpPr>
          <p:cNvPr id="58" name="ZoneTexte 57">
            <a:extLst>
              <a:ext uri="{FF2B5EF4-FFF2-40B4-BE49-F238E27FC236}">
                <a16:creationId xmlns:a16="http://schemas.microsoft.com/office/drawing/2014/main" id="{425469E1-6BA7-4849-82A4-ADE849587BC0}"/>
              </a:ext>
            </a:extLst>
          </p:cNvPr>
          <p:cNvSpPr txBox="1"/>
          <p:nvPr/>
        </p:nvSpPr>
        <p:spPr>
          <a:xfrm>
            <a:off x="2333880" y="6408245"/>
            <a:ext cx="4053634" cy="276999"/>
          </a:xfrm>
          <a:prstGeom prst="rect">
            <a:avLst/>
          </a:prstGeom>
          <a:noFill/>
        </p:spPr>
        <p:txBody>
          <a:bodyPr wrap="square" rtlCol="0">
            <a:spAutoFit/>
          </a:bodyPr>
          <a:lstStyle/>
          <a:p>
            <a:pPr algn="ctr"/>
            <a:r>
              <a:rPr lang="fr-FR" sz="1200" i="1" dirty="0">
                <a:solidFill>
                  <a:schemeClr val="bg1">
                    <a:lumMod val="50000"/>
                  </a:schemeClr>
                </a:solidFill>
              </a:rPr>
              <a:t>Source : </a:t>
            </a:r>
            <a:r>
              <a:rPr lang="fr-FR" sz="1200" i="1" dirty="0" err="1">
                <a:solidFill>
                  <a:schemeClr val="bg1">
                    <a:lumMod val="50000"/>
                  </a:schemeClr>
                </a:solidFill>
              </a:rPr>
              <a:t>Evolis</a:t>
            </a:r>
            <a:r>
              <a:rPr lang="fr-FR" sz="1200" i="1" dirty="0">
                <a:solidFill>
                  <a:schemeClr val="bg1">
                    <a:lumMod val="50000"/>
                  </a:schemeClr>
                </a:solidFill>
              </a:rPr>
              <a:t> – septembre 2021</a:t>
            </a:r>
            <a:endParaRPr lang="en-US" sz="1200" i="1" dirty="0">
              <a:solidFill>
                <a:schemeClr val="bg1">
                  <a:lumMod val="50000"/>
                </a:schemeClr>
              </a:solidFill>
            </a:endParaRPr>
          </a:p>
        </p:txBody>
      </p:sp>
    </p:spTree>
    <p:extLst>
      <p:ext uri="{BB962C8B-B14F-4D97-AF65-F5344CB8AC3E}">
        <p14:creationId xmlns:p14="http://schemas.microsoft.com/office/powerpoint/2010/main" val="1564356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376001" y="2726140"/>
            <a:ext cx="8373291" cy="140572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r>
              <a:rPr lang="fr-FR" sz="4400" dirty="0"/>
              <a:t>Prévisions 2022</a:t>
            </a:r>
          </a:p>
          <a:p>
            <a:r>
              <a:rPr lang="fr-FR" sz="4400" dirty="0"/>
              <a:t>Marché français</a:t>
            </a:r>
          </a:p>
        </p:txBody>
      </p:sp>
      <p:pic>
        <p:nvPicPr>
          <p:cNvPr id="6" name="Image 5">
            <a:extLst>
              <a:ext uri="{FF2B5EF4-FFF2-40B4-BE49-F238E27FC236}">
                <a16:creationId xmlns:a16="http://schemas.microsoft.com/office/drawing/2014/main" id="{2F82D3DA-0CB0-47D2-8A2F-EC07B565323C}"/>
              </a:ext>
            </a:extLst>
          </p:cNvPr>
          <p:cNvPicPr>
            <a:picLocks noChangeAspect="1"/>
          </p:cNvPicPr>
          <p:nvPr/>
        </p:nvPicPr>
        <p:blipFill>
          <a:blip r:embed="rId3"/>
          <a:stretch>
            <a:fillRect/>
          </a:stretch>
        </p:blipFill>
        <p:spPr>
          <a:xfrm>
            <a:off x="9010413" y="2267203"/>
            <a:ext cx="2712490" cy="5357355"/>
          </a:xfrm>
          <a:prstGeom prst="rect">
            <a:avLst/>
          </a:prstGeom>
        </p:spPr>
      </p:pic>
    </p:spTree>
    <p:extLst>
      <p:ext uri="{BB962C8B-B14F-4D97-AF65-F5344CB8AC3E}">
        <p14:creationId xmlns:p14="http://schemas.microsoft.com/office/powerpoint/2010/main" val="1598702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964630-8CE8-4002-95F4-881212DA48A1}"/>
              </a:ext>
            </a:extLst>
          </p:cNvPr>
          <p:cNvSpPr>
            <a:spLocks noGrp="1"/>
          </p:cNvSpPr>
          <p:nvPr>
            <p:ph type="title"/>
          </p:nvPr>
        </p:nvSpPr>
        <p:spPr/>
        <p:txBody>
          <a:bodyPr/>
          <a:lstStyle/>
          <a:p>
            <a:r>
              <a:rPr lang="fr-FR" dirty="0"/>
              <a:t>Déroulement des interventions</a:t>
            </a:r>
          </a:p>
        </p:txBody>
      </p:sp>
      <p:sp>
        <p:nvSpPr>
          <p:cNvPr id="3" name="Espace réservé du texte 2">
            <a:extLst>
              <a:ext uri="{FF2B5EF4-FFF2-40B4-BE49-F238E27FC236}">
                <a16:creationId xmlns:a16="http://schemas.microsoft.com/office/drawing/2014/main" id="{BF647E50-88CB-4FA1-B42A-1D67BF636D5C}"/>
              </a:ext>
            </a:extLst>
          </p:cNvPr>
          <p:cNvSpPr>
            <a:spLocks noGrp="1"/>
          </p:cNvSpPr>
          <p:nvPr>
            <p:ph type="body" sz="quarter" idx="10"/>
          </p:nvPr>
        </p:nvSpPr>
        <p:spPr>
          <a:xfrm>
            <a:off x="353370" y="1031027"/>
            <a:ext cx="11618236" cy="5149055"/>
          </a:xfrm>
        </p:spPr>
        <p:txBody>
          <a:bodyPr/>
          <a:lstStyle/>
          <a:p>
            <a:pPr marL="0" indent="0">
              <a:spcBef>
                <a:spcPts val="600"/>
              </a:spcBef>
              <a:buNone/>
            </a:pPr>
            <a:r>
              <a:rPr lang="fr-FR" sz="2000" b="1" dirty="0">
                <a:solidFill>
                  <a:schemeClr val="tx1"/>
                </a:solidFill>
              </a:rPr>
              <a:t>Mot de bienvenue – Emmanuel Le Hello, Patrick Gatignol</a:t>
            </a:r>
          </a:p>
          <a:p>
            <a:pPr marL="0" indent="0">
              <a:spcBef>
                <a:spcPts val="600"/>
              </a:spcBef>
              <a:buNone/>
            </a:pPr>
            <a:endParaRPr lang="fr-FR" sz="2000" b="1" dirty="0">
              <a:solidFill>
                <a:schemeClr val="tx1"/>
              </a:solidFill>
            </a:endParaRPr>
          </a:p>
          <a:p>
            <a:pPr marL="0" indent="0">
              <a:spcBef>
                <a:spcPts val="600"/>
              </a:spcBef>
              <a:buNone/>
            </a:pPr>
            <a:r>
              <a:rPr lang="fr-FR" sz="2000" b="1" dirty="0">
                <a:solidFill>
                  <a:schemeClr val="tx1"/>
                </a:solidFill>
              </a:rPr>
              <a:t>Présentation du site et des statistiques – Mathieu Armengaud</a:t>
            </a:r>
          </a:p>
          <a:p>
            <a:pPr marL="0" indent="0">
              <a:spcBef>
                <a:spcPts val="600"/>
              </a:spcBef>
              <a:buNone/>
            </a:pPr>
            <a:r>
              <a:rPr lang="fr-FR" sz="2000" b="1" dirty="0">
                <a:solidFill>
                  <a:schemeClr val="tx1"/>
                </a:solidFill>
              </a:rPr>
              <a:t>Présentation du marché du neuf France – Lionel Couturier</a:t>
            </a:r>
          </a:p>
          <a:p>
            <a:pPr marL="0" indent="0">
              <a:spcBef>
                <a:spcPts val="600"/>
              </a:spcBef>
              <a:buNone/>
            </a:pPr>
            <a:r>
              <a:rPr lang="fr-FR" sz="2000" b="1" dirty="0">
                <a:solidFill>
                  <a:schemeClr val="tx1"/>
                </a:solidFill>
              </a:rPr>
              <a:t>Présentation du marché neuf Europe – Rudolph Ganzel</a:t>
            </a:r>
          </a:p>
          <a:p>
            <a:pPr marL="0" indent="0">
              <a:spcBef>
                <a:spcPts val="600"/>
              </a:spcBef>
              <a:buNone/>
            </a:pPr>
            <a:r>
              <a:rPr lang="fr-FR" sz="2000" b="1" dirty="0">
                <a:solidFill>
                  <a:schemeClr val="tx1"/>
                </a:solidFill>
              </a:rPr>
              <a:t>Présentation du marché de l’occasion chariots France – Cécile Pastor</a:t>
            </a:r>
          </a:p>
          <a:p>
            <a:pPr marL="0" indent="0">
              <a:spcBef>
                <a:spcPts val="600"/>
              </a:spcBef>
              <a:buNone/>
            </a:pPr>
            <a:endParaRPr lang="fr-FR" sz="2000" b="1" dirty="0">
              <a:solidFill>
                <a:schemeClr val="tx1"/>
              </a:solidFill>
            </a:endParaRPr>
          </a:p>
          <a:p>
            <a:pPr marL="0" indent="0">
              <a:spcBef>
                <a:spcPts val="600"/>
              </a:spcBef>
              <a:buNone/>
            </a:pPr>
            <a:r>
              <a:rPr lang="fr-FR" sz="2000" b="1" dirty="0">
                <a:solidFill>
                  <a:schemeClr val="tx1"/>
                </a:solidFill>
              </a:rPr>
              <a:t>Pause</a:t>
            </a:r>
          </a:p>
          <a:p>
            <a:pPr marL="0" indent="0">
              <a:spcBef>
                <a:spcPts val="600"/>
              </a:spcBef>
              <a:buNone/>
            </a:pPr>
            <a:endParaRPr lang="fr-FR" sz="2000" b="1" dirty="0">
              <a:solidFill>
                <a:schemeClr val="tx1"/>
              </a:solidFill>
            </a:endParaRPr>
          </a:p>
          <a:p>
            <a:pPr marL="0" indent="0">
              <a:spcBef>
                <a:spcPts val="600"/>
              </a:spcBef>
              <a:buNone/>
            </a:pPr>
            <a:r>
              <a:rPr lang="fr-FR" sz="2000" b="1" dirty="0">
                <a:solidFill>
                  <a:schemeClr val="tx1"/>
                </a:solidFill>
              </a:rPr>
              <a:t>Le contexte économique actuel – Charles-Henri Colombier (visioconférence - Rexecode)</a:t>
            </a:r>
          </a:p>
          <a:p>
            <a:pPr marL="0" indent="0">
              <a:spcBef>
                <a:spcPts val="600"/>
              </a:spcBef>
              <a:buNone/>
            </a:pPr>
            <a:r>
              <a:rPr lang="fr-FR" sz="2000" b="1" dirty="0">
                <a:solidFill>
                  <a:schemeClr val="tx1"/>
                </a:solidFill>
              </a:rPr>
              <a:t>La mise en service d’un chariot élévateur d’occasion – Thierry </a:t>
            </a:r>
            <a:r>
              <a:rPr lang="fr-FR" sz="2000" b="1" dirty="0" err="1">
                <a:solidFill>
                  <a:schemeClr val="tx1"/>
                </a:solidFill>
              </a:rPr>
              <a:t>Hanotel</a:t>
            </a:r>
            <a:r>
              <a:rPr lang="fr-FR" sz="2000" b="1" dirty="0">
                <a:solidFill>
                  <a:schemeClr val="tx1"/>
                </a:solidFill>
              </a:rPr>
              <a:t> (INRS)</a:t>
            </a:r>
          </a:p>
          <a:p>
            <a:pPr marL="0" indent="0">
              <a:spcBef>
                <a:spcPts val="600"/>
              </a:spcBef>
              <a:buNone/>
            </a:pPr>
            <a:r>
              <a:rPr lang="fr-FR" sz="2000" b="1" dirty="0">
                <a:solidFill>
                  <a:schemeClr val="tx1"/>
                </a:solidFill>
              </a:rPr>
              <a:t>Jeu concours et remises des prix – Mathieu Armengaud</a:t>
            </a:r>
          </a:p>
        </p:txBody>
      </p:sp>
    </p:spTree>
    <p:extLst>
      <p:ext uri="{BB962C8B-B14F-4D97-AF65-F5344CB8AC3E}">
        <p14:creationId xmlns:p14="http://schemas.microsoft.com/office/powerpoint/2010/main" val="3126560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F59506D-A94B-4D3B-A8EB-4BDD17DAF0DF}"/>
              </a:ext>
            </a:extLst>
          </p:cNvPr>
          <p:cNvSpPr txBox="1">
            <a:spLocks/>
          </p:cNvSpPr>
          <p:nvPr/>
        </p:nvSpPr>
        <p:spPr>
          <a:xfrm>
            <a:off x="241318" y="147413"/>
            <a:ext cx="8079722" cy="72786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pPr algn="l"/>
            <a:r>
              <a:rPr lang="fr-FR" dirty="0"/>
              <a:t>Le marché du neuf : Prévisions</a:t>
            </a:r>
          </a:p>
        </p:txBody>
      </p:sp>
      <p:sp>
        <p:nvSpPr>
          <p:cNvPr id="13" name="Rectangle 12">
            <a:extLst>
              <a:ext uri="{FF2B5EF4-FFF2-40B4-BE49-F238E27FC236}">
                <a16:creationId xmlns:a16="http://schemas.microsoft.com/office/drawing/2014/main" id="{CB272971-BE9B-4987-B2CE-3B94B299E3AB}"/>
              </a:ext>
            </a:extLst>
          </p:cNvPr>
          <p:cNvSpPr/>
          <p:nvPr/>
        </p:nvSpPr>
        <p:spPr>
          <a:xfrm>
            <a:off x="241318" y="868299"/>
            <a:ext cx="8589173" cy="830997"/>
          </a:xfrm>
          <a:prstGeom prst="rect">
            <a:avLst/>
          </a:prstGeom>
        </p:spPr>
        <p:txBody>
          <a:bodyPr wrap="square">
            <a:spAutoFit/>
          </a:bodyPr>
          <a:lstStyle/>
          <a:p>
            <a:r>
              <a:rPr lang="fr-FR" altLang="fr-FR" sz="2400" b="1" dirty="0">
                <a:solidFill>
                  <a:srgbClr val="0070C0"/>
                </a:solidFill>
                <a:latin typeface="Calibri Light" panose="020F0302020204030204" pitchFamily="34" charset="0"/>
              </a:rPr>
              <a:t>Les secteurs clients des commandes de chariots industriels regroupent principalement les activités industrielles et de commerce</a:t>
            </a:r>
          </a:p>
        </p:txBody>
      </p:sp>
      <p:pic>
        <p:nvPicPr>
          <p:cNvPr id="8" name="Image 7">
            <a:extLst>
              <a:ext uri="{FF2B5EF4-FFF2-40B4-BE49-F238E27FC236}">
                <a16:creationId xmlns:a16="http://schemas.microsoft.com/office/drawing/2014/main" id="{2E39522A-5AFB-463F-A2F7-EE7E5C02A60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44296" y="1699296"/>
            <a:ext cx="4785947" cy="2525246"/>
          </a:xfrm>
          <a:prstGeom prst="rect">
            <a:avLst/>
          </a:prstGeom>
        </p:spPr>
      </p:pic>
      <p:pic>
        <p:nvPicPr>
          <p:cNvPr id="9" name="Image 8">
            <a:extLst>
              <a:ext uri="{FF2B5EF4-FFF2-40B4-BE49-F238E27FC236}">
                <a16:creationId xmlns:a16="http://schemas.microsoft.com/office/drawing/2014/main" id="{EFFD8481-1526-4267-9CA1-71107E82C51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60735" y="4156847"/>
            <a:ext cx="4953069" cy="2489638"/>
          </a:xfrm>
          <a:prstGeom prst="rect">
            <a:avLst/>
          </a:prstGeom>
        </p:spPr>
      </p:pic>
      <p:pic>
        <p:nvPicPr>
          <p:cNvPr id="10" name="Image 9">
            <a:extLst>
              <a:ext uri="{FF2B5EF4-FFF2-40B4-BE49-F238E27FC236}">
                <a16:creationId xmlns:a16="http://schemas.microsoft.com/office/drawing/2014/main" id="{AE2CE90C-E00A-48DB-8B03-7DE44CBAC64E}"/>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0245" y="1655526"/>
            <a:ext cx="4891052" cy="2493555"/>
          </a:xfrm>
          <a:prstGeom prst="rect">
            <a:avLst/>
          </a:prstGeom>
        </p:spPr>
      </p:pic>
      <p:sp>
        <p:nvSpPr>
          <p:cNvPr id="11" name="Rectangle 10">
            <a:extLst>
              <a:ext uri="{FF2B5EF4-FFF2-40B4-BE49-F238E27FC236}">
                <a16:creationId xmlns:a16="http://schemas.microsoft.com/office/drawing/2014/main" id="{A17EA28F-D864-487B-9384-A911DDCC92BC}"/>
              </a:ext>
            </a:extLst>
          </p:cNvPr>
          <p:cNvSpPr/>
          <p:nvPr/>
        </p:nvSpPr>
        <p:spPr>
          <a:xfrm>
            <a:off x="241319" y="4146337"/>
            <a:ext cx="6902977" cy="584775"/>
          </a:xfrm>
          <a:prstGeom prst="rect">
            <a:avLst/>
          </a:prstGeom>
        </p:spPr>
        <p:txBody>
          <a:bodyPr wrap="square">
            <a:spAutoFit/>
          </a:bodyPr>
          <a:lstStyle/>
          <a:p>
            <a:pPr marL="285750" indent="-285750">
              <a:buSzPct val="200000"/>
              <a:buBlip>
                <a:blip r:embed="rId6"/>
              </a:buBlip>
            </a:pPr>
            <a:r>
              <a:rPr lang="fr-FR" altLang="fr-FR" sz="1600" dirty="0">
                <a:solidFill>
                  <a:schemeClr val="bg1">
                    <a:lumMod val="50000"/>
                  </a:schemeClr>
                </a:solidFill>
                <a:latin typeface="+mn-lt"/>
              </a:rPr>
              <a:t>50 % des commandes de magasiniers proviennent des secteurs des commerces de gros et de détail ; 17% pour l’entreposage.</a:t>
            </a:r>
          </a:p>
        </p:txBody>
      </p:sp>
      <p:sp>
        <p:nvSpPr>
          <p:cNvPr id="14" name="Rectangle 13">
            <a:extLst>
              <a:ext uri="{FF2B5EF4-FFF2-40B4-BE49-F238E27FC236}">
                <a16:creationId xmlns:a16="http://schemas.microsoft.com/office/drawing/2014/main" id="{7893D262-7012-45FA-B347-151CBF3A46BF}"/>
              </a:ext>
            </a:extLst>
          </p:cNvPr>
          <p:cNvSpPr/>
          <p:nvPr/>
        </p:nvSpPr>
        <p:spPr>
          <a:xfrm>
            <a:off x="241318" y="4888353"/>
            <a:ext cx="7100008" cy="1569660"/>
          </a:xfrm>
          <a:prstGeom prst="rect">
            <a:avLst/>
          </a:prstGeom>
        </p:spPr>
        <p:txBody>
          <a:bodyPr wrap="square">
            <a:spAutoFit/>
          </a:bodyPr>
          <a:lstStyle/>
          <a:p>
            <a:pPr marL="285750" indent="-285750">
              <a:buSzPct val="200000"/>
              <a:buBlip>
                <a:blip r:embed="rId6"/>
              </a:buBlip>
            </a:pPr>
            <a:r>
              <a:rPr lang="fr-FR" altLang="fr-FR" sz="1600" dirty="0">
                <a:solidFill>
                  <a:schemeClr val="bg1">
                    <a:lumMod val="50000"/>
                  </a:schemeClr>
                </a:solidFill>
                <a:latin typeface="+mn-lt"/>
              </a:rPr>
              <a:t>Egalement influencées par les activités du commerce, les commandes des porte-à-faux électriques et thermiques sont pourtant davantage impactées par l’activité industrielle.</a:t>
            </a:r>
          </a:p>
          <a:p>
            <a:endParaRPr lang="fr-FR" sz="1600" b="1" dirty="0">
              <a:solidFill>
                <a:schemeClr val="bg1">
                  <a:lumMod val="50000"/>
                </a:schemeClr>
              </a:solidFill>
              <a:latin typeface="+mn-lt"/>
            </a:endParaRPr>
          </a:p>
          <a:p>
            <a:r>
              <a:rPr lang="fr-FR" sz="1600" b="1" dirty="0">
                <a:solidFill>
                  <a:srgbClr val="0070C0"/>
                </a:solidFill>
                <a:latin typeface="+mn-lt"/>
              </a:rPr>
              <a:t>Electriques</a:t>
            </a:r>
            <a:r>
              <a:rPr lang="fr-FR" sz="1600" dirty="0">
                <a:solidFill>
                  <a:schemeClr val="bg1">
                    <a:lumMod val="50000"/>
                  </a:schemeClr>
                </a:solidFill>
                <a:latin typeface="+mn-lt"/>
              </a:rPr>
              <a:t> : industrie </a:t>
            </a:r>
            <a:r>
              <a:rPr lang="fr-FR" sz="1600" b="1" dirty="0">
                <a:solidFill>
                  <a:srgbClr val="0070C0"/>
                </a:solidFill>
                <a:latin typeface="+mn-lt"/>
              </a:rPr>
              <a:t>chimique</a:t>
            </a:r>
            <a:r>
              <a:rPr lang="fr-FR" sz="1600" dirty="0">
                <a:solidFill>
                  <a:schemeClr val="bg1">
                    <a:lumMod val="50000"/>
                  </a:schemeClr>
                </a:solidFill>
                <a:latin typeface="+mn-lt"/>
              </a:rPr>
              <a:t> et </a:t>
            </a:r>
            <a:r>
              <a:rPr lang="fr-FR" sz="1600" b="1" dirty="0">
                <a:solidFill>
                  <a:srgbClr val="0070C0"/>
                </a:solidFill>
                <a:latin typeface="+mn-lt"/>
              </a:rPr>
              <a:t>automobile</a:t>
            </a:r>
            <a:r>
              <a:rPr lang="fr-FR" sz="1600" dirty="0">
                <a:solidFill>
                  <a:schemeClr val="bg1">
                    <a:lumMod val="50000"/>
                  </a:schemeClr>
                </a:solidFill>
                <a:latin typeface="+mn-lt"/>
              </a:rPr>
              <a:t> </a:t>
            </a:r>
            <a:r>
              <a:rPr lang="fr-FR" altLang="fr-FR" sz="1600" dirty="0">
                <a:solidFill>
                  <a:schemeClr val="bg1">
                    <a:lumMod val="50000"/>
                  </a:schemeClr>
                </a:solidFill>
                <a:latin typeface="+mn-lt"/>
              </a:rPr>
              <a:t> </a:t>
            </a:r>
          </a:p>
          <a:p>
            <a:r>
              <a:rPr lang="fr-FR" altLang="fr-FR" sz="1600" b="1" dirty="0">
                <a:solidFill>
                  <a:srgbClr val="0070C0"/>
                </a:solidFill>
                <a:latin typeface="+mn-lt"/>
              </a:rPr>
              <a:t>Thermiques</a:t>
            </a:r>
            <a:r>
              <a:rPr lang="fr-FR" altLang="fr-FR" sz="1600" dirty="0">
                <a:solidFill>
                  <a:schemeClr val="bg1">
                    <a:lumMod val="50000"/>
                  </a:schemeClr>
                </a:solidFill>
                <a:latin typeface="+mn-lt"/>
              </a:rPr>
              <a:t> : produits </a:t>
            </a:r>
            <a:r>
              <a:rPr lang="fr-FR" altLang="fr-FR" sz="1600" b="1" dirty="0">
                <a:solidFill>
                  <a:srgbClr val="0070C0"/>
                </a:solidFill>
                <a:latin typeface="+mn-lt"/>
              </a:rPr>
              <a:t>minéraux</a:t>
            </a:r>
            <a:r>
              <a:rPr lang="fr-FR" altLang="fr-FR" sz="1600" b="1" dirty="0">
                <a:solidFill>
                  <a:schemeClr val="bg1">
                    <a:lumMod val="50000"/>
                  </a:schemeClr>
                </a:solidFill>
                <a:latin typeface="+mn-lt"/>
              </a:rPr>
              <a:t> </a:t>
            </a:r>
            <a:r>
              <a:rPr lang="fr-FR" altLang="fr-FR" sz="1600" b="1" dirty="0">
                <a:solidFill>
                  <a:srgbClr val="0070C0"/>
                </a:solidFill>
                <a:latin typeface="+mn-lt"/>
              </a:rPr>
              <a:t>non</a:t>
            </a:r>
            <a:r>
              <a:rPr lang="fr-FR" altLang="fr-FR" sz="1600" b="1" dirty="0">
                <a:solidFill>
                  <a:schemeClr val="bg1">
                    <a:lumMod val="50000"/>
                  </a:schemeClr>
                </a:solidFill>
                <a:latin typeface="+mn-lt"/>
              </a:rPr>
              <a:t> </a:t>
            </a:r>
            <a:r>
              <a:rPr lang="fr-FR" altLang="fr-FR" sz="1600" b="1" dirty="0">
                <a:solidFill>
                  <a:srgbClr val="0070C0"/>
                </a:solidFill>
                <a:latin typeface="+mn-lt"/>
              </a:rPr>
              <a:t>métalliques</a:t>
            </a:r>
          </a:p>
        </p:txBody>
      </p:sp>
    </p:spTree>
    <p:extLst>
      <p:ext uri="{BB962C8B-B14F-4D97-AF65-F5344CB8AC3E}">
        <p14:creationId xmlns:p14="http://schemas.microsoft.com/office/powerpoint/2010/main" val="2981959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B272971-BE9B-4987-B2CE-3B94B299E3AB}"/>
              </a:ext>
            </a:extLst>
          </p:cNvPr>
          <p:cNvSpPr/>
          <p:nvPr/>
        </p:nvSpPr>
        <p:spPr>
          <a:xfrm>
            <a:off x="241318" y="817499"/>
            <a:ext cx="8219510" cy="830997"/>
          </a:xfrm>
          <a:prstGeom prst="rect">
            <a:avLst/>
          </a:prstGeom>
        </p:spPr>
        <p:txBody>
          <a:bodyPr wrap="square">
            <a:spAutoFit/>
          </a:bodyPr>
          <a:lstStyle/>
          <a:p>
            <a:r>
              <a:rPr lang="fr-FR" altLang="fr-FR" sz="2400" b="1" dirty="0">
                <a:solidFill>
                  <a:srgbClr val="0070C0"/>
                </a:solidFill>
                <a:latin typeface="Calibri Light" panose="020F0302020204030204" pitchFamily="34" charset="0"/>
              </a:rPr>
              <a:t>Conclusions : un plafonnement des commandes en 2022</a:t>
            </a:r>
          </a:p>
          <a:p>
            <a:endParaRPr lang="fr-FR" altLang="fr-FR" sz="2400" b="1" dirty="0">
              <a:solidFill>
                <a:srgbClr val="0070C0"/>
              </a:solidFill>
              <a:latin typeface="Calibri Light" panose="020F0302020204030204" pitchFamily="34" charset="0"/>
            </a:endParaRPr>
          </a:p>
        </p:txBody>
      </p:sp>
      <p:sp>
        <p:nvSpPr>
          <p:cNvPr id="2" name="Rectangle 1">
            <a:extLst>
              <a:ext uri="{FF2B5EF4-FFF2-40B4-BE49-F238E27FC236}">
                <a16:creationId xmlns:a16="http://schemas.microsoft.com/office/drawing/2014/main" id="{5172F8F7-EB41-4183-BB3C-98AD9A235EA8}"/>
              </a:ext>
            </a:extLst>
          </p:cNvPr>
          <p:cNvSpPr/>
          <p:nvPr/>
        </p:nvSpPr>
        <p:spPr>
          <a:xfrm>
            <a:off x="241318" y="1233218"/>
            <a:ext cx="11709364" cy="1077218"/>
          </a:xfrm>
          <a:prstGeom prst="rect">
            <a:avLst/>
          </a:prstGeom>
        </p:spPr>
        <p:txBody>
          <a:bodyPr wrap="square">
            <a:spAutoFit/>
          </a:bodyPr>
          <a:lstStyle/>
          <a:p>
            <a:pPr algn="just"/>
            <a:r>
              <a:rPr lang="fr-FR" sz="1600" i="1" dirty="0">
                <a:solidFill>
                  <a:schemeClr val="bg1">
                    <a:lumMod val="50000"/>
                  </a:schemeClr>
                </a:solidFill>
                <a:latin typeface="Arial" panose="020B0604020202020204" pitchFamily="34" charset="0"/>
                <a:cs typeface="Arial" panose="020B0604020202020204" pitchFamily="34" charset="0"/>
              </a:rPr>
              <a:t>Après avoir été impacté par l’apparition de la crise sanitaire en 2020, le marché a affiché un rebond prononcé, </a:t>
            </a:r>
            <a:r>
              <a:rPr lang="fr-FR" sz="1600" b="1" i="1" dirty="0">
                <a:solidFill>
                  <a:schemeClr val="bg1">
                    <a:lumMod val="50000"/>
                  </a:schemeClr>
                </a:solidFill>
                <a:latin typeface="Arial" panose="020B0604020202020204" pitchFamily="34" charset="0"/>
                <a:cs typeface="Arial" panose="020B0604020202020204" pitchFamily="34" charset="0"/>
              </a:rPr>
              <a:t>atteignant son nouveau record </a:t>
            </a:r>
            <a:r>
              <a:rPr lang="fr-FR" sz="1600" i="1" dirty="0">
                <a:solidFill>
                  <a:schemeClr val="bg1">
                    <a:lumMod val="50000"/>
                  </a:schemeClr>
                </a:solidFill>
                <a:latin typeface="Arial" panose="020B0604020202020204" pitchFamily="34" charset="0"/>
                <a:cs typeface="Arial" panose="020B0604020202020204" pitchFamily="34" charset="0"/>
              </a:rPr>
              <a:t>en 2021. La reprise simultanée de l’ensemble des secteurs clients a fortement impacté les niveaux de commandes, et les délais de livraison se sont étalés dans le temps. Le marché des chariots industriels devrait se maintenir en 2022, sans pour autant enregistrer de réel surplus de croissance. </a:t>
            </a:r>
            <a:endParaRPr lang="fr-FR" sz="1600" dirty="0"/>
          </a:p>
        </p:txBody>
      </p:sp>
      <p:sp>
        <p:nvSpPr>
          <p:cNvPr id="10" name="Rectangle 9">
            <a:extLst>
              <a:ext uri="{FF2B5EF4-FFF2-40B4-BE49-F238E27FC236}">
                <a16:creationId xmlns:a16="http://schemas.microsoft.com/office/drawing/2014/main" id="{F3433AC7-1EFE-48D2-BD01-DDDC34BC3FD5}"/>
              </a:ext>
            </a:extLst>
          </p:cNvPr>
          <p:cNvSpPr/>
          <p:nvPr/>
        </p:nvSpPr>
        <p:spPr>
          <a:xfrm>
            <a:off x="117016" y="6040501"/>
            <a:ext cx="10764343" cy="338554"/>
          </a:xfrm>
          <a:prstGeom prst="rect">
            <a:avLst/>
          </a:prstGeom>
        </p:spPr>
        <p:txBody>
          <a:bodyPr wrap="square">
            <a:spAutoFit/>
          </a:bodyPr>
          <a:lstStyle/>
          <a:p>
            <a:pPr marL="285750" indent="-285750">
              <a:buClr>
                <a:schemeClr val="bg1">
                  <a:lumMod val="50000"/>
                </a:schemeClr>
              </a:buClr>
              <a:buFont typeface="Wingdings" panose="05000000000000000000" pitchFamily="2" charset="2"/>
              <a:buChar char="Ø"/>
            </a:pPr>
            <a:r>
              <a:rPr lang="fr-FR" sz="1600" b="1" dirty="0">
                <a:solidFill>
                  <a:srgbClr val="0070C0"/>
                </a:solidFill>
                <a:latin typeface="+mn-lt"/>
                <a:ea typeface="Calibri" panose="020F0502020204030204" pitchFamily="34" charset="0"/>
                <a:cs typeface="Arial" panose="020B0604020202020204" pitchFamily="34" charset="0"/>
              </a:rPr>
              <a:t>Niveaux autour de </a:t>
            </a:r>
            <a:r>
              <a:rPr lang="fr-FR" sz="1600" b="1" dirty="0">
                <a:solidFill>
                  <a:srgbClr val="0070C0"/>
                </a:solidFill>
                <a:ea typeface="Calibri" panose="020F0502020204030204" pitchFamily="34" charset="0"/>
                <a:cs typeface="Arial" panose="020B0604020202020204" pitchFamily="34" charset="0"/>
              </a:rPr>
              <a:t>90</a:t>
            </a:r>
            <a:r>
              <a:rPr lang="fr-FR" sz="1600" b="1" dirty="0">
                <a:solidFill>
                  <a:srgbClr val="0070C0"/>
                </a:solidFill>
                <a:latin typeface="+mn-lt"/>
                <a:ea typeface="Calibri" panose="020F0502020204030204" pitchFamily="34" charset="0"/>
                <a:cs typeface="Arial" panose="020B0604020202020204" pitchFamily="34" charset="0"/>
              </a:rPr>
              <a:t> 000 unités </a:t>
            </a:r>
            <a:r>
              <a:rPr lang="fr-FR" sz="1600" dirty="0">
                <a:solidFill>
                  <a:schemeClr val="bg1">
                    <a:lumMod val="50000"/>
                  </a:schemeClr>
                </a:solidFill>
                <a:latin typeface="+mn-lt"/>
                <a:ea typeface="Calibri" panose="020F0502020204030204" pitchFamily="34" charset="0"/>
                <a:cs typeface="Arial" panose="020B0604020202020204" pitchFamily="34" charset="0"/>
              </a:rPr>
              <a:t>pour le marché en 2022 (niveaux </a:t>
            </a:r>
            <a:r>
              <a:rPr lang="fr-FR" sz="1600" dirty="0">
                <a:solidFill>
                  <a:schemeClr val="bg1">
                    <a:lumMod val="50000"/>
                  </a:schemeClr>
                </a:solidFill>
                <a:ea typeface="Calibri" panose="020F0502020204030204" pitchFamily="34" charset="0"/>
                <a:cs typeface="Arial" panose="020B0604020202020204" pitchFamily="34" charset="0"/>
              </a:rPr>
              <a:t>records depuis la création de la série</a:t>
            </a:r>
            <a:r>
              <a:rPr lang="fr-FR" sz="1600" dirty="0">
                <a:solidFill>
                  <a:schemeClr val="bg1">
                    <a:lumMod val="50000"/>
                  </a:schemeClr>
                </a:solidFill>
                <a:latin typeface="+mn-lt"/>
                <a:ea typeface="Calibri" panose="020F0502020204030204" pitchFamily="34" charset="0"/>
                <a:cs typeface="Arial" panose="020B0604020202020204" pitchFamily="34" charset="0"/>
              </a:rPr>
              <a:t>). </a:t>
            </a:r>
          </a:p>
        </p:txBody>
      </p:sp>
      <p:sp>
        <p:nvSpPr>
          <p:cNvPr id="7" name="Titre 1">
            <a:extLst>
              <a:ext uri="{FF2B5EF4-FFF2-40B4-BE49-F238E27FC236}">
                <a16:creationId xmlns:a16="http://schemas.microsoft.com/office/drawing/2014/main" id="{CD4D965C-F7BE-4FB5-8ABE-635F6ECA5162}"/>
              </a:ext>
            </a:extLst>
          </p:cNvPr>
          <p:cNvSpPr txBox="1">
            <a:spLocks/>
          </p:cNvSpPr>
          <p:nvPr/>
        </p:nvSpPr>
        <p:spPr>
          <a:xfrm>
            <a:off x="241318" y="147413"/>
            <a:ext cx="9465390" cy="72786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pPr algn="l"/>
            <a:r>
              <a:rPr lang="fr-FR" dirty="0"/>
              <a:t>Le marché du neuf : Prévisions</a:t>
            </a:r>
          </a:p>
        </p:txBody>
      </p:sp>
      <p:pic>
        <p:nvPicPr>
          <p:cNvPr id="3" name="Image 2">
            <a:extLst>
              <a:ext uri="{FF2B5EF4-FFF2-40B4-BE49-F238E27FC236}">
                <a16:creationId xmlns:a16="http://schemas.microsoft.com/office/drawing/2014/main" id="{804D284F-1B0E-7D9D-9D8F-591AFC15645E}"/>
              </a:ext>
            </a:extLst>
          </p:cNvPr>
          <p:cNvPicPr>
            <a:picLocks noChangeAspect="1"/>
          </p:cNvPicPr>
          <p:nvPr/>
        </p:nvPicPr>
        <p:blipFill>
          <a:blip r:embed="rId3"/>
          <a:stretch>
            <a:fillRect/>
          </a:stretch>
        </p:blipFill>
        <p:spPr>
          <a:xfrm>
            <a:off x="1914257" y="2310436"/>
            <a:ext cx="7792452" cy="3730065"/>
          </a:xfrm>
          <a:prstGeom prst="rect">
            <a:avLst/>
          </a:prstGeom>
        </p:spPr>
      </p:pic>
      <p:sp>
        <p:nvSpPr>
          <p:cNvPr id="9" name="ZoneTexte 8">
            <a:extLst>
              <a:ext uri="{FF2B5EF4-FFF2-40B4-BE49-F238E27FC236}">
                <a16:creationId xmlns:a16="http://schemas.microsoft.com/office/drawing/2014/main" id="{C166CD23-7179-4B8D-98A9-41724C0BB6B4}"/>
              </a:ext>
            </a:extLst>
          </p:cNvPr>
          <p:cNvSpPr txBox="1"/>
          <p:nvPr/>
        </p:nvSpPr>
        <p:spPr>
          <a:xfrm>
            <a:off x="7310295" y="2930336"/>
            <a:ext cx="477871" cy="307777"/>
          </a:xfrm>
          <a:prstGeom prst="rect">
            <a:avLst/>
          </a:prstGeom>
          <a:noFill/>
        </p:spPr>
        <p:txBody>
          <a:bodyPr wrap="square" rtlCol="0">
            <a:spAutoFit/>
          </a:bodyPr>
          <a:lstStyle/>
          <a:p>
            <a:r>
              <a:rPr lang="fr-FR" sz="1400" b="1" dirty="0"/>
              <a:t>0%</a:t>
            </a:r>
          </a:p>
        </p:txBody>
      </p:sp>
    </p:spTree>
    <p:extLst>
      <p:ext uri="{BB962C8B-B14F-4D97-AF65-F5344CB8AC3E}">
        <p14:creationId xmlns:p14="http://schemas.microsoft.com/office/powerpoint/2010/main" val="4205677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909354" y="1564571"/>
            <a:ext cx="8373291" cy="2263097"/>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r>
              <a:rPr lang="fr-FR" sz="4400" dirty="0"/>
              <a:t>Le marché du neuf</a:t>
            </a:r>
          </a:p>
          <a:p>
            <a:r>
              <a:rPr lang="fr-FR" sz="4400" dirty="0"/>
              <a:t>2022</a:t>
            </a:r>
          </a:p>
          <a:p>
            <a:r>
              <a:rPr lang="fr-FR" sz="4400" dirty="0"/>
              <a:t>Europe et Monde</a:t>
            </a:r>
          </a:p>
        </p:txBody>
      </p:sp>
      <p:sp>
        <p:nvSpPr>
          <p:cNvPr id="3" name="Sous-titre 2"/>
          <p:cNvSpPr txBox="1">
            <a:spLocks/>
          </p:cNvSpPr>
          <p:nvPr/>
        </p:nvSpPr>
        <p:spPr bwMode="auto">
          <a:xfrm>
            <a:off x="5948103" y="4440062"/>
            <a:ext cx="4824536" cy="1008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2400" b="1" kern="1200">
                <a:solidFill>
                  <a:srgbClr val="E8147B"/>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914400" eaLnBrk="1" hangingPunct="1"/>
            <a:r>
              <a:rPr lang="fr-FR" altLang="fr-FR" dirty="0">
                <a:solidFill>
                  <a:srgbClr val="0067B8"/>
                </a:solidFill>
                <a:latin typeface="Calibri"/>
              </a:rPr>
              <a:t>Rudolph Ganzel</a:t>
            </a:r>
          </a:p>
        </p:txBody>
      </p:sp>
      <p:pic>
        <p:nvPicPr>
          <p:cNvPr id="5" name="Image 4">
            <a:extLst>
              <a:ext uri="{FF2B5EF4-FFF2-40B4-BE49-F238E27FC236}">
                <a16:creationId xmlns:a16="http://schemas.microsoft.com/office/drawing/2014/main" id="{8069C2E6-22C2-4D25-97C2-8D9331F60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91" y="1744682"/>
            <a:ext cx="3223500" cy="22630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 5">
            <a:extLst>
              <a:ext uri="{FF2B5EF4-FFF2-40B4-BE49-F238E27FC236}">
                <a16:creationId xmlns:a16="http://schemas.microsoft.com/office/drawing/2014/main" id="{5DE0080B-D6FA-4291-B1E1-F48D1918D620}"/>
              </a:ext>
            </a:extLst>
          </p:cNvPr>
          <p:cNvPicPr>
            <a:picLocks noChangeAspect="1"/>
          </p:cNvPicPr>
          <p:nvPr/>
        </p:nvPicPr>
        <p:blipFill rotWithShape="1">
          <a:blip r:embed="rId3">
            <a:extLst>
              <a:ext uri="{28A0092B-C50C-407E-A947-70E740481C1C}">
                <a14:useLocalDpi xmlns:a14="http://schemas.microsoft.com/office/drawing/2010/main" val="0"/>
              </a:ext>
            </a:extLst>
          </a:blip>
          <a:srcRect l="-908" t="-380" r="908" b="31159"/>
          <a:stretch/>
        </p:blipFill>
        <p:spPr>
          <a:xfrm>
            <a:off x="7400791" y="687599"/>
            <a:ext cx="5763708" cy="4017039"/>
          </a:xfrm>
          <a:prstGeom prst="rect">
            <a:avLst/>
          </a:prstGeom>
          <a:ln>
            <a:noFill/>
          </a:ln>
          <a:effectLst>
            <a:softEdge rad="112500"/>
          </a:effectLst>
        </p:spPr>
      </p:pic>
      <p:pic>
        <p:nvPicPr>
          <p:cNvPr id="7" name="Image 6" descr="C:\Users\pole-eco\Desktop\chariot2.PNG">
            <a:extLst>
              <a:ext uri="{FF2B5EF4-FFF2-40B4-BE49-F238E27FC236}">
                <a16:creationId xmlns:a16="http://schemas.microsoft.com/office/drawing/2014/main" id="{C3041D9B-9993-43EC-A89D-37483D52D268}"/>
              </a:ext>
            </a:extLst>
          </p:cNvPr>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88183" y="3056521"/>
            <a:ext cx="694690" cy="673100"/>
          </a:xfrm>
          <a:prstGeom prst="rect">
            <a:avLst/>
          </a:prstGeom>
          <a:noFill/>
          <a:ln>
            <a:noFill/>
          </a:ln>
        </p:spPr>
      </p:pic>
      <p:pic>
        <p:nvPicPr>
          <p:cNvPr id="8" name="Image 7" descr="C:\Users\pole-eco\Desktop\chariot1.PNG">
            <a:extLst>
              <a:ext uri="{FF2B5EF4-FFF2-40B4-BE49-F238E27FC236}">
                <a16:creationId xmlns:a16="http://schemas.microsoft.com/office/drawing/2014/main" id="{E7C1D1C1-0D72-40E8-A6EB-177E423C2E44}"/>
              </a:ext>
            </a:extLst>
          </p:cNvPr>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609426" y="4304673"/>
            <a:ext cx="643890" cy="639445"/>
          </a:xfrm>
          <a:prstGeom prst="rect">
            <a:avLst/>
          </a:prstGeom>
          <a:noFill/>
          <a:ln>
            <a:noFill/>
          </a:ln>
        </p:spPr>
      </p:pic>
    </p:spTree>
    <p:extLst>
      <p:ext uri="{BB962C8B-B14F-4D97-AF65-F5344CB8AC3E}">
        <p14:creationId xmlns:p14="http://schemas.microsoft.com/office/powerpoint/2010/main" val="2394174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871957" y="2429311"/>
            <a:ext cx="5320043" cy="3441082"/>
          </a:xfrm>
        </p:spPr>
        <p:txBody>
          <a:bodyPr/>
          <a:lstStyle/>
          <a:p>
            <a:r>
              <a:rPr lang="fr-FR" sz="2400" dirty="0">
                <a:solidFill>
                  <a:schemeClr val="tx1"/>
                </a:solidFill>
              </a:rPr>
              <a:t>L’Europe de l’Ouest concerne un peu plus de 80% des unités livrées (Europe de l’Est : 20%) </a:t>
            </a:r>
          </a:p>
          <a:p>
            <a:r>
              <a:rPr lang="fr-FR" sz="2400" dirty="0">
                <a:solidFill>
                  <a:schemeClr val="tx1"/>
                </a:solidFill>
              </a:rPr>
              <a:t>Les livraisons en 2022 devraient atteindre les 600 000 unités (+3% par rapport à 2021).</a:t>
            </a:r>
          </a:p>
        </p:txBody>
      </p:sp>
      <p:sp>
        <p:nvSpPr>
          <p:cNvPr id="6" name="Titre 1"/>
          <p:cNvSpPr>
            <a:spLocks noGrp="1"/>
          </p:cNvSpPr>
          <p:nvPr>
            <p:ph type="title"/>
          </p:nvPr>
        </p:nvSpPr>
        <p:spPr>
          <a:xfrm>
            <a:off x="0" y="5133"/>
            <a:ext cx="8373291" cy="727869"/>
          </a:xfrm>
        </p:spPr>
        <p:txBody>
          <a:bodyPr/>
          <a:lstStyle/>
          <a:p>
            <a:r>
              <a:rPr lang="fr-FR" dirty="0"/>
              <a:t>- Europe : Le marché du neuf -</a:t>
            </a:r>
          </a:p>
        </p:txBody>
      </p:sp>
      <p:sp>
        <p:nvSpPr>
          <p:cNvPr id="7" name="Espace réservé du texte 2"/>
          <p:cNvSpPr txBox="1">
            <a:spLocks/>
          </p:cNvSpPr>
          <p:nvPr/>
        </p:nvSpPr>
        <p:spPr>
          <a:xfrm>
            <a:off x="242262" y="601310"/>
            <a:ext cx="9023657" cy="798148"/>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Les livraisons ralentiraient en 2022.</a:t>
            </a:r>
          </a:p>
        </p:txBody>
      </p:sp>
      <p:pic>
        <p:nvPicPr>
          <p:cNvPr id="5" name="Image 4">
            <a:extLst>
              <a:ext uri="{FF2B5EF4-FFF2-40B4-BE49-F238E27FC236}">
                <a16:creationId xmlns:a16="http://schemas.microsoft.com/office/drawing/2014/main" id="{7E5B0B0F-3E16-0685-8DCE-349A5D4FDF95}"/>
              </a:ext>
            </a:extLst>
          </p:cNvPr>
          <p:cNvPicPr>
            <a:picLocks noChangeAspect="1"/>
          </p:cNvPicPr>
          <p:nvPr/>
        </p:nvPicPr>
        <p:blipFill>
          <a:blip r:embed="rId4"/>
          <a:stretch>
            <a:fillRect/>
          </a:stretch>
        </p:blipFill>
        <p:spPr>
          <a:xfrm>
            <a:off x="242262" y="1447119"/>
            <a:ext cx="6629695" cy="4423274"/>
          </a:xfrm>
          <a:prstGeom prst="rect">
            <a:avLst/>
          </a:prstGeom>
        </p:spPr>
      </p:pic>
    </p:spTree>
    <p:extLst>
      <p:ext uri="{BB962C8B-B14F-4D97-AF65-F5344CB8AC3E}">
        <p14:creationId xmlns:p14="http://schemas.microsoft.com/office/powerpoint/2010/main" val="1304550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207" y="4101035"/>
            <a:ext cx="6007495" cy="2261509"/>
          </a:xfrm>
        </p:spPr>
        <p:txBody>
          <a:bodyPr/>
          <a:lstStyle/>
          <a:p>
            <a:r>
              <a:rPr lang="fr-FR" sz="1800" dirty="0">
                <a:solidFill>
                  <a:schemeClr val="tx1"/>
                </a:solidFill>
              </a:rPr>
              <a:t>L’année 2021 a enregistré un rebond post Covid dans tous les pays.</a:t>
            </a:r>
          </a:p>
          <a:p>
            <a:r>
              <a:rPr lang="fr-FR" sz="1800" dirty="0">
                <a:solidFill>
                  <a:schemeClr val="tx1"/>
                </a:solidFill>
              </a:rPr>
              <a:t>Allemagne : premier marché européen (environ 100 000 unités livrées en 2021).                    L’écart France-Allemagne se resserre.</a:t>
            </a:r>
          </a:p>
          <a:p>
            <a:r>
              <a:rPr lang="fr-FR" sz="1800" dirty="0">
                <a:solidFill>
                  <a:schemeClr val="tx1"/>
                </a:solidFill>
              </a:rPr>
              <a:t>France et Italie au dessus de leur niveau de 2019.</a:t>
            </a:r>
            <a:endParaRPr lang="fr-FR" sz="2000" dirty="0">
              <a:solidFill>
                <a:schemeClr val="tx1"/>
              </a:solidFill>
            </a:endParaRPr>
          </a:p>
          <a:p>
            <a:pPr marL="0" indent="0">
              <a:buNone/>
            </a:pPr>
            <a:endParaRPr lang="fr-FR" sz="1400" dirty="0">
              <a:solidFill>
                <a:schemeClr val="tx1"/>
              </a:solidFill>
            </a:endParaRPr>
          </a:p>
        </p:txBody>
      </p:sp>
      <p:sp>
        <p:nvSpPr>
          <p:cNvPr id="7" name="Espace réservé du texte 2"/>
          <p:cNvSpPr txBox="1">
            <a:spLocks/>
          </p:cNvSpPr>
          <p:nvPr/>
        </p:nvSpPr>
        <p:spPr>
          <a:xfrm>
            <a:off x="6097324" y="4409069"/>
            <a:ext cx="6094676" cy="2013502"/>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sz="1800" dirty="0">
                <a:solidFill>
                  <a:schemeClr val="tx1"/>
                </a:solidFill>
              </a:rPr>
              <a:t>La Russie et la Pologne ont connu un rebond post Covid très prononcé.</a:t>
            </a:r>
          </a:p>
          <a:p>
            <a:r>
              <a:rPr lang="fr-FR" sz="1800" dirty="0">
                <a:solidFill>
                  <a:schemeClr val="tx1"/>
                </a:solidFill>
              </a:rPr>
              <a:t>La </a:t>
            </a:r>
            <a:r>
              <a:rPr lang="fr-FR" sz="1800" dirty="0" err="1">
                <a:solidFill>
                  <a:schemeClr val="tx1"/>
                </a:solidFill>
              </a:rPr>
              <a:t>Rép</a:t>
            </a:r>
            <a:r>
              <a:rPr lang="fr-FR" sz="1800" dirty="0">
                <a:solidFill>
                  <a:schemeClr val="tx1"/>
                </a:solidFill>
              </a:rPr>
              <a:t>. Tchèque est en troisième position sur l’Europe de l’Est avec des niveaux de livraisons plus faibles, et un rebond plus modéré.</a:t>
            </a:r>
            <a:endParaRPr lang="fr-FR" sz="1400" dirty="0">
              <a:solidFill>
                <a:schemeClr val="tx1"/>
              </a:solidFill>
            </a:endParaRPr>
          </a:p>
        </p:txBody>
      </p:sp>
      <p:sp>
        <p:nvSpPr>
          <p:cNvPr id="8" name="Titre 1"/>
          <p:cNvSpPr>
            <a:spLocks noGrp="1"/>
          </p:cNvSpPr>
          <p:nvPr>
            <p:ph type="title"/>
          </p:nvPr>
        </p:nvSpPr>
        <p:spPr>
          <a:xfrm>
            <a:off x="0" y="0"/>
            <a:ext cx="8373291" cy="727869"/>
          </a:xfrm>
        </p:spPr>
        <p:txBody>
          <a:bodyPr/>
          <a:lstStyle/>
          <a:p>
            <a:r>
              <a:rPr lang="fr-FR" dirty="0"/>
              <a:t>- Europe : Le marché du neuf -</a:t>
            </a:r>
          </a:p>
        </p:txBody>
      </p:sp>
      <p:sp>
        <p:nvSpPr>
          <p:cNvPr id="9" name="Espace réservé du texte 2"/>
          <p:cNvSpPr txBox="1">
            <a:spLocks/>
          </p:cNvSpPr>
          <p:nvPr/>
        </p:nvSpPr>
        <p:spPr>
          <a:xfrm>
            <a:off x="242262" y="601310"/>
            <a:ext cx="7451761" cy="390403"/>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Historique : Les plus gros marchés d’Europe</a:t>
            </a:r>
          </a:p>
        </p:txBody>
      </p:sp>
      <p:pic>
        <p:nvPicPr>
          <p:cNvPr id="4" name="Image 3">
            <a:extLst>
              <a:ext uri="{FF2B5EF4-FFF2-40B4-BE49-F238E27FC236}">
                <a16:creationId xmlns:a16="http://schemas.microsoft.com/office/drawing/2014/main" id="{AB64F879-DB02-D9FC-BDB8-E3B5FEEA7414}"/>
              </a:ext>
            </a:extLst>
          </p:cNvPr>
          <p:cNvPicPr>
            <a:picLocks noChangeAspect="1"/>
          </p:cNvPicPr>
          <p:nvPr/>
        </p:nvPicPr>
        <p:blipFill>
          <a:blip r:embed="rId4"/>
          <a:stretch>
            <a:fillRect/>
          </a:stretch>
        </p:blipFill>
        <p:spPr>
          <a:xfrm>
            <a:off x="416239" y="1072055"/>
            <a:ext cx="5174604" cy="3004174"/>
          </a:xfrm>
          <a:prstGeom prst="rect">
            <a:avLst/>
          </a:prstGeom>
        </p:spPr>
      </p:pic>
      <p:pic>
        <p:nvPicPr>
          <p:cNvPr id="11" name="Image 10">
            <a:extLst>
              <a:ext uri="{FF2B5EF4-FFF2-40B4-BE49-F238E27FC236}">
                <a16:creationId xmlns:a16="http://schemas.microsoft.com/office/drawing/2014/main" id="{1105A574-E2B4-C9F3-6448-3983956CB195}"/>
              </a:ext>
            </a:extLst>
          </p:cNvPr>
          <p:cNvPicPr>
            <a:picLocks noChangeAspect="1"/>
          </p:cNvPicPr>
          <p:nvPr/>
        </p:nvPicPr>
        <p:blipFill>
          <a:blip r:embed="rId5"/>
          <a:stretch>
            <a:fillRect/>
          </a:stretch>
        </p:blipFill>
        <p:spPr>
          <a:xfrm>
            <a:off x="6601158" y="1324552"/>
            <a:ext cx="5087008" cy="3084517"/>
          </a:xfrm>
          <a:prstGeom prst="rect">
            <a:avLst/>
          </a:prstGeom>
        </p:spPr>
      </p:pic>
    </p:spTree>
    <p:extLst>
      <p:ext uri="{BB962C8B-B14F-4D97-AF65-F5344CB8AC3E}">
        <p14:creationId xmlns:p14="http://schemas.microsoft.com/office/powerpoint/2010/main" val="443531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1" y="4885507"/>
            <a:ext cx="6043745" cy="1512432"/>
          </a:xfrm>
        </p:spPr>
        <p:txBody>
          <a:bodyPr/>
          <a:lstStyle/>
          <a:p>
            <a:r>
              <a:rPr lang="fr-FR" sz="1800" dirty="0">
                <a:solidFill>
                  <a:schemeClr val="tx1"/>
                </a:solidFill>
              </a:rPr>
              <a:t>Depuis 2009, l’écart s’accentue entre les commandes de magasiniers et de porte-à-faux en Europe de l’Ouest.</a:t>
            </a:r>
          </a:p>
          <a:p>
            <a:pPr marL="0" indent="0">
              <a:buNone/>
            </a:pPr>
            <a:r>
              <a:rPr lang="fr-FR" sz="1800" dirty="0">
                <a:solidFill>
                  <a:schemeClr val="tx1"/>
                </a:solidFill>
              </a:rPr>
              <a:t>Le ratio magasiniers/porte-à-faux passe de 2,4 à 2,6.</a:t>
            </a:r>
            <a:endParaRPr lang="fr-FR" sz="1400" dirty="0">
              <a:solidFill>
                <a:schemeClr val="tx1"/>
              </a:solidFill>
            </a:endParaRPr>
          </a:p>
          <a:p>
            <a:pPr marL="0" indent="0">
              <a:buNone/>
            </a:pPr>
            <a:endParaRPr lang="fr-FR" sz="1100" dirty="0">
              <a:solidFill>
                <a:schemeClr val="tx1"/>
              </a:solidFill>
            </a:endParaRPr>
          </a:p>
        </p:txBody>
      </p:sp>
      <p:sp>
        <p:nvSpPr>
          <p:cNvPr id="7" name="Espace réservé du texte 2"/>
          <p:cNvSpPr txBox="1">
            <a:spLocks/>
          </p:cNvSpPr>
          <p:nvPr/>
        </p:nvSpPr>
        <p:spPr>
          <a:xfrm>
            <a:off x="6148255" y="4885506"/>
            <a:ext cx="6078581" cy="1512432"/>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sz="1800" dirty="0">
                <a:solidFill>
                  <a:schemeClr val="tx1"/>
                </a:solidFill>
              </a:rPr>
              <a:t>Après une chute en 2009, le niveau des commandes de chariots en porte-à-faux est passé en dessous de celui des chariots magasiniers.</a:t>
            </a:r>
            <a:endParaRPr lang="fr-FR" sz="1400" dirty="0">
              <a:solidFill>
                <a:schemeClr val="tx1"/>
              </a:solidFill>
            </a:endParaRPr>
          </a:p>
          <a:p>
            <a:pPr marL="0" indent="0">
              <a:buNone/>
            </a:pPr>
            <a:r>
              <a:rPr lang="fr-FR" sz="1800" dirty="0">
                <a:solidFill>
                  <a:schemeClr val="tx1"/>
                </a:solidFill>
              </a:rPr>
              <a:t>Le ratio magasiniers/porte-à-faux passe de 1,9 à 2.</a:t>
            </a:r>
            <a:endParaRPr lang="fr-FR" sz="1400" dirty="0">
              <a:solidFill>
                <a:schemeClr val="tx1"/>
              </a:solidFill>
            </a:endParaRPr>
          </a:p>
          <a:p>
            <a:endParaRPr lang="fr-FR" sz="1800" dirty="0">
              <a:solidFill>
                <a:schemeClr val="tx1"/>
              </a:solidFill>
            </a:endParaRPr>
          </a:p>
          <a:p>
            <a:pPr marL="0" indent="0">
              <a:buFontTx/>
              <a:buNone/>
            </a:pPr>
            <a:endParaRPr lang="fr-FR" sz="1200" dirty="0">
              <a:solidFill>
                <a:schemeClr val="tx1"/>
              </a:solidFill>
            </a:endParaRPr>
          </a:p>
        </p:txBody>
      </p:sp>
      <p:sp>
        <p:nvSpPr>
          <p:cNvPr id="8" name="Titre 1"/>
          <p:cNvSpPr>
            <a:spLocks noGrp="1"/>
          </p:cNvSpPr>
          <p:nvPr>
            <p:ph type="title"/>
          </p:nvPr>
        </p:nvSpPr>
        <p:spPr>
          <a:xfrm>
            <a:off x="0" y="5133"/>
            <a:ext cx="8373291" cy="727869"/>
          </a:xfrm>
        </p:spPr>
        <p:txBody>
          <a:bodyPr/>
          <a:lstStyle/>
          <a:p>
            <a:r>
              <a:rPr lang="fr-FR" dirty="0"/>
              <a:t>- Europe : Le marché du neuf -</a:t>
            </a:r>
          </a:p>
        </p:txBody>
      </p:sp>
      <p:sp>
        <p:nvSpPr>
          <p:cNvPr id="9" name="Espace réservé du texte 2"/>
          <p:cNvSpPr txBox="1">
            <a:spLocks/>
          </p:cNvSpPr>
          <p:nvPr/>
        </p:nvSpPr>
        <p:spPr>
          <a:xfrm>
            <a:off x="242262" y="601310"/>
            <a:ext cx="8418411" cy="771865"/>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pPr>
            <a:r>
              <a:rPr lang="fr-FR" sz="2400" b="1" i="1" dirty="0">
                <a:solidFill>
                  <a:schemeClr val="tx1"/>
                </a:solidFill>
              </a:rPr>
              <a:t>En Europe, les commandes de magasiniers ont davantage profité du rebond post </a:t>
            </a:r>
            <a:r>
              <a:rPr lang="fr-FR" sz="2400" b="1" i="1" dirty="0" err="1">
                <a:solidFill>
                  <a:schemeClr val="tx1"/>
                </a:solidFill>
              </a:rPr>
              <a:t>Covid</a:t>
            </a:r>
            <a:endParaRPr lang="fr-FR" sz="2400" b="1" i="1" dirty="0">
              <a:solidFill>
                <a:schemeClr val="tx1"/>
              </a:solidFill>
            </a:endParaRPr>
          </a:p>
        </p:txBody>
      </p:sp>
      <p:pic>
        <p:nvPicPr>
          <p:cNvPr id="11" name="Image 10">
            <a:extLst>
              <a:ext uri="{FF2B5EF4-FFF2-40B4-BE49-F238E27FC236}">
                <a16:creationId xmlns:a16="http://schemas.microsoft.com/office/drawing/2014/main" id="{C21F8A51-E6ED-4BCE-4840-8A428A36F117}"/>
              </a:ext>
            </a:extLst>
          </p:cNvPr>
          <p:cNvPicPr>
            <a:picLocks noChangeAspect="1"/>
          </p:cNvPicPr>
          <p:nvPr/>
        </p:nvPicPr>
        <p:blipFill>
          <a:blip r:embed="rId4"/>
          <a:stretch>
            <a:fillRect/>
          </a:stretch>
        </p:blipFill>
        <p:spPr>
          <a:xfrm>
            <a:off x="104643" y="1491171"/>
            <a:ext cx="5577094" cy="3394331"/>
          </a:xfrm>
          <a:prstGeom prst="rect">
            <a:avLst/>
          </a:prstGeom>
        </p:spPr>
      </p:pic>
      <p:pic>
        <p:nvPicPr>
          <p:cNvPr id="12" name="Image 11">
            <a:extLst>
              <a:ext uri="{FF2B5EF4-FFF2-40B4-BE49-F238E27FC236}">
                <a16:creationId xmlns:a16="http://schemas.microsoft.com/office/drawing/2014/main" id="{A200EDD2-3271-4636-EF69-44C4D94EE6B6}"/>
              </a:ext>
            </a:extLst>
          </p:cNvPr>
          <p:cNvPicPr>
            <a:picLocks noChangeAspect="1"/>
          </p:cNvPicPr>
          <p:nvPr/>
        </p:nvPicPr>
        <p:blipFill>
          <a:blip r:embed="rId5"/>
          <a:stretch>
            <a:fillRect/>
          </a:stretch>
        </p:blipFill>
        <p:spPr>
          <a:xfrm>
            <a:off x="6148255" y="1491172"/>
            <a:ext cx="5577096" cy="3394330"/>
          </a:xfrm>
          <a:prstGeom prst="rect">
            <a:avLst/>
          </a:prstGeom>
        </p:spPr>
      </p:pic>
    </p:spTree>
    <p:extLst>
      <p:ext uri="{BB962C8B-B14F-4D97-AF65-F5344CB8AC3E}">
        <p14:creationId xmlns:p14="http://schemas.microsoft.com/office/powerpoint/2010/main" val="1695608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0" y="4510759"/>
            <a:ext cx="6096000" cy="1821205"/>
          </a:xfrm>
        </p:spPr>
        <p:txBody>
          <a:bodyPr/>
          <a:lstStyle/>
          <a:p>
            <a:r>
              <a:rPr lang="fr-FR" sz="1800" b="1" dirty="0">
                <a:solidFill>
                  <a:schemeClr val="tx1"/>
                </a:solidFill>
              </a:rPr>
              <a:t>A l’Ouest, la transition énergétique est à l’œuvre.</a:t>
            </a:r>
            <a:r>
              <a:rPr lang="fr-FR" sz="1800" dirty="0">
                <a:solidFill>
                  <a:schemeClr val="tx1"/>
                </a:solidFill>
              </a:rPr>
              <a:t> Depuis 2013, les chariots électriques en porte-à-faux prennent progressivement le pas sur les thermiques.         </a:t>
            </a:r>
          </a:p>
          <a:p>
            <a:pPr marL="0" indent="0">
              <a:spcBef>
                <a:spcPts val="600"/>
              </a:spcBef>
              <a:buNone/>
            </a:pPr>
            <a:r>
              <a:rPr lang="fr-FR" sz="1800" dirty="0">
                <a:solidFill>
                  <a:schemeClr val="tx1"/>
                </a:solidFill>
              </a:rPr>
              <a:t>Le ratio thermiques/électriques passe de 0,65 à 0,5.</a:t>
            </a:r>
            <a:endParaRPr lang="fr-FR" dirty="0">
              <a:solidFill>
                <a:schemeClr val="tx1"/>
              </a:solidFill>
            </a:endParaRPr>
          </a:p>
          <a:p>
            <a:pPr marL="0" indent="0">
              <a:buNone/>
            </a:pPr>
            <a:r>
              <a:rPr lang="fr-FR" sz="1100" dirty="0">
                <a:solidFill>
                  <a:schemeClr val="tx1"/>
                </a:solidFill>
              </a:rPr>
              <a:t>	</a:t>
            </a:r>
          </a:p>
        </p:txBody>
      </p:sp>
      <p:sp>
        <p:nvSpPr>
          <p:cNvPr id="7" name="Espace réservé du texte 2"/>
          <p:cNvSpPr txBox="1">
            <a:spLocks/>
          </p:cNvSpPr>
          <p:nvPr/>
        </p:nvSpPr>
        <p:spPr>
          <a:xfrm>
            <a:off x="6096000" y="4510757"/>
            <a:ext cx="5875606" cy="2125173"/>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sz="1800" b="1" dirty="0">
                <a:solidFill>
                  <a:schemeClr val="tx1"/>
                </a:solidFill>
              </a:rPr>
              <a:t>A l’Est, un changement structurel s’est opéré. </a:t>
            </a:r>
            <a:r>
              <a:rPr lang="fr-FR" sz="1800" dirty="0">
                <a:solidFill>
                  <a:schemeClr val="tx1"/>
                </a:solidFill>
              </a:rPr>
              <a:t>En 2009, le niveau des commandes de chariots thermiques s’est effondré. Il se situe maintenant juste au-dessus de celui des porte-à-faux électriques, à peu près stable.	</a:t>
            </a:r>
          </a:p>
          <a:p>
            <a:pPr marL="0" indent="0">
              <a:spcBef>
                <a:spcPts val="600"/>
              </a:spcBef>
              <a:buNone/>
            </a:pPr>
            <a:r>
              <a:rPr lang="fr-FR" sz="1800" dirty="0">
                <a:solidFill>
                  <a:schemeClr val="tx1"/>
                </a:solidFill>
              </a:rPr>
              <a:t>Le ratio thermiques/électriques reste à 1,6.</a:t>
            </a:r>
            <a:endParaRPr lang="fr-FR" dirty="0">
              <a:solidFill>
                <a:schemeClr val="tx1"/>
              </a:solidFill>
            </a:endParaRPr>
          </a:p>
          <a:p>
            <a:pPr marL="0" indent="0">
              <a:buFontTx/>
              <a:buNone/>
            </a:pPr>
            <a:endParaRPr lang="fr-FR" sz="1200" dirty="0">
              <a:solidFill>
                <a:schemeClr val="tx1"/>
              </a:solidFill>
            </a:endParaRPr>
          </a:p>
        </p:txBody>
      </p:sp>
      <p:sp>
        <p:nvSpPr>
          <p:cNvPr id="8" name="Titre 1"/>
          <p:cNvSpPr>
            <a:spLocks noGrp="1"/>
          </p:cNvSpPr>
          <p:nvPr>
            <p:ph type="title"/>
          </p:nvPr>
        </p:nvSpPr>
        <p:spPr>
          <a:xfrm>
            <a:off x="0" y="5133"/>
            <a:ext cx="8373291" cy="727869"/>
          </a:xfrm>
        </p:spPr>
        <p:txBody>
          <a:bodyPr/>
          <a:lstStyle/>
          <a:p>
            <a:r>
              <a:rPr lang="fr-FR" dirty="0"/>
              <a:t>- Europe : Le marché du neuf -</a:t>
            </a:r>
          </a:p>
        </p:txBody>
      </p:sp>
      <p:sp>
        <p:nvSpPr>
          <p:cNvPr id="9" name="Espace réservé du texte 2"/>
          <p:cNvSpPr txBox="1">
            <a:spLocks/>
          </p:cNvSpPr>
          <p:nvPr/>
        </p:nvSpPr>
        <p:spPr>
          <a:xfrm>
            <a:off x="242263" y="601310"/>
            <a:ext cx="8131028" cy="776599"/>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La part des chariots thermiques diminue dans les commandes de chariots en porte-à-faux.</a:t>
            </a:r>
          </a:p>
        </p:txBody>
      </p:sp>
      <p:pic>
        <p:nvPicPr>
          <p:cNvPr id="5" name="Image 4">
            <a:extLst>
              <a:ext uri="{FF2B5EF4-FFF2-40B4-BE49-F238E27FC236}">
                <a16:creationId xmlns:a16="http://schemas.microsoft.com/office/drawing/2014/main" id="{2603BEE1-BEF0-102B-993A-D65CCBBA577B}"/>
              </a:ext>
            </a:extLst>
          </p:cNvPr>
          <p:cNvPicPr>
            <a:picLocks noChangeAspect="1"/>
          </p:cNvPicPr>
          <p:nvPr/>
        </p:nvPicPr>
        <p:blipFill>
          <a:blip r:embed="rId4"/>
          <a:stretch>
            <a:fillRect/>
          </a:stretch>
        </p:blipFill>
        <p:spPr>
          <a:xfrm>
            <a:off x="242263" y="1426776"/>
            <a:ext cx="5260799" cy="3083981"/>
          </a:xfrm>
          <a:prstGeom prst="rect">
            <a:avLst/>
          </a:prstGeom>
        </p:spPr>
      </p:pic>
      <p:pic>
        <p:nvPicPr>
          <p:cNvPr id="6" name="Image 5">
            <a:extLst>
              <a:ext uri="{FF2B5EF4-FFF2-40B4-BE49-F238E27FC236}">
                <a16:creationId xmlns:a16="http://schemas.microsoft.com/office/drawing/2014/main" id="{AE9A5B9B-1893-B080-E933-79979D2BAD00}"/>
              </a:ext>
            </a:extLst>
          </p:cNvPr>
          <p:cNvPicPr>
            <a:picLocks noChangeAspect="1"/>
          </p:cNvPicPr>
          <p:nvPr/>
        </p:nvPicPr>
        <p:blipFill>
          <a:blip r:embed="rId5"/>
          <a:stretch>
            <a:fillRect/>
          </a:stretch>
        </p:blipFill>
        <p:spPr>
          <a:xfrm>
            <a:off x="6403403" y="1402343"/>
            <a:ext cx="5260799" cy="3083980"/>
          </a:xfrm>
          <a:prstGeom prst="rect">
            <a:avLst/>
          </a:prstGeom>
        </p:spPr>
      </p:pic>
    </p:spTree>
    <p:extLst>
      <p:ext uri="{BB962C8B-B14F-4D97-AF65-F5344CB8AC3E}">
        <p14:creationId xmlns:p14="http://schemas.microsoft.com/office/powerpoint/2010/main" val="3179100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2">
            <a:extLst>
              <a:ext uri="{FF2B5EF4-FFF2-40B4-BE49-F238E27FC236}">
                <a16:creationId xmlns:a16="http://schemas.microsoft.com/office/drawing/2014/main" id="{ADA6D248-49CC-4D9D-AA0D-CC162D860814}"/>
              </a:ext>
            </a:extLst>
          </p:cNvPr>
          <p:cNvSpPr txBox="1">
            <a:spLocks/>
          </p:cNvSpPr>
          <p:nvPr/>
        </p:nvSpPr>
        <p:spPr>
          <a:xfrm>
            <a:off x="1815715" y="1570303"/>
            <a:ext cx="8898668" cy="834899"/>
          </a:xfr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Clr>
                <a:srgbClr val="A3DAD1">
                  <a:lumMod val="60000"/>
                  <a:lumOff val="40000"/>
                </a:srgbClr>
              </a:buClr>
            </a:pPr>
            <a:r>
              <a:rPr lang="fr-FR" sz="2800" dirty="0">
                <a:solidFill>
                  <a:prstClr val="black"/>
                </a:solidFill>
              </a:rPr>
              <a:t>Les cinq plus grands marchés mondiaux</a:t>
            </a:r>
          </a:p>
          <a:p>
            <a:pPr>
              <a:buClr>
                <a:srgbClr val="A3DAD1">
                  <a:lumMod val="60000"/>
                  <a:lumOff val="40000"/>
                </a:srgbClr>
              </a:buClr>
            </a:pPr>
            <a:r>
              <a:rPr lang="fr-FR" sz="2800" i="1" dirty="0">
                <a:solidFill>
                  <a:prstClr val="black"/>
                </a:solidFill>
              </a:rPr>
              <a:t>(cumul des commandes de janvier à juin 2022)</a:t>
            </a:r>
          </a:p>
          <a:p>
            <a:pPr marL="1263650" lvl="4">
              <a:buClr>
                <a:srgbClr val="A3DAD1">
                  <a:lumMod val="60000"/>
                  <a:lumOff val="40000"/>
                </a:srgbClr>
              </a:buClr>
            </a:pPr>
            <a:r>
              <a:rPr lang="fr-FR" sz="2800" dirty="0">
                <a:solidFill>
                  <a:prstClr val="black"/>
                </a:solidFill>
              </a:rPr>
              <a:t>	</a:t>
            </a:r>
          </a:p>
          <a:p>
            <a:endParaRPr lang="fr-FR" dirty="0"/>
          </a:p>
        </p:txBody>
      </p:sp>
      <p:pic>
        <p:nvPicPr>
          <p:cNvPr id="12" name="Image 11">
            <a:extLst>
              <a:ext uri="{FF2B5EF4-FFF2-40B4-BE49-F238E27FC236}">
                <a16:creationId xmlns:a16="http://schemas.microsoft.com/office/drawing/2014/main" id="{B58A1D70-8E10-4376-B229-6DC410BEA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518" y="4101090"/>
            <a:ext cx="811667" cy="549718"/>
          </a:xfrm>
          <a:prstGeom prst="rect">
            <a:avLst/>
          </a:prstGeom>
          <a:ln>
            <a:solidFill>
              <a:schemeClr val="tx1"/>
            </a:solidFill>
          </a:ln>
        </p:spPr>
      </p:pic>
      <p:pic>
        <p:nvPicPr>
          <p:cNvPr id="14" name="Image 13">
            <a:extLst>
              <a:ext uri="{FF2B5EF4-FFF2-40B4-BE49-F238E27FC236}">
                <a16:creationId xmlns:a16="http://schemas.microsoft.com/office/drawing/2014/main" id="{C974D1C9-9E15-471A-AB63-095E3261F4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319" y="4824816"/>
            <a:ext cx="811667" cy="549718"/>
          </a:xfrm>
          <a:prstGeom prst="rect">
            <a:avLst/>
          </a:prstGeom>
          <a:ln>
            <a:solidFill>
              <a:schemeClr val="tx1"/>
            </a:solidFill>
          </a:ln>
        </p:spPr>
      </p:pic>
      <p:pic>
        <p:nvPicPr>
          <p:cNvPr id="15" name="Image 14">
            <a:extLst>
              <a:ext uri="{FF2B5EF4-FFF2-40B4-BE49-F238E27FC236}">
                <a16:creationId xmlns:a16="http://schemas.microsoft.com/office/drawing/2014/main" id="{6420F79A-07DB-4B6C-8791-B77F19CBB7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6319" y="3412822"/>
            <a:ext cx="811667" cy="552684"/>
          </a:xfrm>
          <a:prstGeom prst="rect">
            <a:avLst/>
          </a:prstGeom>
          <a:ln>
            <a:solidFill>
              <a:schemeClr val="tx1"/>
            </a:solidFill>
          </a:ln>
        </p:spPr>
      </p:pic>
      <p:pic>
        <p:nvPicPr>
          <p:cNvPr id="16" name="Image 15">
            <a:extLst>
              <a:ext uri="{FF2B5EF4-FFF2-40B4-BE49-F238E27FC236}">
                <a16:creationId xmlns:a16="http://schemas.microsoft.com/office/drawing/2014/main" id="{3B50D80D-A673-45A3-95D2-5EC72A7209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6319" y="2736115"/>
            <a:ext cx="811667" cy="549718"/>
          </a:xfrm>
          <a:prstGeom prst="rect">
            <a:avLst/>
          </a:prstGeom>
          <a:ln>
            <a:solidFill>
              <a:schemeClr val="tx1"/>
            </a:solidFill>
          </a:ln>
        </p:spPr>
      </p:pic>
      <p:pic>
        <p:nvPicPr>
          <p:cNvPr id="17" name="Image 16">
            <a:extLst>
              <a:ext uri="{FF2B5EF4-FFF2-40B4-BE49-F238E27FC236}">
                <a16:creationId xmlns:a16="http://schemas.microsoft.com/office/drawing/2014/main" id="{8FDA6AA6-C403-4F80-8D52-F3833397E5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0718" y="5522443"/>
            <a:ext cx="807268" cy="549718"/>
          </a:xfrm>
          <a:prstGeom prst="rect">
            <a:avLst/>
          </a:prstGeom>
          <a:ln>
            <a:solidFill>
              <a:schemeClr val="tx1"/>
            </a:solidFill>
          </a:ln>
        </p:spPr>
      </p:pic>
      <p:sp>
        <p:nvSpPr>
          <p:cNvPr id="18" name="Espace réservé du texte 2">
            <a:extLst>
              <a:ext uri="{FF2B5EF4-FFF2-40B4-BE49-F238E27FC236}">
                <a16:creationId xmlns:a16="http://schemas.microsoft.com/office/drawing/2014/main" id="{9B2EB7F0-0AA7-4F96-BDE8-A0E4EC9CE98B}"/>
              </a:ext>
            </a:extLst>
          </p:cNvPr>
          <p:cNvSpPr txBox="1">
            <a:spLocks/>
          </p:cNvSpPr>
          <p:nvPr/>
        </p:nvSpPr>
        <p:spPr>
          <a:xfrm>
            <a:off x="2115702" y="2736115"/>
            <a:ext cx="9725368" cy="549718"/>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8"/>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8"/>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Clr>
                <a:srgbClr val="A3DAD1">
                  <a:lumMod val="60000"/>
                  <a:lumOff val="40000"/>
                </a:srgbClr>
              </a:buClr>
              <a:buNone/>
            </a:pPr>
            <a:r>
              <a:rPr lang="fr-FR" sz="2400" dirty="0">
                <a:solidFill>
                  <a:prstClr val="black"/>
                </a:solidFill>
              </a:rPr>
              <a:t>Chine: 403 816 unités commandées (33% du marché mondial)</a:t>
            </a:r>
          </a:p>
          <a:p>
            <a:pPr marL="1263650" lvl="4" indent="0">
              <a:buClr>
                <a:srgbClr val="A3DAD1">
                  <a:lumMod val="60000"/>
                  <a:lumOff val="40000"/>
                </a:srgbClr>
              </a:buClr>
              <a:buFont typeface="Wingdings 2" pitchFamily="18" charset="2"/>
              <a:buNone/>
            </a:pPr>
            <a:r>
              <a:rPr lang="fr-FR" sz="2400" dirty="0">
                <a:solidFill>
                  <a:prstClr val="black"/>
                </a:solidFill>
              </a:rPr>
              <a:t>	</a:t>
            </a:r>
          </a:p>
          <a:p>
            <a:pPr marL="0" indent="0">
              <a:buFontTx/>
              <a:buNone/>
            </a:pPr>
            <a:endParaRPr lang="fr-FR" sz="1400" dirty="0">
              <a:solidFill>
                <a:schemeClr val="tx1"/>
              </a:solidFill>
            </a:endParaRPr>
          </a:p>
        </p:txBody>
      </p:sp>
      <p:sp>
        <p:nvSpPr>
          <p:cNvPr id="19" name="Espace réservé du texte 2">
            <a:extLst>
              <a:ext uri="{FF2B5EF4-FFF2-40B4-BE49-F238E27FC236}">
                <a16:creationId xmlns:a16="http://schemas.microsoft.com/office/drawing/2014/main" id="{C7CE9A49-42B7-4932-A95C-BBC4D8E8DD8E}"/>
              </a:ext>
            </a:extLst>
          </p:cNvPr>
          <p:cNvSpPr txBox="1">
            <a:spLocks/>
          </p:cNvSpPr>
          <p:nvPr/>
        </p:nvSpPr>
        <p:spPr>
          <a:xfrm>
            <a:off x="2115701" y="3415788"/>
            <a:ext cx="10076299" cy="549718"/>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8"/>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8"/>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Clr>
                <a:srgbClr val="A3DAD1">
                  <a:lumMod val="60000"/>
                  <a:lumOff val="40000"/>
                </a:srgbClr>
              </a:buClr>
              <a:buNone/>
            </a:pPr>
            <a:r>
              <a:rPr lang="fr-FR" sz="2400" dirty="0">
                <a:solidFill>
                  <a:prstClr val="black"/>
                </a:solidFill>
              </a:rPr>
              <a:t>Etats-Unis: 220 993 unités commandées (18% du marché mondial)</a:t>
            </a:r>
          </a:p>
          <a:p>
            <a:pPr marL="1263650" lvl="4" indent="0">
              <a:buClr>
                <a:srgbClr val="A3DAD1">
                  <a:lumMod val="60000"/>
                  <a:lumOff val="40000"/>
                </a:srgbClr>
              </a:buClr>
              <a:buFont typeface="Wingdings 2" pitchFamily="18" charset="2"/>
              <a:buNone/>
            </a:pPr>
            <a:r>
              <a:rPr lang="fr-FR" sz="2400" dirty="0">
                <a:solidFill>
                  <a:prstClr val="black"/>
                </a:solidFill>
              </a:rPr>
              <a:t>	</a:t>
            </a:r>
          </a:p>
          <a:p>
            <a:pPr marL="0" indent="0">
              <a:buFontTx/>
              <a:buNone/>
            </a:pPr>
            <a:endParaRPr lang="fr-FR" sz="1400" dirty="0">
              <a:solidFill>
                <a:schemeClr val="tx1"/>
              </a:solidFill>
            </a:endParaRPr>
          </a:p>
        </p:txBody>
      </p:sp>
      <p:sp>
        <p:nvSpPr>
          <p:cNvPr id="20" name="Espace réservé du texte 2">
            <a:extLst>
              <a:ext uri="{FF2B5EF4-FFF2-40B4-BE49-F238E27FC236}">
                <a16:creationId xmlns:a16="http://schemas.microsoft.com/office/drawing/2014/main" id="{1DF0664C-16CB-430D-9D45-58EC3751995A}"/>
              </a:ext>
            </a:extLst>
          </p:cNvPr>
          <p:cNvSpPr txBox="1">
            <a:spLocks/>
          </p:cNvSpPr>
          <p:nvPr/>
        </p:nvSpPr>
        <p:spPr>
          <a:xfrm>
            <a:off x="2115700" y="5566496"/>
            <a:ext cx="9377605" cy="549718"/>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8"/>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8"/>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Clr>
                <a:srgbClr val="A3DAD1">
                  <a:lumMod val="60000"/>
                  <a:lumOff val="40000"/>
                </a:srgbClr>
              </a:buClr>
              <a:buNone/>
            </a:pPr>
            <a:r>
              <a:rPr lang="fr-FR" sz="2400" dirty="0">
                <a:solidFill>
                  <a:prstClr val="black"/>
                </a:solidFill>
              </a:rPr>
              <a:t>Japon: 46 210 unités commandées (4% du marché mondial)	</a:t>
            </a:r>
          </a:p>
          <a:p>
            <a:pPr marL="0" indent="0">
              <a:buFontTx/>
              <a:buNone/>
            </a:pPr>
            <a:endParaRPr lang="fr-FR" sz="1400" dirty="0">
              <a:solidFill>
                <a:schemeClr val="tx1"/>
              </a:solidFill>
            </a:endParaRPr>
          </a:p>
        </p:txBody>
      </p:sp>
      <p:sp>
        <p:nvSpPr>
          <p:cNvPr id="21" name="Espace réservé du texte 2">
            <a:extLst>
              <a:ext uri="{FF2B5EF4-FFF2-40B4-BE49-F238E27FC236}">
                <a16:creationId xmlns:a16="http://schemas.microsoft.com/office/drawing/2014/main" id="{43234847-67B7-4E1C-86A0-8DF3113FF4FA}"/>
              </a:ext>
            </a:extLst>
          </p:cNvPr>
          <p:cNvSpPr txBox="1">
            <a:spLocks/>
          </p:cNvSpPr>
          <p:nvPr/>
        </p:nvSpPr>
        <p:spPr>
          <a:xfrm>
            <a:off x="2115701" y="4120302"/>
            <a:ext cx="9810548" cy="549718"/>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8"/>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8"/>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Clr>
                <a:srgbClr val="A3DAD1">
                  <a:lumMod val="60000"/>
                  <a:lumOff val="40000"/>
                </a:srgbClr>
              </a:buClr>
              <a:buNone/>
            </a:pPr>
            <a:r>
              <a:rPr lang="fr-FR" sz="2400" dirty="0">
                <a:solidFill>
                  <a:prstClr val="black"/>
                </a:solidFill>
              </a:rPr>
              <a:t>Allemagne: 70 231 unités commandées (6% du marché mondial)</a:t>
            </a:r>
          </a:p>
        </p:txBody>
      </p:sp>
      <p:sp>
        <p:nvSpPr>
          <p:cNvPr id="22" name="Espace réservé du texte 2">
            <a:extLst>
              <a:ext uri="{FF2B5EF4-FFF2-40B4-BE49-F238E27FC236}">
                <a16:creationId xmlns:a16="http://schemas.microsoft.com/office/drawing/2014/main" id="{C9B37AEF-85F9-4224-B380-69A92FAD4A76}"/>
              </a:ext>
            </a:extLst>
          </p:cNvPr>
          <p:cNvSpPr txBox="1">
            <a:spLocks/>
          </p:cNvSpPr>
          <p:nvPr/>
        </p:nvSpPr>
        <p:spPr>
          <a:xfrm>
            <a:off x="2115701" y="4845362"/>
            <a:ext cx="9377605" cy="549718"/>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8"/>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8"/>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Clr>
                <a:srgbClr val="A3DAD1">
                  <a:lumMod val="60000"/>
                  <a:lumOff val="40000"/>
                </a:srgbClr>
              </a:buClr>
              <a:buNone/>
            </a:pPr>
            <a:r>
              <a:rPr lang="fr-FR" sz="2400" dirty="0">
                <a:solidFill>
                  <a:prstClr val="black"/>
                </a:solidFill>
              </a:rPr>
              <a:t>France: 56 785 unités commandées (5% du marché mondial)</a:t>
            </a:r>
          </a:p>
        </p:txBody>
      </p:sp>
      <p:sp>
        <p:nvSpPr>
          <p:cNvPr id="23" name="Titre 1">
            <a:extLst>
              <a:ext uri="{FF2B5EF4-FFF2-40B4-BE49-F238E27FC236}">
                <a16:creationId xmlns:a16="http://schemas.microsoft.com/office/drawing/2014/main" id="{2A51D3B1-E1FC-4F16-A665-EFE2B373E24D}"/>
              </a:ext>
            </a:extLst>
          </p:cNvPr>
          <p:cNvSpPr>
            <a:spLocks noGrp="1"/>
          </p:cNvSpPr>
          <p:nvPr>
            <p:ph type="title"/>
          </p:nvPr>
        </p:nvSpPr>
        <p:spPr>
          <a:xfrm>
            <a:off x="-14068" y="131745"/>
            <a:ext cx="8373291" cy="727869"/>
          </a:xfrm>
        </p:spPr>
        <p:txBody>
          <a:bodyPr/>
          <a:lstStyle/>
          <a:p>
            <a:r>
              <a:rPr lang="fr-FR" dirty="0"/>
              <a:t>- Monde : Le marché du neuf -</a:t>
            </a:r>
          </a:p>
        </p:txBody>
      </p:sp>
      <p:sp>
        <p:nvSpPr>
          <p:cNvPr id="24" name="Espace réservé du texte 2">
            <a:extLst>
              <a:ext uri="{FF2B5EF4-FFF2-40B4-BE49-F238E27FC236}">
                <a16:creationId xmlns:a16="http://schemas.microsoft.com/office/drawing/2014/main" id="{097324F4-9E54-47AF-8034-E13899652EA3}"/>
              </a:ext>
            </a:extLst>
          </p:cNvPr>
          <p:cNvSpPr txBox="1">
            <a:spLocks/>
          </p:cNvSpPr>
          <p:nvPr/>
        </p:nvSpPr>
        <p:spPr>
          <a:xfrm>
            <a:off x="90514" y="828440"/>
            <a:ext cx="8673657" cy="390403"/>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8"/>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8"/>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La Chine représente un tiers du total mondial</a:t>
            </a:r>
          </a:p>
        </p:txBody>
      </p:sp>
      <p:sp>
        <p:nvSpPr>
          <p:cNvPr id="25" name="Espace réservé du texte 2">
            <a:extLst>
              <a:ext uri="{FF2B5EF4-FFF2-40B4-BE49-F238E27FC236}">
                <a16:creationId xmlns:a16="http://schemas.microsoft.com/office/drawing/2014/main" id="{7217E79F-BFE6-4CC8-8361-3E66A769989F}"/>
              </a:ext>
            </a:extLst>
          </p:cNvPr>
          <p:cNvSpPr txBox="1">
            <a:spLocks/>
          </p:cNvSpPr>
          <p:nvPr/>
        </p:nvSpPr>
        <p:spPr>
          <a:xfrm>
            <a:off x="265753" y="2710720"/>
            <a:ext cx="585335" cy="600507"/>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8"/>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8"/>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Clr>
                <a:srgbClr val="A3DAD1">
                  <a:lumMod val="60000"/>
                  <a:lumOff val="40000"/>
                </a:srgbClr>
              </a:buClr>
              <a:buNone/>
            </a:pPr>
            <a:r>
              <a:rPr lang="fr-FR" sz="3200" b="1" dirty="0">
                <a:solidFill>
                  <a:prstClr val="black"/>
                </a:solidFill>
              </a:rPr>
              <a:t>1.</a:t>
            </a:r>
          </a:p>
          <a:p>
            <a:pPr marL="1263650" lvl="4" indent="0">
              <a:buClr>
                <a:srgbClr val="A3DAD1">
                  <a:lumMod val="60000"/>
                  <a:lumOff val="40000"/>
                </a:srgbClr>
              </a:buClr>
              <a:buFont typeface="Wingdings 2" pitchFamily="18" charset="2"/>
              <a:buNone/>
            </a:pPr>
            <a:r>
              <a:rPr lang="fr-FR" sz="3200" b="1" dirty="0">
                <a:solidFill>
                  <a:prstClr val="black"/>
                </a:solidFill>
              </a:rPr>
              <a:t>	</a:t>
            </a:r>
          </a:p>
          <a:p>
            <a:pPr marL="0" indent="0">
              <a:buFontTx/>
              <a:buNone/>
            </a:pPr>
            <a:endParaRPr lang="fr-FR" sz="1800" b="1" dirty="0">
              <a:solidFill>
                <a:schemeClr val="tx1"/>
              </a:solidFill>
            </a:endParaRPr>
          </a:p>
        </p:txBody>
      </p:sp>
      <p:sp>
        <p:nvSpPr>
          <p:cNvPr id="26" name="Espace réservé du texte 2">
            <a:extLst>
              <a:ext uri="{FF2B5EF4-FFF2-40B4-BE49-F238E27FC236}">
                <a16:creationId xmlns:a16="http://schemas.microsoft.com/office/drawing/2014/main" id="{5C80EA66-A8C5-4F6B-B904-5EC692D7B5BE}"/>
              </a:ext>
            </a:extLst>
          </p:cNvPr>
          <p:cNvSpPr txBox="1">
            <a:spLocks/>
          </p:cNvSpPr>
          <p:nvPr/>
        </p:nvSpPr>
        <p:spPr>
          <a:xfrm>
            <a:off x="265750" y="3412060"/>
            <a:ext cx="585335" cy="571157"/>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8"/>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8"/>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Clr>
                <a:srgbClr val="A3DAD1">
                  <a:lumMod val="60000"/>
                  <a:lumOff val="40000"/>
                </a:srgbClr>
              </a:buClr>
              <a:buNone/>
            </a:pPr>
            <a:r>
              <a:rPr lang="fr-FR" sz="3200" b="1" dirty="0">
                <a:solidFill>
                  <a:prstClr val="black"/>
                </a:solidFill>
              </a:rPr>
              <a:t>2.</a:t>
            </a:r>
          </a:p>
          <a:p>
            <a:pPr marL="1263650" lvl="4" indent="0">
              <a:buClr>
                <a:srgbClr val="A3DAD1">
                  <a:lumMod val="60000"/>
                  <a:lumOff val="40000"/>
                </a:srgbClr>
              </a:buClr>
              <a:buFont typeface="Wingdings 2" pitchFamily="18" charset="2"/>
              <a:buNone/>
            </a:pPr>
            <a:r>
              <a:rPr lang="fr-FR" sz="3200" b="1" dirty="0">
                <a:solidFill>
                  <a:prstClr val="black"/>
                </a:solidFill>
              </a:rPr>
              <a:t>	</a:t>
            </a:r>
          </a:p>
          <a:p>
            <a:pPr marL="0" indent="0">
              <a:buFontTx/>
              <a:buNone/>
            </a:pPr>
            <a:endParaRPr lang="fr-FR" sz="1800" b="1" dirty="0">
              <a:solidFill>
                <a:schemeClr val="tx1"/>
              </a:solidFill>
            </a:endParaRPr>
          </a:p>
        </p:txBody>
      </p:sp>
      <p:sp>
        <p:nvSpPr>
          <p:cNvPr id="27" name="Espace réservé du texte 2">
            <a:extLst>
              <a:ext uri="{FF2B5EF4-FFF2-40B4-BE49-F238E27FC236}">
                <a16:creationId xmlns:a16="http://schemas.microsoft.com/office/drawing/2014/main" id="{3B435E0B-3623-4EF9-A56A-14D576631926}"/>
              </a:ext>
            </a:extLst>
          </p:cNvPr>
          <p:cNvSpPr txBox="1">
            <a:spLocks/>
          </p:cNvSpPr>
          <p:nvPr/>
        </p:nvSpPr>
        <p:spPr>
          <a:xfrm>
            <a:off x="265752" y="4084051"/>
            <a:ext cx="585335" cy="600507"/>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8"/>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8"/>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Clr>
                <a:srgbClr val="A3DAD1">
                  <a:lumMod val="60000"/>
                  <a:lumOff val="40000"/>
                </a:srgbClr>
              </a:buClr>
              <a:buNone/>
            </a:pPr>
            <a:r>
              <a:rPr lang="fr-FR" sz="3200" b="1" dirty="0">
                <a:solidFill>
                  <a:prstClr val="black"/>
                </a:solidFill>
              </a:rPr>
              <a:t>3.</a:t>
            </a:r>
          </a:p>
          <a:p>
            <a:pPr marL="1263650" lvl="4" indent="0">
              <a:buClr>
                <a:srgbClr val="A3DAD1">
                  <a:lumMod val="60000"/>
                  <a:lumOff val="40000"/>
                </a:srgbClr>
              </a:buClr>
              <a:buFont typeface="Wingdings 2" pitchFamily="18" charset="2"/>
              <a:buNone/>
            </a:pPr>
            <a:r>
              <a:rPr lang="fr-FR" sz="3200" b="1" dirty="0">
                <a:solidFill>
                  <a:prstClr val="black"/>
                </a:solidFill>
              </a:rPr>
              <a:t>	</a:t>
            </a:r>
          </a:p>
          <a:p>
            <a:pPr marL="0" indent="0">
              <a:buFontTx/>
              <a:buNone/>
            </a:pPr>
            <a:endParaRPr lang="fr-FR" sz="1800" b="1" dirty="0">
              <a:solidFill>
                <a:schemeClr val="tx1"/>
              </a:solidFill>
            </a:endParaRPr>
          </a:p>
        </p:txBody>
      </p:sp>
      <p:sp>
        <p:nvSpPr>
          <p:cNvPr id="28" name="Espace réservé du texte 2">
            <a:extLst>
              <a:ext uri="{FF2B5EF4-FFF2-40B4-BE49-F238E27FC236}">
                <a16:creationId xmlns:a16="http://schemas.microsoft.com/office/drawing/2014/main" id="{EC95CC25-DDBC-4DE0-9157-C2757B509DF8}"/>
              </a:ext>
            </a:extLst>
          </p:cNvPr>
          <p:cNvSpPr txBox="1">
            <a:spLocks/>
          </p:cNvSpPr>
          <p:nvPr/>
        </p:nvSpPr>
        <p:spPr>
          <a:xfrm>
            <a:off x="265750" y="4799421"/>
            <a:ext cx="585335" cy="600507"/>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8"/>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8"/>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Clr>
                <a:srgbClr val="A3DAD1">
                  <a:lumMod val="60000"/>
                  <a:lumOff val="40000"/>
                </a:srgbClr>
              </a:buClr>
              <a:buNone/>
            </a:pPr>
            <a:r>
              <a:rPr lang="fr-FR" sz="3200" b="1" dirty="0">
                <a:solidFill>
                  <a:prstClr val="black"/>
                </a:solidFill>
              </a:rPr>
              <a:t>4.</a:t>
            </a:r>
          </a:p>
          <a:p>
            <a:pPr marL="1263650" lvl="4" indent="0">
              <a:buClr>
                <a:srgbClr val="A3DAD1">
                  <a:lumMod val="60000"/>
                  <a:lumOff val="40000"/>
                </a:srgbClr>
              </a:buClr>
              <a:buFont typeface="Wingdings 2" pitchFamily="18" charset="2"/>
              <a:buNone/>
            </a:pPr>
            <a:r>
              <a:rPr lang="fr-FR" sz="3200" b="1" dirty="0">
                <a:solidFill>
                  <a:prstClr val="black"/>
                </a:solidFill>
              </a:rPr>
              <a:t>	</a:t>
            </a:r>
          </a:p>
          <a:p>
            <a:pPr marL="0" indent="0">
              <a:buFontTx/>
              <a:buNone/>
            </a:pPr>
            <a:endParaRPr lang="fr-FR" sz="1800" b="1" dirty="0">
              <a:solidFill>
                <a:schemeClr val="tx1"/>
              </a:solidFill>
            </a:endParaRPr>
          </a:p>
        </p:txBody>
      </p:sp>
      <p:sp>
        <p:nvSpPr>
          <p:cNvPr id="29" name="Espace réservé du texte 2">
            <a:extLst>
              <a:ext uri="{FF2B5EF4-FFF2-40B4-BE49-F238E27FC236}">
                <a16:creationId xmlns:a16="http://schemas.microsoft.com/office/drawing/2014/main" id="{568EC6EB-BB99-4034-AD96-3A4EBFA89C9F}"/>
              </a:ext>
            </a:extLst>
          </p:cNvPr>
          <p:cNvSpPr txBox="1">
            <a:spLocks/>
          </p:cNvSpPr>
          <p:nvPr/>
        </p:nvSpPr>
        <p:spPr>
          <a:xfrm>
            <a:off x="265750" y="5514791"/>
            <a:ext cx="585335" cy="600507"/>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8"/>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8"/>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Clr>
                <a:srgbClr val="A3DAD1">
                  <a:lumMod val="60000"/>
                  <a:lumOff val="40000"/>
                </a:srgbClr>
              </a:buClr>
              <a:buNone/>
            </a:pPr>
            <a:r>
              <a:rPr lang="fr-FR" sz="3200" b="1" dirty="0">
                <a:solidFill>
                  <a:prstClr val="black"/>
                </a:solidFill>
              </a:rPr>
              <a:t>5.</a:t>
            </a:r>
          </a:p>
          <a:p>
            <a:pPr marL="1263650" lvl="4" indent="0">
              <a:buClr>
                <a:srgbClr val="A3DAD1">
                  <a:lumMod val="60000"/>
                  <a:lumOff val="40000"/>
                </a:srgbClr>
              </a:buClr>
              <a:buFont typeface="Wingdings 2" pitchFamily="18" charset="2"/>
              <a:buNone/>
            </a:pPr>
            <a:r>
              <a:rPr lang="fr-FR" sz="3200" b="1" dirty="0">
                <a:solidFill>
                  <a:prstClr val="black"/>
                </a:solidFill>
              </a:rPr>
              <a:t>	</a:t>
            </a:r>
          </a:p>
          <a:p>
            <a:pPr marL="0" indent="0">
              <a:buFontTx/>
              <a:buNone/>
            </a:pPr>
            <a:endParaRPr lang="fr-FR" sz="1800" b="1" dirty="0">
              <a:solidFill>
                <a:schemeClr val="tx1"/>
              </a:solidFill>
            </a:endParaRPr>
          </a:p>
        </p:txBody>
      </p:sp>
    </p:spTree>
    <p:extLst>
      <p:ext uri="{BB962C8B-B14F-4D97-AF65-F5344CB8AC3E}">
        <p14:creationId xmlns:p14="http://schemas.microsoft.com/office/powerpoint/2010/main" val="22948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1">
            <a:extLst>
              <a:ext uri="{FF2B5EF4-FFF2-40B4-BE49-F238E27FC236}">
                <a16:creationId xmlns:a16="http://schemas.microsoft.com/office/drawing/2014/main" id="{2A51D3B1-E1FC-4F16-A665-EFE2B373E24D}"/>
              </a:ext>
            </a:extLst>
          </p:cNvPr>
          <p:cNvSpPr>
            <a:spLocks noGrp="1"/>
          </p:cNvSpPr>
          <p:nvPr>
            <p:ph type="title"/>
          </p:nvPr>
        </p:nvSpPr>
        <p:spPr>
          <a:xfrm>
            <a:off x="-14068" y="131745"/>
            <a:ext cx="8373291" cy="727869"/>
          </a:xfrm>
        </p:spPr>
        <p:txBody>
          <a:bodyPr/>
          <a:lstStyle/>
          <a:p>
            <a:r>
              <a:rPr lang="fr-FR" dirty="0"/>
              <a:t>- Monde : Le marché du neuf -</a:t>
            </a:r>
          </a:p>
        </p:txBody>
      </p:sp>
      <p:sp>
        <p:nvSpPr>
          <p:cNvPr id="24" name="Espace réservé du texte 2">
            <a:extLst>
              <a:ext uri="{FF2B5EF4-FFF2-40B4-BE49-F238E27FC236}">
                <a16:creationId xmlns:a16="http://schemas.microsoft.com/office/drawing/2014/main" id="{097324F4-9E54-47AF-8034-E13899652EA3}"/>
              </a:ext>
            </a:extLst>
          </p:cNvPr>
          <p:cNvSpPr txBox="1">
            <a:spLocks/>
          </p:cNvSpPr>
          <p:nvPr/>
        </p:nvSpPr>
        <p:spPr>
          <a:xfrm>
            <a:off x="90514" y="828440"/>
            <a:ext cx="8673657" cy="390403"/>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Evolutions des marchés mondiaux</a:t>
            </a:r>
          </a:p>
        </p:txBody>
      </p:sp>
      <p:sp>
        <p:nvSpPr>
          <p:cNvPr id="31" name="Espace réservé du texte 2">
            <a:extLst>
              <a:ext uri="{FF2B5EF4-FFF2-40B4-BE49-F238E27FC236}">
                <a16:creationId xmlns:a16="http://schemas.microsoft.com/office/drawing/2014/main" id="{55FA8EE5-6EEF-44E1-995A-49D30A76E333}"/>
              </a:ext>
            </a:extLst>
          </p:cNvPr>
          <p:cNvSpPr txBox="1">
            <a:spLocks/>
          </p:cNvSpPr>
          <p:nvPr/>
        </p:nvSpPr>
        <p:spPr>
          <a:xfrm>
            <a:off x="7671917" y="2213802"/>
            <a:ext cx="4054766" cy="2430396"/>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sz="2000" dirty="0">
                <a:solidFill>
                  <a:schemeClr val="tx1"/>
                </a:solidFill>
              </a:rPr>
              <a:t>La Chine enregistre une croissance particulièrement forte de son marché (+27% en 2021, après +36% en 2020).</a:t>
            </a:r>
          </a:p>
          <a:p>
            <a:r>
              <a:rPr lang="fr-FR" sz="2000" dirty="0">
                <a:solidFill>
                  <a:schemeClr val="tx1"/>
                </a:solidFill>
              </a:rPr>
              <a:t>Les Etats Unis ont maintenu leur marché en 2021.</a:t>
            </a:r>
          </a:p>
        </p:txBody>
      </p:sp>
      <p:pic>
        <p:nvPicPr>
          <p:cNvPr id="5" name="Image 4">
            <a:extLst>
              <a:ext uri="{FF2B5EF4-FFF2-40B4-BE49-F238E27FC236}">
                <a16:creationId xmlns:a16="http://schemas.microsoft.com/office/drawing/2014/main" id="{00D3B061-34E9-8C97-F9CB-3C0911154495}"/>
              </a:ext>
            </a:extLst>
          </p:cNvPr>
          <p:cNvPicPr>
            <a:picLocks noChangeAspect="1"/>
          </p:cNvPicPr>
          <p:nvPr/>
        </p:nvPicPr>
        <p:blipFill>
          <a:blip r:embed="rId4"/>
          <a:stretch>
            <a:fillRect/>
          </a:stretch>
        </p:blipFill>
        <p:spPr>
          <a:xfrm>
            <a:off x="237659" y="1355201"/>
            <a:ext cx="7088052" cy="4844760"/>
          </a:xfrm>
          <a:prstGeom prst="rect">
            <a:avLst/>
          </a:prstGeom>
        </p:spPr>
      </p:pic>
    </p:spTree>
    <p:extLst>
      <p:ext uri="{BB962C8B-B14F-4D97-AF65-F5344CB8AC3E}">
        <p14:creationId xmlns:p14="http://schemas.microsoft.com/office/powerpoint/2010/main" val="1504228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133"/>
            <a:ext cx="8373291" cy="727869"/>
          </a:xfrm>
        </p:spPr>
        <p:txBody>
          <a:bodyPr/>
          <a:lstStyle/>
          <a:p>
            <a:r>
              <a:rPr lang="fr-FR" dirty="0"/>
              <a:t>- Monde : Le marché du neuf -</a:t>
            </a:r>
          </a:p>
        </p:txBody>
      </p:sp>
      <p:sp>
        <p:nvSpPr>
          <p:cNvPr id="13" name="Espace réservé du texte 2"/>
          <p:cNvSpPr>
            <a:spLocks noGrp="1"/>
          </p:cNvSpPr>
          <p:nvPr>
            <p:ph type="body" sz="quarter" idx="10"/>
          </p:nvPr>
        </p:nvSpPr>
        <p:spPr>
          <a:xfrm>
            <a:off x="105084" y="4205655"/>
            <a:ext cx="3828620" cy="2181074"/>
          </a:xfrm>
        </p:spPr>
        <p:txBody>
          <a:bodyPr/>
          <a:lstStyle/>
          <a:p>
            <a:r>
              <a:rPr lang="fr-FR" sz="2000" dirty="0">
                <a:solidFill>
                  <a:schemeClr val="tx1"/>
                </a:solidFill>
              </a:rPr>
              <a:t>L’Amérique du Nord enregistre des taux de croissance entre 10 et 20% depuis le T2 2021.</a:t>
            </a:r>
          </a:p>
          <a:p>
            <a:r>
              <a:rPr lang="fr-FR" sz="2000" dirty="0">
                <a:solidFill>
                  <a:schemeClr val="tx1"/>
                </a:solidFill>
              </a:rPr>
              <a:t>Taux de croissance trim moyen en 2021 : +11,7%</a:t>
            </a:r>
          </a:p>
        </p:txBody>
      </p:sp>
      <p:sp>
        <p:nvSpPr>
          <p:cNvPr id="14" name="Espace réservé du texte 2"/>
          <p:cNvSpPr txBox="1">
            <a:spLocks/>
          </p:cNvSpPr>
          <p:nvPr/>
        </p:nvSpPr>
        <p:spPr>
          <a:xfrm>
            <a:off x="242261" y="601310"/>
            <a:ext cx="8444539" cy="727869"/>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Fortement impacté par la crise sanitaire, le marché du neuf a enregistré une reprise vigoureuse</a:t>
            </a:r>
          </a:p>
        </p:txBody>
      </p:sp>
      <p:sp>
        <p:nvSpPr>
          <p:cNvPr id="15" name="Espace réservé du texte 2"/>
          <p:cNvSpPr txBox="1">
            <a:spLocks/>
          </p:cNvSpPr>
          <p:nvPr/>
        </p:nvSpPr>
        <p:spPr>
          <a:xfrm>
            <a:off x="4025143" y="4201942"/>
            <a:ext cx="4027358" cy="2650925"/>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sz="2000" dirty="0">
                <a:solidFill>
                  <a:schemeClr val="tx1"/>
                </a:solidFill>
              </a:rPr>
              <a:t>En Amérique latine, les livraisons ont enregistré un rebond très fort.</a:t>
            </a:r>
          </a:p>
          <a:p>
            <a:r>
              <a:rPr lang="fr-FR" sz="2000" dirty="0">
                <a:solidFill>
                  <a:schemeClr val="tx1"/>
                </a:solidFill>
              </a:rPr>
              <a:t>Taux de croissance trim moyen en 2021: +72,7%.</a:t>
            </a:r>
          </a:p>
          <a:p>
            <a:pPr marL="0" indent="0">
              <a:buFontTx/>
              <a:buNone/>
            </a:pPr>
            <a:endParaRPr lang="fr-FR" sz="1200" dirty="0">
              <a:solidFill>
                <a:schemeClr val="tx1"/>
              </a:solidFill>
            </a:endParaRPr>
          </a:p>
        </p:txBody>
      </p:sp>
      <p:sp>
        <p:nvSpPr>
          <p:cNvPr id="9" name="Espace réservé du texte 2"/>
          <p:cNvSpPr txBox="1">
            <a:spLocks/>
          </p:cNvSpPr>
          <p:nvPr/>
        </p:nvSpPr>
        <p:spPr>
          <a:xfrm>
            <a:off x="8030716" y="4201940"/>
            <a:ext cx="3834716" cy="2650925"/>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sz="2000" dirty="0">
                <a:solidFill>
                  <a:schemeClr val="tx1"/>
                </a:solidFill>
              </a:rPr>
              <a:t>En Chine, le taux de croissance trimestriel est particulièrement fort. Accalmie aux T4 2021 et T1 2022.</a:t>
            </a:r>
          </a:p>
          <a:p>
            <a:r>
              <a:rPr lang="fr-FR" sz="2000" dirty="0">
                <a:solidFill>
                  <a:schemeClr val="tx1"/>
                </a:solidFill>
              </a:rPr>
              <a:t>Taux de croissance trim moyen en 2021: +35,7% </a:t>
            </a:r>
          </a:p>
          <a:p>
            <a:pPr marL="0" indent="0">
              <a:buFontTx/>
              <a:buNone/>
            </a:pPr>
            <a:endParaRPr lang="fr-FR" sz="1400" dirty="0">
              <a:solidFill>
                <a:schemeClr val="tx1"/>
              </a:solidFill>
            </a:endParaRPr>
          </a:p>
        </p:txBody>
      </p:sp>
      <p:pic>
        <p:nvPicPr>
          <p:cNvPr id="3" name="Image 2">
            <a:extLst>
              <a:ext uri="{FF2B5EF4-FFF2-40B4-BE49-F238E27FC236}">
                <a16:creationId xmlns:a16="http://schemas.microsoft.com/office/drawing/2014/main" id="{5860FE4B-33CC-7284-C89C-2FD0636D85D9}"/>
              </a:ext>
            </a:extLst>
          </p:cNvPr>
          <p:cNvPicPr>
            <a:picLocks noChangeAspect="1"/>
          </p:cNvPicPr>
          <p:nvPr/>
        </p:nvPicPr>
        <p:blipFill>
          <a:blip r:embed="rId4"/>
          <a:stretch>
            <a:fillRect/>
          </a:stretch>
        </p:blipFill>
        <p:spPr>
          <a:xfrm>
            <a:off x="98988" y="1404569"/>
            <a:ext cx="3828620" cy="2686264"/>
          </a:xfrm>
          <a:prstGeom prst="rect">
            <a:avLst/>
          </a:prstGeom>
        </p:spPr>
      </p:pic>
      <p:pic>
        <p:nvPicPr>
          <p:cNvPr id="4" name="Image 3">
            <a:extLst>
              <a:ext uri="{FF2B5EF4-FFF2-40B4-BE49-F238E27FC236}">
                <a16:creationId xmlns:a16="http://schemas.microsoft.com/office/drawing/2014/main" id="{DCAC3426-540B-8092-E7F4-38D2423F89B3}"/>
              </a:ext>
            </a:extLst>
          </p:cNvPr>
          <p:cNvPicPr>
            <a:picLocks noChangeAspect="1"/>
          </p:cNvPicPr>
          <p:nvPr/>
        </p:nvPicPr>
        <p:blipFill>
          <a:blip r:embed="rId5"/>
          <a:stretch>
            <a:fillRect/>
          </a:stretch>
        </p:blipFill>
        <p:spPr>
          <a:xfrm>
            <a:off x="4170565" y="1404569"/>
            <a:ext cx="3828620" cy="2686264"/>
          </a:xfrm>
          <a:prstGeom prst="rect">
            <a:avLst/>
          </a:prstGeom>
        </p:spPr>
      </p:pic>
      <p:pic>
        <p:nvPicPr>
          <p:cNvPr id="5" name="Image 4">
            <a:extLst>
              <a:ext uri="{FF2B5EF4-FFF2-40B4-BE49-F238E27FC236}">
                <a16:creationId xmlns:a16="http://schemas.microsoft.com/office/drawing/2014/main" id="{DE1656C8-2335-CE4E-F0C2-B1CB9F6BB404}"/>
              </a:ext>
            </a:extLst>
          </p:cNvPr>
          <p:cNvPicPr>
            <a:picLocks noChangeAspect="1"/>
          </p:cNvPicPr>
          <p:nvPr/>
        </p:nvPicPr>
        <p:blipFill>
          <a:blip r:embed="rId6"/>
          <a:stretch>
            <a:fillRect/>
          </a:stretch>
        </p:blipFill>
        <p:spPr>
          <a:xfrm>
            <a:off x="8231633" y="1400546"/>
            <a:ext cx="3828620" cy="2690287"/>
          </a:xfrm>
          <a:prstGeom prst="rect">
            <a:avLst/>
          </a:prstGeom>
        </p:spPr>
      </p:pic>
    </p:spTree>
    <p:extLst>
      <p:ext uri="{BB962C8B-B14F-4D97-AF65-F5344CB8AC3E}">
        <p14:creationId xmlns:p14="http://schemas.microsoft.com/office/powerpoint/2010/main" val="3880215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539389" y="1944860"/>
            <a:ext cx="8373291" cy="94278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r>
              <a:rPr lang="fr-FR" sz="4400" dirty="0"/>
              <a:t>Mot de bienvenue</a:t>
            </a:r>
          </a:p>
        </p:txBody>
      </p:sp>
      <p:sp>
        <p:nvSpPr>
          <p:cNvPr id="3" name="Sous-titre 2"/>
          <p:cNvSpPr txBox="1">
            <a:spLocks/>
          </p:cNvSpPr>
          <p:nvPr/>
        </p:nvSpPr>
        <p:spPr bwMode="auto">
          <a:xfrm>
            <a:off x="7202238" y="4204253"/>
            <a:ext cx="4824536" cy="10081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2400" b="1" kern="1200">
                <a:solidFill>
                  <a:srgbClr val="E8147B"/>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914400" eaLnBrk="1" hangingPunct="1"/>
            <a:r>
              <a:rPr lang="fr-FR" altLang="fr-FR" dirty="0">
                <a:solidFill>
                  <a:srgbClr val="0067B8"/>
                </a:solidFill>
                <a:latin typeface="Calibri"/>
              </a:rPr>
              <a:t>Emmanuel Le Hello</a:t>
            </a:r>
          </a:p>
          <a:p>
            <a:pPr defTabSz="914400" eaLnBrk="1" hangingPunct="1"/>
            <a:r>
              <a:rPr lang="fr-FR" altLang="fr-FR" dirty="0">
                <a:solidFill>
                  <a:srgbClr val="0067B8"/>
                </a:solidFill>
                <a:latin typeface="Calibri"/>
              </a:rPr>
              <a:t>Patrick Gatignol</a:t>
            </a:r>
          </a:p>
        </p:txBody>
      </p:sp>
      <p:pic>
        <p:nvPicPr>
          <p:cNvPr id="5" name="Image 4" descr="C:\Users\pole-eco\Desktop\chariot2.PNG">
            <a:extLst>
              <a:ext uri="{FF2B5EF4-FFF2-40B4-BE49-F238E27FC236}">
                <a16:creationId xmlns:a16="http://schemas.microsoft.com/office/drawing/2014/main" id="{A2BEB819-2AF1-44D8-A00E-45ABEE8B24BF}"/>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26012" y="2130024"/>
            <a:ext cx="694690" cy="673100"/>
          </a:xfrm>
          <a:prstGeom prst="rect">
            <a:avLst/>
          </a:prstGeom>
          <a:noFill/>
          <a:ln>
            <a:noFill/>
          </a:ln>
        </p:spPr>
      </p:pic>
      <p:pic>
        <p:nvPicPr>
          <p:cNvPr id="7" name="Image 6" descr="C:\Users\pole-eco\Desktop\chariot1.PNG">
            <a:extLst>
              <a:ext uri="{FF2B5EF4-FFF2-40B4-BE49-F238E27FC236}">
                <a16:creationId xmlns:a16="http://schemas.microsoft.com/office/drawing/2014/main" id="{86E3CAD3-131E-4886-BD66-E846F185F6AC}"/>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566745" y="4388586"/>
            <a:ext cx="643890" cy="639445"/>
          </a:xfrm>
          <a:prstGeom prst="rect">
            <a:avLst/>
          </a:prstGeom>
          <a:noFill/>
          <a:ln>
            <a:noFill/>
          </a:ln>
        </p:spPr>
      </p:pic>
    </p:spTree>
    <p:extLst>
      <p:ext uri="{BB962C8B-B14F-4D97-AF65-F5344CB8AC3E}">
        <p14:creationId xmlns:p14="http://schemas.microsoft.com/office/powerpoint/2010/main" val="3727097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1">
            <a:extLst>
              <a:ext uri="{FF2B5EF4-FFF2-40B4-BE49-F238E27FC236}">
                <a16:creationId xmlns:a16="http://schemas.microsoft.com/office/drawing/2014/main" id="{2A51D3B1-E1FC-4F16-A665-EFE2B373E24D}"/>
              </a:ext>
            </a:extLst>
          </p:cNvPr>
          <p:cNvSpPr>
            <a:spLocks noGrp="1"/>
          </p:cNvSpPr>
          <p:nvPr>
            <p:ph type="title"/>
          </p:nvPr>
        </p:nvSpPr>
        <p:spPr>
          <a:xfrm>
            <a:off x="-14068" y="131745"/>
            <a:ext cx="8373291" cy="727869"/>
          </a:xfrm>
        </p:spPr>
        <p:txBody>
          <a:bodyPr/>
          <a:lstStyle/>
          <a:p>
            <a:r>
              <a:rPr lang="fr-FR" dirty="0"/>
              <a:t>- Monde : Le marché du neuf -</a:t>
            </a:r>
          </a:p>
        </p:txBody>
      </p:sp>
      <p:sp>
        <p:nvSpPr>
          <p:cNvPr id="24" name="Espace réservé du texte 2">
            <a:extLst>
              <a:ext uri="{FF2B5EF4-FFF2-40B4-BE49-F238E27FC236}">
                <a16:creationId xmlns:a16="http://schemas.microsoft.com/office/drawing/2014/main" id="{097324F4-9E54-47AF-8034-E13899652EA3}"/>
              </a:ext>
            </a:extLst>
          </p:cNvPr>
          <p:cNvSpPr txBox="1">
            <a:spLocks/>
          </p:cNvSpPr>
          <p:nvPr/>
        </p:nvSpPr>
        <p:spPr>
          <a:xfrm>
            <a:off x="90514" y="828440"/>
            <a:ext cx="8673657" cy="390403"/>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Des structures de marchés différentes</a:t>
            </a:r>
          </a:p>
        </p:txBody>
      </p:sp>
      <p:sp>
        <p:nvSpPr>
          <p:cNvPr id="12" name="Espace réservé du texte 2">
            <a:extLst>
              <a:ext uri="{FF2B5EF4-FFF2-40B4-BE49-F238E27FC236}">
                <a16:creationId xmlns:a16="http://schemas.microsoft.com/office/drawing/2014/main" id="{F786988D-660F-4E91-A52B-9706756049C9}"/>
              </a:ext>
            </a:extLst>
          </p:cNvPr>
          <p:cNvSpPr txBox="1">
            <a:spLocks/>
          </p:cNvSpPr>
          <p:nvPr/>
        </p:nvSpPr>
        <p:spPr>
          <a:xfrm>
            <a:off x="0" y="4125395"/>
            <a:ext cx="3776693" cy="2288468"/>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sz="2000" dirty="0">
                <a:solidFill>
                  <a:schemeClr val="tx1"/>
                </a:solidFill>
              </a:rPr>
              <a:t>En </a:t>
            </a:r>
            <a:r>
              <a:rPr lang="fr-FR" sz="2000" b="1" dirty="0">
                <a:solidFill>
                  <a:schemeClr val="tx1"/>
                </a:solidFill>
              </a:rPr>
              <a:t>Europe</a:t>
            </a:r>
            <a:r>
              <a:rPr lang="fr-FR" sz="2000" dirty="0">
                <a:solidFill>
                  <a:schemeClr val="tx1"/>
                </a:solidFill>
              </a:rPr>
              <a:t>, les livraisons de magasiniers sont prépondérantes. La transition énergétique tire le marché des porte à faux électriques au détriment de celui des thermiques.</a:t>
            </a:r>
          </a:p>
        </p:txBody>
      </p:sp>
      <p:sp>
        <p:nvSpPr>
          <p:cNvPr id="13" name="Espace réservé du texte 2">
            <a:extLst>
              <a:ext uri="{FF2B5EF4-FFF2-40B4-BE49-F238E27FC236}">
                <a16:creationId xmlns:a16="http://schemas.microsoft.com/office/drawing/2014/main" id="{AC014892-A2F0-40C1-9F21-FA9F5D9DFE1D}"/>
              </a:ext>
            </a:extLst>
          </p:cNvPr>
          <p:cNvSpPr txBox="1">
            <a:spLocks/>
          </p:cNvSpPr>
          <p:nvPr/>
        </p:nvSpPr>
        <p:spPr>
          <a:xfrm>
            <a:off x="3902744" y="4119513"/>
            <a:ext cx="3652365" cy="2294350"/>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sz="2000" dirty="0">
                <a:solidFill>
                  <a:schemeClr val="tx1"/>
                </a:solidFill>
              </a:rPr>
              <a:t>Aux </a:t>
            </a:r>
            <a:r>
              <a:rPr lang="fr-FR" sz="2000" b="1" dirty="0">
                <a:solidFill>
                  <a:schemeClr val="tx1"/>
                </a:solidFill>
              </a:rPr>
              <a:t>Etats-Unis</a:t>
            </a:r>
            <a:r>
              <a:rPr lang="fr-FR" sz="2000" dirty="0">
                <a:solidFill>
                  <a:schemeClr val="tx1"/>
                </a:solidFill>
              </a:rPr>
              <a:t>, les magasiniers prédominent également. Les livraisons de porte à faux thermiques surpassent encore celles de porte à faux électriques.</a:t>
            </a:r>
          </a:p>
        </p:txBody>
      </p:sp>
      <p:sp>
        <p:nvSpPr>
          <p:cNvPr id="14" name="Espace réservé du texte 2">
            <a:extLst>
              <a:ext uri="{FF2B5EF4-FFF2-40B4-BE49-F238E27FC236}">
                <a16:creationId xmlns:a16="http://schemas.microsoft.com/office/drawing/2014/main" id="{01EE72A2-AB88-4734-91F8-A96FBA294C7F}"/>
              </a:ext>
            </a:extLst>
          </p:cNvPr>
          <p:cNvSpPr txBox="1">
            <a:spLocks/>
          </p:cNvSpPr>
          <p:nvPr/>
        </p:nvSpPr>
        <p:spPr>
          <a:xfrm>
            <a:off x="7775753" y="4119513"/>
            <a:ext cx="3858980" cy="2322073"/>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sz="2000" dirty="0">
                <a:solidFill>
                  <a:schemeClr val="tx1"/>
                </a:solidFill>
              </a:rPr>
              <a:t>En </a:t>
            </a:r>
            <a:r>
              <a:rPr lang="fr-FR" sz="2000" b="1" dirty="0">
                <a:solidFill>
                  <a:schemeClr val="tx1"/>
                </a:solidFill>
              </a:rPr>
              <a:t>Chine</a:t>
            </a:r>
            <a:r>
              <a:rPr lang="fr-FR" sz="2000" dirty="0">
                <a:solidFill>
                  <a:schemeClr val="tx1"/>
                </a:solidFill>
              </a:rPr>
              <a:t>, les livraisons de porte à faux thermiques sont très largement prédominantes. Les porte à faux électriques ne représentent qu’une très faible part du marché.</a:t>
            </a:r>
          </a:p>
        </p:txBody>
      </p:sp>
      <p:pic>
        <p:nvPicPr>
          <p:cNvPr id="5" name="Image 4">
            <a:extLst>
              <a:ext uri="{FF2B5EF4-FFF2-40B4-BE49-F238E27FC236}">
                <a16:creationId xmlns:a16="http://schemas.microsoft.com/office/drawing/2014/main" id="{369F06E8-852B-E0DF-5042-DB4594B4F812}"/>
              </a:ext>
            </a:extLst>
          </p:cNvPr>
          <p:cNvPicPr>
            <a:picLocks noChangeAspect="1"/>
          </p:cNvPicPr>
          <p:nvPr/>
        </p:nvPicPr>
        <p:blipFill>
          <a:blip r:embed="rId4"/>
          <a:stretch>
            <a:fillRect/>
          </a:stretch>
        </p:blipFill>
        <p:spPr>
          <a:xfrm>
            <a:off x="3034794" y="1188001"/>
            <a:ext cx="4891389" cy="3243353"/>
          </a:xfrm>
          <a:prstGeom prst="rect">
            <a:avLst/>
          </a:prstGeom>
        </p:spPr>
      </p:pic>
      <p:pic>
        <p:nvPicPr>
          <p:cNvPr id="6" name="Image 5">
            <a:extLst>
              <a:ext uri="{FF2B5EF4-FFF2-40B4-BE49-F238E27FC236}">
                <a16:creationId xmlns:a16="http://schemas.microsoft.com/office/drawing/2014/main" id="{4EE414A3-F426-7967-E841-88D8A3C6F402}"/>
              </a:ext>
            </a:extLst>
          </p:cNvPr>
          <p:cNvPicPr>
            <a:picLocks noChangeAspect="1"/>
          </p:cNvPicPr>
          <p:nvPr/>
        </p:nvPicPr>
        <p:blipFill>
          <a:blip r:embed="rId5"/>
          <a:stretch>
            <a:fillRect/>
          </a:stretch>
        </p:blipFill>
        <p:spPr>
          <a:xfrm>
            <a:off x="7210097" y="1196395"/>
            <a:ext cx="4891389" cy="3111408"/>
          </a:xfrm>
          <a:prstGeom prst="rect">
            <a:avLst/>
          </a:prstGeom>
        </p:spPr>
      </p:pic>
      <p:pic>
        <p:nvPicPr>
          <p:cNvPr id="7" name="Image 6">
            <a:extLst>
              <a:ext uri="{FF2B5EF4-FFF2-40B4-BE49-F238E27FC236}">
                <a16:creationId xmlns:a16="http://schemas.microsoft.com/office/drawing/2014/main" id="{6995B34C-AC14-1EF8-57E3-11DCDD22B547}"/>
              </a:ext>
            </a:extLst>
          </p:cNvPr>
          <p:cNvPicPr>
            <a:picLocks noChangeAspect="1"/>
          </p:cNvPicPr>
          <p:nvPr/>
        </p:nvPicPr>
        <p:blipFill>
          <a:blip r:embed="rId6"/>
          <a:stretch>
            <a:fillRect/>
          </a:stretch>
        </p:blipFill>
        <p:spPr>
          <a:xfrm>
            <a:off x="-154178" y="1313979"/>
            <a:ext cx="4056922" cy="3022239"/>
          </a:xfrm>
          <a:prstGeom prst="rect">
            <a:avLst/>
          </a:prstGeom>
        </p:spPr>
      </p:pic>
    </p:spTree>
    <p:extLst>
      <p:ext uri="{BB962C8B-B14F-4D97-AF65-F5344CB8AC3E}">
        <p14:creationId xmlns:p14="http://schemas.microsoft.com/office/powerpoint/2010/main" val="1270678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322422" y="4190449"/>
            <a:ext cx="5813209" cy="2662418"/>
          </a:xfrm>
        </p:spPr>
        <p:txBody>
          <a:bodyPr/>
          <a:lstStyle/>
          <a:p>
            <a:r>
              <a:rPr lang="fr-FR" sz="2000" dirty="0">
                <a:solidFill>
                  <a:schemeClr val="tx1"/>
                </a:solidFill>
              </a:rPr>
              <a:t>En Europe, l’année 2022 devrait se situer autour de 600 000 unités livrées (soit 3% au-dessus du niveau de 2021).</a:t>
            </a:r>
          </a:p>
          <a:p>
            <a:r>
              <a:rPr lang="fr-FR" sz="2000" dirty="0">
                <a:solidFill>
                  <a:schemeClr val="tx1"/>
                </a:solidFill>
              </a:rPr>
              <a:t> La structure des commandes par famille change partout en Europe : on commande de plus en plus d’électriques.</a:t>
            </a:r>
            <a:endParaRPr lang="fr-FR" sz="1200" dirty="0">
              <a:solidFill>
                <a:schemeClr val="tx1"/>
              </a:solidFill>
            </a:endParaRPr>
          </a:p>
        </p:txBody>
      </p:sp>
      <p:sp>
        <p:nvSpPr>
          <p:cNvPr id="7" name="Espace réservé du texte 2"/>
          <p:cNvSpPr txBox="1">
            <a:spLocks/>
          </p:cNvSpPr>
          <p:nvPr/>
        </p:nvSpPr>
        <p:spPr>
          <a:xfrm>
            <a:off x="56369" y="1036837"/>
            <a:ext cx="6266053" cy="4558893"/>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sz="2000" dirty="0">
                <a:solidFill>
                  <a:schemeClr val="tx1"/>
                </a:solidFill>
              </a:rPr>
              <a:t>Les cinq plus grands marchés mondiaux :    Chine, Etats-Unis, Allemagne, France, Japon.</a:t>
            </a:r>
          </a:p>
          <a:p>
            <a:r>
              <a:rPr lang="fr-FR" sz="2000" dirty="0">
                <a:solidFill>
                  <a:schemeClr val="tx1"/>
                </a:solidFill>
              </a:rPr>
              <a:t>Après une forte reprise en 2021, le marché montre les signes d’un plafonnement pour 2022.</a:t>
            </a:r>
          </a:p>
          <a:p>
            <a:r>
              <a:rPr lang="fr-FR" sz="2000" dirty="0">
                <a:solidFill>
                  <a:schemeClr val="tx1"/>
                </a:solidFill>
              </a:rPr>
              <a:t>Les commandes européennes sont faites à plus de 80% dans les pays d’Europe de l’Ouest. L’Allemagne, la France et l’Italie sont les trois premiers marchés de l’Europe de l’Ouest.</a:t>
            </a:r>
          </a:p>
          <a:p>
            <a:r>
              <a:rPr lang="fr-FR" sz="2000" dirty="0">
                <a:solidFill>
                  <a:schemeClr val="tx1"/>
                </a:solidFill>
              </a:rPr>
              <a:t>La Pologne, la Russie et la République Tchèque sont les trois premiers marchés de l’Europe de l’Est.</a:t>
            </a:r>
          </a:p>
        </p:txBody>
      </p:sp>
      <p:sp>
        <p:nvSpPr>
          <p:cNvPr id="8" name="Titre 1"/>
          <p:cNvSpPr>
            <a:spLocks noGrp="1"/>
          </p:cNvSpPr>
          <p:nvPr>
            <p:ph type="title"/>
          </p:nvPr>
        </p:nvSpPr>
        <p:spPr>
          <a:xfrm>
            <a:off x="-464024" y="1706"/>
            <a:ext cx="9812741" cy="727869"/>
          </a:xfrm>
        </p:spPr>
        <p:txBody>
          <a:bodyPr/>
          <a:lstStyle/>
          <a:p>
            <a:r>
              <a:rPr lang="fr-FR" dirty="0"/>
              <a:t>- Conclusions : Le marché du neuf -</a:t>
            </a:r>
          </a:p>
        </p:txBody>
      </p:sp>
      <p:sp>
        <p:nvSpPr>
          <p:cNvPr id="9" name="Espace réservé du texte 2"/>
          <p:cNvSpPr txBox="1">
            <a:spLocks/>
          </p:cNvSpPr>
          <p:nvPr/>
        </p:nvSpPr>
        <p:spPr>
          <a:xfrm>
            <a:off x="242263" y="601310"/>
            <a:ext cx="8131028" cy="461371"/>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Conclusions</a:t>
            </a:r>
          </a:p>
        </p:txBody>
      </p:sp>
      <p:pic>
        <p:nvPicPr>
          <p:cNvPr id="2" name="Image 1">
            <a:extLst>
              <a:ext uri="{FF2B5EF4-FFF2-40B4-BE49-F238E27FC236}">
                <a16:creationId xmlns:a16="http://schemas.microsoft.com/office/drawing/2014/main" id="{B5AEFE64-06ED-DE1C-611A-7526E767CA9A}"/>
              </a:ext>
            </a:extLst>
          </p:cNvPr>
          <p:cNvPicPr>
            <a:picLocks noChangeAspect="1"/>
          </p:cNvPicPr>
          <p:nvPr/>
        </p:nvPicPr>
        <p:blipFill>
          <a:blip r:embed="rId4"/>
          <a:stretch>
            <a:fillRect/>
          </a:stretch>
        </p:blipFill>
        <p:spPr>
          <a:xfrm>
            <a:off x="6497816" y="1269127"/>
            <a:ext cx="5242239" cy="2901948"/>
          </a:xfrm>
          <a:prstGeom prst="rect">
            <a:avLst/>
          </a:prstGeom>
        </p:spPr>
      </p:pic>
    </p:spTree>
    <p:extLst>
      <p:ext uri="{BB962C8B-B14F-4D97-AF65-F5344CB8AC3E}">
        <p14:creationId xmlns:p14="http://schemas.microsoft.com/office/powerpoint/2010/main" val="663097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662604" y="2138289"/>
            <a:ext cx="8373291" cy="1534634"/>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r>
              <a:rPr lang="fr-FR" sz="4400" dirty="0"/>
              <a:t>Le marché de l’Occasion 2022</a:t>
            </a:r>
          </a:p>
          <a:p>
            <a:r>
              <a:rPr lang="fr-FR" sz="4400" dirty="0"/>
              <a:t>France</a:t>
            </a:r>
          </a:p>
        </p:txBody>
      </p:sp>
      <p:sp>
        <p:nvSpPr>
          <p:cNvPr id="3" name="Sous-titre 2"/>
          <p:cNvSpPr txBox="1">
            <a:spLocks/>
          </p:cNvSpPr>
          <p:nvPr/>
        </p:nvSpPr>
        <p:spPr bwMode="auto">
          <a:xfrm>
            <a:off x="5704859" y="4440062"/>
            <a:ext cx="4824536" cy="1008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2400" b="1" kern="1200">
                <a:solidFill>
                  <a:srgbClr val="E8147B"/>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914400" eaLnBrk="1" hangingPunct="1"/>
            <a:r>
              <a:rPr lang="fr-FR" altLang="fr-FR" dirty="0">
                <a:solidFill>
                  <a:srgbClr val="0067B8"/>
                </a:solidFill>
                <a:latin typeface="Calibri"/>
              </a:rPr>
              <a:t>Cécile Pastor</a:t>
            </a:r>
          </a:p>
        </p:txBody>
      </p:sp>
      <p:pic>
        <p:nvPicPr>
          <p:cNvPr id="5" name="Image 4">
            <a:extLst>
              <a:ext uri="{FF2B5EF4-FFF2-40B4-BE49-F238E27FC236}">
                <a16:creationId xmlns:a16="http://schemas.microsoft.com/office/drawing/2014/main" id="{41369749-9166-4F99-9EDE-84F89D113791}"/>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a:xfrm>
            <a:off x="9216799" y="2239930"/>
            <a:ext cx="2625193" cy="2016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 5" descr="C:\Users\pole-eco\Desktop\chariot2.PNG">
            <a:extLst>
              <a:ext uri="{FF2B5EF4-FFF2-40B4-BE49-F238E27FC236}">
                <a16:creationId xmlns:a16="http://schemas.microsoft.com/office/drawing/2014/main" id="{C20B344F-DD75-4EBA-B2BC-9B102FC88C25}"/>
              </a:ext>
            </a:extLst>
          </p:cNvPr>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3804" y="2911454"/>
            <a:ext cx="694690" cy="673100"/>
          </a:xfrm>
          <a:prstGeom prst="rect">
            <a:avLst/>
          </a:prstGeom>
          <a:noFill/>
          <a:ln>
            <a:noFill/>
          </a:ln>
        </p:spPr>
      </p:pic>
      <p:pic>
        <p:nvPicPr>
          <p:cNvPr id="7" name="Image 6" descr="C:\Users\pole-eco\Desktop\chariot1.PNG">
            <a:extLst>
              <a:ext uri="{FF2B5EF4-FFF2-40B4-BE49-F238E27FC236}">
                <a16:creationId xmlns:a16="http://schemas.microsoft.com/office/drawing/2014/main" id="{D84FB2A4-83F4-4227-8945-4EDE61914FC7}"/>
              </a:ext>
            </a:extLst>
          </p:cNvPr>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491859" y="4304673"/>
            <a:ext cx="643890" cy="639445"/>
          </a:xfrm>
          <a:prstGeom prst="rect">
            <a:avLst/>
          </a:prstGeom>
          <a:noFill/>
          <a:ln>
            <a:noFill/>
          </a:ln>
        </p:spPr>
      </p:pic>
    </p:spTree>
    <p:extLst>
      <p:ext uri="{BB962C8B-B14F-4D97-AF65-F5344CB8AC3E}">
        <p14:creationId xmlns:p14="http://schemas.microsoft.com/office/powerpoint/2010/main" val="26516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4657" y="1434903"/>
            <a:ext cx="6921305" cy="900332"/>
          </a:xfrm>
        </p:spPr>
        <p:txBody>
          <a:bodyPr/>
          <a:lstStyle/>
          <a:p>
            <a:br>
              <a:rPr lang="fr-FR" sz="2800" dirty="0"/>
            </a:br>
            <a:br>
              <a:rPr lang="fr-FR" sz="2800" dirty="0"/>
            </a:br>
            <a:br>
              <a:rPr lang="fr-FR" sz="2800" dirty="0"/>
            </a:br>
            <a:r>
              <a:rPr lang="fr-FR" sz="2400" dirty="0">
                <a:solidFill>
                  <a:schemeClr val="tx1"/>
                </a:solidFill>
              </a:rPr>
              <a:t>Chariots d’occasion (unités) </a:t>
            </a:r>
            <a:br>
              <a:rPr lang="fr-FR" sz="2400" dirty="0">
                <a:solidFill>
                  <a:schemeClr val="tx1"/>
                </a:solidFill>
              </a:rPr>
            </a:br>
            <a:r>
              <a:rPr lang="fr-FR" sz="2400" dirty="0">
                <a:solidFill>
                  <a:schemeClr val="tx1"/>
                </a:solidFill>
              </a:rPr>
              <a:t>Historique 2007-2021</a:t>
            </a:r>
            <a:br>
              <a:rPr lang="fr-FR" sz="2800" dirty="0"/>
            </a:br>
            <a:endParaRPr lang="fr-FR" sz="2800" dirty="0"/>
          </a:p>
        </p:txBody>
      </p:sp>
      <p:sp>
        <p:nvSpPr>
          <p:cNvPr id="5" name="Titre 1">
            <a:extLst>
              <a:ext uri="{FF2B5EF4-FFF2-40B4-BE49-F238E27FC236}">
                <a16:creationId xmlns:a16="http://schemas.microsoft.com/office/drawing/2014/main" id="{EBCBC28C-D1EE-4E52-BA29-8CE5DF607138}"/>
              </a:ext>
            </a:extLst>
          </p:cNvPr>
          <p:cNvSpPr txBox="1">
            <a:spLocks/>
          </p:cNvSpPr>
          <p:nvPr/>
        </p:nvSpPr>
        <p:spPr>
          <a:xfrm>
            <a:off x="123752" y="147413"/>
            <a:ext cx="8373291" cy="72786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pPr algn="l"/>
            <a:r>
              <a:rPr lang="fr-FR" dirty="0"/>
              <a:t>Un peu d’histoire</a:t>
            </a:r>
          </a:p>
        </p:txBody>
      </p:sp>
      <p:pic>
        <p:nvPicPr>
          <p:cNvPr id="3" name="Image 2">
            <a:extLst>
              <a:ext uri="{FF2B5EF4-FFF2-40B4-BE49-F238E27FC236}">
                <a16:creationId xmlns:a16="http://schemas.microsoft.com/office/drawing/2014/main" id="{39FD9548-A2CD-2FCB-70A7-AF42E954FC87}"/>
              </a:ext>
            </a:extLst>
          </p:cNvPr>
          <p:cNvPicPr>
            <a:picLocks noChangeAspect="1"/>
          </p:cNvPicPr>
          <p:nvPr/>
        </p:nvPicPr>
        <p:blipFill>
          <a:blip r:embed="rId3"/>
          <a:stretch>
            <a:fillRect/>
          </a:stretch>
        </p:blipFill>
        <p:spPr>
          <a:xfrm>
            <a:off x="2160143" y="1772951"/>
            <a:ext cx="7871714" cy="4118251"/>
          </a:xfrm>
          <a:prstGeom prst="rect">
            <a:avLst/>
          </a:prstGeom>
        </p:spPr>
      </p:pic>
    </p:spTree>
    <p:extLst>
      <p:ext uri="{BB962C8B-B14F-4D97-AF65-F5344CB8AC3E}">
        <p14:creationId xmlns:p14="http://schemas.microsoft.com/office/powerpoint/2010/main" val="1155856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C4113BB-B2EF-48BB-9EA2-8092AABB3B42}"/>
              </a:ext>
            </a:extLst>
          </p:cNvPr>
          <p:cNvSpPr>
            <a:spLocks noGrp="1"/>
          </p:cNvSpPr>
          <p:nvPr>
            <p:ph type="title"/>
          </p:nvPr>
        </p:nvSpPr>
        <p:spPr>
          <a:xfrm>
            <a:off x="2438399" y="875282"/>
            <a:ext cx="6921305" cy="1378633"/>
          </a:xfrm>
        </p:spPr>
        <p:txBody>
          <a:bodyPr/>
          <a:lstStyle/>
          <a:p>
            <a:br>
              <a:rPr lang="fr-FR" sz="2400" dirty="0">
                <a:solidFill>
                  <a:schemeClr val="tx1"/>
                </a:solidFill>
              </a:rPr>
            </a:br>
            <a:br>
              <a:rPr lang="fr-FR" sz="2400" dirty="0">
                <a:solidFill>
                  <a:schemeClr val="tx1"/>
                </a:solidFill>
              </a:rPr>
            </a:br>
            <a:br>
              <a:rPr lang="fr-FR" sz="2400" dirty="0">
                <a:solidFill>
                  <a:schemeClr val="tx1"/>
                </a:solidFill>
              </a:rPr>
            </a:br>
            <a:r>
              <a:rPr lang="fr-FR" sz="2400" dirty="0">
                <a:solidFill>
                  <a:schemeClr val="tx1"/>
                </a:solidFill>
              </a:rPr>
              <a:t>Chariots d’occasion (CA)</a:t>
            </a:r>
            <a:br>
              <a:rPr lang="fr-FR" sz="2400" dirty="0">
                <a:solidFill>
                  <a:schemeClr val="tx1"/>
                </a:solidFill>
              </a:rPr>
            </a:br>
            <a:r>
              <a:rPr lang="fr-FR" sz="2400" dirty="0">
                <a:solidFill>
                  <a:schemeClr val="tx1"/>
                </a:solidFill>
              </a:rPr>
              <a:t>Historique 2012-2021</a:t>
            </a:r>
            <a:br>
              <a:rPr lang="fr-FR" sz="2400" dirty="0">
                <a:solidFill>
                  <a:schemeClr val="tx1"/>
                </a:solidFill>
              </a:rPr>
            </a:br>
            <a:endParaRPr lang="fr-FR" sz="2400" dirty="0">
              <a:solidFill>
                <a:schemeClr val="tx1"/>
              </a:solidFill>
            </a:endParaRPr>
          </a:p>
        </p:txBody>
      </p:sp>
      <p:sp>
        <p:nvSpPr>
          <p:cNvPr id="5" name="Titre 1">
            <a:extLst>
              <a:ext uri="{FF2B5EF4-FFF2-40B4-BE49-F238E27FC236}">
                <a16:creationId xmlns:a16="http://schemas.microsoft.com/office/drawing/2014/main" id="{739D4D1A-6F11-4C1D-BFC1-827EDCBA8CFB}"/>
              </a:ext>
            </a:extLst>
          </p:cNvPr>
          <p:cNvSpPr txBox="1">
            <a:spLocks/>
          </p:cNvSpPr>
          <p:nvPr/>
        </p:nvSpPr>
        <p:spPr>
          <a:xfrm>
            <a:off x="123752" y="147413"/>
            <a:ext cx="8373291" cy="72786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pPr algn="l"/>
            <a:r>
              <a:rPr lang="fr-FR" dirty="0"/>
              <a:t>Un peu d’histoire</a:t>
            </a:r>
          </a:p>
        </p:txBody>
      </p:sp>
      <p:pic>
        <p:nvPicPr>
          <p:cNvPr id="2" name="Image 1">
            <a:extLst>
              <a:ext uri="{FF2B5EF4-FFF2-40B4-BE49-F238E27FC236}">
                <a16:creationId xmlns:a16="http://schemas.microsoft.com/office/drawing/2014/main" id="{BC47DE3C-AC47-058D-98F5-0D5FB3474902}"/>
              </a:ext>
            </a:extLst>
          </p:cNvPr>
          <p:cNvPicPr>
            <a:picLocks noChangeAspect="1"/>
          </p:cNvPicPr>
          <p:nvPr/>
        </p:nvPicPr>
        <p:blipFill>
          <a:blip r:embed="rId3"/>
          <a:stretch>
            <a:fillRect/>
          </a:stretch>
        </p:blipFill>
        <p:spPr>
          <a:xfrm>
            <a:off x="2246583" y="1754979"/>
            <a:ext cx="7304935" cy="3906667"/>
          </a:xfrm>
          <a:prstGeom prst="rect">
            <a:avLst/>
          </a:prstGeom>
        </p:spPr>
      </p:pic>
    </p:spTree>
    <p:extLst>
      <p:ext uri="{BB962C8B-B14F-4D97-AF65-F5344CB8AC3E}">
        <p14:creationId xmlns:p14="http://schemas.microsoft.com/office/powerpoint/2010/main" val="34924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6990" y="1182879"/>
            <a:ext cx="7455877" cy="781522"/>
          </a:xfrm>
        </p:spPr>
        <p:txBody>
          <a:bodyPr/>
          <a:lstStyle/>
          <a:p>
            <a:r>
              <a:rPr lang="fr-FR" sz="2400" dirty="0">
                <a:solidFill>
                  <a:schemeClr val="tx1"/>
                </a:solidFill>
              </a:rPr>
              <a:t>Répartition des volumes de transactions </a:t>
            </a:r>
            <a:br>
              <a:rPr lang="fr-FR" sz="2400" dirty="0">
                <a:solidFill>
                  <a:schemeClr val="tx1"/>
                </a:solidFill>
              </a:rPr>
            </a:br>
            <a:r>
              <a:rPr lang="fr-FR" sz="1800" b="0" i="1" dirty="0">
                <a:solidFill>
                  <a:schemeClr val="tx1"/>
                </a:solidFill>
              </a:rPr>
              <a:t>Cumul à juin 2022 sur les 12 derniers mois (unités et %)</a:t>
            </a:r>
            <a:endParaRPr lang="fr-FR" sz="2400" b="0" i="1" dirty="0">
              <a:solidFill>
                <a:schemeClr val="tx1"/>
              </a:solidFill>
            </a:endParaRPr>
          </a:p>
        </p:txBody>
      </p:sp>
      <p:sp>
        <p:nvSpPr>
          <p:cNvPr id="10" name="Titre 1">
            <a:extLst>
              <a:ext uri="{FF2B5EF4-FFF2-40B4-BE49-F238E27FC236}">
                <a16:creationId xmlns:a16="http://schemas.microsoft.com/office/drawing/2014/main" id="{7CAFD0FF-8E56-4870-B139-3516ACD81E80}"/>
              </a:ext>
            </a:extLst>
          </p:cNvPr>
          <p:cNvSpPr txBox="1">
            <a:spLocks/>
          </p:cNvSpPr>
          <p:nvPr/>
        </p:nvSpPr>
        <p:spPr>
          <a:xfrm>
            <a:off x="765497" y="5811830"/>
            <a:ext cx="10661006" cy="781522"/>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b="1" i="0" kern="1200">
                <a:solidFill>
                  <a:srgbClr val="FF6600"/>
                </a:solidFill>
                <a:latin typeface="+mj-lt"/>
                <a:ea typeface="+mj-ea"/>
                <a:cs typeface="+mj-cs"/>
              </a:defRPr>
            </a:lvl1pPr>
          </a:lstStyle>
          <a:p>
            <a:r>
              <a:rPr lang="fr-FR" sz="2800" dirty="0">
                <a:solidFill>
                  <a:schemeClr val="tx1"/>
                </a:solidFill>
              </a:rPr>
              <a:t>Total des transactions (unités) entre janvier et juin 2022: </a:t>
            </a:r>
          </a:p>
          <a:p>
            <a:r>
              <a:rPr lang="fr-FR" sz="2800" dirty="0">
                <a:solidFill>
                  <a:schemeClr val="tx1"/>
                </a:solidFill>
              </a:rPr>
              <a:t>18 850 (-8% par rapport à 2021)</a:t>
            </a:r>
            <a:endParaRPr lang="fr-FR" sz="2800" b="0" i="1" dirty="0">
              <a:solidFill>
                <a:schemeClr val="tx1"/>
              </a:solidFill>
            </a:endParaRPr>
          </a:p>
        </p:txBody>
      </p:sp>
      <p:sp>
        <p:nvSpPr>
          <p:cNvPr id="5" name="Titre 1">
            <a:extLst>
              <a:ext uri="{FF2B5EF4-FFF2-40B4-BE49-F238E27FC236}">
                <a16:creationId xmlns:a16="http://schemas.microsoft.com/office/drawing/2014/main" id="{6022D9B2-9FD4-4DD7-82FD-32652C2E9C11}"/>
              </a:ext>
            </a:extLst>
          </p:cNvPr>
          <p:cNvSpPr txBox="1">
            <a:spLocks/>
          </p:cNvSpPr>
          <p:nvPr/>
        </p:nvSpPr>
        <p:spPr>
          <a:xfrm>
            <a:off x="119570" y="515285"/>
            <a:ext cx="11267059" cy="72786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pPr algn="l"/>
            <a:r>
              <a:rPr lang="fr-FR" dirty="0"/>
              <a:t>Retour sur 2022 : </a:t>
            </a:r>
          </a:p>
          <a:p>
            <a:pPr algn="l"/>
            <a:r>
              <a:rPr lang="fr-FR" dirty="0"/>
              <a:t>Léger repli du marché</a:t>
            </a:r>
          </a:p>
        </p:txBody>
      </p:sp>
      <p:pic>
        <p:nvPicPr>
          <p:cNvPr id="8" name="Image 7">
            <a:extLst>
              <a:ext uri="{FF2B5EF4-FFF2-40B4-BE49-F238E27FC236}">
                <a16:creationId xmlns:a16="http://schemas.microsoft.com/office/drawing/2014/main" id="{3B2C991C-9ABD-4BEC-ABB9-481A869CD8B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48273" y="5085813"/>
            <a:ext cx="738051" cy="262736"/>
          </a:xfrm>
          <a:prstGeom prst="rect">
            <a:avLst/>
          </a:prstGeom>
        </p:spPr>
      </p:pic>
      <p:pic>
        <p:nvPicPr>
          <p:cNvPr id="4" name="Image 3">
            <a:extLst>
              <a:ext uri="{FF2B5EF4-FFF2-40B4-BE49-F238E27FC236}">
                <a16:creationId xmlns:a16="http://schemas.microsoft.com/office/drawing/2014/main" id="{810A53DB-38B5-A8A8-9626-367BA922272B}"/>
              </a:ext>
            </a:extLst>
          </p:cNvPr>
          <p:cNvPicPr>
            <a:picLocks noChangeAspect="1"/>
          </p:cNvPicPr>
          <p:nvPr/>
        </p:nvPicPr>
        <p:blipFill rotWithShape="1">
          <a:blip r:embed="rId4">
            <a:clrChange>
              <a:clrFrom>
                <a:srgbClr val="FFFFFF"/>
              </a:clrFrom>
              <a:clrTo>
                <a:srgbClr val="FFFFFF">
                  <a:alpha val="0"/>
                </a:srgbClr>
              </a:clrTo>
            </a:clrChange>
          </a:blip>
          <a:srcRect l="24292" t="15961" r="23240" b="6388"/>
          <a:stretch/>
        </p:blipFill>
        <p:spPr>
          <a:xfrm>
            <a:off x="3592286" y="1964401"/>
            <a:ext cx="4321628" cy="3543770"/>
          </a:xfrm>
          <a:prstGeom prst="rect">
            <a:avLst/>
          </a:prstGeom>
        </p:spPr>
      </p:pic>
    </p:spTree>
    <p:extLst>
      <p:ext uri="{BB962C8B-B14F-4D97-AF65-F5344CB8AC3E}">
        <p14:creationId xmlns:p14="http://schemas.microsoft.com/office/powerpoint/2010/main" val="3121697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48840"/>
            <a:ext cx="8553157" cy="781522"/>
          </a:xfrm>
        </p:spPr>
        <p:txBody>
          <a:bodyPr/>
          <a:lstStyle/>
          <a:p>
            <a:r>
              <a:rPr lang="fr-FR" sz="2400" dirty="0">
                <a:solidFill>
                  <a:schemeClr val="tx1"/>
                </a:solidFill>
              </a:rPr>
              <a:t>Répartition régionale des volumes de transactions </a:t>
            </a:r>
            <a:br>
              <a:rPr lang="fr-FR" sz="2400" dirty="0">
                <a:solidFill>
                  <a:schemeClr val="tx1"/>
                </a:solidFill>
              </a:rPr>
            </a:br>
            <a:r>
              <a:rPr lang="fr-FR" sz="1800" b="0" i="1" dirty="0">
                <a:solidFill>
                  <a:schemeClr val="tx1"/>
                </a:solidFill>
              </a:rPr>
              <a:t>Sur le T1 2022</a:t>
            </a:r>
            <a:endParaRPr lang="fr-FR" sz="2400" b="0" i="1" dirty="0">
              <a:solidFill>
                <a:schemeClr val="tx1"/>
              </a:solidFill>
            </a:endParaRPr>
          </a:p>
        </p:txBody>
      </p:sp>
      <p:sp>
        <p:nvSpPr>
          <p:cNvPr id="5" name="Titre 1">
            <a:extLst>
              <a:ext uri="{FF2B5EF4-FFF2-40B4-BE49-F238E27FC236}">
                <a16:creationId xmlns:a16="http://schemas.microsoft.com/office/drawing/2014/main" id="{6022D9B2-9FD4-4DD7-82FD-32652C2E9C11}"/>
              </a:ext>
            </a:extLst>
          </p:cNvPr>
          <p:cNvSpPr txBox="1">
            <a:spLocks/>
          </p:cNvSpPr>
          <p:nvPr/>
        </p:nvSpPr>
        <p:spPr>
          <a:xfrm>
            <a:off x="0" y="0"/>
            <a:ext cx="11267059" cy="72786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pPr algn="l"/>
            <a:r>
              <a:rPr lang="fr-FR" dirty="0"/>
              <a:t>Retour sur 2022</a:t>
            </a:r>
          </a:p>
        </p:txBody>
      </p:sp>
      <p:pic>
        <p:nvPicPr>
          <p:cNvPr id="8" name="Image 7">
            <a:extLst>
              <a:ext uri="{FF2B5EF4-FFF2-40B4-BE49-F238E27FC236}">
                <a16:creationId xmlns:a16="http://schemas.microsoft.com/office/drawing/2014/main" id="{3B2C991C-9ABD-4BEC-ABB9-481A869CD8B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07520" y="5651158"/>
            <a:ext cx="738051" cy="262736"/>
          </a:xfrm>
          <a:prstGeom prst="rect">
            <a:avLst/>
          </a:prstGeom>
        </p:spPr>
      </p:pic>
      <p:pic>
        <p:nvPicPr>
          <p:cNvPr id="3" name="Image 2">
            <a:extLst>
              <a:ext uri="{FF2B5EF4-FFF2-40B4-BE49-F238E27FC236}">
                <a16:creationId xmlns:a16="http://schemas.microsoft.com/office/drawing/2014/main" id="{DA9DE86B-D912-30BC-79AE-840F6F25F739}"/>
              </a:ext>
            </a:extLst>
          </p:cNvPr>
          <p:cNvPicPr>
            <a:picLocks noChangeAspect="1"/>
          </p:cNvPicPr>
          <p:nvPr/>
        </p:nvPicPr>
        <p:blipFill rotWithShape="1">
          <a:blip r:embed="rId4"/>
          <a:srcRect l="21612" t="1017" r="419" b="1638"/>
          <a:stretch/>
        </p:blipFill>
        <p:spPr>
          <a:xfrm>
            <a:off x="2066628" y="1430362"/>
            <a:ext cx="6266618" cy="5336198"/>
          </a:xfrm>
          <a:prstGeom prst="rect">
            <a:avLst/>
          </a:prstGeom>
        </p:spPr>
      </p:pic>
      <p:sp>
        <p:nvSpPr>
          <p:cNvPr id="7" name="Titre 1">
            <a:extLst>
              <a:ext uri="{FF2B5EF4-FFF2-40B4-BE49-F238E27FC236}">
                <a16:creationId xmlns:a16="http://schemas.microsoft.com/office/drawing/2014/main" id="{A96745CA-86D6-F2B4-F0AE-1F31AE72DF8D}"/>
              </a:ext>
            </a:extLst>
          </p:cNvPr>
          <p:cNvSpPr txBox="1">
            <a:spLocks/>
          </p:cNvSpPr>
          <p:nvPr/>
        </p:nvSpPr>
        <p:spPr>
          <a:xfrm>
            <a:off x="923359" y="5913894"/>
            <a:ext cx="8553157" cy="781522"/>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r>
              <a:rPr lang="fr-FR" sz="1600" b="0" i="1" dirty="0">
                <a:solidFill>
                  <a:schemeClr val="tx1"/>
                </a:solidFill>
              </a:rPr>
              <a:t>Carte provisoire avant corrections déclaratives</a:t>
            </a:r>
            <a:endParaRPr lang="fr-FR" sz="2000" b="0" i="1" dirty="0">
              <a:solidFill>
                <a:schemeClr val="tx1"/>
              </a:solidFill>
            </a:endParaRPr>
          </a:p>
        </p:txBody>
      </p:sp>
    </p:spTree>
    <p:extLst>
      <p:ext uri="{BB962C8B-B14F-4D97-AF65-F5344CB8AC3E}">
        <p14:creationId xmlns:p14="http://schemas.microsoft.com/office/powerpoint/2010/main" val="1344725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843508" y="2158609"/>
            <a:ext cx="8373291" cy="1534634"/>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r>
              <a:rPr lang="fr-FR" sz="4400" dirty="0"/>
              <a:t>Les ventes à utilisateur final</a:t>
            </a:r>
          </a:p>
        </p:txBody>
      </p:sp>
      <p:pic>
        <p:nvPicPr>
          <p:cNvPr id="5" name="Image 4">
            <a:extLst>
              <a:ext uri="{FF2B5EF4-FFF2-40B4-BE49-F238E27FC236}">
                <a16:creationId xmlns:a16="http://schemas.microsoft.com/office/drawing/2014/main" id="{41369749-9166-4F99-9EDE-84F89D113791}"/>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a:xfrm>
            <a:off x="9216799" y="2239930"/>
            <a:ext cx="2625193" cy="2016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77777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20071" y="875282"/>
            <a:ext cx="6751857" cy="1355312"/>
          </a:xfrm>
        </p:spPr>
        <p:txBody>
          <a:bodyPr/>
          <a:lstStyle/>
          <a:p>
            <a:r>
              <a:rPr lang="fr-FR" sz="2400" dirty="0">
                <a:solidFill>
                  <a:schemeClr val="tx1"/>
                </a:solidFill>
              </a:rPr>
              <a:t>Historique des ventes </a:t>
            </a:r>
            <a:br>
              <a:rPr lang="fr-FR" sz="2400" dirty="0">
                <a:solidFill>
                  <a:schemeClr val="tx1"/>
                </a:solidFill>
              </a:rPr>
            </a:br>
            <a:r>
              <a:rPr lang="fr-FR" sz="2400" dirty="0">
                <a:solidFill>
                  <a:schemeClr val="tx1"/>
                </a:solidFill>
              </a:rPr>
              <a:t>à utilisateur final</a:t>
            </a:r>
            <a:br>
              <a:rPr lang="fr-FR" sz="2400" dirty="0">
                <a:solidFill>
                  <a:schemeClr val="tx1"/>
                </a:solidFill>
              </a:rPr>
            </a:br>
            <a:r>
              <a:rPr lang="fr-FR" sz="2000" b="0" i="1" dirty="0">
                <a:solidFill>
                  <a:schemeClr val="tx1"/>
                </a:solidFill>
              </a:rPr>
              <a:t>Cumul janvier - juin (unités et CA)</a:t>
            </a:r>
            <a:endParaRPr lang="fr-FR" b="0" i="1" dirty="0">
              <a:solidFill>
                <a:schemeClr val="tx1"/>
              </a:solidFill>
            </a:endParaRPr>
          </a:p>
        </p:txBody>
      </p:sp>
      <p:sp>
        <p:nvSpPr>
          <p:cNvPr id="6" name="Titre 1">
            <a:extLst>
              <a:ext uri="{FF2B5EF4-FFF2-40B4-BE49-F238E27FC236}">
                <a16:creationId xmlns:a16="http://schemas.microsoft.com/office/drawing/2014/main" id="{7C50B911-BDAB-4A5D-8925-FB2B63446A7D}"/>
              </a:ext>
            </a:extLst>
          </p:cNvPr>
          <p:cNvSpPr txBox="1">
            <a:spLocks/>
          </p:cNvSpPr>
          <p:nvPr/>
        </p:nvSpPr>
        <p:spPr>
          <a:xfrm>
            <a:off x="123752" y="147413"/>
            <a:ext cx="9497914" cy="72786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pPr algn="l"/>
            <a:r>
              <a:rPr lang="fr-FR" dirty="0"/>
              <a:t>Les ventes à utilisateur final</a:t>
            </a:r>
          </a:p>
        </p:txBody>
      </p:sp>
      <p:pic>
        <p:nvPicPr>
          <p:cNvPr id="10" name="Image 9">
            <a:extLst>
              <a:ext uri="{FF2B5EF4-FFF2-40B4-BE49-F238E27FC236}">
                <a16:creationId xmlns:a16="http://schemas.microsoft.com/office/drawing/2014/main" id="{92087102-8B72-431E-B8D5-7E65D5AA4A8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85361" y="6082045"/>
            <a:ext cx="967279" cy="344338"/>
          </a:xfrm>
          <a:prstGeom prst="rect">
            <a:avLst/>
          </a:prstGeom>
        </p:spPr>
      </p:pic>
      <p:pic>
        <p:nvPicPr>
          <p:cNvPr id="4" name="Image 3">
            <a:extLst>
              <a:ext uri="{FF2B5EF4-FFF2-40B4-BE49-F238E27FC236}">
                <a16:creationId xmlns:a16="http://schemas.microsoft.com/office/drawing/2014/main" id="{2CFD8734-DA67-EDB6-4219-144B00FC87E1}"/>
              </a:ext>
            </a:extLst>
          </p:cNvPr>
          <p:cNvPicPr>
            <a:picLocks noChangeAspect="1"/>
          </p:cNvPicPr>
          <p:nvPr/>
        </p:nvPicPr>
        <p:blipFill rotWithShape="1">
          <a:blip r:embed="rId4">
            <a:clrChange>
              <a:clrFrom>
                <a:srgbClr val="FFFFFF"/>
              </a:clrFrom>
              <a:clrTo>
                <a:srgbClr val="FFFFFF">
                  <a:alpha val="0"/>
                </a:srgbClr>
              </a:clrTo>
            </a:clrChange>
          </a:blip>
          <a:srcRect l="2608" t="15690" r="408" b="1360"/>
          <a:stretch/>
        </p:blipFill>
        <p:spPr>
          <a:xfrm>
            <a:off x="2169843" y="2230594"/>
            <a:ext cx="8628786" cy="4023620"/>
          </a:xfrm>
          <a:prstGeom prst="rect">
            <a:avLst/>
          </a:prstGeom>
        </p:spPr>
      </p:pic>
      <p:sp>
        <p:nvSpPr>
          <p:cNvPr id="7" name="Ellipse 6">
            <a:extLst>
              <a:ext uri="{FF2B5EF4-FFF2-40B4-BE49-F238E27FC236}">
                <a16:creationId xmlns:a16="http://schemas.microsoft.com/office/drawing/2014/main" id="{F7B23422-C7DE-23FF-5737-AE6274C4D270}"/>
              </a:ext>
            </a:extLst>
          </p:cNvPr>
          <p:cNvSpPr/>
          <p:nvPr/>
        </p:nvSpPr>
        <p:spPr>
          <a:xfrm>
            <a:off x="4855818" y="5320566"/>
            <a:ext cx="777765" cy="66215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F4C65B3C-4512-6588-EC17-74640B7351C2}"/>
              </a:ext>
            </a:extLst>
          </p:cNvPr>
          <p:cNvSpPr/>
          <p:nvPr/>
        </p:nvSpPr>
        <p:spPr>
          <a:xfrm>
            <a:off x="8169166" y="5320566"/>
            <a:ext cx="777765" cy="66215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73056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34603" y="1254246"/>
            <a:ext cx="8042276" cy="811486"/>
          </a:xfrm>
        </p:spPr>
        <p:txBody>
          <a:bodyPr/>
          <a:lstStyle/>
          <a:p>
            <a:r>
              <a:rPr lang="fr-FR" sz="2400" dirty="0">
                <a:solidFill>
                  <a:schemeClr val="tx1"/>
                </a:solidFill>
              </a:rPr>
              <a:t>Comparaison mensuelle 2021-2022</a:t>
            </a:r>
            <a:br>
              <a:rPr lang="fr-FR" sz="3600" dirty="0">
                <a:solidFill>
                  <a:schemeClr val="tx1"/>
                </a:solidFill>
              </a:rPr>
            </a:br>
            <a:r>
              <a:rPr lang="fr-FR" sz="1800" b="0" i="1" dirty="0">
                <a:solidFill>
                  <a:schemeClr val="tx1"/>
                </a:solidFill>
              </a:rPr>
              <a:t>Cumul du CA : ventes à utilisateur final</a:t>
            </a:r>
            <a:endParaRPr lang="fr-FR" sz="3600" b="0" i="1" dirty="0">
              <a:solidFill>
                <a:schemeClr val="tx1"/>
              </a:solidFill>
            </a:endParaRPr>
          </a:p>
        </p:txBody>
      </p:sp>
      <p:sp>
        <p:nvSpPr>
          <p:cNvPr id="7" name="Titre 1">
            <a:extLst>
              <a:ext uri="{FF2B5EF4-FFF2-40B4-BE49-F238E27FC236}">
                <a16:creationId xmlns:a16="http://schemas.microsoft.com/office/drawing/2014/main" id="{67677D87-3E25-4F76-B2CB-C5258B343111}"/>
              </a:ext>
            </a:extLst>
          </p:cNvPr>
          <p:cNvSpPr txBox="1">
            <a:spLocks/>
          </p:cNvSpPr>
          <p:nvPr/>
        </p:nvSpPr>
        <p:spPr>
          <a:xfrm>
            <a:off x="123752" y="147413"/>
            <a:ext cx="9497914" cy="72786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pPr algn="l"/>
            <a:r>
              <a:rPr lang="fr-FR" dirty="0"/>
              <a:t>Les ventes à utilisateur final</a:t>
            </a:r>
          </a:p>
        </p:txBody>
      </p:sp>
      <p:pic>
        <p:nvPicPr>
          <p:cNvPr id="3" name="Image 2">
            <a:extLst>
              <a:ext uri="{FF2B5EF4-FFF2-40B4-BE49-F238E27FC236}">
                <a16:creationId xmlns:a16="http://schemas.microsoft.com/office/drawing/2014/main" id="{F49E631E-EEE0-27A4-DCB2-7A5C3D9A543D}"/>
              </a:ext>
            </a:extLst>
          </p:cNvPr>
          <p:cNvPicPr>
            <a:picLocks noChangeAspect="1"/>
          </p:cNvPicPr>
          <p:nvPr/>
        </p:nvPicPr>
        <p:blipFill>
          <a:blip r:embed="rId3"/>
          <a:stretch>
            <a:fillRect/>
          </a:stretch>
        </p:blipFill>
        <p:spPr>
          <a:xfrm>
            <a:off x="1922650" y="2065732"/>
            <a:ext cx="7543525" cy="4454838"/>
          </a:xfrm>
          <a:prstGeom prst="rect">
            <a:avLst/>
          </a:prstGeom>
        </p:spPr>
      </p:pic>
      <p:pic>
        <p:nvPicPr>
          <p:cNvPr id="5" name="Image 4">
            <a:extLst>
              <a:ext uri="{FF2B5EF4-FFF2-40B4-BE49-F238E27FC236}">
                <a16:creationId xmlns:a16="http://schemas.microsoft.com/office/drawing/2014/main" id="{1CF80FFB-711C-B622-E190-E215E73FE85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187888" y="5799016"/>
            <a:ext cx="967279" cy="344338"/>
          </a:xfrm>
          <a:prstGeom prst="rect">
            <a:avLst/>
          </a:prstGeom>
        </p:spPr>
      </p:pic>
    </p:spTree>
    <p:extLst>
      <p:ext uri="{BB962C8B-B14F-4D97-AF65-F5344CB8AC3E}">
        <p14:creationId xmlns:p14="http://schemas.microsoft.com/office/powerpoint/2010/main" val="1202999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909354" y="1564571"/>
            <a:ext cx="8373291" cy="2263097"/>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r>
              <a:rPr lang="fr-FR" sz="4400" dirty="0"/>
              <a:t>Le site argus-</a:t>
            </a:r>
            <a:r>
              <a:rPr lang="fr-FR" sz="4400" dirty="0" err="1"/>
              <a:t>chariot.com</a:t>
            </a:r>
            <a:endParaRPr lang="fr-FR" sz="4400" dirty="0"/>
          </a:p>
        </p:txBody>
      </p:sp>
      <p:sp>
        <p:nvSpPr>
          <p:cNvPr id="3" name="Sous-titre 2"/>
          <p:cNvSpPr txBox="1">
            <a:spLocks/>
          </p:cNvSpPr>
          <p:nvPr/>
        </p:nvSpPr>
        <p:spPr bwMode="auto">
          <a:xfrm>
            <a:off x="6095999" y="4440062"/>
            <a:ext cx="4824536" cy="1008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2400" b="1" kern="1200">
                <a:solidFill>
                  <a:srgbClr val="E8147B"/>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914400" eaLnBrk="1" hangingPunct="1"/>
            <a:r>
              <a:rPr lang="fr-FR" altLang="fr-FR" dirty="0">
                <a:solidFill>
                  <a:srgbClr val="0067B8"/>
                </a:solidFill>
                <a:latin typeface="Calibri"/>
              </a:rPr>
              <a:t>Mathieu Armengaud</a:t>
            </a:r>
          </a:p>
        </p:txBody>
      </p:sp>
      <p:pic>
        <p:nvPicPr>
          <p:cNvPr id="6" name="Image 5" descr="C:\Users\pole-eco\Desktop\chariot1.PNG">
            <a:extLst>
              <a:ext uri="{FF2B5EF4-FFF2-40B4-BE49-F238E27FC236}">
                <a16:creationId xmlns:a16="http://schemas.microsoft.com/office/drawing/2014/main" id="{3E52F76B-829F-4DC6-B447-558CF3550654}"/>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609426" y="4304673"/>
            <a:ext cx="643890" cy="639445"/>
          </a:xfrm>
          <a:prstGeom prst="rect">
            <a:avLst/>
          </a:prstGeom>
          <a:noFill/>
          <a:ln>
            <a:noFill/>
          </a:ln>
        </p:spPr>
      </p:pic>
    </p:spTree>
    <p:extLst>
      <p:ext uri="{BB962C8B-B14F-4D97-AF65-F5344CB8AC3E}">
        <p14:creationId xmlns:p14="http://schemas.microsoft.com/office/powerpoint/2010/main" val="747965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843508" y="2158609"/>
            <a:ext cx="8373291" cy="1534634"/>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r>
              <a:rPr lang="fr-FR" sz="4400" dirty="0"/>
              <a:t>Les ventes aux marchands</a:t>
            </a:r>
          </a:p>
        </p:txBody>
      </p:sp>
      <p:pic>
        <p:nvPicPr>
          <p:cNvPr id="5" name="Image 4">
            <a:extLst>
              <a:ext uri="{FF2B5EF4-FFF2-40B4-BE49-F238E27FC236}">
                <a16:creationId xmlns:a16="http://schemas.microsoft.com/office/drawing/2014/main" id="{41369749-9166-4F99-9EDE-84F89D113791}"/>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a:xfrm>
            <a:off x="9216799" y="2239930"/>
            <a:ext cx="2625193" cy="2016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169795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50831" y="875282"/>
            <a:ext cx="6948805" cy="1317922"/>
          </a:xfrm>
        </p:spPr>
        <p:txBody>
          <a:bodyPr/>
          <a:lstStyle/>
          <a:p>
            <a:r>
              <a:rPr lang="fr-FR" sz="2400" dirty="0">
                <a:solidFill>
                  <a:schemeClr val="tx1"/>
                </a:solidFill>
              </a:rPr>
              <a:t>Historique des ventes </a:t>
            </a:r>
            <a:br>
              <a:rPr lang="fr-FR" sz="2400" dirty="0">
                <a:solidFill>
                  <a:schemeClr val="tx1"/>
                </a:solidFill>
              </a:rPr>
            </a:br>
            <a:r>
              <a:rPr lang="fr-FR" sz="2400" dirty="0">
                <a:solidFill>
                  <a:schemeClr val="tx1"/>
                </a:solidFill>
              </a:rPr>
              <a:t>aux marchands</a:t>
            </a:r>
            <a:br>
              <a:rPr lang="fr-FR" sz="2400" dirty="0">
                <a:solidFill>
                  <a:schemeClr val="tx1"/>
                </a:solidFill>
              </a:rPr>
            </a:br>
            <a:r>
              <a:rPr lang="fr-FR" sz="2000" i="1" dirty="0">
                <a:solidFill>
                  <a:schemeClr val="tx1"/>
                </a:solidFill>
              </a:rPr>
              <a:t> </a:t>
            </a:r>
            <a:r>
              <a:rPr lang="fr-FR" sz="2000" b="0" i="1" dirty="0">
                <a:solidFill>
                  <a:schemeClr val="tx1"/>
                </a:solidFill>
              </a:rPr>
              <a:t>Cumul janvier - juin (unités et CA)</a:t>
            </a:r>
            <a:endParaRPr lang="fr-FR" sz="2400" i="1" dirty="0">
              <a:solidFill>
                <a:schemeClr val="tx1"/>
              </a:solidFill>
            </a:endParaRPr>
          </a:p>
        </p:txBody>
      </p:sp>
      <p:sp>
        <p:nvSpPr>
          <p:cNvPr id="4" name="Titre 1">
            <a:extLst>
              <a:ext uri="{FF2B5EF4-FFF2-40B4-BE49-F238E27FC236}">
                <a16:creationId xmlns:a16="http://schemas.microsoft.com/office/drawing/2014/main" id="{CF59506D-A94B-4D3B-A8EB-4BDD17DAF0DF}"/>
              </a:ext>
            </a:extLst>
          </p:cNvPr>
          <p:cNvSpPr txBox="1">
            <a:spLocks/>
          </p:cNvSpPr>
          <p:nvPr/>
        </p:nvSpPr>
        <p:spPr>
          <a:xfrm>
            <a:off x="123752" y="147413"/>
            <a:ext cx="9497914" cy="72786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pPr algn="l"/>
            <a:r>
              <a:rPr lang="fr-FR" dirty="0"/>
              <a:t>Les ventes aux marchands</a:t>
            </a:r>
          </a:p>
        </p:txBody>
      </p:sp>
      <p:pic>
        <p:nvPicPr>
          <p:cNvPr id="3" name="Image 2">
            <a:extLst>
              <a:ext uri="{FF2B5EF4-FFF2-40B4-BE49-F238E27FC236}">
                <a16:creationId xmlns:a16="http://schemas.microsoft.com/office/drawing/2014/main" id="{1BFBF2F4-EB9B-0A87-4254-C77F8C299346}"/>
              </a:ext>
            </a:extLst>
          </p:cNvPr>
          <p:cNvPicPr>
            <a:picLocks noChangeAspect="1"/>
          </p:cNvPicPr>
          <p:nvPr/>
        </p:nvPicPr>
        <p:blipFill rotWithShape="1">
          <a:blip r:embed="rId3">
            <a:clrChange>
              <a:clrFrom>
                <a:srgbClr val="FFFFFF"/>
              </a:clrFrom>
              <a:clrTo>
                <a:srgbClr val="FFFFFF">
                  <a:alpha val="0"/>
                </a:srgbClr>
              </a:clrTo>
            </a:clrChange>
          </a:blip>
          <a:srcRect l="2206" t="15733" r="803" b="1688"/>
          <a:stretch/>
        </p:blipFill>
        <p:spPr>
          <a:xfrm>
            <a:off x="2250831" y="2466034"/>
            <a:ext cx="7905539" cy="4041744"/>
          </a:xfrm>
          <a:prstGeom prst="rect">
            <a:avLst/>
          </a:prstGeom>
        </p:spPr>
      </p:pic>
      <p:sp>
        <p:nvSpPr>
          <p:cNvPr id="6" name="Ellipse 5">
            <a:extLst>
              <a:ext uri="{FF2B5EF4-FFF2-40B4-BE49-F238E27FC236}">
                <a16:creationId xmlns:a16="http://schemas.microsoft.com/office/drawing/2014/main" id="{ED8AF4AE-625E-C661-7599-AB4AE223711D}"/>
              </a:ext>
            </a:extLst>
          </p:cNvPr>
          <p:cNvSpPr/>
          <p:nvPr/>
        </p:nvSpPr>
        <p:spPr>
          <a:xfrm>
            <a:off x="4696946" y="5588460"/>
            <a:ext cx="777765" cy="66215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7592B279-91D4-373F-5846-21A0B47FC668}"/>
              </a:ext>
            </a:extLst>
          </p:cNvPr>
          <p:cNvSpPr/>
          <p:nvPr/>
        </p:nvSpPr>
        <p:spPr>
          <a:xfrm>
            <a:off x="7708589" y="5597354"/>
            <a:ext cx="777765" cy="66215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BF08890A-1B00-5BA0-3DEA-7E6D7BDAEF2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199636" y="6078443"/>
            <a:ext cx="967279" cy="344338"/>
          </a:xfrm>
          <a:prstGeom prst="rect">
            <a:avLst/>
          </a:prstGeom>
        </p:spPr>
      </p:pic>
    </p:spTree>
    <p:extLst>
      <p:ext uri="{BB962C8B-B14F-4D97-AF65-F5344CB8AC3E}">
        <p14:creationId xmlns:p14="http://schemas.microsoft.com/office/powerpoint/2010/main" val="42085621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E78BE14-7533-4A48-AFBB-023BB804CD9A}"/>
              </a:ext>
            </a:extLst>
          </p:cNvPr>
          <p:cNvSpPr>
            <a:spLocks noGrp="1"/>
          </p:cNvSpPr>
          <p:nvPr>
            <p:ph type="title"/>
          </p:nvPr>
        </p:nvSpPr>
        <p:spPr>
          <a:xfrm>
            <a:off x="1768786" y="1181687"/>
            <a:ext cx="8042276" cy="811486"/>
          </a:xfrm>
        </p:spPr>
        <p:txBody>
          <a:bodyPr/>
          <a:lstStyle/>
          <a:p>
            <a:r>
              <a:rPr lang="fr-FR" sz="2400" dirty="0">
                <a:solidFill>
                  <a:schemeClr val="tx1"/>
                </a:solidFill>
              </a:rPr>
              <a:t>Comparaison mensuelle 2021-2022</a:t>
            </a:r>
            <a:br>
              <a:rPr lang="fr-FR" sz="3600" dirty="0">
                <a:solidFill>
                  <a:schemeClr val="tx1"/>
                </a:solidFill>
              </a:rPr>
            </a:br>
            <a:r>
              <a:rPr lang="fr-FR" sz="1800" b="0" i="1" dirty="0">
                <a:solidFill>
                  <a:schemeClr val="tx1"/>
                </a:solidFill>
              </a:rPr>
              <a:t>Cumul du CA : ventes aux marchands</a:t>
            </a:r>
            <a:endParaRPr lang="fr-FR" sz="3600" b="0" i="1" dirty="0">
              <a:solidFill>
                <a:schemeClr val="tx1"/>
              </a:solidFill>
            </a:endParaRPr>
          </a:p>
        </p:txBody>
      </p:sp>
      <p:sp>
        <p:nvSpPr>
          <p:cNvPr id="4" name="Titre 1">
            <a:extLst>
              <a:ext uri="{FF2B5EF4-FFF2-40B4-BE49-F238E27FC236}">
                <a16:creationId xmlns:a16="http://schemas.microsoft.com/office/drawing/2014/main" id="{2938D1C8-75ED-40E1-8B12-F97D9783440E}"/>
              </a:ext>
            </a:extLst>
          </p:cNvPr>
          <p:cNvSpPr txBox="1">
            <a:spLocks/>
          </p:cNvSpPr>
          <p:nvPr/>
        </p:nvSpPr>
        <p:spPr>
          <a:xfrm>
            <a:off x="123752" y="147413"/>
            <a:ext cx="9497914" cy="72786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pPr algn="l"/>
            <a:r>
              <a:rPr lang="fr-FR" dirty="0"/>
              <a:t>Les ventes aux marchands</a:t>
            </a:r>
          </a:p>
        </p:txBody>
      </p:sp>
      <p:pic>
        <p:nvPicPr>
          <p:cNvPr id="3" name="Image 2">
            <a:extLst>
              <a:ext uri="{FF2B5EF4-FFF2-40B4-BE49-F238E27FC236}">
                <a16:creationId xmlns:a16="http://schemas.microsoft.com/office/drawing/2014/main" id="{6BFBAC72-01DA-80EB-6574-ECCD945D68AD}"/>
              </a:ext>
            </a:extLst>
          </p:cNvPr>
          <p:cNvPicPr>
            <a:picLocks noChangeAspect="1"/>
          </p:cNvPicPr>
          <p:nvPr/>
        </p:nvPicPr>
        <p:blipFill>
          <a:blip r:embed="rId3"/>
          <a:stretch>
            <a:fillRect/>
          </a:stretch>
        </p:blipFill>
        <p:spPr>
          <a:xfrm>
            <a:off x="1834100" y="1655641"/>
            <a:ext cx="7787566" cy="4666318"/>
          </a:xfrm>
          <a:prstGeom prst="rect">
            <a:avLst/>
          </a:prstGeom>
        </p:spPr>
      </p:pic>
      <p:pic>
        <p:nvPicPr>
          <p:cNvPr id="5" name="Image 4">
            <a:extLst>
              <a:ext uri="{FF2B5EF4-FFF2-40B4-BE49-F238E27FC236}">
                <a16:creationId xmlns:a16="http://schemas.microsoft.com/office/drawing/2014/main" id="{360E193C-4007-79C3-0404-61F0C4B4F2D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203340" y="5504144"/>
            <a:ext cx="967279" cy="344338"/>
          </a:xfrm>
          <a:prstGeom prst="rect">
            <a:avLst/>
          </a:prstGeom>
        </p:spPr>
      </p:pic>
    </p:spTree>
    <p:extLst>
      <p:ext uri="{BB962C8B-B14F-4D97-AF65-F5344CB8AC3E}">
        <p14:creationId xmlns:p14="http://schemas.microsoft.com/office/powerpoint/2010/main" val="4256966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843508" y="2158609"/>
            <a:ext cx="8373291" cy="1534634"/>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r>
              <a:rPr lang="fr-FR" sz="4400" dirty="0"/>
              <a:t>Les chariots ferraillés</a:t>
            </a:r>
          </a:p>
        </p:txBody>
      </p:sp>
      <p:pic>
        <p:nvPicPr>
          <p:cNvPr id="5" name="Image 4">
            <a:extLst>
              <a:ext uri="{FF2B5EF4-FFF2-40B4-BE49-F238E27FC236}">
                <a16:creationId xmlns:a16="http://schemas.microsoft.com/office/drawing/2014/main" id="{41369749-9166-4F99-9EDE-84F89D113791}"/>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a:xfrm>
            <a:off x="9216799" y="2239930"/>
            <a:ext cx="2625193" cy="2016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925144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C2D3E2D5-318E-6D40-AA74-1880D6C6BCBA}"/>
              </a:ext>
            </a:extLst>
          </p:cNvPr>
          <p:cNvSpPr>
            <a:spLocks noGrp="1"/>
          </p:cNvSpPr>
          <p:nvPr>
            <p:ph type="body" sz="quarter" idx="10"/>
          </p:nvPr>
        </p:nvSpPr>
        <p:spPr>
          <a:xfrm>
            <a:off x="7234407" y="4391590"/>
            <a:ext cx="4957594" cy="1158240"/>
          </a:xfrm>
        </p:spPr>
        <p:txBody>
          <a:bodyPr/>
          <a:lstStyle/>
          <a:p>
            <a:r>
              <a:rPr lang="fr-FR" sz="2000" dirty="0">
                <a:solidFill>
                  <a:schemeClr val="tx1"/>
                </a:solidFill>
              </a:rPr>
              <a:t> </a:t>
            </a:r>
            <a:r>
              <a:rPr lang="fr-FR" sz="2000" b="1" dirty="0">
                <a:solidFill>
                  <a:schemeClr val="tx1"/>
                </a:solidFill>
              </a:rPr>
              <a:t>Sur le cumul janvier – juin 2022 : </a:t>
            </a:r>
          </a:p>
          <a:p>
            <a:pPr marL="0" indent="0">
              <a:buNone/>
            </a:pPr>
            <a:r>
              <a:rPr lang="fr-FR" sz="2000" dirty="0">
                <a:solidFill>
                  <a:schemeClr val="tx1"/>
                </a:solidFill>
              </a:rPr>
              <a:t>	1 919 unités</a:t>
            </a:r>
          </a:p>
        </p:txBody>
      </p:sp>
      <p:sp>
        <p:nvSpPr>
          <p:cNvPr id="4" name="Titre 1">
            <a:extLst>
              <a:ext uri="{FF2B5EF4-FFF2-40B4-BE49-F238E27FC236}">
                <a16:creationId xmlns:a16="http://schemas.microsoft.com/office/drawing/2014/main" id="{43047106-2ED4-4BFE-80D9-ED591A0EED04}"/>
              </a:ext>
            </a:extLst>
          </p:cNvPr>
          <p:cNvSpPr txBox="1">
            <a:spLocks/>
          </p:cNvSpPr>
          <p:nvPr/>
        </p:nvSpPr>
        <p:spPr>
          <a:xfrm>
            <a:off x="1518286" y="1169838"/>
            <a:ext cx="8042276" cy="501997"/>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r>
              <a:rPr lang="fr-FR" sz="2400" dirty="0">
                <a:solidFill>
                  <a:schemeClr val="tx1"/>
                </a:solidFill>
              </a:rPr>
              <a:t>Nombre de chariots ferraillés (2019-2021)</a:t>
            </a:r>
          </a:p>
        </p:txBody>
      </p:sp>
      <p:sp>
        <p:nvSpPr>
          <p:cNvPr id="5" name="Titre 1">
            <a:extLst>
              <a:ext uri="{FF2B5EF4-FFF2-40B4-BE49-F238E27FC236}">
                <a16:creationId xmlns:a16="http://schemas.microsoft.com/office/drawing/2014/main" id="{389E2708-287A-4AAE-8B57-3E196C1EF494}"/>
              </a:ext>
            </a:extLst>
          </p:cNvPr>
          <p:cNvSpPr txBox="1">
            <a:spLocks/>
          </p:cNvSpPr>
          <p:nvPr/>
        </p:nvSpPr>
        <p:spPr>
          <a:xfrm>
            <a:off x="136988" y="65201"/>
            <a:ext cx="9497914" cy="72786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pPr algn="l"/>
            <a:r>
              <a:rPr lang="fr-FR" dirty="0"/>
              <a:t>Les chariots ferraillés</a:t>
            </a:r>
          </a:p>
        </p:txBody>
      </p:sp>
      <p:pic>
        <p:nvPicPr>
          <p:cNvPr id="2" name="Image 1">
            <a:extLst>
              <a:ext uri="{FF2B5EF4-FFF2-40B4-BE49-F238E27FC236}">
                <a16:creationId xmlns:a16="http://schemas.microsoft.com/office/drawing/2014/main" id="{F7B1F096-B042-162A-8142-87FE8A8CFD50}"/>
              </a:ext>
            </a:extLst>
          </p:cNvPr>
          <p:cNvPicPr>
            <a:picLocks noChangeAspect="1"/>
          </p:cNvPicPr>
          <p:nvPr/>
        </p:nvPicPr>
        <p:blipFill>
          <a:blip r:embed="rId3"/>
          <a:stretch>
            <a:fillRect/>
          </a:stretch>
        </p:blipFill>
        <p:spPr>
          <a:xfrm>
            <a:off x="1620184" y="1530320"/>
            <a:ext cx="7838479" cy="4546319"/>
          </a:xfrm>
          <a:prstGeom prst="rect">
            <a:avLst/>
          </a:prstGeom>
        </p:spPr>
      </p:pic>
      <p:pic>
        <p:nvPicPr>
          <p:cNvPr id="6" name="Image 5">
            <a:extLst>
              <a:ext uri="{FF2B5EF4-FFF2-40B4-BE49-F238E27FC236}">
                <a16:creationId xmlns:a16="http://schemas.microsoft.com/office/drawing/2014/main" id="{CC6316EA-BD0E-8B74-A6B6-DD9DA960C2D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16179" y="4983342"/>
            <a:ext cx="967279" cy="344338"/>
          </a:xfrm>
          <a:prstGeom prst="rect">
            <a:avLst/>
          </a:prstGeom>
        </p:spPr>
      </p:pic>
    </p:spTree>
    <p:extLst>
      <p:ext uri="{BB962C8B-B14F-4D97-AF65-F5344CB8AC3E}">
        <p14:creationId xmlns:p14="http://schemas.microsoft.com/office/powerpoint/2010/main" val="17067394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578565" y="2291480"/>
            <a:ext cx="9034871" cy="1570243"/>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r>
              <a:rPr lang="fr-FR" dirty="0"/>
              <a:t>Le </a:t>
            </a:r>
            <a:r>
              <a:rPr lang="fr-FR"/>
              <a:t>contexte macroéconomique : </a:t>
            </a:r>
            <a:br>
              <a:rPr lang="fr-FR"/>
            </a:br>
            <a:r>
              <a:rPr lang="fr-FR"/>
              <a:t>un microclimat français face à la récession annoncée ?</a:t>
            </a:r>
            <a:endParaRPr lang="fr-FR" dirty="0"/>
          </a:p>
        </p:txBody>
      </p:sp>
      <p:sp>
        <p:nvSpPr>
          <p:cNvPr id="3" name="Sous-titre 2"/>
          <p:cNvSpPr txBox="1">
            <a:spLocks/>
          </p:cNvSpPr>
          <p:nvPr/>
        </p:nvSpPr>
        <p:spPr bwMode="auto">
          <a:xfrm>
            <a:off x="6446765" y="4412354"/>
            <a:ext cx="4824536" cy="1008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2400" b="1" kern="1200">
                <a:solidFill>
                  <a:srgbClr val="E8147B"/>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914400" eaLnBrk="1" hangingPunct="1"/>
            <a:r>
              <a:rPr lang="fr-FR" altLang="fr-FR">
                <a:solidFill>
                  <a:srgbClr val="0067B8"/>
                </a:solidFill>
                <a:latin typeface="Calibri"/>
              </a:rPr>
              <a:t>Charles-Henri Colombier, </a:t>
            </a:r>
            <a:r>
              <a:rPr lang="fr-FR" altLang="fr-FR" dirty="0">
                <a:solidFill>
                  <a:srgbClr val="0067B8"/>
                </a:solidFill>
                <a:latin typeface="Calibri"/>
              </a:rPr>
              <a:t>Rexecode</a:t>
            </a:r>
          </a:p>
        </p:txBody>
      </p:sp>
      <p:pic>
        <p:nvPicPr>
          <p:cNvPr id="6" name="Image 5" descr="C:\Users\pole-eco\Desktop\chariot1.PNG">
            <a:extLst>
              <a:ext uri="{FF2B5EF4-FFF2-40B4-BE49-F238E27FC236}">
                <a16:creationId xmlns:a16="http://schemas.microsoft.com/office/drawing/2014/main" id="{3E52F76B-829F-4DC6-B447-558CF3550654}"/>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852041" y="4304673"/>
            <a:ext cx="643890" cy="639445"/>
          </a:xfrm>
          <a:prstGeom prst="rect">
            <a:avLst/>
          </a:prstGeom>
          <a:noFill/>
          <a:ln>
            <a:noFill/>
          </a:ln>
        </p:spPr>
      </p:pic>
      <p:pic>
        <p:nvPicPr>
          <p:cNvPr id="7" name="Imag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5396098"/>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52748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1"/>
          </p:nvPr>
        </p:nvSpPr>
        <p:spPr>
          <a:xfrm>
            <a:off x="8951788" y="6248400"/>
            <a:ext cx="1555750" cy="457200"/>
          </a:xfrm>
        </p:spPr>
        <p:txBody>
          <a:bodyPr/>
          <a:lstStyle/>
          <a:p>
            <a:pPr>
              <a:defRPr/>
            </a:pPr>
            <a:fld id="{1014F82D-0A98-40B6-847C-EC8F4B96C636}" type="slidenum">
              <a:rPr lang="fr-FR"/>
              <a:pPr>
                <a:defRPr/>
              </a:pPr>
              <a:t>46</a:t>
            </a:fld>
            <a:endParaRPr lang="fr-FR" dirty="0"/>
          </a:p>
        </p:txBody>
      </p:sp>
      <p:sp>
        <p:nvSpPr>
          <p:cNvPr id="11" name="Rectangle 2"/>
          <p:cNvSpPr>
            <a:spLocks noGrp="1" noChangeArrowheads="1"/>
          </p:cNvSpPr>
          <p:nvPr>
            <p:ph type="title"/>
          </p:nvPr>
        </p:nvSpPr>
        <p:spPr>
          <a:xfrm>
            <a:off x="507341" y="116633"/>
            <a:ext cx="8641655" cy="720725"/>
          </a:xfrm>
        </p:spPr>
        <p:txBody>
          <a:bodyPr anchor="ctr"/>
          <a:lstStyle/>
          <a:p>
            <a:pPr algn="l" eaLnBrk="1" hangingPunct="1"/>
            <a:r>
              <a:rPr lang="fr-FR" altLang="fr-FR" sz="2200">
                <a:solidFill>
                  <a:srgbClr val="0070C0"/>
                </a:solidFill>
                <a:latin typeface="Avenir LT 85 Heavy" pitchFamily="34" charset="0"/>
              </a:rPr>
              <a:t>La crainte de la récession se renforce</a:t>
            </a:r>
            <a:endParaRPr lang="fr-FR" altLang="fr-FR" sz="2200" b="0" dirty="0">
              <a:latin typeface="Avenir LT 85 Heavy" pitchFamily="34" charset="0"/>
            </a:endParaRPr>
          </a:p>
        </p:txBody>
      </p:sp>
      <p:sp>
        <p:nvSpPr>
          <p:cNvPr id="9" name="Espace réservé du pied de page 3"/>
          <p:cNvSpPr>
            <a:spLocks noGrp="1"/>
          </p:cNvSpPr>
          <p:nvPr/>
        </p:nvSpPr>
        <p:spPr bwMode="auto">
          <a:xfrm>
            <a:off x="1524001" y="638810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sz="1200" b="0" dirty="0">
              <a:latin typeface="Avenir LT 55 Oblique" pitchFamily="34" charset="0"/>
            </a:endParaRPr>
          </a:p>
        </p:txBody>
      </p:sp>
      <p:sp>
        <p:nvSpPr>
          <p:cNvPr id="10"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12" name="Imag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p:cNvPicPr>
            <a:picLocks noChangeAspect="1"/>
          </p:cNvPicPr>
          <p:nvPr/>
        </p:nvPicPr>
        <p:blipFill>
          <a:blip r:embed="rId4"/>
          <a:stretch>
            <a:fillRect/>
          </a:stretch>
        </p:blipFill>
        <p:spPr>
          <a:xfrm>
            <a:off x="507998" y="1985817"/>
            <a:ext cx="8814074" cy="3038299"/>
          </a:xfrm>
          <a:prstGeom prst="rect">
            <a:avLst/>
          </a:prstGeom>
        </p:spPr>
      </p:pic>
      <p:sp>
        <p:nvSpPr>
          <p:cNvPr id="13" name="ZoneTexte 12"/>
          <p:cNvSpPr txBox="1"/>
          <p:nvPr/>
        </p:nvSpPr>
        <p:spPr>
          <a:xfrm>
            <a:off x="971600" y="1253571"/>
            <a:ext cx="7344816" cy="646331"/>
          </a:xfrm>
          <a:prstGeom prst="rect">
            <a:avLst/>
          </a:prstGeom>
          <a:noFill/>
        </p:spPr>
        <p:txBody>
          <a:bodyPr wrap="square" rtlCol="0">
            <a:spAutoFit/>
          </a:bodyPr>
          <a:lstStyle/>
          <a:p>
            <a:pPr algn="ctr"/>
            <a:r>
              <a:rPr lang="fr-FR" sz="1800" u="sng">
                <a:solidFill>
                  <a:srgbClr val="0077BD"/>
                </a:solidFill>
              </a:rPr>
              <a:t>Google Trends : occurrence du terme « recession » dans les recherches Google en France</a:t>
            </a:r>
          </a:p>
        </p:txBody>
      </p:sp>
    </p:spTree>
    <p:extLst>
      <p:ext uri="{BB962C8B-B14F-4D97-AF65-F5344CB8AC3E}">
        <p14:creationId xmlns:p14="http://schemas.microsoft.com/office/powerpoint/2010/main" val="235796675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1"/>
          </p:nvPr>
        </p:nvSpPr>
        <p:spPr>
          <a:xfrm>
            <a:off x="8951788" y="6248400"/>
            <a:ext cx="1555750" cy="457200"/>
          </a:xfrm>
        </p:spPr>
        <p:txBody>
          <a:bodyPr/>
          <a:lstStyle/>
          <a:p>
            <a:pPr>
              <a:defRPr/>
            </a:pPr>
            <a:fld id="{1014F82D-0A98-40B6-847C-EC8F4B96C636}" type="slidenum">
              <a:rPr lang="fr-FR"/>
              <a:pPr>
                <a:defRPr/>
              </a:pPr>
              <a:t>47</a:t>
            </a:fld>
            <a:endParaRPr lang="fr-FR" dirty="0"/>
          </a:p>
        </p:txBody>
      </p:sp>
      <p:sp>
        <p:nvSpPr>
          <p:cNvPr id="6148" name="Rectangle 2"/>
          <p:cNvSpPr>
            <a:spLocks noGrp="1" noChangeArrowheads="1"/>
          </p:cNvSpPr>
          <p:nvPr>
            <p:ph type="title"/>
          </p:nvPr>
        </p:nvSpPr>
        <p:spPr>
          <a:xfrm>
            <a:off x="517236" y="252850"/>
            <a:ext cx="9685241" cy="574675"/>
          </a:xfrm>
        </p:spPr>
        <p:txBody>
          <a:bodyPr/>
          <a:lstStyle/>
          <a:p>
            <a:pPr algn="l"/>
            <a:r>
              <a:rPr lang="fr-FR" sz="3000" b="0" dirty="0">
                <a:latin typeface="Avenir LT 85 Heavy" pitchFamily="34" charset="0"/>
              </a:rPr>
              <a:t>Agenda de </a:t>
            </a:r>
            <a:r>
              <a:rPr lang="fr-FR" sz="3000" b="0">
                <a:latin typeface="Avenir LT 85 Heavy" pitchFamily="34" charset="0"/>
              </a:rPr>
              <a:t>la présentation</a:t>
            </a:r>
            <a:endParaRPr lang="fr-FR" sz="3000" b="0" dirty="0">
              <a:latin typeface="Avenir LT 85 Heavy" pitchFamily="34" charset="0"/>
            </a:endParaRPr>
          </a:p>
        </p:txBody>
      </p:sp>
      <p:sp>
        <p:nvSpPr>
          <p:cNvPr id="6149"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sp>
        <p:nvSpPr>
          <p:cNvPr id="6150" name="Rectangle 4"/>
          <p:cNvSpPr>
            <a:spLocks noChangeArrowheads="1"/>
          </p:cNvSpPr>
          <p:nvPr/>
        </p:nvSpPr>
        <p:spPr bwMode="auto">
          <a:xfrm>
            <a:off x="1468582" y="1340768"/>
            <a:ext cx="8731106"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609600" indent="-609600" eaLnBrk="0" hangingPunct="0">
              <a:spcBef>
                <a:spcPts val="600"/>
              </a:spcBef>
              <a:buClr>
                <a:srgbClr val="F47A00"/>
              </a:buClr>
              <a:buFont typeface="Times New Roman" pitchFamily="18" charset="0"/>
              <a:buAutoNum type="arabicPeriod"/>
            </a:pPr>
            <a:endParaRPr lang="fr-FR" sz="2000">
              <a:solidFill>
                <a:srgbClr val="0071B9"/>
              </a:solidFill>
            </a:endParaRPr>
          </a:p>
          <a:p>
            <a:pPr marL="609600" indent="-609600" eaLnBrk="0" hangingPunct="0">
              <a:spcBef>
                <a:spcPts val="600"/>
              </a:spcBef>
              <a:buClr>
                <a:srgbClr val="F47A00"/>
              </a:buClr>
              <a:buFont typeface="Times New Roman" pitchFamily="18" charset="0"/>
              <a:buAutoNum type="arabicPeriod"/>
            </a:pPr>
            <a:r>
              <a:rPr lang="fr-FR" sz="2000">
                <a:solidFill>
                  <a:srgbClr val="0071B9"/>
                </a:solidFill>
              </a:rPr>
              <a:t>La croisance mondiale s’essouffle</a:t>
            </a:r>
          </a:p>
          <a:p>
            <a:pPr marL="609600" indent="-609600" eaLnBrk="0" hangingPunct="0">
              <a:spcBef>
                <a:spcPts val="600"/>
              </a:spcBef>
              <a:buClr>
                <a:srgbClr val="F47A00"/>
              </a:buClr>
              <a:buFont typeface="Times New Roman" pitchFamily="18" charset="0"/>
              <a:buAutoNum type="arabicPeriod"/>
            </a:pPr>
            <a:endParaRPr lang="fr-FR" sz="2000">
              <a:solidFill>
                <a:srgbClr val="0071B9"/>
              </a:solidFill>
            </a:endParaRPr>
          </a:p>
          <a:p>
            <a:pPr marL="609600" indent="-609600" eaLnBrk="0" hangingPunct="0">
              <a:spcBef>
                <a:spcPts val="600"/>
              </a:spcBef>
              <a:buClr>
                <a:srgbClr val="F47A00"/>
              </a:buClr>
              <a:buFont typeface="Times New Roman" pitchFamily="18" charset="0"/>
              <a:buAutoNum type="arabicPeriod"/>
            </a:pPr>
            <a:r>
              <a:rPr lang="fr-FR" sz="2000">
                <a:solidFill>
                  <a:srgbClr val="0071B9"/>
                </a:solidFill>
              </a:rPr>
              <a:t>Les contraintes sur l’activité sont en train de changer de nature</a:t>
            </a:r>
          </a:p>
          <a:p>
            <a:pPr marL="609600" indent="-609600" eaLnBrk="0" hangingPunct="0">
              <a:spcBef>
                <a:spcPts val="600"/>
              </a:spcBef>
              <a:buClr>
                <a:srgbClr val="F47A00"/>
              </a:buClr>
              <a:buFont typeface="Times New Roman" pitchFamily="18" charset="0"/>
              <a:buAutoNum type="arabicPeriod"/>
            </a:pPr>
            <a:endParaRPr lang="fr-FR" sz="2000">
              <a:solidFill>
                <a:srgbClr val="0071B9"/>
              </a:solidFill>
            </a:endParaRPr>
          </a:p>
          <a:p>
            <a:pPr marL="609600" indent="-609600" eaLnBrk="0" hangingPunct="0">
              <a:spcBef>
                <a:spcPts val="600"/>
              </a:spcBef>
              <a:buClr>
                <a:srgbClr val="F47A00"/>
              </a:buClr>
              <a:buFont typeface="Times New Roman" pitchFamily="18" charset="0"/>
              <a:buAutoNum type="arabicPeriod"/>
            </a:pPr>
            <a:r>
              <a:rPr lang="fr-FR" sz="2000">
                <a:solidFill>
                  <a:srgbClr val="0071B9"/>
                </a:solidFill>
              </a:rPr>
              <a:t>La France résiste mais pourra difficilement échapper à une récession européenne</a:t>
            </a:r>
          </a:p>
          <a:p>
            <a:pPr marL="609600" indent="-609600" eaLnBrk="0" hangingPunct="0">
              <a:spcBef>
                <a:spcPts val="600"/>
              </a:spcBef>
              <a:buClr>
                <a:srgbClr val="F47A00"/>
              </a:buClr>
              <a:buFont typeface="Times New Roman" pitchFamily="18" charset="0"/>
              <a:buAutoNum type="arabicPeriod"/>
            </a:pPr>
            <a:endParaRPr lang="fr-FR" sz="2000">
              <a:solidFill>
                <a:srgbClr val="0071B9"/>
              </a:solidFill>
            </a:endParaRPr>
          </a:p>
          <a:p>
            <a:pPr marL="609600" indent="-609600" eaLnBrk="0" hangingPunct="0">
              <a:spcBef>
                <a:spcPts val="600"/>
              </a:spcBef>
              <a:buClr>
                <a:srgbClr val="F47A00"/>
              </a:buClr>
              <a:buFont typeface="Times New Roman" pitchFamily="18" charset="0"/>
              <a:buAutoNum type="arabicPeriod"/>
            </a:pPr>
            <a:r>
              <a:rPr lang="fr-FR" sz="2000">
                <a:solidFill>
                  <a:srgbClr val="0071B9"/>
                </a:solidFill>
              </a:rPr>
              <a:t>Le choc est éminemment sectoriel</a:t>
            </a:r>
          </a:p>
          <a:p>
            <a:pPr marL="609600" indent="-609600" eaLnBrk="0" hangingPunct="0">
              <a:spcBef>
                <a:spcPts val="600"/>
              </a:spcBef>
              <a:buClr>
                <a:srgbClr val="F47A00"/>
              </a:buClr>
              <a:buFont typeface="Times New Roman" pitchFamily="18" charset="0"/>
              <a:buAutoNum type="arabicPeriod"/>
            </a:pPr>
            <a:endParaRPr lang="fr-FR" sz="2000">
              <a:solidFill>
                <a:srgbClr val="0071B9"/>
              </a:solidFill>
            </a:endParaRPr>
          </a:p>
        </p:txBody>
      </p:sp>
      <p:sp>
        <p:nvSpPr>
          <p:cNvPr id="2" name="Rectangle à coins arrondis 1"/>
          <p:cNvSpPr/>
          <p:nvPr/>
        </p:nvSpPr>
        <p:spPr bwMode="auto">
          <a:xfrm>
            <a:off x="1052945" y="1534728"/>
            <a:ext cx="8715463" cy="720080"/>
          </a:xfrm>
          <a:prstGeom prst="roundRect">
            <a:avLst/>
          </a:prstGeom>
          <a:noFill/>
          <a:ln w="38100" cap="flat" cmpd="sng" algn="ctr">
            <a:solidFill>
              <a:srgbClr val="F37335"/>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r-FR" sz="2400">
              <a:latin typeface="Avenir LT 85 Heavy" pitchFamily="34" charset="0"/>
            </a:endParaRPr>
          </a:p>
        </p:txBody>
      </p:sp>
      <p:pic>
        <p:nvPicPr>
          <p:cNvPr id="7" name="Imag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5396098"/>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99095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1"/>
          </p:nvPr>
        </p:nvSpPr>
        <p:spPr>
          <a:xfrm>
            <a:off x="8951788" y="6248400"/>
            <a:ext cx="1555750" cy="457200"/>
          </a:xfrm>
        </p:spPr>
        <p:txBody>
          <a:bodyPr/>
          <a:lstStyle/>
          <a:p>
            <a:pPr>
              <a:defRPr/>
            </a:pPr>
            <a:fld id="{1014F82D-0A98-40B6-847C-EC8F4B96C636}" type="slidenum">
              <a:rPr lang="fr-FR"/>
              <a:pPr>
                <a:defRPr/>
              </a:pPr>
              <a:t>48</a:t>
            </a:fld>
            <a:endParaRPr lang="fr-FR" dirty="0"/>
          </a:p>
        </p:txBody>
      </p:sp>
      <p:sp>
        <p:nvSpPr>
          <p:cNvPr id="11" name="Rectangle 2"/>
          <p:cNvSpPr>
            <a:spLocks noGrp="1" noChangeArrowheads="1"/>
          </p:cNvSpPr>
          <p:nvPr>
            <p:ph type="title"/>
          </p:nvPr>
        </p:nvSpPr>
        <p:spPr>
          <a:xfrm>
            <a:off x="507341" y="116633"/>
            <a:ext cx="8641655" cy="720725"/>
          </a:xfrm>
        </p:spPr>
        <p:txBody>
          <a:bodyPr anchor="ctr"/>
          <a:lstStyle/>
          <a:p>
            <a:pPr algn="l" eaLnBrk="1" hangingPunct="1"/>
            <a:r>
              <a:rPr lang="fr-FR" altLang="fr-FR" sz="2200">
                <a:solidFill>
                  <a:srgbClr val="0070C0"/>
                </a:solidFill>
                <a:latin typeface="Avenir LT 85 Heavy" pitchFamily="34" charset="0"/>
              </a:rPr>
              <a:t>Le ralentissement </a:t>
            </a:r>
            <a:r>
              <a:rPr lang="fr-FR" altLang="fr-FR" sz="2200" dirty="0">
                <a:solidFill>
                  <a:srgbClr val="0070C0"/>
                </a:solidFill>
                <a:latin typeface="Avenir LT 85 Heavy" pitchFamily="34" charset="0"/>
              </a:rPr>
              <a:t>de l’activité à l’échelle </a:t>
            </a:r>
            <a:r>
              <a:rPr lang="fr-FR" altLang="fr-FR" sz="2200">
                <a:solidFill>
                  <a:srgbClr val="0070C0"/>
                </a:solidFill>
                <a:latin typeface="Avenir LT 85 Heavy" pitchFamily="34" charset="0"/>
              </a:rPr>
              <a:t>mondiale s’amplifie</a:t>
            </a:r>
            <a:endParaRPr lang="fr-FR" altLang="fr-FR" sz="2200" b="0" dirty="0">
              <a:latin typeface="Avenir LT 85 Heavy" pitchFamily="34" charset="0"/>
            </a:endParaRPr>
          </a:p>
        </p:txBody>
      </p:sp>
      <p:pic>
        <p:nvPicPr>
          <p:cNvPr id="7" name="Picture 1" descr="&lt;Chart&gt;&lt;ImageInfo Version=&quot;5.30.804.0&quot; GUID=&quot;170a08ec65ca443aa6c9e798dc7c941a&quot; DsId=&quot;ZCRX015&quot; T1SubID=&quot;&quot; Width=&quot;890&quot; Height=&quot;540&quot; Format=&quot;emf&quot; ChartGroupUID=&quot;b37070b3-45e9-470d-a801-34bb66663341&quot; GroupName=&quot;Monde&quot; ChartName=&quot;Monde : PMI composite et manufacturier (2010)&quot; ChartStyleName=&quot;&quot; GroupNameEncoded=&quot;Monde&quot; ChartNameEncoded=&quot;Monde+%3a+PMI+composite+et+manufacturier+(2010)&quot; ChartStyleNameEncoded=&quot;&quot; ShortCode=&quot;&quot; ChartOwner=&quot;ZCRX015&quot; TemplateId=&quot;&quot; TemplateName=&quot;&quot; TemplateNameEncoded=&quot;&quot; EditionId=&quot;&quot; EditionGenerationDate=&quot;&quot; RefreshDate=&quot;17/10/2022 15:26:24&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45&quot; RightMargin=&quot;0&quot; TopMargin=&quot;121&quot; FootMargin=&quot;0&quot; Orientation=&quot;landscape&quot; FileNameTemplate=&quot;&quot; ImageFileName=&quot;&quot; ChartTitle=&quot;Monde&quot; DoStretch=&quot;&quot; Pr=&quot;t&quot; RetrieveParams=&quot;&quot; /&gt;&lt;/Chart&gt;"/>
          <p:cNvPicPr>
            <a:picLocks/>
          </p:cNvPicPr>
          <p:nvPr/>
        </p:nvPicPr>
        <p:blipFill>
          <a:blip r:embed="rId3">
            <a:extLst>
              <a:ext uri="{28A0092B-C50C-407E-A947-70E740481C1C}">
                <a14:useLocalDpi xmlns:a14="http://schemas.microsoft.com/office/drawing/2010/main" val="0"/>
              </a:ext>
            </a:extLst>
          </a:blip>
          <a:stretch>
            <a:fillRect/>
          </a:stretch>
        </p:blipFill>
        <p:spPr>
          <a:xfrm>
            <a:off x="752059" y="1046173"/>
            <a:ext cx="8483632" cy="5143500"/>
          </a:xfrm>
          <a:prstGeom prst="rect">
            <a:avLst/>
          </a:prstGeom>
          <a:solidFill>
            <a:srgbClr val="FFFFFF"/>
          </a:solidFill>
          <a:ln>
            <a:noFill/>
          </a:ln>
        </p:spPr>
      </p:pic>
      <p:sp>
        <p:nvSpPr>
          <p:cNvPr id="9" name="Espace réservé du pied de page 3"/>
          <p:cNvSpPr>
            <a:spLocks noGrp="1"/>
          </p:cNvSpPr>
          <p:nvPr/>
        </p:nvSpPr>
        <p:spPr bwMode="auto">
          <a:xfrm>
            <a:off x="1524001" y="638810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sz="1200" b="0" dirty="0">
              <a:latin typeface="Avenir LT 55 Oblique" pitchFamily="34" charset="0"/>
            </a:endParaRPr>
          </a:p>
        </p:txBody>
      </p:sp>
      <p:sp>
        <p:nvSpPr>
          <p:cNvPr id="10"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12" name="Imag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16937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1"/>
          </p:nvPr>
        </p:nvSpPr>
        <p:spPr>
          <a:xfrm>
            <a:off x="8951788" y="6248400"/>
            <a:ext cx="1555750" cy="457200"/>
          </a:xfrm>
        </p:spPr>
        <p:txBody>
          <a:bodyPr/>
          <a:lstStyle/>
          <a:p>
            <a:pPr>
              <a:defRPr/>
            </a:pPr>
            <a:fld id="{1014F82D-0A98-40B6-847C-EC8F4B96C636}" type="slidenum">
              <a:rPr lang="fr-FR"/>
              <a:pPr>
                <a:defRPr/>
              </a:pPr>
              <a:t>49</a:t>
            </a:fld>
            <a:endParaRPr lang="fr-FR" dirty="0"/>
          </a:p>
        </p:txBody>
      </p:sp>
      <p:sp>
        <p:nvSpPr>
          <p:cNvPr id="11" name="Rectangle 2"/>
          <p:cNvSpPr>
            <a:spLocks noGrp="1" noChangeArrowheads="1"/>
          </p:cNvSpPr>
          <p:nvPr>
            <p:ph type="title"/>
          </p:nvPr>
        </p:nvSpPr>
        <p:spPr>
          <a:xfrm>
            <a:off x="507341" y="116633"/>
            <a:ext cx="8641655" cy="720725"/>
          </a:xfrm>
        </p:spPr>
        <p:txBody>
          <a:bodyPr anchor="ctr"/>
          <a:lstStyle/>
          <a:p>
            <a:pPr algn="l" eaLnBrk="1" hangingPunct="1"/>
            <a:r>
              <a:rPr lang="fr-FR" altLang="fr-FR" sz="2200">
                <a:solidFill>
                  <a:srgbClr val="0070C0"/>
                </a:solidFill>
                <a:latin typeface="Avenir LT 85 Heavy" pitchFamily="34" charset="0"/>
              </a:rPr>
              <a:t>Les indices boursiers sont plus que jamais en « bear market » et n’anticipent pas de regain d’activité</a:t>
            </a:r>
            <a:endParaRPr lang="fr-FR" altLang="fr-FR" sz="2200" b="0" dirty="0">
              <a:latin typeface="Avenir LT 85 Heavy" pitchFamily="34" charset="0"/>
            </a:endParaRPr>
          </a:p>
        </p:txBody>
      </p:sp>
      <p:sp>
        <p:nvSpPr>
          <p:cNvPr id="9" name="Espace réservé du pied de page 3"/>
          <p:cNvSpPr>
            <a:spLocks noGrp="1"/>
          </p:cNvSpPr>
          <p:nvPr/>
        </p:nvSpPr>
        <p:spPr bwMode="auto">
          <a:xfrm>
            <a:off x="1524001" y="638810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sz="1200" b="0" dirty="0">
              <a:latin typeface="Avenir LT 55 Oblique" pitchFamily="34" charset="0"/>
            </a:endParaRPr>
          </a:p>
        </p:txBody>
      </p:sp>
      <p:sp>
        <p:nvSpPr>
          <p:cNvPr id="10"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12" name="Imag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lt;Chart&gt;&lt;ImageInfo Version=&quot;5.30.804.0&quot; GUID=&quot;69c2d23b7e124314b13c838d1aa2fa38&quot; DsId=&quot;ZCRX014&quot; T1SubID=&quot;&quot; Width=&quot;891&quot; Height=&quot;540&quot; Format=&quot;emf&quot; ChartGroupUID=&quot;c08a1c4b-8b52-4d8e-a86f-981221b46da3&quot; GroupName=&quot;Perso&quot; ChartName=&quot;Indice boursier mondial (42 places) en dollar&quot; ChartStyleName=&quot;Diapo Rexecode&quot; GroupNameEncoded=&quot;Perso&quot; ChartNameEncoded=&quot;Indice+boursier+mondial+(42+places)+en+dollar&quot; ChartStyleNameEncoded=&quot;Diapo+Rexecode&quot; ShortCode=&quot;&quot; ChartOwner=&quot;ZCRX014&quot; TemplateId=&quot;&quot; TemplateName=&quot;&quot; TemplateNameEncoded=&quot;&quot; EditionId=&quot;&quot; EditionGenerationDate=&quot;&quot; RefreshDate=&quot;19/10/2022 14:44:32&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45&quot; RightMargin=&quot;0&quot; TopMargin=&quot;121&quot; FootMargin=&quot;0&quot; Orientation=&quot;landscape&quot; FileNameTemplate=&quot;&quot; ImageFileName=&quot;&quot; ChartTitle=&quot;Cours des actions: indices mondiaux&quot; DoStretch=&quot;&quot; Pr=&quot;t&quot; /&gt;&lt;/Chart&gt;"/>
          <p:cNvPicPr>
            <a:picLocks/>
          </p:cNvPicPr>
          <p:nvPr/>
        </p:nvPicPr>
        <p:blipFill>
          <a:blip r:embed="rId4">
            <a:extLst>
              <a:ext uri="{28A0092B-C50C-407E-A947-70E740481C1C}">
                <a14:useLocalDpi xmlns:a14="http://schemas.microsoft.com/office/drawing/2010/main" val="0"/>
              </a:ext>
            </a:extLst>
          </a:blip>
          <a:stretch>
            <a:fillRect/>
          </a:stretch>
        </p:blipFill>
        <p:spPr>
          <a:xfrm>
            <a:off x="428625" y="1152525"/>
            <a:ext cx="8483632" cy="5143500"/>
          </a:xfrm>
          <a:prstGeom prst="rect">
            <a:avLst/>
          </a:prstGeom>
        </p:spPr>
      </p:pic>
    </p:spTree>
    <p:extLst>
      <p:ext uri="{BB962C8B-B14F-4D97-AF65-F5344CB8AC3E}">
        <p14:creationId xmlns:p14="http://schemas.microsoft.com/office/powerpoint/2010/main" val="181634387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242262" y="1326236"/>
            <a:ext cx="8731050" cy="3096313"/>
          </a:xfrm>
        </p:spPr>
        <p:txBody>
          <a:bodyPr/>
          <a:lstStyle/>
          <a:p>
            <a:pPr algn="just"/>
            <a:endParaRPr lang="fr-FR" sz="2000" dirty="0">
              <a:solidFill>
                <a:schemeClr val="tx1"/>
              </a:solidFill>
            </a:endParaRPr>
          </a:p>
          <a:p>
            <a:pPr algn="just"/>
            <a:r>
              <a:rPr lang="fr-FR" sz="2000" dirty="0">
                <a:solidFill>
                  <a:schemeClr val="tx1"/>
                </a:solidFill>
              </a:rPr>
              <a:t>Depuis novembre 2021 : 4 524 recherches de cotes dont 3 766 ont donné un résultat.</a:t>
            </a:r>
          </a:p>
          <a:p>
            <a:pPr marL="0" indent="0" algn="just">
              <a:buNone/>
            </a:pPr>
            <a:endParaRPr lang="fr-FR" sz="2000" dirty="0">
              <a:solidFill>
                <a:schemeClr val="tx1"/>
              </a:solidFill>
            </a:endParaRPr>
          </a:p>
          <a:p>
            <a:pPr algn="just"/>
            <a:r>
              <a:rPr lang="fr-FR" sz="2000" dirty="0">
                <a:solidFill>
                  <a:schemeClr val="tx1"/>
                </a:solidFill>
              </a:rPr>
              <a:t>Depuis novembre 2021 : 4 797 visiteurs</a:t>
            </a:r>
          </a:p>
        </p:txBody>
      </p:sp>
      <p:sp>
        <p:nvSpPr>
          <p:cNvPr id="7" name="Titre 1"/>
          <p:cNvSpPr>
            <a:spLocks noGrp="1"/>
          </p:cNvSpPr>
          <p:nvPr>
            <p:ph type="title"/>
          </p:nvPr>
        </p:nvSpPr>
        <p:spPr>
          <a:xfrm>
            <a:off x="-132521" y="-45301"/>
            <a:ext cx="9753176" cy="727869"/>
          </a:xfrm>
        </p:spPr>
        <p:txBody>
          <a:bodyPr/>
          <a:lstStyle/>
          <a:p>
            <a:r>
              <a:rPr lang="fr-FR" dirty="0"/>
              <a:t>Le site argus-</a:t>
            </a:r>
            <a:r>
              <a:rPr lang="fr-FR" dirty="0" err="1"/>
              <a:t>chariot.com</a:t>
            </a:r>
            <a:endParaRPr lang="fr-FR" dirty="0"/>
          </a:p>
        </p:txBody>
      </p:sp>
      <p:sp>
        <p:nvSpPr>
          <p:cNvPr id="8" name="Espace réservé du texte 2"/>
          <p:cNvSpPr txBox="1">
            <a:spLocks/>
          </p:cNvSpPr>
          <p:nvPr/>
        </p:nvSpPr>
        <p:spPr>
          <a:xfrm>
            <a:off x="242262" y="693542"/>
            <a:ext cx="8274721" cy="430524"/>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Statistiques des visites</a:t>
            </a:r>
          </a:p>
        </p:txBody>
      </p:sp>
      <p:graphicFrame>
        <p:nvGraphicFramePr>
          <p:cNvPr id="2" name="Graphique 1">
            <a:extLst>
              <a:ext uri="{FF2B5EF4-FFF2-40B4-BE49-F238E27FC236}">
                <a16:creationId xmlns:a16="http://schemas.microsoft.com/office/drawing/2014/main" id="{E3CDA5E1-ADC8-E8D2-F893-422DC09B5CFF}"/>
              </a:ext>
            </a:extLst>
          </p:cNvPr>
          <p:cNvGraphicFramePr/>
          <p:nvPr/>
        </p:nvGraphicFramePr>
        <p:xfrm>
          <a:off x="6096000" y="2614314"/>
          <a:ext cx="5466080" cy="35501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21144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1"/>
          </p:nvPr>
        </p:nvSpPr>
        <p:spPr>
          <a:xfrm>
            <a:off x="8951788" y="6248400"/>
            <a:ext cx="1555750" cy="457200"/>
          </a:xfrm>
        </p:spPr>
        <p:txBody>
          <a:bodyPr/>
          <a:lstStyle/>
          <a:p>
            <a:pPr>
              <a:defRPr/>
            </a:pPr>
            <a:fld id="{1014F82D-0A98-40B6-847C-EC8F4B96C636}" type="slidenum">
              <a:rPr lang="fr-FR"/>
              <a:pPr>
                <a:defRPr/>
              </a:pPr>
              <a:t>50</a:t>
            </a:fld>
            <a:endParaRPr lang="fr-FR" dirty="0"/>
          </a:p>
        </p:txBody>
      </p:sp>
      <p:sp>
        <p:nvSpPr>
          <p:cNvPr id="7" name="Espace réservé du pied de page 3"/>
          <p:cNvSpPr>
            <a:spLocks noGrp="1"/>
          </p:cNvSpPr>
          <p:nvPr/>
        </p:nvSpPr>
        <p:spPr bwMode="auto">
          <a:xfrm>
            <a:off x="1524001" y="638810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sz="1200" b="0" dirty="0">
              <a:latin typeface="Avenir LT 55 Oblique" pitchFamily="34" charset="0"/>
            </a:endParaRPr>
          </a:p>
        </p:txBody>
      </p:sp>
      <p:sp>
        <p:nvSpPr>
          <p:cNvPr id="11" name="Rectangle 2"/>
          <p:cNvSpPr>
            <a:spLocks noGrp="1" noChangeArrowheads="1"/>
          </p:cNvSpPr>
          <p:nvPr>
            <p:ph type="title"/>
          </p:nvPr>
        </p:nvSpPr>
        <p:spPr>
          <a:xfrm>
            <a:off x="507341" y="116633"/>
            <a:ext cx="8736247" cy="720725"/>
          </a:xfrm>
        </p:spPr>
        <p:txBody>
          <a:bodyPr/>
          <a:lstStyle/>
          <a:p>
            <a:pPr algn="l"/>
            <a:r>
              <a:rPr lang="fr-FR" altLang="fr-FR" sz="2200" dirty="0">
                <a:solidFill>
                  <a:srgbClr val="0070C0"/>
                </a:solidFill>
                <a:latin typeface="Avenir LT 85 Heavy" pitchFamily="34" charset="0"/>
              </a:rPr>
              <a:t>Les </a:t>
            </a:r>
            <a:r>
              <a:rPr lang="fr-FR" altLang="fr-FR" sz="2200">
                <a:solidFill>
                  <a:srgbClr val="0070C0"/>
                </a:solidFill>
                <a:latin typeface="Avenir LT 85 Heavy" pitchFamily="34" charset="0"/>
              </a:rPr>
              <a:t>pays qui engrangent des excédents commerciaux records ont une capacité limitée à les convertir en consommation</a:t>
            </a:r>
            <a:endParaRPr lang="fr-FR" altLang="fr-FR" sz="2200" b="0" dirty="0">
              <a:latin typeface="Avenir LT 85 Heavy" pitchFamily="34" charset="0"/>
            </a:endParaRPr>
          </a:p>
        </p:txBody>
      </p:sp>
      <p:sp>
        <p:nvSpPr>
          <p:cNvPr id="9"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12" name="Imag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lt;Chart&gt;&lt;ImageInfo Version=&quot;5.30.804.0&quot; GUID=&quot;5b30dc05f153495680513b7ca7071913&quot; DsId=&quot;ZCRX015&quot; T1SubID=&quot;&quot; Width=&quot;917&quot; Height=&quot;540&quot; Format=&quot;emf&quot; ChartGroupUID=&quot;c4a08072-ac90-4b1f-916b-bfd4222e14e0&quot; GroupName=&quot;Monde&quot; ChartName=&quot;Balances commerciales bar&quot; ChartStyleName=&quot;&quot; GroupNameEncoded=&quot;Monde&quot; ChartNameEncoded=&quot;Balances+commerciales+bar&quot; ChartStyleNameEncoded=&quot;&quot; ShortCode=&quot;&quot; ChartOwner=&quot;ZCRX014&quot; TemplateId=&quot;&quot; TemplateName=&quot;&quot; TemplateNameEncoded=&quot;&quot; EditionId=&quot;&quot; EditionGenerationDate=&quot;&quot; RefreshDate=&quot;19/10/2022 14:47:02&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45&quot; RightMargin=&quot;0&quot; TopMargin=&quot;121&quot; FootMargin=&quot;0&quot; Orientation=&quot;landscape&quot; FileNameTemplate=&quot;&quot; ImageFileName=&quot;&quot; ChartTitle=&quot;&quot; DoStretch=&quot;&quot; Pr=&quot;t&quot; RetrieveParams=&quot;&quot; /&gt;&lt;/Chart&gt;"/>
          <p:cNvPicPr>
            <a:picLocks/>
          </p:cNvPicPr>
          <p:nvPr/>
        </p:nvPicPr>
        <p:blipFill>
          <a:blip r:embed="rId4">
            <a:extLst>
              <a:ext uri="{28A0092B-C50C-407E-A947-70E740481C1C}">
                <a14:useLocalDpi xmlns:a14="http://schemas.microsoft.com/office/drawing/2010/main" val="0"/>
              </a:ext>
            </a:extLst>
          </a:blip>
          <a:stretch>
            <a:fillRect/>
          </a:stretch>
        </p:blipFill>
        <p:spPr>
          <a:xfrm>
            <a:off x="507341" y="976323"/>
            <a:ext cx="8736247" cy="5143500"/>
          </a:xfrm>
          <a:prstGeom prst="rect">
            <a:avLst/>
          </a:prstGeom>
          <a:solidFill>
            <a:srgbClr val="FFFFFF"/>
          </a:solidFill>
          <a:ln>
            <a:noFill/>
          </a:ln>
        </p:spPr>
      </p:pic>
    </p:spTree>
    <p:extLst>
      <p:ext uri="{BB962C8B-B14F-4D97-AF65-F5344CB8AC3E}">
        <p14:creationId xmlns:p14="http://schemas.microsoft.com/office/powerpoint/2010/main" val="54809114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1"/>
          </p:nvPr>
        </p:nvSpPr>
        <p:spPr>
          <a:xfrm>
            <a:off x="8951788" y="6248400"/>
            <a:ext cx="1555750" cy="457200"/>
          </a:xfrm>
        </p:spPr>
        <p:txBody>
          <a:bodyPr/>
          <a:lstStyle/>
          <a:p>
            <a:pPr>
              <a:defRPr/>
            </a:pPr>
            <a:fld id="{1014F82D-0A98-40B6-847C-EC8F4B96C636}" type="slidenum">
              <a:rPr lang="fr-FR"/>
              <a:pPr>
                <a:defRPr/>
              </a:pPr>
              <a:t>51</a:t>
            </a:fld>
            <a:endParaRPr lang="fr-FR" dirty="0"/>
          </a:p>
        </p:txBody>
      </p:sp>
      <p:sp>
        <p:nvSpPr>
          <p:cNvPr id="11" name="Rectangle 2"/>
          <p:cNvSpPr>
            <a:spLocks noGrp="1" noChangeArrowheads="1"/>
          </p:cNvSpPr>
          <p:nvPr>
            <p:ph type="title"/>
          </p:nvPr>
        </p:nvSpPr>
        <p:spPr>
          <a:xfrm>
            <a:off x="507341" y="116633"/>
            <a:ext cx="8641655" cy="720725"/>
          </a:xfrm>
        </p:spPr>
        <p:txBody>
          <a:bodyPr/>
          <a:lstStyle/>
          <a:p>
            <a:pPr algn="l" eaLnBrk="1" hangingPunct="1"/>
            <a:r>
              <a:rPr lang="fr-FR" altLang="fr-FR" sz="2200" dirty="0">
                <a:solidFill>
                  <a:srgbClr val="0070C0"/>
                </a:solidFill>
                <a:latin typeface="Avenir LT 85 Heavy" pitchFamily="34" charset="0"/>
              </a:rPr>
              <a:t>Avec le recul de ses importations en volume, l’impulsion transmise par la Chine à l’économie mondiale </a:t>
            </a:r>
            <a:r>
              <a:rPr lang="fr-FR" altLang="fr-FR" sz="2200">
                <a:solidFill>
                  <a:srgbClr val="0070C0"/>
                </a:solidFill>
                <a:latin typeface="Avenir LT 85 Heavy" pitchFamily="34" charset="0"/>
              </a:rPr>
              <a:t>est négative</a:t>
            </a:r>
            <a:endParaRPr lang="fr-FR" altLang="fr-FR" sz="2200" b="0" dirty="0">
              <a:latin typeface="Avenir LT 85 Heavy" pitchFamily="34" charset="0"/>
            </a:endParaRPr>
          </a:p>
        </p:txBody>
      </p:sp>
      <p:sp>
        <p:nvSpPr>
          <p:cNvPr id="9" name="Espace réservé du pied de page 3"/>
          <p:cNvSpPr>
            <a:spLocks noGrp="1"/>
          </p:cNvSpPr>
          <p:nvPr/>
        </p:nvSpPr>
        <p:spPr bwMode="auto">
          <a:xfrm>
            <a:off x="1524001" y="638810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sz="1200" b="0" dirty="0">
              <a:latin typeface="Avenir LT 55 Oblique" pitchFamily="34" charset="0"/>
            </a:endParaRPr>
          </a:p>
        </p:txBody>
      </p:sp>
      <p:pic>
        <p:nvPicPr>
          <p:cNvPr id="7" name="Picture 1" descr="&lt;Chart&gt;&lt;ImageInfo Version=&quot;5.30.804.0&quot; GUID=&quot;06e99ae574264237961af3d8ba249062&quot; DsId=&quot;ZCRX015&quot; T1SubID=&quot;&quot; Width=&quot;890&quot; Height=&quot;540&quot; Format=&quot;emf&quot; ChartGroupUID=&quot;c144a9bb-4c81-4512-a669-01bc1467b4fb&quot; GroupName=&quot;Chine&quot; ChartName=&quot;Chine : Commerce extérieur en volume&quot; ChartStyleName=&quot;&quot; GroupNameEncoded=&quot;Chine&quot; ChartNameEncoded=&quot;Chine+%3a+Commerce+ext%c3%a9rieur+en+volume&quot; ChartStyleNameEncoded=&quot;&quot; ShortCode=&quot;&quot; ChartOwner=&quot;ZCRX016&quot; TemplateId=&quot;&quot; TemplateName=&quot;&quot; TemplateNameEncoded=&quot;&quot; EditionId=&quot;&quot; EditionGenerationDate=&quot;&quot; RefreshDate=&quot;17/10/2022 15:26:25&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45&quot; RightMargin=&quot;0&quot; TopMargin=&quot;121&quot; FootMargin=&quot;0&quot; Orientation=&quot;landscape&quot; FileNameTemplate=&quot;&quot; ImageFileName=&quot;&quot; ChartTitle=&quot;Chine&quot; DoStretch=&quot;&quot; Pr=&quot;t&quot; RetrieveParams=&quot;&quot; /&gt;&lt;/Chart&gt;"/>
          <p:cNvPicPr>
            <a:picLocks/>
          </p:cNvPicPr>
          <p:nvPr/>
        </p:nvPicPr>
        <p:blipFill>
          <a:blip r:embed="rId3">
            <a:extLst>
              <a:ext uri="{28A0092B-C50C-407E-A947-70E740481C1C}">
                <a14:useLocalDpi xmlns:a14="http://schemas.microsoft.com/office/drawing/2010/main" val="0"/>
              </a:ext>
            </a:extLst>
          </a:blip>
          <a:stretch>
            <a:fillRect/>
          </a:stretch>
        </p:blipFill>
        <p:spPr>
          <a:xfrm>
            <a:off x="586352" y="906474"/>
            <a:ext cx="8483632" cy="5143500"/>
          </a:xfrm>
          <a:prstGeom prst="rect">
            <a:avLst/>
          </a:prstGeom>
          <a:solidFill>
            <a:srgbClr val="FFFFFF"/>
          </a:solidFill>
          <a:ln>
            <a:noFill/>
          </a:ln>
        </p:spPr>
      </p:pic>
      <p:sp>
        <p:nvSpPr>
          <p:cNvPr id="10"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12" name="Imag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997822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1"/>
          </p:nvPr>
        </p:nvSpPr>
        <p:spPr>
          <a:xfrm>
            <a:off x="8951788" y="6248400"/>
            <a:ext cx="1555750" cy="457200"/>
          </a:xfrm>
        </p:spPr>
        <p:txBody>
          <a:bodyPr/>
          <a:lstStyle/>
          <a:p>
            <a:pPr>
              <a:defRPr/>
            </a:pPr>
            <a:fld id="{1014F82D-0A98-40B6-847C-EC8F4B96C636}" type="slidenum">
              <a:rPr lang="fr-FR"/>
              <a:pPr>
                <a:defRPr/>
              </a:pPr>
              <a:t>52</a:t>
            </a:fld>
            <a:endParaRPr lang="fr-FR" dirty="0"/>
          </a:p>
        </p:txBody>
      </p:sp>
      <p:sp>
        <p:nvSpPr>
          <p:cNvPr id="11" name="Rectangle 2"/>
          <p:cNvSpPr>
            <a:spLocks noGrp="1" noChangeArrowheads="1"/>
          </p:cNvSpPr>
          <p:nvPr>
            <p:ph type="title"/>
          </p:nvPr>
        </p:nvSpPr>
        <p:spPr>
          <a:xfrm>
            <a:off x="507341" y="116633"/>
            <a:ext cx="8641655" cy="720725"/>
          </a:xfrm>
        </p:spPr>
        <p:txBody>
          <a:bodyPr/>
          <a:lstStyle/>
          <a:p>
            <a:pPr algn="l" eaLnBrk="1" hangingPunct="1"/>
            <a:r>
              <a:rPr lang="fr-FR" altLang="fr-FR" sz="2200">
                <a:solidFill>
                  <a:srgbClr val="0070C0"/>
                </a:solidFill>
                <a:latin typeface="Avenir LT 85 Heavy" pitchFamily="34" charset="0"/>
              </a:rPr>
              <a:t>Les taux d’inflation connaissent partout une envolée qui ampute le pouvoir d’achat du revenu des ménages…</a:t>
            </a:r>
            <a:endParaRPr lang="fr-FR" altLang="fr-FR" sz="2200" b="0" dirty="0">
              <a:latin typeface="Avenir LT 85 Heavy" pitchFamily="34" charset="0"/>
            </a:endParaRPr>
          </a:p>
        </p:txBody>
      </p:sp>
      <p:sp>
        <p:nvSpPr>
          <p:cNvPr id="9" name="Espace réservé du pied de page 3"/>
          <p:cNvSpPr>
            <a:spLocks noGrp="1"/>
          </p:cNvSpPr>
          <p:nvPr/>
        </p:nvSpPr>
        <p:spPr bwMode="auto">
          <a:xfrm>
            <a:off x="1524001" y="638810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sz="1200" b="0" dirty="0">
              <a:latin typeface="Avenir LT 55 Oblique" pitchFamily="34" charset="0"/>
            </a:endParaRPr>
          </a:p>
        </p:txBody>
      </p:sp>
      <p:pic>
        <p:nvPicPr>
          <p:cNvPr id="2" name="Picture 1" descr="&lt;Chart&gt;&lt;ImageInfo Version=&quot;5.30.804.0&quot; GUID=&quot;9dfaa5c02f164b7bac7fbb57b851e453&quot; DsId=&quot;ZCRX015&quot; T1SubID=&quot;&quot; Width=&quot;890&quot; Height=&quot;540&quot; Format=&quot;emf&quot; ChartGroupUID=&quot;811d35f2-2fe4-44e5-b82a-dc3daf853a56&quot; GroupName=&quot;Monde&quot; ChartName=&quot;Monde : Evolution de l'inflation&quot; ChartStyleName=&quot;&quot; GroupNameEncoded=&quot;Monde&quot; ChartNameEncoded=&quot;Monde+%3a+Evolution+de+l%27inflation&quot; ChartStyleNameEncoded=&quot;&quot; ShortCode=&quot;&quot; ChartOwner=&quot;ZCRX014&quot; TemplateId=&quot;&quot; TemplateName=&quot;&quot; TemplateNameEncoded=&quot;&quot; EditionId=&quot;&quot; EditionGenerationDate=&quot;&quot; RefreshDate=&quot;19/10/2022 14:49:58&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45&quot; RightMargin=&quot;0&quot; TopMargin=&quot;121&quot; FootMargin=&quot;0&quot; Orientation=&quot;landscape&quot; FileNameTemplate=&quot;&quot; ImageFileName=&quot;&quot; ChartTitle=&quot;Monde&quot; DoStretch=&quot;&quot; Pr=&quot;t&quot; RetrieveParams=&quot;&quot; /&gt;&lt;/Chart&gt;"/>
          <p:cNvPicPr>
            <a:picLocks/>
          </p:cNvPicPr>
          <p:nvPr/>
        </p:nvPicPr>
        <p:blipFill>
          <a:blip r:embed="rId3">
            <a:extLst>
              <a:ext uri="{28A0092B-C50C-407E-A947-70E740481C1C}">
                <a14:useLocalDpi xmlns:a14="http://schemas.microsoft.com/office/drawing/2010/main" val="0"/>
              </a:ext>
            </a:extLst>
          </a:blip>
          <a:stretch>
            <a:fillRect/>
          </a:stretch>
        </p:blipFill>
        <p:spPr>
          <a:xfrm>
            <a:off x="665364" y="1035784"/>
            <a:ext cx="8483632" cy="5143500"/>
          </a:xfrm>
          <a:prstGeom prst="rect">
            <a:avLst/>
          </a:prstGeom>
          <a:solidFill>
            <a:srgbClr val="FFFFFF"/>
          </a:solidFill>
          <a:ln>
            <a:noFill/>
          </a:ln>
        </p:spPr>
      </p:pic>
      <p:sp>
        <p:nvSpPr>
          <p:cNvPr id="10"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12" name="Imag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46032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1"/>
          </p:nvPr>
        </p:nvSpPr>
        <p:spPr>
          <a:xfrm>
            <a:off x="8951788" y="6248400"/>
            <a:ext cx="1555750" cy="457200"/>
          </a:xfrm>
        </p:spPr>
        <p:txBody>
          <a:bodyPr/>
          <a:lstStyle/>
          <a:p>
            <a:pPr>
              <a:defRPr/>
            </a:pPr>
            <a:fld id="{1014F82D-0A98-40B6-847C-EC8F4B96C636}" type="slidenum">
              <a:rPr lang="fr-FR"/>
              <a:pPr>
                <a:defRPr/>
              </a:pPr>
              <a:t>53</a:t>
            </a:fld>
            <a:endParaRPr lang="fr-FR" dirty="0"/>
          </a:p>
        </p:txBody>
      </p:sp>
      <p:sp>
        <p:nvSpPr>
          <p:cNvPr id="11" name="Rectangle 2"/>
          <p:cNvSpPr>
            <a:spLocks noGrp="1" noChangeArrowheads="1"/>
          </p:cNvSpPr>
          <p:nvPr>
            <p:ph type="title"/>
          </p:nvPr>
        </p:nvSpPr>
        <p:spPr>
          <a:xfrm>
            <a:off x="507341" y="116633"/>
            <a:ext cx="8641655" cy="720725"/>
          </a:xfrm>
        </p:spPr>
        <p:txBody>
          <a:bodyPr/>
          <a:lstStyle/>
          <a:p>
            <a:pPr algn="l" eaLnBrk="1" hangingPunct="1"/>
            <a:r>
              <a:rPr lang="fr-FR" altLang="fr-FR" sz="2200">
                <a:solidFill>
                  <a:srgbClr val="0070C0"/>
                </a:solidFill>
                <a:latin typeface="Avenir LT 85 Heavy" pitchFamily="34" charset="0"/>
              </a:rPr>
              <a:t>…et pousse les banques centrales à relever leurs taux d’intérêt directeurs comme jamais depuis 2008…</a:t>
            </a:r>
            <a:endParaRPr lang="fr-FR" altLang="fr-FR" sz="2200" b="0" dirty="0">
              <a:latin typeface="Avenir LT 85 Heavy" pitchFamily="34" charset="0"/>
            </a:endParaRPr>
          </a:p>
        </p:txBody>
      </p:sp>
      <p:sp>
        <p:nvSpPr>
          <p:cNvPr id="9" name="Espace réservé du pied de page 3"/>
          <p:cNvSpPr>
            <a:spLocks noGrp="1"/>
          </p:cNvSpPr>
          <p:nvPr/>
        </p:nvSpPr>
        <p:spPr bwMode="auto">
          <a:xfrm>
            <a:off x="1524001" y="638810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sz="1200" b="0" dirty="0">
              <a:latin typeface="Avenir LT 55 Oblique" pitchFamily="34" charset="0"/>
            </a:endParaRPr>
          </a:p>
        </p:txBody>
      </p:sp>
      <p:sp>
        <p:nvSpPr>
          <p:cNvPr id="10"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12" name="Imag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descr="&lt;Chart&gt;&lt;ImageInfo Version=&quot;5.30.804.0&quot; GUID=&quot;99a790a72d2e49ab878bf18cdbaf67e7&quot; DsId=&quot;ZCRX014&quot; T1SubID=&quot;&quot; Width=&quot;891&quot; Height=&quot;540&quot; Format=&quot;emf&quot; ChartGroupUID=&quot;f22b1c37-8549-46d9-bea5-48fd990154a8&quot; GroupName=&quot;12 septembre 2022&quot; ChartName=&quot;Taux directeurs - Etats-Unis - Zone euro - UK - Japon - diapo&quot; ChartStyleName=&quot;&quot; GroupNameEncoded=&quot;12+septembre+2022&quot; ChartNameEncoded=&quot;Taux+directeurs+-+Etats-Unis+-+Zone+euro+-+UK+-+Japon+-+diapo&quot; ChartStyleNameEncoded=&quot;&quot; ShortCode=&quot;&quot; ChartOwner=&quot;ZCRX014&quot; TemplateId=&quot;&quot; TemplateName=&quot;&quot; TemplateNameEncoded=&quot;&quot; EditionId=&quot;&quot; EditionGenerationDate=&quot;&quot; RefreshDate=&quot;19/10/2022 14:54:04&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45&quot; RightMargin=&quot;0&quot; TopMargin=&quot;121&quot; FootMargin=&quot;0&quot; Orientation=&quot;landscape&quot; FileNameTemplate=&quot;&quot; ImageFileName=&quot;&quot; ChartTitle=&quot;Taux directeur&quot; DoStretch=&quot;&quot; Pr=&quot;t&quot; /&gt;&lt;/Chart&gt;"/>
          <p:cNvPicPr>
            <a:picLocks/>
          </p:cNvPicPr>
          <p:nvPr/>
        </p:nvPicPr>
        <p:blipFill>
          <a:blip r:embed="rId4">
            <a:extLst>
              <a:ext uri="{28A0092B-C50C-407E-A947-70E740481C1C}">
                <a14:useLocalDpi xmlns:a14="http://schemas.microsoft.com/office/drawing/2010/main" val="0"/>
              </a:ext>
            </a:extLst>
          </a:blip>
          <a:stretch>
            <a:fillRect/>
          </a:stretch>
        </p:blipFill>
        <p:spPr>
          <a:xfrm>
            <a:off x="428625" y="1152525"/>
            <a:ext cx="8483632" cy="5143500"/>
          </a:xfrm>
          <a:prstGeom prst="rect">
            <a:avLst/>
          </a:prstGeom>
        </p:spPr>
      </p:pic>
    </p:spTree>
    <p:extLst>
      <p:ext uri="{BB962C8B-B14F-4D97-AF65-F5344CB8AC3E}">
        <p14:creationId xmlns:p14="http://schemas.microsoft.com/office/powerpoint/2010/main" val="284882007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1"/>
          </p:nvPr>
        </p:nvSpPr>
        <p:spPr>
          <a:xfrm>
            <a:off x="8951788" y="6248400"/>
            <a:ext cx="1555750" cy="457200"/>
          </a:xfrm>
        </p:spPr>
        <p:txBody>
          <a:bodyPr/>
          <a:lstStyle/>
          <a:p>
            <a:pPr>
              <a:defRPr/>
            </a:pPr>
            <a:fld id="{1014F82D-0A98-40B6-847C-EC8F4B96C636}" type="slidenum">
              <a:rPr lang="fr-FR"/>
              <a:pPr>
                <a:defRPr/>
              </a:pPr>
              <a:t>54</a:t>
            </a:fld>
            <a:endParaRPr lang="fr-FR" dirty="0"/>
          </a:p>
        </p:txBody>
      </p:sp>
      <p:sp>
        <p:nvSpPr>
          <p:cNvPr id="11" name="Rectangle 2"/>
          <p:cNvSpPr>
            <a:spLocks noGrp="1" noChangeArrowheads="1"/>
          </p:cNvSpPr>
          <p:nvPr>
            <p:ph type="title"/>
          </p:nvPr>
        </p:nvSpPr>
        <p:spPr>
          <a:xfrm>
            <a:off x="507341" y="116633"/>
            <a:ext cx="8641655" cy="720725"/>
          </a:xfrm>
        </p:spPr>
        <p:txBody>
          <a:bodyPr/>
          <a:lstStyle/>
          <a:p>
            <a:pPr algn="l" eaLnBrk="1" hangingPunct="1"/>
            <a:r>
              <a:rPr lang="fr-FR" altLang="fr-FR" sz="2200">
                <a:solidFill>
                  <a:srgbClr val="0070C0"/>
                </a:solidFill>
                <a:latin typeface="Avenir LT 85 Heavy" pitchFamily="34" charset="0"/>
              </a:rPr>
              <a:t>…avec notamment à la clé une destruction de richesse massive pour les détenteurs d’obligations</a:t>
            </a:r>
            <a:endParaRPr lang="fr-FR" altLang="fr-FR" sz="2200" b="0" dirty="0">
              <a:latin typeface="Avenir LT 85 Heavy" pitchFamily="34" charset="0"/>
            </a:endParaRPr>
          </a:p>
        </p:txBody>
      </p:sp>
      <p:sp>
        <p:nvSpPr>
          <p:cNvPr id="9" name="Espace réservé du pied de page 3"/>
          <p:cNvSpPr>
            <a:spLocks noGrp="1"/>
          </p:cNvSpPr>
          <p:nvPr/>
        </p:nvSpPr>
        <p:spPr bwMode="auto">
          <a:xfrm>
            <a:off x="1524001" y="638810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sz="1200" b="0" dirty="0">
              <a:latin typeface="Avenir LT 55 Oblique" pitchFamily="34" charset="0"/>
            </a:endParaRPr>
          </a:p>
        </p:txBody>
      </p:sp>
      <p:sp>
        <p:nvSpPr>
          <p:cNvPr id="10"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12" name="Imag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lt;Chart&gt;&lt;ImageInfo Version=&quot;5.30.804.0&quot; GUID=&quot;45f4fc871df349819eae02335268c8bc&quot; DsId=&quot;ZCRX014&quot; T1SubID=&quot;&quot; Width=&quot;891&quot; Height=&quot;540&quot; Format=&quot;emf&quot; ChartGroupUID=&quot;a536a00c-281e-43e3-b295-a4df2d02735c&quot; GroupName=&quot;Zone euro&quot; ChartName=&quot;Indice Euro-MTS de prix des obligations d'Etat&quot; ChartStyleName=&quot;&quot; GroupNameEncoded=&quot;Zone+euro&quot; ChartNameEncoded=&quot;Indice+Euro-MTS+de+prix+des+obligations+d%27Etat&quot; ChartStyleNameEncoded=&quot;&quot; ShortCode=&quot;&quot; ChartOwner=&quot;ZCRX014&quot; TemplateId=&quot;&quot; TemplateName=&quot;&quot; TemplateNameEncoded=&quot;&quot; EditionId=&quot;&quot; EditionGenerationDate=&quot;&quot; RefreshDate=&quot;19/10/2022 15:52:37&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45&quot; RightMargin=&quot;0&quot; TopMargin=&quot;121&quot; FootMargin=&quot;0&quot; Orientation=&quot;landscape&quot; FileNameTemplate=&quot;&quot; ImageFileName=&quot;&quot; ChartTitle=&quot; Indice Euro-MTS de prix des obligations d'Etat&quot; DoStretch=&quot;&quot; Pr=&quot;t&quot; /&gt;&lt;/Chart&gt;"/>
          <p:cNvPicPr>
            <a:picLocks/>
          </p:cNvPicPr>
          <p:nvPr/>
        </p:nvPicPr>
        <p:blipFill>
          <a:blip r:embed="rId4">
            <a:extLst>
              <a:ext uri="{28A0092B-C50C-407E-A947-70E740481C1C}">
                <a14:useLocalDpi xmlns:a14="http://schemas.microsoft.com/office/drawing/2010/main" val="0"/>
              </a:ext>
            </a:extLst>
          </a:blip>
          <a:stretch>
            <a:fillRect/>
          </a:stretch>
        </p:blipFill>
        <p:spPr>
          <a:xfrm>
            <a:off x="428625" y="1152525"/>
            <a:ext cx="8483632" cy="5143500"/>
          </a:xfrm>
          <a:prstGeom prst="rect">
            <a:avLst/>
          </a:prstGeom>
        </p:spPr>
      </p:pic>
    </p:spTree>
    <p:extLst>
      <p:ext uri="{BB962C8B-B14F-4D97-AF65-F5344CB8AC3E}">
        <p14:creationId xmlns:p14="http://schemas.microsoft.com/office/powerpoint/2010/main" val="386789405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1"/>
          </p:nvPr>
        </p:nvSpPr>
        <p:spPr>
          <a:xfrm>
            <a:off x="8951788" y="6248400"/>
            <a:ext cx="1555750" cy="457200"/>
          </a:xfrm>
        </p:spPr>
        <p:txBody>
          <a:bodyPr/>
          <a:lstStyle/>
          <a:p>
            <a:pPr>
              <a:defRPr/>
            </a:pPr>
            <a:fld id="{1014F82D-0A98-40B6-847C-EC8F4B96C636}" type="slidenum">
              <a:rPr lang="fr-FR"/>
              <a:pPr>
                <a:defRPr/>
              </a:pPr>
              <a:t>55</a:t>
            </a:fld>
            <a:endParaRPr lang="fr-FR" dirty="0"/>
          </a:p>
        </p:txBody>
      </p:sp>
      <p:sp>
        <p:nvSpPr>
          <p:cNvPr id="11" name="Rectangle 2"/>
          <p:cNvSpPr>
            <a:spLocks noGrp="1" noChangeArrowheads="1"/>
          </p:cNvSpPr>
          <p:nvPr>
            <p:ph type="title"/>
          </p:nvPr>
        </p:nvSpPr>
        <p:spPr>
          <a:xfrm>
            <a:off x="507341" y="116633"/>
            <a:ext cx="8641655" cy="720725"/>
          </a:xfrm>
        </p:spPr>
        <p:txBody>
          <a:bodyPr anchor="ctr"/>
          <a:lstStyle/>
          <a:p>
            <a:pPr algn="l" eaLnBrk="1" hangingPunct="1"/>
            <a:r>
              <a:rPr lang="fr-FR" altLang="fr-FR" sz="2200">
                <a:solidFill>
                  <a:srgbClr val="0070C0"/>
                </a:solidFill>
                <a:latin typeface="Avenir LT 85 Heavy" pitchFamily="34" charset="0"/>
              </a:rPr>
              <a:t>Enfin et surtout un choc énergétique propre à l’Europe</a:t>
            </a:r>
            <a:endParaRPr lang="fr-FR" altLang="fr-FR" sz="2200" b="0" dirty="0">
              <a:latin typeface="Avenir LT 85 Heavy" pitchFamily="34" charset="0"/>
            </a:endParaRPr>
          </a:p>
        </p:txBody>
      </p:sp>
      <p:pic>
        <p:nvPicPr>
          <p:cNvPr id="4" name="Picture 1" descr="&lt;Chart&gt;&lt;ImageInfo Version=&quot;5.30.804.0&quot; GUID=&quot;28bfe358e3004b45b4e3e94c943c8194&quot; DsId=&quot;ZCRX015&quot; T1SubID=&quot;&quot; Width=&quot;810&quot; Height=&quot;491&quot; Format=&quot;emf&quot; ChartGroupUID=&quot;89a71163-6f73-40c1-8a8e-f7b1c5afc848&quot; GroupName=&quot;3 - Matières premières&quot; ChartName=&quot;Prix spot de l'électricité et du gaz naturel&quot; ChartStyleName=&quot;&quot; GroupNameEncoded=&quot;3+-+Mati%c3%a8res+premi%c3%a8res&quot; ChartNameEncoded=&quot;Prix+spot+de+l%27%c3%a9lectricit%c3%a9+et+du+gaz+naturel&quot; ChartStyleNameEncoded=&quot;&quot; ShortCode=&quot;&quot; ChartOwner=&quot;ZCRX014&quot; TemplateId=&quot;&quot; TemplateName=&quot;&quot; TemplateNameEncoded=&quot;&quot; EditionId=&quot;&quot; EditionGenerationDate=&quot;&quot; RefreshDate=&quot;19/10/2022 14:56:10&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45&quot; RightMargin=&quot;0&quot; TopMargin=&quot;121&quot; FootMargin=&quot;0&quot; Orientation=&quot;landscape&quot; FileNameTemplate=&quot;&quot; ImageFileName=&quot;&quot; ChartTitle=&quot;Prix spot de l'électricité et du gaz naturel en Europe&quot; DoStretch=&quot;&quot; Pr=&quot;t&quot; RetrieveParams=&quot;&quot; /&gt;&lt;/Chart&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218" y="1084975"/>
            <a:ext cx="7719140" cy="4680000"/>
          </a:xfrm>
          <a:prstGeom prst="rect">
            <a:avLst/>
          </a:prstGeom>
          <a:solidFill>
            <a:srgbClr val="FFFFFF"/>
          </a:solidFill>
          <a:ln>
            <a:noFill/>
          </a:ln>
        </p:spPr>
      </p:pic>
      <p:sp>
        <p:nvSpPr>
          <p:cNvPr id="7" name="Espace réservé du pied de page 3"/>
          <p:cNvSpPr>
            <a:spLocks noGrp="1"/>
          </p:cNvSpPr>
          <p:nvPr/>
        </p:nvSpPr>
        <p:spPr bwMode="auto">
          <a:xfrm>
            <a:off x="1559497" y="6507769"/>
            <a:ext cx="5724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altLang="fr-FR" sz="1200" b="0" dirty="0">
              <a:latin typeface="Avenir LT 55 Oblique" pitchFamily="34" charset="0"/>
            </a:endParaRPr>
          </a:p>
        </p:txBody>
      </p:sp>
      <p:sp>
        <p:nvSpPr>
          <p:cNvPr id="9"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13" name="Imag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120760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1"/>
          </p:nvPr>
        </p:nvSpPr>
        <p:spPr>
          <a:xfrm>
            <a:off x="8951788" y="6248400"/>
            <a:ext cx="1555750" cy="457200"/>
          </a:xfrm>
        </p:spPr>
        <p:txBody>
          <a:bodyPr/>
          <a:lstStyle/>
          <a:p>
            <a:pPr>
              <a:defRPr/>
            </a:pPr>
            <a:fld id="{1014F82D-0A98-40B6-847C-EC8F4B96C636}" type="slidenum">
              <a:rPr lang="fr-FR"/>
              <a:pPr>
                <a:defRPr/>
              </a:pPr>
              <a:t>56</a:t>
            </a:fld>
            <a:endParaRPr lang="fr-FR" dirty="0"/>
          </a:p>
        </p:txBody>
      </p:sp>
      <p:sp>
        <p:nvSpPr>
          <p:cNvPr id="11" name="Rectangle 2"/>
          <p:cNvSpPr>
            <a:spLocks noGrp="1" noChangeArrowheads="1"/>
          </p:cNvSpPr>
          <p:nvPr>
            <p:ph type="title"/>
          </p:nvPr>
        </p:nvSpPr>
        <p:spPr>
          <a:xfrm>
            <a:off x="507341" y="116633"/>
            <a:ext cx="8641655" cy="720725"/>
          </a:xfrm>
        </p:spPr>
        <p:txBody>
          <a:bodyPr anchor="ctr"/>
          <a:lstStyle/>
          <a:p>
            <a:pPr algn="l" eaLnBrk="1" hangingPunct="1"/>
            <a:r>
              <a:rPr lang="fr-FR" altLang="fr-FR" sz="2200">
                <a:solidFill>
                  <a:srgbClr val="0070C0"/>
                </a:solidFill>
                <a:latin typeface="Avenir LT 85 Heavy" pitchFamily="34" charset="0"/>
              </a:rPr>
              <a:t>La hausse des importations de GNL ne compense que partiellement le quasi-arrêt des importations de gaz russe</a:t>
            </a:r>
            <a:endParaRPr lang="fr-FR" altLang="fr-FR" sz="2200" b="0" dirty="0">
              <a:latin typeface="Avenir LT 85 Heavy" pitchFamily="34" charset="0"/>
            </a:endParaRPr>
          </a:p>
        </p:txBody>
      </p:sp>
      <p:sp>
        <p:nvSpPr>
          <p:cNvPr id="7" name="Espace réservé du pied de page 3"/>
          <p:cNvSpPr>
            <a:spLocks noGrp="1"/>
          </p:cNvSpPr>
          <p:nvPr/>
        </p:nvSpPr>
        <p:spPr bwMode="auto">
          <a:xfrm>
            <a:off x="1559497" y="6507769"/>
            <a:ext cx="5724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altLang="fr-FR" sz="1200" b="0" dirty="0">
              <a:latin typeface="Avenir LT 55 Oblique" pitchFamily="34" charset="0"/>
            </a:endParaRPr>
          </a:p>
        </p:txBody>
      </p:sp>
      <p:sp>
        <p:nvSpPr>
          <p:cNvPr id="9"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13" name="Imag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p:cNvPicPr>
            <a:picLocks noChangeAspect="1"/>
          </p:cNvPicPr>
          <p:nvPr/>
        </p:nvPicPr>
        <p:blipFill>
          <a:blip r:embed="rId4"/>
          <a:stretch>
            <a:fillRect/>
          </a:stretch>
        </p:blipFill>
        <p:spPr>
          <a:xfrm>
            <a:off x="1828800" y="1027804"/>
            <a:ext cx="5209308" cy="5245738"/>
          </a:xfrm>
          <a:prstGeom prst="rect">
            <a:avLst/>
          </a:prstGeom>
        </p:spPr>
      </p:pic>
    </p:spTree>
    <p:extLst>
      <p:ext uri="{BB962C8B-B14F-4D97-AF65-F5344CB8AC3E}">
        <p14:creationId xmlns:p14="http://schemas.microsoft.com/office/powerpoint/2010/main" val="385444563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1"/>
          </p:nvPr>
        </p:nvSpPr>
        <p:spPr>
          <a:xfrm>
            <a:off x="8951788" y="6248400"/>
            <a:ext cx="1555750" cy="457200"/>
          </a:xfrm>
        </p:spPr>
        <p:txBody>
          <a:bodyPr/>
          <a:lstStyle/>
          <a:p>
            <a:pPr>
              <a:defRPr/>
            </a:pPr>
            <a:fld id="{1014F82D-0A98-40B6-847C-EC8F4B96C636}" type="slidenum">
              <a:rPr lang="fr-FR"/>
              <a:pPr>
                <a:defRPr/>
              </a:pPr>
              <a:t>57</a:t>
            </a:fld>
            <a:endParaRPr lang="fr-FR" dirty="0"/>
          </a:p>
        </p:txBody>
      </p:sp>
      <p:sp>
        <p:nvSpPr>
          <p:cNvPr id="6148" name="Rectangle 2"/>
          <p:cNvSpPr>
            <a:spLocks noGrp="1" noChangeArrowheads="1"/>
          </p:cNvSpPr>
          <p:nvPr>
            <p:ph type="title"/>
          </p:nvPr>
        </p:nvSpPr>
        <p:spPr>
          <a:xfrm>
            <a:off x="517236" y="252850"/>
            <a:ext cx="9685241" cy="574675"/>
          </a:xfrm>
        </p:spPr>
        <p:txBody>
          <a:bodyPr/>
          <a:lstStyle/>
          <a:p>
            <a:pPr algn="l"/>
            <a:r>
              <a:rPr lang="fr-FR" sz="3000" b="0" dirty="0">
                <a:latin typeface="Avenir LT 85 Heavy" pitchFamily="34" charset="0"/>
              </a:rPr>
              <a:t>Agenda de </a:t>
            </a:r>
            <a:r>
              <a:rPr lang="fr-FR" sz="3000" b="0">
                <a:latin typeface="Avenir LT 85 Heavy" pitchFamily="34" charset="0"/>
              </a:rPr>
              <a:t>la présentation</a:t>
            </a:r>
            <a:endParaRPr lang="fr-FR" sz="3000" b="0" dirty="0">
              <a:latin typeface="Avenir LT 85 Heavy" pitchFamily="34" charset="0"/>
            </a:endParaRPr>
          </a:p>
        </p:txBody>
      </p:sp>
      <p:sp>
        <p:nvSpPr>
          <p:cNvPr id="6149"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sp>
        <p:nvSpPr>
          <p:cNvPr id="6150" name="Rectangle 4"/>
          <p:cNvSpPr>
            <a:spLocks noChangeArrowheads="1"/>
          </p:cNvSpPr>
          <p:nvPr/>
        </p:nvSpPr>
        <p:spPr bwMode="auto">
          <a:xfrm>
            <a:off x="1468582" y="1340768"/>
            <a:ext cx="8731106"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609600" indent="-609600" eaLnBrk="0" hangingPunct="0">
              <a:spcBef>
                <a:spcPts val="600"/>
              </a:spcBef>
              <a:buClr>
                <a:srgbClr val="F47A00"/>
              </a:buClr>
              <a:buFont typeface="Times New Roman" pitchFamily="18" charset="0"/>
              <a:buAutoNum type="arabicPeriod"/>
            </a:pPr>
            <a:endParaRPr lang="fr-FR" sz="2000">
              <a:solidFill>
                <a:srgbClr val="0071B9"/>
              </a:solidFill>
            </a:endParaRPr>
          </a:p>
          <a:p>
            <a:pPr marL="609600" indent="-609600" eaLnBrk="0" hangingPunct="0">
              <a:spcBef>
                <a:spcPts val="600"/>
              </a:spcBef>
              <a:buClr>
                <a:srgbClr val="F47A00"/>
              </a:buClr>
              <a:buFont typeface="Times New Roman" pitchFamily="18" charset="0"/>
              <a:buAutoNum type="arabicPeriod"/>
            </a:pPr>
            <a:r>
              <a:rPr lang="fr-FR" sz="2000">
                <a:solidFill>
                  <a:srgbClr val="0071B9"/>
                </a:solidFill>
              </a:rPr>
              <a:t>La croisance mondiale s’essouffle</a:t>
            </a:r>
          </a:p>
          <a:p>
            <a:pPr marL="609600" indent="-609600" eaLnBrk="0" hangingPunct="0">
              <a:spcBef>
                <a:spcPts val="600"/>
              </a:spcBef>
              <a:buClr>
                <a:srgbClr val="F47A00"/>
              </a:buClr>
              <a:buFont typeface="Times New Roman" pitchFamily="18" charset="0"/>
              <a:buAutoNum type="arabicPeriod"/>
            </a:pPr>
            <a:endParaRPr lang="fr-FR" sz="2000">
              <a:solidFill>
                <a:srgbClr val="0071B9"/>
              </a:solidFill>
            </a:endParaRPr>
          </a:p>
          <a:p>
            <a:pPr marL="609600" indent="-609600" eaLnBrk="0" hangingPunct="0">
              <a:spcBef>
                <a:spcPts val="600"/>
              </a:spcBef>
              <a:buClr>
                <a:srgbClr val="F47A00"/>
              </a:buClr>
              <a:buFont typeface="Times New Roman" pitchFamily="18" charset="0"/>
              <a:buAutoNum type="arabicPeriod"/>
            </a:pPr>
            <a:r>
              <a:rPr lang="fr-FR" sz="2000">
                <a:solidFill>
                  <a:srgbClr val="0071B9"/>
                </a:solidFill>
              </a:rPr>
              <a:t>Les contraintes sur l’activité sont en train de changer de nature</a:t>
            </a:r>
          </a:p>
          <a:p>
            <a:pPr marL="609600" indent="-609600" eaLnBrk="0" hangingPunct="0">
              <a:spcBef>
                <a:spcPts val="600"/>
              </a:spcBef>
              <a:buClr>
                <a:srgbClr val="F47A00"/>
              </a:buClr>
              <a:buFont typeface="Times New Roman" pitchFamily="18" charset="0"/>
              <a:buAutoNum type="arabicPeriod"/>
            </a:pPr>
            <a:endParaRPr lang="fr-FR" sz="2000">
              <a:solidFill>
                <a:srgbClr val="0071B9"/>
              </a:solidFill>
            </a:endParaRPr>
          </a:p>
          <a:p>
            <a:pPr marL="609600" indent="-609600" eaLnBrk="0" hangingPunct="0">
              <a:spcBef>
                <a:spcPts val="600"/>
              </a:spcBef>
              <a:buClr>
                <a:srgbClr val="F47A00"/>
              </a:buClr>
              <a:buFont typeface="Times New Roman" pitchFamily="18" charset="0"/>
              <a:buAutoNum type="arabicPeriod"/>
            </a:pPr>
            <a:r>
              <a:rPr lang="fr-FR" sz="2000">
                <a:solidFill>
                  <a:srgbClr val="0071B9"/>
                </a:solidFill>
              </a:rPr>
              <a:t>La France résiste mais pourra difficilement échapper à une récession européenne</a:t>
            </a:r>
          </a:p>
          <a:p>
            <a:pPr marL="609600" indent="-609600" eaLnBrk="0" hangingPunct="0">
              <a:spcBef>
                <a:spcPts val="600"/>
              </a:spcBef>
              <a:buClr>
                <a:srgbClr val="F47A00"/>
              </a:buClr>
              <a:buFont typeface="Times New Roman" pitchFamily="18" charset="0"/>
              <a:buAutoNum type="arabicPeriod"/>
            </a:pPr>
            <a:endParaRPr lang="fr-FR" sz="2000">
              <a:solidFill>
                <a:srgbClr val="0071B9"/>
              </a:solidFill>
            </a:endParaRPr>
          </a:p>
          <a:p>
            <a:pPr marL="609600" indent="-609600" eaLnBrk="0" hangingPunct="0">
              <a:spcBef>
                <a:spcPts val="600"/>
              </a:spcBef>
              <a:buClr>
                <a:srgbClr val="F47A00"/>
              </a:buClr>
              <a:buFont typeface="Times New Roman" pitchFamily="18" charset="0"/>
              <a:buAutoNum type="arabicPeriod"/>
            </a:pPr>
            <a:r>
              <a:rPr lang="fr-FR" sz="2000">
                <a:solidFill>
                  <a:srgbClr val="0071B9"/>
                </a:solidFill>
              </a:rPr>
              <a:t>Le choc est éminemment sectoriel</a:t>
            </a:r>
          </a:p>
          <a:p>
            <a:pPr marL="609600" indent="-609600" eaLnBrk="0" hangingPunct="0">
              <a:spcBef>
                <a:spcPts val="600"/>
              </a:spcBef>
              <a:buClr>
                <a:srgbClr val="F47A00"/>
              </a:buClr>
              <a:buFont typeface="Times New Roman" pitchFamily="18" charset="0"/>
              <a:buAutoNum type="arabicPeriod"/>
            </a:pPr>
            <a:endParaRPr lang="fr-FR" sz="2000">
              <a:solidFill>
                <a:srgbClr val="0071B9"/>
              </a:solidFill>
            </a:endParaRPr>
          </a:p>
        </p:txBody>
      </p:sp>
      <p:sp>
        <p:nvSpPr>
          <p:cNvPr id="2" name="Rectangle à coins arrondis 1"/>
          <p:cNvSpPr/>
          <p:nvPr/>
        </p:nvSpPr>
        <p:spPr bwMode="auto">
          <a:xfrm>
            <a:off x="1052945" y="2347530"/>
            <a:ext cx="8715463" cy="720080"/>
          </a:xfrm>
          <a:prstGeom prst="roundRect">
            <a:avLst/>
          </a:prstGeom>
          <a:noFill/>
          <a:ln w="38100" cap="flat" cmpd="sng" algn="ctr">
            <a:solidFill>
              <a:srgbClr val="F37335"/>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r-FR" sz="2400">
              <a:latin typeface="Avenir LT 85 Heavy" pitchFamily="34" charset="0"/>
            </a:endParaRPr>
          </a:p>
        </p:txBody>
      </p:sp>
      <p:pic>
        <p:nvPicPr>
          <p:cNvPr id="7" name="Imag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5396098"/>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26341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1"/>
          </p:nvPr>
        </p:nvSpPr>
        <p:spPr>
          <a:xfrm>
            <a:off x="8951788" y="6248400"/>
            <a:ext cx="1555750" cy="457200"/>
          </a:xfrm>
        </p:spPr>
        <p:txBody>
          <a:bodyPr/>
          <a:lstStyle/>
          <a:p>
            <a:pPr>
              <a:defRPr/>
            </a:pPr>
            <a:fld id="{1014F82D-0A98-40B6-847C-EC8F4B96C636}" type="slidenum">
              <a:rPr lang="fr-FR"/>
              <a:pPr>
                <a:defRPr/>
              </a:pPr>
              <a:t>58</a:t>
            </a:fld>
            <a:endParaRPr lang="fr-FR" dirty="0"/>
          </a:p>
        </p:txBody>
      </p:sp>
      <p:sp>
        <p:nvSpPr>
          <p:cNvPr id="11" name="Rectangle 2"/>
          <p:cNvSpPr>
            <a:spLocks noGrp="1" noChangeArrowheads="1"/>
          </p:cNvSpPr>
          <p:nvPr>
            <p:ph type="title"/>
          </p:nvPr>
        </p:nvSpPr>
        <p:spPr>
          <a:xfrm>
            <a:off x="507341" y="116633"/>
            <a:ext cx="8641655" cy="720725"/>
          </a:xfrm>
        </p:spPr>
        <p:txBody>
          <a:bodyPr/>
          <a:lstStyle/>
          <a:p>
            <a:pPr algn="l" eaLnBrk="1" hangingPunct="1"/>
            <a:r>
              <a:rPr lang="fr-FR" altLang="fr-FR" sz="2200" dirty="0">
                <a:solidFill>
                  <a:srgbClr val="0070C0"/>
                </a:solidFill>
                <a:latin typeface="Avenir LT 85 Heavy" pitchFamily="34" charset="0"/>
              </a:rPr>
              <a:t>En contrepartie du ralentissement de l’activité mondiale, les contraintes sur les approvisionnements </a:t>
            </a:r>
            <a:r>
              <a:rPr lang="fr-FR" altLang="fr-FR" sz="2200">
                <a:solidFill>
                  <a:srgbClr val="0070C0"/>
                </a:solidFill>
                <a:latin typeface="Avenir LT 85 Heavy" pitchFamily="34" charset="0"/>
              </a:rPr>
              <a:t>ont reflué</a:t>
            </a:r>
            <a:endParaRPr lang="fr-FR" altLang="fr-FR" sz="2200" b="0" dirty="0">
              <a:latin typeface="Avenir LT 85 Heavy" pitchFamily="34" charset="0"/>
            </a:endParaRPr>
          </a:p>
        </p:txBody>
      </p:sp>
      <p:pic>
        <p:nvPicPr>
          <p:cNvPr id="7" name="Picture 1" descr="&lt;Chart&gt;&lt;ImageInfo Version=&quot;5.30.804.0&quot; GUID=&quot;a0558fd006664401a53b04040896f528&quot; DsId=&quot;ZCRX015&quot; T1SubID=&quot;&quot; Width=&quot;890&quot; Height=&quot;540&quot; Format=&quot;emf&quot; ChartGroupUID=&quot;225d038b-aeff-4b07-bab6-85eaf16dbdec&quot; GroupName=&quot;Enquêtes comparées entre secteurs et pays&quot; ChartName=&quot;France - All. - US : Enquête auprès des directeurs d'achat :  Délais de livraison - new&quot; ChartStyleName=&quot;&quot; GroupNameEncoded=&quot;Enqu%c3%aates+compar%c3%a9es+entre+secteurs+et+pays&quot; ChartNameEncoded=&quot;France+-+All.+-+US+%3a+Enqu%c3%aate+aupr%c3%a8s+des+directeurs+d%27achat+%3a++D%c3%a9lais+de+livraison+-+new&quot; ChartStyleNameEncoded=&quot;&quot; ShortCode=&quot;&quot; ChartOwner=&quot;ZCRX015&quot; TemplateId=&quot;&quot; TemplateName=&quot;&quot; TemplateNameEncoded=&quot;&quot; EditionId=&quot;&quot; EditionGenerationDate=&quot;&quot; RefreshDate=&quot;17/10/2022 15:26:24&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45&quot; RightMargin=&quot;0&quot; TopMargin=&quot;121&quot; FootMargin=&quot;0&quot; Orientation=&quot;landscape&quot; FileNameTemplate=&quot;&quot; ImageFileName=&quot;&quot; ChartTitle=&quot;Enquêtes de conjoncture dans l'industrie manufacturière&quot; DoStretch=&quot;&quot; Pr=&quot;t&quot; RetrieveParams=&quot;&quot; /&gt;&lt;/Chart&gt;"/>
          <p:cNvPicPr>
            <a:picLocks/>
          </p:cNvPicPr>
          <p:nvPr/>
        </p:nvPicPr>
        <p:blipFill>
          <a:blip r:embed="rId3">
            <a:extLst>
              <a:ext uri="{28A0092B-C50C-407E-A947-70E740481C1C}">
                <a14:useLocalDpi xmlns:a14="http://schemas.microsoft.com/office/drawing/2010/main" val="0"/>
              </a:ext>
            </a:extLst>
          </a:blip>
          <a:stretch>
            <a:fillRect/>
          </a:stretch>
        </p:blipFill>
        <p:spPr>
          <a:xfrm>
            <a:off x="665364" y="1094511"/>
            <a:ext cx="8483632" cy="5143500"/>
          </a:xfrm>
          <a:prstGeom prst="rect">
            <a:avLst/>
          </a:prstGeom>
          <a:solidFill>
            <a:srgbClr val="FFFFFF"/>
          </a:solidFill>
          <a:ln>
            <a:noFill/>
          </a:ln>
        </p:spPr>
      </p:pic>
      <p:sp>
        <p:nvSpPr>
          <p:cNvPr id="9" name="Espace réservé du pied de page 3"/>
          <p:cNvSpPr>
            <a:spLocks noGrp="1"/>
          </p:cNvSpPr>
          <p:nvPr/>
        </p:nvSpPr>
        <p:spPr bwMode="auto">
          <a:xfrm>
            <a:off x="1524001" y="638810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sz="1200" b="0" dirty="0">
              <a:latin typeface="Avenir LT 55 Oblique" pitchFamily="34" charset="0"/>
            </a:endParaRPr>
          </a:p>
        </p:txBody>
      </p:sp>
      <p:sp>
        <p:nvSpPr>
          <p:cNvPr id="10"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12" name="Imag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59793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1"/>
          </p:nvPr>
        </p:nvSpPr>
        <p:spPr>
          <a:xfrm>
            <a:off x="8951788" y="6248400"/>
            <a:ext cx="1555750" cy="457200"/>
          </a:xfrm>
        </p:spPr>
        <p:txBody>
          <a:bodyPr/>
          <a:lstStyle/>
          <a:p>
            <a:pPr>
              <a:defRPr/>
            </a:pPr>
            <a:fld id="{1014F82D-0A98-40B6-847C-EC8F4B96C636}" type="slidenum">
              <a:rPr lang="fr-FR"/>
              <a:pPr>
                <a:defRPr/>
              </a:pPr>
              <a:t>59</a:t>
            </a:fld>
            <a:endParaRPr lang="fr-FR" dirty="0"/>
          </a:p>
        </p:txBody>
      </p:sp>
      <p:sp>
        <p:nvSpPr>
          <p:cNvPr id="11" name="Rectangle 2"/>
          <p:cNvSpPr>
            <a:spLocks noGrp="1" noChangeArrowheads="1"/>
          </p:cNvSpPr>
          <p:nvPr>
            <p:ph type="title"/>
          </p:nvPr>
        </p:nvSpPr>
        <p:spPr>
          <a:xfrm>
            <a:off x="507341" y="116633"/>
            <a:ext cx="8641655" cy="720725"/>
          </a:xfrm>
        </p:spPr>
        <p:txBody>
          <a:bodyPr/>
          <a:lstStyle/>
          <a:p>
            <a:pPr algn="l" eaLnBrk="1" hangingPunct="1"/>
            <a:r>
              <a:rPr lang="fr-FR" altLang="fr-FR" sz="2200">
                <a:solidFill>
                  <a:srgbClr val="0070C0"/>
                </a:solidFill>
                <a:latin typeface="Avenir LT 85 Heavy" pitchFamily="34" charset="0"/>
              </a:rPr>
              <a:t>Et le jugement sur les stocks est en train de s’inverser</a:t>
            </a:r>
            <a:endParaRPr lang="fr-FR" altLang="fr-FR" sz="2200" b="0" dirty="0">
              <a:latin typeface="Avenir LT 85 Heavy" pitchFamily="34" charset="0"/>
            </a:endParaRPr>
          </a:p>
        </p:txBody>
      </p:sp>
      <p:sp>
        <p:nvSpPr>
          <p:cNvPr id="9" name="Espace réservé du pied de page 3"/>
          <p:cNvSpPr>
            <a:spLocks noGrp="1"/>
          </p:cNvSpPr>
          <p:nvPr/>
        </p:nvSpPr>
        <p:spPr bwMode="auto">
          <a:xfrm>
            <a:off x="1524001" y="638810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sz="1200" b="0" dirty="0">
              <a:latin typeface="Avenir LT 55 Oblique" pitchFamily="34" charset="0"/>
            </a:endParaRPr>
          </a:p>
        </p:txBody>
      </p:sp>
      <p:sp>
        <p:nvSpPr>
          <p:cNvPr id="10"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12" name="Imag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lt;Chart&gt;&lt;ImageInfo Version=&quot;5.30.804.0&quot; GUID=&quot;3f721451438d4026acea4842f1305f41&quot; DsId=&quot;ZCRX015&quot; T1SubID=&quot;&quot; Width=&quot;890&quot; Height=&quot;540&quot; Format=&quot;emf&quot; ChartGroupUID=&quot;0bc03357-cc86-45b9-a042-57095405e292&quot; GroupName=&quot;Zone euro&quot; ChartName=&quot;Etats-Unis - zone euro : Opinions sur le niveau des stocks dans l'industrie&quot; ChartStyleName=&quot;&quot; GroupNameEncoded=&quot;Zone+euro&quot; ChartNameEncoded=&quot;Etats-Unis+-+zone+euro+%3a+Opinions+sur+le+niveau+des+stocks+dans+l%27industrie&quot; ChartStyleNameEncoded=&quot;&quot; ShortCode=&quot;&quot; ChartOwner=&quot;ZCRX015&quot; TemplateId=&quot;&quot; TemplateName=&quot;&quot; TemplateNameEncoded=&quot;&quot; EditionId=&quot;&quot; EditionGenerationDate=&quot;&quot; RefreshDate=&quot;19/10/2022 15:44:36&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45&quot; RightMargin=&quot;0&quot; TopMargin=&quot;121&quot; FootMargin=&quot;0&quot; Orientation=&quot;landscape&quot; FileNameTemplate=&quot;&quot; ImageFileName=&quot;&quot; ChartTitle=&quot;Etats-Unis - Zone euro&quot; DoStretch=&quot;&quot; Pr=&quot;t&quot; RetrieveParams=&quot;&quot; /&gt;&lt;/Chart&gt;"/>
          <p:cNvPicPr>
            <a:picLocks/>
          </p:cNvPicPr>
          <p:nvPr/>
        </p:nvPicPr>
        <p:blipFill>
          <a:blip r:embed="rId4">
            <a:extLst>
              <a:ext uri="{28A0092B-C50C-407E-A947-70E740481C1C}">
                <a14:useLocalDpi xmlns:a14="http://schemas.microsoft.com/office/drawing/2010/main" val="0"/>
              </a:ext>
            </a:extLst>
          </a:blip>
          <a:stretch>
            <a:fillRect/>
          </a:stretch>
        </p:blipFill>
        <p:spPr>
          <a:xfrm>
            <a:off x="428625" y="1152525"/>
            <a:ext cx="8483632" cy="5143500"/>
          </a:xfrm>
          <a:prstGeom prst="rect">
            <a:avLst/>
          </a:prstGeom>
          <a:solidFill>
            <a:srgbClr val="FFFFFF"/>
          </a:solidFill>
          <a:ln>
            <a:noFill/>
          </a:ln>
        </p:spPr>
      </p:pic>
    </p:spTree>
    <p:extLst>
      <p:ext uri="{BB962C8B-B14F-4D97-AF65-F5344CB8AC3E}">
        <p14:creationId xmlns:p14="http://schemas.microsoft.com/office/powerpoint/2010/main" val="367628328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242262" y="1326236"/>
            <a:ext cx="9879200" cy="4525924"/>
          </a:xfrm>
        </p:spPr>
        <p:txBody>
          <a:bodyPr/>
          <a:lstStyle/>
          <a:p>
            <a:pPr algn="just"/>
            <a:r>
              <a:rPr lang="fr-FR" sz="2000" dirty="0">
                <a:solidFill>
                  <a:schemeClr val="tx1"/>
                </a:solidFill>
              </a:rPr>
              <a:t>Millésime 2022, cotations et valeurs </a:t>
            </a:r>
            <a:r>
              <a:rPr lang="fr-FR" sz="2000" b="1" dirty="0">
                <a:solidFill>
                  <a:schemeClr val="tx1"/>
                </a:solidFill>
              </a:rPr>
              <a:t>émises</a:t>
            </a:r>
            <a:r>
              <a:rPr lang="fr-FR" sz="2000" dirty="0">
                <a:solidFill>
                  <a:schemeClr val="tx1"/>
                </a:solidFill>
              </a:rPr>
              <a:t> : 11 212 cotations et  119 074 valeurs</a:t>
            </a:r>
          </a:p>
          <a:p>
            <a:pPr algn="just"/>
            <a:r>
              <a:rPr lang="fr-FR" sz="2000" dirty="0">
                <a:solidFill>
                  <a:schemeClr val="tx1"/>
                </a:solidFill>
              </a:rPr>
              <a:t>Cotes et valeurs </a:t>
            </a:r>
            <a:r>
              <a:rPr lang="fr-FR" sz="2000" b="1" dirty="0">
                <a:solidFill>
                  <a:schemeClr val="tx1"/>
                </a:solidFill>
              </a:rPr>
              <a:t>calculées </a:t>
            </a:r>
            <a:r>
              <a:rPr lang="fr-FR" sz="2000" dirty="0">
                <a:solidFill>
                  <a:schemeClr val="tx1"/>
                </a:solidFill>
              </a:rPr>
              <a:t>: 592 cotes et  5 920 valeurs</a:t>
            </a:r>
          </a:p>
          <a:p>
            <a:pPr lvl="2">
              <a:buClr>
                <a:schemeClr val="accent2"/>
              </a:buClr>
            </a:pPr>
            <a:r>
              <a:rPr lang="fr-FR" sz="1800" b="1" dirty="0">
                <a:solidFill>
                  <a:schemeClr val="accent5"/>
                </a:solidFill>
              </a:rPr>
              <a:t>Stable vs 2021</a:t>
            </a:r>
            <a:endParaRPr lang="fr-FR" sz="2000" dirty="0">
              <a:solidFill>
                <a:schemeClr val="tx1"/>
              </a:solidFill>
            </a:endParaRPr>
          </a:p>
          <a:p>
            <a:pPr>
              <a:buClr>
                <a:schemeClr val="accent2"/>
              </a:buClr>
            </a:pPr>
            <a:r>
              <a:rPr lang="fr-FR" sz="2000" dirty="0">
                <a:solidFill>
                  <a:schemeClr val="tx1"/>
                </a:solidFill>
              </a:rPr>
              <a:t>Nombre de cotateurs ayant coté : 47</a:t>
            </a:r>
          </a:p>
          <a:p>
            <a:pPr lvl="2">
              <a:buClr>
                <a:schemeClr val="accent2"/>
              </a:buClr>
            </a:pPr>
            <a:r>
              <a:rPr lang="fr-FR" sz="1800" b="1" dirty="0">
                <a:solidFill>
                  <a:schemeClr val="accent5"/>
                </a:solidFill>
              </a:rPr>
              <a:t>Stable vs 2021</a:t>
            </a:r>
          </a:p>
        </p:txBody>
      </p:sp>
      <p:sp>
        <p:nvSpPr>
          <p:cNvPr id="7" name="Titre 1"/>
          <p:cNvSpPr>
            <a:spLocks noGrp="1"/>
          </p:cNvSpPr>
          <p:nvPr>
            <p:ph type="title"/>
          </p:nvPr>
        </p:nvSpPr>
        <p:spPr>
          <a:xfrm>
            <a:off x="-132521" y="-45301"/>
            <a:ext cx="9753176" cy="727869"/>
          </a:xfrm>
        </p:spPr>
        <p:txBody>
          <a:bodyPr/>
          <a:lstStyle/>
          <a:p>
            <a:r>
              <a:rPr lang="fr-FR" dirty="0"/>
              <a:t>Le site argus-</a:t>
            </a:r>
            <a:r>
              <a:rPr lang="fr-FR" dirty="0" err="1"/>
              <a:t>chariot.com</a:t>
            </a:r>
            <a:endParaRPr lang="fr-FR" dirty="0"/>
          </a:p>
        </p:txBody>
      </p:sp>
      <p:sp>
        <p:nvSpPr>
          <p:cNvPr id="8" name="Espace réservé du texte 2"/>
          <p:cNvSpPr txBox="1">
            <a:spLocks/>
          </p:cNvSpPr>
          <p:nvPr/>
        </p:nvSpPr>
        <p:spPr>
          <a:xfrm>
            <a:off x="242262" y="693542"/>
            <a:ext cx="8274721" cy="430524"/>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Statistiques des valeurs</a:t>
            </a:r>
          </a:p>
        </p:txBody>
      </p:sp>
      <p:pic>
        <p:nvPicPr>
          <p:cNvPr id="5" name="Image 4">
            <a:extLst>
              <a:ext uri="{FF2B5EF4-FFF2-40B4-BE49-F238E27FC236}">
                <a16:creationId xmlns:a16="http://schemas.microsoft.com/office/drawing/2014/main" id="{C6F58FF0-E6B7-AC25-C733-D2BCE212F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5826" y="2794788"/>
            <a:ext cx="3461213" cy="27369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934720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1"/>
          </p:nvPr>
        </p:nvSpPr>
        <p:spPr>
          <a:xfrm>
            <a:off x="8951788" y="6248400"/>
            <a:ext cx="1555750" cy="457200"/>
          </a:xfrm>
        </p:spPr>
        <p:txBody>
          <a:bodyPr/>
          <a:lstStyle/>
          <a:p>
            <a:pPr>
              <a:defRPr/>
            </a:pPr>
            <a:fld id="{1014F82D-0A98-40B6-847C-EC8F4B96C636}" type="slidenum">
              <a:rPr lang="fr-FR"/>
              <a:pPr>
                <a:defRPr/>
              </a:pPr>
              <a:t>60</a:t>
            </a:fld>
            <a:endParaRPr lang="fr-FR" dirty="0"/>
          </a:p>
        </p:txBody>
      </p:sp>
      <p:sp>
        <p:nvSpPr>
          <p:cNvPr id="11" name="Rectangle 2"/>
          <p:cNvSpPr>
            <a:spLocks noGrp="1" noChangeArrowheads="1"/>
          </p:cNvSpPr>
          <p:nvPr>
            <p:ph type="title"/>
          </p:nvPr>
        </p:nvSpPr>
        <p:spPr>
          <a:xfrm>
            <a:off x="507341" y="116633"/>
            <a:ext cx="8641655" cy="720725"/>
          </a:xfrm>
        </p:spPr>
        <p:txBody>
          <a:bodyPr/>
          <a:lstStyle/>
          <a:p>
            <a:pPr algn="l" eaLnBrk="1" hangingPunct="1"/>
            <a:r>
              <a:rPr lang="fr-FR" altLang="fr-FR" sz="2200" dirty="0">
                <a:solidFill>
                  <a:srgbClr val="0070C0"/>
                </a:solidFill>
                <a:latin typeface="Avenir LT 85 Heavy" pitchFamily="34" charset="0"/>
              </a:rPr>
              <a:t>Une chute très </a:t>
            </a:r>
            <a:r>
              <a:rPr lang="fr-FR" altLang="fr-FR" sz="2200">
                <a:solidFill>
                  <a:srgbClr val="0070C0"/>
                </a:solidFill>
                <a:latin typeface="Avenir LT 85 Heavy" pitchFamily="34" charset="0"/>
              </a:rPr>
              <a:t>soudaine des </a:t>
            </a:r>
            <a:r>
              <a:rPr lang="fr-FR" altLang="fr-FR" sz="2200" dirty="0">
                <a:solidFill>
                  <a:srgbClr val="0070C0"/>
                </a:solidFill>
                <a:latin typeface="Avenir LT 85 Heavy" pitchFamily="34" charset="0"/>
              </a:rPr>
              <a:t>taux de </a:t>
            </a:r>
            <a:r>
              <a:rPr lang="fr-FR" altLang="fr-FR" sz="2200">
                <a:solidFill>
                  <a:srgbClr val="0070C0"/>
                </a:solidFill>
                <a:latin typeface="Avenir LT 85 Heavy" pitchFamily="34" charset="0"/>
              </a:rPr>
              <a:t>fret maritime</a:t>
            </a:r>
            <a:endParaRPr lang="fr-FR" altLang="fr-FR" sz="2200" b="0" dirty="0">
              <a:latin typeface="Avenir LT 85 Heavy" pitchFamily="34" charset="0"/>
            </a:endParaRPr>
          </a:p>
        </p:txBody>
      </p:sp>
      <p:pic>
        <p:nvPicPr>
          <p:cNvPr id="7" name="Picture 1" descr="&lt;Chart&gt;&lt;ImageInfo Version=&quot;5.30.804.0&quot; GUID=&quot;4040858d6ae349c88f9f0e95fe5a8de3&quot; DsId=&quot;ZCRX004&quot; T1SubID=&quot;&quot; Width=&quot;890&quot; Height=&quot;540&quot; Format=&quot;emf&quot; ChartGroupUID=&quot;0e780b05-c450-4bcc-87cb-d0d3cf207ca2&quot; GroupName=&quot;5 septembre 2022&quot; ChartName=&quot;Fret maritime - Harpex - diapo&quot; ChartStyleName=&quot;Diapo Rexecode&quot; GroupNameEncoded=&quot;5+septembre+2022&quot; ChartNameEncoded=&quot;Fret+maritime+-+Harpex+-+diapo&quot; ChartStyleNameEncoded=&quot;Diapo+Rexecode&quot; ShortCode=&quot;&quot; ChartOwner=&quot;ZCRX004&quot; TemplateId=&quot;&quot; TemplateName=&quot;&quot; TemplateNameEncoded=&quot;&quot; EditionId=&quot;&quot; EditionGenerationDate=&quot;&quot; RefreshDate=&quot;17/10/2022 15:26:24&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45&quot; RightMargin=&quot;0&quot; TopMargin=&quot;121&quot; FootMargin=&quot;0&quot; Orientation=&quot;landscape&quot; FileNameTemplate=&quot;&quot; ImageFileName=&quot;&quot; ChartTitle=&quot;&quot; DoStretch=&quot;&quot; Pr=&quot;t&quot; RetrieveParams=&quot;&quot; /&gt;&lt;/Chart&gt;"/>
          <p:cNvPicPr>
            <a:picLocks/>
          </p:cNvPicPr>
          <p:nvPr/>
        </p:nvPicPr>
        <p:blipFill>
          <a:blip r:embed="rId3">
            <a:extLst>
              <a:ext uri="{28A0092B-C50C-407E-A947-70E740481C1C}">
                <a14:useLocalDpi xmlns:a14="http://schemas.microsoft.com/office/drawing/2010/main" val="0"/>
              </a:ext>
            </a:extLst>
          </a:blip>
          <a:stretch>
            <a:fillRect/>
          </a:stretch>
        </p:blipFill>
        <p:spPr>
          <a:xfrm>
            <a:off x="665364" y="1035784"/>
            <a:ext cx="8483632" cy="5143500"/>
          </a:xfrm>
          <a:prstGeom prst="rect">
            <a:avLst/>
          </a:prstGeom>
          <a:solidFill>
            <a:srgbClr val="FFFFFF"/>
          </a:solidFill>
          <a:ln>
            <a:noFill/>
          </a:ln>
        </p:spPr>
      </p:pic>
      <p:sp>
        <p:nvSpPr>
          <p:cNvPr id="9" name="Espace réservé du pied de page 3"/>
          <p:cNvSpPr>
            <a:spLocks noGrp="1"/>
          </p:cNvSpPr>
          <p:nvPr/>
        </p:nvSpPr>
        <p:spPr bwMode="auto">
          <a:xfrm>
            <a:off x="1524001" y="638810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sz="1200" b="0" dirty="0">
              <a:latin typeface="Avenir LT 55 Oblique" pitchFamily="34" charset="0"/>
            </a:endParaRPr>
          </a:p>
        </p:txBody>
      </p:sp>
      <p:sp>
        <p:nvSpPr>
          <p:cNvPr id="10"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12" name="Imag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483510"/>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1"/>
          </p:nvPr>
        </p:nvSpPr>
        <p:spPr>
          <a:xfrm>
            <a:off x="8951788" y="6248400"/>
            <a:ext cx="1555750" cy="457200"/>
          </a:xfrm>
        </p:spPr>
        <p:txBody>
          <a:bodyPr/>
          <a:lstStyle/>
          <a:p>
            <a:pPr>
              <a:defRPr/>
            </a:pPr>
            <a:fld id="{1014F82D-0A98-40B6-847C-EC8F4B96C636}" type="slidenum">
              <a:rPr lang="fr-FR"/>
              <a:pPr>
                <a:defRPr/>
              </a:pPr>
              <a:t>61</a:t>
            </a:fld>
            <a:endParaRPr lang="fr-FR" dirty="0"/>
          </a:p>
        </p:txBody>
      </p:sp>
      <p:sp>
        <p:nvSpPr>
          <p:cNvPr id="11" name="Rectangle 2"/>
          <p:cNvSpPr>
            <a:spLocks noGrp="1" noChangeArrowheads="1"/>
          </p:cNvSpPr>
          <p:nvPr>
            <p:ph type="title"/>
          </p:nvPr>
        </p:nvSpPr>
        <p:spPr>
          <a:xfrm>
            <a:off x="507341" y="116633"/>
            <a:ext cx="8641655" cy="720725"/>
          </a:xfrm>
        </p:spPr>
        <p:txBody>
          <a:bodyPr/>
          <a:lstStyle/>
          <a:p>
            <a:pPr algn="l" eaLnBrk="1" hangingPunct="1"/>
            <a:r>
              <a:rPr lang="fr-FR" altLang="fr-FR" sz="2200">
                <a:solidFill>
                  <a:srgbClr val="0070C0"/>
                </a:solidFill>
                <a:latin typeface="Avenir LT 85 Heavy" pitchFamily="34" charset="0"/>
              </a:rPr>
              <a:t>Les cours des matières premières ont connu une détente partielle et sélective</a:t>
            </a:r>
            <a:endParaRPr lang="fr-FR" altLang="fr-FR" sz="2200" b="0" dirty="0">
              <a:latin typeface="Avenir LT 85 Heavy" pitchFamily="34" charset="0"/>
            </a:endParaRPr>
          </a:p>
        </p:txBody>
      </p:sp>
      <p:sp>
        <p:nvSpPr>
          <p:cNvPr id="9" name="Espace réservé du pied de page 3"/>
          <p:cNvSpPr>
            <a:spLocks noGrp="1"/>
          </p:cNvSpPr>
          <p:nvPr/>
        </p:nvSpPr>
        <p:spPr bwMode="auto">
          <a:xfrm>
            <a:off x="1524001" y="638810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sz="1200" b="0" dirty="0">
              <a:latin typeface="Avenir LT 55 Oblique" pitchFamily="34" charset="0"/>
            </a:endParaRPr>
          </a:p>
        </p:txBody>
      </p:sp>
      <p:sp>
        <p:nvSpPr>
          <p:cNvPr id="10"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12" name="Imag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lt;Chart&gt;&lt;ImageInfo Version=&quot;5.30.804.0&quot; GUID=&quot;b4797ef71dfa4bc3a114f5bffdc8fc55&quot; DsId=&quot;ZCRX014&quot; T1SubID=&quot;&quot; Width=&quot;891&quot; Height=&quot;540&quot; Format=&quot;emf&quot; ChartGroupUID=&quot;eba7edb4-e063-4901-bd29-1264cb6af372&quot; GroupName=&quot;2021-04-14_Matières premières&quot; ChartName=&quot;Cours des matières premières en dollars&quot; ChartStyleName=&quot;&quot; GroupNameEncoded=&quot;2021-04-14_Mati%c3%a8res+premi%c3%a8res&quot; ChartNameEncoded=&quot;Cours+des+mati%c3%a8res+premi%c3%a8res+en+dollars&quot; ChartStyleNameEncoded=&quot;&quot; ShortCode=&quot;&quot; ChartOwner=&quot;ZCRX014&quot; TemplateId=&quot;&quot; TemplateName=&quot;&quot; TemplateNameEncoded=&quot;&quot; EditionId=&quot;&quot; EditionGenerationDate=&quot;&quot; RefreshDate=&quot;19/10/2022 15:01:48&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45&quot; RightMargin=&quot;0&quot; TopMargin=&quot;121&quot; FootMargin=&quot;0&quot; Orientation=&quot;landscape&quot; FileNameTemplate=&quot;&quot; ImageFileName=&quot;&quot; ChartTitle=&quot;Cours des matières premières en dollars &quot; DoStretch=&quot;&quot; Pr=&quot;t&quot; /&gt;&lt;/Chart&gt;"/>
          <p:cNvPicPr>
            <a:picLocks/>
          </p:cNvPicPr>
          <p:nvPr/>
        </p:nvPicPr>
        <p:blipFill>
          <a:blip r:embed="rId4">
            <a:extLst>
              <a:ext uri="{28A0092B-C50C-407E-A947-70E740481C1C}">
                <a14:useLocalDpi xmlns:a14="http://schemas.microsoft.com/office/drawing/2010/main" val="0"/>
              </a:ext>
            </a:extLst>
          </a:blip>
          <a:stretch>
            <a:fillRect/>
          </a:stretch>
        </p:blipFill>
        <p:spPr>
          <a:xfrm>
            <a:off x="428625" y="1152525"/>
            <a:ext cx="8483632" cy="5143500"/>
          </a:xfrm>
          <a:prstGeom prst="rect">
            <a:avLst/>
          </a:prstGeom>
        </p:spPr>
      </p:pic>
    </p:spTree>
    <p:extLst>
      <p:ext uri="{BB962C8B-B14F-4D97-AF65-F5344CB8AC3E}">
        <p14:creationId xmlns:p14="http://schemas.microsoft.com/office/powerpoint/2010/main" val="592797711"/>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1"/>
          </p:nvPr>
        </p:nvSpPr>
        <p:spPr>
          <a:xfrm>
            <a:off x="8951788" y="6248400"/>
            <a:ext cx="1555750" cy="457200"/>
          </a:xfrm>
        </p:spPr>
        <p:txBody>
          <a:bodyPr/>
          <a:lstStyle/>
          <a:p>
            <a:pPr>
              <a:defRPr/>
            </a:pPr>
            <a:fld id="{1014F82D-0A98-40B6-847C-EC8F4B96C636}" type="slidenum">
              <a:rPr lang="fr-FR"/>
              <a:pPr>
                <a:defRPr/>
              </a:pPr>
              <a:t>62</a:t>
            </a:fld>
            <a:endParaRPr lang="fr-FR" dirty="0"/>
          </a:p>
        </p:txBody>
      </p:sp>
      <p:sp>
        <p:nvSpPr>
          <p:cNvPr id="11" name="Rectangle 2"/>
          <p:cNvSpPr>
            <a:spLocks noGrp="1" noChangeArrowheads="1"/>
          </p:cNvSpPr>
          <p:nvPr>
            <p:ph type="title"/>
          </p:nvPr>
        </p:nvSpPr>
        <p:spPr>
          <a:xfrm>
            <a:off x="507341" y="116633"/>
            <a:ext cx="8641655" cy="720725"/>
          </a:xfrm>
        </p:spPr>
        <p:txBody>
          <a:bodyPr/>
          <a:lstStyle/>
          <a:p>
            <a:pPr algn="l" eaLnBrk="1" hangingPunct="1"/>
            <a:r>
              <a:rPr lang="fr-FR" altLang="fr-FR" sz="2200">
                <a:solidFill>
                  <a:srgbClr val="0070C0"/>
                </a:solidFill>
                <a:latin typeface="Avenir LT 85 Heavy" pitchFamily="34" charset="0"/>
              </a:rPr>
              <a:t>Le marché petrolier étant devenu déséquilibré, la baisse des quotas OPEP+ devrait seulement rapprocher offre et demande</a:t>
            </a:r>
            <a:endParaRPr lang="fr-FR" altLang="fr-FR" sz="2200" b="0" dirty="0">
              <a:latin typeface="Avenir LT 85 Heavy" pitchFamily="34" charset="0"/>
            </a:endParaRPr>
          </a:p>
        </p:txBody>
      </p:sp>
      <p:sp>
        <p:nvSpPr>
          <p:cNvPr id="9" name="Espace réservé du pied de page 3"/>
          <p:cNvSpPr>
            <a:spLocks noGrp="1"/>
          </p:cNvSpPr>
          <p:nvPr/>
        </p:nvSpPr>
        <p:spPr bwMode="auto">
          <a:xfrm>
            <a:off x="1524001" y="638810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sz="1200" b="0" dirty="0">
              <a:latin typeface="Avenir LT 55 Oblique" pitchFamily="34" charset="0"/>
            </a:endParaRPr>
          </a:p>
        </p:txBody>
      </p:sp>
      <p:sp>
        <p:nvSpPr>
          <p:cNvPr id="10"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12" name="Imag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descr="&lt;Chart&gt;&lt;ImageInfo Version=&quot;5.30.804.0&quot; GUID=&quot;f915065fa37a4f7c8797900fdae8b03e&quot; DsId=&quot;ZCRX015&quot; T1SubID=&quot;&quot; Width=&quot;890&quot; Height=&quot;540&quot; Format=&quot;emf&quot; ChartGroupUID=&quot;75f85f63-8544-489e-9ab5-ba0c8ccdffda&quot; GroupName=&quot;Synthèse 07/06/2022&quot; ChartName=&quot;Pétrole : offre et demande mondiales - diapo&quot; ChartStyleName=&quot;&quot; GroupNameEncoded=&quot;Synth%c3%a8se+07%2f06%2f2022&quot; ChartNameEncoded=&quot;P%c3%a9trole+%3a+offre+et+demande+mondiales+-+diapo&quot; ChartStyleNameEncoded=&quot;&quot; ShortCode=&quot;&quot; ChartOwner=&quot;ZCRX015&quot; TemplateId=&quot;&quot; TemplateName=&quot;&quot; TemplateNameEncoded=&quot;&quot; EditionId=&quot;&quot; EditionGenerationDate=&quot;&quot; RefreshDate=&quot;19/10/2022 15:09:00&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45&quot; RightMargin=&quot;0&quot; TopMargin=&quot;121&quot; FootMargin=&quot;0&quot; Orientation=&quot;landscape&quot; FileNameTemplate=&quot;&quot; ImageFileName=&quot;&quot; ChartTitle=&quot;Offre et demande mondiales de pétrole&quot; DoStretch=&quot;&quot; Pr=&quot;t&quot; RetrieveParams=&quot;&quot; /&gt;&lt;/Chart&gt;"/>
          <p:cNvPicPr>
            <a:picLocks/>
          </p:cNvPicPr>
          <p:nvPr/>
        </p:nvPicPr>
        <p:blipFill>
          <a:blip r:embed="rId4">
            <a:extLst>
              <a:ext uri="{28A0092B-C50C-407E-A947-70E740481C1C}">
                <a14:useLocalDpi xmlns:a14="http://schemas.microsoft.com/office/drawing/2010/main" val="0"/>
              </a:ext>
            </a:extLst>
          </a:blip>
          <a:stretch>
            <a:fillRect/>
          </a:stretch>
        </p:blipFill>
        <p:spPr>
          <a:xfrm>
            <a:off x="428625" y="1152525"/>
            <a:ext cx="8483632" cy="5143500"/>
          </a:xfrm>
          <a:prstGeom prst="rect">
            <a:avLst/>
          </a:prstGeom>
          <a:solidFill>
            <a:srgbClr val="FFFFFF"/>
          </a:solidFill>
          <a:ln>
            <a:noFill/>
          </a:ln>
        </p:spPr>
      </p:pic>
    </p:spTree>
    <p:extLst>
      <p:ext uri="{BB962C8B-B14F-4D97-AF65-F5344CB8AC3E}">
        <p14:creationId xmlns:p14="http://schemas.microsoft.com/office/powerpoint/2010/main" val="238052686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1"/>
          </p:nvPr>
        </p:nvSpPr>
        <p:spPr>
          <a:xfrm>
            <a:off x="8951788" y="6248400"/>
            <a:ext cx="1555750" cy="457200"/>
          </a:xfrm>
        </p:spPr>
        <p:txBody>
          <a:bodyPr/>
          <a:lstStyle/>
          <a:p>
            <a:pPr>
              <a:defRPr/>
            </a:pPr>
            <a:fld id="{1014F82D-0A98-40B6-847C-EC8F4B96C636}" type="slidenum">
              <a:rPr lang="fr-FR"/>
              <a:pPr>
                <a:defRPr/>
              </a:pPr>
              <a:t>63</a:t>
            </a:fld>
            <a:endParaRPr lang="fr-FR" dirty="0"/>
          </a:p>
        </p:txBody>
      </p:sp>
      <p:sp>
        <p:nvSpPr>
          <p:cNvPr id="11" name="Rectangle 2"/>
          <p:cNvSpPr>
            <a:spLocks noGrp="1" noChangeArrowheads="1"/>
          </p:cNvSpPr>
          <p:nvPr>
            <p:ph type="title"/>
          </p:nvPr>
        </p:nvSpPr>
        <p:spPr>
          <a:xfrm>
            <a:off x="507341" y="116633"/>
            <a:ext cx="8641655" cy="720725"/>
          </a:xfrm>
        </p:spPr>
        <p:txBody>
          <a:bodyPr/>
          <a:lstStyle/>
          <a:p>
            <a:pPr algn="l" eaLnBrk="1" hangingPunct="1"/>
            <a:r>
              <a:rPr lang="fr-FR" altLang="fr-FR" sz="2200">
                <a:solidFill>
                  <a:srgbClr val="0070C0"/>
                </a:solidFill>
                <a:latin typeface="Avenir LT 85 Heavy" pitchFamily="34" charset="0"/>
              </a:rPr>
              <a:t>La baisse des cours ne concerne toutefois guère le lithium</a:t>
            </a:r>
            <a:endParaRPr lang="fr-FR" altLang="fr-FR" sz="2200" b="0" dirty="0">
              <a:latin typeface="Avenir LT 85 Heavy" pitchFamily="34" charset="0"/>
            </a:endParaRPr>
          </a:p>
        </p:txBody>
      </p:sp>
      <p:sp>
        <p:nvSpPr>
          <p:cNvPr id="9" name="Espace réservé du pied de page 3"/>
          <p:cNvSpPr>
            <a:spLocks noGrp="1"/>
          </p:cNvSpPr>
          <p:nvPr/>
        </p:nvSpPr>
        <p:spPr bwMode="auto">
          <a:xfrm>
            <a:off x="1524001" y="638810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sz="1200" b="0" dirty="0">
              <a:latin typeface="Avenir LT 55 Oblique" pitchFamily="34" charset="0"/>
            </a:endParaRPr>
          </a:p>
        </p:txBody>
      </p:sp>
      <p:sp>
        <p:nvSpPr>
          <p:cNvPr id="10"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12" name="Imag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descr="&lt;Chart&gt;&lt;ImageInfo Version=&quot;5.30.804.0&quot; GUID=&quot;b9a5c7c3ad5c41d8947a28219e6ccf16&quot; DsId=&quot;ZCRX014&quot; T1SubID=&quot;&quot; Width=&quot;891&quot; Height=&quot;540&quot; Format=&quot;emf&quot; ChartGroupUID=&quot;b26f138a-ce8d-42bf-99cd-cf48862d64fb&quot; GroupName=&quot;DIAPO&quot; ChartName=&quot;Cours du Lithium&quot; ChartStyleName=&quot;GFI_DIAPO&quot; GroupNameEncoded=&quot;DIAPO&quot; ChartNameEncoded=&quot;Cours+du+Lithium&quot; ChartStyleNameEncoded=&quot;GFI_DIAPO&quot; ShortCode=&quot;&quot; ChartOwner=&quot;ZCRX004&quot; TemplateId=&quot;&quot; TemplateName=&quot;&quot; TemplateNameEncoded=&quot;&quot; EditionId=&quot;&quot; EditionGenerationDate=&quot;&quot; RefreshDate=&quot;19/10/2022 15:10:12&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45&quot; RightMargin=&quot;0&quot; TopMargin=&quot;121&quot; FootMargin=&quot;0&quot; Orientation=&quot;landscape&quot; FileNameTemplate=&quot;&quot; ImageFileName=&quot;&quot; ChartTitle=&quot;&quot; DoStretch=&quot;&quot; Pr=&quot;t&quot; /&gt;&lt;/Chart&gt;"/>
          <p:cNvPicPr>
            <a:picLocks/>
          </p:cNvPicPr>
          <p:nvPr/>
        </p:nvPicPr>
        <p:blipFill>
          <a:blip r:embed="rId4">
            <a:extLst>
              <a:ext uri="{28A0092B-C50C-407E-A947-70E740481C1C}">
                <a14:useLocalDpi xmlns:a14="http://schemas.microsoft.com/office/drawing/2010/main" val="0"/>
              </a:ext>
            </a:extLst>
          </a:blip>
          <a:stretch>
            <a:fillRect/>
          </a:stretch>
        </p:blipFill>
        <p:spPr>
          <a:xfrm>
            <a:off x="428625" y="1152525"/>
            <a:ext cx="8483632" cy="5143500"/>
          </a:xfrm>
          <a:prstGeom prst="rect">
            <a:avLst/>
          </a:prstGeom>
        </p:spPr>
      </p:pic>
    </p:spTree>
    <p:extLst>
      <p:ext uri="{BB962C8B-B14F-4D97-AF65-F5344CB8AC3E}">
        <p14:creationId xmlns:p14="http://schemas.microsoft.com/office/powerpoint/2010/main" val="279588644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LT 85 Heavy" panose="020B0903020000020003" pitchFamily="34" charset="0"/>
              </a:defRPr>
            </a:lvl1pPr>
            <a:lvl2pPr marL="742950" indent="-285750">
              <a:defRPr sz="2400">
                <a:solidFill>
                  <a:schemeClr val="tx1"/>
                </a:solidFill>
                <a:latin typeface="Avenir LT 85 Heavy" panose="020B0903020000020003" pitchFamily="34" charset="0"/>
              </a:defRPr>
            </a:lvl2pPr>
            <a:lvl3pPr marL="1143000" indent="-228600">
              <a:defRPr sz="2400">
                <a:solidFill>
                  <a:schemeClr val="tx1"/>
                </a:solidFill>
                <a:latin typeface="Avenir LT 85 Heavy" panose="020B0903020000020003" pitchFamily="34" charset="0"/>
              </a:defRPr>
            </a:lvl3pPr>
            <a:lvl4pPr marL="1600200" indent="-228600">
              <a:defRPr sz="2400">
                <a:solidFill>
                  <a:schemeClr val="tx1"/>
                </a:solidFill>
                <a:latin typeface="Avenir LT 85 Heavy" panose="020B0903020000020003" pitchFamily="34" charset="0"/>
              </a:defRPr>
            </a:lvl4pPr>
            <a:lvl5pPr marL="2057400" indent="-228600">
              <a:defRPr sz="2400">
                <a:solidFill>
                  <a:schemeClr val="tx1"/>
                </a:solidFill>
                <a:latin typeface="Avenir LT 85 Heavy" panose="020B0903020000020003" pitchFamily="34" charset="0"/>
              </a:defRPr>
            </a:lvl5pPr>
            <a:lvl6pPr marL="2514600" indent="-228600" eaLnBrk="0" fontAlgn="base" hangingPunct="0">
              <a:spcBef>
                <a:spcPct val="0"/>
              </a:spcBef>
              <a:spcAft>
                <a:spcPct val="0"/>
              </a:spcAft>
              <a:defRPr sz="2400">
                <a:solidFill>
                  <a:schemeClr val="tx1"/>
                </a:solidFill>
                <a:latin typeface="Avenir LT 85 Heavy" panose="020B0903020000020003" pitchFamily="34" charset="0"/>
              </a:defRPr>
            </a:lvl6pPr>
            <a:lvl7pPr marL="2971800" indent="-228600" eaLnBrk="0" fontAlgn="base" hangingPunct="0">
              <a:spcBef>
                <a:spcPct val="0"/>
              </a:spcBef>
              <a:spcAft>
                <a:spcPct val="0"/>
              </a:spcAft>
              <a:defRPr sz="2400">
                <a:solidFill>
                  <a:schemeClr val="tx1"/>
                </a:solidFill>
                <a:latin typeface="Avenir LT 85 Heavy" panose="020B0903020000020003" pitchFamily="34" charset="0"/>
              </a:defRPr>
            </a:lvl7pPr>
            <a:lvl8pPr marL="3429000" indent="-228600" eaLnBrk="0" fontAlgn="base" hangingPunct="0">
              <a:spcBef>
                <a:spcPct val="0"/>
              </a:spcBef>
              <a:spcAft>
                <a:spcPct val="0"/>
              </a:spcAft>
              <a:defRPr sz="2400">
                <a:solidFill>
                  <a:schemeClr val="tx1"/>
                </a:solidFill>
                <a:latin typeface="Avenir LT 85 Heavy" panose="020B0903020000020003" pitchFamily="34" charset="0"/>
              </a:defRPr>
            </a:lvl8pPr>
            <a:lvl9pPr marL="3886200" indent="-228600" eaLnBrk="0" fontAlgn="base" hangingPunct="0">
              <a:spcBef>
                <a:spcPct val="0"/>
              </a:spcBef>
              <a:spcAft>
                <a:spcPct val="0"/>
              </a:spcAft>
              <a:defRPr sz="2400">
                <a:solidFill>
                  <a:schemeClr val="tx1"/>
                </a:solidFill>
                <a:latin typeface="Avenir LT 85 Heavy" panose="020B0903020000020003" pitchFamily="34" charset="0"/>
              </a:defRPr>
            </a:lvl9pPr>
          </a:lstStyle>
          <a:p>
            <a:fld id="{659AB79A-AAF7-4667-8845-6A331D4B0FC9}" type="slidenum">
              <a:rPr lang="fr-FR" altLang="fr-FR" sz="1400">
                <a:solidFill>
                  <a:srgbClr val="0071B9"/>
                </a:solidFill>
                <a:latin typeface="Arial" panose="020B0604020202020204" pitchFamily="34" charset="0"/>
              </a:rPr>
              <a:pPr/>
              <a:t>64</a:t>
            </a:fld>
            <a:endParaRPr lang="fr-FR" altLang="fr-FR" sz="1400">
              <a:solidFill>
                <a:srgbClr val="0071B9"/>
              </a:solidFill>
              <a:latin typeface="Arial" panose="020B0604020202020204" pitchFamily="34" charset="0"/>
            </a:endParaRPr>
          </a:p>
        </p:txBody>
      </p:sp>
      <p:sp>
        <p:nvSpPr>
          <p:cNvPr id="5" name="Rectangle 2"/>
          <p:cNvSpPr txBox="1">
            <a:spLocks noChangeArrowheads="1"/>
          </p:cNvSpPr>
          <p:nvPr/>
        </p:nvSpPr>
        <p:spPr>
          <a:xfrm>
            <a:off x="507341" y="149896"/>
            <a:ext cx="8564231" cy="720725"/>
          </a:xfrm>
        </p:spPr>
        <p:txBody>
          <a:bodyPr anchor="ctr" anchorCtr="0"/>
          <a:lstStyle>
            <a:lvl1pPr algn="l" rtl="0" eaLnBrk="0" fontAlgn="base" hangingPunct="0">
              <a:spcBef>
                <a:spcPct val="0"/>
              </a:spcBef>
              <a:spcAft>
                <a:spcPct val="0"/>
              </a:spcAft>
              <a:defRPr sz="4400" b="1" i="1">
                <a:solidFill>
                  <a:srgbClr val="0071B9"/>
                </a:solidFill>
                <a:latin typeface="+mj-lt"/>
                <a:ea typeface="+mj-ea"/>
                <a:cs typeface="+mj-cs"/>
              </a:defRPr>
            </a:lvl1pPr>
            <a:lvl2pPr algn="l" rtl="0" eaLnBrk="0" fontAlgn="base" hangingPunct="0">
              <a:spcBef>
                <a:spcPct val="0"/>
              </a:spcBef>
              <a:spcAft>
                <a:spcPct val="0"/>
              </a:spcAft>
              <a:defRPr sz="4400" b="1" i="1">
                <a:solidFill>
                  <a:srgbClr val="0071B9"/>
                </a:solidFill>
                <a:latin typeface="Arial" charset="0"/>
              </a:defRPr>
            </a:lvl2pPr>
            <a:lvl3pPr algn="l" rtl="0" eaLnBrk="0" fontAlgn="base" hangingPunct="0">
              <a:spcBef>
                <a:spcPct val="0"/>
              </a:spcBef>
              <a:spcAft>
                <a:spcPct val="0"/>
              </a:spcAft>
              <a:defRPr sz="4400" b="1" i="1">
                <a:solidFill>
                  <a:srgbClr val="0071B9"/>
                </a:solidFill>
                <a:latin typeface="Arial" charset="0"/>
              </a:defRPr>
            </a:lvl3pPr>
            <a:lvl4pPr algn="l" rtl="0" eaLnBrk="0" fontAlgn="base" hangingPunct="0">
              <a:spcBef>
                <a:spcPct val="0"/>
              </a:spcBef>
              <a:spcAft>
                <a:spcPct val="0"/>
              </a:spcAft>
              <a:defRPr sz="4400" b="1" i="1">
                <a:solidFill>
                  <a:srgbClr val="0071B9"/>
                </a:solidFill>
                <a:latin typeface="Arial" charset="0"/>
              </a:defRPr>
            </a:lvl4pPr>
            <a:lvl5pPr algn="l" rtl="0" eaLnBrk="0" fontAlgn="base" hangingPunct="0">
              <a:spcBef>
                <a:spcPct val="0"/>
              </a:spcBef>
              <a:spcAft>
                <a:spcPct val="0"/>
              </a:spcAft>
              <a:defRPr sz="4400" b="1" i="1">
                <a:solidFill>
                  <a:srgbClr val="0071B9"/>
                </a:solidFill>
                <a:latin typeface="Arial" charset="0"/>
              </a:defRPr>
            </a:lvl5pPr>
            <a:lvl6pPr marL="457200" algn="l" rtl="0" eaLnBrk="1" fontAlgn="base" hangingPunct="1">
              <a:spcBef>
                <a:spcPct val="0"/>
              </a:spcBef>
              <a:spcAft>
                <a:spcPct val="0"/>
              </a:spcAft>
              <a:defRPr sz="4400" b="1" i="1">
                <a:solidFill>
                  <a:srgbClr val="0071B9"/>
                </a:solidFill>
                <a:latin typeface="Arial" charset="0"/>
              </a:defRPr>
            </a:lvl6pPr>
            <a:lvl7pPr marL="914400" algn="l" rtl="0" eaLnBrk="1" fontAlgn="base" hangingPunct="1">
              <a:spcBef>
                <a:spcPct val="0"/>
              </a:spcBef>
              <a:spcAft>
                <a:spcPct val="0"/>
              </a:spcAft>
              <a:defRPr sz="4400" b="1" i="1">
                <a:solidFill>
                  <a:srgbClr val="0071B9"/>
                </a:solidFill>
                <a:latin typeface="Arial" charset="0"/>
              </a:defRPr>
            </a:lvl7pPr>
            <a:lvl8pPr marL="1371600" algn="l" rtl="0" eaLnBrk="1" fontAlgn="base" hangingPunct="1">
              <a:spcBef>
                <a:spcPct val="0"/>
              </a:spcBef>
              <a:spcAft>
                <a:spcPct val="0"/>
              </a:spcAft>
              <a:defRPr sz="4400" b="1" i="1">
                <a:solidFill>
                  <a:srgbClr val="0071B9"/>
                </a:solidFill>
                <a:latin typeface="Arial" charset="0"/>
              </a:defRPr>
            </a:lvl8pPr>
            <a:lvl9pPr marL="1828800" algn="l" rtl="0" eaLnBrk="1" fontAlgn="base" hangingPunct="1">
              <a:spcBef>
                <a:spcPct val="0"/>
              </a:spcBef>
              <a:spcAft>
                <a:spcPct val="0"/>
              </a:spcAft>
              <a:defRPr sz="4400" b="1" i="1">
                <a:solidFill>
                  <a:srgbClr val="0071B9"/>
                </a:solidFill>
                <a:latin typeface="Arial" charset="0"/>
              </a:defRPr>
            </a:lvl9pPr>
          </a:lstStyle>
          <a:p>
            <a:pPr eaLnBrk="1" hangingPunct="1"/>
            <a:r>
              <a:rPr lang="fr-FR" altLang="fr-FR" sz="2200" b="0" i="0" kern="0">
                <a:latin typeface="Avenir LT 85 Heavy" pitchFamily="34" charset="0"/>
              </a:rPr>
              <a:t>Les perspectives d’emploi se replient, même si elles sont encore élevées</a:t>
            </a:r>
            <a:endParaRPr lang="fr-FR" altLang="fr-FR" sz="2200" b="0" i="0" kern="0" dirty="0">
              <a:latin typeface="Avenir LT 85 Heavy" pitchFamily="34" charset="0"/>
            </a:endParaRPr>
          </a:p>
        </p:txBody>
      </p:sp>
      <p:pic>
        <p:nvPicPr>
          <p:cNvPr id="2" name="Picture 1" descr="&lt;Chart&gt;&lt;ImageInfo Version=&quot;5.30.804.0&quot; GUID=&quot;bdd4556c42bd406ab8bcce3ecfafa134&quot; DsId=&quot;ZCRX015&quot; T1SubID=&quot;&quot; Width=&quot;890&quot; Height=&quot;540&quot; Format=&quot;emf&quot; ChartGroupUID=&quot;18dd8339-b7f8-41a0-8ed4-081b81c9bcd1&quot; GroupName=&quot;Zone euro&quot; ChartName=&quot;Zone euro : Evolution de l'emploi anticipée par les principaux secteurs&quot; ChartStyleName=&quot;&quot; GroupNameEncoded=&quot;Zone+euro&quot; ChartNameEncoded=&quot;Zone+euro+%3a+Evolution+de+l%27emploi+anticip%c3%a9e+par+les+principaux+secteurs&quot; ChartStyleNameEncoded=&quot;&quot; ShortCode=&quot;&quot; ChartOwner=&quot;ZCRX015&quot; TemplateId=&quot;&quot; TemplateName=&quot;&quot; TemplateNameEncoded=&quot;&quot; EditionId=&quot;&quot; EditionGenerationDate=&quot;&quot; RefreshDate=&quot;19/10/2022 16:07:13&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45&quot; RightMargin=&quot;0&quot; TopMargin=&quot;121&quot; FootMargin=&quot;0&quot; Orientation=&quot;landscape&quot; FileNameTemplate=&quot;&quot; ImageFileName=&quot;&quot; ChartTitle=&quot;Zone euro : Enquêtes de conjoncture&quot; DoStretch=&quot;&quot; Pr=&quot;t&quot; RetrieveParams=&quot;&quot; /&gt;&lt;/Chart&gt;"/>
          <p:cNvPicPr>
            <a:picLocks/>
          </p:cNvPicPr>
          <p:nvPr/>
        </p:nvPicPr>
        <p:blipFill>
          <a:blip r:embed="rId3">
            <a:extLst>
              <a:ext uri="{28A0092B-C50C-407E-A947-70E740481C1C}">
                <a14:useLocalDpi xmlns:a14="http://schemas.microsoft.com/office/drawing/2010/main" val="0"/>
              </a:ext>
            </a:extLst>
          </a:blip>
          <a:stretch>
            <a:fillRect/>
          </a:stretch>
        </p:blipFill>
        <p:spPr>
          <a:xfrm>
            <a:off x="665364" y="1046173"/>
            <a:ext cx="8483632" cy="5143500"/>
          </a:xfrm>
          <a:prstGeom prst="rect">
            <a:avLst/>
          </a:prstGeom>
          <a:solidFill>
            <a:srgbClr val="FFFFFF"/>
          </a:solidFill>
          <a:ln>
            <a:noFill/>
          </a:ln>
        </p:spPr>
      </p:pic>
      <p:sp>
        <p:nvSpPr>
          <p:cNvPr id="7" name="Espace réservé du pied de page 3"/>
          <p:cNvSpPr>
            <a:spLocks noGrp="1"/>
          </p:cNvSpPr>
          <p:nvPr/>
        </p:nvSpPr>
        <p:spPr bwMode="auto">
          <a:xfrm>
            <a:off x="1524001" y="638810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sz="1200" b="0" dirty="0">
              <a:latin typeface="Avenir LT 55 Oblique" pitchFamily="34" charset="0"/>
            </a:endParaRPr>
          </a:p>
        </p:txBody>
      </p:sp>
      <p:sp>
        <p:nvSpPr>
          <p:cNvPr id="8"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10" name="Imag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8433896"/>
      </p:ext>
    </p:extLst>
  </p:cSld>
  <p:clrMapOvr>
    <a:masterClrMapping/>
  </p:clrMapOvr>
  <p:transition>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1"/>
          </p:nvPr>
        </p:nvSpPr>
        <p:spPr>
          <a:xfrm>
            <a:off x="8951788" y="6248400"/>
            <a:ext cx="1555750" cy="457200"/>
          </a:xfrm>
        </p:spPr>
        <p:txBody>
          <a:bodyPr/>
          <a:lstStyle/>
          <a:p>
            <a:pPr>
              <a:defRPr/>
            </a:pPr>
            <a:fld id="{1014F82D-0A98-40B6-847C-EC8F4B96C636}" type="slidenum">
              <a:rPr lang="fr-FR"/>
              <a:pPr>
                <a:defRPr/>
              </a:pPr>
              <a:t>65</a:t>
            </a:fld>
            <a:endParaRPr lang="fr-FR" dirty="0"/>
          </a:p>
        </p:txBody>
      </p:sp>
      <p:sp>
        <p:nvSpPr>
          <p:cNvPr id="6148" name="Rectangle 2"/>
          <p:cNvSpPr>
            <a:spLocks noGrp="1" noChangeArrowheads="1"/>
          </p:cNvSpPr>
          <p:nvPr>
            <p:ph type="title"/>
          </p:nvPr>
        </p:nvSpPr>
        <p:spPr>
          <a:xfrm>
            <a:off x="517236" y="252850"/>
            <a:ext cx="9685241" cy="574675"/>
          </a:xfrm>
        </p:spPr>
        <p:txBody>
          <a:bodyPr/>
          <a:lstStyle/>
          <a:p>
            <a:pPr algn="l"/>
            <a:r>
              <a:rPr lang="fr-FR" sz="3000" b="0" dirty="0">
                <a:latin typeface="Avenir LT 85 Heavy" pitchFamily="34" charset="0"/>
              </a:rPr>
              <a:t>Agenda de </a:t>
            </a:r>
            <a:r>
              <a:rPr lang="fr-FR" sz="3000" b="0">
                <a:latin typeface="Avenir LT 85 Heavy" pitchFamily="34" charset="0"/>
              </a:rPr>
              <a:t>la présentation</a:t>
            </a:r>
            <a:endParaRPr lang="fr-FR" sz="3000" b="0" dirty="0">
              <a:latin typeface="Avenir LT 85 Heavy" pitchFamily="34" charset="0"/>
            </a:endParaRPr>
          </a:p>
        </p:txBody>
      </p:sp>
      <p:sp>
        <p:nvSpPr>
          <p:cNvPr id="6149"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sp>
        <p:nvSpPr>
          <p:cNvPr id="6150" name="Rectangle 4"/>
          <p:cNvSpPr>
            <a:spLocks noChangeArrowheads="1"/>
          </p:cNvSpPr>
          <p:nvPr/>
        </p:nvSpPr>
        <p:spPr bwMode="auto">
          <a:xfrm>
            <a:off x="1468582" y="1340768"/>
            <a:ext cx="8731106"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609600" indent="-609600" eaLnBrk="0" hangingPunct="0">
              <a:spcBef>
                <a:spcPts val="600"/>
              </a:spcBef>
              <a:buClr>
                <a:srgbClr val="F47A00"/>
              </a:buClr>
              <a:buFont typeface="Times New Roman" pitchFamily="18" charset="0"/>
              <a:buAutoNum type="arabicPeriod"/>
            </a:pPr>
            <a:endParaRPr lang="fr-FR" sz="2000">
              <a:solidFill>
                <a:srgbClr val="0071B9"/>
              </a:solidFill>
            </a:endParaRPr>
          </a:p>
          <a:p>
            <a:pPr marL="609600" indent="-609600" eaLnBrk="0" hangingPunct="0">
              <a:spcBef>
                <a:spcPts val="600"/>
              </a:spcBef>
              <a:buClr>
                <a:srgbClr val="F47A00"/>
              </a:buClr>
              <a:buFont typeface="Times New Roman" pitchFamily="18" charset="0"/>
              <a:buAutoNum type="arabicPeriod"/>
            </a:pPr>
            <a:r>
              <a:rPr lang="fr-FR" sz="2000">
                <a:solidFill>
                  <a:srgbClr val="0071B9"/>
                </a:solidFill>
              </a:rPr>
              <a:t>La croisance mondiale s’essouffle</a:t>
            </a:r>
          </a:p>
          <a:p>
            <a:pPr marL="609600" indent="-609600" eaLnBrk="0" hangingPunct="0">
              <a:spcBef>
                <a:spcPts val="600"/>
              </a:spcBef>
              <a:buClr>
                <a:srgbClr val="F47A00"/>
              </a:buClr>
              <a:buFont typeface="Times New Roman" pitchFamily="18" charset="0"/>
              <a:buAutoNum type="arabicPeriod"/>
            </a:pPr>
            <a:endParaRPr lang="fr-FR" sz="2000">
              <a:solidFill>
                <a:srgbClr val="0071B9"/>
              </a:solidFill>
            </a:endParaRPr>
          </a:p>
          <a:p>
            <a:pPr marL="609600" indent="-609600" eaLnBrk="0" hangingPunct="0">
              <a:spcBef>
                <a:spcPts val="600"/>
              </a:spcBef>
              <a:buClr>
                <a:srgbClr val="F47A00"/>
              </a:buClr>
              <a:buFont typeface="Times New Roman" pitchFamily="18" charset="0"/>
              <a:buAutoNum type="arabicPeriod"/>
            </a:pPr>
            <a:r>
              <a:rPr lang="fr-FR" sz="2000">
                <a:solidFill>
                  <a:srgbClr val="0071B9"/>
                </a:solidFill>
              </a:rPr>
              <a:t>Les contraintes sur l’activité sont en train de changer de nature</a:t>
            </a:r>
          </a:p>
          <a:p>
            <a:pPr marL="609600" indent="-609600" eaLnBrk="0" hangingPunct="0">
              <a:spcBef>
                <a:spcPts val="600"/>
              </a:spcBef>
              <a:buClr>
                <a:srgbClr val="F47A00"/>
              </a:buClr>
              <a:buFont typeface="Times New Roman" pitchFamily="18" charset="0"/>
              <a:buAutoNum type="arabicPeriod"/>
            </a:pPr>
            <a:endParaRPr lang="fr-FR" sz="2000">
              <a:solidFill>
                <a:srgbClr val="0071B9"/>
              </a:solidFill>
            </a:endParaRPr>
          </a:p>
          <a:p>
            <a:pPr marL="609600" indent="-609600" eaLnBrk="0" hangingPunct="0">
              <a:spcBef>
                <a:spcPts val="600"/>
              </a:spcBef>
              <a:buClr>
                <a:srgbClr val="F47A00"/>
              </a:buClr>
              <a:buFont typeface="Times New Roman" pitchFamily="18" charset="0"/>
              <a:buAutoNum type="arabicPeriod"/>
            </a:pPr>
            <a:r>
              <a:rPr lang="fr-FR" sz="2000">
                <a:solidFill>
                  <a:srgbClr val="0071B9"/>
                </a:solidFill>
              </a:rPr>
              <a:t>La France résiste mais pourra difficilement échapper à une </a:t>
            </a:r>
            <a:br>
              <a:rPr lang="fr-FR" sz="2000">
                <a:solidFill>
                  <a:srgbClr val="0071B9"/>
                </a:solidFill>
              </a:rPr>
            </a:br>
            <a:r>
              <a:rPr lang="fr-FR" sz="2000">
                <a:solidFill>
                  <a:srgbClr val="0071B9"/>
                </a:solidFill>
              </a:rPr>
              <a:t>récession européenne</a:t>
            </a:r>
          </a:p>
          <a:p>
            <a:pPr marL="609600" indent="-609600" eaLnBrk="0" hangingPunct="0">
              <a:spcBef>
                <a:spcPts val="600"/>
              </a:spcBef>
              <a:buClr>
                <a:srgbClr val="F47A00"/>
              </a:buClr>
              <a:buFont typeface="Times New Roman" pitchFamily="18" charset="0"/>
              <a:buAutoNum type="arabicPeriod"/>
            </a:pPr>
            <a:endParaRPr lang="fr-FR" sz="2000">
              <a:solidFill>
                <a:srgbClr val="0071B9"/>
              </a:solidFill>
            </a:endParaRPr>
          </a:p>
          <a:p>
            <a:pPr marL="609600" indent="-609600" eaLnBrk="0" hangingPunct="0">
              <a:spcBef>
                <a:spcPts val="600"/>
              </a:spcBef>
              <a:buClr>
                <a:srgbClr val="F47A00"/>
              </a:buClr>
              <a:buFont typeface="Times New Roman" pitchFamily="18" charset="0"/>
              <a:buAutoNum type="arabicPeriod"/>
            </a:pPr>
            <a:r>
              <a:rPr lang="fr-FR" sz="2000">
                <a:solidFill>
                  <a:srgbClr val="0071B9"/>
                </a:solidFill>
              </a:rPr>
              <a:t>Le choc est éminemment sectoriel</a:t>
            </a:r>
          </a:p>
          <a:p>
            <a:pPr marL="609600" indent="-609600" eaLnBrk="0" hangingPunct="0">
              <a:spcBef>
                <a:spcPts val="600"/>
              </a:spcBef>
              <a:buClr>
                <a:srgbClr val="F47A00"/>
              </a:buClr>
              <a:buFont typeface="Times New Roman" pitchFamily="18" charset="0"/>
              <a:buAutoNum type="arabicPeriod"/>
            </a:pPr>
            <a:endParaRPr lang="fr-FR" sz="2000">
              <a:solidFill>
                <a:srgbClr val="0071B9"/>
              </a:solidFill>
            </a:endParaRPr>
          </a:p>
        </p:txBody>
      </p:sp>
      <p:sp>
        <p:nvSpPr>
          <p:cNvPr id="2" name="Rectangle à coins arrondis 1"/>
          <p:cNvSpPr/>
          <p:nvPr/>
        </p:nvSpPr>
        <p:spPr bwMode="auto">
          <a:xfrm>
            <a:off x="1052945" y="3252692"/>
            <a:ext cx="8715463" cy="720080"/>
          </a:xfrm>
          <a:prstGeom prst="roundRect">
            <a:avLst/>
          </a:prstGeom>
          <a:noFill/>
          <a:ln w="38100" cap="flat" cmpd="sng" algn="ctr">
            <a:solidFill>
              <a:srgbClr val="F37335"/>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r-FR" sz="2400">
              <a:latin typeface="Avenir LT 85 Heavy" pitchFamily="34" charset="0"/>
            </a:endParaRPr>
          </a:p>
        </p:txBody>
      </p:sp>
      <p:pic>
        <p:nvPicPr>
          <p:cNvPr id="7" name="Imag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5396098"/>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89823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507341" y="116633"/>
            <a:ext cx="8641655" cy="720725"/>
          </a:xfrm>
        </p:spPr>
        <p:txBody>
          <a:bodyPr/>
          <a:lstStyle/>
          <a:p>
            <a:pPr algn="l" eaLnBrk="1" hangingPunct="1"/>
            <a:r>
              <a:rPr lang="fr-FR" altLang="fr-FR" sz="2200">
                <a:solidFill>
                  <a:srgbClr val="0070C0"/>
                </a:solidFill>
                <a:latin typeface="Avenir LT 85 Heavy" pitchFamily="34" charset="0"/>
              </a:rPr>
              <a:t>Si les </a:t>
            </a:r>
            <a:r>
              <a:rPr lang="fr-FR" altLang="fr-FR" sz="2200" dirty="0">
                <a:solidFill>
                  <a:srgbClr val="0070C0"/>
                </a:solidFill>
                <a:latin typeface="Avenir LT 85 Heavy" pitchFamily="34" charset="0"/>
              </a:rPr>
              <a:t>anticipations de prix se sont détendues </a:t>
            </a:r>
            <a:r>
              <a:rPr lang="fr-FR" altLang="fr-FR" sz="2200">
                <a:solidFill>
                  <a:srgbClr val="0070C0"/>
                </a:solidFill>
                <a:latin typeface="Avenir LT 85 Heavy" pitchFamily="34" charset="0"/>
              </a:rPr>
              <a:t>aux États-Unis, </a:t>
            </a:r>
            <a:br>
              <a:rPr lang="fr-FR" altLang="fr-FR" sz="2200">
                <a:solidFill>
                  <a:srgbClr val="0070C0"/>
                </a:solidFill>
                <a:latin typeface="Avenir LT 85 Heavy" pitchFamily="34" charset="0"/>
              </a:rPr>
            </a:br>
            <a:r>
              <a:rPr lang="fr-FR" altLang="fr-FR" sz="2200">
                <a:solidFill>
                  <a:srgbClr val="0070C0"/>
                </a:solidFill>
                <a:latin typeface="Avenir LT 85 Heavy" pitchFamily="34" charset="0"/>
              </a:rPr>
              <a:t>ce </a:t>
            </a:r>
            <a:r>
              <a:rPr lang="fr-FR" altLang="fr-FR" sz="2200" dirty="0">
                <a:solidFill>
                  <a:srgbClr val="0070C0"/>
                </a:solidFill>
                <a:latin typeface="Avenir LT 85 Heavy" pitchFamily="34" charset="0"/>
              </a:rPr>
              <a:t>n’est </a:t>
            </a:r>
            <a:r>
              <a:rPr lang="fr-FR" altLang="fr-FR" sz="2200">
                <a:solidFill>
                  <a:srgbClr val="0070C0"/>
                </a:solidFill>
                <a:latin typeface="Avenir LT 85 Heavy" pitchFamily="34" charset="0"/>
              </a:rPr>
              <a:t>pas encore le </a:t>
            </a:r>
            <a:r>
              <a:rPr lang="fr-FR" altLang="fr-FR" sz="2200" dirty="0">
                <a:solidFill>
                  <a:srgbClr val="0070C0"/>
                </a:solidFill>
                <a:latin typeface="Avenir LT 85 Heavy" pitchFamily="34" charset="0"/>
              </a:rPr>
              <a:t>cas en </a:t>
            </a:r>
            <a:r>
              <a:rPr lang="fr-FR" altLang="fr-FR" sz="2200">
                <a:solidFill>
                  <a:srgbClr val="0070C0"/>
                </a:solidFill>
                <a:latin typeface="Avenir LT 85 Heavy" pitchFamily="34" charset="0"/>
              </a:rPr>
              <a:t>zone euro</a:t>
            </a:r>
            <a:endParaRPr lang="fr-FR" altLang="fr-FR" sz="2200" b="0" dirty="0">
              <a:latin typeface="Avenir LT 85 Heavy" pitchFamily="34" charset="0"/>
            </a:endParaRPr>
          </a:p>
        </p:txBody>
      </p:sp>
      <p:pic>
        <p:nvPicPr>
          <p:cNvPr id="2" name="Picture 1" descr="&lt;Chart&gt;&lt;ImageInfo Version=&quot;5.30.804.0&quot; GUID=&quot;4d4bc3d0c1d2433b8f0f7ce83fdb8ec8&quot; DsId=&quot;ZCRX015&quot; T1SubID=&quot;&quot; Width=&quot;890&quot; Height=&quot;540&quot; Format=&quot;emf&quot; ChartGroupUID=&quot;55c42231-9660-4056-8490-b06e2d916519&quot; GroupName=&quot;Inflation&quot; ChartName=&quot;Zone euro : perspectives de prix dans l'industrie et les services&quot; ChartStyleName=&quot;&quot; GroupNameEncoded=&quot;Inflation&quot; ChartNameEncoded=&quot;Zone+euro+%3a+perspectives+de+prix+dans+l%27industrie+et+les+services&quot; ChartStyleNameEncoded=&quot;&quot; ShortCode=&quot;&quot; ChartOwner=&quot;ZCRX015&quot; TemplateId=&quot;&quot; TemplateName=&quot;&quot; TemplateNameEncoded=&quot;&quot; EditionId=&quot;&quot; EditionGenerationDate=&quot;&quot; RefreshDate=&quot;19/10/2022 15:13:37&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45&quot; RightMargin=&quot;0&quot; TopMargin=&quot;121&quot; FootMargin=&quot;0&quot; Orientation=&quot;landscape&quot; FileNameTemplate=&quot;&quot; ImageFileName=&quot;&quot; ChartTitle=&quot;Zone euro : Enquêtes de conjoncture&quot; DoStretch=&quot;&quot; Pr=&quot;t&quot; RetrieveParams=&quot;&quot; /&gt;&lt;/Chart&gt;"/>
          <p:cNvPicPr>
            <a:picLocks/>
          </p:cNvPicPr>
          <p:nvPr/>
        </p:nvPicPr>
        <p:blipFill>
          <a:blip r:embed="rId3">
            <a:extLst>
              <a:ext uri="{28A0092B-C50C-407E-A947-70E740481C1C}">
                <a14:useLocalDpi xmlns:a14="http://schemas.microsoft.com/office/drawing/2010/main" val="0"/>
              </a:ext>
            </a:extLst>
          </a:blip>
          <a:stretch>
            <a:fillRect/>
          </a:stretch>
        </p:blipFill>
        <p:spPr>
          <a:xfrm>
            <a:off x="665364" y="1143472"/>
            <a:ext cx="8483632" cy="5143500"/>
          </a:xfrm>
          <a:prstGeom prst="rect">
            <a:avLst/>
          </a:prstGeom>
          <a:solidFill>
            <a:srgbClr val="FFFFFF"/>
          </a:solidFill>
          <a:ln>
            <a:noFill/>
          </a:ln>
        </p:spPr>
      </p:pic>
      <p:sp>
        <p:nvSpPr>
          <p:cNvPr id="9" name="Espace réservé du numéro de diapositive 4"/>
          <p:cNvSpPr>
            <a:spLocks noGrp="1"/>
          </p:cNvSpPr>
          <p:nvPr>
            <p:ph type="sldNum" sz="quarter" idx="11"/>
          </p:nvPr>
        </p:nvSpPr>
        <p:spPr>
          <a:xfrm>
            <a:off x="9048328" y="6383136"/>
            <a:ext cx="1555750" cy="457200"/>
          </a:xfrm>
        </p:spPr>
        <p:txBody>
          <a:bodyPr/>
          <a:lstStyle/>
          <a:p>
            <a:pPr>
              <a:defRPr/>
            </a:pPr>
            <a:fld id="{9289E3B3-D35D-48C1-BAEA-4412D2EBDAAE}" type="slidenum">
              <a:rPr lang="fr-FR" sz="1200">
                <a:latin typeface="Avenir LT 55 Roman" panose="020B0503020000020003" pitchFamily="34" charset="0"/>
              </a:rPr>
              <a:pPr>
                <a:defRPr/>
              </a:pPr>
              <a:t>66</a:t>
            </a:fld>
            <a:endParaRPr lang="fr-FR" sz="1200" dirty="0">
              <a:latin typeface="Avenir LT 55 Roman" panose="020B0503020000020003" pitchFamily="34" charset="0"/>
            </a:endParaRPr>
          </a:p>
        </p:txBody>
      </p:sp>
      <p:sp>
        <p:nvSpPr>
          <p:cNvPr id="8" name="Espace réservé du pied de page 3"/>
          <p:cNvSpPr>
            <a:spLocks noGrp="1"/>
          </p:cNvSpPr>
          <p:nvPr/>
        </p:nvSpPr>
        <p:spPr bwMode="auto">
          <a:xfrm>
            <a:off x="1524001" y="638810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sz="1200" b="0" dirty="0">
              <a:latin typeface="Avenir LT 55 Oblique" pitchFamily="34" charset="0"/>
            </a:endParaRPr>
          </a:p>
        </p:txBody>
      </p:sp>
      <p:sp>
        <p:nvSpPr>
          <p:cNvPr id="10"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12" name="Imag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660541"/>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507341" y="116633"/>
            <a:ext cx="8641655" cy="720725"/>
          </a:xfrm>
        </p:spPr>
        <p:txBody>
          <a:bodyPr/>
          <a:lstStyle/>
          <a:p>
            <a:pPr algn="l" eaLnBrk="1" hangingPunct="1"/>
            <a:r>
              <a:rPr lang="fr-FR" altLang="fr-FR" sz="2200">
                <a:solidFill>
                  <a:srgbClr val="0070C0"/>
                </a:solidFill>
                <a:latin typeface="Avenir LT 85 Heavy" pitchFamily="34" charset="0"/>
              </a:rPr>
              <a:t>Le choc énergétique est aussi un choc de commerce extérieur pour la zone euro</a:t>
            </a:r>
            <a:endParaRPr lang="fr-FR" altLang="fr-FR" sz="2200" b="0" dirty="0">
              <a:latin typeface="Avenir LT 85 Heavy" pitchFamily="34" charset="0"/>
            </a:endParaRPr>
          </a:p>
        </p:txBody>
      </p:sp>
      <p:sp>
        <p:nvSpPr>
          <p:cNvPr id="9" name="Espace réservé du numéro de diapositive 4"/>
          <p:cNvSpPr>
            <a:spLocks noGrp="1"/>
          </p:cNvSpPr>
          <p:nvPr>
            <p:ph type="sldNum" sz="quarter" idx="11"/>
          </p:nvPr>
        </p:nvSpPr>
        <p:spPr>
          <a:xfrm>
            <a:off x="9048328" y="6383136"/>
            <a:ext cx="1555750" cy="457200"/>
          </a:xfrm>
        </p:spPr>
        <p:txBody>
          <a:bodyPr/>
          <a:lstStyle/>
          <a:p>
            <a:pPr>
              <a:defRPr/>
            </a:pPr>
            <a:fld id="{9289E3B3-D35D-48C1-BAEA-4412D2EBDAAE}" type="slidenum">
              <a:rPr lang="fr-FR" sz="1200">
                <a:latin typeface="Avenir LT 55 Roman" panose="020B0503020000020003" pitchFamily="34" charset="0"/>
              </a:rPr>
              <a:pPr>
                <a:defRPr/>
              </a:pPr>
              <a:t>67</a:t>
            </a:fld>
            <a:endParaRPr lang="fr-FR" sz="1200" dirty="0">
              <a:latin typeface="Avenir LT 55 Roman" panose="020B0503020000020003" pitchFamily="34" charset="0"/>
            </a:endParaRPr>
          </a:p>
        </p:txBody>
      </p:sp>
      <p:sp>
        <p:nvSpPr>
          <p:cNvPr id="8" name="Espace réservé du pied de page 3"/>
          <p:cNvSpPr>
            <a:spLocks noGrp="1"/>
          </p:cNvSpPr>
          <p:nvPr/>
        </p:nvSpPr>
        <p:spPr bwMode="auto">
          <a:xfrm>
            <a:off x="1524001" y="638810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sz="1200" b="0" dirty="0">
              <a:latin typeface="Avenir LT 55 Oblique" pitchFamily="34" charset="0"/>
            </a:endParaRPr>
          </a:p>
        </p:txBody>
      </p:sp>
      <p:sp>
        <p:nvSpPr>
          <p:cNvPr id="10"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12" name="Imag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descr="&lt;Chart&gt;&lt;ImageInfo Version=&quot;5.30.804.0&quot; GUID=&quot;21c4481b93d348b597be5ff60833a083&quot; DsId=&quot;ZCRX014&quot; T1SubID=&quot;&quot; Width=&quot;891&quot; Height=&quot;540&quot; Format=&quot;emf&quot; ChartGroupUID=&quot;45ede054-98e1-4a78-b119-d350969adfa5&quot; GroupName=&quot;Echanges extérieurs&quot; ChartName=&quot;Zone euro : balance commerciale par pays&quot; ChartStyleName=&quot;&quot; GroupNameEncoded=&quot;Echanges+ext%c3%a9rieurs&quot; ChartNameEncoded=&quot;Zone+euro+%3a+balance+commerciale+par+pays&quot; ChartStyleNameEncoded=&quot;&quot; ShortCode=&quot;&quot; ChartOwner=&quot;ZCRX014&quot; TemplateId=&quot;&quot; TemplateName=&quot;&quot; TemplateNameEncoded=&quot;&quot; EditionId=&quot;&quot; EditionGenerationDate=&quot;&quot; RefreshDate=&quot;19/10/2022 15:58:59&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45&quot; RightMargin=&quot;0&quot; TopMargin=&quot;121&quot; FootMargin=&quot;0&quot; Orientation=&quot;landscape&quot; FileNameTemplate=&quot;&quot; ImageFileName=&quot;&quot; ChartTitle=&quot;Zone euro&quot; DoStretch=&quot;&quot; Pr=&quot;t&quot; /&gt;&lt;/Chart&gt;"/>
          <p:cNvPicPr>
            <a:picLocks/>
          </p:cNvPicPr>
          <p:nvPr/>
        </p:nvPicPr>
        <p:blipFill>
          <a:blip r:embed="rId4">
            <a:extLst>
              <a:ext uri="{28A0092B-C50C-407E-A947-70E740481C1C}">
                <a14:useLocalDpi xmlns:a14="http://schemas.microsoft.com/office/drawing/2010/main" val="0"/>
              </a:ext>
            </a:extLst>
          </a:blip>
          <a:stretch>
            <a:fillRect/>
          </a:stretch>
        </p:blipFill>
        <p:spPr>
          <a:xfrm>
            <a:off x="428625" y="1152525"/>
            <a:ext cx="8483632" cy="5143500"/>
          </a:xfrm>
          <a:prstGeom prst="rect">
            <a:avLst/>
          </a:prstGeom>
        </p:spPr>
      </p:pic>
    </p:spTree>
    <p:extLst>
      <p:ext uri="{BB962C8B-B14F-4D97-AF65-F5344CB8AC3E}">
        <p14:creationId xmlns:p14="http://schemas.microsoft.com/office/powerpoint/2010/main" val="2286361863"/>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LT 85 Heavy" panose="020B0903020000020003" pitchFamily="34" charset="0"/>
              </a:defRPr>
            </a:lvl1pPr>
            <a:lvl2pPr marL="742950" indent="-285750">
              <a:defRPr sz="2400">
                <a:solidFill>
                  <a:schemeClr val="tx1"/>
                </a:solidFill>
                <a:latin typeface="Avenir LT 85 Heavy" panose="020B0903020000020003" pitchFamily="34" charset="0"/>
              </a:defRPr>
            </a:lvl2pPr>
            <a:lvl3pPr marL="1143000" indent="-228600">
              <a:defRPr sz="2400">
                <a:solidFill>
                  <a:schemeClr val="tx1"/>
                </a:solidFill>
                <a:latin typeface="Avenir LT 85 Heavy" panose="020B0903020000020003" pitchFamily="34" charset="0"/>
              </a:defRPr>
            </a:lvl3pPr>
            <a:lvl4pPr marL="1600200" indent="-228600">
              <a:defRPr sz="2400">
                <a:solidFill>
                  <a:schemeClr val="tx1"/>
                </a:solidFill>
                <a:latin typeface="Avenir LT 85 Heavy" panose="020B0903020000020003" pitchFamily="34" charset="0"/>
              </a:defRPr>
            </a:lvl4pPr>
            <a:lvl5pPr marL="2057400" indent="-228600">
              <a:defRPr sz="2400">
                <a:solidFill>
                  <a:schemeClr val="tx1"/>
                </a:solidFill>
                <a:latin typeface="Avenir LT 85 Heavy" panose="020B0903020000020003" pitchFamily="34" charset="0"/>
              </a:defRPr>
            </a:lvl5pPr>
            <a:lvl6pPr marL="2514600" indent="-228600" eaLnBrk="0" fontAlgn="base" hangingPunct="0">
              <a:spcBef>
                <a:spcPct val="0"/>
              </a:spcBef>
              <a:spcAft>
                <a:spcPct val="0"/>
              </a:spcAft>
              <a:defRPr sz="2400">
                <a:solidFill>
                  <a:schemeClr val="tx1"/>
                </a:solidFill>
                <a:latin typeface="Avenir LT 85 Heavy" panose="020B0903020000020003" pitchFamily="34" charset="0"/>
              </a:defRPr>
            </a:lvl6pPr>
            <a:lvl7pPr marL="2971800" indent="-228600" eaLnBrk="0" fontAlgn="base" hangingPunct="0">
              <a:spcBef>
                <a:spcPct val="0"/>
              </a:spcBef>
              <a:spcAft>
                <a:spcPct val="0"/>
              </a:spcAft>
              <a:defRPr sz="2400">
                <a:solidFill>
                  <a:schemeClr val="tx1"/>
                </a:solidFill>
                <a:latin typeface="Avenir LT 85 Heavy" panose="020B0903020000020003" pitchFamily="34" charset="0"/>
              </a:defRPr>
            </a:lvl7pPr>
            <a:lvl8pPr marL="3429000" indent="-228600" eaLnBrk="0" fontAlgn="base" hangingPunct="0">
              <a:spcBef>
                <a:spcPct val="0"/>
              </a:spcBef>
              <a:spcAft>
                <a:spcPct val="0"/>
              </a:spcAft>
              <a:defRPr sz="2400">
                <a:solidFill>
                  <a:schemeClr val="tx1"/>
                </a:solidFill>
                <a:latin typeface="Avenir LT 85 Heavy" panose="020B0903020000020003" pitchFamily="34" charset="0"/>
              </a:defRPr>
            </a:lvl8pPr>
            <a:lvl9pPr marL="3886200" indent="-228600" eaLnBrk="0" fontAlgn="base" hangingPunct="0">
              <a:spcBef>
                <a:spcPct val="0"/>
              </a:spcBef>
              <a:spcAft>
                <a:spcPct val="0"/>
              </a:spcAft>
              <a:defRPr sz="2400">
                <a:solidFill>
                  <a:schemeClr val="tx1"/>
                </a:solidFill>
                <a:latin typeface="Avenir LT 85 Heavy" panose="020B0903020000020003" pitchFamily="34" charset="0"/>
              </a:defRPr>
            </a:lvl9pPr>
          </a:lstStyle>
          <a:p>
            <a:fld id="{659AB79A-AAF7-4667-8845-6A331D4B0FC9}" type="slidenum">
              <a:rPr lang="fr-FR" altLang="fr-FR" sz="1400">
                <a:solidFill>
                  <a:srgbClr val="0071B9"/>
                </a:solidFill>
                <a:latin typeface="Arial" panose="020B0604020202020204" pitchFamily="34" charset="0"/>
              </a:rPr>
              <a:pPr/>
              <a:t>68</a:t>
            </a:fld>
            <a:endParaRPr lang="fr-FR" altLang="fr-FR" sz="1400">
              <a:solidFill>
                <a:srgbClr val="0071B9"/>
              </a:solidFill>
              <a:latin typeface="Arial" panose="020B0604020202020204" pitchFamily="34" charset="0"/>
            </a:endParaRPr>
          </a:p>
        </p:txBody>
      </p:sp>
      <p:sp>
        <p:nvSpPr>
          <p:cNvPr id="5" name="Rectangle 2"/>
          <p:cNvSpPr txBox="1">
            <a:spLocks noChangeArrowheads="1"/>
          </p:cNvSpPr>
          <p:nvPr/>
        </p:nvSpPr>
        <p:spPr>
          <a:xfrm>
            <a:off x="507341" y="76008"/>
            <a:ext cx="8641655" cy="720725"/>
          </a:xfrm>
        </p:spPr>
        <p:txBody>
          <a:bodyPr anchor="ctr" anchorCtr="0"/>
          <a:lstStyle>
            <a:lvl1pPr algn="l" rtl="0" eaLnBrk="0" fontAlgn="base" hangingPunct="0">
              <a:spcBef>
                <a:spcPct val="0"/>
              </a:spcBef>
              <a:spcAft>
                <a:spcPct val="0"/>
              </a:spcAft>
              <a:defRPr sz="4400" b="1" i="1">
                <a:solidFill>
                  <a:srgbClr val="0071B9"/>
                </a:solidFill>
                <a:latin typeface="+mj-lt"/>
                <a:ea typeface="+mj-ea"/>
                <a:cs typeface="+mj-cs"/>
              </a:defRPr>
            </a:lvl1pPr>
            <a:lvl2pPr algn="l" rtl="0" eaLnBrk="0" fontAlgn="base" hangingPunct="0">
              <a:spcBef>
                <a:spcPct val="0"/>
              </a:spcBef>
              <a:spcAft>
                <a:spcPct val="0"/>
              </a:spcAft>
              <a:defRPr sz="4400" b="1" i="1">
                <a:solidFill>
                  <a:srgbClr val="0071B9"/>
                </a:solidFill>
                <a:latin typeface="Arial" charset="0"/>
              </a:defRPr>
            </a:lvl2pPr>
            <a:lvl3pPr algn="l" rtl="0" eaLnBrk="0" fontAlgn="base" hangingPunct="0">
              <a:spcBef>
                <a:spcPct val="0"/>
              </a:spcBef>
              <a:spcAft>
                <a:spcPct val="0"/>
              </a:spcAft>
              <a:defRPr sz="4400" b="1" i="1">
                <a:solidFill>
                  <a:srgbClr val="0071B9"/>
                </a:solidFill>
                <a:latin typeface="Arial" charset="0"/>
              </a:defRPr>
            </a:lvl3pPr>
            <a:lvl4pPr algn="l" rtl="0" eaLnBrk="0" fontAlgn="base" hangingPunct="0">
              <a:spcBef>
                <a:spcPct val="0"/>
              </a:spcBef>
              <a:spcAft>
                <a:spcPct val="0"/>
              </a:spcAft>
              <a:defRPr sz="4400" b="1" i="1">
                <a:solidFill>
                  <a:srgbClr val="0071B9"/>
                </a:solidFill>
                <a:latin typeface="Arial" charset="0"/>
              </a:defRPr>
            </a:lvl4pPr>
            <a:lvl5pPr algn="l" rtl="0" eaLnBrk="0" fontAlgn="base" hangingPunct="0">
              <a:spcBef>
                <a:spcPct val="0"/>
              </a:spcBef>
              <a:spcAft>
                <a:spcPct val="0"/>
              </a:spcAft>
              <a:defRPr sz="4400" b="1" i="1">
                <a:solidFill>
                  <a:srgbClr val="0071B9"/>
                </a:solidFill>
                <a:latin typeface="Arial" charset="0"/>
              </a:defRPr>
            </a:lvl5pPr>
            <a:lvl6pPr marL="457200" algn="l" rtl="0" eaLnBrk="1" fontAlgn="base" hangingPunct="1">
              <a:spcBef>
                <a:spcPct val="0"/>
              </a:spcBef>
              <a:spcAft>
                <a:spcPct val="0"/>
              </a:spcAft>
              <a:defRPr sz="4400" b="1" i="1">
                <a:solidFill>
                  <a:srgbClr val="0071B9"/>
                </a:solidFill>
                <a:latin typeface="Arial" charset="0"/>
              </a:defRPr>
            </a:lvl6pPr>
            <a:lvl7pPr marL="914400" algn="l" rtl="0" eaLnBrk="1" fontAlgn="base" hangingPunct="1">
              <a:spcBef>
                <a:spcPct val="0"/>
              </a:spcBef>
              <a:spcAft>
                <a:spcPct val="0"/>
              </a:spcAft>
              <a:defRPr sz="4400" b="1" i="1">
                <a:solidFill>
                  <a:srgbClr val="0071B9"/>
                </a:solidFill>
                <a:latin typeface="Arial" charset="0"/>
              </a:defRPr>
            </a:lvl7pPr>
            <a:lvl8pPr marL="1371600" algn="l" rtl="0" eaLnBrk="1" fontAlgn="base" hangingPunct="1">
              <a:spcBef>
                <a:spcPct val="0"/>
              </a:spcBef>
              <a:spcAft>
                <a:spcPct val="0"/>
              </a:spcAft>
              <a:defRPr sz="4400" b="1" i="1">
                <a:solidFill>
                  <a:srgbClr val="0071B9"/>
                </a:solidFill>
                <a:latin typeface="Arial" charset="0"/>
              </a:defRPr>
            </a:lvl8pPr>
            <a:lvl9pPr marL="1828800" algn="l" rtl="0" eaLnBrk="1" fontAlgn="base" hangingPunct="1">
              <a:spcBef>
                <a:spcPct val="0"/>
              </a:spcBef>
              <a:spcAft>
                <a:spcPct val="0"/>
              </a:spcAft>
              <a:defRPr sz="4400" b="1" i="1">
                <a:solidFill>
                  <a:srgbClr val="0071B9"/>
                </a:solidFill>
                <a:latin typeface="Arial" charset="0"/>
              </a:defRPr>
            </a:lvl9pPr>
          </a:lstStyle>
          <a:p>
            <a:pPr eaLnBrk="1" hangingPunct="1"/>
            <a:r>
              <a:rPr lang="fr-FR" altLang="fr-FR" sz="2100" b="0" i="0" kern="0" dirty="0">
                <a:latin typeface="Avenir LT 85 Heavy" pitchFamily="34" charset="0"/>
              </a:rPr>
              <a:t>En Allemagne, </a:t>
            </a:r>
            <a:r>
              <a:rPr lang="fr-FR" altLang="fr-FR" sz="2100" b="0" i="0" kern="0">
                <a:latin typeface="Avenir LT 85 Heavy" pitchFamily="34" charset="0"/>
              </a:rPr>
              <a:t>les anticipations d’activité à horizon de 6 mois promettent un hiver sibérien</a:t>
            </a:r>
            <a:endParaRPr lang="fr-FR" altLang="fr-FR" sz="2100" b="0" i="0" kern="0" dirty="0">
              <a:latin typeface="Avenir LT 85 Heavy" pitchFamily="34" charset="0"/>
            </a:endParaRPr>
          </a:p>
        </p:txBody>
      </p:sp>
      <p:pic>
        <p:nvPicPr>
          <p:cNvPr id="11" name="Picture 1" descr="&lt;Chart&gt;&lt;ImageInfo Version=&quot;5.30.804.0&quot; GUID=&quot;2b359f5b28a14071a9902bc51c8ecbd1&quot; DsId=&quot;ZCRX015&quot; T1SubID=&quot;&quot; Width=&quot;890&quot; Height=&quot;540&quot; Format=&quot;emf&quot; ChartGroupUID=&quot;53aea2c7-1eeb-4bf8-9387-5ae750480774&quot; GroupName=&quot;Enquêtes conjoncture&quot; ChartName=&quot;Allemagne : Enquête IFO&quot; ChartStyleName=&quot;&quot; GroupNameEncoded=&quot;Enqu%c3%aates+conjoncture&quot; ChartNameEncoded=&quot;Allemagne+%3a+Enqu%c3%aate+IFO&quot; ChartStyleNameEncoded=&quot;&quot; ShortCode=&quot;&quot; ChartOwner=&quot;ZCRX014&quot; TemplateId=&quot;&quot; TemplateName=&quot;&quot; TemplateNameEncoded=&quot;&quot; EditionId=&quot;&quot; EditionGenerationDate=&quot;&quot; RefreshDate=&quot;17/10/2022 15:26:25&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45&quot; RightMargin=&quot;0&quot; TopMargin=&quot;121&quot; FootMargin=&quot;0&quot; Orientation=&quot;landscape&quot; FileNameTemplate=&quot;&quot; ImageFileName=&quot;&quot; ChartTitle=&quot;Allemagne&quot; DoStretch=&quot;&quot; Pr=&quot;t&quot; RetrieveParams=&quot;&quot; /&gt;&lt;/Chart&gt;"/>
          <p:cNvPicPr>
            <a:picLocks/>
          </p:cNvPicPr>
          <p:nvPr/>
        </p:nvPicPr>
        <p:blipFill>
          <a:blip r:embed="rId3">
            <a:extLst>
              <a:ext uri="{28A0092B-C50C-407E-A947-70E740481C1C}">
                <a14:useLocalDpi xmlns:a14="http://schemas.microsoft.com/office/drawing/2010/main" val="0"/>
              </a:ext>
            </a:extLst>
          </a:blip>
          <a:stretch>
            <a:fillRect/>
          </a:stretch>
        </p:blipFill>
        <p:spPr>
          <a:xfrm>
            <a:off x="665364" y="980509"/>
            <a:ext cx="8483632" cy="5143500"/>
          </a:xfrm>
          <a:prstGeom prst="rect">
            <a:avLst/>
          </a:prstGeom>
          <a:solidFill>
            <a:srgbClr val="FFFFFF"/>
          </a:solidFill>
          <a:ln>
            <a:noFill/>
          </a:ln>
        </p:spPr>
      </p:pic>
      <p:sp>
        <p:nvSpPr>
          <p:cNvPr id="7" name="Espace réservé du pied de page 3"/>
          <p:cNvSpPr>
            <a:spLocks noGrp="1"/>
          </p:cNvSpPr>
          <p:nvPr/>
        </p:nvSpPr>
        <p:spPr bwMode="auto">
          <a:xfrm>
            <a:off x="1524001" y="638810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sz="1200" b="0" dirty="0">
              <a:latin typeface="Avenir LT 55 Oblique" pitchFamily="34" charset="0"/>
            </a:endParaRPr>
          </a:p>
        </p:txBody>
      </p:sp>
      <p:sp>
        <p:nvSpPr>
          <p:cNvPr id="8"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10" name="Imag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7989774"/>
      </p:ext>
    </p:extLst>
  </p:cSld>
  <p:clrMapOvr>
    <a:masterClrMapping/>
  </p:clrMapOvr>
  <p:transition>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LT 85 Heavy" panose="020B0903020000020003" pitchFamily="34" charset="0"/>
              </a:defRPr>
            </a:lvl1pPr>
            <a:lvl2pPr marL="742950" indent="-285750">
              <a:defRPr sz="2400">
                <a:solidFill>
                  <a:schemeClr val="tx1"/>
                </a:solidFill>
                <a:latin typeface="Avenir LT 85 Heavy" panose="020B0903020000020003" pitchFamily="34" charset="0"/>
              </a:defRPr>
            </a:lvl2pPr>
            <a:lvl3pPr marL="1143000" indent="-228600">
              <a:defRPr sz="2400">
                <a:solidFill>
                  <a:schemeClr val="tx1"/>
                </a:solidFill>
                <a:latin typeface="Avenir LT 85 Heavy" panose="020B0903020000020003" pitchFamily="34" charset="0"/>
              </a:defRPr>
            </a:lvl3pPr>
            <a:lvl4pPr marL="1600200" indent="-228600">
              <a:defRPr sz="2400">
                <a:solidFill>
                  <a:schemeClr val="tx1"/>
                </a:solidFill>
                <a:latin typeface="Avenir LT 85 Heavy" panose="020B0903020000020003" pitchFamily="34" charset="0"/>
              </a:defRPr>
            </a:lvl4pPr>
            <a:lvl5pPr marL="2057400" indent="-228600">
              <a:defRPr sz="2400">
                <a:solidFill>
                  <a:schemeClr val="tx1"/>
                </a:solidFill>
                <a:latin typeface="Avenir LT 85 Heavy" panose="020B0903020000020003" pitchFamily="34" charset="0"/>
              </a:defRPr>
            </a:lvl5pPr>
            <a:lvl6pPr marL="2514600" indent="-228600" eaLnBrk="0" fontAlgn="base" hangingPunct="0">
              <a:spcBef>
                <a:spcPct val="0"/>
              </a:spcBef>
              <a:spcAft>
                <a:spcPct val="0"/>
              </a:spcAft>
              <a:defRPr sz="2400">
                <a:solidFill>
                  <a:schemeClr val="tx1"/>
                </a:solidFill>
                <a:latin typeface="Avenir LT 85 Heavy" panose="020B0903020000020003" pitchFamily="34" charset="0"/>
              </a:defRPr>
            </a:lvl6pPr>
            <a:lvl7pPr marL="2971800" indent="-228600" eaLnBrk="0" fontAlgn="base" hangingPunct="0">
              <a:spcBef>
                <a:spcPct val="0"/>
              </a:spcBef>
              <a:spcAft>
                <a:spcPct val="0"/>
              </a:spcAft>
              <a:defRPr sz="2400">
                <a:solidFill>
                  <a:schemeClr val="tx1"/>
                </a:solidFill>
                <a:latin typeface="Avenir LT 85 Heavy" panose="020B0903020000020003" pitchFamily="34" charset="0"/>
              </a:defRPr>
            </a:lvl7pPr>
            <a:lvl8pPr marL="3429000" indent="-228600" eaLnBrk="0" fontAlgn="base" hangingPunct="0">
              <a:spcBef>
                <a:spcPct val="0"/>
              </a:spcBef>
              <a:spcAft>
                <a:spcPct val="0"/>
              </a:spcAft>
              <a:defRPr sz="2400">
                <a:solidFill>
                  <a:schemeClr val="tx1"/>
                </a:solidFill>
                <a:latin typeface="Avenir LT 85 Heavy" panose="020B0903020000020003" pitchFamily="34" charset="0"/>
              </a:defRPr>
            </a:lvl8pPr>
            <a:lvl9pPr marL="3886200" indent="-228600" eaLnBrk="0" fontAlgn="base" hangingPunct="0">
              <a:spcBef>
                <a:spcPct val="0"/>
              </a:spcBef>
              <a:spcAft>
                <a:spcPct val="0"/>
              </a:spcAft>
              <a:defRPr sz="2400">
                <a:solidFill>
                  <a:schemeClr val="tx1"/>
                </a:solidFill>
                <a:latin typeface="Avenir LT 85 Heavy" panose="020B0903020000020003" pitchFamily="34" charset="0"/>
              </a:defRPr>
            </a:lvl9pPr>
          </a:lstStyle>
          <a:p>
            <a:fld id="{659AB79A-AAF7-4667-8845-6A331D4B0FC9}" type="slidenum">
              <a:rPr lang="fr-FR" altLang="fr-FR" sz="1400">
                <a:solidFill>
                  <a:srgbClr val="0071B9"/>
                </a:solidFill>
                <a:latin typeface="Arial" panose="020B0604020202020204" pitchFamily="34" charset="0"/>
              </a:rPr>
              <a:pPr/>
              <a:t>69</a:t>
            </a:fld>
            <a:endParaRPr lang="fr-FR" altLang="fr-FR" sz="1400">
              <a:solidFill>
                <a:srgbClr val="0071B9"/>
              </a:solidFill>
              <a:latin typeface="Arial" panose="020B0604020202020204" pitchFamily="34" charset="0"/>
            </a:endParaRPr>
          </a:p>
        </p:txBody>
      </p:sp>
      <p:sp>
        <p:nvSpPr>
          <p:cNvPr id="5" name="Rectangle 2"/>
          <p:cNvSpPr txBox="1">
            <a:spLocks noChangeArrowheads="1"/>
          </p:cNvSpPr>
          <p:nvPr/>
        </p:nvSpPr>
        <p:spPr>
          <a:xfrm>
            <a:off x="326273" y="149896"/>
            <a:ext cx="8772460" cy="720725"/>
          </a:xfrm>
        </p:spPr>
        <p:txBody>
          <a:bodyPr anchor="ctr" anchorCtr="0"/>
          <a:lstStyle>
            <a:lvl1pPr algn="l" rtl="0" eaLnBrk="0" fontAlgn="base" hangingPunct="0">
              <a:spcBef>
                <a:spcPct val="0"/>
              </a:spcBef>
              <a:spcAft>
                <a:spcPct val="0"/>
              </a:spcAft>
              <a:defRPr sz="4400" b="1" i="1">
                <a:solidFill>
                  <a:srgbClr val="0071B9"/>
                </a:solidFill>
                <a:latin typeface="+mj-lt"/>
                <a:ea typeface="+mj-ea"/>
                <a:cs typeface="+mj-cs"/>
              </a:defRPr>
            </a:lvl1pPr>
            <a:lvl2pPr algn="l" rtl="0" eaLnBrk="0" fontAlgn="base" hangingPunct="0">
              <a:spcBef>
                <a:spcPct val="0"/>
              </a:spcBef>
              <a:spcAft>
                <a:spcPct val="0"/>
              </a:spcAft>
              <a:defRPr sz="4400" b="1" i="1">
                <a:solidFill>
                  <a:srgbClr val="0071B9"/>
                </a:solidFill>
                <a:latin typeface="Arial" charset="0"/>
              </a:defRPr>
            </a:lvl2pPr>
            <a:lvl3pPr algn="l" rtl="0" eaLnBrk="0" fontAlgn="base" hangingPunct="0">
              <a:spcBef>
                <a:spcPct val="0"/>
              </a:spcBef>
              <a:spcAft>
                <a:spcPct val="0"/>
              </a:spcAft>
              <a:defRPr sz="4400" b="1" i="1">
                <a:solidFill>
                  <a:srgbClr val="0071B9"/>
                </a:solidFill>
                <a:latin typeface="Arial" charset="0"/>
              </a:defRPr>
            </a:lvl3pPr>
            <a:lvl4pPr algn="l" rtl="0" eaLnBrk="0" fontAlgn="base" hangingPunct="0">
              <a:spcBef>
                <a:spcPct val="0"/>
              </a:spcBef>
              <a:spcAft>
                <a:spcPct val="0"/>
              </a:spcAft>
              <a:defRPr sz="4400" b="1" i="1">
                <a:solidFill>
                  <a:srgbClr val="0071B9"/>
                </a:solidFill>
                <a:latin typeface="Arial" charset="0"/>
              </a:defRPr>
            </a:lvl4pPr>
            <a:lvl5pPr algn="l" rtl="0" eaLnBrk="0" fontAlgn="base" hangingPunct="0">
              <a:spcBef>
                <a:spcPct val="0"/>
              </a:spcBef>
              <a:spcAft>
                <a:spcPct val="0"/>
              </a:spcAft>
              <a:defRPr sz="4400" b="1" i="1">
                <a:solidFill>
                  <a:srgbClr val="0071B9"/>
                </a:solidFill>
                <a:latin typeface="Arial" charset="0"/>
              </a:defRPr>
            </a:lvl5pPr>
            <a:lvl6pPr marL="457200" algn="l" rtl="0" eaLnBrk="1" fontAlgn="base" hangingPunct="1">
              <a:spcBef>
                <a:spcPct val="0"/>
              </a:spcBef>
              <a:spcAft>
                <a:spcPct val="0"/>
              </a:spcAft>
              <a:defRPr sz="4400" b="1" i="1">
                <a:solidFill>
                  <a:srgbClr val="0071B9"/>
                </a:solidFill>
                <a:latin typeface="Arial" charset="0"/>
              </a:defRPr>
            </a:lvl6pPr>
            <a:lvl7pPr marL="914400" algn="l" rtl="0" eaLnBrk="1" fontAlgn="base" hangingPunct="1">
              <a:spcBef>
                <a:spcPct val="0"/>
              </a:spcBef>
              <a:spcAft>
                <a:spcPct val="0"/>
              </a:spcAft>
              <a:defRPr sz="4400" b="1" i="1">
                <a:solidFill>
                  <a:srgbClr val="0071B9"/>
                </a:solidFill>
                <a:latin typeface="Arial" charset="0"/>
              </a:defRPr>
            </a:lvl7pPr>
            <a:lvl8pPr marL="1371600" algn="l" rtl="0" eaLnBrk="1" fontAlgn="base" hangingPunct="1">
              <a:spcBef>
                <a:spcPct val="0"/>
              </a:spcBef>
              <a:spcAft>
                <a:spcPct val="0"/>
              </a:spcAft>
              <a:defRPr sz="4400" b="1" i="1">
                <a:solidFill>
                  <a:srgbClr val="0071B9"/>
                </a:solidFill>
                <a:latin typeface="Arial" charset="0"/>
              </a:defRPr>
            </a:lvl8pPr>
            <a:lvl9pPr marL="1828800" algn="l" rtl="0" eaLnBrk="1" fontAlgn="base" hangingPunct="1">
              <a:spcBef>
                <a:spcPct val="0"/>
              </a:spcBef>
              <a:spcAft>
                <a:spcPct val="0"/>
              </a:spcAft>
              <a:defRPr sz="4400" b="1" i="1">
                <a:solidFill>
                  <a:srgbClr val="0071B9"/>
                </a:solidFill>
                <a:latin typeface="Arial" charset="0"/>
              </a:defRPr>
            </a:lvl9pPr>
          </a:lstStyle>
          <a:p>
            <a:pPr eaLnBrk="1" hangingPunct="1"/>
            <a:r>
              <a:rPr lang="fr-FR" altLang="fr-FR" sz="2200" b="0" i="0" kern="0" dirty="0">
                <a:latin typeface="Avenir LT 85 Heavy" pitchFamily="34" charset="0"/>
              </a:rPr>
              <a:t>En France, les anticipations d’activité ne connaissent pas de plongeon comme </a:t>
            </a:r>
            <a:r>
              <a:rPr lang="fr-FR" altLang="fr-FR" sz="2200" b="0" i="0" kern="0">
                <a:latin typeface="Avenir LT 85 Heavy" pitchFamily="34" charset="0"/>
              </a:rPr>
              <a:t>en Allemagne, </a:t>
            </a:r>
            <a:r>
              <a:rPr lang="fr-FR" altLang="fr-FR" sz="2200" b="0" i="0" kern="0" dirty="0">
                <a:latin typeface="Avenir LT 85 Heavy" pitchFamily="34" charset="0"/>
              </a:rPr>
              <a:t>que ce soit dans </a:t>
            </a:r>
            <a:r>
              <a:rPr lang="fr-FR" altLang="fr-FR" sz="2200" b="0" i="0" kern="0">
                <a:latin typeface="Avenir LT 85 Heavy" pitchFamily="34" charset="0"/>
              </a:rPr>
              <a:t>les services…</a:t>
            </a:r>
            <a:endParaRPr lang="fr-FR" altLang="fr-FR" sz="2200" b="0" i="0" kern="0" dirty="0">
              <a:latin typeface="Avenir LT 85 Heavy" pitchFamily="34" charset="0"/>
            </a:endParaRPr>
          </a:p>
        </p:txBody>
      </p:sp>
      <p:sp>
        <p:nvSpPr>
          <p:cNvPr id="7" name="Espace réservé du pied de page 3"/>
          <p:cNvSpPr>
            <a:spLocks noGrp="1"/>
          </p:cNvSpPr>
          <p:nvPr/>
        </p:nvSpPr>
        <p:spPr bwMode="auto">
          <a:xfrm>
            <a:off x="1524001" y="638810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sz="1200" b="0" dirty="0">
              <a:latin typeface="Avenir LT 55 Oblique" pitchFamily="34" charset="0"/>
            </a:endParaRPr>
          </a:p>
        </p:txBody>
      </p:sp>
      <p:pic>
        <p:nvPicPr>
          <p:cNvPr id="11" name="Picture 1" descr="&lt;Chart&gt;&lt;ImageInfo Version=&quot;5.30.804.0&quot; GUID=&quot;7366ff56e50644788742586bad9865da&quot; DsId=&quot;ZCRX015&quot; T1SubID=&quot;&quot; Width=&quot;890&quot; Height=&quot;540&quot; Format=&quot;emf&quot; ChartGroupUID=&quot;35c61ece-e34c-4a43-bbd5-f60d457e019f&quot; GroupName=&quot;Services : activité et enquêtes&quot; ChartName=&quot;France : Enquête mensuelle dans les services – Tendance de l’activité  ensemble des services&quot; ChartStyleName=&quot;&quot; GroupNameEncoded=&quot;Services+%3a+activit%c3%a9+et+enqu%c3%aates&quot; ChartNameEncoded=&quot;France+%3a+Enqu%c3%aate+mensuelle+dans+les+services+%e2%80%93+Tendance+de+l%e2%80%99activit%c3%a9++ensemble+des+services&quot; ChartStyleNameEncoded=&quot;&quot; ShortCode=&quot;&quot; ChartOwner=&quot;ZCRX015&quot; TemplateId=&quot;&quot; TemplateName=&quot;&quot; TemplateNameEncoded=&quot;&quot; EditionId=&quot;&quot; EditionGenerationDate=&quot;&quot; RefreshDate=&quot;17/10/2022 15:26:25&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45&quot; RightMargin=&quot;0&quot; TopMargin=&quot;121&quot; FootMargin=&quot;0&quot; Orientation=&quot;landscape&quot; FileNameTemplate=&quot;&quot; ImageFileName=&quot;&quot; ChartTitle=&quot;France&quot; DoStretch=&quot;&quot; Pr=&quot;t&quot; RetrieveParams=&quot;&quot; /&gt;&lt;/Chart&gt;"/>
          <p:cNvPicPr>
            <a:picLocks/>
          </p:cNvPicPr>
          <p:nvPr/>
        </p:nvPicPr>
        <p:blipFill>
          <a:blip r:embed="rId3">
            <a:extLst>
              <a:ext uri="{28A0092B-C50C-407E-A947-70E740481C1C}">
                <a14:useLocalDpi xmlns:a14="http://schemas.microsoft.com/office/drawing/2010/main" val="0"/>
              </a:ext>
            </a:extLst>
          </a:blip>
          <a:stretch>
            <a:fillRect/>
          </a:stretch>
        </p:blipFill>
        <p:spPr>
          <a:xfrm>
            <a:off x="484295" y="1132690"/>
            <a:ext cx="8483632" cy="5143500"/>
          </a:xfrm>
          <a:prstGeom prst="rect">
            <a:avLst/>
          </a:prstGeom>
          <a:solidFill>
            <a:srgbClr val="FFFFFF"/>
          </a:solidFill>
          <a:ln>
            <a:noFill/>
          </a:ln>
        </p:spPr>
      </p:pic>
      <p:sp>
        <p:nvSpPr>
          <p:cNvPr id="8" name="Line 3"/>
          <p:cNvSpPr>
            <a:spLocks noChangeShapeType="1"/>
          </p:cNvSpPr>
          <p:nvPr/>
        </p:nvSpPr>
        <p:spPr bwMode="auto">
          <a:xfrm>
            <a:off x="326272" y="1001655"/>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10" name="Imag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275348"/>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242263" y="1423772"/>
            <a:ext cx="6231690" cy="3587140"/>
          </a:xfrm>
        </p:spPr>
        <p:txBody>
          <a:bodyPr/>
          <a:lstStyle/>
          <a:p>
            <a:pPr algn="just"/>
            <a:r>
              <a:rPr lang="fr-FR" sz="2000" b="1" dirty="0">
                <a:solidFill>
                  <a:schemeClr val="tx1"/>
                </a:solidFill>
              </a:rPr>
              <a:t>58% </a:t>
            </a:r>
            <a:r>
              <a:rPr lang="fr-FR" sz="2000" dirty="0">
                <a:solidFill>
                  <a:schemeClr val="tx1"/>
                </a:solidFill>
              </a:rPr>
              <a:t>des cotateurs émettent plus de 250 cotations ; </a:t>
            </a:r>
            <a:r>
              <a:rPr lang="fr-FR" sz="2000" b="1" dirty="0">
                <a:solidFill>
                  <a:schemeClr val="accent4"/>
                </a:solidFill>
              </a:rPr>
              <a:t>en baisse de 5% vs 2021</a:t>
            </a:r>
          </a:p>
          <a:p>
            <a:pPr algn="just"/>
            <a:r>
              <a:rPr lang="fr-FR" sz="2000" dirty="0">
                <a:solidFill>
                  <a:schemeClr val="tx1"/>
                </a:solidFill>
              </a:rPr>
              <a:t>Nombre de « grands cotateurs » </a:t>
            </a:r>
            <a:r>
              <a:rPr lang="fr-FR" sz="2000" b="1" dirty="0">
                <a:solidFill>
                  <a:schemeClr val="accent6"/>
                </a:solidFill>
              </a:rPr>
              <a:t>en baisse de 16% vs 2021</a:t>
            </a:r>
            <a:endParaRPr lang="fr-FR" sz="2000" dirty="0">
              <a:solidFill>
                <a:schemeClr val="tx1"/>
              </a:solidFill>
            </a:endParaRPr>
          </a:p>
          <a:p>
            <a:pPr algn="just"/>
            <a:r>
              <a:rPr lang="fr-FR" sz="2000" dirty="0">
                <a:solidFill>
                  <a:schemeClr val="tx1"/>
                </a:solidFill>
              </a:rPr>
              <a:t>Nombre de cotateurs ayant coté : 47</a:t>
            </a:r>
          </a:p>
          <a:p>
            <a:pPr lvl="2">
              <a:buClr>
                <a:schemeClr val="accent2"/>
              </a:buClr>
            </a:pPr>
            <a:r>
              <a:rPr lang="fr-FR" sz="1800" dirty="0">
                <a:solidFill>
                  <a:schemeClr val="tx1"/>
                </a:solidFill>
              </a:rPr>
              <a:t>Stable vs 2021</a:t>
            </a:r>
          </a:p>
          <a:p>
            <a:pPr>
              <a:buClr>
                <a:schemeClr val="accent2"/>
              </a:buClr>
            </a:pPr>
            <a:r>
              <a:rPr lang="fr-FR" sz="2000" dirty="0">
                <a:solidFill>
                  <a:schemeClr val="tx1"/>
                </a:solidFill>
              </a:rPr>
              <a:t>En moyenne, les cotateurs cotent 9 marques différentes ; </a:t>
            </a:r>
            <a:r>
              <a:rPr lang="fr-FR" sz="2000" b="1" dirty="0">
                <a:solidFill>
                  <a:schemeClr val="accent5"/>
                </a:solidFill>
              </a:rPr>
              <a:t>stable vs 2019</a:t>
            </a:r>
          </a:p>
        </p:txBody>
      </p:sp>
      <p:sp>
        <p:nvSpPr>
          <p:cNvPr id="7" name="Titre 1"/>
          <p:cNvSpPr>
            <a:spLocks noGrp="1"/>
          </p:cNvSpPr>
          <p:nvPr>
            <p:ph type="title"/>
          </p:nvPr>
        </p:nvSpPr>
        <p:spPr>
          <a:xfrm>
            <a:off x="-132521" y="-45301"/>
            <a:ext cx="9753176" cy="727869"/>
          </a:xfrm>
        </p:spPr>
        <p:txBody>
          <a:bodyPr/>
          <a:lstStyle/>
          <a:p>
            <a:r>
              <a:rPr lang="fr-FR" dirty="0"/>
              <a:t>Le site argus-</a:t>
            </a:r>
            <a:r>
              <a:rPr lang="fr-FR" dirty="0" err="1"/>
              <a:t>chariot.com</a:t>
            </a:r>
            <a:endParaRPr lang="fr-FR" dirty="0"/>
          </a:p>
        </p:txBody>
      </p:sp>
      <p:sp>
        <p:nvSpPr>
          <p:cNvPr id="8" name="Espace réservé du texte 2"/>
          <p:cNvSpPr txBox="1">
            <a:spLocks/>
          </p:cNvSpPr>
          <p:nvPr/>
        </p:nvSpPr>
        <p:spPr>
          <a:xfrm>
            <a:off x="242262" y="693542"/>
            <a:ext cx="8274721" cy="430524"/>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Statistiques des cotateurs</a:t>
            </a:r>
          </a:p>
        </p:txBody>
      </p:sp>
      <p:graphicFrame>
        <p:nvGraphicFramePr>
          <p:cNvPr id="4" name="Graphique 3">
            <a:extLst>
              <a:ext uri="{FF2B5EF4-FFF2-40B4-BE49-F238E27FC236}">
                <a16:creationId xmlns:a16="http://schemas.microsoft.com/office/drawing/2014/main" id="{9D0877C5-498C-9045-7E14-5DA816F0E9CC}"/>
              </a:ext>
            </a:extLst>
          </p:cNvPr>
          <p:cNvGraphicFramePr/>
          <p:nvPr/>
        </p:nvGraphicFramePr>
        <p:xfrm>
          <a:off x="6339841" y="1944624"/>
          <a:ext cx="5475784" cy="35871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78306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LT 85 Heavy" panose="020B0903020000020003" pitchFamily="34" charset="0"/>
              </a:defRPr>
            </a:lvl1pPr>
            <a:lvl2pPr marL="742950" indent="-285750">
              <a:defRPr sz="2400">
                <a:solidFill>
                  <a:schemeClr val="tx1"/>
                </a:solidFill>
                <a:latin typeface="Avenir LT 85 Heavy" panose="020B0903020000020003" pitchFamily="34" charset="0"/>
              </a:defRPr>
            </a:lvl2pPr>
            <a:lvl3pPr marL="1143000" indent="-228600">
              <a:defRPr sz="2400">
                <a:solidFill>
                  <a:schemeClr val="tx1"/>
                </a:solidFill>
                <a:latin typeface="Avenir LT 85 Heavy" panose="020B0903020000020003" pitchFamily="34" charset="0"/>
              </a:defRPr>
            </a:lvl3pPr>
            <a:lvl4pPr marL="1600200" indent="-228600">
              <a:defRPr sz="2400">
                <a:solidFill>
                  <a:schemeClr val="tx1"/>
                </a:solidFill>
                <a:latin typeface="Avenir LT 85 Heavy" panose="020B0903020000020003" pitchFamily="34" charset="0"/>
              </a:defRPr>
            </a:lvl4pPr>
            <a:lvl5pPr marL="2057400" indent="-228600">
              <a:defRPr sz="2400">
                <a:solidFill>
                  <a:schemeClr val="tx1"/>
                </a:solidFill>
                <a:latin typeface="Avenir LT 85 Heavy" panose="020B0903020000020003" pitchFamily="34" charset="0"/>
              </a:defRPr>
            </a:lvl5pPr>
            <a:lvl6pPr marL="2514600" indent="-228600" eaLnBrk="0" fontAlgn="base" hangingPunct="0">
              <a:spcBef>
                <a:spcPct val="0"/>
              </a:spcBef>
              <a:spcAft>
                <a:spcPct val="0"/>
              </a:spcAft>
              <a:defRPr sz="2400">
                <a:solidFill>
                  <a:schemeClr val="tx1"/>
                </a:solidFill>
                <a:latin typeface="Avenir LT 85 Heavy" panose="020B0903020000020003" pitchFamily="34" charset="0"/>
              </a:defRPr>
            </a:lvl6pPr>
            <a:lvl7pPr marL="2971800" indent="-228600" eaLnBrk="0" fontAlgn="base" hangingPunct="0">
              <a:spcBef>
                <a:spcPct val="0"/>
              </a:spcBef>
              <a:spcAft>
                <a:spcPct val="0"/>
              </a:spcAft>
              <a:defRPr sz="2400">
                <a:solidFill>
                  <a:schemeClr val="tx1"/>
                </a:solidFill>
                <a:latin typeface="Avenir LT 85 Heavy" panose="020B0903020000020003" pitchFamily="34" charset="0"/>
              </a:defRPr>
            </a:lvl7pPr>
            <a:lvl8pPr marL="3429000" indent="-228600" eaLnBrk="0" fontAlgn="base" hangingPunct="0">
              <a:spcBef>
                <a:spcPct val="0"/>
              </a:spcBef>
              <a:spcAft>
                <a:spcPct val="0"/>
              </a:spcAft>
              <a:defRPr sz="2400">
                <a:solidFill>
                  <a:schemeClr val="tx1"/>
                </a:solidFill>
                <a:latin typeface="Avenir LT 85 Heavy" panose="020B0903020000020003" pitchFamily="34" charset="0"/>
              </a:defRPr>
            </a:lvl8pPr>
            <a:lvl9pPr marL="3886200" indent="-228600" eaLnBrk="0" fontAlgn="base" hangingPunct="0">
              <a:spcBef>
                <a:spcPct val="0"/>
              </a:spcBef>
              <a:spcAft>
                <a:spcPct val="0"/>
              </a:spcAft>
              <a:defRPr sz="2400">
                <a:solidFill>
                  <a:schemeClr val="tx1"/>
                </a:solidFill>
                <a:latin typeface="Avenir LT 85 Heavy" panose="020B0903020000020003" pitchFamily="34" charset="0"/>
              </a:defRPr>
            </a:lvl9pPr>
          </a:lstStyle>
          <a:p>
            <a:fld id="{659AB79A-AAF7-4667-8845-6A331D4B0FC9}" type="slidenum">
              <a:rPr lang="fr-FR" altLang="fr-FR" sz="1400">
                <a:solidFill>
                  <a:srgbClr val="0071B9"/>
                </a:solidFill>
                <a:latin typeface="Arial" panose="020B0604020202020204" pitchFamily="34" charset="0"/>
              </a:rPr>
              <a:pPr/>
              <a:t>70</a:t>
            </a:fld>
            <a:endParaRPr lang="fr-FR" altLang="fr-FR" sz="1400">
              <a:solidFill>
                <a:srgbClr val="0071B9"/>
              </a:solidFill>
              <a:latin typeface="Arial" panose="020B0604020202020204" pitchFamily="34" charset="0"/>
            </a:endParaRPr>
          </a:p>
        </p:txBody>
      </p:sp>
      <p:sp>
        <p:nvSpPr>
          <p:cNvPr id="5" name="Rectangle 2"/>
          <p:cNvSpPr txBox="1">
            <a:spLocks noChangeArrowheads="1"/>
          </p:cNvSpPr>
          <p:nvPr/>
        </p:nvSpPr>
        <p:spPr>
          <a:xfrm>
            <a:off x="498765" y="149896"/>
            <a:ext cx="10169236" cy="720725"/>
          </a:xfrm>
        </p:spPr>
        <p:txBody>
          <a:bodyPr anchor="ctr" anchorCtr="0"/>
          <a:lstStyle>
            <a:lvl1pPr algn="l" rtl="0" eaLnBrk="0" fontAlgn="base" hangingPunct="0">
              <a:spcBef>
                <a:spcPct val="0"/>
              </a:spcBef>
              <a:spcAft>
                <a:spcPct val="0"/>
              </a:spcAft>
              <a:defRPr sz="4400" b="1" i="1">
                <a:solidFill>
                  <a:srgbClr val="0071B9"/>
                </a:solidFill>
                <a:latin typeface="+mj-lt"/>
                <a:ea typeface="+mj-ea"/>
                <a:cs typeface="+mj-cs"/>
              </a:defRPr>
            </a:lvl1pPr>
            <a:lvl2pPr algn="l" rtl="0" eaLnBrk="0" fontAlgn="base" hangingPunct="0">
              <a:spcBef>
                <a:spcPct val="0"/>
              </a:spcBef>
              <a:spcAft>
                <a:spcPct val="0"/>
              </a:spcAft>
              <a:defRPr sz="4400" b="1" i="1">
                <a:solidFill>
                  <a:srgbClr val="0071B9"/>
                </a:solidFill>
                <a:latin typeface="Arial" charset="0"/>
              </a:defRPr>
            </a:lvl2pPr>
            <a:lvl3pPr algn="l" rtl="0" eaLnBrk="0" fontAlgn="base" hangingPunct="0">
              <a:spcBef>
                <a:spcPct val="0"/>
              </a:spcBef>
              <a:spcAft>
                <a:spcPct val="0"/>
              </a:spcAft>
              <a:defRPr sz="4400" b="1" i="1">
                <a:solidFill>
                  <a:srgbClr val="0071B9"/>
                </a:solidFill>
                <a:latin typeface="Arial" charset="0"/>
              </a:defRPr>
            </a:lvl3pPr>
            <a:lvl4pPr algn="l" rtl="0" eaLnBrk="0" fontAlgn="base" hangingPunct="0">
              <a:spcBef>
                <a:spcPct val="0"/>
              </a:spcBef>
              <a:spcAft>
                <a:spcPct val="0"/>
              </a:spcAft>
              <a:defRPr sz="4400" b="1" i="1">
                <a:solidFill>
                  <a:srgbClr val="0071B9"/>
                </a:solidFill>
                <a:latin typeface="Arial" charset="0"/>
              </a:defRPr>
            </a:lvl4pPr>
            <a:lvl5pPr algn="l" rtl="0" eaLnBrk="0" fontAlgn="base" hangingPunct="0">
              <a:spcBef>
                <a:spcPct val="0"/>
              </a:spcBef>
              <a:spcAft>
                <a:spcPct val="0"/>
              </a:spcAft>
              <a:defRPr sz="4400" b="1" i="1">
                <a:solidFill>
                  <a:srgbClr val="0071B9"/>
                </a:solidFill>
                <a:latin typeface="Arial" charset="0"/>
              </a:defRPr>
            </a:lvl5pPr>
            <a:lvl6pPr marL="457200" algn="l" rtl="0" eaLnBrk="1" fontAlgn="base" hangingPunct="1">
              <a:spcBef>
                <a:spcPct val="0"/>
              </a:spcBef>
              <a:spcAft>
                <a:spcPct val="0"/>
              </a:spcAft>
              <a:defRPr sz="4400" b="1" i="1">
                <a:solidFill>
                  <a:srgbClr val="0071B9"/>
                </a:solidFill>
                <a:latin typeface="Arial" charset="0"/>
              </a:defRPr>
            </a:lvl6pPr>
            <a:lvl7pPr marL="914400" algn="l" rtl="0" eaLnBrk="1" fontAlgn="base" hangingPunct="1">
              <a:spcBef>
                <a:spcPct val="0"/>
              </a:spcBef>
              <a:spcAft>
                <a:spcPct val="0"/>
              </a:spcAft>
              <a:defRPr sz="4400" b="1" i="1">
                <a:solidFill>
                  <a:srgbClr val="0071B9"/>
                </a:solidFill>
                <a:latin typeface="Arial" charset="0"/>
              </a:defRPr>
            </a:lvl7pPr>
            <a:lvl8pPr marL="1371600" algn="l" rtl="0" eaLnBrk="1" fontAlgn="base" hangingPunct="1">
              <a:spcBef>
                <a:spcPct val="0"/>
              </a:spcBef>
              <a:spcAft>
                <a:spcPct val="0"/>
              </a:spcAft>
              <a:defRPr sz="4400" b="1" i="1">
                <a:solidFill>
                  <a:srgbClr val="0071B9"/>
                </a:solidFill>
                <a:latin typeface="Arial" charset="0"/>
              </a:defRPr>
            </a:lvl8pPr>
            <a:lvl9pPr marL="1828800" algn="l" rtl="0" eaLnBrk="1" fontAlgn="base" hangingPunct="1">
              <a:spcBef>
                <a:spcPct val="0"/>
              </a:spcBef>
              <a:spcAft>
                <a:spcPct val="0"/>
              </a:spcAft>
              <a:defRPr sz="4400" b="1" i="1">
                <a:solidFill>
                  <a:srgbClr val="0071B9"/>
                </a:solidFill>
                <a:latin typeface="Arial" charset="0"/>
              </a:defRPr>
            </a:lvl9pPr>
          </a:lstStyle>
          <a:p>
            <a:pPr eaLnBrk="1" hangingPunct="1"/>
            <a:r>
              <a:rPr lang="fr-FR" altLang="fr-FR" sz="2200" b="0" i="0" kern="0" dirty="0">
                <a:latin typeface="Avenir LT 85 Heavy" pitchFamily="34" charset="0"/>
              </a:rPr>
              <a:t>… ou </a:t>
            </a:r>
            <a:r>
              <a:rPr lang="fr-FR" altLang="fr-FR" sz="2200" b="0" i="0" kern="0">
                <a:latin typeface="Avenir LT 85 Heavy" pitchFamily="34" charset="0"/>
              </a:rPr>
              <a:t>dans l’industrie</a:t>
            </a:r>
            <a:endParaRPr lang="fr-FR" altLang="fr-FR" sz="2200" b="0" i="0" kern="0" dirty="0">
              <a:latin typeface="Avenir LT 85 Heavy" pitchFamily="34" charset="0"/>
            </a:endParaRPr>
          </a:p>
        </p:txBody>
      </p:sp>
      <p:sp>
        <p:nvSpPr>
          <p:cNvPr id="7" name="Espace réservé du pied de page 3"/>
          <p:cNvSpPr>
            <a:spLocks noGrp="1"/>
          </p:cNvSpPr>
          <p:nvPr/>
        </p:nvSpPr>
        <p:spPr bwMode="auto">
          <a:xfrm>
            <a:off x="1524001" y="638810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sz="1200" b="0" dirty="0">
              <a:latin typeface="Avenir LT 55 Oblique" pitchFamily="34" charset="0"/>
            </a:endParaRPr>
          </a:p>
        </p:txBody>
      </p:sp>
      <p:pic>
        <p:nvPicPr>
          <p:cNvPr id="11" name="Picture 1" descr="&lt;Chart&gt;&lt;ImageInfo Version=&quot;5.30.804.0&quot; GUID=&quot;a5aa6a9865e341ddb94e970d5d2cecd2&quot; DsId=&quot;ZCRX015&quot; T1SubID=&quot;&quot; Width=&quot;890&quot; Height=&quot;540&quot; Format=&quot;emf&quot; ChartGroupUID=&quot;88b9d41d-44b5-4a01-b6a4-6d31502db55a&quot; GroupName=&quot;Industrie : activité et enquêtes&quot; ChartName=&quot;France : Enquête mensuelle de la BDF - industrie manufacturière - Evolution de la production&quot; ChartStyleName=&quot;&quot; GroupNameEncoded=&quot;Industrie+%3a+activit%c3%a9+et+enqu%c3%aates&quot; ChartNameEncoded=&quot;France+%3a+Enqu%c3%aate+mensuelle+de+la+BDF+-+industrie+manufacturi%c3%a8re+-+Evolution+de+la+production&quot; ChartStyleNameEncoded=&quot;&quot; ShortCode=&quot;&quot; ChartOwner=&quot;ZCRX015&quot; TemplateId=&quot;&quot; TemplateName=&quot;&quot; TemplateNameEncoded=&quot;&quot; EditionId=&quot;&quot; EditionGenerationDate=&quot;&quot; RefreshDate=&quot;17/10/2022 15:26:25&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45&quot; RightMargin=&quot;0&quot; TopMargin=&quot;121&quot; FootMargin=&quot;0&quot; Orientation=&quot;landscape&quot; FileNameTemplate=&quot;&quot; ImageFileName=&quot;&quot; ChartTitle=&quot;France : Enquête mensuelle de la Banque de France&quot; DoStretch=&quot;&quot; Pr=&quot;t&quot; RetrieveParams=&quot;&quot; /&gt;&lt;/Chart&gt;"/>
          <p:cNvPicPr>
            <a:picLocks/>
          </p:cNvPicPr>
          <p:nvPr/>
        </p:nvPicPr>
        <p:blipFill>
          <a:blip r:embed="rId3">
            <a:extLst>
              <a:ext uri="{28A0092B-C50C-407E-A947-70E740481C1C}">
                <a14:useLocalDpi xmlns:a14="http://schemas.microsoft.com/office/drawing/2010/main" val="0"/>
              </a:ext>
            </a:extLst>
          </a:blip>
          <a:stretch>
            <a:fillRect/>
          </a:stretch>
        </p:blipFill>
        <p:spPr>
          <a:xfrm>
            <a:off x="665364" y="1046173"/>
            <a:ext cx="8483632" cy="5143500"/>
          </a:xfrm>
          <a:prstGeom prst="rect">
            <a:avLst/>
          </a:prstGeom>
          <a:solidFill>
            <a:srgbClr val="FFFFFF"/>
          </a:solidFill>
          <a:ln>
            <a:noFill/>
          </a:ln>
        </p:spPr>
      </p:pic>
      <p:sp>
        <p:nvSpPr>
          <p:cNvPr id="8"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10" name="Imag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5068407"/>
      </p:ext>
    </p:extLst>
  </p:cSld>
  <p:clrMapOvr>
    <a:masterClrMapping/>
  </p:clrMapOvr>
  <p:transition>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LT 85 Heavy" panose="020B0903020000020003" pitchFamily="34" charset="0"/>
              </a:defRPr>
            </a:lvl1pPr>
            <a:lvl2pPr marL="742950" indent="-285750">
              <a:defRPr sz="2400">
                <a:solidFill>
                  <a:schemeClr val="tx1"/>
                </a:solidFill>
                <a:latin typeface="Avenir LT 85 Heavy" panose="020B0903020000020003" pitchFamily="34" charset="0"/>
              </a:defRPr>
            </a:lvl2pPr>
            <a:lvl3pPr marL="1143000" indent="-228600">
              <a:defRPr sz="2400">
                <a:solidFill>
                  <a:schemeClr val="tx1"/>
                </a:solidFill>
                <a:latin typeface="Avenir LT 85 Heavy" panose="020B0903020000020003" pitchFamily="34" charset="0"/>
              </a:defRPr>
            </a:lvl3pPr>
            <a:lvl4pPr marL="1600200" indent="-228600">
              <a:defRPr sz="2400">
                <a:solidFill>
                  <a:schemeClr val="tx1"/>
                </a:solidFill>
                <a:latin typeface="Avenir LT 85 Heavy" panose="020B0903020000020003" pitchFamily="34" charset="0"/>
              </a:defRPr>
            </a:lvl4pPr>
            <a:lvl5pPr marL="2057400" indent="-228600">
              <a:defRPr sz="2400">
                <a:solidFill>
                  <a:schemeClr val="tx1"/>
                </a:solidFill>
                <a:latin typeface="Avenir LT 85 Heavy" panose="020B0903020000020003" pitchFamily="34" charset="0"/>
              </a:defRPr>
            </a:lvl5pPr>
            <a:lvl6pPr marL="2514600" indent="-228600" eaLnBrk="0" fontAlgn="base" hangingPunct="0">
              <a:spcBef>
                <a:spcPct val="0"/>
              </a:spcBef>
              <a:spcAft>
                <a:spcPct val="0"/>
              </a:spcAft>
              <a:defRPr sz="2400">
                <a:solidFill>
                  <a:schemeClr val="tx1"/>
                </a:solidFill>
                <a:latin typeface="Avenir LT 85 Heavy" panose="020B0903020000020003" pitchFamily="34" charset="0"/>
              </a:defRPr>
            </a:lvl6pPr>
            <a:lvl7pPr marL="2971800" indent="-228600" eaLnBrk="0" fontAlgn="base" hangingPunct="0">
              <a:spcBef>
                <a:spcPct val="0"/>
              </a:spcBef>
              <a:spcAft>
                <a:spcPct val="0"/>
              </a:spcAft>
              <a:defRPr sz="2400">
                <a:solidFill>
                  <a:schemeClr val="tx1"/>
                </a:solidFill>
                <a:latin typeface="Avenir LT 85 Heavy" panose="020B0903020000020003" pitchFamily="34" charset="0"/>
              </a:defRPr>
            </a:lvl7pPr>
            <a:lvl8pPr marL="3429000" indent="-228600" eaLnBrk="0" fontAlgn="base" hangingPunct="0">
              <a:spcBef>
                <a:spcPct val="0"/>
              </a:spcBef>
              <a:spcAft>
                <a:spcPct val="0"/>
              </a:spcAft>
              <a:defRPr sz="2400">
                <a:solidFill>
                  <a:schemeClr val="tx1"/>
                </a:solidFill>
                <a:latin typeface="Avenir LT 85 Heavy" panose="020B0903020000020003" pitchFamily="34" charset="0"/>
              </a:defRPr>
            </a:lvl8pPr>
            <a:lvl9pPr marL="3886200" indent="-228600" eaLnBrk="0" fontAlgn="base" hangingPunct="0">
              <a:spcBef>
                <a:spcPct val="0"/>
              </a:spcBef>
              <a:spcAft>
                <a:spcPct val="0"/>
              </a:spcAft>
              <a:defRPr sz="2400">
                <a:solidFill>
                  <a:schemeClr val="tx1"/>
                </a:solidFill>
                <a:latin typeface="Avenir LT 85 Heavy" panose="020B0903020000020003" pitchFamily="34" charset="0"/>
              </a:defRPr>
            </a:lvl9pPr>
          </a:lstStyle>
          <a:p>
            <a:fld id="{659AB79A-AAF7-4667-8845-6A331D4B0FC9}" type="slidenum">
              <a:rPr lang="fr-FR" altLang="fr-FR" sz="1400">
                <a:solidFill>
                  <a:srgbClr val="0071B9"/>
                </a:solidFill>
                <a:latin typeface="Arial" panose="020B0604020202020204" pitchFamily="34" charset="0"/>
              </a:rPr>
              <a:pPr/>
              <a:t>71</a:t>
            </a:fld>
            <a:endParaRPr lang="fr-FR" altLang="fr-FR" sz="1400">
              <a:solidFill>
                <a:srgbClr val="0071B9"/>
              </a:solidFill>
              <a:latin typeface="Arial" panose="020B0604020202020204" pitchFamily="34" charset="0"/>
            </a:endParaRPr>
          </a:p>
        </p:txBody>
      </p:sp>
      <p:sp>
        <p:nvSpPr>
          <p:cNvPr id="5" name="Rectangle 2"/>
          <p:cNvSpPr txBox="1">
            <a:spLocks noChangeArrowheads="1"/>
          </p:cNvSpPr>
          <p:nvPr/>
        </p:nvSpPr>
        <p:spPr>
          <a:xfrm>
            <a:off x="507341" y="110837"/>
            <a:ext cx="8641655" cy="748146"/>
          </a:xfrm>
        </p:spPr>
        <p:txBody>
          <a:bodyPr anchor="ctr" anchorCtr="0"/>
          <a:lstStyle>
            <a:lvl1pPr algn="l" rtl="0" eaLnBrk="0" fontAlgn="base" hangingPunct="0">
              <a:spcBef>
                <a:spcPct val="0"/>
              </a:spcBef>
              <a:spcAft>
                <a:spcPct val="0"/>
              </a:spcAft>
              <a:defRPr sz="4400" b="1" i="1">
                <a:solidFill>
                  <a:srgbClr val="0071B9"/>
                </a:solidFill>
                <a:latin typeface="+mj-lt"/>
                <a:ea typeface="+mj-ea"/>
                <a:cs typeface="+mj-cs"/>
              </a:defRPr>
            </a:lvl1pPr>
            <a:lvl2pPr algn="l" rtl="0" eaLnBrk="0" fontAlgn="base" hangingPunct="0">
              <a:spcBef>
                <a:spcPct val="0"/>
              </a:spcBef>
              <a:spcAft>
                <a:spcPct val="0"/>
              </a:spcAft>
              <a:defRPr sz="4400" b="1" i="1">
                <a:solidFill>
                  <a:srgbClr val="0071B9"/>
                </a:solidFill>
                <a:latin typeface="Arial" charset="0"/>
              </a:defRPr>
            </a:lvl2pPr>
            <a:lvl3pPr algn="l" rtl="0" eaLnBrk="0" fontAlgn="base" hangingPunct="0">
              <a:spcBef>
                <a:spcPct val="0"/>
              </a:spcBef>
              <a:spcAft>
                <a:spcPct val="0"/>
              </a:spcAft>
              <a:defRPr sz="4400" b="1" i="1">
                <a:solidFill>
                  <a:srgbClr val="0071B9"/>
                </a:solidFill>
                <a:latin typeface="Arial" charset="0"/>
              </a:defRPr>
            </a:lvl3pPr>
            <a:lvl4pPr algn="l" rtl="0" eaLnBrk="0" fontAlgn="base" hangingPunct="0">
              <a:spcBef>
                <a:spcPct val="0"/>
              </a:spcBef>
              <a:spcAft>
                <a:spcPct val="0"/>
              </a:spcAft>
              <a:defRPr sz="4400" b="1" i="1">
                <a:solidFill>
                  <a:srgbClr val="0071B9"/>
                </a:solidFill>
                <a:latin typeface="Arial" charset="0"/>
              </a:defRPr>
            </a:lvl4pPr>
            <a:lvl5pPr algn="l" rtl="0" eaLnBrk="0" fontAlgn="base" hangingPunct="0">
              <a:spcBef>
                <a:spcPct val="0"/>
              </a:spcBef>
              <a:spcAft>
                <a:spcPct val="0"/>
              </a:spcAft>
              <a:defRPr sz="4400" b="1" i="1">
                <a:solidFill>
                  <a:srgbClr val="0071B9"/>
                </a:solidFill>
                <a:latin typeface="Arial" charset="0"/>
              </a:defRPr>
            </a:lvl5pPr>
            <a:lvl6pPr marL="457200" algn="l" rtl="0" eaLnBrk="1" fontAlgn="base" hangingPunct="1">
              <a:spcBef>
                <a:spcPct val="0"/>
              </a:spcBef>
              <a:spcAft>
                <a:spcPct val="0"/>
              </a:spcAft>
              <a:defRPr sz="4400" b="1" i="1">
                <a:solidFill>
                  <a:srgbClr val="0071B9"/>
                </a:solidFill>
                <a:latin typeface="Arial" charset="0"/>
              </a:defRPr>
            </a:lvl6pPr>
            <a:lvl7pPr marL="914400" algn="l" rtl="0" eaLnBrk="1" fontAlgn="base" hangingPunct="1">
              <a:spcBef>
                <a:spcPct val="0"/>
              </a:spcBef>
              <a:spcAft>
                <a:spcPct val="0"/>
              </a:spcAft>
              <a:defRPr sz="4400" b="1" i="1">
                <a:solidFill>
                  <a:srgbClr val="0071B9"/>
                </a:solidFill>
                <a:latin typeface="Arial" charset="0"/>
              </a:defRPr>
            </a:lvl7pPr>
            <a:lvl8pPr marL="1371600" algn="l" rtl="0" eaLnBrk="1" fontAlgn="base" hangingPunct="1">
              <a:spcBef>
                <a:spcPct val="0"/>
              </a:spcBef>
              <a:spcAft>
                <a:spcPct val="0"/>
              </a:spcAft>
              <a:defRPr sz="4400" b="1" i="1">
                <a:solidFill>
                  <a:srgbClr val="0071B9"/>
                </a:solidFill>
                <a:latin typeface="Arial" charset="0"/>
              </a:defRPr>
            </a:lvl8pPr>
            <a:lvl9pPr marL="1828800" algn="l" rtl="0" eaLnBrk="1" fontAlgn="base" hangingPunct="1">
              <a:spcBef>
                <a:spcPct val="0"/>
              </a:spcBef>
              <a:spcAft>
                <a:spcPct val="0"/>
              </a:spcAft>
              <a:defRPr sz="4400" b="1" i="1">
                <a:solidFill>
                  <a:srgbClr val="0071B9"/>
                </a:solidFill>
                <a:latin typeface="Arial" charset="0"/>
              </a:defRPr>
            </a:lvl9pPr>
          </a:lstStyle>
          <a:p>
            <a:pPr eaLnBrk="1" hangingPunct="1"/>
            <a:r>
              <a:rPr lang="fr-FR" altLang="fr-FR" sz="2200" b="0" i="0" kern="0" dirty="0">
                <a:latin typeface="Avenir LT 85 Heavy" pitchFamily="34" charset="0"/>
              </a:rPr>
              <a:t>Une évolution française enviable sur le front de l’inflation relativement aux autres </a:t>
            </a:r>
            <a:r>
              <a:rPr lang="fr-FR" altLang="fr-FR" sz="2200" b="0" i="0" kern="0">
                <a:latin typeface="Avenir LT 85 Heavy" pitchFamily="34" charset="0"/>
              </a:rPr>
              <a:t>pays européens</a:t>
            </a:r>
            <a:endParaRPr lang="fr-FR" altLang="fr-FR" sz="2200" b="0" i="0" kern="0" dirty="0">
              <a:latin typeface="Avenir LT 85 Heavy" pitchFamily="34" charset="0"/>
            </a:endParaRPr>
          </a:p>
        </p:txBody>
      </p:sp>
      <p:sp>
        <p:nvSpPr>
          <p:cNvPr id="7" name="Espace réservé du pied de page 3"/>
          <p:cNvSpPr>
            <a:spLocks noGrp="1"/>
          </p:cNvSpPr>
          <p:nvPr/>
        </p:nvSpPr>
        <p:spPr bwMode="auto">
          <a:xfrm>
            <a:off x="1524001" y="638810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sz="1200" b="0" dirty="0">
              <a:latin typeface="Avenir LT 55 Oblique" pitchFamily="34" charset="0"/>
            </a:endParaRPr>
          </a:p>
        </p:txBody>
      </p:sp>
      <p:pic>
        <p:nvPicPr>
          <p:cNvPr id="2" name="Picture 1" descr="&lt;Chart&gt;&lt;ImageInfo Version=&quot;5.30.804.0&quot; GUID=&quot;d95feb88ae034d34bc0814ecb7de71a2&quot; DsId=&quot;ZCRX015&quot; T1SubID=&quot;&quot; Width=&quot;890&quot; Height=&quot;540&quot; Format=&quot;emf&quot; ChartGroupUID=&quot;8832085e-9a11-4f3a-ac4b-467cc29199a9&quot; GroupName=&quot;Inflation&quot; ChartName=&quot;Zone euro : inflation d'ensemble des pays européens&quot; ChartStyleName=&quot;&quot; GroupNameEncoded=&quot;Inflation&quot; ChartNameEncoded=&quot;Zone+euro+%3a+inflation+d%27ensemble+des+pays+europ%c3%a9ens&quot; ChartStyleNameEncoded=&quot;&quot; ShortCode=&quot;&quot; ChartOwner=&quot;ZCRX015&quot; TemplateId=&quot;&quot; TemplateName=&quot;&quot; TemplateNameEncoded=&quot;&quot; EditionId=&quot;&quot; EditionGenerationDate=&quot;&quot; RefreshDate=&quot;19/10/2022 15:15:35&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45&quot; RightMargin=&quot;0&quot; TopMargin=&quot;121&quot; FootMargin=&quot;0&quot; Orientation=&quot;landscape&quot; FileNameTemplate=&quot;&quot; ImageFileName=&quot;&quot; ChartTitle=&quot;Zone euro&quot; DoStretch=&quot;&quot; Pr=&quot;t&quot; RetrieveParams=&quot;&quot; /&gt;&lt;/Chart&gt;"/>
          <p:cNvPicPr>
            <a:picLocks/>
          </p:cNvPicPr>
          <p:nvPr/>
        </p:nvPicPr>
        <p:blipFill>
          <a:blip r:embed="rId3">
            <a:extLst>
              <a:ext uri="{28A0092B-C50C-407E-A947-70E740481C1C}">
                <a14:useLocalDpi xmlns:a14="http://schemas.microsoft.com/office/drawing/2010/main" val="0"/>
              </a:ext>
            </a:extLst>
          </a:blip>
          <a:stretch>
            <a:fillRect/>
          </a:stretch>
        </p:blipFill>
        <p:spPr>
          <a:xfrm>
            <a:off x="665364" y="1069047"/>
            <a:ext cx="8483632" cy="5143500"/>
          </a:xfrm>
          <a:prstGeom prst="rect">
            <a:avLst/>
          </a:prstGeom>
          <a:solidFill>
            <a:srgbClr val="FFFFFF"/>
          </a:solidFill>
          <a:ln>
            <a:noFill/>
          </a:ln>
        </p:spPr>
      </p:pic>
      <p:sp>
        <p:nvSpPr>
          <p:cNvPr id="8"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10" name="Imag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1121173"/>
      </p:ext>
    </p:extLst>
  </p:cSld>
  <p:clrMapOvr>
    <a:masterClrMapping/>
  </p:clrMapOvr>
  <p:transition>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1"/>
          </p:nvPr>
        </p:nvSpPr>
        <p:spPr>
          <a:xfrm>
            <a:off x="8951788" y="6248400"/>
            <a:ext cx="1555750" cy="457200"/>
          </a:xfrm>
        </p:spPr>
        <p:txBody>
          <a:bodyPr/>
          <a:lstStyle/>
          <a:p>
            <a:pPr>
              <a:defRPr/>
            </a:pPr>
            <a:fld id="{1014F82D-0A98-40B6-847C-EC8F4B96C636}" type="slidenum">
              <a:rPr lang="fr-FR"/>
              <a:pPr>
                <a:defRPr/>
              </a:pPr>
              <a:t>72</a:t>
            </a:fld>
            <a:endParaRPr lang="fr-FR" dirty="0"/>
          </a:p>
        </p:txBody>
      </p:sp>
      <p:sp>
        <p:nvSpPr>
          <p:cNvPr id="11" name="Rectangle 2"/>
          <p:cNvSpPr>
            <a:spLocks noGrp="1" noChangeArrowheads="1"/>
          </p:cNvSpPr>
          <p:nvPr>
            <p:ph type="title"/>
          </p:nvPr>
        </p:nvSpPr>
        <p:spPr>
          <a:xfrm>
            <a:off x="507341" y="116633"/>
            <a:ext cx="8641655" cy="720725"/>
          </a:xfrm>
        </p:spPr>
        <p:txBody>
          <a:bodyPr/>
          <a:lstStyle/>
          <a:p>
            <a:pPr algn="l" eaLnBrk="1" hangingPunct="1"/>
            <a:r>
              <a:rPr lang="fr-FR" altLang="fr-FR" sz="2200" dirty="0">
                <a:solidFill>
                  <a:srgbClr val="0070C0"/>
                </a:solidFill>
                <a:latin typeface="Avenir LT 85 Heavy" pitchFamily="34" charset="0"/>
              </a:rPr>
              <a:t>La hausse des prix de l’énergie exerce un prélèvement, toutes choses égales par ailleurs, de 445 € / hab. en France</a:t>
            </a:r>
            <a:endParaRPr lang="fr-FR" altLang="fr-FR" sz="2200" b="0" dirty="0">
              <a:latin typeface="Avenir LT 85 Heavy" pitchFamily="34" charset="0"/>
            </a:endParaRPr>
          </a:p>
        </p:txBody>
      </p:sp>
      <p:sp>
        <p:nvSpPr>
          <p:cNvPr id="9" name="Espace réservé du pied de page 3"/>
          <p:cNvSpPr>
            <a:spLocks noGrp="1"/>
          </p:cNvSpPr>
          <p:nvPr/>
        </p:nvSpPr>
        <p:spPr bwMode="auto">
          <a:xfrm>
            <a:off x="1524001" y="638810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sz="1200" b="0" dirty="0">
              <a:latin typeface="Avenir LT 55 Oblique" pitchFamily="34" charset="0"/>
            </a:endParaRPr>
          </a:p>
        </p:txBody>
      </p:sp>
      <p:graphicFrame>
        <p:nvGraphicFramePr>
          <p:cNvPr id="2" name="Objet 1"/>
          <p:cNvGraphicFramePr>
            <a:graphicFrameLocks noChangeAspect="1"/>
          </p:cNvGraphicFramePr>
          <p:nvPr/>
        </p:nvGraphicFramePr>
        <p:xfrm>
          <a:off x="796390" y="1203719"/>
          <a:ext cx="8352606" cy="4807630"/>
        </p:xfrm>
        <a:graphic>
          <a:graphicData uri="http://schemas.openxmlformats.org/presentationml/2006/ole">
            <mc:AlternateContent xmlns:mc="http://schemas.openxmlformats.org/markup-compatibility/2006">
              <mc:Choice xmlns:v="urn:schemas-microsoft-com:vml" Requires="v">
                <p:oleObj name="Feuille de calcul" r:id="rId3" imgW="7629601" imgH="4553040" progId="Excel.Sheet.8">
                  <p:link updateAutomatic="1"/>
                </p:oleObj>
              </mc:Choice>
              <mc:Fallback>
                <p:oleObj name="Feuille de calcul" r:id="rId3" imgW="7629601" imgH="4553040" progId="Excel.Sheet.8">
                  <p:link updateAutomatic="1"/>
                  <p:pic>
                    <p:nvPicPr>
                      <p:cNvPr id="2" name="Objet 1"/>
                      <p:cNvPicPr/>
                      <p:nvPr/>
                    </p:nvPicPr>
                    <p:blipFill>
                      <a:blip r:embed="rId4"/>
                      <a:stretch>
                        <a:fillRect/>
                      </a:stretch>
                    </p:blipFill>
                    <p:spPr>
                      <a:xfrm>
                        <a:off x="796390" y="1203719"/>
                        <a:ext cx="8352606" cy="4807630"/>
                      </a:xfrm>
                      <a:prstGeom prst="rect">
                        <a:avLst/>
                      </a:prstGeom>
                    </p:spPr>
                  </p:pic>
                </p:oleObj>
              </mc:Fallback>
            </mc:AlternateContent>
          </a:graphicData>
        </a:graphic>
      </p:graphicFrame>
      <p:sp>
        <p:nvSpPr>
          <p:cNvPr id="10"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12" name="Imag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978735"/>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07341" y="125414"/>
            <a:ext cx="8641655" cy="720725"/>
          </a:xfrm>
        </p:spPr>
        <p:txBody>
          <a:bodyPr/>
          <a:lstStyle/>
          <a:p>
            <a:pPr algn="l" eaLnBrk="1" hangingPunct="1"/>
            <a:r>
              <a:rPr lang="fr-FR" altLang="fr-FR" sz="2150" dirty="0">
                <a:solidFill>
                  <a:srgbClr val="0070C0"/>
                </a:solidFill>
                <a:latin typeface="Avenir LT 85 Heavy" pitchFamily="34" charset="0"/>
              </a:rPr>
              <a:t>L’exposition ex ante au choc énergétique, dont l’épicentre est le gaz naturel, varie considérablement</a:t>
            </a:r>
          </a:p>
        </p:txBody>
      </p:sp>
      <p:sp>
        <p:nvSpPr>
          <p:cNvPr id="5" name="Espace réservé du numéro de diapositive 4"/>
          <p:cNvSpPr>
            <a:spLocks noGrp="1"/>
          </p:cNvSpPr>
          <p:nvPr>
            <p:ph type="sldNum" sz="quarter" idx="11"/>
          </p:nvPr>
        </p:nvSpPr>
        <p:spPr/>
        <p:txBody>
          <a:bodyPr/>
          <a:lstStyle/>
          <a:p>
            <a:pPr>
              <a:defRPr/>
            </a:pPr>
            <a:fld id="{BA118D0A-8B07-44E2-99B9-18FD340A3706}" type="slidenum">
              <a:rPr lang="fr-FR"/>
              <a:pPr>
                <a:defRPr/>
              </a:pPr>
              <a:t>73</a:t>
            </a:fld>
            <a:endParaRPr lang="fr-FR" dirty="0"/>
          </a:p>
        </p:txBody>
      </p:sp>
      <p:pic>
        <p:nvPicPr>
          <p:cNvPr id="2" name="Image 1"/>
          <p:cNvPicPr>
            <a:picLocks noChangeAspect="1"/>
          </p:cNvPicPr>
          <p:nvPr/>
        </p:nvPicPr>
        <p:blipFill>
          <a:blip r:embed="rId3"/>
          <a:stretch>
            <a:fillRect/>
          </a:stretch>
        </p:blipFill>
        <p:spPr>
          <a:xfrm>
            <a:off x="1491756" y="1590317"/>
            <a:ext cx="7657240" cy="4529721"/>
          </a:xfrm>
          <a:prstGeom prst="rect">
            <a:avLst/>
          </a:prstGeom>
        </p:spPr>
      </p:pic>
      <p:sp>
        <p:nvSpPr>
          <p:cNvPr id="7" name="Espace réservé du pied de page 3"/>
          <p:cNvSpPr>
            <a:spLocks noGrp="1"/>
          </p:cNvSpPr>
          <p:nvPr/>
        </p:nvSpPr>
        <p:spPr bwMode="auto">
          <a:xfrm>
            <a:off x="1524001" y="638810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sz="1200" b="0" dirty="0">
              <a:latin typeface="Avenir LT 55 Oblique" pitchFamily="34" charset="0"/>
            </a:endParaRPr>
          </a:p>
        </p:txBody>
      </p:sp>
      <p:sp>
        <p:nvSpPr>
          <p:cNvPr id="8"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9" name="Imag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8709426"/>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07341" y="125414"/>
            <a:ext cx="8641655" cy="720725"/>
          </a:xfrm>
        </p:spPr>
        <p:txBody>
          <a:bodyPr/>
          <a:lstStyle/>
          <a:p>
            <a:pPr algn="l" eaLnBrk="1" hangingPunct="1"/>
            <a:r>
              <a:rPr lang="fr-FR" altLang="fr-FR" sz="2150" dirty="0">
                <a:solidFill>
                  <a:srgbClr val="0070C0"/>
                </a:solidFill>
                <a:latin typeface="Avenir LT 85 Heavy" pitchFamily="34" charset="0"/>
              </a:rPr>
              <a:t>Un comparatif comptable des réponses budgétaires :  au-delà des sommes annoncées, le calendrier importe</a:t>
            </a:r>
          </a:p>
        </p:txBody>
      </p:sp>
      <p:sp>
        <p:nvSpPr>
          <p:cNvPr id="5" name="Espace réservé du numéro de diapositive 4"/>
          <p:cNvSpPr>
            <a:spLocks noGrp="1"/>
          </p:cNvSpPr>
          <p:nvPr>
            <p:ph type="sldNum" sz="quarter" idx="11"/>
          </p:nvPr>
        </p:nvSpPr>
        <p:spPr/>
        <p:txBody>
          <a:bodyPr/>
          <a:lstStyle/>
          <a:p>
            <a:pPr>
              <a:defRPr/>
            </a:pPr>
            <a:fld id="{BA118D0A-8B07-44E2-99B9-18FD340A3706}" type="slidenum">
              <a:rPr lang="fr-FR"/>
              <a:pPr>
                <a:defRPr/>
              </a:pPr>
              <a:t>74</a:t>
            </a:fld>
            <a:endParaRPr lang="fr-FR" dirty="0"/>
          </a:p>
        </p:txBody>
      </p:sp>
      <p:pic>
        <p:nvPicPr>
          <p:cNvPr id="11" name="Image 10"/>
          <p:cNvPicPr>
            <a:picLocks noChangeAspect="1"/>
          </p:cNvPicPr>
          <p:nvPr/>
        </p:nvPicPr>
        <p:blipFill>
          <a:blip r:embed="rId3"/>
          <a:stretch>
            <a:fillRect/>
          </a:stretch>
        </p:blipFill>
        <p:spPr>
          <a:xfrm>
            <a:off x="5186253" y="1353631"/>
            <a:ext cx="3962743" cy="4182218"/>
          </a:xfrm>
          <a:prstGeom prst="rect">
            <a:avLst/>
          </a:prstGeom>
        </p:spPr>
      </p:pic>
      <p:pic>
        <p:nvPicPr>
          <p:cNvPr id="12" name="Image 11"/>
          <p:cNvPicPr>
            <a:picLocks noChangeAspect="1"/>
          </p:cNvPicPr>
          <p:nvPr/>
        </p:nvPicPr>
        <p:blipFill>
          <a:blip r:embed="rId4"/>
          <a:stretch>
            <a:fillRect/>
          </a:stretch>
        </p:blipFill>
        <p:spPr>
          <a:xfrm>
            <a:off x="810430" y="1358509"/>
            <a:ext cx="3962743" cy="4188315"/>
          </a:xfrm>
          <a:prstGeom prst="rect">
            <a:avLst/>
          </a:prstGeom>
        </p:spPr>
      </p:pic>
      <p:sp>
        <p:nvSpPr>
          <p:cNvPr id="8" name="Espace réservé du pied de page 3"/>
          <p:cNvSpPr>
            <a:spLocks noGrp="1"/>
          </p:cNvSpPr>
          <p:nvPr/>
        </p:nvSpPr>
        <p:spPr bwMode="auto">
          <a:xfrm>
            <a:off x="1524001" y="638810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sz="1200" b="0" dirty="0">
              <a:latin typeface="Avenir LT 55 Oblique" pitchFamily="34" charset="0"/>
            </a:endParaRPr>
          </a:p>
        </p:txBody>
      </p:sp>
      <p:sp>
        <p:nvSpPr>
          <p:cNvPr id="2" name="ZoneTexte 1"/>
          <p:cNvSpPr txBox="1"/>
          <p:nvPr/>
        </p:nvSpPr>
        <p:spPr>
          <a:xfrm>
            <a:off x="3902191" y="4364336"/>
            <a:ext cx="360040" cy="276999"/>
          </a:xfrm>
          <a:prstGeom prst="rect">
            <a:avLst/>
          </a:prstGeom>
          <a:noFill/>
        </p:spPr>
        <p:txBody>
          <a:bodyPr wrap="square" rtlCol="0">
            <a:spAutoFit/>
          </a:bodyPr>
          <a:lstStyle/>
          <a:p>
            <a:r>
              <a:rPr lang="fr-FR" sz="1200">
                <a:solidFill>
                  <a:srgbClr val="00B050"/>
                </a:solidFill>
              </a:rPr>
              <a:t>na</a:t>
            </a:r>
          </a:p>
        </p:txBody>
      </p:sp>
      <p:sp>
        <p:nvSpPr>
          <p:cNvPr id="10" name="ZoneTexte 9"/>
          <p:cNvSpPr txBox="1"/>
          <p:nvPr/>
        </p:nvSpPr>
        <p:spPr>
          <a:xfrm>
            <a:off x="4262231" y="4364336"/>
            <a:ext cx="360040" cy="276999"/>
          </a:xfrm>
          <a:prstGeom prst="rect">
            <a:avLst/>
          </a:prstGeom>
          <a:noFill/>
        </p:spPr>
        <p:txBody>
          <a:bodyPr wrap="square" rtlCol="0">
            <a:spAutoFit/>
          </a:bodyPr>
          <a:lstStyle/>
          <a:p>
            <a:r>
              <a:rPr lang="fr-FR" sz="1200">
                <a:solidFill>
                  <a:srgbClr val="F37635"/>
                </a:solidFill>
              </a:rPr>
              <a:t>na</a:t>
            </a:r>
          </a:p>
        </p:txBody>
      </p:sp>
      <p:sp>
        <p:nvSpPr>
          <p:cNvPr id="13" name="ZoneTexte 12"/>
          <p:cNvSpPr txBox="1"/>
          <p:nvPr/>
        </p:nvSpPr>
        <p:spPr>
          <a:xfrm>
            <a:off x="8241856" y="4364336"/>
            <a:ext cx="379040" cy="276999"/>
          </a:xfrm>
          <a:prstGeom prst="rect">
            <a:avLst/>
          </a:prstGeom>
          <a:noFill/>
        </p:spPr>
        <p:txBody>
          <a:bodyPr wrap="square" rtlCol="0">
            <a:spAutoFit/>
          </a:bodyPr>
          <a:lstStyle/>
          <a:p>
            <a:r>
              <a:rPr lang="fr-FR" sz="1200">
                <a:solidFill>
                  <a:srgbClr val="00B050"/>
                </a:solidFill>
              </a:rPr>
              <a:t>na</a:t>
            </a:r>
          </a:p>
        </p:txBody>
      </p:sp>
      <p:sp>
        <p:nvSpPr>
          <p:cNvPr id="14" name="ZoneTexte 13"/>
          <p:cNvSpPr txBox="1"/>
          <p:nvPr/>
        </p:nvSpPr>
        <p:spPr>
          <a:xfrm>
            <a:off x="8601896" y="4364336"/>
            <a:ext cx="379040" cy="276999"/>
          </a:xfrm>
          <a:prstGeom prst="rect">
            <a:avLst/>
          </a:prstGeom>
          <a:noFill/>
        </p:spPr>
        <p:txBody>
          <a:bodyPr wrap="square" rtlCol="0">
            <a:spAutoFit/>
          </a:bodyPr>
          <a:lstStyle/>
          <a:p>
            <a:r>
              <a:rPr lang="fr-FR" sz="1200">
                <a:solidFill>
                  <a:srgbClr val="F37635"/>
                </a:solidFill>
              </a:rPr>
              <a:t>na</a:t>
            </a:r>
          </a:p>
        </p:txBody>
      </p:sp>
      <p:sp>
        <p:nvSpPr>
          <p:cNvPr id="15"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16" name="Imag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2845568"/>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07341" y="125414"/>
            <a:ext cx="8641655" cy="720725"/>
          </a:xfrm>
        </p:spPr>
        <p:txBody>
          <a:bodyPr/>
          <a:lstStyle/>
          <a:p>
            <a:pPr algn="l" eaLnBrk="1" hangingPunct="1"/>
            <a:r>
              <a:rPr lang="fr-FR" altLang="fr-FR" sz="2150" dirty="0">
                <a:solidFill>
                  <a:srgbClr val="0070C0"/>
                </a:solidFill>
                <a:latin typeface="Avenir LT 85 Heavy" pitchFamily="34" charset="0"/>
              </a:rPr>
              <a:t>Impact des mesures sur la dynamique inflationniste</a:t>
            </a:r>
          </a:p>
        </p:txBody>
      </p:sp>
      <p:sp>
        <p:nvSpPr>
          <p:cNvPr id="5" name="Espace réservé du numéro de diapositive 4"/>
          <p:cNvSpPr>
            <a:spLocks noGrp="1"/>
          </p:cNvSpPr>
          <p:nvPr>
            <p:ph type="sldNum" sz="quarter" idx="11"/>
          </p:nvPr>
        </p:nvSpPr>
        <p:spPr/>
        <p:txBody>
          <a:bodyPr/>
          <a:lstStyle/>
          <a:p>
            <a:pPr>
              <a:defRPr/>
            </a:pPr>
            <a:fld id="{BA118D0A-8B07-44E2-99B9-18FD340A3706}" type="slidenum">
              <a:rPr lang="fr-FR"/>
              <a:pPr>
                <a:defRPr/>
              </a:pPr>
              <a:t>75</a:t>
            </a:fld>
            <a:endParaRPr lang="fr-FR" dirty="0"/>
          </a:p>
        </p:txBody>
      </p:sp>
      <p:pic>
        <p:nvPicPr>
          <p:cNvPr id="10" name="Picture 1" descr="&lt;Chart&gt;&lt;ImageInfo Version=&quot;5.30.804.0&quot; GUID=&quot;5a6391f8e3e541c78d03ab3eb58a5517&quot; DsId=&quot;ZCRX014&quot; T1SubID=&quot;&quot; Width=&quot;890&quot; Height=&quot;540&quot; Format=&quot;emf&quot; ChartGroupUID=&quot;682abee7-ec2d-45fa-9db8-2c658f3f19ad&quot; GroupName=&quot;Présentations&quot; ChartName=&quot;Zone euro : inflation gaz naturel + éléc + essence&quot; ChartStyleName=&quot;&quot; GroupNameEncoded=&quot;Pr%c3%a9sentations&quot; ChartNameEncoded=&quot;Zone+euro+%3a+inflation+gaz+naturel+%2b+%c3%a9l%c3%a9c+%2b+essence&quot; ChartStyleNameEncoded=&quot;&quot; ShortCode=&quot;&quot; ChartOwner=&quot;ZCRX014&quot; TemplateId=&quot;&quot; TemplateName=&quot;&quot; TemplateNameEncoded=&quot;&quot; EditionId=&quot;&quot; EditionGenerationDate=&quot;&quot; RefreshDate=&quot;17/10/2022 15:26:26&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45&quot; RightMargin=&quot;0&quot; TopMargin=&quot;121&quot; FootMargin=&quot;0&quot; Orientation=&quot;landscape&quot; FileNameTemplate=&quot;&quot; ImageFileName=&quot;&quot; ChartTitle=&quot;Zone euro&quot; DoStretch=&quot;&quot; Pr=&quot;t&quot; RetrieveParams=&quot;&quot; /&gt;&lt;/Chart&gt;"/>
          <p:cNvPicPr>
            <a:picLocks/>
          </p:cNvPicPr>
          <p:nvPr/>
        </p:nvPicPr>
        <p:blipFill>
          <a:blip r:embed="rId3">
            <a:extLst>
              <a:ext uri="{28A0092B-C50C-407E-A947-70E740481C1C}">
                <a14:useLocalDpi xmlns:a14="http://schemas.microsoft.com/office/drawing/2010/main" val="0"/>
              </a:ext>
            </a:extLst>
          </a:blip>
          <a:stretch>
            <a:fillRect/>
          </a:stretch>
        </p:blipFill>
        <p:spPr>
          <a:xfrm>
            <a:off x="586352" y="1116311"/>
            <a:ext cx="8483632" cy="5143500"/>
          </a:xfrm>
          <a:prstGeom prst="rect">
            <a:avLst/>
          </a:prstGeom>
          <a:solidFill>
            <a:srgbClr val="FFFFFF"/>
          </a:solidFill>
          <a:ln>
            <a:noFill/>
          </a:ln>
        </p:spPr>
      </p:pic>
      <p:sp>
        <p:nvSpPr>
          <p:cNvPr id="7" name="Espace réservé du pied de page 3"/>
          <p:cNvSpPr>
            <a:spLocks noGrp="1"/>
          </p:cNvSpPr>
          <p:nvPr/>
        </p:nvSpPr>
        <p:spPr bwMode="auto">
          <a:xfrm>
            <a:off x="1524001" y="638810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sz="1200" b="0" dirty="0">
              <a:latin typeface="Avenir LT 55 Oblique" pitchFamily="34" charset="0"/>
            </a:endParaRPr>
          </a:p>
        </p:txBody>
      </p:sp>
      <p:sp>
        <p:nvSpPr>
          <p:cNvPr id="8"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11" name="Imag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2749153"/>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07341" y="125414"/>
            <a:ext cx="8641655" cy="720725"/>
          </a:xfrm>
        </p:spPr>
        <p:txBody>
          <a:bodyPr/>
          <a:lstStyle/>
          <a:p>
            <a:pPr algn="l" eaLnBrk="1" hangingPunct="1"/>
            <a:r>
              <a:rPr lang="fr-FR" altLang="fr-FR" sz="2150" dirty="0">
                <a:solidFill>
                  <a:srgbClr val="0070C0"/>
                </a:solidFill>
                <a:latin typeface="Avenir LT 85 Heavy" pitchFamily="34" charset="0"/>
              </a:rPr>
              <a:t>Impact des mesures sur les volumes consommés</a:t>
            </a:r>
          </a:p>
        </p:txBody>
      </p:sp>
      <p:sp>
        <p:nvSpPr>
          <p:cNvPr id="5" name="Espace réservé du numéro de diapositive 4"/>
          <p:cNvSpPr>
            <a:spLocks noGrp="1"/>
          </p:cNvSpPr>
          <p:nvPr>
            <p:ph type="sldNum" sz="quarter" idx="11"/>
          </p:nvPr>
        </p:nvSpPr>
        <p:spPr/>
        <p:txBody>
          <a:bodyPr/>
          <a:lstStyle/>
          <a:p>
            <a:pPr>
              <a:defRPr/>
            </a:pPr>
            <a:fld id="{BA118D0A-8B07-44E2-99B9-18FD340A3706}" type="slidenum">
              <a:rPr lang="fr-FR"/>
              <a:pPr>
                <a:defRPr/>
              </a:pPr>
              <a:t>76</a:t>
            </a:fld>
            <a:endParaRPr lang="fr-FR" dirty="0"/>
          </a:p>
        </p:txBody>
      </p:sp>
      <p:pic>
        <p:nvPicPr>
          <p:cNvPr id="3" name="Image 2"/>
          <p:cNvPicPr>
            <a:picLocks noChangeAspect="1"/>
          </p:cNvPicPr>
          <p:nvPr/>
        </p:nvPicPr>
        <p:blipFill>
          <a:blip r:embed="rId3"/>
          <a:stretch>
            <a:fillRect/>
          </a:stretch>
        </p:blipFill>
        <p:spPr>
          <a:xfrm>
            <a:off x="5186253" y="1444097"/>
            <a:ext cx="3962743" cy="4188315"/>
          </a:xfrm>
          <a:prstGeom prst="rect">
            <a:avLst/>
          </a:prstGeom>
        </p:spPr>
      </p:pic>
      <p:sp>
        <p:nvSpPr>
          <p:cNvPr id="8" name="Espace réservé du pied de page 3"/>
          <p:cNvSpPr>
            <a:spLocks noGrp="1"/>
          </p:cNvSpPr>
          <p:nvPr/>
        </p:nvSpPr>
        <p:spPr bwMode="auto">
          <a:xfrm>
            <a:off x="1524001" y="638810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sz="1200" b="0" dirty="0">
              <a:latin typeface="Avenir LT 55 Oblique" pitchFamily="34" charset="0"/>
            </a:endParaRPr>
          </a:p>
        </p:txBody>
      </p:sp>
      <p:sp>
        <p:nvSpPr>
          <p:cNvPr id="9"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10" name="Image 9"/>
          <p:cNvPicPr>
            <a:picLocks noChangeAspect="1"/>
          </p:cNvPicPr>
          <p:nvPr/>
        </p:nvPicPr>
        <p:blipFill>
          <a:blip r:embed="rId4"/>
          <a:stretch>
            <a:fillRect/>
          </a:stretch>
        </p:blipFill>
        <p:spPr>
          <a:xfrm>
            <a:off x="741428" y="1444097"/>
            <a:ext cx="3962743" cy="4188315"/>
          </a:xfrm>
          <a:prstGeom prst="rect">
            <a:avLst/>
          </a:prstGeom>
        </p:spPr>
      </p:pic>
      <p:pic>
        <p:nvPicPr>
          <p:cNvPr id="11" name="Imag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3448869"/>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07341" y="125414"/>
            <a:ext cx="8641655" cy="720725"/>
          </a:xfrm>
        </p:spPr>
        <p:txBody>
          <a:bodyPr/>
          <a:lstStyle/>
          <a:p>
            <a:pPr algn="l" eaLnBrk="1" hangingPunct="1"/>
            <a:r>
              <a:rPr lang="fr-FR" altLang="fr-FR" sz="2150">
                <a:solidFill>
                  <a:srgbClr val="0070C0"/>
                </a:solidFill>
                <a:latin typeface="Avenir LT 85 Heavy" pitchFamily="34" charset="0"/>
              </a:rPr>
              <a:t>Un fort enjeu </a:t>
            </a:r>
            <a:r>
              <a:rPr lang="fr-FR" altLang="fr-FR" sz="2150" dirty="0">
                <a:solidFill>
                  <a:srgbClr val="0070C0"/>
                </a:solidFill>
                <a:latin typeface="Avenir LT 85 Heavy" pitchFamily="34" charset="0"/>
              </a:rPr>
              <a:t>sur la compétitivité-prix</a:t>
            </a:r>
          </a:p>
        </p:txBody>
      </p:sp>
      <p:sp>
        <p:nvSpPr>
          <p:cNvPr id="5" name="Espace réservé du numéro de diapositive 4"/>
          <p:cNvSpPr>
            <a:spLocks noGrp="1"/>
          </p:cNvSpPr>
          <p:nvPr>
            <p:ph type="sldNum" sz="quarter" idx="11"/>
          </p:nvPr>
        </p:nvSpPr>
        <p:spPr/>
        <p:txBody>
          <a:bodyPr/>
          <a:lstStyle/>
          <a:p>
            <a:pPr>
              <a:defRPr/>
            </a:pPr>
            <a:fld id="{BA118D0A-8B07-44E2-99B9-18FD340A3706}" type="slidenum">
              <a:rPr lang="fr-FR"/>
              <a:pPr>
                <a:defRPr/>
              </a:pPr>
              <a:t>77</a:t>
            </a:fld>
            <a:endParaRPr lang="fr-FR" dirty="0"/>
          </a:p>
        </p:txBody>
      </p:sp>
      <p:sp>
        <p:nvSpPr>
          <p:cNvPr id="7" name="Espace réservé du pied de page 3"/>
          <p:cNvSpPr>
            <a:spLocks noGrp="1"/>
          </p:cNvSpPr>
          <p:nvPr/>
        </p:nvSpPr>
        <p:spPr bwMode="auto">
          <a:xfrm>
            <a:off x="1524001" y="638810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sz="1200" b="0" dirty="0">
              <a:latin typeface="Avenir LT 55 Oblique" pitchFamily="34" charset="0"/>
            </a:endParaRPr>
          </a:p>
        </p:txBody>
      </p:sp>
      <p:sp>
        <p:nvSpPr>
          <p:cNvPr id="8"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11" name="Imag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descr="&lt;Chart&gt;&lt;ImageInfo Version=&quot;5.30.804.0&quot; GUID=&quot;2133a406a30d43779e7efc6e29a49153&quot; DsId=&quot;ZCRX004&quot; T1SubID=&quot;&quot; Width=&quot;890&quot; Height=&quot;540&quot; Format=&quot;emf&quot; ChartGroupUID=&quot;aa6e743f-e9a6-4ccd-b396-7993f71c3b4d&quot; GroupName=&quot;Zone euro&quot; ChartName=&quot;Prix a la production - FR DE IT ES&quot; ChartStyleName=&quot;&quot; GroupNameEncoded=&quot;Zone+euro&quot; ChartNameEncoded=&quot;Prix+a+la+production+-+FR+DE+IT+ES&quot; ChartStyleNameEncoded=&quot;&quot; ShortCode=&quot;&quot; ChartOwner=&quot;ZCRX004&quot; TemplateId=&quot;&quot; TemplateName=&quot;&quot; TemplateNameEncoded=&quot;&quot; EditionId=&quot;&quot; EditionGenerationDate=&quot;&quot; RefreshDate=&quot;26/09/2022 11:45:45&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45&quot; RightMargin=&quot;0&quot; TopMargin=&quot;121&quot; FootMargin=&quot;0&quot; Orientation=&quot;landscape&quot; FileNameTemplate=&quot;&quot; ImageFileName=&quot;&quot; ChartTitle=&quot;Prix à la production &quot; DoStretch=&quot;&quot; Pr=&quot;t&quot; RetrieveParams=&quot;&quot; /&gt;&lt;/Chart&gt;"/>
          <p:cNvPicPr>
            <a:picLocks/>
          </p:cNvPicPr>
          <p:nvPr/>
        </p:nvPicPr>
        <p:blipFill>
          <a:blip r:embed="rId4">
            <a:extLst>
              <a:ext uri="{28A0092B-C50C-407E-A947-70E740481C1C}">
                <a14:useLocalDpi xmlns:a14="http://schemas.microsoft.com/office/drawing/2010/main" val="0"/>
              </a:ext>
            </a:extLst>
          </a:blip>
          <a:stretch>
            <a:fillRect/>
          </a:stretch>
        </p:blipFill>
        <p:spPr>
          <a:xfrm>
            <a:off x="428625" y="1152525"/>
            <a:ext cx="8483632" cy="5143500"/>
          </a:xfrm>
          <a:prstGeom prst="rect">
            <a:avLst/>
          </a:prstGeom>
          <a:solidFill>
            <a:srgbClr val="FFFFFF"/>
          </a:solidFill>
          <a:ln>
            <a:noFill/>
          </a:ln>
        </p:spPr>
      </p:pic>
    </p:spTree>
    <p:extLst>
      <p:ext uri="{BB962C8B-B14F-4D97-AF65-F5344CB8AC3E}">
        <p14:creationId xmlns:p14="http://schemas.microsoft.com/office/powerpoint/2010/main" val="3900793505"/>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07341" y="125414"/>
            <a:ext cx="8641655" cy="720725"/>
          </a:xfrm>
        </p:spPr>
        <p:txBody>
          <a:bodyPr/>
          <a:lstStyle/>
          <a:p>
            <a:pPr algn="l" eaLnBrk="1" hangingPunct="1"/>
            <a:r>
              <a:rPr lang="fr-FR" altLang="fr-FR" sz="2150">
                <a:solidFill>
                  <a:srgbClr val="0070C0"/>
                </a:solidFill>
                <a:latin typeface="Avenir LT 85 Heavy" pitchFamily="34" charset="0"/>
              </a:rPr>
              <a:t>La France bénéficie aussi (pour l’instant) d’une plus lente remontée des taux immobiliers qu’ailleurs en Europe</a:t>
            </a:r>
            <a:endParaRPr lang="fr-FR" altLang="fr-FR" sz="2150" dirty="0">
              <a:solidFill>
                <a:srgbClr val="0070C0"/>
              </a:solidFill>
              <a:latin typeface="Avenir LT 85 Heavy" pitchFamily="34" charset="0"/>
            </a:endParaRPr>
          </a:p>
        </p:txBody>
      </p:sp>
      <p:sp>
        <p:nvSpPr>
          <p:cNvPr id="5" name="Espace réservé du numéro de diapositive 4"/>
          <p:cNvSpPr>
            <a:spLocks noGrp="1"/>
          </p:cNvSpPr>
          <p:nvPr>
            <p:ph type="sldNum" sz="quarter" idx="11"/>
          </p:nvPr>
        </p:nvSpPr>
        <p:spPr/>
        <p:txBody>
          <a:bodyPr/>
          <a:lstStyle/>
          <a:p>
            <a:pPr>
              <a:defRPr/>
            </a:pPr>
            <a:fld id="{BA118D0A-8B07-44E2-99B9-18FD340A3706}" type="slidenum">
              <a:rPr lang="fr-FR"/>
              <a:pPr>
                <a:defRPr/>
              </a:pPr>
              <a:t>78</a:t>
            </a:fld>
            <a:endParaRPr lang="fr-FR" dirty="0"/>
          </a:p>
        </p:txBody>
      </p:sp>
      <p:sp>
        <p:nvSpPr>
          <p:cNvPr id="7" name="Espace réservé du pied de page 3"/>
          <p:cNvSpPr>
            <a:spLocks noGrp="1"/>
          </p:cNvSpPr>
          <p:nvPr/>
        </p:nvSpPr>
        <p:spPr bwMode="auto">
          <a:xfrm>
            <a:off x="1524001" y="638810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sz="1200" b="0" dirty="0">
              <a:latin typeface="Avenir LT 55 Oblique" pitchFamily="34" charset="0"/>
            </a:endParaRPr>
          </a:p>
        </p:txBody>
      </p:sp>
      <p:sp>
        <p:nvSpPr>
          <p:cNvPr id="8"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11" name="Imag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lt;Chart&gt;&lt;ImageInfo Version=&quot;5.30.804.0&quot; GUID=&quot;ba8ad84615c84de4a7571c515dae6378&quot; DsId=&quot;ZCRX014&quot; T1SubID=&quot;&quot; Width=&quot;890&quot; Height=&quot;540&quot; Format=&quot;emf&quot; ChartGroupUID=&quot;20669d8f-7c92-4b7b-a12d-20e565e55f89&quot; GroupName=&quot;Immobilier/construction&quot; ChartName=&quot;Zone euro : taux sur les nouveaux crédits immo&quot; ChartStyleName=&quot;&quot; GroupNameEncoded=&quot;Immobilier%2fconstruction&quot; ChartNameEncoded=&quot;Zone+euro+%3a+taux+sur+les+nouveaux+cr%c3%a9dits+immo&quot; ChartStyleNameEncoded=&quot;&quot; ShortCode=&quot;&quot; ChartOwner=&quot;ZCRX014&quot; TemplateId=&quot;&quot; TemplateName=&quot;&quot; TemplateNameEncoded=&quot;&quot; EditionId=&quot;&quot; EditionGenerationDate=&quot;&quot; RefreshDate=&quot;19/10/2022 15:32:59&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45&quot; RightMargin=&quot;0&quot; TopMargin=&quot;121&quot; FootMargin=&quot;0&quot; Orientation=&quot;landscape&quot; FileNameTemplate=&quot;&quot; ImageFileName=&quot;&quot; ChartTitle=&quot;Zone euro&quot; DoStretch=&quot;&quot; Pr=&quot;t&quot; RetrieveParams=&quot;&quot; /&gt;&lt;/Chart&gt;"/>
          <p:cNvPicPr>
            <a:picLocks/>
          </p:cNvPicPr>
          <p:nvPr/>
        </p:nvPicPr>
        <p:blipFill>
          <a:blip r:embed="rId4">
            <a:extLst>
              <a:ext uri="{28A0092B-C50C-407E-A947-70E740481C1C}">
                <a14:useLocalDpi xmlns:a14="http://schemas.microsoft.com/office/drawing/2010/main" val="0"/>
              </a:ext>
            </a:extLst>
          </a:blip>
          <a:stretch>
            <a:fillRect/>
          </a:stretch>
        </p:blipFill>
        <p:spPr>
          <a:xfrm>
            <a:off x="428625" y="1152525"/>
            <a:ext cx="8483632" cy="5143500"/>
          </a:xfrm>
          <a:prstGeom prst="rect">
            <a:avLst/>
          </a:prstGeom>
          <a:solidFill>
            <a:srgbClr val="FFFFFF"/>
          </a:solidFill>
          <a:ln>
            <a:noFill/>
          </a:ln>
        </p:spPr>
      </p:pic>
    </p:spTree>
    <p:extLst>
      <p:ext uri="{BB962C8B-B14F-4D97-AF65-F5344CB8AC3E}">
        <p14:creationId xmlns:p14="http://schemas.microsoft.com/office/powerpoint/2010/main" val="182754905"/>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507341" y="116633"/>
            <a:ext cx="8641655" cy="720725"/>
          </a:xfrm>
        </p:spPr>
        <p:txBody>
          <a:bodyPr/>
          <a:lstStyle/>
          <a:p>
            <a:pPr algn="l" eaLnBrk="1" hangingPunct="1"/>
            <a:r>
              <a:rPr lang="fr-FR" altLang="fr-FR" sz="2200">
                <a:solidFill>
                  <a:srgbClr val="0070C0"/>
                </a:solidFill>
                <a:latin typeface="Avenir LT 85 Heavy" pitchFamily="34" charset="0"/>
              </a:rPr>
              <a:t>Toujours est-il que l’inflation vient lentement éroder </a:t>
            </a:r>
            <a:r>
              <a:rPr lang="fr-FR" altLang="fr-FR" sz="2200" dirty="0">
                <a:solidFill>
                  <a:srgbClr val="0070C0"/>
                </a:solidFill>
                <a:latin typeface="Avenir LT 85 Heavy" pitchFamily="34" charset="0"/>
              </a:rPr>
              <a:t>la valeur réelle de la « </a:t>
            </a:r>
            <a:r>
              <a:rPr lang="fr-FR" altLang="fr-FR" sz="2200" dirty="0" err="1">
                <a:solidFill>
                  <a:srgbClr val="0070C0"/>
                </a:solidFill>
                <a:latin typeface="Avenir LT 85 Heavy" pitchFamily="34" charset="0"/>
              </a:rPr>
              <a:t>surépargne</a:t>
            </a:r>
            <a:r>
              <a:rPr lang="fr-FR" altLang="fr-FR" sz="2200" dirty="0">
                <a:solidFill>
                  <a:srgbClr val="0070C0"/>
                </a:solidFill>
                <a:latin typeface="Avenir LT 85 Heavy" pitchFamily="34" charset="0"/>
              </a:rPr>
              <a:t> » formée durant la période </a:t>
            </a:r>
            <a:r>
              <a:rPr lang="fr-FR" altLang="fr-FR" sz="2200">
                <a:solidFill>
                  <a:srgbClr val="0070C0"/>
                </a:solidFill>
                <a:latin typeface="Avenir LT 85 Heavy" pitchFamily="34" charset="0"/>
              </a:rPr>
              <a:t>du Covid</a:t>
            </a:r>
            <a:endParaRPr lang="fr-FR" altLang="fr-FR" sz="2200" b="0" dirty="0">
              <a:latin typeface="Avenir LT 85 Heavy" pitchFamily="34" charset="0"/>
            </a:endParaRPr>
          </a:p>
        </p:txBody>
      </p:sp>
      <p:sp>
        <p:nvSpPr>
          <p:cNvPr id="9" name="Espace réservé du numéro de diapositive 4"/>
          <p:cNvSpPr>
            <a:spLocks noGrp="1"/>
          </p:cNvSpPr>
          <p:nvPr>
            <p:ph type="sldNum" sz="quarter" idx="4294967295"/>
          </p:nvPr>
        </p:nvSpPr>
        <p:spPr>
          <a:xfrm>
            <a:off x="9048328" y="6453336"/>
            <a:ext cx="1555750" cy="286224"/>
          </a:xfrm>
          <a:prstGeom prst="rect">
            <a:avLst/>
          </a:prstGeom>
        </p:spPr>
        <p:txBody>
          <a:bodyPr/>
          <a:lstStyle/>
          <a:p>
            <a:pPr algn="r">
              <a:defRPr/>
            </a:pPr>
            <a:fld id="{9289E3B3-D35D-48C1-BAEA-4412D2EBDAAE}" type="slidenum">
              <a:rPr lang="fr-FR" sz="1200" u="sng">
                <a:solidFill>
                  <a:srgbClr val="0077BD"/>
                </a:solidFill>
                <a:latin typeface="Avenir LT 55 Roman" panose="020B0503020000020003" pitchFamily="34" charset="0"/>
              </a:rPr>
              <a:pPr algn="r">
                <a:defRPr/>
              </a:pPr>
              <a:t>79</a:t>
            </a:fld>
            <a:endParaRPr lang="fr-FR" sz="1200" u="sng" dirty="0">
              <a:solidFill>
                <a:srgbClr val="0077BD"/>
              </a:solidFill>
              <a:latin typeface="Avenir LT 55 Roman" panose="020B0503020000020003" pitchFamily="34" charset="0"/>
            </a:endParaRPr>
          </a:p>
        </p:txBody>
      </p:sp>
      <p:sp>
        <p:nvSpPr>
          <p:cNvPr id="8" name="Espace réservé du pied de page 3"/>
          <p:cNvSpPr>
            <a:spLocks noGrp="1"/>
          </p:cNvSpPr>
          <p:nvPr/>
        </p:nvSpPr>
        <p:spPr bwMode="auto">
          <a:xfrm>
            <a:off x="1524001" y="638810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sz="1200" b="0" dirty="0">
              <a:latin typeface="Avenir LT 55 Oblique" pitchFamily="34" charset="0"/>
            </a:endParaRPr>
          </a:p>
        </p:txBody>
      </p:sp>
      <p:pic>
        <p:nvPicPr>
          <p:cNvPr id="7" name="Picture 1" descr="&lt;Chart&gt;&lt;ImageInfo Version=&quot;5.30.804.0&quot; GUID=&quot;7db13bb766ac4119a8d71ce679de13ee&quot; DsId=&quot;ZCRX015&quot; T1SubID=&quot;&quot; Width=&quot;890&quot; Height=&quot;540&quot; Format=&quot;emf&quot; ChartGroupUID=&quot;38e6c931-2d62-4575-8504-8360b53c12fd&quot; GroupName=&quot;Crédit endettement ents et ménages + dépots&quot; ChartName=&quot;France : Dépôts auprès du système bancaire en termes réels SNF et ménages&quot; ChartStyleName=&quot;&quot; GroupNameEncoded=&quot;Cr%c3%a9dit+endettement+ents+et+m%c3%a9nages+%2b+d%c3%a9pots&quot; ChartNameEncoded=&quot;France+%3a+D%c3%a9p%c3%b4ts+aupr%c3%a8s+du+syst%c3%a8me+bancaire+en+termes+r%c3%a9els+SNF+et+m%c3%a9nages&quot; ChartStyleNameEncoded=&quot;&quot; ShortCode=&quot;&quot; ChartOwner=&quot;ZCRX015&quot; TemplateId=&quot;&quot; TemplateName=&quot;&quot; TemplateNameEncoded=&quot;&quot; EditionId=&quot;&quot; EditionGenerationDate=&quot;&quot; RefreshDate=&quot;17/10/2022 15:26:24&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45&quot; RightMargin=&quot;0&quot; TopMargin=&quot;121&quot; FootMargin=&quot;0&quot; Orientation=&quot;landscape&quot; FileNameTemplate=&quot;&quot; ImageFileName=&quot;&quot; ChartTitle=&quot;France : dépôts des ménages et des SNF &quot; DoStretch=&quot;&quot; Pr=&quot;t&quot; RetrieveParams=&quot;&quot; /&gt;&lt;/Chart&gt;"/>
          <p:cNvPicPr>
            <a:picLocks/>
          </p:cNvPicPr>
          <p:nvPr/>
        </p:nvPicPr>
        <p:blipFill>
          <a:blip r:embed="rId3">
            <a:extLst>
              <a:ext uri="{28A0092B-C50C-407E-A947-70E740481C1C}">
                <a14:useLocalDpi xmlns:a14="http://schemas.microsoft.com/office/drawing/2010/main" val="0"/>
              </a:ext>
            </a:extLst>
          </a:blip>
          <a:stretch>
            <a:fillRect/>
          </a:stretch>
        </p:blipFill>
        <p:spPr>
          <a:xfrm>
            <a:off x="665364" y="1234211"/>
            <a:ext cx="8483632" cy="5143500"/>
          </a:xfrm>
          <a:prstGeom prst="rect">
            <a:avLst/>
          </a:prstGeom>
          <a:solidFill>
            <a:srgbClr val="FFFFFF"/>
          </a:solidFill>
          <a:ln>
            <a:noFill/>
          </a:ln>
        </p:spPr>
      </p:pic>
      <p:sp>
        <p:nvSpPr>
          <p:cNvPr id="10"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12" name="Imag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833039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674484" y="4190552"/>
            <a:ext cx="8373291" cy="143330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r>
              <a:rPr lang="fr-FR" sz="4400" dirty="0"/>
              <a:t>Quels impacts si peu de cotateurs pour une marque ?</a:t>
            </a:r>
          </a:p>
        </p:txBody>
      </p:sp>
      <p:pic>
        <p:nvPicPr>
          <p:cNvPr id="5" name="Image 4">
            <a:extLst>
              <a:ext uri="{FF2B5EF4-FFF2-40B4-BE49-F238E27FC236}">
                <a16:creationId xmlns:a16="http://schemas.microsoft.com/office/drawing/2014/main" id="{983F2663-8B4B-4DF0-B753-19CBB20D3ADE}"/>
              </a:ext>
            </a:extLst>
          </p:cNvPr>
          <p:cNvPicPr>
            <a:picLocks noChangeAspect="1"/>
          </p:cNvPicPr>
          <p:nvPr/>
        </p:nvPicPr>
        <p:blipFill>
          <a:blip r:embed="rId3">
            <a:grayscl/>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tretch>
            <a:fillRect/>
          </a:stretch>
        </p:blipFill>
        <p:spPr>
          <a:xfrm>
            <a:off x="4127376" y="1008112"/>
            <a:ext cx="3152198" cy="24208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743530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1"/>
          </p:nvPr>
        </p:nvSpPr>
        <p:spPr>
          <a:xfrm>
            <a:off x="8951788" y="6248400"/>
            <a:ext cx="1555750" cy="457200"/>
          </a:xfrm>
        </p:spPr>
        <p:txBody>
          <a:bodyPr/>
          <a:lstStyle/>
          <a:p>
            <a:pPr>
              <a:defRPr/>
            </a:pPr>
            <a:fld id="{1014F82D-0A98-40B6-847C-EC8F4B96C636}" type="slidenum">
              <a:rPr lang="fr-FR"/>
              <a:pPr>
                <a:defRPr/>
              </a:pPr>
              <a:t>80</a:t>
            </a:fld>
            <a:endParaRPr lang="fr-FR" dirty="0"/>
          </a:p>
        </p:txBody>
      </p:sp>
      <p:sp>
        <p:nvSpPr>
          <p:cNvPr id="11" name="Rectangle 2"/>
          <p:cNvSpPr>
            <a:spLocks noGrp="1" noChangeArrowheads="1"/>
          </p:cNvSpPr>
          <p:nvPr>
            <p:ph type="title"/>
          </p:nvPr>
        </p:nvSpPr>
        <p:spPr>
          <a:xfrm>
            <a:off x="507341" y="116633"/>
            <a:ext cx="8641655" cy="720725"/>
          </a:xfrm>
        </p:spPr>
        <p:txBody>
          <a:bodyPr/>
          <a:lstStyle/>
          <a:p>
            <a:pPr algn="l" eaLnBrk="1" hangingPunct="1"/>
            <a:r>
              <a:rPr lang="fr-FR" altLang="fr-FR" sz="2150">
                <a:solidFill>
                  <a:srgbClr val="0070C0"/>
                </a:solidFill>
                <a:latin typeface="Avenir LT 85 Heavy" pitchFamily="34" charset="0"/>
              </a:rPr>
              <a:t>Les marges </a:t>
            </a:r>
            <a:r>
              <a:rPr lang="fr-FR" altLang="fr-FR" sz="2150" dirty="0">
                <a:solidFill>
                  <a:srgbClr val="0070C0"/>
                </a:solidFill>
                <a:latin typeface="Avenir LT 85 Heavy" pitchFamily="34" charset="0"/>
              </a:rPr>
              <a:t>d’exploitation des principales branches ont renoué avec les niveaux bas atteints aux lendemains des </a:t>
            </a:r>
            <a:r>
              <a:rPr lang="fr-FR" altLang="fr-FR" sz="2150">
                <a:solidFill>
                  <a:srgbClr val="0070C0"/>
                </a:solidFill>
                <a:latin typeface="Avenir LT 85 Heavy" pitchFamily="34" charset="0"/>
              </a:rPr>
              <a:t>chocs pétroliers</a:t>
            </a:r>
            <a:endParaRPr lang="fr-FR" altLang="fr-FR" sz="2150" b="0" dirty="0">
              <a:latin typeface="Avenir LT 85 Heavy" pitchFamily="34" charset="0"/>
            </a:endParaRPr>
          </a:p>
        </p:txBody>
      </p:sp>
      <p:pic>
        <p:nvPicPr>
          <p:cNvPr id="7" name="Picture 1" descr="&lt;Chart&gt;&lt;ImageInfo Version=&quot;5.30.804.0&quot; GUID=&quot;488f3fe02e9e40f0aeb344e703c60a2e&quot; DsId=&quot;ZCRX015&quot; T1SubID=&quot;&quot; Width=&quot;890&quot; Height=&quot;540&quot; Format=&quot;emf&quot; ChartGroupUID=&quot;1bb440b6-cc04-42a9-80be-b00b479fd136&quot; GroupName=&quot;Entreprises : résultat, trésorerie, démographie&quot; ChartName=&quot;France : résultat d'exploitation en % de la production  par grandes branches&quot; ChartStyleName=&quot;&quot; GroupNameEncoded=&quot;Entreprises+%3a+r%c3%a9sultat%2c+tr%c3%a9sorerie%2c+d%c3%a9mographie&quot; ChartNameEncoded=&quot;France+%3a+r%c3%a9sultat+d%27exploitation+en+%25+de+la+production++par+grandes+branches&quot; ChartStyleNameEncoded=&quot;&quot; ShortCode=&quot;&quot; ChartOwner=&quot;ZCRX015&quot; TemplateId=&quot;&quot; TemplateName=&quot;&quot; TemplateNameEncoded=&quot;&quot; EditionId=&quot;&quot; EditionGenerationDate=&quot;&quot; RefreshDate=&quot;17/10/2022 15:26:25&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45&quot; RightMargin=&quot;0&quot; TopMargin=&quot;121&quot; FootMargin=&quot;0&quot; Orientation=&quot;landscape&quot; FileNameTemplate=&quot;&quot; ImageFileName=&quot;&quot; ChartTitle=&quot;France&quot; DoStretch=&quot;&quot; Pr=&quot;t&quot; RetrieveParams=&quot;&quot; /&gt;&lt;/Chart&gt;"/>
          <p:cNvPicPr>
            <a:picLocks/>
          </p:cNvPicPr>
          <p:nvPr/>
        </p:nvPicPr>
        <p:blipFill>
          <a:blip r:embed="rId3">
            <a:extLst>
              <a:ext uri="{28A0092B-C50C-407E-A947-70E740481C1C}">
                <a14:useLocalDpi xmlns:a14="http://schemas.microsoft.com/office/drawing/2010/main" val="0"/>
              </a:ext>
            </a:extLst>
          </a:blip>
          <a:stretch>
            <a:fillRect/>
          </a:stretch>
        </p:blipFill>
        <p:spPr>
          <a:xfrm>
            <a:off x="665364" y="965934"/>
            <a:ext cx="8483632" cy="5143500"/>
          </a:xfrm>
          <a:prstGeom prst="rect">
            <a:avLst/>
          </a:prstGeom>
          <a:solidFill>
            <a:srgbClr val="FFFFFF"/>
          </a:solidFill>
          <a:ln>
            <a:noFill/>
          </a:ln>
        </p:spPr>
      </p:pic>
      <p:sp>
        <p:nvSpPr>
          <p:cNvPr id="10" name="Espace réservé du pied de page 3"/>
          <p:cNvSpPr>
            <a:spLocks noGrp="1"/>
          </p:cNvSpPr>
          <p:nvPr/>
        </p:nvSpPr>
        <p:spPr bwMode="auto">
          <a:xfrm>
            <a:off x="1524001" y="638810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sz="1200" b="0" dirty="0">
              <a:latin typeface="Avenir LT 55 Oblique" pitchFamily="34" charset="0"/>
            </a:endParaRPr>
          </a:p>
        </p:txBody>
      </p:sp>
      <p:sp>
        <p:nvSpPr>
          <p:cNvPr id="9"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12" name="Imag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898757"/>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1"/>
          </p:nvPr>
        </p:nvSpPr>
        <p:spPr>
          <a:xfrm>
            <a:off x="8951788" y="6248400"/>
            <a:ext cx="1555750" cy="457200"/>
          </a:xfrm>
        </p:spPr>
        <p:txBody>
          <a:bodyPr/>
          <a:lstStyle/>
          <a:p>
            <a:pPr>
              <a:defRPr/>
            </a:pPr>
            <a:fld id="{1014F82D-0A98-40B6-847C-EC8F4B96C636}" type="slidenum">
              <a:rPr lang="fr-FR"/>
              <a:pPr>
                <a:defRPr/>
              </a:pPr>
              <a:t>81</a:t>
            </a:fld>
            <a:endParaRPr lang="fr-FR" dirty="0"/>
          </a:p>
        </p:txBody>
      </p:sp>
      <p:sp>
        <p:nvSpPr>
          <p:cNvPr id="11" name="Rectangle 2"/>
          <p:cNvSpPr>
            <a:spLocks noGrp="1" noChangeArrowheads="1"/>
          </p:cNvSpPr>
          <p:nvPr>
            <p:ph type="title"/>
          </p:nvPr>
        </p:nvSpPr>
        <p:spPr>
          <a:xfrm>
            <a:off x="507341" y="116633"/>
            <a:ext cx="8641655" cy="720725"/>
          </a:xfrm>
        </p:spPr>
        <p:txBody>
          <a:bodyPr/>
          <a:lstStyle/>
          <a:p>
            <a:pPr algn="l" eaLnBrk="1" hangingPunct="1"/>
            <a:r>
              <a:rPr lang="fr-FR" altLang="fr-FR" sz="2150">
                <a:solidFill>
                  <a:srgbClr val="0070C0"/>
                </a:solidFill>
                <a:latin typeface="Avenir LT 85 Heavy" pitchFamily="34" charset="0"/>
              </a:rPr>
              <a:t>Les entreprises jugent leur trésorerie bien </a:t>
            </a:r>
            <a:r>
              <a:rPr lang="fr-FR" altLang="fr-FR" sz="2150" dirty="0">
                <a:solidFill>
                  <a:srgbClr val="0070C0"/>
                </a:solidFill>
                <a:latin typeface="Avenir LT 85 Heavy" pitchFamily="34" charset="0"/>
              </a:rPr>
              <a:t>moins favorablement depuis </a:t>
            </a:r>
            <a:r>
              <a:rPr lang="fr-FR" altLang="fr-FR" sz="2150">
                <a:solidFill>
                  <a:srgbClr val="0070C0"/>
                </a:solidFill>
                <a:latin typeface="Avenir LT 85 Heavy" pitchFamily="34" charset="0"/>
              </a:rPr>
              <a:t>quelques mois</a:t>
            </a:r>
            <a:endParaRPr lang="fr-FR" altLang="fr-FR" sz="2150" b="0" dirty="0">
              <a:latin typeface="Avenir LT 85 Heavy" pitchFamily="34" charset="0"/>
            </a:endParaRPr>
          </a:p>
        </p:txBody>
      </p:sp>
      <p:sp>
        <p:nvSpPr>
          <p:cNvPr id="10" name="Espace réservé du pied de page 3"/>
          <p:cNvSpPr>
            <a:spLocks noGrp="1"/>
          </p:cNvSpPr>
          <p:nvPr/>
        </p:nvSpPr>
        <p:spPr bwMode="auto">
          <a:xfrm>
            <a:off x="1524001" y="638810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sz="1200" b="0" dirty="0">
              <a:latin typeface="Avenir LT 55 Oblique" pitchFamily="34" charset="0"/>
            </a:endParaRPr>
          </a:p>
        </p:txBody>
      </p:sp>
      <p:pic>
        <p:nvPicPr>
          <p:cNvPr id="7" name="Picture 1" descr="&lt;Chart&gt;&lt;ImageInfo Version=&quot;5.30.804.0&quot; GUID=&quot;5fcd8350ad2248b48aaadec063ca27cb&quot; DsId=&quot;ZCRX015&quot; T1SubID=&quot;&quot; Width=&quot;890&quot; Height=&quot;540&quot; Format=&quot;emf&quot; ChartGroupUID=&quot;9262dae1-4379-443e-88a6-37f6a0e5563e&quot; GroupName=&quot;Entreprises : résultat, trésorerie, démographie&quot; ChartName=&quot;France : Opinions sur la situation de la trésorerie dans l'industrie et dans les services&quot; ChartStyleName=&quot;&quot; GroupNameEncoded=&quot;Entreprises+%3a+r%c3%a9sultat%2c+tr%c3%a9sorerie%2c+d%c3%a9mographie&quot; ChartNameEncoded=&quot;France+%3a+Opinions+sur+la+situation+de+la+tr%c3%a9sorerie+dans+l%27industrie+et+dans+les+services&quot; ChartStyleNameEncoded=&quot;&quot; ShortCode=&quot;&quot; ChartOwner=&quot;ZCRX004&quot; TemplateId=&quot;&quot; TemplateName=&quot;&quot; TemplateNameEncoded=&quot;&quot; EditionId=&quot;&quot; EditionGenerationDate=&quot;&quot; RefreshDate=&quot;17/10/2022 15:26:25&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45&quot; RightMargin=&quot;0&quot; TopMargin=&quot;121&quot; FootMargin=&quot;0&quot; Orientation=&quot;landscape&quot; FileNameTemplate=&quot;&quot; ImageFileName=&quot;&quot; ChartTitle=&quot;France&quot; DoStretch=&quot;&quot; Pr=&quot;t&quot; RetrieveParams=&quot;&quot; /&gt;&lt;/Chart&gt;"/>
          <p:cNvPicPr>
            <a:picLocks/>
          </p:cNvPicPr>
          <p:nvPr/>
        </p:nvPicPr>
        <p:blipFill>
          <a:blip r:embed="rId3">
            <a:extLst>
              <a:ext uri="{28A0092B-C50C-407E-A947-70E740481C1C}">
                <a14:useLocalDpi xmlns:a14="http://schemas.microsoft.com/office/drawing/2010/main" val="0"/>
              </a:ext>
            </a:extLst>
          </a:blip>
          <a:stretch>
            <a:fillRect/>
          </a:stretch>
        </p:blipFill>
        <p:spPr>
          <a:xfrm>
            <a:off x="665364" y="1035784"/>
            <a:ext cx="8483632" cy="5143500"/>
          </a:xfrm>
          <a:prstGeom prst="rect">
            <a:avLst/>
          </a:prstGeom>
          <a:solidFill>
            <a:srgbClr val="FFFFFF"/>
          </a:solidFill>
          <a:ln>
            <a:noFill/>
          </a:ln>
        </p:spPr>
      </p:pic>
      <p:sp>
        <p:nvSpPr>
          <p:cNvPr id="9"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12" name="Imag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3844293"/>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1"/>
          </p:nvPr>
        </p:nvSpPr>
        <p:spPr>
          <a:xfrm>
            <a:off x="8951788" y="6248400"/>
            <a:ext cx="1555750" cy="457200"/>
          </a:xfrm>
        </p:spPr>
        <p:txBody>
          <a:bodyPr/>
          <a:lstStyle/>
          <a:p>
            <a:pPr>
              <a:defRPr/>
            </a:pPr>
            <a:fld id="{1014F82D-0A98-40B6-847C-EC8F4B96C636}" type="slidenum">
              <a:rPr lang="fr-FR"/>
              <a:pPr>
                <a:defRPr/>
              </a:pPr>
              <a:t>82</a:t>
            </a:fld>
            <a:endParaRPr lang="fr-FR" dirty="0"/>
          </a:p>
        </p:txBody>
      </p:sp>
      <p:sp>
        <p:nvSpPr>
          <p:cNvPr id="11" name="Rectangle 2"/>
          <p:cNvSpPr>
            <a:spLocks noGrp="1" noChangeArrowheads="1"/>
          </p:cNvSpPr>
          <p:nvPr>
            <p:ph type="title"/>
          </p:nvPr>
        </p:nvSpPr>
        <p:spPr>
          <a:xfrm>
            <a:off x="507341" y="244475"/>
            <a:ext cx="8641655" cy="720725"/>
          </a:xfrm>
        </p:spPr>
        <p:txBody>
          <a:bodyPr/>
          <a:lstStyle/>
          <a:p>
            <a:pPr algn="l" eaLnBrk="1" hangingPunct="1"/>
            <a:r>
              <a:rPr lang="fr-FR" altLang="fr-FR" sz="2100">
                <a:solidFill>
                  <a:srgbClr val="0070C0"/>
                </a:solidFill>
                <a:latin typeface="Avenir LT 85 Heavy" pitchFamily="34" charset="0"/>
              </a:rPr>
              <a:t>Les défaillances remontent et les </a:t>
            </a:r>
            <a:r>
              <a:rPr lang="fr-FR" altLang="fr-FR" sz="2100" dirty="0">
                <a:solidFill>
                  <a:srgbClr val="0070C0"/>
                </a:solidFill>
                <a:latin typeface="Avenir LT 85 Heavy" pitchFamily="34" charset="0"/>
              </a:rPr>
              <a:t>radiations d’entreprises sont supérieures de 37 % à leur nombre relevé </a:t>
            </a:r>
            <a:r>
              <a:rPr lang="fr-FR" altLang="fr-FR" sz="2100">
                <a:solidFill>
                  <a:srgbClr val="0070C0"/>
                </a:solidFill>
                <a:latin typeface="Avenir LT 85 Heavy" pitchFamily="34" charset="0"/>
              </a:rPr>
              <a:t>en 2019</a:t>
            </a:r>
            <a:endParaRPr lang="fr-FR" altLang="fr-FR" sz="2100" b="0" dirty="0">
              <a:latin typeface="Avenir LT 85 Heavy" pitchFamily="34" charset="0"/>
            </a:endParaRPr>
          </a:p>
        </p:txBody>
      </p:sp>
      <p:sp>
        <p:nvSpPr>
          <p:cNvPr id="10" name="Espace réservé du pied de page 3"/>
          <p:cNvSpPr>
            <a:spLocks noGrp="1"/>
          </p:cNvSpPr>
          <p:nvPr/>
        </p:nvSpPr>
        <p:spPr bwMode="auto">
          <a:xfrm>
            <a:off x="1524001" y="638810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sz="1200" b="0" dirty="0">
              <a:latin typeface="Avenir LT 55 Oblique" pitchFamily="34" charset="0"/>
            </a:endParaRPr>
          </a:p>
        </p:txBody>
      </p:sp>
      <p:pic>
        <p:nvPicPr>
          <p:cNvPr id="7" name="Picture 1" descr="&lt;Chart&gt;&lt;ImageInfo Version=&quot;5.30.804.0&quot; GUID=&quot;57f65941f4d745429a6c83c8f20b2639&quot; DsId=&quot;ZCRX015&quot; T1SubID=&quot;&quot; Width=&quot;890&quot; Height=&quot;540&quot; Format=&quot;emf&quot; ChartGroupUID=&quot;89934edc-1512-41e8-8ded-77282e09853e&quot; GroupName=&quot;Entreprises : résultat, trésorerie, démographie&quot; ChartName=&quot;France : Défaillances et radiations d'entreprises&quot; ChartStyleName=&quot;&quot; GroupNameEncoded=&quot;Entreprises+%3a+r%c3%a9sultat%2c+tr%c3%a9sorerie%2c+d%c3%a9mographie&quot; ChartNameEncoded=&quot;France+%3a+D%c3%a9faillances+et+radiations+d%27entreprises&quot; ChartStyleNameEncoded=&quot;&quot; ShortCode=&quot;&quot; ChartOwner=&quot;ZCRX015&quot; TemplateId=&quot;&quot; TemplateName=&quot;&quot; TemplateNameEncoded=&quot;&quot; EditionId=&quot;&quot; EditionGenerationDate=&quot;&quot; RefreshDate=&quot;17/10/2022 15:26:25&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45&quot; RightMargin=&quot;0&quot; TopMargin=&quot;121&quot; FootMargin=&quot;0&quot; Orientation=&quot;landscape&quot; FileNameTemplate=&quot;&quot; ImageFileName=&quot;&quot; ChartTitle=&quot;France&quot; DoStretch=&quot;&quot; Pr=&quot;t&quot; RetrieveParams=&quot;&quot; /&gt;&lt;/Chart&gt;"/>
          <p:cNvPicPr>
            <a:picLocks/>
          </p:cNvPicPr>
          <p:nvPr/>
        </p:nvPicPr>
        <p:blipFill>
          <a:blip r:embed="rId3">
            <a:extLst>
              <a:ext uri="{28A0092B-C50C-407E-A947-70E740481C1C}">
                <a14:useLocalDpi xmlns:a14="http://schemas.microsoft.com/office/drawing/2010/main" val="0"/>
              </a:ext>
            </a:extLst>
          </a:blip>
          <a:stretch>
            <a:fillRect/>
          </a:stretch>
        </p:blipFill>
        <p:spPr>
          <a:xfrm>
            <a:off x="665364" y="1104900"/>
            <a:ext cx="8483632" cy="5143500"/>
          </a:xfrm>
          <a:prstGeom prst="rect">
            <a:avLst/>
          </a:prstGeom>
          <a:solidFill>
            <a:srgbClr val="FFFFFF"/>
          </a:solidFill>
          <a:ln>
            <a:noFill/>
          </a:ln>
        </p:spPr>
      </p:pic>
      <p:sp>
        <p:nvSpPr>
          <p:cNvPr id="9" name="Line 3"/>
          <p:cNvSpPr>
            <a:spLocks noChangeShapeType="1"/>
          </p:cNvSpPr>
          <p:nvPr/>
        </p:nvSpPr>
        <p:spPr bwMode="auto">
          <a:xfrm>
            <a:off x="507341" y="965200"/>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13" name="Imag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0076096"/>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1"/>
          </p:nvPr>
        </p:nvSpPr>
        <p:spPr>
          <a:xfrm>
            <a:off x="8951788" y="6248400"/>
            <a:ext cx="1555750" cy="457200"/>
          </a:xfrm>
        </p:spPr>
        <p:txBody>
          <a:bodyPr/>
          <a:lstStyle/>
          <a:p>
            <a:pPr>
              <a:defRPr/>
            </a:pPr>
            <a:fld id="{1014F82D-0A98-40B6-847C-EC8F4B96C636}" type="slidenum">
              <a:rPr lang="fr-FR"/>
              <a:pPr>
                <a:defRPr/>
              </a:pPr>
              <a:t>83</a:t>
            </a:fld>
            <a:endParaRPr lang="fr-FR" dirty="0"/>
          </a:p>
        </p:txBody>
      </p:sp>
      <p:sp>
        <p:nvSpPr>
          <p:cNvPr id="11" name="Rectangle 2"/>
          <p:cNvSpPr>
            <a:spLocks noGrp="1" noChangeArrowheads="1"/>
          </p:cNvSpPr>
          <p:nvPr>
            <p:ph type="title"/>
          </p:nvPr>
        </p:nvSpPr>
        <p:spPr>
          <a:xfrm>
            <a:off x="507341" y="338138"/>
            <a:ext cx="8641655" cy="720725"/>
          </a:xfrm>
        </p:spPr>
        <p:txBody>
          <a:bodyPr/>
          <a:lstStyle/>
          <a:p>
            <a:pPr algn="l" eaLnBrk="1" hangingPunct="1"/>
            <a:r>
              <a:rPr lang="fr-FR" altLang="fr-FR" sz="2150" dirty="0">
                <a:solidFill>
                  <a:srgbClr val="0070C0"/>
                </a:solidFill>
                <a:latin typeface="Avenir LT 85 Heavy" pitchFamily="34" charset="0"/>
              </a:rPr>
              <a:t>Pour les finances publiques, la fin de la baisse du taux d’intérêt apparent de la dette, en raison de la dette indexée en 2022.</a:t>
            </a:r>
            <a:endParaRPr lang="fr-FR" altLang="fr-FR" sz="2150" b="0" dirty="0">
              <a:latin typeface="Avenir LT 85 Heavy" pitchFamily="34" charset="0"/>
            </a:endParaRPr>
          </a:p>
        </p:txBody>
      </p:sp>
      <p:sp>
        <p:nvSpPr>
          <p:cNvPr id="10" name="Espace réservé du pied de page 3"/>
          <p:cNvSpPr>
            <a:spLocks noGrp="1"/>
          </p:cNvSpPr>
          <p:nvPr/>
        </p:nvSpPr>
        <p:spPr bwMode="auto">
          <a:xfrm>
            <a:off x="1524001" y="638810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sz="1200" b="0" dirty="0">
              <a:latin typeface="Avenir LT 55 Oblique" pitchFamily="34" charset="0"/>
            </a:endParaRPr>
          </a:p>
        </p:txBody>
      </p:sp>
      <p:pic>
        <p:nvPicPr>
          <p:cNvPr id="7" name="Picture 1" descr="&lt;Chart&gt;&lt;ImageInfo Version=&quot;5.30.804.0&quot; GUID=&quot;fe1afd771d7741e79ffb46a9c7418ff8&quot; DsId=&quot;ZCRX015&quot; T1SubID=&quot;&quot; Width=&quot;890&quot; Height=&quot;540&quot; Format=&quot;emf&quot; ChartGroupUID=&quot;40651ec6-893f-419b-ba7e-c410f6fffe75&quot; GroupName=&quot;Finances Publiques&quot; ChartName=&quot;France : Taux d'intérêt apparent de la dette publique en % de la dette publique en t-1&quot; ChartStyleName=&quot;&quot; GroupNameEncoded=&quot;Finances+Publiques&quot; ChartNameEncoded=&quot;France+%3a+Taux+d%27int%c3%a9r%c3%aat+apparent+de+la+dette+publique+en+%25+de+la+dette+publique+en+t-1&quot; ChartStyleNameEncoded=&quot;&quot; ShortCode=&quot;&quot; ChartOwner=&quot;ZCRX015&quot; TemplateId=&quot;&quot; TemplateName=&quot;&quot; TemplateNameEncoded=&quot;&quot; EditionId=&quot;&quot; EditionGenerationDate=&quot;&quot; RefreshDate=&quot;17/10/2022 15:26:25&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45&quot; RightMargin=&quot;0&quot; TopMargin=&quot;121&quot; FootMargin=&quot;0&quot; Orientation=&quot;landscape&quot; FileNameTemplate=&quot;&quot; ImageFileName=&quot;&quot; ChartTitle=&quot;France&quot; DoStretch=&quot;&quot; Pr=&quot;t&quot; RetrieveParams=&quot;&quot; /&gt;&lt;/Chart&gt;"/>
          <p:cNvPicPr>
            <a:picLocks/>
          </p:cNvPicPr>
          <p:nvPr/>
        </p:nvPicPr>
        <p:blipFill>
          <a:blip r:embed="rId3">
            <a:extLst>
              <a:ext uri="{28A0092B-C50C-407E-A947-70E740481C1C}">
                <a14:useLocalDpi xmlns:a14="http://schemas.microsoft.com/office/drawing/2010/main" val="0"/>
              </a:ext>
            </a:extLst>
          </a:blip>
          <a:stretch>
            <a:fillRect/>
          </a:stretch>
        </p:blipFill>
        <p:spPr>
          <a:xfrm>
            <a:off x="665363" y="1081881"/>
            <a:ext cx="8483632" cy="5143500"/>
          </a:xfrm>
          <a:prstGeom prst="rect">
            <a:avLst/>
          </a:prstGeom>
          <a:solidFill>
            <a:srgbClr val="FFFFFF"/>
          </a:solidFill>
          <a:ln>
            <a:noFill/>
          </a:ln>
        </p:spPr>
      </p:pic>
      <p:sp>
        <p:nvSpPr>
          <p:cNvPr id="9" name="Line 3"/>
          <p:cNvSpPr>
            <a:spLocks noChangeShapeType="1"/>
          </p:cNvSpPr>
          <p:nvPr/>
        </p:nvSpPr>
        <p:spPr bwMode="auto">
          <a:xfrm>
            <a:off x="507340" y="1058863"/>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12" name="Imag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528129"/>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1"/>
          </p:nvPr>
        </p:nvSpPr>
        <p:spPr>
          <a:xfrm>
            <a:off x="8951788" y="6248400"/>
            <a:ext cx="1555750" cy="457200"/>
          </a:xfrm>
        </p:spPr>
        <p:txBody>
          <a:bodyPr/>
          <a:lstStyle/>
          <a:p>
            <a:pPr>
              <a:defRPr/>
            </a:pPr>
            <a:fld id="{1014F82D-0A98-40B6-847C-EC8F4B96C636}" type="slidenum">
              <a:rPr lang="fr-FR"/>
              <a:pPr>
                <a:defRPr/>
              </a:pPr>
              <a:t>84</a:t>
            </a:fld>
            <a:endParaRPr lang="fr-FR" dirty="0"/>
          </a:p>
        </p:txBody>
      </p:sp>
      <p:sp>
        <p:nvSpPr>
          <p:cNvPr id="6148" name="Rectangle 2"/>
          <p:cNvSpPr>
            <a:spLocks noGrp="1" noChangeArrowheads="1"/>
          </p:cNvSpPr>
          <p:nvPr>
            <p:ph type="title"/>
          </p:nvPr>
        </p:nvSpPr>
        <p:spPr>
          <a:xfrm>
            <a:off x="517236" y="252850"/>
            <a:ext cx="9685241" cy="574675"/>
          </a:xfrm>
        </p:spPr>
        <p:txBody>
          <a:bodyPr/>
          <a:lstStyle/>
          <a:p>
            <a:pPr algn="l"/>
            <a:r>
              <a:rPr lang="fr-FR" sz="3000" b="0" dirty="0">
                <a:latin typeface="Avenir LT 85 Heavy" pitchFamily="34" charset="0"/>
              </a:rPr>
              <a:t>Agenda de </a:t>
            </a:r>
            <a:r>
              <a:rPr lang="fr-FR" sz="3000" b="0">
                <a:latin typeface="Avenir LT 85 Heavy" pitchFamily="34" charset="0"/>
              </a:rPr>
              <a:t>la présentation</a:t>
            </a:r>
            <a:endParaRPr lang="fr-FR" sz="3000" b="0" dirty="0">
              <a:latin typeface="Avenir LT 85 Heavy" pitchFamily="34" charset="0"/>
            </a:endParaRPr>
          </a:p>
        </p:txBody>
      </p:sp>
      <p:sp>
        <p:nvSpPr>
          <p:cNvPr id="6149"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sp>
        <p:nvSpPr>
          <p:cNvPr id="6150" name="Rectangle 4"/>
          <p:cNvSpPr>
            <a:spLocks noChangeArrowheads="1"/>
          </p:cNvSpPr>
          <p:nvPr/>
        </p:nvSpPr>
        <p:spPr bwMode="auto">
          <a:xfrm>
            <a:off x="1468582" y="1340768"/>
            <a:ext cx="8731106"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609600" indent="-609600" eaLnBrk="0" hangingPunct="0">
              <a:spcBef>
                <a:spcPts val="600"/>
              </a:spcBef>
              <a:buClr>
                <a:srgbClr val="F47A00"/>
              </a:buClr>
              <a:buFont typeface="Times New Roman" pitchFamily="18" charset="0"/>
              <a:buAutoNum type="arabicPeriod"/>
            </a:pPr>
            <a:endParaRPr lang="fr-FR" sz="2000">
              <a:solidFill>
                <a:srgbClr val="0071B9"/>
              </a:solidFill>
            </a:endParaRPr>
          </a:p>
          <a:p>
            <a:pPr marL="609600" indent="-609600" eaLnBrk="0" hangingPunct="0">
              <a:spcBef>
                <a:spcPts val="600"/>
              </a:spcBef>
              <a:buClr>
                <a:srgbClr val="F47A00"/>
              </a:buClr>
              <a:buFont typeface="Times New Roman" pitchFamily="18" charset="0"/>
              <a:buAutoNum type="arabicPeriod"/>
            </a:pPr>
            <a:r>
              <a:rPr lang="fr-FR" sz="2000">
                <a:solidFill>
                  <a:srgbClr val="0071B9"/>
                </a:solidFill>
              </a:rPr>
              <a:t>La croisance mondiale s’essouffle</a:t>
            </a:r>
          </a:p>
          <a:p>
            <a:pPr marL="609600" indent="-609600" eaLnBrk="0" hangingPunct="0">
              <a:spcBef>
                <a:spcPts val="600"/>
              </a:spcBef>
              <a:buClr>
                <a:srgbClr val="F47A00"/>
              </a:buClr>
              <a:buFont typeface="Times New Roman" pitchFamily="18" charset="0"/>
              <a:buAutoNum type="arabicPeriod"/>
            </a:pPr>
            <a:endParaRPr lang="fr-FR" sz="2000">
              <a:solidFill>
                <a:srgbClr val="0071B9"/>
              </a:solidFill>
            </a:endParaRPr>
          </a:p>
          <a:p>
            <a:pPr marL="609600" indent="-609600" eaLnBrk="0" hangingPunct="0">
              <a:spcBef>
                <a:spcPts val="600"/>
              </a:spcBef>
              <a:buClr>
                <a:srgbClr val="F47A00"/>
              </a:buClr>
              <a:buFont typeface="Times New Roman" pitchFamily="18" charset="0"/>
              <a:buAutoNum type="arabicPeriod"/>
            </a:pPr>
            <a:r>
              <a:rPr lang="fr-FR" sz="2000">
                <a:solidFill>
                  <a:srgbClr val="0071B9"/>
                </a:solidFill>
              </a:rPr>
              <a:t>Les contraintes sur l’activité sont en train de changer de nature</a:t>
            </a:r>
          </a:p>
          <a:p>
            <a:pPr marL="609600" indent="-609600" eaLnBrk="0" hangingPunct="0">
              <a:spcBef>
                <a:spcPts val="600"/>
              </a:spcBef>
              <a:buClr>
                <a:srgbClr val="F47A00"/>
              </a:buClr>
              <a:buFont typeface="Times New Roman" pitchFamily="18" charset="0"/>
              <a:buAutoNum type="arabicPeriod"/>
            </a:pPr>
            <a:endParaRPr lang="fr-FR" sz="2000">
              <a:solidFill>
                <a:srgbClr val="0071B9"/>
              </a:solidFill>
            </a:endParaRPr>
          </a:p>
          <a:p>
            <a:pPr marL="609600" indent="-609600" eaLnBrk="0" hangingPunct="0">
              <a:spcBef>
                <a:spcPts val="600"/>
              </a:spcBef>
              <a:buClr>
                <a:srgbClr val="F47A00"/>
              </a:buClr>
              <a:buFont typeface="Times New Roman" pitchFamily="18" charset="0"/>
              <a:buAutoNum type="arabicPeriod"/>
            </a:pPr>
            <a:r>
              <a:rPr lang="fr-FR" sz="2000">
                <a:solidFill>
                  <a:srgbClr val="0071B9"/>
                </a:solidFill>
              </a:rPr>
              <a:t>La France résiste mais pourra difficilement échapper à une récession européenne</a:t>
            </a:r>
          </a:p>
          <a:p>
            <a:pPr marL="609600" indent="-609600" eaLnBrk="0" hangingPunct="0">
              <a:spcBef>
                <a:spcPts val="600"/>
              </a:spcBef>
              <a:buClr>
                <a:srgbClr val="F47A00"/>
              </a:buClr>
              <a:buFont typeface="Times New Roman" pitchFamily="18" charset="0"/>
              <a:buAutoNum type="arabicPeriod"/>
            </a:pPr>
            <a:endParaRPr lang="fr-FR" sz="2000">
              <a:solidFill>
                <a:srgbClr val="0071B9"/>
              </a:solidFill>
            </a:endParaRPr>
          </a:p>
          <a:p>
            <a:pPr marL="609600" indent="-609600" eaLnBrk="0" hangingPunct="0">
              <a:spcBef>
                <a:spcPts val="600"/>
              </a:spcBef>
              <a:buClr>
                <a:srgbClr val="F47A00"/>
              </a:buClr>
              <a:buFont typeface="Times New Roman" pitchFamily="18" charset="0"/>
              <a:buAutoNum type="arabicPeriod"/>
            </a:pPr>
            <a:r>
              <a:rPr lang="fr-FR" sz="2000">
                <a:solidFill>
                  <a:srgbClr val="0071B9"/>
                </a:solidFill>
              </a:rPr>
              <a:t>Le choc est éminemment sectoriel</a:t>
            </a:r>
          </a:p>
          <a:p>
            <a:pPr marL="609600" indent="-609600" eaLnBrk="0" hangingPunct="0">
              <a:spcBef>
                <a:spcPts val="600"/>
              </a:spcBef>
              <a:buClr>
                <a:srgbClr val="F47A00"/>
              </a:buClr>
              <a:buFont typeface="Times New Roman" pitchFamily="18" charset="0"/>
              <a:buAutoNum type="arabicPeriod"/>
            </a:pPr>
            <a:endParaRPr lang="fr-FR" sz="2000">
              <a:solidFill>
                <a:srgbClr val="0071B9"/>
              </a:solidFill>
            </a:endParaRPr>
          </a:p>
        </p:txBody>
      </p:sp>
      <p:sp>
        <p:nvSpPr>
          <p:cNvPr id="2" name="Rectangle à coins arrondis 1"/>
          <p:cNvSpPr/>
          <p:nvPr/>
        </p:nvSpPr>
        <p:spPr bwMode="auto">
          <a:xfrm>
            <a:off x="1052945" y="4157855"/>
            <a:ext cx="8715463" cy="720080"/>
          </a:xfrm>
          <a:prstGeom prst="roundRect">
            <a:avLst/>
          </a:prstGeom>
          <a:noFill/>
          <a:ln w="38100" cap="flat" cmpd="sng" algn="ctr">
            <a:solidFill>
              <a:srgbClr val="F37335"/>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r-FR" sz="2400">
              <a:latin typeface="Avenir LT 85 Heavy" pitchFamily="34" charset="0"/>
            </a:endParaRPr>
          </a:p>
        </p:txBody>
      </p:sp>
      <p:pic>
        <p:nvPicPr>
          <p:cNvPr id="7" name="Imag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5396098"/>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5142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07341" y="125414"/>
            <a:ext cx="8641655" cy="720725"/>
          </a:xfrm>
        </p:spPr>
        <p:txBody>
          <a:bodyPr/>
          <a:lstStyle/>
          <a:p>
            <a:pPr algn="l" eaLnBrk="1" hangingPunct="1"/>
            <a:r>
              <a:rPr lang="fr-FR" altLang="fr-FR" sz="2150">
                <a:solidFill>
                  <a:srgbClr val="0070C0"/>
                </a:solidFill>
                <a:latin typeface="Avenir LT 85 Heavy" pitchFamily="34" charset="0"/>
              </a:rPr>
              <a:t>Les secteurs les plus exposés aux prix de l’électricité</a:t>
            </a:r>
            <a:endParaRPr lang="fr-FR" altLang="fr-FR" sz="2150" dirty="0">
              <a:solidFill>
                <a:srgbClr val="0070C0"/>
              </a:solidFill>
              <a:latin typeface="Avenir LT 85 Heavy" pitchFamily="34" charset="0"/>
            </a:endParaRPr>
          </a:p>
        </p:txBody>
      </p:sp>
      <p:sp>
        <p:nvSpPr>
          <p:cNvPr id="5" name="Espace réservé du numéro de diapositive 4"/>
          <p:cNvSpPr>
            <a:spLocks noGrp="1"/>
          </p:cNvSpPr>
          <p:nvPr>
            <p:ph type="sldNum" sz="quarter" idx="11"/>
          </p:nvPr>
        </p:nvSpPr>
        <p:spPr/>
        <p:txBody>
          <a:bodyPr/>
          <a:lstStyle/>
          <a:p>
            <a:pPr>
              <a:defRPr/>
            </a:pPr>
            <a:fld id="{BA118D0A-8B07-44E2-99B9-18FD340A3706}" type="slidenum">
              <a:rPr lang="fr-FR"/>
              <a:pPr>
                <a:defRPr/>
              </a:pPr>
              <a:t>85</a:t>
            </a:fld>
            <a:endParaRPr lang="fr-FR" dirty="0"/>
          </a:p>
        </p:txBody>
      </p:sp>
      <p:sp>
        <p:nvSpPr>
          <p:cNvPr id="7" name="Espace réservé du pied de page 3"/>
          <p:cNvSpPr>
            <a:spLocks noGrp="1"/>
          </p:cNvSpPr>
          <p:nvPr/>
        </p:nvSpPr>
        <p:spPr bwMode="auto">
          <a:xfrm>
            <a:off x="1559497" y="6507769"/>
            <a:ext cx="5724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altLang="fr-FR" sz="1200" b="0" dirty="0">
              <a:latin typeface="Avenir LT 55 Oblique" pitchFamily="34" charset="0"/>
            </a:endParaRPr>
          </a:p>
        </p:txBody>
      </p:sp>
      <p:sp>
        <p:nvSpPr>
          <p:cNvPr id="8"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9" name="Imag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4"/>
          <a:stretch>
            <a:fillRect/>
          </a:stretch>
        </p:blipFill>
        <p:spPr>
          <a:xfrm>
            <a:off x="507341" y="940150"/>
            <a:ext cx="8357396" cy="5472000"/>
          </a:xfrm>
          <a:prstGeom prst="rect">
            <a:avLst/>
          </a:prstGeom>
        </p:spPr>
      </p:pic>
    </p:spTree>
    <p:extLst>
      <p:ext uri="{BB962C8B-B14F-4D97-AF65-F5344CB8AC3E}">
        <p14:creationId xmlns:p14="http://schemas.microsoft.com/office/powerpoint/2010/main" val="1141203783"/>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07341" y="125414"/>
            <a:ext cx="8641655" cy="720725"/>
          </a:xfrm>
        </p:spPr>
        <p:txBody>
          <a:bodyPr/>
          <a:lstStyle/>
          <a:p>
            <a:pPr algn="l" eaLnBrk="1" hangingPunct="1"/>
            <a:r>
              <a:rPr lang="fr-FR" altLang="fr-FR" sz="2150">
                <a:solidFill>
                  <a:srgbClr val="0070C0"/>
                </a:solidFill>
                <a:latin typeface="Avenir LT 85 Heavy" pitchFamily="34" charset="0"/>
              </a:rPr>
              <a:t>Les secteurs les plus exposés aux prix du gaz</a:t>
            </a:r>
            <a:endParaRPr lang="fr-FR" altLang="fr-FR" sz="2150" dirty="0">
              <a:solidFill>
                <a:srgbClr val="0070C0"/>
              </a:solidFill>
              <a:latin typeface="Avenir LT 85 Heavy" pitchFamily="34" charset="0"/>
            </a:endParaRPr>
          </a:p>
        </p:txBody>
      </p:sp>
      <p:sp>
        <p:nvSpPr>
          <p:cNvPr id="5" name="Espace réservé du numéro de diapositive 4"/>
          <p:cNvSpPr>
            <a:spLocks noGrp="1"/>
          </p:cNvSpPr>
          <p:nvPr>
            <p:ph type="sldNum" sz="quarter" idx="11"/>
          </p:nvPr>
        </p:nvSpPr>
        <p:spPr/>
        <p:txBody>
          <a:bodyPr/>
          <a:lstStyle/>
          <a:p>
            <a:pPr>
              <a:defRPr/>
            </a:pPr>
            <a:fld id="{BA118D0A-8B07-44E2-99B9-18FD340A3706}" type="slidenum">
              <a:rPr lang="fr-FR"/>
              <a:pPr>
                <a:defRPr/>
              </a:pPr>
              <a:t>86</a:t>
            </a:fld>
            <a:endParaRPr lang="fr-FR" dirty="0"/>
          </a:p>
        </p:txBody>
      </p:sp>
      <p:sp>
        <p:nvSpPr>
          <p:cNvPr id="7" name="Espace réservé du pied de page 3"/>
          <p:cNvSpPr>
            <a:spLocks noGrp="1"/>
          </p:cNvSpPr>
          <p:nvPr/>
        </p:nvSpPr>
        <p:spPr bwMode="auto">
          <a:xfrm>
            <a:off x="1559497" y="6507769"/>
            <a:ext cx="5724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altLang="fr-FR" sz="1200" b="0" dirty="0">
              <a:latin typeface="Avenir LT 55 Oblique" pitchFamily="34" charset="0"/>
            </a:endParaRPr>
          </a:p>
        </p:txBody>
      </p:sp>
      <p:sp>
        <p:nvSpPr>
          <p:cNvPr id="8"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9" name="Imag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p:cNvPicPr>
            <a:picLocks noChangeAspect="1"/>
          </p:cNvPicPr>
          <p:nvPr/>
        </p:nvPicPr>
        <p:blipFill>
          <a:blip r:embed="rId4"/>
          <a:stretch>
            <a:fillRect/>
          </a:stretch>
        </p:blipFill>
        <p:spPr>
          <a:xfrm>
            <a:off x="507341" y="940150"/>
            <a:ext cx="8357396" cy="5472000"/>
          </a:xfrm>
          <a:prstGeom prst="rect">
            <a:avLst/>
          </a:prstGeom>
        </p:spPr>
      </p:pic>
    </p:spTree>
    <p:extLst>
      <p:ext uri="{BB962C8B-B14F-4D97-AF65-F5344CB8AC3E}">
        <p14:creationId xmlns:p14="http://schemas.microsoft.com/office/powerpoint/2010/main" val="2402824999"/>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1"/>
          </p:nvPr>
        </p:nvSpPr>
        <p:spPr>
          <a:xfrm>
            <a:off x="8951788" y="6248400"/>
            <a:ext cx="1555750" cy="457200"/>
          </a:xfrm>
        </p:spPr>
        <p:txBody>
          <a:bodyPr/>
          <a:lstStyle/>
          <a:p>
            <a:pPr>
              <a:defRPr/>
            </a:pPr>
            <a:fld id="{1014F82D-0A98-40B6-847C-EC8F4B96C636}" type="slidenum">
              <a:rPr lang="fr-FR"/>
              <a:pPr>
                <a:defRPr/>
              </a:pPr>
              <a:t>87</a:t>
            </a:fld>
            <a:endParaRPr lang="fr-FR" dirty="0"/>
          </a:p>
        </p:txBody>
      </p:sp>
      <p:sp>
        <p:nvSpPr>
          <p:cNvPr id="11" name="Rectangle 2"/>
          <p:cNvSpPr>
            <a:spLocks noGrp="1" noChangeArrowheads="1"/>
          </p:cNvSpPr>
          <p:nvPr>
            <p:ph type="title"/>
          </p:nvPr>
        </p:nvSpPr>
        <p:spPr>
          <a:xfrm>
            <a:off x="507341" y="116633"/>
            <a:ext cx="8641655" cy="720725"/>
          </a:xfrm>
        </p:spPr>
        <p:txBody>
          <a:bodyPr anchor="ctr"/>
          <a:lstStyle/>
          <a:p>
            <a:pPr algn="l" eaLnBrk="1" hangingPunct="1"/>
            <a:r>
              <a:rPr lang="fr-FR" altLang="fr-FR" sz="2150" dirty="0">
                <a:solidFill>
                  <a:srgbClr val="0070C0"/>
                </a:solidFill>
                <a:latin typeface="Avenir LT 85 Heavy" pitchFamily="34" charset="0"/>
              </a:rPr>
              <a:t>Une forte hausse des prix à la production du gaz et de l’électricité consommés par les entreprises</a:t>
            </a:r>
          </a:p>
        </p:txBody>
      </p:sp>
      <p:sp>
        <p:nvSpPr>
          <p:cNvPr id="7" name="Espace réservé du pied de page 3"/>
          <p:cNvSpPr>
            <a:spLocks noGrp="1"/>
          </p:cNvSpPr>
          <p:nvPr/>
        </p:nvSpPr>
        <p:spPr bwMode="auto">
          <a:xfrm>
            <a:off x="1559497" y="6507769"/>
            <a:ext cx="5724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altLang="fr-FR" sz="1200" b="0" dirty="0">
              <a:latin typeface="Avenir LT 55 Oblique" pitchFamily="34" charset="0"/>
            </a:endParaRPr>
          </a:p>
        </p:txBody>
      </p:sp>
      <p:sp>
        <p:nvSpPr>
          <p:cNvPr id="18" name="Rectangle 17"/>
          <p:cNvSpPr/>
          <p:nvPr/>
        </p:nvSpPr>
        <p:spPr>
          <a:xfrm>
            <a:off x="507341" y="5532947"/>
            <a:ext cx="8641655" cy="769441"/>
          </a:xfrm>
          <a:prstGeom prst="rect">
            <a:avLst/>
          </a:prstGeom>
          <a:solidFill>
            <a:schemeClr val="bg1"/>
          </a:solidFill>
        </p:spPr>
        <p:txBody>
          <a:bodyPr wrap="square">
            <a:spAutoFit/>
          </a:bodyPr>
          <a:lstStyle/>
          <a:p>
            <a:pPr marL="452438" indent="-452438" algn="just" eaLnBrk="0" hangingPunct="0">
              <a:spcBef>
                <a:spcPts val="1200"/>
              </a:spcBef>
              <a:buClr>
                <a:srgbClr val="E87511"/>
              </a:buClr>
              <a:buFont typeface="Wingdings" panose="05000000000000000000" pitchFamily="2" charset="2"/>
              <a:buChar char="q"/>
              <a:defRPr/>
            </a:pPr>
            <a:r>
              <a:rPr lang="fr-FR" altLang="fr-FR" sz="2200" dirty="0">
                <a:solidFill>
                  <a:srgbClr val="0071B9"/>
                </a:solidFill>
              </a:rPr>
              <a:t>Par rapport à 2019, le prix de l’électricité est en hausse de 22 % et celui du gaz de 88 %</a:t>
            </a:r>
          </a:p>
        </p:txBody>
      </p:sp>
      <p:pic>
        <p:nvPicPr>
          <p:cNvPr id="2" name="Image 1"/>
          <p:cNvPicPr>
            <a:picLocks noChangeAspect="1"/>
          </p:cNvPicPr>
          <p:nvPr/>
        </p:nvPicPr>
        <p:blipFill>
          <a:blip r:embed="rId3"/>
          <a:stretch>
            <a:fillRect/>
          </a:stretch>
        </p:blipFill>
        <p:spPr>
          <a:xfrm>
            <a:off x="937943" y="1053127"/>
            <a:ext cx="7925487" cy="4285859"/>
          </a:xfrm>
          <a:prstGeom prst="rect">
            <a:avLst/>
          </a:prstGeom>
        </p:spPr>
      </p:pic>
      <p:sp>
        <p:nvSpPr>
          <p:cNvPr id="9"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10" name="Imag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4422081"/>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25513" y="0"/>
            <a:ext cx="8723483" cy="1030806"/>
          </a:xfrm>
        </p:spPr>
        <p:txBody>
          <a:bodyPr/>
          <a:lstStyle/>
          <a:p>
            <a:pPr algn="l" eaLnBrk="1" hangingPunct="1"/>
            <a:r>
              <a:rPr lang="fr-FR" altLang="fr-FR" sz="2150" dirty="0">
                <a:solidFill>
                  <a:srgbClr val="0070C0"/>
                </a:solidFill>
                <a:latin typeface="Avenir LT 85 Heavy" pitchFamily="34" charset="0"/>
              </a:rPr>
              <a:t>À partir de quelle augmentation, la facture énergétique annule t-elle l’EBE des secteurs (</a:t>
            </a:r>
            <a:r>
              <a:rPr lang="fr-FR" altLang="fr-FR" sz="2150" u="sng" dirty="0">
                <a:solidFill>
                  <a:srgbClr val="0070C0"/>
                </a:solidFill>
                <a:latin typeface="Avenir LT 85 Heavy" pitchFamily="34" charset="0"/>
              </a:rPr>
              <a:t>sous l’hypothèse d’une répercussion dans les prix de la moitié de cette hausse</a:t>
            </a:r>
            <a:r>
              <a:rPr lang="fr-FR" altLang="fr-FR" sz="2150" dirty="0">
                <a:solidFill>
                  <a:srgbClr val="0070C0"/>
                </a:solidFill>
                <a:latin typeface="Avenir LT 85 Heavy" pitchFamily="34" charset="0"/>
              </a:rPr>
              <a:t>) ?</a:t>
            </a:r>
          </a:p>
        </p:txBody>
      </p:sp>
      <p:sp>
        <p:nvSpPr>
          <p:cNvPr id="5" name="Espace réservé du numéro de diapositive 4"/>
          <p:cNvSpPr>
            <a:spLocks noGrp="1"/>
          </p:cNvSpPr>
          <p:nvPr>
            <p:ph type="sldNum" sz="quarter" idx="11"/>
          </p:nvPr>
        </p:nvSpPr>
        <p:spPr/>
        <p:txBody>
          <a:bodyPr/>
          <a:lstStyle/>
          <a:p>
            <a:pPr>
              <a:defRPr/>
            </a:pPr>
            <a:fld id="{BA118D0A-8B07-44E2-99B9-18FD340A3706}" type="slidenum">
              <a:rPr lang="fr-FR"/>
              <a:pPr>
                <a:defRPr/>
              </a:pPr>
              <a:t>88</a:t>
            </a:fld>
            <a:endParaRPr lang="fr-FR" dirty="0"/>
          </a:p>
        </p:txBody>
      </p:sp>
      <p:sp>
        <p:nvSpPr>
          <p:cNvPr id="7" name="Espace réservé du pied de page 3"/>
          <p:cNvSpPr>
            <a:spLocks noGrp="1"/>
          </p:cNvSpPr>
          <p:nvPr/>
        </p:nvSpPr>
        <p:spPr bwMode="auto">
          <a:xfrm>
            <a:off x="1559497" y="6507769"/>
            <a:ext cx="5724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altLang="fr-FR" sz="1200" b="0" dirty="0">
              <a:latin typeface="Avenir LT 55 Oblique" pitchFamily="34" charset="0"/>
            </a:endParaRPr>
          </a:p>
        </p:txBody>
      </p:sp>
      <p:graphicFrame>
        <p:nvGraphicFramePr>
          <p:cNvPr id="8" name="Group 3"/>
          <p:cNvGraphicFramePr>
            <a:graphicFrameLocks/>
          </p:cNvGraphicFramePr>
          <p:nvPr/>
        </p:nvGraphicFramePr>
        <p:xfrm>
          <a:off x="507341" y="1030806"/>
          <a:ext cx="8797592" cy="5199862"/>
        </p:xfrm>
        <a:graphic>
          <a:graphicData uri="http://schemas.openxmlformats.org/drawingml/2006/table">
            <a:tbl>
              <a:tblPr lastRow="1"/>
              <a:tblGrid>
                <a:gridCol w="7879645">
                  <a:extLst>
                    <a:ext uri="{9D8B030D-6E8A-4147-A177-3AD203B41FA5}">
                      <a16:colId xmlns:a16="http://schemas.microsoft.com/office/drawing/2014/main" val="20000"/>
                    </a:ext>
                  </a:extLst>
                </a:gridCol>
                <a:gridCol w="917947">
                  <a:extLst>
                    <a:ext uri="{9D8B030D-6E8A-4147-A177-3AD203B41FA5}">
                      <a16:colId xmlns:a16="http://schemas.microsoft.com/office/drawing/2014/main" val="848211245"/>
                    </a:ext>
                  </a:extLst>
                </a:gridCol>
              </a:tblGrid>
              <a:tr h="944866">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Monotype Sorts" pitchFamily="2" charset="2"/>
                        <a:buNone/>
                        <a:tabLst/>
                      </a:pPr>
                      <a:r>
                        <a:rPr kumimoji="0" lang="fr-FR" sz="2400" b="1" i="0" u="none" strike="noStrike" cap="none" normalizeH="0" baseline="0" dirty="0">
                          <a:ln>
                            <a:noFill/>
                          </a:ln>
                          <a:solidFill>
                            <a:srgbClr val="0077B8"/>
                          </a:solidFill>
                          <a:effectLst/>
                          <a:latin typeface="Avenir LT 55 Roman" pitchFamily="34" charset="0"/>
                        </a:rPr>
                        <a:t>De combien la facture énergétique doit-elle progresser</a:t>
                      </a:r>
                      <a:r>
                        <a:rPr kumimoji="0" lang="fr-FR" sz="2800" b="1" i="0" u="none" strike="noStrike" cap="none" normalizeH="0" baseline="0" dirty="0">
                          <a:ln>
                            <a:noFill/>
                          </a:ln>
                          <a:solidFill>
                            <a:srgbClr val="0077B8"/>
                          </a:solidFill>
                          <a:effectLst/>
                          <a:latin typeface="Avenir LT 55 Roman" pitchFamily="34" charset="0"/>
                        </a:rPr>
                        <a:t> </a:t>
                      </a:r>
                      <a:r>
                        <a:rPr kumimoji="0" lang="fr-FR" sz="1800" b="1" i="0" u="none" strike="noStrike" cap="none" normalizeH="0" baseline="0" dirty="0">
                          <a:ln>
                            <a:noFill/>
                          </a:ln>
                          <a:solidFill>
                            <a:srgbClr val="0077B8"/>
                          </a:solidFill>
                          <a:effectLst/>
                          <a:latin typeface="Avenir LT 55 Roman" pitchFamily="34" charset="0"/>
                        </a:rPr>
                        <a:t>(vs 2019)</a:t>
                      </a:r>
                      <a:r>
                        <a:rPr kumimoji="0" lang="fr-FR" sz="2800" b="1" i="0" u="none" strike="noStrike" cap="none" normalizeH="0" baseline="0" dirty="0">
                          <a:ln>
                            <a:noFill/>
                          </a:ln>
                          <a:solidFill>
                            <a:srgbClr val="0077B8"/>
                          </a:solidFill>
                          <a:effectLst/>
                          <a:latin typeface="Avenir LT 55 Roman" pitchFamily="34" charset="0"/>
                        </a:rPr>
                        <a:t> </a:t>
                      </a:r>
                      <a:r>
                        <a:rPr kumimoji="0" lang="fr-FR" sz="2400" b="1" i="0" u="none" strike="noStrike" cap="none" normalizeH="0" baseline="0" dirty="0">
                          <a:ln>
                            <a:noFill/>
                          </a:ln>
                          <a:solidFill>
                            <a:srgbClr val="0077B8"/>
                          </a:solidFill>
                          <a:effectLst/>
                          <a:latin typeface="Avenir LT 55 Roman" pitchFamily="34" charset="0"/>
                        </a:rPr>
                        <a:t>pour annuler l’EBE du secteur?</a:t>
                      </a:r>
                    </a:p>
                  </a:txBody>
                  <a:tcPr marL="91450" marR="91450" marT="45713" marB="45713" anchor="ctr" horzOverflow="overflow">
                    <a:lnL w="12700" cap="flat" cmpd="sng" algn="ctr">
                      <a:solidFill>
                        <a:srgbClr val="F47A00"/>
                      </a:solidFill>
                      <a:prstDash val="solid"/>
                      <a:round/>
                      <a:headEnd type="none" w="sm" len="sm"/>
                      <a:tailEnd type="none" w="sm" len="sm"/>
                    </a:lnL>
                    <a:lnR w="12700" cap="flat" cmpd="sng" algn="ctr">
                      <a:solidFill>
                        <a:srgbClr val="F47A00"/>
                      </a:solidFill>
                      <a:prstDash val="solid"/>
                      <a:round/>
                      <a:headEnd type="none" w="sm" len="sm"/>
                      <a:tailEnd type="none" w="sm" len="sm"/>
                    </a:lnR>
                    <a:lnT w="12700" cap="flat" cmpd="sng" algn="ctr">
                      <a:solidFill>
                        <a:srgbClr val="F47A00"/>
                      </a:solidFill>
                      <a:prstDash val="solid"/>
                      <a:round/>
                      <a:headEnd type="none" w="sm" len="sm"/>
                      <a:tailEnd type="none" w="sm" len="sm"/>
                    </a:lnT>
                    <a:lnB w="12700" cap="flat" cmpd="sng" algn="ctr">
                      <a:solidFill>
                        <a:srgbClr val="F47A00"/>
                      </a:solidFill>
                      <a:prstDash val="solid"/>
                      <a:round/>
                      <a:headEnd type="none" w="sm" len="sm"/>
                      <a:tailEnd type="none" w="sm" len="sm"/>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Monotype Sorts" pitchFamily="2" charset="2"/>
                        <a:buNone/>
                        <a:tabLst/>
                      </a:pPr>
                      <a:endParaRPr kumimoji="0" lang="fr-FR" sz="2800" b="1" i="0" u="none" strike="noStrike" cap="none" normalizeH="0" baseline="0" dirty="0">
                        <a:ln>
                          <a:noFill/>
                        </a:ln>
                        <a:solidFill>
                          <a:srgbClr val="0077B8"/>
                        </a:solidFill>
                        <a:effectLst/>
                        <a:latin typeface="Avenir LT 55 Roman" pitchFamily="34" charset="0"/>
                      </a:endParaRPr>
                    </a:p>
                  </a:txBody>
                  <a:tcPr marL="91450" marR="91450" marT="45713" marB="45713" anchor="ctr" horzOverflow="overflow">
                    <a:lnL w="12700" cap="flat" cmpd="sng" algn="ctr">
                      <a:solidFill>
                        <a:srgbClr val="F47A00"/>
                      </a:solidFill>
                      <a:prstDash val="solid"/>
                      <a:round/>
                      <a:headEnd type="none" w="sm" len="sm"/>
                      <a:tailEnd type="none" w="sm" len="sm"/>
                    </a:lnL>
                    <a:lnR w="12700" cap="flat" cmpd="sng" algn="ctr">
                      <a:solidFill>
                        <a:srgbClr val="F47A00"/>
                      </a:solidFill>
                      <a:prstDash val="solid"/>
                      <a:round/>
                      <a:headEnd type="none" w="sm" len="sm"/>
                      <a:tailEnd type="none" w="sm" len="sm"/>
                    </a:lnR>
                    <a:lnT w="12700" cap="flat" cmpd="sng" algn="ctr">
                      <a:solidFill>
                        <a:srgbClr val="F47A00"/>
                      </a:solidFill>
                      <a:prstDash val="solid"/>
                      <a:round/>
                      <a:headEnd type="none" w="sm" len="sm"/>
                      <a:tailEnd type="none" w="sm" len="sm"/>
                    </a:lnT>
                    <a:lnB w="12700" cap="flat" cmpd="sng" algn="ctr">
                      <a:solidFill>
                        <a:srgbClr val="F47A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425499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20000"/>
                        </a:spcBef>
                        <a:spcAft>
                          <a:spcPts val="600"/>
                        </a:spcAft>
                        <a:buClr>
                          <a:schemeClr val="hlink"/>
                        </a:buClr>
                        <a:buSzPct val="80000"/>
                        <a:buFont typeface="Monotype Sorts" pitchFamily="2" charset="2"/>
                        <a:buNone/>
                        <a:tabLst/>
                      </a:pPr>
                      <a:r>
                        <a:rPr kumimoji="0" lang="fr-FR" sz="2200" b="1" i="0" u="none" strike="noStrike" cap="none" normalizeH="0" baseline="0" dirty="0">
                          <a:ln>
                            <a:noFill/>
                          </a:ln>
                          <a:solidFill>
                            <a:srgbClr val="0072C6"/>
                          </a:solidFill>
                          <a:effectLst/>
                          <a:latin typeface="Avenir LT 55 Roman" panose="020B0503020000020003" pitchFamily="34" charset="0"/>
                        </a:rPr>
                        <a:t>Sidérurgie</a:t>
                      </a:r>
                    </a:p>
                    <a:p>
                      <a:pPr marL="0" marR="0" lvl="0" indent="0" algn="l" defTabSz="914400" rtl="0" eaLnBrk="0" fontAlgn="base" latinLnBrk="0" hangingPunct="0">
                        <a:lnSpc>
                          <a:spcPct val="100000"/>
                        </a:lnSpc>
                        <a:spcBef>
                          <a:spcPct val="20000"/>
                        </a:spcBef>
                        <a:spcAft>
                          <a:spcPts val="600"/>
                        </a:spcAft>
                        <a:buClr>
                          <a:schemeClr val="hlink"/>
                        </a:buClr>
                        <a:buSzPct val="80000"/>
                        <a:buFont typeface="Monotype Sorts" pitchFamily="2" charset="2"/>
                        <a:buNone/>
                        <a:tabLst/>
                      </a:pPr>
                      <a:r>
                        <a:rPr kumimoji="0" lang="fr-FR" sz="2200" b="1" i="0" u="none" strike="noStrike" cap="none" normalizeH="0" baseline="0" dirty="0">
                          <a:ln>
                            <a:noFill/>
                          </a:ln>
                          <a:solidFill>
                            <a:srgbClr val="0072C6"/>
                          </a:solidFill>
                          <a:effectLst/>
                          <a:latin typeface="Avenir LT 55 Roman" panose="020B0503020000020003" pitchFamily="34" charset="0"/>
                        </a:rPr>
                        <a:t>Fabrication de pâte à papier, de papier et de carton</a:t>
                      </a:r>
                    </a:p>
                    <a:p>
                      <a:pPr marL="0" marR="0" lvl="0" indent="0" algn="l" defTabSz="914400" rtl="0" eaLnBrk="0" fontAlgn="base" latinLnBrk="0" hangingPunct="0">
                        <a:lnSpc>
                          <a:spcPct val="100000"/>
                        </a:lnSpc>
                        <a:spcBef>
                          <a:spcPct val="20000"/>
                        </a:spcBef>
                        <a:spcAft>
                          <a:spcPts val="600"/>
                        </a:spcAft>
                        <a:buClr>
                          <a:schemeClr val="hlink"/>
                        </a:buClr>
                        <a:buSzPct val="80000"/>
                        <a:buFont typeface="Monotype Sorts" pitchFamily="2" charset="2"/>
                        <a:buNone/>
                        <a:tabLst/>
                      </a:pPr>
                      <a:r>
                        <a:rPr kumimoji="0" lang="fr-FR" sz="2200" b="1" i="0" u="none" strike="noStrike" cap="none" normalizeH="0" baseline="0" dirty="0">
                          <a:ln>
                            <a:noFill/>
                          </a:ln>
                          <a:solidFill>
                            <a:srgbClr val="0072C6"/>
                          </a:solidFill>
                          <a:effectLst/>
                          <a:latin typeface="Avenir LT 55 Roman" panose="020B0503020000020003" pitchFamily="34" charset="0"/>
                        </a:rPr>
                        <a:t>Production de métaux précieux ou non ferreux</a:t>
                      </a:r>
                    </a:p>
                    <a:p>
                      <a:pPr marL="0" marR="0" lvl="0" indent="0" algn="l" defTabSz="914400" rtl="0" eaLnBrk="0" fontAlgn="base" latinLnBrk="0" hangingPunct="0">
                        <a:lnSpc>
                          <a:spcPct val="100000"/>
                        </a:lnSpc>
                        <a:spcBef>
                          <a:spcPct val="20000"/>
                        </a:spcBef>
                        <a:spcAft>
                          <a:spcPts val="600"/>
                        </a:spcAft>
                        <a:buClr>
                          <a:schemeClr val="hlink"/>
                        </a:buClr>
                        <a:buSzPct val="80000"/>
                        <a:buFont typeface="Monotype Sorts" pitchFamily="2" charset="2"/>
                        <a:buNone/>
                        <a:tabLst/>
                      </a:pPr>
                      <a:r>
                        <a:rPr kumimoji="0" lang="fr-FR" sz="2200" b="1" i="0" u="none" strike="noStrike" cap="none" normalizeH="0" baseline="0" dirty="0">
                          <a:ln>
                            <a:noFill/>
                          </a:ln>
                          <a:solidFill>
                            <a:srgbClr val="0072C6"/>
                          </a:solidFill>
                          <a:effectLst/>
                          <a:latin typeface="Avenir LT 55 Roman" panose="020B0503020000020003" pitchFamily="34" charset="0"/>
                        </a:rPr>
                        <a:t>Fonderie</a:t>
                      </a:r>
                    </a:p>
                    <a:p>
                      <a:pPr marL="0" marR="0" lvl="0" indent="0" algn="l" defTabSz="914400" rtl="0" eaLnBrk="0" fontAlgn="base" latinLnBrk="0" hangingPunct="0">
                        <a:lnSpc>
                          <a:spcPct val="100000"/>
                        </a:lnSpc>
                        <a:spcBef>
                          <a:spcPct val="20000"/>
                        </a:spcBef>
                        <a:spcAft>
                          <a:spcPts val="600"/>
                        </a:spcAft>
                        <a:buClr>
                          <a:schemeClr val="hlink"/>
                        </a:buClr>
                        <a:buSzPct val="80000"/>
                        <a:buFont typeface="Monotype Sorts" pitchFamily="2" charset="2"/>
                        <a:buNone/>
                        <a:tabLst/>
                      </a:pPr>
                      <a:r>
                        <a:rPr kumimoji="0" lang="fr-FR" sz="2200" b="1" i="0" u="none" strike="noStrike" cap="none" normalizeH="0" baseline="0" dirty="0">
                          <a:ln>
                            <a:noFill/>
                          </a:ln>
                          <a:solidFill>
                            <a:srgbClr val="0072C6"/>
                          </a:solidFill>
                          <a:effectLst/>
                          <a:latin typeface="Avenir LT 55 Roman" panose="020B0503020000020003" pitchFamily="34" charset="0"/>
                        </a:rPr>
                        <a:t>Cokéfaction et raffinage</a:t>
                      </a:r>
                    </a:p>
                    <a:p>
                      <a:pPr marL="0" marR="0" lvl="0" indent="0" algn="l" defTabSz="914400" rtl="0" eaLnBrk="0" fontAlgn="base" latinLnBrk="0" hangingPunct="0">
                        <a:lnSpc>
                          <a:spcPct val="100000"/>
                        </a:lnSpc>
                        <a:spcBef>
                          <a:spcPct val="20000"/>
                        </a:spcBef>
                        <a:spcAft>
                          <a:spcPts val="600"/>
                        </a:spcAft>
                        <a:buClr>
                          <a:schemeClr val="hlink"/>
                        </a:buClr>
                        <a:buSzPct val="80000"/>
                        <a:buFont typeface="Monotype Sorts" pitchFamily="2" charset="2"/>
                        <a:buNone/>
                        <a:tabLst/>
                      </a:pPr>
                      <a:r>
                        <a:rPr kumimoji="0" lang="fr-FR" sz="2200" b="1" i="0" u="none" strike="noStrike" cap="none" normalizeH="0" baseline="0" dirty="0">
                          <a:ln>
                            <a:noFill/>
                          </a:ln>
                          <a:solidFill>
                            <a:srgbClr val="0072C6"/>
                          </a:solidFill>
                          <a:effectLst/>
                          <a:latin typeface="Avenir LT 55 Roman" panose="020B0503020000020003" pitchFamily="34" charset="0"/>
                        </a:rPr>
                        <a:t>Transports ferroviaires</a:t>
                      </a:r>
                    </a:p>
                    <a:p>
                      <a:pPr marL="0" marR="0" lvl="0" indent="0" algn="l" defTabSz="914400" rtl="0" eaLnBrk="0" fontAlgn="base" latinLnBrk="0" hangingPunct="0">
                        <a:lnSpc>
                          <a:spcPct val="100000"/>
                        </a:lnSpc>
                        <a:spcBef>
                          <a:spcPct val="20000"/>
                        </a:spcBef>
                        <a:spcAft>
                          <a:spcPts val="600"/>
                        </a:spcAft>
                        <a:buClr>
                          <a:schemeClr val="hlink"/>
                        </a:buClr>
                        <a:buSzPct val="80000"/>
                        <a:buFont typeface="Monotype Sorts" pitchFamily="2" charset="2"/>
                        <a:buNone/>
                        <a:tabLst/>
                      </a:pPr>
                      <a:r>
                        <a:rPr kumimoji="0" lang="fr-FR" sz="2200" b="1" i="0" u="none" strike="noStrike" cap="none" normalizeH="0" baseline="0" dirty="0">
                          <a:ln>
                            <a:noFill/>
                          </a:ln>
                          <a:solidFill>
                            <a:srgbClr val="0072C6"/>
                          </a:solidFill>
                          <a:effectLst/>
                          <a:latin typeface="Avenir LT 55 Roman" panose="020B0503020000020003" pitchFamily="34" charset="0"/>
                        </a:rPr>
                        <a:t>Fabrication de verre</a:t>
                      </a:r>
                    </a:p>
                    <a:p>
                      <a:pPr marL="0" marR="0" lvl="0" indent="0" algn="l" defTabSz="914400" rtl="0" eaLnBrk="0" fontAlgn="base" latinLnBrk="0" hangingPunct="0">
                        <a:lnSpc>
                          <a:spcPct val="100000"/>
                        </a:lnSpc>
                        <a:spcBef>
                          <a:spcPct val="20000"/>
                        </a:spcBef>
                        <a:spcAft>
                          <a:spcPts val="600"/>
                        </a:spcAft>
                        <a:buClr>
                          <a:schemeClr val="hlink"/>
                        </a:buClr>
                        <a:buSzPct val="80000"/>
                        <a:buFont typeface="Monotype Sorts" pitchFamily="2" charset="2"/>
                        <a:buNone/>
                        <a:tabLst/>
                      </a:pPr>
                      <a:r>
                        <a:rPr kumimoji="0" lang="fr-FR" sz="2200" b="1" i="0" u="none" strike="noStrike" cap="none" normalizeH="0" baseline="0" dirty="0">
                          <a:ln>
                            <a:noFill/>
                          </a:ln>
                          <a:solidFill>
                            <a:srgbClr val="0072C6"/>
                          </a:solidFill>
                          <a:effectLst/>
                          <a:latin typeface="Avenir LT 55 Roman" panose="020B0503020000020003" pitchFamily="34" charset="0"/>
                        </a:rPr>
                        <a:t>Activités des organisations associatives (non marchandes)</a:t>
                      </a:r>
                    </a:p>
                    <a:p>
                      <a:pPr marL="0" marR="0" lvl="0" indent="0" algn="l" defTabSz="914400" rtl="0" eaLnBrk="0" fontAlgn="base" latinLnBrk="0" hangingPunct="0">
                        <a:lnSpc>
                          <a:spcPct val="100000"/>
                        </a:lnSpc>
                        <a:spcBef>
                          <a:spcPct val="20000"/>
                        </a:spcBef>
                        <a:spcAft>
                          <a:spcPts val="600"/>
                        </a:spcAft>
                        <a:buClr>
                          <a:schemeClr val="hlink"/>
                        </a:buClr>
                        <a:buSzPct val="80000"/>
                        <a:buFont typeface="Monotype Sorts" pitchFamily="2" charset="2"/>
                        <a:buNone/>
                        <a:tabLst/>
                      </a:pPr>
                      <a:r>
                        <a:rPr kumimoji="0" lang="fr-FR" sz="2200" b="1" i="0" u="none" strike="noStrike" cap="none" normalizeH="0" baseline="0" dirty="0">
                          <a:ln>
                            <a:noFill/>
                          </a:ln>
                          <a:solidFill>
                            <a:srgbClr val="0072C6"/>
                          </a:solidFill>
                          <a:effectLst/>
                          <a:latin typeface="Avenir LT 55 Roman" panose="020B0503020000020003" pitchFamily="34" charset="0"/>
                        </a:rPr>
                        <a:t>Chimie, engrais, plastique, caoutchouc</a:t>
                      </a:r>
                    </a:p>
                  </a:txBody>
                  <a:tcPr marL="91450" marR="91450" marT="45713" marB="45713" horzOverflow="overflow">
                    <a:lnL w="12700" cap="flat" cmpd="sng" algn="ctr">
                      <a:solidFill>
                        <a:srgbClr val="F47A00"/>
                      </a:solidFill>
                      <a:prstDash val="solid"/>
                      <a:round/>
                      <a:headEnd type="none" w="sm" len="sm"/>
                      <a:tailEnd type="none" w="sm" len="sm"/>
                    </a:lnL>
                    <a:lnR w="12700" cap="flat" cmpd="sng" algn="ctr">
                      <a:solidFill>
                        <a:srgbClr val="F47A00"/>
                      </a:solidFill>
                      <a:prstDash val="solid"/>
                      <a:round/>
                      <a:headEnd type="none" w="sm" len="sm"/>
                      <a:tailEnd type="none" w="sm" len="sm"/>
                    </a:lnR>
                    <a:lnT w="12700" cap="flat" cmpd="sng" algn="ctr">
                      <a:solidFill>
                        <a:srgbClr val="F47A00"/>
                      </a:solidFill>
                      <a:prstDash val="solid"/>
                      <a:round/>
                      <a:headEnd type="none" w="sm" len="sm"/>
                      <a:tailEnd type="none" w="sm" len="sm"/>
                    </a:lnT>
                    <a:lnB w="12700" cap="flat" cmpd="sng" algn="ctr">
                      <a:solidFill>
                        <a:srgbClr val="F47A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ts val="600"/>
                        </a:spcAft>
                        <a:buClr>
                          <a:schemeClr val="hlink"/>
                        </a:buClr>
                        <a:buSzPct val="80000"/>
                        <a:buFont typeface="Monotype Sorts" pitchFamily="2" charset="2"/>
                        <a:buNone/>
                        <a:tabLst/>
                      </a:pPr>
                      <a:r>
                        <a:rPr kumimoji="0" lang="fr-FR" sz="2200" b="1" i="0" u="none" strike="noStrike" cap="none" normalizeH="0" baseline="0" dirty="0">
                          <a:ln>
                            <a:noFill/>
                          </a:ln>
                          <a:solidFill>
                            <a:srgbClr val="0072C6"/>
                          </a:solidFill>
                          <a:effectLst/>
                          <a:latin typeface="Avenir LT 55 Roman" panose="020B0503020000020003" pitchFamily="34" charset="0"/>
                        </a:rPr>
                        <a:t>2%</a:t>
                      </a:r>
                    </a:p>
                    <a:p>
                      <a:pPr marL="0" marR="0" lvl="0" indent="0" algn="ctr" defTabSz="914400" rtl="0" eaLnBrk="0" fontAlgn="base" latinLnBrk="0" hangingPunct="0">
                        <a:lnSpc>
                          <a:spcPct val="100000"/>
                        </a:lnSpc>
                        <a:spcBef>
                          <a:spcPct val="20000"/>
                        </a:spcBef>
                        <a:spcAft>
                          <a:spcPts val="600"/>
                        </a:spcAft>
                        <a:buClr>
                          <a:schemeClr val="hlink"/>
                        </a:buClr>
                        <a:buSzPct val="80000"/>
                        <a:buFont typeface="Monotype Sorts" pitchFamily="2" charset="2"/>
                        <a:buNone/>
                        <a:tabLst/>
                      </a:pPr>
                      <a:r>
                        <a:rPr kumimoji="0" lang="fr-FR" sz="2200" b="1" i="0" u="none" strike="noStrike" cap="none" normalizeH="0" baseline="0" dirty="0">
                          <a:ln>
                            <a:noFill/>
                          </a:ln>
                          <a:solidFill>
                            <a:srgbClr val="0072C6"/>
                          </a:solidFill>
                          <a:effectLst/>
                          <a:latin typeface="Avenir LT 55 Roman" panose="020B0503020000020003" pitchFamily="34" charset="0"/>
                        </a:rPr>
                        <a:t>43%</a:t>
                      </a:r>
                    </a:p>
                    <a:p>
                      <a:pPr marL="0" marR="0" lvl="0" indent="0" algn="ctr" defTabSz="914400" rtl="0" eaLnBrk="0" fontAlgn="base" latinLnBrk="0" hangingPunct="0">
                        <a:lnSpc>
                          <a:spcPct val="100000"/>
                        </a:lnSpc>
                        <a:spcBef>
                          <a:spcPct val="20000"/>
                        </a:spcBef>
                        <a:spcAft>
                          <a:spcPts val="600"/>
                        </a:spcAft>
                        <a:buClr>
                          <a:schemeClr val="hlink"/>
                        </a:buClr>
                        <a:buSzPct val="80000"/>
                        <a:buFont typeface="Monotype Sorts" pitchFamily="2" charset="2"/>
                        <a:buNone/>
                        <a:tabLst/>
                      </a:pPr>
                      <a:r>
                        <a:rPr kumimoji="0" lang="fr-FR" sz="2200" b="1" i="0" u="none" strike="noStrike" cap="none" normalizeH="0" baseline="0" dirty="0">
                          <a:ln>
                            <a:noFill/>
                          </a:ln>
                          <a:solidFill>
                            <a:srgbClr val="0072C6"/>
                          </a:solidFill>
                          <a:effectLst/>
                          <a:latin typeface="Avenir LT 55 Roman" panose="020B0503020000020003" pitchFamily="34" charset="0"/>
                        </a:rPr>
                        <a:t>74%</a:t>
                      </a:r>
                    </a:p>
                    <a:p>
                      <a:pPr marL="0" marR="0" lvl="0" indent="0" algn="ctr" defTabSz="914400" rtl="0" eaLnBrk="0" fontAlgn="base" latinLnBrk="0" hangingPunct="0">
                        <a:lnSpc>
                          <a:spcPct val="100000"/>
                        </a:lnSpc>
                        <a:spcBef>
                          <a:spcPct val="20000"/>
                        </a:spcBef>
                        <a:spcAft>
                          <a:spcPts val="600"/>
                        </a:spcAft>
                        <a:buClr>
                          <a:schemeClr val="hlink"/>
                        </a:buClr>
                        <a:buSzPct val="80000"/>
                        <a:buFont typeface="Monotype Sorts" pitchFamily="2" charset="2"/>
                        <a:buNone/>
                        <a:tabLst/>
                      </a:pPr>
                      <a:r>
                        <a:rPr kumimoji="0" lang="fr-FR" sz="2200" b="1" i="0" u="none" strike="noStrike" cap="none" normalizeH="0" baseline="0" dirty="0">
                          <a:ln>
                            <a:noFill/>
                          </a:ln>
                          <a:solidFill>
                            <a:srgbClr val="0072C6"/>
                          </a:solidFill>
                          <a:effectLst/>
                          <a:latin typeface="Avenir LT 55 Roman" panose="020B0503020000020003" pitchFamily="34" charset="0"/>
                        </a:rPr>
                        <a:t>118%</a:t>
                      </a:r>
                    </a:p>
                    <a:p>
                      <a:pPr marL="0" marR="0" lvl="0" indent="0" algn="ctr" defTabSz="914400" rtl="0" eaLnBrk="0" fontAlgn="base" latinLnBrk="0" hangingPunct="0">
                        <a:lnSpc>
                          <a:spcPct val="100000"/>
                        </a:lnSpc>
                        <a:spcBef>
                          <a:spcPct val="20000"/>
                        </a:spcBef>
                        <a:spcAft>
                          <a:spcPts val="600"/>
                        </a:spcAft>
                        <a:buClr>
                          <a:schemeClr val="hlink"/>
                        </a:buClr>
                        <a:buSzPct val="80000"/>
                        <a:buFont typeface="Monotype Sorts" pitchFamily="2" charset="2"/>
                        <a:buNone/>
                        <a:tabLst/>
                      </a:pPr>
                      <a:r>
                        <a:rPr kumimoji="0" lang="fr-FR" sz="2200" b="1" i="0" u="none" strike="noStrike" cap="none" normalizeH="0" baseline="0" dirty="0">
                          <a:ln>
                            <a:noFill/>
                          </a:ln>
                          <a:solidFill>
                            <a:srgbClr val="0072C6"/>
                          </a:solidFill>
                          <a:effectLst/>
                          <a:latin typeface="Avenir LT 55 Roman" panose="020B0503020000020003" pitchFamily="34" charset="0"/>
                        </a:rPr>
                        <a:t>150%</a:t>
                      </a:r>
                    </a:p>
                    <a:p>
                      <a:pPr marL="0" marR="0" lvl="0" indent="0" algn="ctr" defTabSz="914400" rtl="0" eaLnBrk="0" fontAlgn="base" latinLnBrk="0" hangingPunct="0">
                        <a:lnSpc>
                          <a:spcPct val="100000"/>
                        </a:lnSpc>
                        <a:spcBef>
                          <a:spcPct val="20000"/>
                        </a:spcBef>
                        <a:spcAft>
                          <a:spcPts val="600"/>
                        </a:spcAft>
                        <a:buClr>
                          <a:schemeClr val="hlink"/>
                        </a:buClr>
                        <a:buSzPct val="80000"/>
                        <a:buFont typeface="Monotype Sorts" pitchFamily="2" charset="2"/>
                        <a:buNone/>
                        <a:tabLst/>
                      </a:pPr>
                      <a:r>
                        <a:rPr kumimoji="0" lang="fr-FR" sz="2200" b="1" i="0" u="none" strike="noStrike" cap="none" normalizeH="0" baseline="0" dirty="0">
                          <a:ln>
                            <a:noFill/>
                          </a:ln>
                          <a:solidFill>
                            <a:srgbClr val="0072C6"/>
                          </a:solidFill>
                          <a:effectLst/>
                          <a:latin typeface="Avenir LT 55 Roman" panose="020B0503020000020003" pitchFamily="34" charset="0"/>
                        </a:rPr>
                        <a:t>170%</a:t>
                      </a:r>
                    </a:p>
                    <a:p>
                      <a:pPr marL="0" marR="0" lvl="0" indent="0" algn="ctr" defTabSz="914400" rtl="0" eaLnBrk="0" fontAlgn="base" latinLnBrk="0" hangingPunct="0">
                        <a:lnSpc>
                          <a:spcPct val="100000"/>
                        </a:lnSpc>
                        <a:spcBef>
                          <a:spcPct val="20000"/>
                        </a:spcBef>
                        <a:spcAft>
                          <a:spcPts val="600"/>
                        </a:spcAft>
                        <a:buClr>
                          <a:schemeClr val="hlink"/>
                        </a:buClr>
                        <a:buSzPct val="80000"/>
                        <a:buFont typeface="Monotype Sorts" pitchFamily="2" charset="2"/>
                        <a:buNone/>
                        <a:tabLst/>
                      </a:pPr>
                      <a:r>
                        <a:rPr kumimoji="0" lang="fr-FR" sz="2200" b="1" i="0" u="none" strike="noStrike" cap="none" normalizeH="0" baseline="0" dirty="0">
                          <a:ln>
                            <a:noFill/>
                          </a:ln>
                          <a:solidFill>
                            <a:srgbClr val="0072C6"/>
                          </a:solidFill>
                          <a:effectLst/>
                          <a:latin typeface="Avenir LT 55 Roman" panose="020B0503020000020003" pitchFamily="34" charset="0"/>
                        </a:rPr>
                        <a:t>177%</a:t>
                      </a:r>
                    </a:p>
                    <a:p>
                      <a:pPr marL="0" marR="0" lvl="0" indent="0" algn="ctr" defTabSz="914400" rtl="0" eaLnBrk="0" fontAlgn="base" latinLnBrk="0" hangingPunct="0">
                        <a:lnSpc>
                          <a:spcPct val="100000"/>
                        </a:lnSpc>
                        <a:spcBef>
                          <a:spcPct val="20000"/>
                        </a:spcBef>
                        <a:spcAft>
                          <a:spcPts val="600"/>
                        </a:spcAft>
                        <a:buClr>
                          <a:schemeClr val="hlink"/>
                        </a:buClr>
                        <a:buSzPct val="80000"/>
                        <a:buFont typeface="Monotype Sorts" pitchFamily="2" charset="2"/>
                        <a:buNone/>
                        <a:tabLst/>
                      </a:pPr>
                      <a:r>
                        <a:rPr kumimoji="0" lang="fr-FR" sz="2200" b="1" i="0" u="none" strike="noStrike" cap="none" normalizeH="0" baseline="0" dirty="0">
                          <a:ln>
                            <a:noFill/>
                          </a:ln>
                          <a:solidFill>
                            <a:srgbClr val="0072C6"/>
                          </a:solidFill>
                          <a:effectLst/>
                          <a:latin typeface="Avenir LT 55 Roman" panose="020B0503020000020003" pitchFamily="34" charset="0"/>
                        </a:rPr>
                        <a:t>260%</a:t>
                      </a:r>
                    </a:p>
                    <a:p>
                      <a:pPr marL="0" marR="0" lvl="0" indent="0" algn="ctr" defTabSz="914400" rtl="0" eaLnBrk="0" fontAlgn="base" latinLnBrk="0" hangingPunct="0">
                        <a:lnSpc>
                          <a:spcPct val="100000"/>
                        </a:lnSpc>
                        <a:spcBef>
                          <a:spcPct val="20000"/>
                        </a:spcBef>
                        <a:spcAft>
                          <a:spcPts val="600"/>
                        </a:spcAft>
                        <a:buClr>
                          <a:schemeClr val="hlink"/>
                        </a:buClr>
                        <a:buSzPct val="80000"/>
                        <a:buFont typeface="Monotype Sorts" pitchFamily="2" charset="2"/>
                        <a:buNone/>
                        <a:tabLst/>
                      </a:pPr>
                      <a:r>
                        <a:rPr kumimoji="0" lang="fr-FR" sz="2200" b="1" i="0" u="none" strike="noStrike" cap="none" normalizeH="0" baseline="0" dirty="0">
                          <a:ln>
                            <a:noFill/>
                          </a:ln>
                          <a:solidFill>
                            <a:srgbClr val="0072C6"/>
                          </a:solidFill>
                          <a:effectLst/>
                          <a:latin typeface="Avenir LT 55 Roman" panose="020B0503020000020003" pitchFamily="34" charset="0"/>
                        </a:rPr>
                        <a:t>262%</a:t>
                      </a:r>
                    </a:p>
                  </a:txBody>
                  <a:tcPr marL="91450" marR="91450" marT="45713" marB="45713" horzOverflow="overflow">
                    <a:lnL w="12700" cap="flat" cmpd="sng" algn="ctr">
                      <a:solidFill>
                        <a:srgbClr val="F47A00"/>
                      </a:solidFill>
                      <a:prstDash val="solid"/>
                      <a:round/>
                      <a:headEnd type="none" w="sm" len="sm"/>
                      <a:tailEnd type="none" w="sm" len="sm"/>
                    </a:lnL>
                    <a:lnR w="12700" cap="flat" cmpd="sng" algn="ctr">
                      <a:solidFill>
                        <a:srgbClr val="F47A00"/>
                      </a:solidFill>
                      <a:prstDash val="solid"/>
                      <a:round/>
                      <a:headEnd type="none" w="sm" len="sm"/>
                      <a:tailEnd type="none" w="sm" len="sm"/>
                    </a:lnR>
                    <a:lnT w="12700" cap="flat" cmpd="sng" algn="ctr">
                      <a:solidFill>
                        <a:srgbClr val="F47A00"/>
                      </a:solidFill>
                      <a:prstDash val="solid"/>
                      <a:round/>
                      <a:headEnd type="none" w="sm" len="sm"/>
                      <a:tailEnd type="none" w="sm" len="sm"/>
                    </a:lnT>
                    <a:lnB w="12700" cap="flat" cmpd="sng" algn="ctr">
                      <a:solidFill>
                        <a:srgbClr val="F47A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 name="ZoneTexte 8"/>
          <p:cNvSpPr txBox="1"/>
          <p:nvPr/>
        </p:nvSpPr>
        <p:spPr>
          <a:xfrm>
            <a:off x="2599288" y="6230668"/>
            <a:ext cx="5737150" cy="338554"/>
          </a:xfrm>
          <a:prstGeom prst="rect">
            <a:avLst/>
          </a:prstGeom>
          <a:noFill/>
        </p:spPr>
        <p:txBody>
          <a:bodyPr wrap="square" rtlCol="0">
            <a:spAutoFit/>
          </a:bodyPr>
          <a:lstStyle/>
          <a:p>
            <a:r>
              <a:rPr lang="fr-FR" sz="1600" i="1" dirty="0">
                <a:solidFill>
                  <a:srgbClr val="0071B9"/>
                </a:solidFill>
              </a:rPr>
              <a:t>Source: calculs Rexecode d’après Eurostat et INSEE</a:t>
            </a:r>
          </a:p>
        </p:txBody>
      </p:sp>
      <p:pic>
        <p:nvPicPr>
          <p:cNvPr id="11" name="Imag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6302279"/>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BA118D0A-8B07-44E2-99B9-18FD340A3706}" type="slidenum">
              <a:rPr lang="fr-FR"/>
              <a:pPr>
                <a:defRPr/>
              </a:pPr>
              <a:t>89</a:t>
            </a:fld>
            <a:endParaRPr lang="fr-FR" dirty="0"/>
          </a:p>
        </p:txBody>
      </p:sp>
      <p:sp>
        <p:nvSpPr>
          <p:cNvPr id="9" name="Espace réservé du pied de page 3"/>
          <p:cNvSpPr>
            <a:spLocks noGrp="1"/>
          </p:cNvSpPr>
          <p:nvPr/>
        </p:nvSpPr>
        <p:spPr bwMode="auto">
          <a:xfrm>
            <a:off x="1559497" y="6507769"/>
            <a:ext cx="5724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chemeClr val="hlink"/>
              </a:buClr>
              <a:buSzPct val="80000"/>
              <a:buFont typeface="Monotype Sorts"/>
              <a:buChar char="w"/>
              <a:defRPr sz="3200" b="1">
                <a:solidFill>
                  <a:srgbClr val="0071B9"/>
                </a:solidFill>
                <a:latin typeface="Arial" pitchFamily="34" charset="0"/>
              </a:defRPr>
            </a:lvl1pPr>
            <a:lvl2pPr marL="742950" indent="-285750" eaLnBrk="0" hangingPunct="0">
              <a:spcBef>
                <a:spcPct val="20000"/>
              </a:spcBef>
              <a:buClr>
                <a:schemeClr val="accent1"/>
              </a:buClr>
              <a:buChar char="•"/>
              <a:defRPr sz="2800" b="1">
                <a:solidFill>
                  <a:srgbClr val="0071B9"/>
                </a:solidFill>
                <a:latin typeface="Arial" pitchFamily="34" charset="0"/>
              </a:defRPr>
            </a:lvl2pPr>
            <a:lvl3pPr marL="1143000" indent="-228600" eaLnBrk="0" hangingPunct="0">
              <a:spcBef>
                <a:spcPct val="20000"/>
              </a:spcBef>
              <a:buClr>
                <a:schemeClr val="folHlink"/>
              </a:buClr>
              <a:buChar char="•"/>
              <a:defRPr sz="2400" b="1">
                <a:solidFill>
                  <a:srgbClr val="0071B9"/>
                </a:solidFill>
                <a:latin typeface="Arial" pitchFamily="34" charset="0"/>
              </a:defRPr>
            </a:lvl3pPr>
            <a:lvl4pPr marL="1600200" indent="-228600" eaLnBrk="0" hangingPunct="0">
              <a:spcBef>
                <a:spcPct val="20000"/>
              </a:spcBef>
              <a:buChar char="–"/>
              <a:defRPr sz="2000" b="1">
                <a:solidFill>
                  <a:srgbClr val="0071B9"/>
                </a:solidFill>
                <a:latin typeface="Arial" pitchFamily="34" charset="0"/>
              </a:defRPr>
            </a:lvl4pPr>
            <a:lvl5pPr marL="2057400" indent="-228600" eaLnBrk="0" hangingPunct="0">
              <a:spcBef>
                <a:spcPct val="20000"/>
              </a:spcBef>
              <a:buChar char="•"/>
              <a:defRPr sz="2000" b="1">
                <a:solidFill>
                  <a:srgbClr val="0071B9"/>
                </a:solidFill>
                <a:latin typeface="Arial" pitchFamily="34" charset="0"/>
              </a:defRPr>
            </a:lvl5pPr>
            <a:lvl6pPr marL="2514600" indent="-228600" eaLnBrk="0" fontAlgn="base" hangingPunct="0">
              <a:spcBef>
                <a:spcPct val="20000"/>
              </a:spcBef>
              <a:spcAft>
                <a:spcPct val="0"/>
              </a:spcAft>
              <a:buChar char="•"/>
              <a:defRPr sz="2000" b="1">
                <a:solidFill>
                  <a:srgbClr val="0071B9"/>
                </a:solidFill>
                <a:latin typeface="Arial" pitchFamily="34" charset="0"/>
              </a:defRPr>
            </a:lvl6pPr>
            <a:lvl7pPr marL="2971800" indent="-228600" eaLnBrk="0" fontAlgn="base" hangingPunct="0">
              <a:spcBef>
                <a:spcPct val="20000"/>
              </a:spcBef>
              <a:spcAft>
                <a:spcPct val="0"/>
              </a:spcAft>
              <a:buChar char="•"/>
              <a:defRPr sz="2000" b="1">
                <a:solidFill>
                  <a:srgbClr val="0071B9"/>
                </a:solidFill>
                <a:latin typeface="Arial" pitchFamily="34" charset="0"/>
              </a:defRPr>
            </a:lvl7pPr>
            <a:lvl8pPr marL="3429000" indent="-228600" eaLnBrk="0" fontAlgn="base" hangingPunct="0">
              <a:spcBef>
                <a:spcPct val="20000"/>
              </a:spcBef>
              <a:spcAft>
                <a:spcPct val="0"/>
              </a:spcAft>
              <a:buChar char="•"/>
              <a:defRPr sz="2000" b="1">
                <a:solidFill>
                  <a:srgbClr val="0071B9"/>
                </a:solidFill>
                <a:latin typeface="Arial" pitchFamily="34" charset="0"/>
              </a:defRPr>
            </a:lvl8pPr>
            <a:lvl9pPr marL="3886200" indent="-228600" eaLnBrk="0" fontAlgn="base" hangingPunct="0">
              <a:spcBef>
                <a:spcPct val="20000"/>
              </a:spcBef>
              <a:spcAft>
                <a:spcPct val="0"/>
              </a:spcAft>
              <a:buChar char="•"/>
              <a:defRPr sz="2000" b="1">
                <a:solidFill>
                  <a:srgbClr val="0071B9"/>
                </a:solidFill>
                <a:latin typeface="Arial" pitchFamily="34" charset="0"/>
              </a:defRPr>
            </a:lvl9pPr>
          </a:lstStyle>
          <a:p>
            <a:pPr>
              <a:buNone/>
            </a:pPr>
            <a:endParaRPr lang="fr-FR" altLang="fr-FR" sz="1200" b="0" dirty="0">
              <a:latin typeface="Avenir LT 55 Oblique" pitchFamily="34" charset="0"/>
            </a:endParaRPr>
          </a:p>
        </p:txBody>
      </p:sp>
      <p:sp>
        <p:nvSpPr>
          <p:cNvPr id="8" name="Line 3"/>
          <p:cNvSpPr>
            <a:spLocks noChangeShapeType="1"/>
          </p:cNvSpPr>
          <p:nvPr/>
        </p:nvSpPr>
        <p:spPr bwMode="auto">
          <a:xfrm>
            <a:off x="507341" y="847746"/>
            <a:ext cx="8641655" cy="0"/>
          </a:xfrm>
          <a:prstGeom prst="line">
            <a:avLst/>
          </a:prstGeom>
          <a:noFill/>
          <a:ln w="25400">
            <a:solidFill>
              <a:srgbClr val="F47A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sp>
        <p:nvSpPr>
          <p:cNvPr id="7" name="Rectangle 6"/>
          <p:cNvSpPr/>
          <p:nvPr/>
        </p:nvSpPr>
        <p:spPr>
          <a:xfrm>
            <a:off x="1847850" y="2446874"/>
            <a:ext cx="8496300" cy="1477328"/>
          </a:xfrm>
          <a:prstGeom prst="rect">
            <a:avLst/>
          </a:prstGeom>
        </p:spPr>
        <p:txBody>
          <a:bodyPr wrap="square">
            <a:spAutoFit/>
          </a:bodyPr>
          <a:lstStyle/>
          <a:p>
            <a:pPr algn="ctr" eaLnBrk="0" hangingPunct="0">
              <a:spcBef>
                <a:spcPts val="1200"/>
              </a:spcBef>
              <a:buClr>
                <a:srgbClr val="E87511"/>
              </a:buClr>
              <a:defRPr/>
            </a:pPr>
            <a:r>
              <a:rPr lang="fr-FR" altLang="fr-FR" sz="4000">
                <a:solidFill>
                  <a:srgbClr val="0071B9"/>
                </a:solidFill>
              </a:rPr>
              <a:t>Merci de votre attention !</a:t>
            </a:r>
          </a:p>
          <a:p>
            <a:pPr algn="ctr" eaLnBrk="0" hangingPunct="0">
              <a:spcBef>
                <a:spcPts val="1200"/>
              </a:spcBef>
              <a:buClr>
                <a:srgbClr val="E87511"/>
              </a:buClr>
              <a:defRPr/>
            </a:pPr>
            <a:r>
              <a:rPr lang="fr-FR" altLang="fr-FR" sz="4000">
                <a:solidFill>
                  <a:srgbClr val="0071B9"/>
                </a:solidFill>
              </a:rPr>
              <a:t>Des </a:t>
            </a:r>
            <a:r>
              <a:rPr lang="fr-FR" altLang="fr-FR" sz="4000" dirty="0">
                <a:solidFill>
                  <a:srgbClr val="0071B9"/>
                </a:solidFill>
              </a:rPr>
              <a:t>questions?</a:t>
            </a:r>
          </a:p>
        </p:txBody>
      </p:sp>
      <p:pic>
        <p:nvPicPr>
          <p:cNvPr id="11" name="Imag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71552" y="5196922"/>
            <a:ext cx="2439553" cy="3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13266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242262" y="1326236"/>
            <a:ext cx="9378393" cy="4525924"/>
          </a:xfrm>
        </p:spPr>
        <p:txBody>
          <a:bodyPr/>
          <a:lstStyle/>
          <a:p>
            <a:pPr algn="just"/>
            <a:r>
              <a:rPr lang="fr-FR" sz="2000" dirty="0">
                <a:solidFill>
                  <a:schemeClr val="tx1"/>
                </a:solidFill>
              </a:rPr>
              <a:t>Pour qu’une valeur soit publiée, 2 conditions cumulatives :</a:t>
            </a:r>
          </a:p>
          <a:p>
            <a:pPr lvl="1" algn="just"/>
            <a:r>
              <a:rPr lang="fr-FR" sz="1800" dirty="0"/>
              <a:t>Au moins 3 réseaux déclarants (négociant, distributeur, constructeur, etc.),</a:t>
            </a:r>
          </a:p>
          <a:p>
            <a:pPr lvl="1" algn="just"/>
            <a:r>
              <a:rPr lang="fr-FR" sz="1800" dirty="0">
                <a:solidFill>
                  <a:schemeClr val="tx1"/>
                </a:solidFill>
              </a:rPr>
              <a:t>Au moins 7 cotateurs.</a:t>
            </a:r>
          </a:p>
          <a:p>
            <a:pPr marL="0" indent="0" algn="just">
              <a:buNone/>
            </a:pPr>
            <a:endParaRPr lang="fr-FR" sz="1000" dirty="0">
              <a:solidFill>
                <a:schemeClr val="tx1"/>
              </a:solidFill>
            </a:endParaRPr>
          </a:p>
          <a:p>
            <a:pPr marL="0" indent="0" algn="just">
              <a:buNone/>
            </a:pPr>
            <a:endParaRPr lang="fr-FR" sz="1000" dirty="0">
              <a:solidFill>
                <a:schemeClr val="tx1"/>
              </a:solidFill>
            </a:endParaRPr>
          </a:p>
          <a:p>
            <a:pPr algn="just"/>
            <a:r>
              <a:rPr lang="fr-FR" sz="2000" dirty="0">
                <a:solidFill>
                  <a:schemeClr val="tx1"/>
                </a:solidFill>
              </a:rPr>
              <a:t>Les cotes ne ressortiront pas sur le site argus-chariot.com</a:t>
            </a:r>
          </a:p>
          <a:p>
            <a:pPr lvl="2" algn="just"/>
            <a:r>
              <a:rPr lang="fr-FR" sz="1200" b="1" dirty="0"/>
              <a:t>En cas de manque de diversité d’origines de cotes (réseaux déclarants),</a:t>
            </a:r>
          </a:p>
          <a:p>
            <a:pPr lvl="2" algn="just"/>
            <a:r>
              <a:rPr lang="fr-FR" sz="1200" b="1" dirty="0"/>
              <a:t>En cas de manque de cotateurs.</a:t>
            </a:r>
          </a:p>
          <a:p>
            <a:pPr algn="just"/>
            <a:r>
              <a:rPr lang="fr-FR" sz="2000" dirty="0">
                <a:solidFill>
                  <a:schemeClr val="tx1"/>
                </a:solidFill>
              </a:rPr>
              <a:t>Une marque pourrait être surcotée ou à l’inverse, sous-cotée :</a:t>
            </a:r>
          </a:p>
          <a:p>
            <a:pPr lvl="2" algn="just"/>
            <a:r>
              <a:rPr lang="fr-FR" sz="1200" b="1" dirty="0"/>
              <a:t>En cas de présence trop forte ou trop faible d’un réseau.</a:t>
            </a:r>
          </a:p>
          <a:p>
            <a:pPr lvl="1" algn="just"/>
            <a:endParaRPr lang="fr-FR" sz="1800" dirty="0">
              <a:solidFill>
                <a:schemeClr val="tx1"/>
              </a:solidFill>
            </a:endParaRPr>
          </a:p>
          <a:p>
            <a:pPr marL="0" indent="0" algn="just">
              <a:buNone/>
            </a:pPr>
            <a:endParaRPr lang="fr-FR" sz="1800" b="1" dirty="0">
              <a:solidFill>
                <a:schemeClr val="accent5"/>
              </a:solidFill>
            </a:endParaRPr>
          </a:p>
        </p:txBody>
      </p:sp>
      <p:sp>
        <p:nvSpPr>
          <p:cNvPr id="7" name="Titre 1"/>
          <p:cNvSpPr>
            <a:spLocks noGrp="1"/>
          </p:cNvSpPr>
          <p:nvPr>
            <p:ph type="title"/>
          </p:nvPr>
        </p:nvSpPr>
        <p:spPr>
          <a:xfrm>
            <a:off x="-132521" y="-45301"/>
            <a:ext cx="9753176" cy="727869"/>
          </a:xfrm>
        </p:spPr>
        <p:txBody>
          <a:bodyPr/>
          <a:lstStyle/>
          <a:p>
            <a:r>
              <a:rPr lang="fr-FR" sz="2800" dirty="0"/>
              <a:t>Quels impacts si peu de cotateurs pour une marque ?</a:t>
            </a:r>
          </a:p>
        </p:txBody>
      </p:sp>
      <p:sp>
        <p:nvSpPr>
          <p:cNvPr id="8" name="Espace réservé du texte 2"/>
          <p:cNvSpPr txBox="1">
            <a:spLocks/>
          </p:cNvSpPr>
          <p:nvPr/>
        </p:nvSpPr>
        <p:spPr>
          <a:xfrm>
            <a:off x="242262" y="693542"/>
            <a:ext cx="8274721" cy="430524"/>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Rappel de la règle des 7 dont 3</a:t>
            </a:r>
          </a:p>
        </p:txBody>
      </p:sp>
      <p:sp>
        <p:nvSpPr>
          <p:cNvPr id="5" name="Espace réservé du texte 2">
            <a:extLst>
              <a:ext uri="{FF2B5EF4-FFF2-40B4-BE49-F238E27FC236}">
                <a16:creationId xmlns:a16="http://schemas.microsoft.com/office/drawing/2014/main" id="{769EDFAC-63BB-64BE-6A15-652D9826BE56}"/>
              </a:ext>
            </a:extLst>
          </p:cNvPr>
          <p:cNvSpPr txBox="1">
            <a:spLocks/>
          </p:cNvSpPr>
          <p:nvPr/>
        </p:nvSpPr>
        <p:spPr>
          <a:xfrm>
            <a:off x="236166" y="2833238"/>
            <a:ext cx="10346490" cy="430524"/>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000" b="1" i="1" dirty="0">
                <a:solidFill>
                  <a:schemeClr val="tx1"/>
                </a:solidFill>
              </a:rPr>
              <a:t>Que peut-il arriver en cas de faible nombre de cotations pour une marque ?</a:t>
            </a:r>
          </a:p>
        </p:txBody>
      </p:sp>
    </p:spTree>
    <p:extLst>
      <p:ext uri="{BB962C8B-B14F-4D97-AF65-F5344CB8AC3E}">
        <p14:creationId xmlns:p14="http://schemas.microsoft.com/office/powerpoint/2010/main" val="171346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909354" y="1564571"/>
            <a:ext cx="8373291" cy="2263097"/>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r>
              <a:rPr lang="fr-FR" sz="4400" dirty="0"/>
              <a:t>CHARIOTS D’OCCASION</a:t>
            </a:r>
          </a:p>
          <a:p>
            <a:pPr>
              <a:lnSpc>
                <a:spcPct val="150000"/>
              </a:lnSpc>
            </a:pPr>
            <a:r>
              <a:rPr lang="fr-FR" sz="3600" b="0" dirty="0"/>
              <a:t>Mise en service</a:t>
            </a:r>
          </a:p>
        </p:txBody>
      </p:sp>
      <p:sp>
        <p:nvSpPr>
          <p:cNvPr id="3" name="Sous-titre 2"/>
          <p:cNvSpPr txBox="1">
            <a:spLocks/>
          </p:cNvSpPr>
          <p:nvPr/>
        </p:nvSpPr>
        <p:spPr bwMode="auto">
          <a:xfrm>
            <a:off x="5948103" y="4440062"/>
            <a:ext cx="4824536" cy="1008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2400" b="1" kern="1200">
                <a:solidFill>
                  <a:srgbClr val="E8147B"/>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914400" eaLnBrk="1" hangingPunct="1"/>
            <a:r>
              <a:rPr lang="fr-FR" altLang="fr-FR" dirty="0">
                <a:solidFill>
                  <a:srgbClr val="0067B8"/>
                </a:solidFill>
              </a:rPr>
              <a:t>Thierry HANOTEL</a:t>
            </a:r>
          </a:p>
          <a:p>
            <a:pPr defTabSz="914400" eaLnBrk="1" hangingPunct="1"/>
            <a:r>
              <a:rPr lang="fr-FR" altLang="fr-FR" sz="3200" dirty="0">
                <a:solidFill>
                  <a:srgbClr val="0067B8"/>
                </a:solidFill>
              </a:rPr>
              <a:t>INRS Paris</a:t>
            </a:r>
          </a:p>
        </p:txBody>
      </p:sp>
      <p:pic>
        <p:nvPicPr>
          <p:cNvPr id="6" name="Image 5" descr="C:\Users\pole-eco\Desktop\chariot1.PNG">
            <a:extLst>
              <a:ext uri="{FF2B5EF4-FFF2-40B4-BE49-F238E27FC236}">
                <a16:creationId xmlns:a16="http://schemas.microsoft.com/office/drawing/2014/main" id="{3E52F76B-829F-4DC6-B447-558CF3550654}"/>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266514" y="4304673"/>
            <a:ext cx="643890" cy="639445"/>
          </a:xfrm>
          <a:prstGeom prst="rect">
            <a:avLst/>
          </a:prstGeom>
          <a:noFill/>
          <a:ln>
            <a:noFill/>
          </a:ln>
        </p:spPr>
      </p:pic>
      <p:pic>
        <p:nvPicPr>
          <p:cNvPr id="5" name="Imag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686" y="104125"/>
            <a:ext cx="2204314" cy="816669"/>
          </a:xfrm>
          <a:prstGeom prst="rect">
            <a:avLst/>
          </a:prstGeom>
        </p:spPr>
      </p:pic>
      <p:pic>
        <p:nvPicPr>
          <p:cNvPr id="7" name="Image 6"/>
          <p:cNvPicPr>
            <a:picLocks noChangeAspect="1"/>
          </p:cNvPicPr>
          <p:nvPr/>
        </p:nvPicPr>
        <p:blipFill>
          <a:blip r:embed="rId4">
            <a:clrChange>
              <a:clrFrom>
                <a:srgbClr val="FFFFFF"/>
              </a:clrFrom>
              <a:clrTo>
                <a:srgbClr val="FFFFFF">
                  <a:alpha val="0"/>
                </a:srgbClr>
              </a:clrTo>
            </a:clrChange>
          </a:blip>
          <a:stretch>
            <a:fillRect/>
          </a:stretch>
        </p:blipFill>
        <p:spPr>
          <a:xfrm>
            <a:off x="5" y="3856366"/>
            <a:ext cx="3387870" cy="2160000"/>
          </a:xfrm>
          <a:prstGeom prst="rect">
            <a:avLst/>
          </a:prstGeom>
        </p:spPr>
      </p:pic>
    </p:spTree>
    <p:extLst>
      <p:ext uri="{BB962C8B-B14F-4D97-AF65-F5344CB8AC3E}">
        <p14:creationId xmlns:p14="http://schemas.microsoft.com/office/powerpoint/2010/main" val="18513915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7"/>
          <p:cNvSpPr txBox="1">
            <a:spLocks/>
          </p:cNvSpPr>
          <p:nvPr/>
        </p:nvSpPr>
        <p:spPr>
          <a:xfrm>
            <a:off x="530340" y="506458"/>
            <a:ext cx="10444480" cy="5125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None/>
            </a:pPr>
            <a:r>
              <a:rPr lang="fr-FR" sz="3200" b="1" dirty="0"/>
              <a:t>INRS - Département ECT :</a:t>
            </a:r>
            <a:endParaRPr lang="fr-FR" sz="3200" dirty="0"/>
          </a:p>
          <a:p>
            <a:pPr marL="0" indent="0" algn="just">
              <a:spcBef>
                <a:spcPts val="1200"/>
              </a:spcBef>
              <a:buClr>
                <a:srgbClr val="302828"/>
              </a:buClr>
              <a:buSzPct val="90000"/>
              <a:buNone/>
              <a:defRPr/>
            </a:pPr>
            <a:r>
              <a:rPr lang="fr-FR" sz="2000" kern="0" dirty="0"/>
              <a:t>Conseil et Assistance :</a:t>
            </a:r>
          </a:p>
          <a:p>
            <a:pPr marL="446088" lvl="1" indent="-360363">
              <a:lnSpc>
                <a:spcPct val="100000"/>
              </a:lnSpc>
              <a:spcBef>
                <a:spcPts val="300"/>
              </a:spcBef>
              <a:buClr>
                <a:schemeClr val="tx1">
                  <a:lumMod val="50000"/>
                  <a:lumOff val="50000"/>
                </a:schemeClr>
              </a:buClr>
              <a:buSzPct val="50000"/>
              <a:buFont typeface="Wingdings 2" panose="05020102010507070707" pitchFamily="18" charset="2"/>
              <a:buChar char="¢"/>
              <a:defRPr/>
            </a:pPr>
            <a:r>
              <a:rPr lang="fr-FR" sz="2000" dirty="0">
                <a:latin typeface="Calibri" pitchFamily="34" charset="0"/>
                <a:ea typeface="Tahoma" panose="020B0604030504040204" pitchFamily="34" charset="0"/>
                <a:cs typeface="Tahoma" panose="020B0604030504040204" pitchFamily="34" charset="0"/>
              </a:rPr>
              <a:t>au Réseau assurance maladie – risques professionnels,</a:t>
            </a:r>
          </a:p>
          <a:p>
            <a:pPr marL="446088" lvl="1" indent="-360363">
              <a:lnSpc>
                <a:spcPct val="100000"/>
              </a:lnSpc>
              <a:spcBef>
                <a:spcPts val="300"/>
              </a:spcBef>
              <a:buClr>
                <a:schemeClr val="tx1">
                  <a:lumMod val="50000"/>
                  <a:lumOff val="50000"/>
                </a:schemeClr>
              </a:buClr>
              <a:buSzPct val="50000"/>
              <a:buFont typeface="Wingdings 2" panose="05020102010507070707" pitchFamily="18" charset="2"/>
              <a:buChar char="¢"/>
              <a:defRPr/>
            </a:pPr>
            <a:r>
              <a:rPr lang="fr-FR" sz="2000" dirty="0">
                <a:latin typeface="Calibri" pitchFamily="34" charset="0"/>
                <a:ea typeface="Tahoma" panose="020B0604030504040204" pitchFamily="34" charset="0"/>
                <a:cs typeface="Tahoma" panose="020B0604030504040204" pitchFamily="34" charset="0"/>
              </a:rPr>
              <a:t>aux entreprises et salariés,</a:t>
            </a:r>
          </a:p>
          <a:p>
            <a:pPr marL="446088" lvl="1" indent="-360363">
              <a:lnSpc>
                <a:spcPct val="100000"/>
              </a:lnSpc>
              <a:spcBef>
                <a:spcPts val="300"/>
              </a:spcBef>
              <a:buClr>
                <a:schemeClr val="tx1">
                  <a:lumMod val="50000"/>
                  <a:lumOff val="50000"/>
                </a:schemeClr>
              </a:buClr>
              <a:buSzPct val="50000"/>
              <a:buFont typeface="Wingdings 2" panose="05020102010507070707" pitchFamily="18" charset="2"/>
              <a:buChar char="¢"/>
              <a:defRPr/>
            </a:pPr>
            <a:r>
              <a:rPr lang="fr-FR" sz="2000" dirty="0">
                <a:latin typeface="Calibri" pitchFamily="34" charset="0"/>
                <a:ea typeface="Tahoma" panose="020B0604030504040204" pitchFamily="34" charset="0"/>
                <a:cs typeface="Tahoma" panose="020B0604030504040204" pitchFamily="34" charset="0"/>
              </a:rPr>
              <a:t>aux ministères (DGT, MTES…),</a:t>
            </a:r>
          </a:p>
          <a:p>
            <a:pPr marL="446088" lvl="1" indent="-360363">
              <a:lnSpc>
                <a:spcPct val="100000"/>
              </a:lnSpc>
              <a:spcBef>
                <a:spcPts val="300"/>
              </a:spcBef>
              <a:buClr>
                <a:schemeClr val="tx1">
                  <a:lumMod val="50000"/>
                  <a:lumOff val="50000"/>
                </a:schemeClr>
              </a:buClr>
              <a:buSzPct val="50000"/>
              <a:buFont typeface="Wingdings 2" panose="05020102010507070707" pitchFamily="18" charset="2"/>
              <a:buChar char="¢"/>
              <a:defRPr/>
            </a:pPr>
            <a:r>
              <a:rPr lang="fr-FR" sz="2000" dirty="0">
                <a:latin typeface="Calibri" pitchFamily="34" charset="0"/>
                <a:ea typeface="Tahoma" panose="020B0604030504040204" pitchFamily="34" charset="0"/>
                <a:cs typeface="Tahoma" panose="020B0604030504040204" pitchFamily="34" charset="0"/>
              </a:rPr>
              <a:t>aux fédérations et syndicats,</a:t>
            </a:r>
          </a:p>
          <a:p>
            <a:pPr marL="446088" lvl="1" indent="-360363">
              <a:lnSpc>
                <a:spcPct val="100000"/>
              </a:lnSpc>
              <a:spcBef>
                <a:spcPts val="300"/>
              </a:spcBef>
              <a:buClr>
                <a:schemeClr val="tx1">
                  <a:lumMod val="50000"/>
                  <a:lumOff val="50000"/>
                </a:schemeClr>
              </a:buClr>
              <a:buSzPct val="50000"/>
              <a:buFont typeface="Wingdings 2" panose="05020102010507070707" pitchFamily="18" charset="2"/>
              <a:buChar char="¢"/>
              <a:defRPr/>
            </a:pPr>
            <a:r>
              <a:rPr lang="fr-FR" sz="2000" dirty="0">
                <a:latin typeface="Calibri" pitchFamily="34" charset="0"/>
                <a:ea typeface="Tahoma" panose="020B0604030504040204" pitchFamily="34" charset="0"/>
                <a:cs typeface="Tahoma" panose="020B0604030504040204" pitchFamily="34" charset="0"/>
              </a:rPr>
              <a:t>aux constructeurs de machines…</a:t>
            </a:r>
          </a:p>
          <a:p>
            <a:pPr marL="85725" lvl="1" indent="0">
              <a:lnSpc>
                <a:spcPct val="100000"/>
              </a:lnSpc>
              <a:spcBef>
                <a:spcPts val="300"/>
              </a:spcBef>
              <a:buClr>
                <a:schemeClr val="tx1">
                  <a:lumMod val="50000"/>
                  <a:lumOff val="50000"/>
                </a:schemeClr>
              </a:buClr>
              <a:buSzPct val="50000"/>
              <a:buNone/>
              <a:defRPr/>
            </a:pPr>
            <a:endParaRPr lang="fr-FR" sz="2000" dirty="0">
              <a:latin typeface="Calibri" pitchFamily="34" charset="0"/>
              <a:ea typeface="Tahoma" panose="020B0604030504040204" pitchFamily="34" charset="0"/>
              <a:cs typeface="Tahoma" panose="020B0604030504040204" pitchFamily="34" charset="0"/>
            </a:endParaRPr>
          </a:p>
          <a:p>
            <a:pPr marL="0" indent="0">
              <a:spcBef>
                <a:spcPts val="1800"/>
              </a:spcBef>
              <a:buNone/>
            </a:pPr>
            <a:r>
              <a:rPr lang="fr-FR" sz="3200" b="1" dirty="0"/>
              <a:t>Mes principales activités :</a:t>
            </a:r>
            <a:endParaRPr lang="fr-FR" sz="3200" dirty="0"/>
          </a:p>
          <a:p>
            <a:pPr marL="0" indent="0" algn="just">
              <a:spcBef>
                <a:spcPts val="1200"/>
              </a:spcBef>
              <a:buClr>
                <a:srgbClr val="302828"/>
              </a:buClr>
              <a:buSzPct val="90000"/>
              <a:buNone/>
              <a:defRPr/>
            </a:pPr>
            <a:r>
              <a:rPr lang="fr-FR" sz="2000" kern="0" dirty="0"/>
              <a:t>Référent technique national CACES</a:t>
            </a:r>
            <a:r>
              <a:rPr lang="fr-FR" sz="2000" kern="0" baseline="30000" dirty="0"/>
              <a:t>®</a:t>
            </a:r>
            <a:endParaRPr lang="fr-FR" sz="2000" kern="0" dirty="0"/>
          </a:p>
          <a:p>
            <a:pPr marL="0" indent="0" algn="just">
              <a:spcBef>
                <a:spcPts val="600"/>
              </a:spcBef>
              <a:buClr>
                <a:srgbClr val="302828"/>
              </a:buClr>
              <a:buSzPct val="90000"/>
              <a:buNone/>
              <a:defRPr/>
            </a:pPr>
            <a:r>
              <a:rPr lang="fr-FR" sz="2000" kern="0" dirty="0"/>
              <a:t>Expert pour le Réseau AM-RP :</a:t>
            </a:r>
          </a:p>
          <a:p>
            <a:pPr marL="446088" lvl="1" indent="-360363">
              <a:lnSpc>
                <a:spcPct val="100000"/>
              </a:lnSpc>
              <a:spcBef>
                <a:spcPts val="300"/>
              </a:spcBef>
              <a:buClr>
                <a:schemeClr val="tx1">
                  <a:lumMod val="50000"/>
                  <a:lumOff val="50000"/>
                </a:schemeClr>
              </a:buClr>
              <a:buSzPct val="50000"/>
              <a:buFont typeface="Wingdings 2" panose="05020102010507070707" pitchFamily="18" charset="2"/>
              <a:buChar char="¢"/>
              <a:defRPr/>
            </a:pPr>
            <a:r>
              <a:rPr lang="fr-FR" sz="2000" dirty="0">
                <a:latin typeface="Calibri" pitchFamily="34" charset="0"/>
                <a:ea typeface="Tahoma" panose="020B0604030504040204" pitchFamily="34" charset="0"/>
                <a:cs typeface="Tahoma" panose="020B0604030504040204" pitchFamily="34" charset="0"/>
              </a:rPr>
              <a:t>engins de manutention (chariots industriels et tout-terrain, </a:t>
            </a:r>
            <a:r>
              <a:rPr lang="fr-FR" sz="2000" dirty="0" err="1">
                <a:latin typeface="Calibri" pitchFamily="34" charset="0"/>
                <a:ea typeface="Tahoma" panose="020B0604030504040204" pitchFamily="34" charset="0"/>
                <a:cs typeface="Tahoma" panose="020B0604030504040204" pitchFamily="34" charset="0"/>
              </a:rPr>
              <a:t>transtockeurs</a:t>
            </a:r>
            <a:r>
              <a:rPr lang="fr-FR" sz="2000" dirty="0">
                <a:latin typeface="Calibri" pitchFamily="34" charset="0"/>
                <a:ea typeface="Tahoma" panose="020B0604030504040204" pitchFamily="34" charset="0"/>
                <a:cs typeface="Tahoma" panose="020B0604030504040204" pitchFamily="34" charset="0"/>
              </a:rPr>
              <a:t>, AGV…),</a:t>
            </a:r>
          </a:p>
          <a:p>
            <a:pPr marL="446088" lvl="1" indent="-360363">
              <a:lnSpc>
                <a:spcPct val="100000"/>
              </a:lnSpc>
              <a:spcBef>
                <a:spcPts val="300"/>
              </a:spcBef>
              <a:buClr>
                <a:schemeClr val="tx1">
                  <a:lumMod val="50000"/>
                  <a:lumOff val="50000"/>
                </a:schemeClr>
              </a:buClr>
              <a:buSzPct val="50000"/>
              <a:buFont typeface="Wingdings 2" panose="05020102010507070707" pitchFamily="18" charset="2"/>
              <a:buChar char="¢"/>
              <a:defRPr/>
            </a:pPr>
            <a:r>
              <a:rPr lang="fr-FR" sz="2000" dirty="0">
                <a:latin typeface="Calibri" pitchFamily="34" charset="0"/>
                <a:ea typeface="Tahoma" panose="020B0604030504040204" pitchFamily="34" charset="0"/>
                <a:cs typeface="Tahoma" panose="020B0604030504040204" pitchFamily="34" charset="0"/>
              </a:rPr>
              <a:t>EPI contre les chutes de hauteur…</a:t>
            </a:r>
          </a:p>
          <a:p>
            <a:pPr marL="0" lvl="1" indent="0" algn="just">
              <a:spcBef>
                <a:spcPts val="600"/>
              </a:spcBef>
              <a:buClr>
                <a:srgbClr val="302828"/>
              </a:buClr>
              <a:buSzPct val="90000"/>
              <a:buNone/>
              <a:defRPr/>
            </a:pPr>
            <a:r>
              <a:rPr lang="fr-FR" sz="2000" kern="0" dirty="0"/>
              <a:t>Normalisation européenne.</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72314">
            <a:off x="7224616" y="1684343"/>
            <a:ext cx="4382199" cy="2834396"/>
          </a:xfrm>
          <a:prstGeom prst="rect">
            <a:avLst/>
          </a:prstGeom>
          <a:ln w="3175">
            <a:solidFill>
              <a:schemeClr val="bg1">
                <a:lumMod val="7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8" name="Picture 5" descr="Afficher l'image d'origine"/>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rcRect t="11800" r="12079" b="10695"/>
          <a:stretch/>
        </p:blipFill>
        <p:spPr bwMode="auto">
          <a:xfrm>
            <a:off x="9229988" y="1325534"/>
            <a:ext cx="601381" cy="956931"/>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pied de page 1"/>
          <p:cNvSpPr txBox="1">
            <a:spLocks/>
          </p:cNvSpPr>
          <p:nvPr/>
        </p:nvSpPr>
        <p:spPr>
          <a:xfrm>
            <a:off x="2890520" y="6361419"/>
            <a:ext cx="7802880" cy="406834"/>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400" dirty="0"/>
              <a:t>Mise en service des CHARIOTS D’OCCASION                     </a:t>
            </a:r>
            <a:r>
              <a:rPr lang="fr-FR" sz="1400" b="1" dirty="0"/>
              <a:t>Thierry HANOTEL </a:t>
            </a:r>
            <a:r>
              <a:rPr lang="fr-FR" sz="1400" dirty="0"/>
              <a:t>– INRS Paris</a:t>
            </a:r>
          </a:p>
        </p:txBody>
      </p:sp>
    </p:spTree>
    <p:extLst>
      <p:ext uri="{BB962C8B-B14F-4D97-AF65-F5344CB8AC3E}">
        <p14:creationId xmlns:p14="http://schemas.microsoft.com/office/powerpoint/2010/main" val="3980777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2"/>
          <p:cNvSpPr txBox="1">
            <a:spLocks/>
          </p:cNvSpPr>
          <p:nvPr/>
        </p:nvSpPr>
        <p:spPr>
          <a:xfrm>
            <a:off x="242262" y="1776752"/>
            <a:ext cx="11279178" cy="1378463"/>
          </a:xfrm>
          <a:prstGeom prst="rect">
            <a:avLst/>
          </a:prstGeom>
        </p:spPr>
        <p:txBody>
          <a:bodyPr/>
          <a:lstStyle>
            <a:lvl1pPr marL="0" indent="0" algn="l" defTabSz="914400" rtl="0" eaLnBrk="1" latinLnBrk="0" hangingPunct="1">
              <a:spcBef>
                <a:spcPts val="2000"/>
              </a:spcBef>
              <a:buClr>
                <a:schemeClr val="accent1">
                  <a:lumMod val="60000"/>
                  <a:lumOff val="40000"/>
                </a:schemeClr>
              </a:buClr>
              <a:buSzPct val="150000"/>
              <a:buFontTx/>
              <a:buNone/>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722313" indent="-722313" algn="just"/>
            <a:r>
              <a:rPr lang="fr-FR" sz="2400" u="sng" dirty="0">
                <a:solidFill>
                  <a:schemeClr val="tx1"/>
                </a:solidFill>
              </a:rPr>
              <a:t>Article R.4311-2 du Code du travail :</a:t>
            </a:r>
          </a:p>
          <a:p>
            <a:pPr marL="719137" lvl="2" indent="0" algn="just">
              <a:spcBef>
                <a:spcPts val="1800"/>
              </a:spcBef>
              <a:buFont typeface="Wingdings 2" pitchFamily="18" charset="2"/>
              <a:buNone/>
            </a:pPr>
            <a:r>
              <a:rPr lang="fr-FR" sz="2400" dirty="0">
                <a:solidFill>
                  <a:schemeClr val="tx1"/>
                </a:solidFill>
              </a:rPr>
              <a:t>Est considéré comme « d'occasion », tout chariot :</a:t>
            </a:r>
          </a:p>
          <a:p>
            <a:pPr marL="1073150" lvl="2" indent="-360363" algn="just">
              <a:buClr>
                <a:schemeClr val="bg2">
                  <a:lumMod val="50000"/>
                </a:schemeClr>
              </a:buClr>
            </a:pPr>
            <a:r>
              <a:rPr lang="fr-FR" sz="2400" dirty="0">
                <a:solidFill>
                  <a:schemeClr val="tx1"/>
                </a:solidFill>
              </a:rPr>
              <a:t>ayant déjà été effectivement utilisé dans un Etat membre de l’Union européenne ;</a:t>
            </a:r>
          </a:p>
          <a:p>
            <a:pPr marL="1073150" lvl="2" indent="-360363" algn="just">
              <a:buClr>
                <a:schemeClr val="bg2">
                  <a:lumMod val="50000"/>
                </a:schemeClr>
              </a:buClr>
            </a:pPr>
            <a:r>
              <a:rPr lang="fr-FR" sz="2400" dirty="0">
                <a:solidFill>
                  <a:schemeClr val="tx1"/>
                </a:solidFill>
              </a:rPr>
              <a:t>faisant l'objet d'une exposition, d'une mise en vente, d'une vente, d'une importation, d'une location, d'une mise à disposition ou d'une cession à quelque titre que ce soit.</a:t>
            </a:r>
          </a:p>
          <a:p>
            <a:pPr marL="1079500" lvl="2" indent="-360363" algn="just">
              <a:spcBef>
                <a:spcPts val="300"/>
              </a:spcBef>
            </a:pPr>
            <a:endParaRPr lang="fr-FR" sz="1800" dirty="0">
              <a:solidFill>
                <a:schemeClr val="tx1"/>
              </a:solidFill>
            </a:endParaRPr>
          </a:p>
          <a:p>
            <a:pPr marL="719137" lvl="2" indent="0" algn="just">
              <a:spcBef>
                <a:spcPts val="300"/>
              </a:spcBef>
              <a:buFont typeface="Wingdings 2" pitchFamily="18" charset="2"/>
              <a:buNone/>
            </a:pPr>
            <a:r>
              <a:rPr lang="fr-FR" sz="1800" i="1" dirty="0">
                <a:solidFill>
                  <a:schemeClr val="tx1"/>
                </a:solidFill>
              </a:rPr>
              <a:t>27 Etats membres : Allemagne, Autriche, Belgique, Bulgarie, Chypre, Croatie, Danemark, Espagne, Estonie, Finlande, France, Grèce, Hongrie, Irlande, Italie, Lettonie, Lituanie, Luxembourg, Malte, Pays-Bas, Pologne, Portugal, République tchèque, Roumanie, Slovaquie, Slovénie et Suède.</a:t>
            </a:r>
          </a:p>
        </p:txBody>
      </p:sp>
      <p:sp>
        <p:nvSpPr>
          <p:cNvPr id="3" name="Titre 1"/>
          <p:cNvSpPr>
            <a:spLocks noGrp="1"/>
          </p:cNvSpPr>
          <p:nvPr>
            <p:ph type="title"/>
          </p:nvPr>
        </p:nvSpPr>
        <p:spPr>
          <a:xfrm>
            <a:off x="26971" y="29130"/>
            <a:ext cx="9191457" cy="727869"/>
          </a:xfrm>
        </p:spPr>
        <p:txBody>
          <a:bodyPr/>
          <a:lstStyle/>
          <a:p>
            <a:r>
              <a:rPr lang="fr-FR" dirty="0"/>
              <a:t>Définition préalable</a:t>
            </a:r>
          </a:p>
        </p:txBody>
      </p:sp>
      <p:sp>
        <p:nvSpPr>
          <p:cNvPr id="4" name="Espace réservé du texte 2"/>
          <p:cNvSpPr txBox="1">
            <a:spLocks/>
          </p:cNvSpPr>
          <p:nvPr/>
        </p:nvSpPr>
        <p:spPr>
          <a:xfrm>
            <a:off x="242262" y="1144057"/>
            <a:ext cx="8274721" cy="499991"/>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800" b="1" i="1" dirty="0">
                <a:solidFill>
                  <a:schemeClr val="tx1"/>
                </a:solidFill>
              </a:rPr>
              <a:t>CHARIOT D’OCCASION</a:t>
            </a:r>
            <a:endParaRPr lang="fr-FR" sz="2400" b="1" i="1" dirty="0">
              <a:solidFill>
                <a:schemeClr val="tx1"/>
              </a:solidFill>
            </a:endParaRPr>
          </a:p>
        </p:txBody>
      </p:sp>
      <p:sp>
        <p:nvSpPr>
          <p:cNvPr id="5" name="Espace réservé du pied de page 1"/>
          <p:cNvSpPr txBox="1">
            <a:spLocks/>
          </p:cNvSpPr>
          <p:nvPr/>
        </p:nvSpPr>
        <p:spPr>
          <a:xfrm>
            <a:off x="2890520" y="6361419"/>
            <a:ext cx="7802880" cy="406834"/>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400" dirty="0"/>
              <a:t>Mise en service des CHARIOTS D’OCCASION                     </a:t>
            </a:r>
            <a:r>
              <a:rPr lang="fr-FR" sz="1400" b="1" dirty="0"/>
              <a:t>Thierry HANOTEL </a:t>
            </a:r>
            <a:r>
              <a:rPr lang="fr-FR" sz="1400" dirty="0"/>
              <a:t>– INRS Paris</a:t>
            </a:r>
          </a:p>
        </p:txBody>
      </p:sp>
    </p:spTree>
    <p:extLst>
      <p:ext uri="{BB962C8B-B14F-4D97-AF65-F5344CB8AC3E}">
        <p14:creationId xmlns:p14="http://schemas.microsoft.com/office/powerpoint/2010/main" val="29898338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29390" y="5261963"/>
            <a:ext cx="10592050" cy="732703"/>
          </a:xfrm>
          <a:prstGeom prst="rect">
            <a:avLst/>
          </a:prstGeom>
          <a:solidFill>
            <a:schemeClr val="bg1"/>
          </a:solidFill>
          <a:ln w="19050"/>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7" name="Espace réservé du texte 2"/>
          <p:cNvSpPr txBox="1">
            <a:spLocks/>
          </p:cNvSpPr>
          <p:nvPr/>
        </p:nvSpPr>
        <p:spPr>
          <a:xfrm>
            <a:off x="242262" y="1776752"/>
            <a:ext cx="11279178" cy="1378463"/>
          </a:xfrm>
          <a:prstGeom prst="rect">
            <a:avLst/>
          </a:prstGeom>
        </p:spPr>
        <p:txBody>
          <a:bodyPr/>
          <a:lstStyle>
            <a:lvl1pPr marL="0" indent="0" algn="l" defTabSz="914400" rtl="0" eaLnBrk="1" latinLnBrk="0" hangingPunct="1">
              <a:spcBef>
                <a:spcPts val="2000"/>
              </a:spcBef>
              <a:buClr>
                <a:schemeClr val="accent1">
                  <a:lumMod val="60000"/>
                  <a:lumOff val="40000"/>
                </a:schemeClr>
              </a:buClr>
              <a:buSzPct val="150000"/>
              <a:buFontTx/>
              <a:buNone/>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722313" indent="-722313" algn="just"/>
            <a:r>
              <a:rPr lang="fr-FR" sz="2400" u="sng" dirty="0">
                <a:solidFill>
                  <a:schemeClr val="tx1"/>
                </a:solidFill>
              </a:rPr>
              <a:t>Le cédant :</a:t>
            </a:r>
          </a:p>
          <a:p>
            <a:pPr marL="719137" lvl="2" indent="0" algn="just">
              <a:buFont typeface="Wingdings 2" pitchFamily="18" charset="2"/>
              <a:buNone/>
            </a:pPr>
            <a:r>
              <a:rPr lang="fr-FR" dirty="0">
                <a:solidFill>
                  <a:schemeClr val="tx1"/>
                </a:solidFill>
              </a:rPr>
              <a:t>Atteste du bon état de conservation du chariot en fournissant :</a:t>
            </a:r>
          </a:p>
          <a:p>
            <a:pPr marL="1073150" lvl="2" indent="-360363" algn="just">
              <a:spcBef>
                <a:spcPts val="300"/>
              </a:spcBef>
              <a:buClr>
                <a:schemeClr val="bg2">
                  <a:lumMod val="50000"/>
                </a:schemeClr>
              </a:buClr>
            </a:pPr>
            <a:r>
              <a:rPr lang="fr-FR" dirty="0">
                <a:solidFill>
                  <a:schemeClr val="tx1"/>
                </a:solidFill>
              </a:rPr>
              <a:t>un rapport de VGP vierge datant de moins de 6 mois.</a:t>
            </a:r>
          </a:p>
          <a:p>
            <a:pPr marL="719137" lvl="2" indent="0" algn="just">
              <a:buFont typeface="Wingdings 2" pitchFamily="18" charset="2"/>
              <a:buNone/>
            </a:pPr>
            <a:r>
              <a:rPr lang="fr-FR" dirty="0">
                <a:solidFill>
                  <a:schemeClr val="tx1"/>
                </a:solidFill>
              </a:rPr>
              <a:t>Atteste de la conformité du chariot en remettant au preneur :</a:t>
            </a:r>
          </a:p>
          <a:p>
            <a:pPr marL="1073150" lvl="2" indent="-360363" algn="just">
              <a:spcBef>
                <a:spcPts val="300"/>
              </a:spcBef>
              <a:buClr>
                <a:schemeClr val="bg2">
                  <a:lumMod val="50000"/>
                </a:schemeClr>
              </a:buClr>
            </a:pPr>
            <a:r>
              <a:rPr lang="fr-FR" dirty="0">
                <a:solidFill>
                  <a:schemeClr val="tx1"/>
                </a:solidFill>
              </a:rPr>
              <a:t>un certificat de conformité rempli et signé ;</a:t>
            </a:r>
          </a:p>
          <a:p>
            <a:pPr marL="1073150" lvl="2" indent="-360363" algn="just">
              <a:spcBef>
                <a:spcPts val="300"/>
              </a:spcBef>
              <a:buClr>
                <a:schemeClr val="bg2">
                  <a:lumMod val="50000"/>
                </a:schemeClr>
              </a:buClr>
            </a:pPr>
            <a:r>
              <a:rPr lang="fr-FR" b="1" dirty="0">
                <a:solidFill>
                  <a:schemeClr val="tx1"/>
                </a:solidFill>
              </a:rPr>
              <a:t>ET</a:t>
            </a:r>
            <a:r>
              <a:rPr lang="fr-FR" dirty="0">
                <a:solidFill>
                  <a:schemeClr val="tx1"/>
                </a:solidFill>
              </a:rPr>
              <a:t> la déclaration CE de conformité originelle (conseillé) ;</a:t>
            </a:r>
          </a:p>
          <a:p>
            <a:pPr marL="1073150" lvl="2" indent="-360363" algn="just">
              <a:spcBef>
                <a:spcPts val="300"/>
              </a:spcBef>
              <a:buClr>
                <a:schemeClr val="bg2">
                  <a:lumMod val="50000"/>
                </a:schemeClr>
              </a:buClr>
            </a:pPr>
            <a:r>
              <a:rPr lang="fr-FR" b="1" dirty="0">
                <a:solidFill>
                  <a:schemeClr val="tx1"/>
                </a:solidFill>
              </a:rPr>
              <a:t>ET</a:t>
            </a:r>
            <a:r>
              <a:rPr lang="fr-FR" dirty="0">
                <a:solidFill>
                  <a:schemeClr val="tx1"/>
                </a:solidFill>
              </a:rPr>
              <a:t> le rapport de vérification de conformité auquel est adossé ce certificat (souhaitable).</a:t>
            </a:r>
          </a:p>
          <a:p>
            <a:pPr marL="722313" indent="-722313" algn="just">
              <a:spcBef>
                <a:spcPts val="1200"/>
              </a:spcBef>
            </a:pPr>
            <a:r>
              <a:rPr lang="fr-FR" sz="2400" u="sng" dirty="0">
                <a:solidFill>
                  <a:schemeClr val="tx1"/>
                </a:solidFill>
              </a:rPr>
              <a:t>Le preneur :</a:t>
            </a:r>
          </a:p>
          <a:p>
            <a:pPr marL="719137" lvl="2" indent="0" algn="just">
              <a:buFont typeface="Wingdings 2" pitchFamily="18" charset="2"/>
              <a:buNone/>
            </a:pPr>
            <a:r>
              <a:rPr lang="fr-FR" dirty="0">
                <a:solidFill>
                  <a:schemeClr val="tx1"/>
                </a:solidFill>
              </a:rPr>
              <a:t>S’assure de la conformité et du bon état de conservation du chariot.</a:t>
            </a:r>
          </a:p>
          <a:p>
            <a:pPr marL="719137" lvl="2" indent="0" algn="just">
              <a:buFont typeface="Wingdings 2" pitchFamily="18" charset="2"/>
              <a:buNone/>
            </a:pPr>
            <a:r>
              <a:rPr lang="fr-FR" dirty="0">
                <a:solidFill>
                  <a:schemeClr val="tx1"/>
                </a:solidFill>
              </a:rPr>
              <a:t>Procède ou fait procéder à une vérification avant mise en service du chariot dans l’établissement.</a:t>
            </a:r>
          </a:p>
        </p:txBody>
      </p:sp>
      <p:sp>
        <p:nvSpPr>
          <p:cNvPr id="8" name="Titre 1"/>
          <p:cNvSpPr>
            <a:spLocks noGrp="1"/>
          </p:cNvSpPr>
          <p:nvPr>
            <p:ph type="title"/>
          </p:nvPr>
        </p:nvSpPr>
        <p:spPr>
          <a:xfrm>
            <a:off x="26971" y="29130"/>
            <a:ext cx="9191457" cy="727869"/>
          </a:xfrm>
        </p:spPr>
        <p:txBody>
          <a:bodyPr/>
          <a:lstStyle/>
          <a:p>
            <a:r>
              <a:rPr lang="fr-FR" dirty="0"/>
              <a:t>Résumé de l’épisode 2021</a:t>
            </a:r>
          </a:p>
        </p:txBody>
      </p:sp>
      <p:sp>
        <p:nvSpPr>
          <p:cNvPr id="9" name="Espace réservé du texte 2"/>
          <p:cNvSpPr txBox="1">
            <a:spLocks/>
          </p:cNvSpPr>
          <p:nvPr/>
        </p:nvSpPr>
        <p:spPr>
          <a:xfrm>
            <a:off x="242262" y="1144057"/>
            <a:ext cx="8274721" cy="499991"/>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800" b="1" i="1" dirty="0">
                <a:solidFill>
                  <a:schemeClr val="tx1"/>
                </a:solidFill>
              </a:rPr>
              <a:t>CESSION DE CHARIOT D’OCCASION</a:t>
            </a:r>
            <a:endParaRPr lang="fr-FR" sz="2400" b="1" i="1" dirty="0">
              <a:solidFill>
                <a:schemeClr val="tx1"/>
              </a:solidFill>
            </a:endParaRPr>
          </a:p>
        </p:txBody>
      </p:sp>
      <p:pic>
        <p:nvPicPr>
          <p:cNvPr id="10" name="Picture 2" descr="Les machines d\'occa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7806" y="1644048"/>
            <a:ext cx="1323634" cy="1872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1" name="Espace réservé du texte 2"/>
          <p:cNvSpPr txBox="1">
            <a:spLocks/>
          </p:cNvSpPr>
          <p:nvPr/>
        </p:nvSpPr>
        <p:spPr>
          <a:xfrm>
            <a:off x="8687552" y="2431327"/>
            <a:ext cx="1443220" cy="1344301"/>
          </a:xfrm>
          <a:prstGeom prst="rect">
            <a:avLst/>
          </a:prstGeom>
          <a:noFill/>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r">
              <a:spcBef>
                <a:spcPts val="0"/>
              </a:spcBef>
              <a:buNone/>
            </a:pPr>
            <a:r>
              <a:rPr lang="fr-FR" sz="1800" b="1" i="1" dirty="0">
                <a:solidFill>
                  <a:schemeClr val="tx1"/>
                </a:solidFill>
              </a:rPr>
              <a:t>ED 113</a:t>
            </a:r>
          </a:p>
          <a:p>
            <a:pPr marL="0" indent="0" algn="r">
              <a:spcBef>
                <a:spcPts val="0"/>
              </a:spcBef>
              <a:buNone/>
            </a:pPr>
            <a:r>
              <a:rPr lang="fr-FR" sz="1800" i="1" dirty="0">
                <a:solidFill>
                  <a:schemeClr val="tx1"/>
                </a:solidFill>
              </a:rPr>
              <a:t>Les machines d’occasion</a:t>
            </a:r>
            <a:endParaRPr lang="fr-FR" i="1" dirty="0">
              <a:solidFill>
                <a:schemeClr val="tx1"/>
              </a:solidFill>
            </a:endParaRPr>
          </a:p>
        </p:txBody>
      </p:sp>
      <p:sp>
        <p:nvSpPr>
          <p:cNvPr id="12" name="Espace réservé du pied de page 1"/>
          <p:cNvSpPr txBox="1">
            <a:spLocks/>
          </p:cNvSpPr>
          <p:nvPr/>
        </p:nvSpPr>
        <p:spPr>
          <a:xfrm>
            <a:off x="2890520" y="6361419"/>
            <a:ext cx="7802880" cy="406834"/>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400" dirty="0"/>
              <a:t>Mise en service des CHARIOTS D’OCCASION                     </a:t>
            </a:r>
            <a:r>
              <a:rPr lang="fr-FR" sz="1400" b="1" dirty="0"/>
              <a:t>Thierry HANOTEL </a:t>
            </a:r>
            <a:r>
              <a:rPr lang="fr-FR" sz="1400" dirty="0"/>
              <a:t>– INRS Paris</a:t>
            </a:r>
          </a:p>
        </p:txBody>
      </p:sp>
    </p:spTree>
    <p:extLst>
      <p:ext uri="{BB962C8B-B14F-4D97-AF65-F5344CB8AC3E}">
        <p14:creationId xmlns:p14="http://schemas.microsoft.com/office/powerpoint/2010/main" val="18607583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2"/>
          <p:cNvSpPr txBox="1">
            <a:spLocks/>
          </p:cNvSpPr>
          <p:nvPr/>
        </p:nvSpPr>
        <p:spPr>
          <a:xfrm>
            <a:off x="242261" y="1503490"/>
            <a:ext cx="11529435" cy="1378463"/>
          </a:xfrm>
          <a:prstGeom prst="rect">
            <a:avLst/>
          </a:prstGeom>
        </p:spPr>
        <p:txBody>
          <a:bodyPr/>
          <a:lstStyle>
            <a:lvl1pPr marL="0" indent="0" algn="l" defTabSz="914400" rtl="0" eaLnBrk="1" latinLnBrk="0" hangingPunct="1">
              <a:spcBef>
                <a:spcPts val="2000"/>
              </a:spcBef>
              <a:buClr>
                <a:schemeClr val="accent1">
                  <a:lumMod val="60000"/>
                  <a:lumOff val="40000"/>
                </a:schemeClr>
              </a:buClr>
              <a:buSzPct val="150000"/>
              <a:buFontTx/>
              <a:buNone/>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722313" indent="-722313" algn="just">
              <a:buBlip>
                <a:blip r:embed="rId3"/>
              </a:buBlip>
            </a:pPr>
            <a:r>
              <a:rPr lang="fr-FR" sz="2400" dirty="0">
                <a:solidFill>
                  <a:schemeClr val="tx1"/>
                </a:solidFill>
              </a:rPr>
              <a:t>Quatrième partie : </a:t>
            </a:r>
            <a:r>
              <a:rPr lang="fr-FR" sz="2400" dirty="0">
                <a:solidFill>
                  <a:srgbClr val="FF6600"/>
                </a:solidFill>
              </a:rPr>
              <a:t>Santé et sécurité au travail</a:t>
            </a:r>
          </a:p>
          <a:p>
            <a:pPr marL="895350" indent="-722313" algn="just">
              <a:spcBef>
                <a:spcPts val="600"/>
              </a:spcBef>
              <a:buBlip>
                <a:blip r:embed="rId3"/>
              </a:buBlip>
              <a:tabLst>
                <a:tab pos="1611313" algn="l"/>
              </a:tabLst>
            </a:pPr>
            <a:r>
              <a:rPr lang="fr-FR" sz="2400" dirty="0">
                <a:solidFill>
                  <a:schemeClr val="tx1"/>
                </a:solidFill>
              </a:rPr>
              <a:t>Livre III : </a:t>
            </a:r>
            <a:r>
              <a:rPr lang="fr-FR" sz="2400" dirty="0">
                <a:solidFill>
                  <a:srgbClr val="FF6600"/>
                </a:solidFill>
              </a:rPr>
              <a:t>Equipements de travail </a:t>
            </a:r>
            <a:r>
              <a:rPr lang="fr-FR" sz="2400" dirty="0">
                <a:solidFill>
                  <a:schemeClr val="tx1"/>
                </a:solidFill>
              </a:rPr>
              <a:t>et moyens de protection</a:t>
            </a:r>
          </a:p>
          <a:p>
            <a:pPr marL="1077913" indent="-722313" algn="just">
              <a:spcBef>
                <a:spcPts val="600"/>
              </a:spcBef>
              <a:buBlip>
                <a:blip r:embed="rId3"/>
              </a:buBlip>
              <a:tabLst>
                <a:tab pos="1611313" algn="l"/>
              </a:tabLst>
            </a:pPr>
            <a:r>
              <a:rPr lang="fr-FR" sz="2400" dirty="0">
                <a:solidFill>
                  <a:schemeClr val="tx1"/>
                </a:solidFill>
              </a:rPr>
              <a:t>Titre II : </a:t>
            </a:r>
            <a:r>
              <a:rPr lang="fr-FR" sz="2400" dirty="0">
                <a:solidFill>
                  <a:srgbClr val="FF6600"/>
                </a:solidFill>
              </a:rPr>
              <a:t>Utilisation </a:t>
            </a:r>
            <a:r>
              <a:rPr lang="fr-FR" sz="2400" dirty="0">
                <a:solidFill>
                  <a:schemeClr val="tx1"/>
                </a:solidFill>
              </a:rPr>
              <a:t>des équipements de travail et des moyens de protection</a:t>
            </a:r>
          </a:p>
          <a:p>
            <a:pPr marL="1250950" indent="-722313" algn="just">
              <a:spcBef>
                <a:spcPts val="600"/>
              </a:spcBef>
              <a:buBlip>
                <a:blip r:embed="rId3"/>
              </a:buBlip>
              <a:tabLst>
                <a:tab pos="1611313" algn="l"/>
              </a:tabLst>
            </a:pPr>
            <a:r>
              <a:rPr lang="fr-FR" sz="2200" dirty="0">
                <a:solidFill>
                  <a:schemeClr val="tx1"/>
                </a:solidFill>
              </a:rPr>
              <a:t>Chapitre III : Mesures d'organisation et </a:t>
            </a:r>
            <a:r>
              <a:rPr lang="fr-FR" sz="2200" dirty="0">
                <a:solidFill>
                  <a:srgbClr val="FF6600"/>
                </a:solidFill>
              </a:rPr>
              <a:t>conditions d'utilisation </a:t>
            </a:r>
            <a:r>
              <a:rPr lang="fr-FR" sz="2200" dirty="0">
                <a:solidFill>
                  <a:schemeClr val="tx1"/>
                </a:solidFill>
              </a:rPr>
              <a:t>des équipements de travail et des équipements de protection individuelle</a:t>
            </a:r>
          </a:p>
          <a:p>
            <a:pPr marL="1433513" indent="-722313" algn="just">
              <a:spcBef>
                <a:spcPts val="600"/>
              </a:spcBef>
              <a:buBlip>
                <a:blip r:embed="rId3"/>
              </a:buBlip>
              <a:tabLst>
                <a:tab pos="1611313" algn="l"/>
              </a:tabLst>
            </a:pPr>
            <a:r>
              <a:rPr lang="fr-FR" sz="2200" dirty="0">
                <a:solidFill>
                  <a:schemeClr val="tx1"/>
                </a:solidFill>
              </a:rPr>
              <a:t>Section 4 : </a:t>
            </a:r>
            <a:r>
              <a:rPr lang="fr-FR" sz="2200" dirty="0">
                <a:solidFill>
                  <a:srgbClr val="FF6600"/>
                </a:solidFill>
              </a:rPr>
              <a:t>Vérifications</a:t>
            </a:r>
            <a:r>
              <a:rPr lang="fr-FR" sz="2200" dirty="0">
                <a:solidFill>
                  <a:schemeClr val="tx1"/>
                </a:solidFill>
              </a:rPr>
              <a:t> des équipements de travail</a:t>
            </a:r>
          </a:p>
          <a:p>
            <a:pPr marL="1433513" algn="just">
              <a:spcBef>
                <a:spcPts val="600"/>
              </a:spcBef>
              <a:tabLst>
                <a:tab pos="1611313" algn="l"/>
              </a:tabLst>
            </a:pPr>
            <a:r>
              <a:rPr lang="fr-FR" sz="2000" b="1" dirty="0">
                <a:solidFill>
                  <a:schemeClr val="tx1"/>
                </a:solidFill>
              </a:rPr>
              <a:t>Article R.4323-22</a:t>
            </a:r>
            <a:endParaRPr lang="fr-FR" sz="2400" b="1" dirty="0">
              <a:solidFill>
                <a:schemeClr val="tx1"/>
              </a:solidFill>
            </a:endParaRPr>
          </a:p>
          <a:p>
            <a:pPr marL="1433513" algn="just">
              <a:spcBef>
                <a:spcPts val="300"/>
              </a:spcBef>
              <a:tabLst>
                <a:tab pos="1611313" algn="l"/>
              </a:tabLst>
            </a:pPr>
            <a:r>
              <a:rPr lang="fr-FR" sz="2000" dirty="0">
                <a:solidFill>
                  <a:schemeClr val="tx1"/>
                </a:solidFill>
              </a:rPr>
              <a:t>Des arrêtés (…) déterminent les équipements de travail (…) pour lesquels </a:t>
            </a:r>
            <a:r>
              <a:rPr lang="fr-FR" sz="2000" dirty="0">
                <a:solidFill>
                  <a:srgbClr val="FF6600"/>
                </a:solidFill>
              </a:rPr>
              <a:t>l'employeur procède ou fait procéder à une vérification initiale, lors de leur mise en service dans l'établissement</a:t>
            </a:r>
            <a:r>
              <a:rPr lang="fr-FR" sz="2000" dirty="0">
                <a:solidFill>
                  <a:schemeClr val="tx1"/>
                </a:solidFill>
              </a:rPr>
              <a:t>, en vue de s'assurer qu'ils sont installés conformément aux spécifications prévues, le cas échéant, par la notice d'instructions du fabricant et peuvent être utilisés en sécurité.</a:t>
            </a:r>
          </a:p>
        </p:txBody>
      </p:sp>
      <p:sp>
        <p:nvSpPr>
          <p:cNvPr id="3" name="Titre 1"/>
          <p:cNvSpPr>
            <a:spLocks noGrp="1"/>
          </p:cNvSpPr>
          <p:nvPr>
            <p:ph type="title"/>
          </p:nvPr>
        </p:nvSpPr>
        <p:spPr>
          <a:xfrm>
            <a:off x="26971" y="29130"/>
            <a:ext cx="9191457" cy="727869"/>
          </a:xfrm>
        </p:spPr>
        <p:txBody>
          <a:bodyPr/>
          <a:lstStyle/>
          <a:p>
            <a:r>
              <a:rPr lang="fr-FR" dirty="0"/>
              <a:t>Cadre réglementaire</a:t>
            </a:r>
          </a:p>
        </p:txBody>
      </p:sp>
      <p:sp>
        <p:nvSpPr>
          <p:cNvPr id="4" name="Espace réservé du texte 2"/>
          <p:cNvSpPr txBox="1">
            <a:spLocks/>
          </p:cNvSpPr>
          <p:nvPr/>
        </p:nvSpPr>
        <p:spPr>
          <a:xfrm>
            <a:off x="242262" y="933854"/>
            <a:ext cx="8274721" cy="499991"/>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pPr>
            <a:r>
              <a:rPr lang="fr-FR" sz="2800" b="1" i="1" dirty="0">
                <a:solidFill>
                  <a:schemeClr val="tx1"/>
                </a:solidFill>
              </a:rPr>
              <a:t>Code du travail – Partie réglementaire</a:t>
            </a:r>
            <a:endParaRPr lang="fr-FR" sz="2400" b="1" i="1" dirty="0">
              <a:solidFill>
                <a:schemeClr val="tx1"/>
              </a:solidFill>
            </a:endParaRPr>
          </a:p>
        </p:txBody>
      </p:sp>
      <p:sp>
        <p:nvSpPr>
          <p:cNvPr id="5" name="Espace réservé du pied de page 1"/>
          <p:cNvSpPr txBox="1">
            <a:spLocks/>
          </p:cNvSpPr>
          <p:nvPr/>
        </p:nvSpPr>
        <p:spPr>
          <a:xfrm>
            <a:off x="2890520" y="6361419"/>
            <a:ext cx="7802880" cy="406834"/>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400" dirty="0"/>
              <a:t>Mise en service des CHARIOTS D’OCCASION                     </a:t>
            </a:r>
            <a:r>
              <a:rPr lang="fr-FR" sz="1400" b="1" dirty="0"/>
              <a:t>Thierry HANOTEL </a:t>
            </a:r>
            <a:r>
              <a:rPr lang="fr-FR" sz="1400" dirty="0"/>
              <a:t>– INRS Paris</a:t>
            </a:r>
          </a:p>
        </p:txBody>
      </p:sp>
    </p:spTree>
    <p:extLst>
      <p:ext uri="{BB962C8B-B14F-4D97-AF65-F5344CB8AC3E}">
        <p14:creationId xmlns:p14="http://schemas.microsoft.com/office/powerpoint/2010/main" val="16223803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2"/>
          <p:cNvSpPr txBox="1">
            <a:spLocks/>
          </p:cNvSpPr>
          <p:nvPr/>
        </p:nvSpPr>
        <p:spPr>
          <a:xfrm>
            <a:off x="26971" y="1325599"/>
            <a:ext cx="11891760" cy="1378463"/>
          </a:xfrm>
          <a:prstGeom prst="rect">
            <a:avLst/>
          </a:prstGeom>
        </p:spPr>
        <p:txBody>
          <a:bodyPr/>
          <a:lstStyle>
            <a:lvl1pPr marL="0" indent="0" algn="l" defTabSz="914400" rtl="0" eaLnBrk="1" latinLnBrk="0" hangingPunct="1">
              <a:spcBef>
                <a:spcPts val="2000"/>
              </a:spcBef>
              <a:buClr>
                <a:schemeClr val="accent1">
                  <a:lumMod val="60000"/>
                  <a:lumOff val="40000"/>
                </a:schemeClr>
              </a:buClr>
              <a:buSzPct val="150000"/>
              <a:buFontTx/>
              <a:buNone/>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722313" indent="-722313" algn="just">
              <a:buBlip>
                <a:blip r:embed="rId3"/>
              </a:buBlip>
              <a:tabLst>
                <a:tab pos="1611313" algn="l"/>
              </a:tabLst>
            </a:pPr>
            <a:r>
              <a:rPr lang="fr-FR" sz="2400" u="sng" dirty="0">
                <a:solidFill>
                  <a:schemeClr val="tx1"/>
                </a:solidFill>
              </a:rPr>
              <a:t>15-I</a:t>
            </a:r>
            <a:r>
              <a:rPr lang="fr-FR" sz="2400" dirty="0">
                <a:solidFill>
                  <a:schemeClr val="tx1"/>
                </a:solidFill>
              </a:rPr>
              <a:t>	Les chariots d’occasion sont soumis aux dispositions de l’article 14</a:t>
            </a:r>
          </a:p>
          <a:p>
            <a:pPr algn="just">
              <a:spcBef>
                <a:spcPts val="600"/>
              </a:spcBef>
              <a:tabLst>
                <a:tab pos="1611313" algn="l"/>
              </a:tabLst>
            </a:pPr>
            <a:r>
              <a:rPr lang="fr-FR" sz="2400" dirty="0">
                <a:solidFill>
                  <a:schemeClr val="tx1"/>
                </a:solidFill>
              </a:rPr>
              <a:t>	</a:t>
            </a:r>
            <a:r>
              <a:rPr lang="fr-FR" sz="2000" dirty="0">
                <a:solidFill>
                  <a:schemeClr val="tx1"/>
                </a:solidFill>
              </a:rPr>
              <a:t>Article 14 : Les chariots mis en service doivent faire l’objet :</a:t>
            </a:r>
          </a:p>
          <a:p>
            <a:pPr marL="1971675" lvl="2" indent="-360363" algn="just">
              <a:spcBef>
                <a:spcPts val="300"/>
              </a:spcBef>
              <a:buClr>
                <a:schemeClr val="bg2">
                  <a:lumMod val="50000"/>
                </a:schemeClr>
              </a:buClr>
            </a:pPr>
            <a:r>
              <a:rPr lang="fr-FR" dirty="0">
                <a:solidFill>
                  <a:schemeClr val="tx1"/>
                </a:solidFill>
              </a:rPr>
              <a:t>De l’examen d’adéquation prévu à l’art. 5-1 ;</a:t>
            </a:r>
          </a:p>
          <a:p>
            <a:pPr marL="1971675" lvl="2" indent="-360363" algn="just">
              <a:spcBef>
                <a:spcPts val="300"/>
              </a:spcBef>
              <a:buClr>
                <a:schemeClr val="bg2">
                  <a:lumMod val="50000"/>
                </a:schemeClr>
              </a:buClr>
            </a:pPr>
            <a:r>
              <a:rPr lang="fr-FR" dirty="0">
                <a:solidFill>
                  <a:schemeClr val="tx1"/>
                </a:solidFill>
              </a:rPr>
              <a:t>De l’épreuve statique prévue à l’art. 10 ;</a:t>
            </a:r>
          </a:p>
          <a:p>
            <a:pPr marL="1971675" lvl="2" indent="-360363" algn="just">
              <a:spcBef>
                <a:spcPts val="300"/>
              </a:spcBef>
              <a:buClr>
                <a:schemeClr val="bg2">
                  <a:lumMod val="50000"/>
                </a:schemeClr>
              </a:buClr>
            </a:pPr>
            <a:r>
              <a:rPr lang="fr-FR" dirty="0">
                <a:solidFill>
                  <a:schemeClr val="tx1"/>
                </a:solidFill>
              </a:rPr>
              <a:t>De l’épreuve dynamique prévue à l’art. 11 ;</a:t>
            </a:r>
          </a:p>
          <a:p>
            <a:pPr marL="1971675" lvl="2" indent="-360363" algn="just">
              <a:spcBef>
                <a:spcPts val="300"/>
              </a:spcBef>
              <a:buClr>
                <a:schemeClr val="bg2">
                  <a:lumMod val="50000"/>
                </a:schemeClr>
              </a:buClr>
            </a:pPr>
            <a:r>
              <a:rPr lang="fr-FR" dirty="0">
                <a:solidFill>
                  <a:schemeClr val="tx1"/>
                </a:solidFill>
              </a:rPr>
              <a:t>Des essais de fonctionnement des freins, des dispositifs contrôlant la descente des charges, des limiteurs de course, des limiteurs de charge et de moment…</a:t>
            </a:r>
          </a:p>
          <a:p>
            <a:pPr marL="722313" indent="-722313" algn="just">
              <a:buBlip>
                <a:blip r:embed="rId3"/>
              </a:buBlip>
              <a:tabLst>
                <a:tab pos="1611313" algn="l"/>
              </a:tabLst>
            </a:pPr>
            <a:r>
              <a:rPr lang="fr-FR" sz="2400" u="sng" dirty="0">
                <a:solidFill>
                  <a:schemeClr val="tx1"/>
                </a:solidFill>
              </a:rPr>
              <a:t>15-II</a:t>
            </a:r>
            <a:r>
              <a:rPr lang="fr-FR" sz="2400" dirty="0">
                <a:solidFill>
                  <a:schemeClr val="tx1"/>
                </a:solidFill>
              </a:rPr>
              <a:t>	Les chariots en location qui ont été soumis à toutes les vérifications 	requises depuis leur 1ère mise en service doivent faire l’objet :</a:t>
            </a:r>
          </a:p>
          <a:p>
            <a:pPr marL="1971675" lvl="2" indent="-360363" algn="just">
              <a:spcBef>
                <a:spcPts val="300"/>
              </a:spcBef>
              <a:buClr>
                <a:schemeClr val="bg2">
                  <a:lumMod val="50000"/>
                </a:schemeClr>
              </a:buClr>
              <a:tabLst>
                <a:tab pos="1611313" algn="l"/>
              </a:tabLst>
            </a:pPr>
            <a:r>
              <a:rPr lang="fr-FR" dirty="0">
                <a:solidFill>
                  <a:schemeClr val="tx1"/>
                </a:solidFill>
              </a:rPr>
              <a:t>De l’examen d’adéquation prévu à l’art. 5-1 ;</a:t>
            </a:r>
          </a:p>
          <a:p>
            <a:pPr marL="1971675" lvl="2" indent="-360363" algn="just">
              <a:spcBef>
                <a:spcPts val="300"/>
              </a:spcBef>
              <a:buClr>
                <a:schemeClr val="bg2">
                  <a:lumMod val="50000"/>
                </a:schemeClr>
              </a:buClr>
              <a:tabLst>
                <a:tab pos="1611313" algn="l"/>
              </a:tabLst>
            </a:pPr>
            <a:r>
              <a:rPr lang="fr-FR" dirty="0">
                <a:solidFill>
                  <a:schemeClr val="tx1"/>
                </a:solidFill>
              </a:rPr>
              <a:t>Des essais de fonctionnement prévus à l’art. 6b.</a:t>
            </a:r>
          </a:p>
          <a:p>
            <a:pPr marL="1971675" lvl="2" indent="-360363" algn="just"/>
            <a:endParaRPr lang="fr-FR" sz="2400" dirty="0">
              <a:solidFill>
                <a:srgbClr val="CE5800"/>
              </a:solidFill>
            </a:endParaRPr>
          </a:p>
          <a:p>
            <a:pPr marL="1971675" lvl="2" indent="-360363" algn="just"/>
            <a:endParaRPr lang="fr-FR" sz="2400" dirty="0">
              <a:solidFill>
                <a:srgbClr val="CE5800"/>
              </a:solidFill>
            </a:endParaRPr>
          </a:p>
          <a:p>
            <a:pPr marL="722313" indent="-722313" algn="just">
              <a:tabLst>
                <a:tab pos="1611313" algn="l"/>
              </a:tabLst>
            </a:pPr>
            <a:endParaRPr lang="fr-FR" sz="2400" dirty="0">
              <a:solidFill>
                <a:srgbClr val="CE5800"/>
              </a:solidFill>
            </a:endParaRPr>
          </a:p>
        </p:txBody>
      </p:sp>
      <p:sp>
        <p:nvSpPr>
          <p:cNvPr id="3" name="Titre 1"/>
          <p:cNvSpPr>
            <a:spLocks noGrp="1"/>
          </p:cNvSpPr>
          <p:nvPr>
            <p:ph type="title"/>
          </p:nvPr>
        </p:nvSpPr>
        <p:spPr>
          <a:xfrm>
            <a:off x="26971" y="8110"/>
            <a:ext cx="9191457" cy="727869"/>
          </a:xfrm>
        </p:spPr>
        <p:txBody>
          <a:bodyPr/>
          <a:lstStyle/>
          <a:p>
            <a:r>
              <a:rPr lang="fr-FR" dirty="0"/>
              <a:t>Cadre réglementaire</a:t>
            </a:r>
          </a:p>
        </p:txBody>
      </p:sp>
      <p:sp>
        <p:nvSpPr>
          <p:cNvPr id="4" name="Espace réservé du texte 2"/>
          <p:cNvSpPr txBox="1">
            <a:spLocks/>
          </p:cNvSpPr>
          <p:nvPr/>
        </p:nvSpPr>
        <p:spPr>
          <a:xfrm>
            <a:off x="26971" y="809549"/>
            <a:ext cx="8274721" cy="499991"/>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pPr>
            <a:r>
              <a:rPr lang="fr-FR" sz="2800" b="1" i="1" dirty="0">
                <a:solidFill>
                  <a:schemeClr val="tx1"/>
                </a:solidFill>
              </a:rPr>
              <a:t>ARTICLE 15 de l’arrêté du 1</a:t>
            </a:r>
            <a:r>
              <a:rPr lang="fr-FR" sz="2800" b="1" i="1" baseline="30000" dirty="0">
                <a:solidFill>
                  <a:schemeClr val="tx1"/>
                </a:solidFill>
              </a:rPr>
              <a:t>er</a:t>
            </a:r>
            <a:r>
              <a:rPr lang="fr-FR" sz="2800" b="1" i="1" dirty="0">
                <a:solidFill>
                  <a:schemeClr val="tx1"/>
                </a:solidFill>
              </a:rPr>
              <a:t> mars 2004</a:t>
            </a:r>
            <a:endParaRPr lang="fr-FR" sz="2400" b="1" i="1" dirty="0">
              <a:solidFill>
                <a:schemeClr val="tx1"/>
              </a:solidFill>
            </a:endParaRPr>
          </a:p>
        </p:txBody>
      </p:sp>
      <p:sp>
        <p:nvSpPr>
          <p:cNvPr id="5" name="Espace réservé du pied de page 1"/>
          <p:cNvSpPr txBox="1">
            <a:spLocks/>
          </p:cNvSpPr>
          <p:nvPr/>
        </p:nvSpPr>
        <p:spPr>
          <a:xfrm>
            <a:off x="2890520" y="6361419"/>
            <a:ext cx="7802880" cy="406834"/>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400" dirty="0"/>
              <a:t>Mise en service des CHARIOTS D’OCCASION                     </a:t>
            </a:r>
            <a:r>
              <a:rPr lang="fr-FR" sz="1400" b="1" dirty="0"/>
              <a:t>Thierry HANOTEL </a:t>
            </a:r>
            <a:r>
              <a:rPr lang="fr-FR" sz="1400" dirty="0"/>
              <a:t>– INRS Paris</a:t>
            </a:r>
          </a:p>
        </p:txBody>
      </p:sp>
    </p:spTree>
    <p:extLst>
      <p:ext uri="{BB962C8B-B14F-4D97-AF65-F5344CB8AC3E}">
        <p14:creationId xmlns:p14="http://schemas.microsoft.com/office/powerpoint/2010/main" val="25916671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2"/>
          <p:cNvSpPr txBox="1">
            <a:spLocks/>
          </p:cNvSpPr>
          <p:nvPr/>
        </p:nvSpPr>
        <p:spPr>
          <a:xfrm>
            <a:off x="242262" y="1776752"/>
            <a:ext cx="11279178" cy="4167264"/>
          </a:xfrm>
          <a:prstGeom prst="rect">
            <a:avLst/>
          </a:prstGeom>
        </p:spPr>
        <p:txBody>
          <a:bodyPr/>
          <a:lstStyle>
            <a:lvl1pPr marL="0" indent="0" algn="l" defTabSz="914400" rtl="0" eaLnBrk="1" latinLnBrk="0" hangingPunct="1">
              <a:spcBef>
                <a:spcPts val="2000"/>
              </a:spcBef>
              <a:buClr>
                <a:schemeClr val="accent1">
                  <a:lumMod val="60000"/>
                  <a:lumOff val="40000"/>
                </a:schemeClr>
              </a:buClr>
              <a:buSzPct val="150000"/>
              <a:buFontTx/>
              <a:buNone/>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722313" indent="-722313" algn="just">
              <a:buBlip>
                <a:blip r:embed="rId3"/>
              </a:buBlip>
              <a:tabLst>
                <a:tab pos="1611313" algn="l"/>
              </a:tabLst>
            </a:pPr>
            <a:r>
              <a:rPr lang="fr-FR" sz="2400" u="sng" dirty="0">
                <a:solidFill>
                  <a:schemeClr val="tx1"/>
                </a:solidFill>
              </a:rPr>
              <a:t>15-II	(suite)</a:t>
            </a:r>
          </a:p>
          <a:p>
            <a:pPr marL="1616075" lvl="2" indent="-360363" algn="just">
              <a:spcBef>
                <a:spcPts val="1200"/>
              </a:spcBef>
              <a:buClr>
                <a:schemeClr val="bg2">
                  <a:lumMod val="50000"/>
                </a:schemeClr>
              </a:buClr>
            </a:pPr>
            <a:r>
              <a:rPr lang="fr-FR" sz="2400" dirty="0">
                <a:solidFill>
                  <a:schemeClr val="tx1"/>
                </a:solidFill>
              </a:rPr>
              <a:t>Le chef de l’établissement utilisateur…</a:t>
            </a:r>
          </a:p>
          <a:p>
            <a:pPr marL="1611313" lvl="2" indent="0" algn="just">
              <a:buFont typeface="Wingdings 2" pitchFamily="18" charset="2"/>
              <a:buNone/>
            </a:pPr>
            <a:r>
              <a:rPr lang="fr-FR" sz="2400" dirty="0">
                <a:solidFill>
                  <a:schemeClr val="tx1"/>
                </a:solidFill>
              </a:rPr>
              <a:t>doit s’assurer auprès du loueur que les </a:t>
            </a:r>
            <a:r>
              <a:rPr lang="fr-FR" sz="2400" dirty="0">
                <a:solidFill>
                  <a:srgbClr val="FF6600"/>
                </a:solidFill>
              </a:rPr>
              <a:t>vérifications avant mise en service</a:t>
            </a:r>
            <a:r>
              <a:rPr lang="fr-FR" sz="2400" b="1" dirty="0">
                <a:solidFill>
                  <a:schemeClr val="tx1"/>
                </a:solidFill>
              </a:rPr>
              <a:t> </a:t>
            </a:r>
            <a:r>
              <a:rPr lang="fr-FR" sz="2400" dirty="0">
                <a:solidFill>
                  <a:schemeClr val="tx1"/>
                </a:solidFill>
              </a:rPr>
              <a:t>et les </a:t>
            </a:r>
            <a:r>
              <a:rPr lang="fr-FR" sz="2400" dirty="0">
                <a:solidFill>
                  <a:srgbClr val="FF6600"/>
                </a:solidFill>
              </a:rPr>
              <a:t>vérifications générales périodiques </a:t>
            </a:r>
            <a:r>
              <a:rPr lang="fr-FR" sz="2400" i="1" dirty="0">
                <a:solidFill>
                  <a:schemeClr val="tx1"/>
                </a:solidFill>
              </a:rPr>
              <a:t>(donc toutes les VGP semestrielles)</a:t>
            </a:r>
            <a:r>
              <a:rPr lang="fr-FR" sz="2400" dirty="0">
                <a:solidFill>
                  <a:schemeClr val="tx1"/>
                </a:solidFill>
              </a:rPr>
              <a:t> ont bien été effectuées.</a:t>
            </a:r>
          </a:p>
          <a:p>
            <a:pPr marL="1616075" lvl="2" indent="-360363" algn="just">
              <a:spcBef>
                <a:spcPts val="1200"/>
              </a:spcBef>
              <a:buClr>
                <a:schemeClr val="bg2">
                  <a:lumMod val="50000"/>
                </a:schemeClr>
              </a:buClr>
            </a:pPr>
            <a:r>
              <a:rPr lang="fr-FR" sz="2400" dirty="0">
                <a:solidFill>
                  <a:schemeClr val="tx1"/>
                </a:solidFill>
              </a:rPr>
              <a:t> A cet effet, le loueur…</a:t>
            </a:r>
          </a:p>
          <a:p>
            <a:pPr marL="1611313" lvl="2" indent="0" algn="just">
              <a:buFont typeface="Wingdings 2" pitchFamily="18" charset="2"/>
              <a:buNone/>
            </a:pPr>
            <a:r>
              <a:rPr lang="fr-FR" sz="2400" dirty="0">
                <a:solidFill>
                  <a:schemeClr val="tx1"/>
                </a:solidFill>
              </a:rPr>
              <a:t>doit placer sur l’appareil, ou à défaut à proximité, avec la notice d’instructions, les copies des rapports de </a:t>
            </a:r>
            <a:r>
              <a:rPr lang="fr-FR" sz="2400" dirty="0">
                <a:solidFill>
                  <a:srgbClr val="FF6600"/>
                </a:solidFill>
              </a:rPr>
              <a:t>vérification de première mise en service </a:t>
            </a:r>
            <a:r>
              <a:rPr lang="fr-FR" sz="2400" dirty="0">
                <a:solidFill>
                  <a:schemeClr val="tx1"/>
                </a:solidFill>
              </a:rPr>
              <a:t>et de la </a:t>
            </a:r>
            <a:r>
              <a:rPr lang="fr-FR" sz="2400" dirty="0">
                <a:solidFill>
                  <a:srgbClr val="FF6600"/>
                </a:solidFill>
              </a:rPr>
              <a:t>dernière vérification périodique </a:t>
            </a:r>
            <a:r>
              <a:rPr lang="fr-FR" sz="2400" dirty="0">
                <a:solidFill>
                  <a:schemeClr val="tx1"/>
                </a:solidFill>
              </a:rPr>
              <a:t>ainsi que </a:t>
            </a:r>
            <a:r>
              <a:rPr lang="fr-FR" sz="2400" dirty="0">
                <a:solidFill>
                  <a:srgbClr val="FF6600"/>
                </a:solidFill>
              </a:rPr>
              <a:t>l’historique des vérifications périodiques </a:t>
            </a:r>
            <a:r>
              <a:rPr lang="fr-FR" sz="2400" dirty="0">
                <a:solidFill>
                  <a:schemeClr val="tx1"/>
                </a:solidFill>
              </a:rPr>
              <a:t>effectuées.</a:t>
            </a:r>
          </a:p>
        </p:txBody>
      </p:sp>
      <p:sp>
        <p:nvSpPr>
          <p:cNvPr id="3" name="Titre 1"/>
          <p:cNvSpPr>
            <a:spLocks noGrp="1"/>
          </p:cNvSpPr>
          <p:nvPr>
            <p:ph type="title"/>
          </p:nvPr>
        </p:nvSpPr>
        <p:spPr>
          <a:xfrm>
            <a:off x="26971" y="29130"/>
            <a:ext cx="9191457" cy="727869"/>
          </a:xfrm>
        </p:spPr>
        <p:txBody>
          <a:bodyPr/>
          <a:lstStyle/>
          <a:p>
            <a:r>
              <a:rPr lang="fr-FR" dirty="0"/>
              <a:t>Dispositions pratiques</a:t>
            </a:r>
          </a:p>
        </p:txBody>
      </p:sp>
      <p:sp>
        <p:nvSpPr>
          <p:cNvPr id="4" name="Espace réservé du texte 2"/>
          <p:cNvSpPr txBox="1">
            <a:spLocks/>
          </p:cNvSpPr>
          <p:nvPr/>
        </p:nvSpPr>
        <p:spPr>
          <a:xfrm>
            <a:off x="242262" y="891812"/>
            <a:ext cx="8274721" cy="499991"/>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pPr>
            <a:r>
              <a:rPr lang="fr-FR" sz="2800" b="1" i="1" dirty="0">
                <a:solidFill>
                  <a:schemeClr val="tx1"/>
                </a:solidFill>
              </a:rPr>
              <a:t>CAS PARTICULIER DE LA LOCATION</a:t>
            </a:r>
            <a:endParaRPr lang="fr-FR" sz="2400" b="1" i="1" dirty="0">
              <a:solidFill>
                <a:schemeClr val="tx1"/>
              </a:solidFill>
            </a:endParaRPr>
          </a:p>
        </p:txBody>
      </p:sp>
      <p:sp>
        <p:nvSpPr>
          <p:cNvPr id="5" name="Espace réservé du pied de page 1"/>
          <p:cNvSpPr txBox="1">
            <a:spLocks/>
          </p:cNvSpPr>
          <p:nvPr/>
        </p:nvSpPr>
        <p:spPr>
          <a:xfrm>
            <a:off x="2890520" y="6361419"/>
            <a:ext cx="7802880" cy="406834"/>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400" dirty="0"/>
              <a:t>Mise en service des CHARIOTS D’OCCASION                     </a:t>
            </a:r>
            <a:r>
              <a:rPr lang="fr-FR" sz="1400" b="1" dirty="0"/>
              <a:t>Thierry HANOTEL </a:t>
            </a:r>
            <a:r>
              <a:rPr lang="fr-FR" sz="1400" dirty="0"/>
              <a:t>– INRS Paris</a:t>
            </a:r>
          </a:p>
        </p:txBody>
      </p:sp>
    </p:spTree>
    <p:extLst>
      <p:ext uri="{BB962C8B-B14F-4D97-AF65-F5344CB8AC3E}">
        <p14:creationId xmlns:p14="http://schemas.microsoft.com/office/powerpoint/2010/main" val="24816520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752" y="147413"/>
            <a:ext cx="8373291" cy="727869"/>
          </a:xfrm>
        </p:spPr>
        <p:txBody>
          <a:bodyPr/>
          <a:lstStyle/>
          <a:p>
            <a:r>
              <a:rPr lang="fr-FR" dirty="0"/>
              <a:t>EXTRAIT DE L’ED 6339</a:t>
            </a:r>
          </a:p>
        </p:txBody>
      </p:sp>
      <p:pic>
        <p:nvPicPr>
          <p:cNvPr id="3" name="Image 2"/>
          <p:cNvPicPr>
            <a:picLocks noChangeAspect="1"/>
          </p:cNvPicPr>
          <p:nvPr/>
        </p:nvPicPr>
        <p:blipFill rotWithShape="1">
          <a:blip r:embed="rId3">
            <a:clrChange>
              <a:clrFrom>
                <a:srgbClr val="B5E61D"/>
              </a:clrFrom>
              <a:clrTo>
                <a:srgbClr val="B5E61D">
                  <a:alpha val="0"/>
                </a:srgbClr>
              </a:clrTo>
            </a:clrChange>
          </a:blip>
          <a:srcRect b="515"/>
          <a:stretch/>
        </p:blipFill>
        <p:spPr>
          <a:xfrm>
            <a:off x="191847" y="1261812"/>
            <a:ext cx="11735738" cy="5443788"/>
          </a:xfrm>
          <a:prstGeom prst="rect">
            <a:avLst/>
          </a:prstGeom>
        </p:spPr>
      </p:pic>
      <p:sp>
        <p:nvSpPr>
          <p:cNvPr id="4" name="Espace réservé du texte 2"/>
          <p:cNvSpPr txBox="1">
            <a:spLocks/>
          </p:cNvSpPr>
          <p:nvPr/>
        </p:nvSpPr>
        <p:spPr>
          <a:xfrm>
            <a:off x="3118587" y="877325"/>
            <a:ext cx="4759167" cy="648000"/>
          </a:xfrm>
          <a:prstGeom prst="rect">
            <a:avLst/>
          </a:prstGeom>
          <a:solidFill>
            <a:srgbClr val="FAFEFF"/>
          </a:solidFill>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4"/>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4"/>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pPr>
            <a:r>
              <a:rPr lang="fr-FR" sz="1800" i="1" dirty="0">
                <a:solidFill>
                  <a:schemeClr val="tx1"/>
                </a:solidFill>
              </a:rPr>
              <a:t>Vérifications réglementaires des machines, appareils et accessoires de levage</a:t>
            </a:r>
            <a:endParaRPr lang="fr-FR" i="1" dirty="0">
              <a:solidFill>
                <a:schemeClr val="tx1"/>
              </a:solidFill>
            </a:endParaRPr>
          </a:p>
        </p:txBody>
      </p:sp>
      <p:pic>
        <p:nvPicPr>
          <p:cNvPr id="5" name="Image 4"/>
          <p:cNvPicPr>
            <a:picLocks noChangeAspect="1"/>
          </p:cNvPicPr>
          <p:nvPr/>
        </p:nvPicPr>
        <p:blipFill>
          <a:blip r:embed="rId5"/>
          <a:stretch>
            <a:fillRect/>
          </a:stretch>
        </p:blipFill>
        <p:spPr>
          <a:xfrm>
            <a:off x="7694872" y="195538"/>
            <a:ext cx="1331704" cy="1872000"/>
          </a:xfrm>
          <a:prstGeom prst="rect">
            <a:avLst/>
          </a:prstGeom>
          <a:ln w="3175">
            <a:solidFill>
              <a:schemeClr val="bg1">
                <a:lumMod val="75000"/>
              </a:schemeClr>
            </a:solidFill>
          </a:ln>
          <a:effectLst>
            <a:outerShdw blurRad="292100" dist="139700" dir="19800000" sx="98000" sy="98000" algn="tl" rotWithShape="0">
              <a:srgbClr val="333333">
                <a:alpha val="65000"/>
              </a:srgbClr>
            </a:outerShdw>
          </a:effectLst>
        </p:spPr>
      </p:pic>
    </p:spTree>
    <p:extLst>
      <p:ext uri="{BB962C8B-B14F-4D97-AF65-F5344CB8AC3E}">
        <p14:creationId xmlns:p14="http://schemas.microsoft.com/office/powerpoint/2010/main" val="290586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clrChange>
              <a:clrFrom>
                <a:srgbClr val="B5E61D"/>
              </a:clrFrom>
              <a:clrTo>
                <a:srgbClr val="B5E61D">
                  <a:alpha val="0"/>
                </a:srgbClr>
              </a:clrTo>
            </a:clrChange>
          </a:blip>
          <a:stretch>
            <a:fillRect/>
          </a:stretch>
        </p:blipFill>
        <p:spPr>
          <a:xfrm>
            <a:off x="7431006" y="4509425"/>
            <a:ext cx="2438400" cy="1800225"/>
          </a:xfrm>
          <a:prstGeom prst="rect">
            <a:avLst/>
          </a:prstGeom>
        </p:spPr>
      </p:pic>
      <p:pic>
        <p:nvPicPr>
          <p:cNvPr id="3" name="Image 2"/>
          <p:cNvPicPr>
            <a:picLocks noChangeAspect="1"/>
          </p:cNvPicPr>
          <p:nvPr/>
        </p:nvPicPr>
        <p:blipFill>
          <a:blip r:embed="rId4">
            <a:clrChange>
              <a:clrFrom>
                <a:srgbClr val="B5E61D"/>
              </a:clrFrom>
              <a:clrTo>
                <a:srgbClr val="B5E61D">
                  <a:alpha val="0"/>
                </a:srgbClr>
              </a:clrTo>
            </a:clrChange>
          </a:blip>
          <a:stretch>
            <a:fillRect/>
          </a:stretch>
        </p:blipFill>
        <p:spPr>
          <a:xfrm>
            <a:off x="2349244" y="4483520"/>
            <a:ext cx="2562225" cy="1685925"/>
          </a:xfrm>
          <a:prstGeom prst="rect">
            <a:avLst/>
          </a:prstGeom>
        </p:spPr>
      </p:pic>
      <p:sp>
        <p:nvSpPr>
          <p:cNvPr id="4" name="Espace réservé du texte 2"/>
          <p:cNvSpPr txBox="1">
            <a:spLocks/>
          </p:cNvSpPr>
          <p:nvPr/>
        </p:nvSpPr>
        <p:spPr>
          <a:xfrm>
            <a:off x="242262" y="1776752"/>
            <a:ext cx="11279178" cy="4167264"/>
          </a:xfrm>
          <a:prstGeom prst="rect">
            <a:avLst/>
          </a:prstGeom>
        </p:spPr>
        <p:txBody>
          <a:bodyPr/>
          <a:lstStyle>
            <a:lvl1pPr marL="0" indent="0" algn="l" defTabSz="914400" rtl="0" eaLnBrk="1" latinLnBrk="0" hangingPunct="1">
              <a:spcBef>
                <a:spcPts val="2000"/>
              </a:spcBef>
              <a:buClr>
                <a:schemeClr val="accent1">
                  <a:lumMod val="60000"/>
                  <a:lumOff val="40000"/>
                </a:schemeClr>
              </a:buClr>
              <a:buSzPct val="150000"/>
              <a:buFontTx/>
              <a:buNone/>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722313" indent="-722313" algn="just">
              <a:buBlip>
                <a:blip r:embed="rId5"/>
              </a:buBlip>
              <a:tabLst>
                <a:tab pos="1976438" algn="l"/>
              </a:tabLst>
            </a:pPr>
            <a:r>
              <a:rPr lang="fr-FR" sz="2400" u="sng" dirty="0">
                <a:solidFill>
                  <a:schemeClr val="tx1"/>
                </a:solidFill>
              </a:rPr>
              <a:t>Art. 5-I	Examen d’adéquation</a:t>
            </a:r>
          </a:p>
          <a:p>
            <a:pPr marL="1971675" lvl="2" indent="0" algn="just">
              <a:buSzPct val="150000"/>
              <a:buFont typeface="Wingdings 2" pitchFamily="18" charset="2"/>
              <a:buNone/>
            </a:pPr>
            <a:r>
              <a:rPr lang="fr-FR" dirty="0">
                <a:solidFill>
                  <a:schemeClr val="tx1"/>
                </a:solidFill>
              </a:rPr>
              <a:t>On entend par « examen d’adéquation » d’un appareil de levage l’examen qui consiste à vérifier :</a:t>
            </a:r>
          </a:p>
          <a:p>
            <a:pPr marL="2335213" lvl="2" indent="-360363" algn="just">
              <a:buClr>
                <a:schemeClr val="bg2">
                  <a:lumMod val="50000"/>
                </a:schemeClr>
              </a:buClr>
            </a:pPr>
            <a:r>
              <a:rPr lang="fr-FR" dirty="0">
                <a:solidFill>
                  <a:schemeClr val="tx1"/>
                </a:solidFill>
              </a:rPr>
              <a:t>qu’il est approprié aux travaux que l’utilisateur prévoit d’effectuer</a:t>
            </a:r>
          </a:p>
          <a:p>
            <a:pPr marL="2330450" lvl="2" indent="0" algn="just">
              <a:spcBef>
                <a:spcPts val="0"/>
              </a:spcBef>
              <a:buFont typeface="Wingdings 2" pitchFamily="18" charset="2"/>
              <a:buNone/>
            </a:pPr>
            <a:r>
              <a:rPr lang="fr-FR" dirty="0">
                <a:solidFill>
                  <a:schemeClr val="tx1"/>
                </a:solidFill>
              </a:rPr>
              <a:t>ainsi qu’aux risques auxquels les travailleurs sont exposés ;</a:t>
            </a:r>
          </a:p>
          <a:p>
            <a:pPr marL="2335213" lvl="2" indent="-360363" algn="just">
              <a:buClr>
                <a:schemeClr val="bg2">
                  <a:lumMod val="50000"/>
                </a:schemeClr>
              </a:buClr>
            </a:pPr>
            <a:r>
              <a:rPr lang="fr-FR" dirty="0">
                <a:solidFill>
                  <a:schemeClr val="tx1"/>
                </a:solidFill>
              </a:rPr>
              <a:t>que les opérations prévues sont compatibles avec les conditions</a:t>
            </a:r>
          </a:p>
          <a:p>
            <a:pPr marL="2330450" lvl="2" indent="0" algn="just">
              <a:spcBef>
                <a:spcPts val="0"/>
              </a:spcBef>
              <a:buFont typeface="Wingdings 2" pitchFamily="18" charset="2"/>
              <a:buNone/>
            </a:pPr>
            <a:r>
              <a:rPr lang="fr-FR" dirty="0">
                <a:solidFill>
                  <a:schemeClr val="tx1"/>
                </a:solidFill>
              </a:rPr>
              <a:t>d’utilisation de l’appareil définies par le fabricant.</a:t>
            </a:r>
          </a:p>
        </p:txBody>
      </p:sp>
      <p:sp>
        <p:nvSpPr>
          <p:cNvPr id="5" name="Titre 1"/>
          <p:cNvSpPr>
            <a:spLocks noGrp="1"/>
          </p:cNvSpPr>
          <p:nvPr>
            <p:ph type="title"/>
          </p:nvPr>
        </p:nvSpPr>
        <p:spPr>
          <a:xfrm>
            <a:off x="26971" y="29130"/>
            <a:ext cx="9191457" cy="727869"/>
          </a:xfrm>
        </p:spPr>
        <p:txBody>
          <a:bodyPr/>
          <a:lstStyle/>
          <a:p>
            <a:r>
              <a:rPr lang="fr-FR" dirty="0"/>
              <a:t>Dispositions pratiques</a:t>
            </a:r>
          </a:p>
        </p:txBody>
      </p:sp>
      <p:sp>
        <p:nvSpPr>
          <p:cNvPr id="6" name="Espace réservé du texte 2"/>
          <p:cNvSpPr txBox="1">
            <a:spLocks/>
          </p:cNvSpPr>
          <p:nvPr/>
        </p:nvSpPr>
        <p:spPr>
          <a:xfrm>
            <a:off x="242262" y="1144057"/>
            <a:ext cx="11949738" cy="499991"/>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5"/>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5"/>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pPr>
            <a:r>
              <a:rPr lang="fr-FR" sz="2800" b="1" i="1" dirty="0">
                <a:solidFill>
                  <a:schemeClr val="tx1"/>
                </a:solidFill>
              </a:rPr>
              <a:t>OCCASION : </a:t>
            </a:r>
            <a:r>
              <a:rPr lang="fr-FR" sz="2800" i="1" dirty="0">
                <a:solidFill>
                  <a:schemeClr val="tx1"/>
                </a:solidFill>
              </a:rPr>
              <a:t>MISE EN SERVICE (par l’utilisateur)</a:t>
            </a:r>
            <a:endParaRPr lang="fr-FR" sz="2400" i="1" dirty="0">
              <a:solidFill>
                <a:schemeClr val="tx1"/>
              </a:solidFill>
            </a:endParaRPr>
          </a:p>
        </p:txBody>
      </p:sp>
      <p:sp>
        <p:nvSpPr>
          <p:cNvPr id="7" name="Flèche courbée vers la droite 6"/>
          <p:cNvSpPr/>
          <p:nvPr/>
        </p:nvSpPr>
        <p:spPr>
          <a:xfrm>
            <a:off x="1288375" y="3193321"/>
            <a:ext cx="800100" cy="2345179"/>
          </a:xfrm>
          <a:prstGeom prst="curv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Flèche courbée vers la droite 7"/>
          <p:cNvSpPr/>
          <p:nvPr/>
        </p:nvSpPr>
        <p:spPr>
          <a:xfrm flipH="1">
            <a:off x="10163808" y="3843050"/>
            <a:ext cx="800100" cy="1685925"/>
          </a:xfrm>
          <a:prstGeom prst="curv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Double flèche horizontale 8"/>
          <p:cNvSpPr/>
          <p:nvPr/>
        </p:nvSpPr>
        <p:spPr>
          <a:xfrm>
            <a:off x="4789354" y="5107493"/>
            <a:ext cx="2353455" cy="383382"/>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Rectangle 3"/>
          <p:cNvSpPr txBox="1">
            <a:spLocks noChangeArrowheads="1"/>
          </p:cNvSpPr>
          <p:nvPr/>
        </p:nvSpPr>
        <p:spPr bwMode="auto">
          <a:xfrm>
            <a:off x="6545884" y="5777493"/>
            <a:ext cx="1995698" cy="786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02828"/>
              </a:buClr>
              <a:buSzPct val="90000"/>
              <a:buFont typeface="Wingdings 3" pitchFamily="18" charset="2"/>
              <a:buChar char="u"/>
              <a:defRPr sz="1600">
                <a:solidFill>
                  <a:schemeClr val="tx1"/>
                </a:solidFill>
                <a:latin typeface="+mn-lt"/>
                <a:ea typeface="+mn-ea"/>
                <a:cs typeface="+mn-cs"/>
              </a:defRPr>
            </a:lvl1pPr>
            <a:lvl2pPr marL="742950" indent="-285750" algn="l" rtl="0" eaLnBrk="0" fontAlgn="base" hangingPunct="0">
              <a:spcBef>
                <a:spcPct val="20000"/>
              </a:spcBef>
              <a:spcAft>
                <a:spcPct val="0"/>
              </a:spcAft>
              <a:buClr>
                <a:srgbClr val="8F6E6D"/>
              </a:buClr>
              <a:buFont typeface="Times" pitchFamily="18" charset="0"/>
              <a:buChar char="&gt;"/>
              <a:defRPr sz="1400">
                <a:solidFill>
                  <a:schemeClr val="bg2"/>
                </a:solidFill>
                <a:latin typeface="+mn-lt"/>
              </a:defRPr>
            </a:lvl2pPr>
            <a:lvl3pPr marL="1143000" indent="-228600" algn="l" rtl="0" eaLnBrk="0" fontAlgn="base" hangingPunct="0">
              <a:spcBef>
                <a:spcPct val="20000"/>
              </a:spcBef>
              <a:spcAft>
                <a:spcPct val="0"/>
              </a:spcAft>
              <a:buClr>
                <a:srgbClr val="BAA8A7"/>
              </a:buClr>
              <a:buFont typeface="Times" pitchFamily="18" charset="0"/>
              <a:buChar char="•"/>
              <a:defRPr sz="1100">
                <a:solidFill>
                  <a:schemeClr val="tx1"/>
                </a:solidFill>
                <a:latin typeface="+mn-lt"/>
              </a:defRPr>
            </a:lvl3pPr>
            <a:lvl4pPr marL="1600200" indent="-228600" algn="l" rtl="0" eaLnBrk="0" fontAlgn="base" hangingPunct="0">
              <a:spcBef>
                <a:spcPct val="20000"/>
              </a:spcBef>
              <a:spcAft>
                <a:spcPct val="0"/>
              </a:spcAft>
              <a:buClr>
                <a:srgbClr val="C9B7B6"/>
              </a:buClr>
              <a:buFont typeface="Times" pitchFamily="18" charset="0"/>
              <a:buChar char="–"/>
              <a:defRPr sz="1100">
                <a:solidFill>
                  <a:schemeClr val="tx1"/>
                </a:solidFill>
                <a:latin typeface="+mn-lt"/>
              </a:defRPr>
            </a:lvl4pPr>
            <a:lvl5pPr marL="2057400" indent="-228600" algn="l" rtl="0" eaLnBrk="0" fontAlgn="base" hangingPunct="0">
              <a:spcBef>
                <a:spcPct val="20000"/>
              </a:spcBef>
              <a:spcAft>
                <a:spcPct val="0"/>
              </a:spcAft>
              <a:buChar char="–"/>
              <a:defRPr sz="1100">
                <a:solidFill>
                  <a:schemeClr val="tx1"/>
                </a:solidFill>
                <a:latin typeface="+mn-lt"/>
              </a:defRPr>
            </a:lvl5pPr>
            <a:lvl6pPr marL="2514600" indent="-228600" algn="l" rtl="0" fontAlgn="base">
              <a:spcBef>
                <a:spcPct val="20000"/>
              </a:spcBef>
              <a:spcAft>
                <a:spcPct val="0"/>
              </a:spcAft>
              <a:buChar char="–"/>
              <a:defRPr sz="1100">
                <a:solidFill>
                  <a:schemeClr val="tx1"/>
                </a:solidFill>
                <a:latin typeface="+mn-lt"/>
              </a:defRPr>
            </a:lvl6pPr>
            <a:lvl7pPr marL="2971800" indent="-228600" algn="l" rtl="0" fontAlgn="base">
              <a:spcBef>
                <a:spcPct val="20000"/>
              </a:spcBef>
              <a:spcAft>
                <a:spcPct val="0"/>
              </a:spcAft>
              <a:buChar char="–"/>
              <a:defRPr sz="1100">
                <a:solidFill>
                  <a:schemeClr val="tx1"/>
                </a:solidFill>
                <a:latin typeface="+mn-lt"/>
              </a:defRPr>
            </a:lvl7pPr>
            <a:lvl8pPr marL="3429000" indent="-228600" algn="l" rtl="0" fontAlgn="base">
              <a:spcBef>
                <a:spcPct val="20000"/>
              </a:spcBef>
              <a:spcAft>
                <a:spcPct val="0"/>
              </a:spcAft>
              <a:buChar char="–"/>
              <a:defRPr sz="1100">
                <a:solidFill>
                  <a:schemeClr val="tx1"/>
                </a:solidFill>
                <a:latin typeface="+mn-lt"/>
              </a:defRPr>
            </a:lvl8pPr>
            <a:lvl9pPr marL="3886200" indent="-228600" algn="l" rtl="0" fontAlgn="base">
              <a:spcBef>
                <a:spcPct val="20000"/>
              </a:spcBef>
              <a:spcAft>
                <a:spcPct val="0"/>
              </a:spcAft>
              <a:buChar char="–"/>
              <a:defRPr sz="1100">
                <a:solidFill>
                  <a:schemeClr val="tx1"/>
                </a:solidFill>
                <a:latin typeface="+mn-lt"/>
              </a:defRPr>
            </a:lvl9pPr>
          </a:lstStyle>
          <a:p>
            <a:pPr marL="0" indent="12700" defTabSz="914400" eaLnBrk="1" hangingPunct="1">
              <a:spcBef>
                <a:spcPts val="0"/>
              </a:spcBef>
              <a:spcAft>
                <a:spcPts val="0"/>
              </a:spcAft>
              <a:buFont typeface="Wingdings 3" pitchFamily="18" charset="2"/>
              <a:buNone/>
              <a:defRPr/>
            </a:pPr>
            <a:r>
              <a:rPr lang="fr-FR" sz="1800" i="1" kern="0" dirty="0">
                <a:latin typeface="+mj-lt"/>
                <a:ea typeface="Tahoma" pitchFamily="34" charset="0"/>
                <a:cs typeface="Tahoma" pitchFamily="34" charset="0"/>
              </a:rPr>
              <a:t>Notice</a:t>
            </a:r>
          </a:p>
          <a:p>
            <a:pPr marL="0" indent="12700" defTabSz="914400" eaLnBrk="1" hangingPunct="1">
              <a:spcBef>
                <a:spcPts val="0"/>
              </a:spcBef>
              <a:spcAft>
                <a:spcPts val="0"/>
              </a:spcAft>
              <a:buFont typeface="Wingdings 3" pitchFamily="18" charset="2"/>
              <a:buNone/>
              <a:defRPr/>
            </a:pPr>
            <a:r>
              <a:rPr lang="fr-FR" sz="1800" i="1" kern="0" dirty="0">
                <a:latin typeface="+mj-lt"/>
                <a:ea typeface="Tahoma" pitchFamily="34" charset="0"/>
                <a:cs typeface="Tahoma" pitchFamily="34" charset="0"/>
              </a:rPr>
              <a:t>d’instructions</a:t>
            </a:r>
          </a:p>
        </p:txBody>
      </p:sp>
      <p:sp>
        <p:nvSpPr>
          <p:cNvPr id="11" name="Rectangle 3"/>
          <p:cNvSpPr txBox="1">
            <a:spLocks noChangeArrowheads="1"/>
          </p:cNvSpPr>
          <p:nvPr/>
        </p:nvSpPr>
        <p:spPr bwMode="auto">
          <a:xfrm>
            <a:off x="4503561" y="5610102"/>
            <a:ext cx="1507489" cy="6993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02828"/>
              </a:buClr>
              <a:buSzPct val="90000"/>
              <a:buFont typeface="Wingdings 3" pitchFamily="18" charset="2"/>
              <a:buChar char="u"/>
              <a:defRPr sz="1600">
                <a:solidFill>
                  <a:schemeClr val="tx1"/>
                </a:solidFill>
                <a:latin typeface="+mn-lt"/>
                <a:ea typeface="+mn-ea"/>
                <a:cs typeface="+mn-cs"/>
              </a:defRPr>
            </a:lvl1pPr>
            <a:lvl2pPr marL="742950" indent="-285750" algn="l" rtl="0" eaLnBrk="0" fontAlgn="base" hangingPunct="0">
              <a:spcBef>
                <a:spcPct val="20000"/>
              </a:spcBef>
              <a:spcAft>
                <a:spcPct val="0"/>
              </a:spcAft>
              <a:buClr>
                <a:srgbClr val="8F6E6D"/>
              </a:buClr>
              <a:buFont typeface="Times" pitchFamily="18" charset="0"/>
              <a:buChar char="&gt;"/>
              <a:defRPr sz="1400">
                <a:solidFill>
                  <a:schemeClr val="bg2"/>
                </a:solidFill>
                <a:latin typeface="+mn-lt"/>
              </a:defRPr>
            </a:lvl2pPr>
            <a:lvl3pPr marL="1143000" indent="-228600" algn="l" rtl="0" eaLnBrk="0" fontAlgn="base" hangingPunct="0">
              <a:spcBef>
                <a:spcPct val="20000"/>
              </a:spcBef>
              <a:spcAft>
                <a:spcPct val="0"/>
              </a:spcAft>
              <a:buClr>
                <a:srgbClr val="BAA8A7"/>
              </a:buClr>
              <a:buFont typeface="Times" pitchFamily="18" charset="0"/>
              <a:buChar char="•"/>
              <a:defRPr sz="1100">
                <a:solidFill>
                  <a:schemeClr val="tx1"/>
                </a:solidFill>
                <a:latin typeface="+mn-lt"/>
              </a:defRPr>
            </a:lvl3pPr>
            <a:lvl4pPr marL="1600200" indent="-228600" algn="l" rtl="0" eaLnBrk="0" fontAlgn="base" hangingPunct="0">
              <a:spcBef>
                <a:spcPct val="20000"/>
              </a:spcBef>
              <a:spcAft>
                <a:spcPct val="0"/>
              </a:spcAft>
              <a:buClr>
                <a:srgbClr val="C9B7B6"/>
              </a:buClr>
              <a:buFont typeface="Times" pitchFamily="18" charset="0"/>
              <a:buChar char="–"/>
              <a:defRPr sz="1100">
                <a:solidFill>
                  <a:schemeClr val="tx1"/>
                </a:solidFill>
                <a:latin typeface="+mn-lt"/>
              </a:defRPr>
            </a:lvl4pPr>
            <a:lvl5pPr marL="2057400" indent="-228600" algn="l" rtl="0" eaLnBrk="0" fontAlgn="base" hangingPunct="0">
              <a:spcBef>
                <a:spcPct val="20000"/>
              </a:spcBef>
              <a:spcAft>
                <a:spcPct val="0"/>
              </a:spcAft>
              <a:buChar char="–"/>
              <a:defRPr sz="1100">
                <a:solidFill>
                  <a:schemeClr val="tx1"/>
                </a:solidFill>
                <a:latin typeface="+mn-lt"/>
              </a:defRPr>
            </a:lvl5pPr>
            <a:lvl6pPr marL="2514600" indent="-228600" algn="l" rtl="0" fontAlgn="base">
              <a:spcBef>
                <a:spcPct val="20000"/>
              </a:spcBef>
              <a:spcAft>
                <a:spcPct val="0"/>
              </a:spcAft>
              <a:buChar char="–"/>
              <a:defRPr sz="1100">
                <a:solidFill>
                  <a:schemeClr val="tx1"/>
                </a:solidFill>
                <a:latin typeface="+mn-lt"/>
              </a:defRPr>
            </a:lvl6pPr>
            <a:lvl7pPr marL="2971800" indent="-228600" algn="l" rtl="0" fontAlgn="base">
              <a:spcBef>
                <a:spcPct val="20000"/>
              </a:spcBef>
              <a:spcAft>
                <a:spcPct val="0"/>
              </a:spcAft>
              <a:buChar char="–"/>
              <a:defRPr sz="1100">
                <a:solidFill>
                  <a:schemeClr val="tx1"/>
                </a:solidFill>
                <a:latin typeface="+mn-lt"/>
              </a:defRPr>
            </a:lvl7pPr>
            <a:lvl8pPr marL="3429000" indent="-228600" algn="l" rtl="0" fontAlgn="base">
              <a:spcBef>
                <a:spcPct val="20000"/>
              </a:spcBef>
              <a:spcAft>
                <a:spcPct val="0"/>
              </a:spcAft>
              <a:buChar char="–"/>
              <a:defRPr sz="1100">
                <a:solidFill>
                  <a:schemeClr val="tx1"/>
                </a:solidFill>
                <a:latin typeface="+mn-lt"/>
              </a:defRPr>
            </a:lvl8pPr>
            <a:lvl9pPr marL="3886200" indent="-228600" algn="l" rtl="0" fontAlgn="base">
              <a:spcBef>
                <a:spcPct val="20000"/>
              </a:spcBef>
              <a:spcAft>
                <a:spcPct val="0"/>
              </a:spcAft>
              <a:buChar char="–"/>
              <a:defRPr sz="1100">
                <a:solidFill>
                  <a:schemeClr val="tx1"/>
                </a:solidFill>
                <a:latin typeface="+mn-lt"/>
              </a:defRPr>
            </a:lvl9pPr>
          </a:lstStyle>
          <a:p>
            <a:pPr marL="0" indent="12700" eaLnBrk="1" hangingPunct="1">
              <a:spcBef>
                <a:spcPts val="0"/>
              </a:spcBef>
              <a:spcAft>
                <a:spcPts val="0"/>
              </a:spcAft>
              <a:buNone/>
              <a:defRPr/>
            </a:pPr>
            <a:r>
              <a:rPr lang="fr-FR" sz="1800" i="1" kern="0" dirty="0">
                <a:latin typeface="+mj-lt"/>
                <a:ea typeface="Tahoma" pitchFamily="34" charset="0"/>
                <a:cs typeface="Tahoma" pitchFamily="34" charset="0"/>
              </a:rPr>
              <a:t>Déclaration</a:t>
            </a:r>
          </a:p>
          <a:p>
            <a:pPr marL="0" indent="12700" eaLnBrk="1" hangingPunct="1">
              <a:spcBef>
                <a:spcPts val="0"/>
              </a:spcBef>
              <a:spcAft>
                <a:spcPts val="0"/>
              </a:spcAft>
              <a:buNone/>
              <a:defRPr/>
            </a:pPr>
            <a:r>
              <a:rPr lang="fr-FR" sz="1800" i="1" kern="0" dirty="0">
                <a:latin typeface="+mj-lt"/>
                <a:ea typeface="Tahoma" pitchFamily="34" charset="0"/>
                <a:cs typeface="Tahoma" pitchFamily="34" charset="0"/>
              </a:rPr>
              <a:t>d’utilisation</a:t>
            </a:r>
          </a:p>
        </p:txBody>
      </p:sp>
    </p:spTree>
    <p:extLst>
      <p:ext uri="{BB962C8B-B14F-4D97-AF65-F5344CB8AC3E}">
        <p14:creationId xmlns:p14="http://schemas.microsoft.com/office/powerpoint/2010/main" val="22109665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2"/>
          <p:cNvSpPr txBox="1">
            <a:spLocks/>
          </p:cNvSpPr>
          <p:nvPr/>
        </p:nvSpPr>
        <p:spPr>
          <a:xfrm>
            <a:off x="242262" y="1776752"/>
            <a:ext cx="11279178" cy="4167264"/>
          </a:xfrm>
          <a:prstGeom prst="rect">
            <a:avLst/>
          </a:prstGeom>
        </p:spPr>
        <p:txBody>
          <a:bodyPr/>
          <a:lstStyle>
            <a:lvl1pPr marL="0" indent="0" algn="l" defTabSz="914400" rtl="0" eaLnBrk="1" latinLnBrk="0" hangingPunct="1">
              <a:spcBef>
                <a:spcPts val="2000"/>
              </a:spcBef>
              <a:buClr>
                <a:schemeClr val="accent1">
                  <a:lumMod val="60000"/>
                  <a:lumOff val="40000"/>
                </a:schemeClr>
              </a:buClr>
              <a:buSzPct val="150000"/>
              <a:buFontTx/>
              <a:buNone/>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722313" indent="-722313" algn="just">
              <a:buBlip>
                <a:blip r:embed="rId3"/>
              </a:buBlip>
              <a:tabLst>
                <a:tab pos="1976438" algn="l"/>
              </a:tabLst>
            </a:pPr>
            <a:r>
              <a:rPr lang="fr-FR" sz="2400" u="sng" dirty="0">
                <a:solidFill>
                  <a:schemeClr val="tx1"/>
                </a:solidFill>
              </a:rPr>
              <a:t>Art. 10	Epreuve statique</a:t>
            </a:r>
          </a:p>
          <a:p>
            <a:pPr marL="1971675" lvl="2" indent="0" algn="just">
              <a:buSzPct val="150000"/>
              <a:buFont typeface="Wingdings 2" pitchFamily="18" charset="2"/>
              <a:buNone/>
            </a:pPr>
            <a:r>
              <a:rPr lang="fr-FR" dirty="0">
                <a:solidFill>
                  <a:schemeClr val="tx1"/>
                </a:solidFill>
              </a:rPr>
              <a:t>On entend par « épreuve statique » l’épreuve qui consiste à faire supporter au chariot, muni de tous ses accessoires, la charge maximale d’utilisation multipliée par le coefficient d’épreuve statique, sans la faire mouvoir pendant une durée déterminée.</a:t>
            </a:r>
          </a:p>
          <a:p>
            <a:pPr marL="2335213" lvl="2" indent="-360363" algn="just">
              <a:buClr>
                <a:schemeClr val="bg2">
                  <a:lumMod val="50000"/>
                </a:schemeClr>
              </a:buClr>
            </a:pPr>
            <a:r>
              <a:rPr lang="fr-FR" dirty="0">
                <a:solidFill>
                  <a:schemeClr val="tx1"/>
                </a:solidFill>
              </a:rPr>
              <a:t>les conditions de l’épreuve statique, sa durée et le</a:t>
            </a:r>
          </a:p>
          <a:p>
            <a:pPr marL="2330450" lvl="2" indent="0" algn="just">
              <a:spcBef>
                <a:spcPts val="0"/>
              </a:spcBef>
              <a:buFont typeface="Wingdings 2" pitchFamily="18" charset="2"/>
              <a:buNone/>
            </a:pPr>
            <a:r>
              <a:rPr lang="fr-FR" dirty="0">
                <a:solidFill>
                  <a:schemeClr val="tx1"/>
                </a:solidFill>
              </a:rPr>
              <a:t>coefficient appliqué sont ceux définis par la notice</a:t>
            </a:r>
          </a:p>
          <a:p>
            <a:pPr marL="2330450" lvl="2" indent="0" algn="just">
              <a:spcBef>
                <a:spcPts val="0"/>
              </a:spcBef>
              <a:buFont typeface="Wingdings 2" pitchFamily="18" charset="2"/>
              <a:buNone/>
            </a:pPr>
            <a:r>
              <a:rPr lang="fr-FR" dirty="0">
                <a:solidFill>
                  <a:schemeClr val="tx1"/>
                </a:solidFill>
              </a:rPr>
              <a:t>d’instructions du fabricant ;</a:t>
            </a:r>
          </a:p>
          <a:p>
            <a:pPr marL="2335213" lvl="2" indent="-360363" algn="just">
              <a:buClr>
                <a:schemeClr val="bg2">
                  <a:lumMod val="50000"/>
                </a:schemeClr>
              </a:buClr>
            </a:pPr>
            <a:r>
              <a:rPr lang="fr-FR" dirty="0">
                <a:solidFill>
                  <a:schemeClr val="tx1"/>
                </a:solidFill>
              </a:rPr>
              <a:t>à défaut, ce sont ceux définis par la réglementation</a:t>
            </a:r>
          </a:p>
          <a:p>
            <a:pPr marL="2330450" lvl="2" indent="0" algn="just">
              <a:spcBef>
                <a:spcPts val="0"/>
              </a:spcBef>
              <a:buFont typeface="Wingdings 2" pitchFamily="18" charset="2"/>
              <a:buNone/>
            </a:pPr>
            <a:r>
              <a:rPr lang="fr-FR" dirty="0">
                <a:solidFill>
                  <a:schemeClr val="tx1"/>
                </a:solidFill>
              </a:rPr>
              <a:t>appliquée lors de la conception de l’appareil ;</a:t>
            </a:r>
          </a:p>
          <a:p>
            <a:pPr marL="2335213" lvl="2" indent="-360363" algn="just">
              <a:buClr>
                <a:schemeClr val="bg2">
                  <a:lumMod val="50000"/>
                </a:schemeClr>
              </a:buClr>
            </a:pPr>
            <a:r>
              <a:rPr lang="fr-FR" dirty="0">
                <a:solidFill>
                  <a:schemeClr val="tx1"/>
                </a:solidFill>
              </a:rPr>
              <a:t>à défaut, le coefficient est égal à 1,5 et</a:t>
            </a:r>
          </a:p>
          <a:p>
            <a:pPr marL="2330450" lvl="2" indent="0" algn="just">
              <a:spcBef>
                <a:spcPts val="0"/>
              </a:spcBef>
              <a:buFont typeface="Wingdings 2" pitchFamily="18" charset="2"/>
              <a:buNone/>
            </a:pPr>
            <a:r>
              <a:rPr lang="fr-FR" dirty="0">
                <a:solidFill>
                  <a:schemeClr val="tx1"/>
                </a:solidFill>
              </a:rPr>
              <a:t>la durée de l’épreuve est de une heure.</a:t>
            </a:r>
          </a:p>
        </p:txBody>
      </p:sp>
      <p:sp>
        <p:nvSpPr>
          <p:cNvPr id="3" name="Titre 1"/>
          <p:cNvSpPr>
            <a:spLocks noGrp="1"/>
          </p:cNvSpPr>
          <p:nvPr>
            <p:ph type="title"/>
          </p:nvPr>
        </p:nvSpPr>
        <p:spPr>
          <a:xfrm>
            <a:off x="26971" y="29130"/>
            <a:ext cx="9191457" cy="727869"/>
          </a:xfrm>
        </p:spPr>
        <p:txBody>
          <a:bodyPr/>
          <a:lstStyle/>
          <a:p>
            <a:r>
              <a:rPr lang="fr-FR" dirty="0"/>
              <a:t>Dispositions pratiques</a:t>
            </a:r>
          </a:p>
        </p:txBody>
      </p:sp>
      <p:sp>
        <p:nvSpPr>
          <p:cNvPr id="4" name="Espace réservé du texte 2"/>
          <p:cNvSpPr txBox="1">
            <a:spLocks/>
          </p:cNvSpPr>
          <p:nvPr/>
        </p:nvSpPr>
        <p:spPr>
          <a:xfrm>
            <a:off x="242262" y="1144057"/>
            <a:ext cx="11949738" cy="499991"/>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pPr>
            <a:r>
              <a:rPr lang="fr-FR" sz="2800" b="1" i="1" dirty="0">
                <a:solidFill>
                  <a:schemeClr val="tx1"/>
                </a:solidFill>
              </a:rPr>
              <a:t>OCCASION : </a:t>
            </a:r>
            <a:r>
              <a:rPr lang="fr-FR" sz="2800" i="1" dirty="0">
                <a:solidFill>
                  <a:schemeClr val="tx1"/>
                </a:solidFill>
              </a:rPr>
              <a:t>MISE EN SERVICE</a:t>
            </a:r>
            <a:endParaRPr lang="fr-FR" sz="2400" i="1" dirty="0">
              <a:solidFill>
                <a:schemeClr val="tx1"/>
              </a:solidFill>
            </a:endParaRPr>
          </a:p>
        </p:txBody>
      </p:sp>
      <p:pic>
        <p:nvPicPr>
          <p:cNvPr id="5" name="Picture 2" descr="Quiz-Test-Cours Cariste Questionnaire"/>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844197" y="3396473"/>
            <a:ext cx="3136141" cy="3227932"/>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pied de page 1"/>
          <p:cNvSpPr txBox="1">
            <a:spLocks/>
          </p:cNvSpPr>
          <p:nvPr/>
        </p:nvSpPr>
        <p:spPr>
          <a:xfrm>
            <a:off x="2890520" y="6361419"/>
            <a:ext cx="7802880" cy="406834"/>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400" dirty="0"/>
              <a:t>Mise en service des CHARIOTS D’OCCASION                     </a:t>
            </a:r>
            <a:r>
              <a:rPr lang="fr-FR" sz="1400" b="1" dirty="0"/>
              <a:t>Thierry HANOTEL </a:t>
            </a:r>
            <a:r>
              <a:rPr lang="fr-FR" sz="1400" dirty="0"/>
              <a:t>– INRS Paris</a:t>
            </a:r>
          </a:p>
        </p:txBody>
      </p:sp>
    </p:spTree>
    <p:extLst>
      <p:ext uri="{BB962C8B-B14F-4D97-AF65-F5344CB8AC3E}">
        <p14:creationId xmlns:p14="http://schemas.microsoft.com/office/powerpoint/2010/main" val="39003291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gus">
  <a:themeElements>
    <a:clrScheme name="Personnalisée 4">
      <a:dk1>
        <a:sysClr val="windowText" lastClr="000000"/>
      </a:dk1>
      <a:lt1>
        <a:sysClr val="window" lastClr="FFFFFF"/>
      </a:lt1>
      <a:dk2>
        <a:srgbClr val="AED1F6"/>
      </a:dk2>
      <a:lt2>
        <a:srgbClr val="D5EDF4"/>
      </a:lt2>
      <a:accent1>
        <a:srgbClr val="A3DAD1"/>
      </a:accent1>
      <a:accent2>
        <a:srgbClr val="BDC1C1"/>
      </a:accent2>
      <a:accent3>
        <a:srgbClr val="E2751D"/>
      </a:accent3>
      <a:accent4>
        <a:srgbClr val="FFB400"/>
      </a:accent4>
      <a:accent5>
        <a:srgbClr val="7EB606"/>
      </a:accent5>
      <a:accent6>
        <a:srgbClr val="C00000"/>
      </a:accent6>
      <a:hlink>
        <a:srgbClr val="7030A0"/>
      </a:hlink>
      <a:folHlink>
        <a:srgbClr val="00B0F0"/>
      </a:folHlink>
    </a:clrScheme>
    <a:fontScheme name="Bris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is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rgus" id="{3F2142C8-152C-4E37-963F-4B9AA96B4F0A}" vid="{031A2DD7-7BA3-46E5-AD27-F982ED11C02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Argus</Template>
  <TotalTime>4862</TotalTime>
  <Words>5147</Words>
  <Application>Microsoft Office PowerPoint</Application>
  <PresentationFormat>Grand écran</PresentationFormat>
  <Paragraphs>642</Paragraphs>
  <Slides>108</Slides>
  <Notes>83</Notes>
  <HiddenSlides>0</HiddenSlides>
  <MMClips>0</MMClips>
  <ScaleCrop>false</ScaleCrop>
  <HeadingPairs>
    <vt:vector size="8" baseType="variant">
      <vt:variant>
        <vt:lpstr>Polices utilisées</vt:lpstr>
      </vt:variant>
      <vt:variant>
        <vt:i4>13</vt:i4>
      </vt:variant>
      <vt:variant>
        <vt:lpstr>Thème</vt:lpstr>
      </vt:variant>
      <vt:variant>
        <vt:i4>1</vt:i4>
      </vt:variant>
      <vt:variant>
        <vt:lpstr>Liens</vt:lpstr>
      </vt:variant>
      <vt:variant>
        <vt:i4>1</vt:i4>
      </vt:variant>
      <vt:variant>
        <vt:lpstr>Titres des diapositives</vt:lpstr>
      </vt:variant>
      <vt:variant>
        <vt:i4>108</vt:i4>
      </vt:variant>
    </vt:vector>
  </HeadingPairs>
  <TitlesOfParts>
    <vt:vector size="123" baseType="lpstr">
      <vt:lpstr>Arial</vt:lpstr>
      <vt:lpstr>Avenir LT 55 Oblique</vt:lpstr>
      <vt:lpstr>Avenir LT 55 Roman</vt:lpstr>
      <vt:lpstr>Avenir LT 85 Heavy</vt:lpstr>
      <vt:lpstr>Calibri</vt:lpstr>
      <vt:lpstr>Calibri Light</vt:lpstr>
      <vt:lpstr>Monotype Sorts</vt:lpstr>
      <vt:lpstr>News Gothic MT</vt:lpstr>
      <vt:lpstr>Tahoma</vt:lpstr>
      <vt:lpstr>Times New Roman</vt:lpstr>
      <vt:lpstr>Wingdings</vt:lpstr>
      <vt:lpstr>Wingdings 2</vt:lpstr>
      <vt:lpstr>Wingdings 3</vt:lpstr>
      <vt:lpstr>Argus</vt:lpstr>
      <vt:lpstr>file:///D:\Zoneuro\Prix_plvmt_energie.xls!PlvmtPA!L2C2:L18C10</vt:lpstr>
      <vt:lpstr>Journée occasion -2022- Hangcha France (CAPM - Senlis)</vt:lpstr>
      <vt:lpstr>Déroulement des interventions</vt:lpstr>
      <vt:lpstr>Présentation PowerPoint</vt:lpstr>
      <vt:lpstr>Présentation PowerPoint</vt:lpstr>
      <vt:lpstr>Le site argus-chariot.com</vt:lpstr>
      <vt:lpstr>Le site argus-chariot.com</vt:lpstr>
      <vt:lpstr>Le site argus-chariot.com</vt:lpstr>
      <vt:lpstr>Présentation PowerPoint</vt:lpstr>
      <vt:lpstr>Quels impacts si peu de cotateurs pour une marque ?</vt:lpstr>
      <vt:lpstr>Quels impacts si peu de cotateurs pour une marque ?</vt:lpstr>
      <vt:lpstr>Présentation PowerPoint</vt:lpstr>
      <vt:lpstr>Présentation PowerPoint</vt:lpstr>
      <vt:lpstr>Présentation PowerPoint</vt:lpstr>
      <vt:lpstr>Présentation PowerPoint</vt:lpstr>
      <vt:lpstr>Un début de retournement</vt:lpstr>
      <vt:lpstr>Un plafonnement s’observe sur les magasiniers</vt:lpstr>
      <vt:lpstr>Frontaux : deux tendances différentes</vt:lpstr>
      <vt:lpstr>Transition énergétique : constat actuel</vt:lpstr>
      <vt:lpstr>Présentation PowerPoint</vt:lpstr>
      <vt:lpstr>Présentation PowerPoint</vt:lpstr>
      <vt:lpstr>Présentation PowerPoint</vt:lpstr>
      <vt:lpstr>Présentation PowerPoint</vt:lpstr>
      <vt:lpstr>- Europe : Le marché du neuf -</vt:lpstr>
      <vt:lpstr>- Europe : Le marché du neuf -</vt:lpstr>
      <vt:lpstr>- Europe : Le marché du neuf -</vt:lpstr>
      <vt:lpstr>- Europe : Le marché du neuf -</vt:lpstr>
      <vt:lpstr>- Monde : Le marché du neuf -</vt:lpstr>
      <vt:lpstr>- Monde : Le marché du neuf -</vt:lpstr>
      <vt:lpstr>- Monde : Le marché du neuf -</vt:lpstr>
      <vt:lpstr>- Monde : Le marché du neuf -</vt:lpstr>
      <vt:lpstr>- Conclusions : Le marché du neuf -</vt:lpstr>
      <vt:lpstr>Présentation PowerPoint</vt:lpstr>
      <vt:lpstr>   Chariots d’occasion (unités)  Historique 2007-2021 </vt:lpstr>
      <vt:lpstr>   Chariots d’occasion (CA) Historique 2012-2021 </vt:lpstr>
      <vt:lpstr>Répartition des volumes de transactions  Cumul à juin 2022 sur les 12 derniers mois (unités et %)</vt:lpstr>
      <vt:lpstr>Répartition régionale des volumes de transactions  Sur le T1 2022</vt:lpstr>
      <vt:lpstr>Présentation PowerPoint</vt:lpstr>
      <vt:lpstr>Historique des ventes  à utilisateur final Cumul janvier - juin (unités et CA)</vt:lpstr>
      <vt:lpstr>Comparaison mensuelle 2021-2022 Cumul du CA : ventes à utilisateur final</vt:lpstr>
      <vt:lpstr>Présentation PowerPoint</vt:lpstr>
      <vt:lpstr>Historique des ventes  aux marchands  Cumul janvier - juin (unités et CA)</vt:lpstr>
      <vt:lpstr>Comparaison mensuelle 2021-2022 Cumul du CA : ventes aux marchands</vt:lpstr>
      <vt:lpstr>Présentation PowerPoint</vt:lpstr>
      <vt:lpstr>Présentation PowerPoint</vt:lpstr>
      <vt:lpstr>Présentation PowerPoint</vt:lpstr>
      <vt:lpstr>La crainte de la récession se renforce</vt:lpstr>
      <vt:lpstr>Agenda de la présentation</vt:lpstr>
      <vt:lpstr>Le ralentissement de l’activité à l’échelle mondiale s’amplifie</vt:lpstr>
      <vt:lpstr>Les indices boursiers sont plus que jamais en « bear market » et n’anticipent pas de regain d’activité</vt:lpstr>
      <vt:lpstr>Les pays qui engrangent des excédents commerciaux records ont une capacité limitée à les convertir en consommation</vt:lpstr>
      <vt:lpstr>Avec le recul de ses importations en volume, l’impulsion transmise par la Chine à l’économie mondiale est négative</vt:lpstr>
      <vt:lpstr>Les taux d’inflation connaissent partout une envolée qui ampute le pouvoir d’achat du revenu des ménages…</vt:lpstr>
      <vt:lpstr>…et pousse les banques centrales à relever leurs taux d’intérêt directeurs comme jamais depuis 2008…</vt:lpstr>
      <vt:lpstr>…avec notamment à la clé une destruction de richesse massive pour les détenteurs d’obligations</vt:lpstr>
      <vt:lpstr>Enfin et surtout un choc énergétique propre à l’Europe</vt:lpstr>
      <vt:lpstr>La hausse des importations de GNL ne compense que partiellement le quasi-arrêt des importations de gaz russe</vt:lpstr>
      <vt:lpstr>Agenda de la présentation</vt:lpstr>
      <vt:lpstr>En contrepartie du ralentissement de l’activité mondiale, les contraintes sur les approvisionnements ont reflué</vt:lpstr>
      <vt:lpstr>Et le jugement sur les stocks est en train de s’inverser</vt:lpstr>
      <vt:lpstr>Une chute très soudaine des taux de fret maritime</vt:lpstr>
      <vt:lpstr>Les cours des matières premières ont connu une détente partielle et sélective</vt:lpstr>
      <vt:lpstr>Le marché petrolier étant devenu déséquilibré, la baisse des quotas OPEP+ devrait seulement rapprocher offre et demande</vt:lpstr>
      <vt:lpstr>La baisse des cours ne concerne toutefois guère le lithium</vt:lpstr>
      <vt:lpstr>Présentation PowerPoint</vt:lpstr>
      <vt:lpstr>Agenda de la présentation</vt:lpstr>
      <vt:lpstr>Si les anticipations de prix se sont détendues aux États-Unis,  ce n’est pas encore le cas en zone euro</vt:lpstr>
      <vt:lpstr>Le choc énergétique est aussi un choc de commerce extérieur pour la zone euro</vt:lpstr>
      <vt:lpstr>Présentation PowerPoint</vt:lpstr>
      <vt:lpstr>Présentation PowerPoint</vt:lpstr>
      <vt:lpstr>Présentation PowerPoint</vt:lpstr>
      <vt:lpstr>Présentation PowerPoint</vt:lpstr>
      <vt:lpstr>La hausse des prix de l’énergie exerce un prélèvement, toutes choses égales par ailleurs, de 445 € / hab. en France</vt:lpstr>
      <vt:lpstr>L’exposition ex ante au choc énergétique, dont l’épicentre est le gaz naturel, varie considérablement</vt:lpstr>
      <vt:lpstr>Un comparatif comptable des réponses budgétaires :  au-delà des sommes annoncées, le calendrier importe</vt:lpstr>
      <vt:lpstr>Impact des mesures sur la dynamique inflationniste</vt:lpstr>
      <vt:lpstr>Impact des mesures sur les volumes consommés</vt:lpstr>
      <vt:lpstr>Un fort enjeu sur la compétitivité-prix</vt:lpstr>
      <vt:lpstr>La France bénéficie aussi (pour l’instant) d’une plus lente remontée des taux immobiliers qu’ailleurs en Europe</vt:lpstr>
      <vt:lpstr>Toujours est-il que l’inflation vient lentement éroder la valeur réelle de la « surépargne » formée durant la période du Covid</vt:lpstr>
      <vt:lpstr>Les marges d’exploitation des principales branches ont renoué avec les niveaux bas atteints aux lendemains des chocs pétroliers</vt:lpstr>
      <vt:lpstr>Les entreprises jugent leur trésorerie bien moins favorablement depuis quelques mois</vt:lpstr>
      <vt:lpstr>Les défaillances remontent et les radiations d’entreprises sont supérieures de 37 % à leur nombre relevé en 2019</vt:lpstr>
      <vt:lpstr>Pour les finances publiques, la fin de la baisse du taux d’intérêt apparent de la dette, en raison de la dette indexée en 2022.</vt:lpstr>
      <vt:lpstr>Agenda de la présentation</vt:lpstr>
      <vt:lpstr>Les secteurs les plus exposés aux prix de l’électricité</vt:lpstr>
      <vt:lpstr>Les secteurs les plus exposés aux prix du gaz</vt:lpstr>
      <vt:lpstr>Une forte hausse des prix à la production du gaz et de l’électricité consommés par les entreprises</vt:lpstr>
      <vt:lpstr>À partir de quelle augmentation, la facture énergétique annule t-elle l’EBE des secteurs (sous l’hypothèse d’une répercussion dans les prix de la moitié de cette hausse) ?</vt:lpstr>
      <vt:lpstr>Présentation PowerPoint</vt:lpstr>
      <vt:lpstr>Présentation PowerPoint</vt:lpstr>
      <vt:lpstr>Présentation PowerPoint</vt:lpstr>
      <vt:lpstr>Définition préalable</vt:lpstr>
      <vt:lpstr>Résumé de l’épisode 2021</vt:lpstr>
      <vt:lpstr>Cadre réglementaire</vt:lpstr>
      <vt:lpstr>Cadre réglementaire</vt:lpstr>
      <vt:lpstr>Dispositions pratiques</vt:lpstr>
      <vt:lpstr>EXTRAIT DE L’ED 6339</vt:lpstr>
      <vt:lpstr>Dispositions pratiques</vt:lpstr>
      <vt:lpstr>Dispositions pratiques</vt:lpstr>
      <vt:lpstr>Dispositions pratiques</vt:lpstr>
      <vt:lpstr>Dispositions pratiques</vt:lpstr>
      <vt:lpstr>Modalités de réalisation</vt:lpstr>
      <vt:lpstr>Compétences du vérificateur</vt:lpstr>
      <vt:lpstr>Présentation PowerPoint</vt:lpstr>
      <vt:lpstr>Tirages au sort et jeu concours</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pole ECO</dc:creator>
  <cp:lastModifiedBy>Lionel Couturier</cp:lastModifiedBy>
  <cp:revision>330</cp:revision>
  <dcterms:created xsi:type="dcterms:W3CDTF">2016-10-19T07:59:14Z</dcterms:created>
  <dcterms:modified xsi:type="dcterms:W3CDTF">2022-10-24T13:31:15Z</dcterms:modified>
</cp:coreProperties>
</file>