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1" r:id="rId3"/>
    <p:sldMasterId id="2147483712" r:id="rId4"/>
  </p:sldMasterIdLst>
  <p:notesMasterIdLst>
    <p:notesMasterId r:id="rId98"/>
  </p:notesMasterIdLst>
  <p:handoutMasterIdLst>
    <p:handoutMasterId r:id="rId99"/>
  </p:handoutMasterIdLst>
  <p:sldIdLst>
    <p:sldId id="256" r:id="rId5"/>
    <p:sldId id="323" r:id="rId6"/>
    <p:sldId id="322" r:id="rId7"/>
    <p:sldId id="291" r:id="rId8"/>
    <p:sldId id="1314" r:id="rId9"/>
    <p:sldId id="1315" r:id="rId10"/>
    <p:sldId id="1316" r:id="rId11"/>
    <p:sldId id="270" r:id="rId12"/>
    <p:sldId id="301" r:id="rId13"/>
    <p:sldId id="1317" r:id="rId14"/>
    <p:sldId id="307" r:id="rId15"/>
    <p:sldId id="283" r:id="rId16"/>
    <p:sldId id="304" r:id="rId17"/>
    <p:sldId id="305" r:id="rId18"/>
    <p:sldId id="324" r:id="rId19"/>
    <p:sldId id="308" r:id="rId20"/>
    <p:sldId id="277" r:id="rId21"/>
    <p:sldId id="278" r:id="rId22"/>
    <p:sldId id="325" r:id="rId23"/>
    <p:sldId id="326" r:id="rId24"/>
    <p:sldId id="284" r:id="rId25"/>
    <p:sldId id="285" r:id="rId26"/>
    <p:sldId id="297" r:id="rId27"/>
    <p:sldId id="298" r:id="rId28"/>
    <p:sldId id="280" r:id="rId29"/>
    <p:sldId id="299" r:id="rId30"/>
    <p:sldId id="282" r:id="rId31"/>
    <p:sldId id="300" r:id="rId32"/>
    <p:sldId id="286" r:id="rId33"/>
    <p:sldId id="257" r:id="rId34"/>
    <p:sldId id="259" r:id="rId35"/>
    <p:sldId id="260" r:id="rId36"/>
    <p:sldId id="261" r:id="rId37"/>
    <p:sldId id="327" r:id="rId38"/>
    <p:sldId id="263" r:id="rId39"/>
    <p:sldId id="265" r:id="rId40"/>
    <p:sldId id="328" r:id="rId41"/>
    <p:sldId id="329" r:id="rId42"/>
    <p:sldId id="1283" r:id="rId43"/>
    <p:sldId id="1284" r:id="rId44"/>
    <p:sldId id="293" r:id="rId45"/>
    <p:sldId id="294" r:id="rId46"/>
    <p:sldId id="1285" r:id="rId47"/>
    <p:sldId id="296" r:id="rId48"/>
    <p:sldId id="1286" r:id="rId49"/>
    <p:sldId id="1287" r:id="rId50"/>
    <p:sldId id="276" r:id="rId51"/>
    <p:sldId id="1288" r:id="rId52"/>
    <p:sldId id="1289" r:id="rId53"/>
    <p:sldId id="1281" r:id="rId54"/>
    <p:sldId id="1301" r:id="rId55"/>
    <p:sldId id="1302" r:id="rId56"/>
    <p:sldId id="1303" r:id="rId57"/>
    <p:sldId id="1304" r:id="rId58"/>
    <p:sldId id="1305" r:id="rId59"/>
    <p:sldId id="1306" r:id="rId60"/>
    <p:sldId id="1307" r:id="rId61"/>
    <p:sldId id="1308" r:id="rId62"/>
    <p:sldId id="1309" r:id="rId63"/>
    <p:sldId id="1310" r:id="rId64"/>
    <p:sldId id="1311" r:id="rId65"/>
    <p:sldId id="1312" r:id="rId66"/>
    <p:sldId id="1313" r:id="rId67"/>
    <p:sldId id="1267" r:id="rId68"/>
    <p:sldId id="1290" r:id="rId69"/>
    <p:sldId id="303" r:id="rId70"/>
    <p:sldId id="1291" r:id="rId71"/>
    <p:sldId id="1292" r:id="rId72"/>
    <p:sldId id="1293" r:id="rId73"/>
    <p:sldId id="1294" r:id="rId74"/>
    <p:sldId id="306" r:id="rId75"/>
    <p:sldId id="1295" r:id="rId76"/>
    <p:sldId id="1296" r:id="rId77"/>
    <p:sldId id="309" r:id="rId78"/>
    <p:sldId id="310" r:id="rId79"/>
    <p:sldId id="311" r:id="rId80"/>
    <p:sldId id="1297" r:id="rId81"/>
    <p:sldId id="312" r:id="rId82"/>
    <p:sldId id="313" r:id="rId83"/>
    <p:sldId id="314" r:id="rId84"/>
    <p:sldId id="315" r:id="rId85"/>
    <p:sldId id="316" r:id="rId86"/>
    <p:sldId id="317" r:id="rId87"/>
    <p:sldId id="318" r:id="rId88"/>
    <p:sldId id="319" r:id="rId89"/>
    <p:sldId id="320" r:id="rId90"/>
    <p:sldId id="321" r:id="rId91"/>
    <p:sldId id="1298" r:id="rId92"/>
    <p:sldId id="1299" r:id="rId93"/>
    <p:sldId id="348" r:id="rId94"/>
    <p:sldId id="1258" r:id="rId95"/>
    <p:sldId id="1300" r:id="rId96"/>
    <p:sldId id="269" r:id="rId97"/>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104"/>
    <a:srgbClr val="F72F04"/>
    <a:srgbClr val="E42B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7" autoAdjust="0"/>
    <p:restoredTop sz="93738" autoAdjust="0"/>
  </p:normalViewPr>
  <p:slideViewPr>
    <p:cSldViewPr snapToGrid="0">
      <p:cViewPr varScale="1">
        <p:scale>
          <a:sx n="63" d="100"/>
          <a:sy n="63" d="100"/>
        </p:scale>
        <p:origin x="464" y="112"/>
      </p:cViewPr>
      <p:guideLst>
        <p:guide orient="horz" pos="2160"/>
        <p:guide pos="3840"/>
      </p:guideLst>
    </p:cSldViewPr>
  </p:slideViewPr>
  <p:notesTextViewPr>
    <p:cViewPr>
      <p:scale>
        <a:sx n="3" d="2"/>
        <a:sy n="3" d="2"/>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Documents%20MATHIEU\Argus\J%20Occasion\2021\survey_user_type.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athieu\Downloads\export_cotateurs.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800" b="1" dirty="0"/>
              <a:t>Qui visite le site</a:t>
            </a:r>
            <a:r>
              <a:rPr lang="fr-FR" sz="1800" b="1" baseline="0" dirty="0"/>
              <a:t> ?</a:t>
            </a:r>
            <a:endParaRPr lang="fr-FR" sz="1800" b="1" dirty="0"/>
          </a:p>
        </c:rich>
      </c:tx>
      <c:layout>
        <c:manualLayout>
          <c:xMode val="edge"/>
          <c:yMode val="edge"/>
          <c:x val="0.32786601584594532"/>
          <c:y val="6.540250434943820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1-4657-A34B-8AA9-565A23576C07}"/>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4657-A34B-8AA9-565A23576C0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4657-A34B-8AA9-565A23576C07}"/>
              </c:ext>
            </c:extLst>
          </c:dPt>
          <c:dLbls>
            <c:dLbl>
              <c:idx val="0"/>
              <c:layout>
                <c:manualLayout>
                  <c:x val="-7.4281933508311457E-2"/>
                  <c:y val="8.4515164771070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57-A34B-8AA9-565A23576C07}"/>
                </c:ext>
              </c:extLst>
            </c:dLbl>
            <c:dLbl>
              <c:idx val="1"/>
              <c:layout>
                <c:manualLayout>
                  <c:x val="-0.17418897637795275"/>
                  <c:y val="-0.182504374453193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57-A34B-8AA9-565A23576C07}"/>
                </c:ext>
              </c:extLst>
            </c:dLbl>
            <c:dLbl>
              <c:idx val="2"/>
              <c:layout>
                <c:manualLayout>
                  <c:x val="0.15148097112860892"/>
                  <c:y val="4.4415281423155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657-A34B-8AA9-565A23576C0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s>
          <c:cat>
            <c:strRef>
              <c:f>survey_user_type!$D$5:$D$7</c:f>
              <c:strCache>
                <c:ptCount val="3"/>
                <c:pt idx="0">
                  <c:v>Cotateur</c:v>
                </c:pt>
                <c:pt idx="1">
                  <c:v>Utilisateur</c:v>
                </c:pt>
                <c:pt idx="2">
                  <c:v>Professionnel</c:v>
                </c:pt>
              </c:strCache>
            </c:strRef>
          </c:cat>
          <c:val>
            <c:numRef>
              <c:f>survey_user_type!$F$5:$F$7</c:f>
              <c:numCache>
                <c:formatCode>0%</c:formatCode>
                <c:ptCount val="3"/>
                <c:pt idx="0">
                  <c:v>0.14389114070642733</c:v>
                </c:pt>
                <c:pt idx="1">
                  <c:v>0.44064852345107119</c:v>
                </c:pt>
                <c:pt idx="2">
                  <c:v>0.41546033584250147</c:v>
                </c:pt>
              </c:numCache>
            </c:numRef>
          </c:val>
          <c:extLst>
            <c:ext xmlns:c16="http://schemas.microsoft.com/office/drawing/2014/chart" uri="{C3380CC4-5D6E-409C-BE32-E72D297353CC}">
              <c16:uniqueId val="{00000006-4657-A34B-8AA9-565A23576C07}"/>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2564457567804025"/>
          <c:y val="0.87608231262758818"/>
          <c:w val="0.56537751531058622"/>
          <c:h val="9.6139909594634004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800" b="1" dirty="0">
                <a:effectLst/>
              </a:rPr>
              <a:t>Nombre de cotations/</a:t>
            </a:r>
            <a:r>
              <a:rPr lang="fr-FR" sz="1800" b="1" dirty="0" err="1">
                <a:effectLst/>
              </a:rPr>
              <a:t>cotateurs</a:t>
            </a:r>
            <a:endParaRPr lang="fr-FR" dirty="0">
              <a:effectLst/>
            </a:endParaRPr>
          </a:p>
        </c:rich>
      </c:tx>
      <c:layout>
        <c:manualLayout>
          <c:xMode val="edge"/>
          <c:yMode val="edge"/>
          <c:x val="0.16714693240661754"/>
          <c:y val="9.36226718583612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416666666666669"/>
          <c:y val="0.24497338874307378"/>
          <c:w val="0.81388888888888888"/>
          <c:h val="0.55629775444736074"/>
        </c:manualLayout>
      </c:layout>
      <c:pie3DChart>
        <c:varyColors val="1"/>
        <c:ser>
          <c:idx val="0"/>
          <c:order val="0"/>
          <c:dPt>
            <c:idx val="0"/>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1-6788-B947-89D8-CDE50F76348C}"/>
              </c:ext>
            </c:extLst>
          </c:dPt>
          <c:dPt>
            <c:idx val="1"/>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6788-B947-89D8-CDE50F76348C}"/>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6788-B947-89D8-CDE50F76348C}"/>
              </c:ext>
            </c:extLst>
          </c:dPt>
          <c:dPt>
            <c:idx val="3"/>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7-6788-B947-89D8-CDE50F76348C}"/>
              </c:ext>
            </c:extLst>
          </c:dPt>
          <c:dPt>
            <c:idx val="4"/>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9-6788-B947-89D8-CDE50F76348C}"/>
              </c:ext>
            </c:extLst>
          </c:dPt>
          <c:dLbls>
            <c:dLbl>
              <c:idx val="4"/>
              <c:layout>
                <c:manualLayout>
                  <c:x val="0.22379382276260618"/>
                  <c:y val="1.36136924524954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88-B947-89D8-CDE50F76348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export_cotateurs!$G$40:$G$44</c:f>
              <c:strCache>
                <c:ptCount val="5"/>
                <c:pt idx="0">
                  <c:v>400 et +</c:v>
                </c:pt>
                <c:pt idx="1">
                  <c:v>250-400</c:v>
                </c:pt>
                <c:pt idx="2">
                  <c:v>100-250</c:v>
                </c:pt>
                <c:pt idx="3">
                  <c:v>50-100</c:v>
                </c:pt>
                <c:pt idx="4">
                  <c:v> -50</c:v>
                </c:pt>
              </c:strCache>
            </c:strRef>
          </c:cat>
          <c:val>
            <c:numRef>
              <c:f>export_cotateurs!$I$40:$I$44</c:f>
              <c:numCache>
                <c:formatCode>0%</c:formatCode>
                <c:ptCount val="5"/>
                <c:pt idx="0">
                  <c:v>0.37142857142857144</c:v>
                </c:pt>
                <c:pt idx="1">
                  <c:v>0.31428571428571428</c:v>
                </c:pt>
                <c:pt idx="2">
                  <c:v>0.17142857142857143</c:v>
                </c:pt>
                <c:pt idx="3">
                  <c:v>0.11428571428571428</c:v>
                </c:pt>
                <c:pt idx="4">
                  <c:v>2.8571428571428571E-2</c:v>
                </c:pt>
              </c:numCache>
            </c:numRef>
          </c:val>
          <c:extLst>
            <c:ext xmlns:c16="http://schemas.microsoft.com/office/drawing/2014/chart" uri="{C3380CC4-5D6E-409C-BE32-E72D297353CC}">
              <c16:uniqueId val="{0000000A-6788-B947-89D8-CDE50F76348C}"/>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0303920920788629"/>
          <c:y val="0.82169099746980945"/>
          <c:w val="0.4723312493241863"/>
          <c:h val="0.17830900253019069"/>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B08E34-116E-433A-ACB2-3F7960833C5F}" type="datetimeFigureOut">
              <a:rPr lang="fr-FR" smtClean="0"/>
              <a:t>03/11/2021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945BC2-ECA5-4657-B7AD-2E0B30E17738}" type="slidenum">
              <a:rPr lang="fr-FR" smtClean="0"/>
              <a:t>‹N°›</a:t>
            </a:fld>
            <a:endParaRPr lang="fr-FR"/>
          </a:p>
        </p:txBody>
      </p:sp>
    </p:spTree>
    <p:extLst>
      <p:ext uri="{BB962C8B-B14F-4D97-AF65-F5344CB8AC3E}">
        <p14:creationId xmlns:p14="http://schemas.microsoft.com/office/powerpoint/2010/main" val="112074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617DF5-89BB-406B-9CDC-C6B9878A1D00}" type="datetimeFigureOut">
              <a:rPr lang="fr-FR" smtClean="0"/>
              <a:t>03/11/2021</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3C9F2-7D2F-4CDB-A522-4AC07365A930}" type="slidenum">
              <a:rPr lang="fr-FR" smtClean="0"/>
              <a:t>‹N°›</a:t>
            </a:fld>
            <a:endParaRPr lang="fr-FR"/>
          </a:p>
        </p:txBody>
      </p:sp>
    </p:spTree>
    <p:extLst>
      <p:ext uri="{BB962C8B-B14F-4D97-AF65-F5344CB8AC3E}">
        <p14:creationId xmlns:p14="http://schemas.microsoft.com/office/powerpoint/2010/main" val="283179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9</a:t>
            </a:fld>
            <a:endParaRPr lang="fr-FR"/>
          </a:p>
        </p:txBody>
      </p:sp>
    </p:spTree>
    <p:extLst>
      <p:ext uri="{BB962C8B-B14F-4D97-AF65-F5344CB8AC3E}">
        <p14:creationId xmlns:p14="http://schemas.microsoft.com/office/powerpoint/2010/main" val="2328122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26</a:t>
            </a:fld>
            <a:endParaRPr lang="fr-FR"/>
          </a:p>
        </p:txBody>
      </p:sp>
    </p:spTree>
    <p:extLst>
      <p:ext uri="{BB962C8B-B14F-4D97-AF65-F5344CB8AC3E}">
        <p14:creationId xmlns:p14="http://schemas.microsoft.com/office/powerpoint/2010/main" val="319499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27</a:t>
            </a:fld>
            <a:endParaRPr lang="fr-FR"/>
          </a:p>
        </p:txBody>
      </p:sp>
    </p:spTree>
    <p:extLst>
      <p:ext uri="{BB962C8B-B14F-4D97-AF65-F5344CB8AC3E}">
        <p14:creationId xmlns:p14="http://schemas.microsoft.com/office/powerpoint/2010/main" val="201564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28</a:t>
            </a:fld>
            <a:endParaRPr lang="fr-FR"/>
          </a:p>
        </p:txBody>
      </p:sp>
    </p:spTree>
    <p:extLst>
      <p:ext uri="{BB962C8B-B14F-4D97-AF65-F5344CB8AC3E}">
        <p14:creationId xmlns:p14="http://schemas.microsoft.com/office/powerpoint/2010/main" val="3476980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29</a:t>
            </a:fld>
            <a:endParaRPr lang="fr-FR"/>
          </a:p>
        </p:txBody>
      </p:sp>
    </p:spTree>
    <p:extLst>
      <p:ext uri="{BB962C8B-B14F-4D97-AF65-F5344CB8AC3E}">
        <p14:creationId xmlns:p14="http://schemas.microsoft.com/office/powerpoint/2010/main" val="332592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revenir sur l’historique du marché de l’occasion en France depuis 2007 nous assistons à un basculement des volumes du client final vers le négoce depuis 2013. Ces deux catégories restent les plus importantes du marché en volume.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31</a:t>
            </a:fld>
            <a:endParaRPr lang="fr-FR"/>
          </a:p>
        </p:txBody>
      </p:sp>
    </p:spTree>
    <p:extLst>
      <p:ext uri="{BB962C8B-B14F-4D97-AF65-F5344CB8AC3E}">
        <p14:creationId xmlns:p14="http://schemas.microsoft.com/office/powerpoint/2010/main" val="3993382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valeur, les ventes à client final prédominent sur le négoce et la tendance se confirme sur les dernières années.</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32</a:t>
            </a:fld>
            <a:endParaRPr lang="fr-FR"/>
          </a:p>
        </p:txBody>
      </p:sp>
    </p:spTree>
    <p:extLst>
      <p:ext uri="{BB962C8B-B14F-4D97-AF65-F5344CB8AC3E}">
        <p14:creationId xmlns:p14="http://schemas.microsoft.com/office/powerpoint/2010/main" val="168660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YTD à fin août 2020, nous assistons à une chute du marché en volume de -14% lié à la crise sanitaire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33</a:t>
            </a:fld>
            <a:endParaRPr lang="fr-FR"/>
          </a:p>
        </p:txBody>
      </p:sp>
    </p:spTree>
    <p:extLst>
      <p:ext uri="{BB962C8B-B14F-4D97-AF65-F5344CB8AC3E}">
        <p14:creationId xmlns:p14="http://schemas.microsoft.com/office/powerpoint/2010/main" val="546965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la carte on note sur le 1</a:t>
            </a:r>
            <a:r>
              <a:rPr lang="fr-FR" baseline="30000" dirty="0"/>
              <a:t>er</a:t>
            </a:r>
            <a:r>
              <a:rPr lang="fr-FR" dirty="0"/>
              <a:t> </a:t>
            </a:r>
            <a:r>
              <a:rPr lang="fr-FR"/>
              <a:t>trimestre le top 3 des </a:t>
            </a:r>
            <a:r>
              <a:rPr lang="fr-FR" dirty="0"/>
              <a:t>régions en terme de volume de transactions : IDF, Alsace-Lorraine et Rhône-Alpes </a:t>
            </a:r>
            <a:r>
              <a:rPr lang="fr-FR" dirty="0" err="1"/>
              <a:t>Auverge</a:t>
            </a:r>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34</a:t>
            </a:fld>
            <a:endParaRPr lang="fr-FR"/>
          </a:p>
        </p:txBody>
      </p:sp>
    </p:spTree>
    <p:extLst>
      <p:ext uri="{BB962C8B-B14F-4D97-AF65-F5344CB8AC3E}">
        <p14:creationId xmlns:p14="http://schemas.microsoft.com/office/powerpoint/2010/main" val="291547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mois le mois on vois bien qu’à partir d’Avril la décroissance se dessine mais ne chute pas de manière drastique.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35</a:t>
            </a:fld>
            <a:endParaRPr lang="fr-FR"/>
          </a:p>
        </p:txBody>
      </p:sp>
    </p:spTree>
    <p:extLst>
      <p:ext uri="{BB962C8B-B14F-4D97-AF65-F5344CB8AC3E}">
        <p14:creationId xmlns:p14="http://schemas.microsoft.com/office/powerpoint/2010/main" val="271981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l’on regarde la progression mensuelle on voit bien mois après mois l’écart qui se creuse vs 2019.</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36</a:t>
            </a:fld>
            <a:endParaRPr lang="fr-FR"/>
          </a:p>
        </p:txBody>
      </p:sp>
    </p:spTree>
    <p:extLst>
      <p:ext uri="{BB962C8B-B14F-4D97-AF65-F5344CB8AC3E}">
        <p14:creationId xmlns:p14="http://schemas.microsoft.com/office/powerpoint/2010/main" val="64930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16</a:t>
            </a:fld>
            <a:endParaRPr lang="fr-FR"/>
          </a:p>
        </p:txBody>
      </p:sp>
    </p:spTree>
    <p:extLst>
      <p:ext uri="{BB962C8B-B14F-4D97-AF65-F5344CB8AC3E}">
        <p14:creationId xmlns:p14="http://schemas.microsoft.com/office/powerpoint/2010/main" val="4193138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Enfin pour terminer cette analyse du marché français, le ferraillage, même si cette activité reste minime, enregistre une forte hausse en 2020 en volume.</a:t>
            </a:r>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37</a:t>
            </a:fld>
            <a:endParaRPr lang="fr-FR"/>
          </a:p>
        </p:txBody>
      </p:sp>
    </p:spTree>
    <p:extLst>
      <p:ext uri="{BB962C8B-B14F-4D97-AF65-F5344CB8AC3E}">
        <p14:creationId xmlns:p14="http://schemas.microsoft.com/office/powerpoint/2010/main" val="4236886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65</a:t>
            </a:fld>
            <a:endParaRPr lang="fr-FR"/>
          </a:p>
        </p:txBody>
      </p:sp>
    </p:spTree>
    <p:extLst>
      <p:ext uri="{BB962C8B-B14F-4D97-AF65-F5344CB8AC3E}">
        <p14:creationId xmlns:p14="http://schemas.microsoft.com/office/powerpoint/2010/main" val="2328122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66</a:t>
            </a:fld>
            <a:endParaRPr lang="fr-FR"/>
          </a:p>
        </p:txBody>
      </p:sp>
    </p:spTree>
    <p:extLst>
      <p:ext uri="{BB962C8B-B14F-4D97-AF65-F5344CB8AC3E}">
        <p14:creationId xmlns:p14="http://schemas.microsoft.com/office/powerpoint/2010/main" val="376159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67</a:t>
            </a:fld>
            <a:endParaRPr lang="fr-FR"/>
          </a:p>
        </p:txBody>
      </p:sp>
    </p:spTree>
    <p:extLst>
      <p:ext uri="{BB962C8B-B14F-4D97-AF65-F5344CB8AC3E}">
        <p14:creationId xmlns:p14="http://schemas.microsoft.com/office/powerpoint/2010/main" val="1522367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68</a:t>
            </a:fld>
            <a:endParaRPr lang="fr-FR"/>
          </a:p>
        </p:txBody>
      </p:sp>
    </p:spTree>
    <p:extLst>
      <p:ext uri="{BB962C8B-B14F-4D97-AF65-F5344CB8AC3E}">
        <p14:creationId xmlns:p14="http://schemas.microsoft.com/office/powerpoint/2010/main" val="794812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69</a:t>
            </a:fld>
            <a:endParaRPr lang="fr-FR"/>
          </a:p>
        </p:txBody>
      </p:sp>
    </p:spTree>
    <p:extLst>
      <p:ext uri="{BB962C8B-B14F-4D97-AF65-F5344CB8AC3E}">
        <p14:creationId xmlns:p14="http://schemas.microsoft.com/office/powerpoint/2010/main" val="1795579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70</a:t>
            </a:fld>
            <a:endParaRPr lang="fr-FR"/>
          </a:p>
        </p:txBody>
      </p:sp>
    </p:spTree>
    <p:extLst>
      <p:ext uri="{BB962C8B-B14F-4D97-AF65-F5344CB8AC3E}">
        <p14:creationId xmlns:p14="http://schemas.microsoft.com/office/powerpoint/2010/main" val="1656550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71</a:t>
            </a:fld>
            <a:endParaRPr lang="fr-FR"/>
          </a:p>
        </p:txBody>
      </p:sp>
    </p:spTree>
    <p:extLst>
      <p:ext uri="{BB962C8B-B14F-4D97-AF65-F5344CB8AC3E}">
        <p14:creationId xmlns:p14="http://schemas.microsoft.com/office/powerpoint/2010/main" val="2883494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72</a:t>
            </a:fld>
            <a:endParaRPr lang="fr-FR"/>
          </a:p>
        </p:txBody>
      </p:sp>
    </p:spTree>
    <p:extLst>
      <p:ext uri="{BB962C8B-B14F-4D97-AF65-F5344CB8AC3E}">
        <p14:creationId xmlns:p14="http://schemas.microsoft.com/office/powerpoint/2010/main" val="4231480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73</a:t>
            </a:fld>
            <a:endParaRPr lang="fr-FR"/>
          </a:p>
        </p:txBody>
      </p:sp>
    </p:spTree>
    <p:extLst>
      <p:ext uri="{BB962C8B-B14F-4D97-AF65-F5344CB8AC3E}">
        <p14:creationId xmlns:p14="http://schemas.microsoft.com/office/powerpoint/2010/main" val="367772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17</a:t>
            </a:fld>
            <a:endParaRPr lang="fr-FR"/>
          </a:p>
        </p:txBody>
      </p:sp>
    </p:spTree>
    <p:extLst>
      <p:ext uri="{BB962C8B-B14F-4D97-AF65-F5344CB8AC3E}">
        <p14:creationId xmlns:p14="http://schemas.microsoft.com/office/powerpoint/2010/main" val="175321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74</a:t>
            </a:fld>
            <a:endParaRPr lang="fr-FR"/>
          </a:p>
        </p:txBody>
      </p:sp>
    </p:spTree>
    <p:extLst>
      <p:ext uri="{BB962C8B-B14F-4D97-AF65-F5344CB8AC3E}">
        <p14:creationId xmlns:p14="http://schemas.microsoft.com/office/powerpoint/2010/main" val="1054798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75</a:t>
            </a:fld>
            <a:endParaRPr lang="fr-FR"/>
          </a:p>
        </p:txBody>
      </p:sp>
    </p:spTree>
    <p:extLst>
      <p:ext uri="{BB962C8B-B14F-4D97-AF65-F5344CB8AC3E}">
        <p14:creationId xmlns:p14="http://schemas.microsoft.com/office/powerpoint/2010/main" val="2135275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76</a:t>
            </a:fld>
            <a:endParaRPr lang="fr-FR"/>
          </a:p>
        </p:txBody>
      </p:sp>
    </p:spTree>
    <p:extLst>
      <p:ext uri="{BB962C8B-B14F-4D97-AF65-F5344CB8AC3E}">
        <p14:creationId xmlns:p14="http://schemas.microsoft.com/office/powerpoint/2010/main" val="1166142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C3C9F2-7D2F-4CDB-A522-4AC07365A930}" type="slidenum">
              <a:rPr lang="fr-FR" smtClean="0"/>
              <a:t>93</a:t>
            </a:fld>
            <a:endParaRPr lang="fr-FR"/>
          </a:p>
        </p:txBody>
      </p:sp>
    </p:spTree>
    <p:extLst>
      <p:ext uri="{BB962C8B-B14F-4D97-AF65-F5344CB8AC3E}">
        <p14:creationId xmlns:p14="http://schemas.microsoft.com/office/powerpoint/2010/main" val="556124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18</a:t>
            </a:fld>
            <a:endParaRPr lang="fr-FR"/>
          </a:p>
        </p:txBody>
      </p:sp>
    </p:spTree>
    <p:extLst>
      <p:ext uri="{BB962C8B-B14F-4D97-AF65-F5344CB8AC3E}">
        <p14:creationId xmlns:p14="http://schemas.microsoft.com/office/powerpoint/2010/main" val="2858990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21</a:t>
            </a:fld>
            <a:endParaRPr lang="fr-FR"/>
          </a:p>
        </p:txBody>
      </p:sp>
    </p:spTree>
    <p:extLst>
      <p:ext uri="{BB962C8B-B14F-4D97-AF65-F5344CB8AC3E}">
        <p14:creationId xmlns:p14="http://schemas.microsoft.com/office/powerpoint/2010/main" val="129388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22</a:t>
            </a:fld>
            <a:endParaRPr lang="fr-FR"/>
          </a:p>
        </p:txBody>
      </p:sp>
    </p:spTree>
    <p:extLst>
      <p:ext uri="{BB962C8B-B14F-4D97-AF65-F5344CB8AC3E}">
        <p14:creationId xmlns:p14="http://schemas.microsoft.com/office/powerpoint/2010/main" val="202452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23</a:t>
            </a:fld>
            <a:endParaRPr lang="fr-FR"/>
          </a:p>
        </p:txBody>
      </p:sp>
    </p:spTree>
    <p:extLst>
      <p:ext uri="{BB962C8B-B14F-4D97-AF65-F5344CB8AC3E}">
        <p14:creationId xmlns:p14="http://schemas.microsoft.com/office/powerpoint/2010/main" val="353857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24</a:t>
            </a:fld>
            <a:endParaRPr lang="fr-FR"/>
          </a:p>
        </p:txBody>
      </p:sp>
    </p:spTree>
    <p:extLst>
      <p:ext uri="{BB962C8B-B14F-4D97-AF65-F5344CB8AC3E}">
        <p14:creationId xmlns:p14="http://schemas.microsoft.com/office/powerpoint/2010/main" val="2265798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C3C9F2-7D2F-4CDB-A522-4AC07365A930}" type="slidenum">
              <a:rPr lang="fr-FR" smtClean="0"/>
              <a:t>25</a:t>
            </a:fld>
            <a:endParaRPr lang="fr-FR"/>
          </a:p>
        </p:txBody>
      </p:sp>
    </p:spTree>
    <p:extLst>
      <p:ext uri="{BB962C8B-B14F-4D97-AF65-F5344CB8AC3E}">
        <p14:creationId xmlns:p14="http://schemas.microsoft.com/office/powerpoint/2010/main" val="269002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1.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24.jp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1.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 Id="rId5" Type="http://schemas.openxmlformats.org/officeDocument/2006/relationships/image" Target="../media/image24.jp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Master" Target="../slideMasters/slideMaster4.xml"/><Relationship Id="rId4" Type="http://schemas.openxmlformats.org/officeDocument/2006/relationships/hyperlink" Target="http://www.haulotte.com/"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hyperlink" Target="http://www.haulotte.com/"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hyperlink" Target="http://www.haulotte.com/"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www.haulotte.com/" TargetMode="External"/><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Ref idx="1003">
        <a:schemeClr val="bg2"/>
      </p:bgRef>
    </p:bg>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652107" y="2155371"/>
            <a:ext cx="8373291" cy="653214"/>
          </a:xfrm>
          <a:prstGeom prst="rect">
            <a:avLst/>
          </a:prstGeom>
        </p:spPr>
        <p:txBody>
          <a:bodyPr vert="horz" lIns="91440" tIns="45720" rIns="91440" bIns="45720" rtlCol="0" anchor="b" anchorCtr="0">
            <a:noAutofit/>
          </a:bodyPr>
          <a:lstStyle/>
          <a:p>
            <a:endParaRPr dirty="0"/>
          </a:p>
        </p:txBody>
      </p:sp>
    </p:spTree>
    <p:extLst>
      <p:ext uri="{BB962C8B-B14F-4D97-AF65-F5344CB8AC3E}">
        <p14:creationId xmlns:p14="http://schemas.microsoft.com/office/powerpoint/2010/main" val="2363237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medium picture">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6167438" y="971999"/>
            <a:ext cx="6029362" cy="5896800"/>
          </a:xfrm>
          <a:solidFill>
            <a:schemeClr val="tx1">
              <a:lumMod val="20000"/>
              <a:lumOff val="80000"/>
            </a:schemeClr>
          </a:solidFill>
        </p:spPr>
        <p:txBody>
          <a:bodyPr lIns="0" tIns="612000" rIns="0" anchor="ctr" anchorCtr="0">
            <a:normAutofit/>
          </a:bodyPr>
          <a:lstStyle>
            <a:lvl1pPr marL="0" indent="0" algn="ctr">
              <a:buFontTx/>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14D71F40-BF41-4E30-BF4C-DBCF44B4E092}" type="datetime1">
              <a:rPr lang="en-GB" smtClean="0"/>
              <a:t>03/11/2021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29" name="Group 28"/>
          <p:cNvGrpSpPr/>
          <p:nvPr userDrawn="1"/>
        </p:nvGrpSpPr>
        <p:grpSpPr>
          <a:xfrm>
            <a:off x="12360696" y="2322792"/>
            <a:ext cx="1871662" cy="2769989"/>
            <a:chOff x="-2008947" y="2420888"/>
            <a:chExt cx="1871662" cy="2769989"/>
          </a:xfrm>
        </p:grpSpPr>
        <p:grpSp>
          <p:nvGrpSpPr>
            <p:cNvPr id="30" name="Gruppe 1"/>
            <p:cNvGrpSpPr/>
            <p:nvPr userDrawn="1"/>
          </p:nvGrpSpPr>
          <p:grpSpPr>
            <a:xfrm>
              <a:off x="-2008947" y="2420888"/>
              <a:ext cx="1871662" cy="2769989"/>
              <a:chOff x="9231313" y="2327275"/>
              <a:chExt cx="1871662" cy="2769989"/>
            </a:xfrm>
          </p:grpSpPr>
          <p:sp>
            <p:nvSpPr>
              <p:cNvPr id="32"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3" name="Gruppe 1"/>
              <p:cNvGrpSpPr>
                <a:grpSpLocks/>
              </p:cNvGrpSpPr>
              <p:nvPr userDrawn="1"/>
            </p:nvGrpSpPr>
            <p:grpSpPr bwMode="auto">
              <a:xfrm>
                <a:off x="9254797" y="4356775"/>
                <a:ext cx="331787" cy="342899"/>
                <a:chOff x="8337348" y="5840143"/>
                <a:chExt cx="331631" cy="343551"/>
              </a:xfrm>
            </p:grpSpPr>
            <p:pic>
              <p:nvPicPr>
                <p:cNvPr id="34"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1"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94050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three pictures 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8112224" y="971999"/>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en-GB" smtClean="0"/>
              <a:t>03/11/2021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sp>
        <p:nvSpPr>
          <p:cNvPr id="13" name="Picture Placeholder 5"/>
          <p:cNvSpPr>
            <a:spLocks noGrp="1"/>
          </p:cNvSpPr>
          <p:nvPr>
            <p:ph type="pic" sz="quarter" idx="16" hasCustomPrompt="1"/>
          </p:nvPr>
        </p:nvSpPr>
        <p:spPr>
          <a:xfrm>
            <a:off x="8112224" y="2934000"/>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8112224" y="4892400"/>
            <a:ext cx="4086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3818630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hree pictures l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6166800" y="971999"/>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en-GB" smtClean="0"/>
              <a:t>03/11/2021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sp>
        <p:nvSpPr>
          <p:cNvPr id="13" name="Picture Placeholder 5"/>
          <p:cNvSpPr>
            <a:spLocks noGrp="1"/>
          </p:cNvSpPr>
          <p:nvPr>
            <p:ph type="pic" sz="quarter" idx="16" hasCustomPrompt="1"/>
          </p:nvPr>
        </p:nvSpPr>
        <p:spPr>
          <a:xfrm>
            <a:off x="6166800" y="2934000"/>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6166800" y="4892400"/>
            <a:ext cx="6030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5079600"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507960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444240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828656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large picture I">
    <p:spTree>
      <p:nvGrpSpPr>
        <p:cNvPr id="1" name=""/>
        <p:cNvGrpSpPr/>
        <p:nvPr/>
      </p:nvGrpSpPr>
      <p:grpSpPr>
        <a:xfrm>
          <a:off x="0" y="0"/>
          <a:ext cx="0" cy="0"/>
          <a:chOff x="0" y="0"/>
          <a:chExt cx="0" cy="0"/>
        </a:xfrm>
      </p:grpSpPr>
      <p:sp>
        <p:nvSpPr>
          <p:cNvPr id="18" name="White box"/>
          <p:cNvSpPr>
            <a:spLocks noGrp="1"/>
          </p:cNvSpPr>
          <p:nvPr>
            <p:ph type="body" sz="quarter" idx="17" hasCustomPrompt="1"/>
          </p:nvPr>
        </p:nvSpPr>
        <p:spPr>
          <a:xfrm>
            <a:off x="654050" y="971999"/>
            <a:ext cx="5739524" cy="5886001"/>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baseline="0"/>
            </a:lvl1pPr>
          </a:lstStyle>
          <a:p>
            <a:r>
              <a:rPr lang="en-GB" dirty="0"/>
              <a:t>Click to add section title</a:t>
            </a:r>
          </a:p>
        </p:txBody>
      </p:sp>
      <p:sp>
        <p:nvSpPr>
          <p:cNvPr id="12" name="Text Placeholder 2"/>
          <p:cNvSpPr>
            <a:spLocks noGrp="1"/>
          </p:cNvSpPr>
          <p:nvPr>
            <p:ph type="body" idx="1" hasCustomPrompt="1"/>
          </p:nvPr>
        </p:nvSpPr>
        <p:spPr>
          <a:xfrm>
            <a:off x="1298575" y="1504951"/>
            <a:ext cx="4443274" cy="1202994"/>
          </a:xfrm>
          <a:blipFill>
            <a:blip r:embed="rId3"/>
            <a:stretch>
              <a:fillRect/>
            </a:stretch>
          </a:blipFill>
        </p:spPr>
        <p:txBody>
          <a:bodyPr bIns="216000">
            <a:sp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14" name="Text Placeholder 3"/>
          <p:cNvSpPr>
            <a:spLocks noGrp="1"/>
          </p:cNvSpPr>
          <p:nvPr>
            <p:ph type="body" sz="quarter" idx="15"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4"/>
          <p:cNvSpPr>
            <a:spLocks noGrp="1"/>
          </p:cNvSpPr>
          <p:nvPr>
            <p:ph type="pic" sz="quarter" idx="13" hasCustomPrompt="1"/>
          </p:nvPr>
        </p:nvSpPr>
        <p:spPr>
          <a:xfrm>
            <a:off x="75600" y="971999"/>
            <a:ext cx="12121200" cy="5896800"/>
          </a:xfrm>
          <a:noFill/>
        </p:spPr>
        <p:txBody>
          <a:bodyPr lIns="6300000" tIns="0" rIns="0" anchor="ctr"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a:t>
            </a:r>
            <a:br>
              <a:rPr lang="en-GB" noProof="0" dirty="0"/>
            </a:br>
            <a:r>
              <a:rPr lang="en-GB" noProof="0" dirty="0"/>
              <a:t>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AD2D6EE5-91D8-4496-8B28-AFF451BBF785}" type="datetime1">
              <a:rPr lang="en-GB" smtClean="0"/>
              <a:t>03/11/2021</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5"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7" name="Group 16"/>
            <p:cNvGrpSpPr>
              <a:grpSpLocks/>
            </p:cNvGrpSpPr>
            <p:nvPr userDrawn="1"/>
          </p:nvGrpSpPr>
          <p:grpSpPr bwMode="auto">
            <a:xfrm>
              <a:off x="-544672" y="2731719"/>
              <a:ext cx="419742" cy="242548"/>
              <a:chOff x="-832082" y="3286289"/>
              <a:chExt cx="358924" cy="219989"/>
            </a:xfrm>
          </p:grpSpPr>
          <p:pic>
            <p:nvPicPr>
              <p:cNvPr id="23" name="Picture 2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9" name="Group 18"/>
            <p:cNvGrpSpPr>
              <a:grpSpLocks/>
            </p:cNvGrpSpPr>
            <p:nvPr userDrawn="1"/>
          </p:nvGrpSpPr>
          <p:grpSpPr bwMode="auto">
            <a:xfrm>
              <a:off x="-531551" y="3339969"/>
              <a:ext cx="407194" cy="245526"/>
              <a:chOff x="-474298" y="3592325"/>
              <a:chExt cx="348194" cy="222690"/>
            </a:xfrm>
          </p:grpSpPr>
          <p:pic>
            <p:nvPicPr>
              <p:cNvPr id="20"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22" name="Rounded Rectangle 21"/>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20000" y="0"/>
            <a:ext cx="2287143" cy="1285875"/>
          </a:xfrm>
          <a:prstGeom prst="rect">
            <a:avLst/>
          </a:prstGeom>
        </p:spPr>
      </p:pic>
      <p:grpSp>
        <p:nvGrpSpPr>
          <p:cNvPr id="27" name="Group 28"/>
          <p:cNvGrpSpPr/>
          <p:nvPr userDrawn="1"/>
        </p:nvGrpSpPr>
        <p:grpSpPr>
          <a:xfrm>
            <a:off x="12360696" y="2322792"/>
            <a:ext cx="1871662" cy="2769989"/>
            <a:chOff x="-2008947" y="2420888"/>
            <a:chExt cx="1871662" cy="2769989"/>
          </a:xfrm>
        </p:grpSpPr>
        <p:grpSp>
          <p:nvGrpSpPr>
            <p:cNvPr id="28" name="Gruppe 1"/>
            <p:cNvGrpSpPr/>
            <p:nvPr userDrawn="1"/>
          </p:nvGrpSpPr>
          <p:grpSpPr>
            <a:xfrm>
              <a:off x="-2008947" y="2420888"/>
              <a:ext cx="1871662" cy="2769989"/>
              <a:chOff x="9231313" y="2327275"/>
              <a:chExt cx="1871662" cy="2769989"/>
            </a:xfrm>
          </p:grpSpPr>
          <p:sp>
            <p:nvSpPr>
              <p:cNvPr id="30"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1" name="Gruppe 1"/>
              <p:cNvGrpSpPr>
                <a:grpSpLocks/>
              </p:cNvGrpSpPr>
              <p:nvPr userDrawn="1"/>
            </p:nvGrpSpPr>
            <p:grpSpPr bwMode="auto">
              <a:xfrm>
                <a:off x="9254797" y="4356775"/>
                <a:ext cx="331787" cy="342899"/>
                <a:chOff x="8337348" y="5840143"/>
                <a:chExt cx="331631" cy="343551"/>
              </a:xfrm>
            </p:grpSpPr>
            <p:pic>
              <p:nvPicPr>
                <p:cNvPr id="32" name="Picture 3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29" name="Picture 30"/>
            <p:cNvPicPr>
              <a:picLocks noChangeAspect="1"/>
            </p:cNvPicPr>
            <p:nvPr userDrawn="1"/>
          </p:nvPicPr>
          <p:blipFill>
            <a:blip r:embed="rId8"/>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127921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large picture II">
    <p:spTree>
      <p:nvGrpSpPr>
        <p:cNvPr id="1" name=""/>
        <p:cNvGrpSpPr/>
        <p:nvPr/>
      </p:nvGrpSpPr>
      <p:grpSpPr>
        <a:xfrm>
          <a:off x="0" y="0"/>
          <a:ext cx="0" cy="0"/>
          <a:chOff x="0" y="0"/>
          <a:chExt cx="0" cy="0"/>
        </a:xfrm>
      </p:grpSpPr>
      <p:sp>
        <p:nvSpPr>
          <p:cNvPr id="15" name="White box"/>
          <p:cNvSpPr>
            <a:spLocks noGrp="1"/>
          </p:cNvSpPr>
          <p:nvPr>
            <p:ph type="body" sz="quarter" idx="16" hasCustomPrompt="1"/>
          </p:nvPr>
        </p:nvSpPr>
        <p:spPr>
          <a:xfrm>
            <a:off x="75600" y="2404088"/>
            <a:ext cx="11144850" cy="3041136"/>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2" name="Text Placeholder 2"/>
          <p:cNvSpPr>
            <a:spLocks noGrp="1"/>
          </p:cNvSpPr>
          <p:nvPr>
            <p:ph type="body" idx="1" hasCustomPrompt="1"/>
          </p:nvPr>
        </p:nvSpPr>
        <p:spPr>
          <a:xfrm>
            <a:off x="654051" y="2772656"/>
            <a:ext cx="2705645" cy="2304000"/>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1" name="Text Placeholder 3"/>
          <p:cNvSpPr>
            <a:spLocks noGrp="1"/>
          </p:cNvSpPr>
          <p:nvPr>
            <p:ph type="body" sz="quarter" idx="23" hasCustomPrompt="1"/>
          </p:nvPr>
        </p:nvSpPr>
        <p:spPr>
          <a:xfrm>
            <a:off x="3979333" y="2772654"/>
            <a:ext cx="6293131"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Gray line"/>
          <p:cNvSpPr>
            <a:spLocks noGrp="1"/>
          </p:cNvSpPr>
          <p:nvPr>
            <p:ph type="body" sz="quarter" idx="24" hasCustomPrompt="1"/>
          </p:nvPr>
        </p:nvSpPr>
        <p:spPr>
          <a:xfrm>
            <a:off x="3688389" y="2775740"/>
            <a:ext cx="14400" cy="23040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612000" rIns="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6D80DB5D-ED7A-4FCA-9F48-607B9766E806}" type="datetime1">
              <a:rPr lang="en-GB" smtClean="0"/>
              <a:t>03/11/2021</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143" cy="1285875"/>
          </a:xfrm>
          <a:prstGeom prst="rect">
            <a:avLst/>
          </a:prstGeom>
        </p:spPr>
      </p:pic>
      <p:grpSp>
        <p:nvGrpSpPr>
          <p:cNvPr id="19" name="Group 28"/>
          <p:cNvGrpSpPr/>
          <p:nvPr userDrawn="1"/>
        </p:nvGrpSpPr>
        <p:grpSpPr>
          <a:xfrm>
            <a:off x="12360696" y="2322792"/>
            <a:ext cx="1871662" cy="2769989"/>
            <a:chOff x="-2008947" y="2420888"/>
            <a:chExt cx="1871662" cy="2769989"/>
          </a:xfrm>
        </p:grpSpPr>
        <p:grpSp>
          <p:nvGrpSpPr>
            <p:cNvPr id="20" name="Gruppe 1"/>
            <p:cNvGrpSpPr/>
            <p:nvPr userDrawn="1"/>
          </p:nvGrpSpPr>
          <p:grpSpPr>
            <a:xfrm>
              <a:off x="-2008947" y="2420888"/>
              <a:ext cx="1871662" cy="2769989"/>
              <a:chOff x="9231313" y="2327275"/>
              <a:chExt cx="1871662" cy="2769989"/>
            </a:xfrm>
          </p:grpSpPr>
          <p:sp>
            <p:nvSpPr>
              <p:cNvPr id="23"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24" name="Gruppe 1"/>
              <p:cNvGrpSpPr>
                <a:grpSpLocks/>
              </p:cNvGrpSpPr>
              <p:nvPr userDrawn="1"/>
            </p:nvGrpSpPr>
            <p:grpSpPr bwMode="auto">
              <a:xfrm>
                <a:off x="9254797" y="4356775"/>
                <a:ext cx="331787" cy="342899"/>
                <a:chOff x="8337348" y="5840143"/>
                <a:chExt cx="331631" cy="343551"/>
              </a:xfrm>
            </p:grpSpPr>
            <p:pic>
              <p:nvPicPr>
                <p:cNvPr id="2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22"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766732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large picture III">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3" name="White box"/>
          <p:cNvSpPr>
            <a:spLocks noGrp="1"/>
          </p:cNvSpPr>
          <p:nvPr>
            <p:ph type="body" sz="quarter" idx="17" hasCustomPrompt="1"/>
          </p:nvPr>
        </p:nvSpPr>
        <p:spPr>
          <a:xfrm>
            <a:off x="654050" y="3794562"/>
            <a:ext cx="11144850" cy="3070800"/>
          </a:xfrm>
          <a:blipFill>
            <a:blip r:embed="rId2"/>
            <a:stretch>
              <a:fillRect/>
            </a:stretch>
          </a:blipFill>
        </p:spPr>
        <p:txBody>
          <a:bodyPr lIns="0">
            <a:normAutofit/>
          </a:bodyPr>
          <a:lstStyle>
            <a:lvl1pPr>
              <a:defRPr sz="100">
                <a:solidFill>
                  <a:schemeClr val="bg1"/>
                </a:solidFill>
              </a:defRPr>
            </a:lvl1pPr>
          </a:lstStyle>
          <a:p>
            <a:pPr lvl="0"/>
            <a:r>
              <a:rPr lang="en-GB" dirty="0"/>
              <a:t>-</a:t>
            </a:r>
          </a:p>
        </p:txBody>
      </p:sp>
      <p:sp>
        <p:nvSpPr>
          <p:cNvPr id="17" name="Text Placeholder 2"/>
          <p:cNvSpPr>
            <a:spLocks noGrp="1"/>
          </p:cNvSpPr>
          <p:nvPr>
            <p:ph type="body" idx="18" hasCustomPrompt="1"/>
          </p:nvPr>
        </p:nvSpPr>
        <p:spPr>
          <a:xfrm>
            <a:off x="1298575" y="4269811"/>
            <a:ext cx="2705645" cy="2090638"/>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4" name="Text Placeholder 3"/>
          <p:cNvSpPr>
            <a:spLocks noGrp="1"/>
          </p:cNvSpPr>
          <p:nvPr>
            <p:ph type="body" sz="quarter" idx="23" hasCustomPrompt="1"/>
          </p:nvPr>
        </p:nvSpPr>
        <p:spPr>
          <a:xfrm>
            <a:off x="4622800" y="4269809"/>
            <a:ext cx="6271278"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Gray line"/>
          <p:cNvSpPr>
            <a:spLocks noGrp="1"/>
          </p:cNvSpPr>
          <p:nvPr>
            <p:ph type="body" sz="quarter" idx="24" hasCustomPrompt="1"/>
          </p:nvPr>
        </p:nvSpPr>
        <p:spPr>
          <a:xfrm>
            <a:off x="4326943" y="4269811"/>
            <a:ext cx="14400" cy="20916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0" rIns="0" bIns="68400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86D2C737-C459-4647-8958-BB59048C64D8}" type="datetime1">
              <a:rPr lang="en-GB" smtClean="0"/>
              <a:t>03/11/2021</a:t>
            </a:fld>
            <a:endParaRPr lang="en-GB" dirty="0"/>
          </a:p>
        </p:txBody>
      </p:sp>
      <p:sp>
        <p:nvSpPr>
          <p:cNvPr id="5" name="Footer Placeholder 4" hidden="1"/>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413" cy="1286027"/>
          </a:xfrm>
          <a:prstGeom prst="rect">
            <a:avLst/>
          </a:prstGeom>
        </p:spPr>
      </p:pic>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6"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820783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5"/>
          <p:cNvSpPr>
            <a:spLocks noGrp="1"/>
          </p:cNvSpPr>
          <p:nvPr>
            <p:ph sz="quarter" idx="16" hasCustomPrompt="1"/>
          </p:nvPr>
        </p:nvSpPr>
        <p:spPr>
          <a:xfrm>
            <a:off x="6167438" y="971999"/>
            <a:ext cx="5053012" cy="5384351"/>
          </a:xfrm>
        </p:spPr>
        <p:txBody>
          <a:bodyPr/>
          <a:lstStyle>
            <a:lvl1pPr>
              <a:defRPr baseline="0"/>
            </a:lvl1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892A51CE-F505-41EA-8663-BD227B542C44}" type="datetime1">
              <a:rPr lang="en-GB" smtClean="0"/>
              <a:t>03/11/2021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2" name="Group 11"/>
          <p:cNvGrpSpPr>
            <a:grpSpLocks/>
          </p:cNvGrpSpPr>
          <p:nvPr userDrawn="1"/>
        </p:nvGrpSpPr>
        <p:grpSpPr bwMode="auto">
          <a:xfrm>
            <a:off x="-2289877" y="3284538"/>
            <a:ext cx="2106612" cy="1354138"/>
            <a:chOff x="-2231300" y="2231625"/>
            <a:chExt cx="2106943" cy="1353870"/>
          </a:xfrm>
        </p:grpSpPr>
        <p:sp>
          <p:nvSpPr>
            <p:cNvPr id="13"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4026729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large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10566399" cy="576000"/>
          </a:xfrm>
        </p:spPr>
        <p:txBody>
          <a:bodyPr>
            <a:normAutofit/>
          </a:bodyPr>
          <a:lstStyle>
            <a:lvl1pPr marL="0" marR="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8" name="Content Placeholder 5"/>
          <p:cNvSpPr>
            <a:spLocks noGrp="1"/>
          </p:cNvSpPr>
          <p:nvPr>
            <p:ph sz="quarter" idx="16" hasCustomPrompt="1"/>
          </p:nvPr>
        </p:nvSpPr>
        <p:spPr>
          <a:xfrm>
            <a:off x="654050" y="2880250"/>
            <a:ext cx="10566400" cy="3476099"/>
          </a:xfrm>
        </p:spPr>
        <p:txBody>
          <a:bodyPr>
            <a:normAutofit/>
          </a:bodyPr>
          <a:lstStyle>
            <a:lvl1pPr marL="288000" indent="-288000">
              <a:buClr>
                <a:schemeClr val="accent1"/>
              </a:buClr>
              <a:buFont typeface="Arial" panose="020B0604020202020204" pitchFamily="34" charset="0"/>
              <a:buChar char="•"/>
              <a:defRPr baseline="0"/>
            </a:lvl1pPr>
            <a:lvl2pPr marL="576000" indent="-288000">
              <a:buFont typeface="Arial" panose="020B0604020202020204" pitchFamily="34" charset="0"/>
              <a:buChar char="–"/>
              <a:defRPr/>
            </a:lvl2pPr>
            <a:lvl3pPr marL="612000" indent="-288000">
              <a:spcAft>
                <a:spcPts val="600"/>
              </a:spcAft>
              <a:defRPr lang="en-GB" sz="2000" b="0" kern="1200" dirty="0" smtClean="0">
                <a:solidFill>
                  <a:schemeClr val="tx2"/>
                </a:solidFill>
                <a:latin typeface="+mn-lt"/>
                <a:ea typeface="+mn-ea"/>
                <a:cs typeface="+mn-cs"/>
              </a:defRPr>
            </a:lvl3pPr>
            <a:lvl4pPr marL="864000" indent="-288000">
              <a:defRPr/>
            </a:lvl4pPr>
            <a:lvl5pPr marL="1080000" indent="-288000">
              <a:defRPr sz="1600"/>
            </a:lvl5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ECDCD442-54C2-44B3-900E-8C29E40D0605}" type="datetime1">
              <a:rPr lang="en-GB" smtClean="0"/>
              <a:t>03/11/2021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0" name="Group 9"/>
          <p:cNvGrpSpPr>
            <a:grpSpLocks/>
          </p:cNvGrpSpPr>
          <p:nvPr userDrawn="1"/>
        </p:nvGrpSpPr>
        <p:grpSpPr bwMode="auto">
          <a:xfrm>
            <a:off x="-2289877" y="3284538"/>
            <a:ext cx="2106612" cy="1354138"/>
            <a:chOff x="-2231300" y="2231625"/>
            <a:chExt cx="2106943" cy="1353870"/>
          </a:xfrm>
        </p:grpSpPr>
        <p:sp>
          <p:nvSpPr>
            <p:cNvPr id="11"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2" name="Group 11"/>
            <p:cNvGrpSpPr>
              <a:grpSpLocks/>
            </p:cNvGrpSpPr>
            <p:nvPr userDrawn="1"/>
          </p:nvGrpSpPr>
          <p:grpSpPr bwMode="auto">
            <a:xfrm>
              <a:off x="-544672" y="2731719"/>
              <a:ext cx="419742" cy="242548"/>
              <a:chOff x="-832082" y="3286289"/>
              <a:chExt cx="358924" cy="219989"/>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3" name="Group 12"/>
            <p:cNvGrpSpPr>
              <a:grpSpLocks/>
            </p:cNvGrpSpPr>
            <p:nvPr userDrawn="1"/>
          </p:nvGrpSpPr>
          <p:grpSpPr bwMode="auto">
            <a:xfrm>
              <a:off x="-531551" y="3339969"/>
              <a:ext cx="407194" cy="245526"/>
              <a:chOff x="-474298" y="3592325"/>
              <a:chExt cx="348194" cy="222690"/>
            </a:xfrm>
          </p:grpSpPr>
          <p:pic>
            <p:nvPicPr>
              <p:cNvPr id="14"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6" name="Rounded Rectangle 15"/>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18874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3" name="Date Placeholder 2"/>
          <p:cNvSpPr>
            <a:spLocks noGrp="1"/>
          </p:cNvSpPr>
          <p:nvPr>
            <p:ph type="dt" sz="half" idx="10"/>
          </p:nvPr>
        </p:nvSpPr>
        <p:spPr/>
        <p:txBody>
          <a:bodyPr/>
          <a:lstStyle/>
          <a:p>
            <a:fld id="{722F10B9-E8C5-4220-9572-2C6F9C10A021}" type="datetime1">
              <a:rPr lang="en-GB" smtClean="0"/>
              <a:t>03/11/2021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B425281-793C-44B6-9FB4-1EB1BF188BFD}" type="slidenum">
              <a:rPr lang="en-GB" smtClean="0"/>
              <a:t>‹N°›</a:t>
            </a:fld>
            <a:endParaRPr lang="en-GB" dirty="0"/>
          </a:p>
        </p:txBody>
      </p:sp>
    </p:spTree>
    <p:extLst>
      <p:ext uri="{BB962C8B-B14F-4D97-AF65-F5344CB8AC3E}">
        <p14:creationId xmlns:p14="http://schemas.microsoft.com/office/powerpoint/2010/main" val="308547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6CE3C-B761-42CF-86FA-495C803B9E35}" type="datetime1">
              <a:rPr lang="en-GB" smtClean="0"/>
              <a:t>03/11/2021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B425281-793C-44B6-9FB4-1EB1BF188BFD}" type="slidenum">
              <a:rPr lang="en-GB" smtClean="0"/>
              <a:t>‹N°›</a:t>
            </a:fld>
            <a:endParaRPr lang="en-GB" dirty="0"/>
          </a:p>
        </p:txBody>
      </p:sp>
    </p:spTree>
    <p:extLst>
      <p:ext uri="{BB962C8B-B14F-4D97-AF65-F5344CB8AC3E}">
        <p14:creationId xmlns:p14="http://schemas.microsoft.com/office/powerpoint/2010/main" val="135052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123752" y="147413"/>
            <a:ext cx="8373291" cy="727869"/>
          </a:xfrm>
          <a:prstGeom prst="rect">
            <a:avLst/>
          </a:prstGeom>
        </p:spPr>
        <p:txBody>
          <a:bodyPr vert="horz" lIns="91440" tIns="45720" rIns="91440" bIns="45720" rtlCol="0" anchor="b" anchorCtr="0">
            <a:noAutofit/>
          </a:bodyPr>
          <a:lstStyle/>
          <a:p>
            <a:endParaRPr dirty="0"/>
          </a:p>
        </p:txBody>
      </p:sp>
      <p:sp>
        <p:nvSpPr>
          <p:cNvPr id="13" name="Espace réservé du texte 12"/>
          <p:cNvSpPr>
            <a:spLocks noGrp="1"/>
          </p:cNvSpPr>
          <p:nvPr>
            <p:ph type="body" sz="quarter" idx="10" hasCustomPrompt="1"/>
          </p:nvPr>
        </p:nvSpPr>
        <p:spPr>
          <a:xfrm>
            <a:off x="1097280" y="1672045"/>
            <a:ext cx="10162903" cy="322652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a:lvl1pPr>
            <a:lvl2pPr marL="685800" indent="-336550">
              <a:buSzPct val="150000"/>
              <a:buFontTx/>
              <a:buBlip>
                <a:blip r:embed="rId2"/>
              </a:buBlip>
              <a:defRPr sz="2400">
                <a:ln>
                  <a:noFill/>
                </a:ln>
                <a:solidFill>
                  <a:schemeClr val="tx1"/>
                </a:solidFill>
              </a:defRPr>
            </a:lvl2pPr>
            <a:lvl3pPr>
              <a:buClr>
                <a:schemeClr val="tx2">
                  <a:lumMod val="75000"/>
                </a:schemeClr>
              </a:buClr>
              <a:buSzPct val="100000"/>
              <a:defRPr sz="2200"/>
            </a:lvl3pPr>
            <a:lvl4pPr>
              <a:buClr>
                <a:schemeClr val="tx1">
                  <a:lumMod val="50000"/>
                  <a:lumOff val="50000"/>
                </a:schemeClr>
              </a:buClr>
              <a:buSzPct val="100000"/>
              <a:defRPr sz="2200">
                <a:solidFill>
                  <a:schemeClr val="tx1"/>
                </a:solidFill>
              </a:defRPr>
            </a:lvl4pPr>
            <a:lvl5pPr>
              <a:defRPr sz="2000">
                <a:solidFill>
                  <a:schemeClr val="bg1">
                    <a:lumMod val="65000"/>
                  </a:schemeClr>
                </a:solidFill>
              </a:defRPr>
            </a:lvl5pPr>
          </a:lstStyle>
          <a:p>
            <a:pPr lvl="1"/>
            <a:r>
              <a:rPr lang="fr-FR" dirty="0"/>
              <a:t>Ajouter une partie</a:t>
            </a:r>
          </a:p>
          <a:p>
            <a:pPr lvl="3"/>
            <a:r>
              <a:rPr lang="fr-FR" dirty="0"/>
              <a:t>Ajouter une sous partie</a:t>
            </a:r>
          </a:p>
          <a:p>
            <a:pPr lvl="3"/>
            <a:endParaRPr lang="fr-FR" dirty="0"/>
          </a:p>
          <a:p>
            <a:pPr lvl="3"/>
            <a:endParaRPr lang="fr-FR" dirty="0"/>
          </a:p>
          <a:p>
            <a:pPr lvl="3"/>
            <a:endParaRPr lang="fr-FR" dirty="0"/>
          </a:p>
          <a:p>
            <a:pPr lvl="3"/>
            <a:endParaRPr lang="fr-FR" dirty="0"/>
          </a:p>
          <a:p>
            <a:pPr lvl="3"/>
            <a:endParaRPr lang="fr-FR" dirty="0"/>
          </a:p>
          <a:p>
            <a:pPr lvl="3"/>
            <a:endParaRPr lang="fr-FR" dirty="0"/>
          </a:p>
          <a:p>
            <a:pPr lvl="1"/>
            <a:endParaRPr lang="fr-FR" dirty="0"/>
          </a:p>
        </p:txBody>
      </p:sp>
    </p:spTree>
    <p:extLst>
      <p:ext uri="{BB962C8B-B14F-4D97-AF65-F5344CB8AC3E}">
        <p14:creationId xmlns:p14="http://schemas.microsoft.com/office/powerpoint/2010/main" val="4177130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2" name="Picture 11"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11" name="Picture Placeholder 10"/>
          <p:cNvSpPr>
            <a:spLocks noGrp="1"/>
          </p:cNvSpPr>
          <p:nvPr>
            <p:ph type="pic" sz="quarter" idx="13" hasCustomPrompt="1"/>
          </p:nvPr>
        </p:nvSpPr>
        <p:spPr>
          <a:xfrm>
            <a:off x="1298574" y="1628799"/>
            <a:ext cx="10893425" cy="4487916"/>
          </a:xfrm>
          <a:solidFill>
            <a:schemeClr val="tx1">
              <a:lumMod val="20000"/>
              <a:lumOff val="80000"/>
            </a:schemeClr>
          </a:solidFill>
        </p:spPr>
        <p:txBody>
          <a:bodyPr lIns="2700000" tIns="0" rIns="0" anchor="ctr" anchorCtr="0">
            <a:normAutofit/>
          </a:bodyPr>
          <a:lstStyle>
            <a:lvl1pPr marL="0" indent="0" algn="ctr">
              <a:buNone/>
              <a:defRPr sz="1400" baseline="0">
                <a:solidFill>
                  <a:schemeClr val="tx1"/>
                </a:solidFill>
              </a:defRPr>
            </a:lvl1pPr>
          </a:lstStyle>
          <a:p>
            <a:r>
              <a:rPr lang="en-GB" noProof="0" dirty="0"/>
              <a:t>Click on icon to add picture</a:t>
            </a:r>
          </a:p>
        </p:txBody>
      </p:sp>
      <p:sp>
        <p:nvSpPr>
          <p:cNvPr id="10" name="Gray box"/>
          <p:cNvSpPr>
            <a:spLocks noGrp="1"/>
          </p:cNvSpPr>
          <p:nvPr>
            <p:ph type="body" sz="quarter" idx="16" hasCustomPrompt="1"/>
          </p:nvPr>
        </p:nvSpPr>
        <p:spPr>
          <a:xfrm>
            <a:off x="75600" y="2578135"/>
            <a:ext cx="6098400" cy="2588163"/>
          </a:xfrm>
          <a:blipFill>
            <a:blip r:embed="rId3"/>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a:xfrm>
            <a:off x="654050" y="439382"/>
            <a:ext cx="9439433" cy="216000"/>
          </a:xfrm>
        </p:spPr>
        <p:txBody>
          <a:bodyPr>
            <a:noAutofit/>
          </a:bodyPr>
          <a:lstStyle>
            <a:lvl1pPr>
              <a:defRPr/>
            </a:lvl1pPr>
          </a:lstStyle>
          <a:p>
            <a:r>
              <a:rPr lang="en-GB" dirty="0"/>
              <a:t>Click to add section title</a:t>
            </a:r>
          </a:p>
        </p:txBody>
      </p:sp>
      <p:sp>
        <p:nvSpPr>
          <p:cNvPr id="3" name="Subtitle 2"/>
          <p:cNvSpPr>
            <a:spLocks noGrp="1"/>
          </p:cNvSpPr>
          <p:nvPr>
            <p:ph type="subTitle" idx="1" hasCustomPrompt="1"/>
          </p:nvPr>
        </p:nvSpPr>
        <p:spPr>
          <a:xfrm>
            <a:off x="1712015" y="2869328"/>
            <a:ext cx="3826800" cy="864000"/>
          </a:xfrm>
          <a:noFill/>
        </p:spPr>
        <p:txBody>
          <a:bodyPr lIns="0" tIns="0" rIns="0">
            <a:noAutofit/>
          </a:bodyPr>
          <a:lstStyle>
            <a:lvl1pPr marL="0" indent="0" algn="l">
              <a:spcAft>
                <a:spcPts val="0"/>
              </a:spcAft>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 presentation for: Click to add name </a:t>
            </a:r>
          </a:p>
        </p:txBody>
      </p:sp>
      <p:sp>
        <p:nvSpPr>
          <p:cNvPr id="13" name="Text Placeholder 3"/>
          <p:cNvSpPr>
            <a:spLocks noGrp="1"/>
          </p:cNvSpPr>
          <p:nvPr>
            <p:ph type="body" sz="quarter" idx="14" hasCustomPrompt="1"/>
          </p:nvPr>
        </p:nvSpPr>
        <p:spPr>
          <a:xfrm>
            <a:off x="1712015" y="3746529"/>
            <a:ext cx="3826800" cy="819374"/>
          </a:xfrm>
        </p:spPr>
        <p:txBody>
          <a:bodyPr anchor="b" anchorCtr="0">
            <a:noAutofit/>
          </a:bodyPr>
          <a:lstStyle>
            <a:lvl1pPr marL="0" marR="0" indent="0" algn="l" defTabSz="914400" rtl="0" eaLnBrk="1" fontAlgn="auto" latinLnBrk="0" hangingPunct="1">
              <a:lnSpc>
                <a:spcPct val="100000"/>
              </a:lnSpc>
              <a:spcBef>
                <a:spcPts val="0"/>
              </a:spcBef>
              <a:spcAft>
                <a:spcPts val="60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meeting title</a:t>
            </a:r>
          </a:p>
        </p:txBody>
      </p:sp>
      <p:sp>
        <p:nvSpPr>
          <p:cNvPr id="15" name="Text Placeholder 4"/>
          <p:cNvSpPr>
            <a:spLocks noGrp="1"/>
          </p:cNvSpPr>
          <p:nvPr>
            <p:ph type="body" sz="quarter" idx="15" hasCustomPrompt="1"/>
          </p:nvPr>
        </p:nvSpPr>
        <p:spPr>
          <a:xfrm>
            <a:off x="1712015" y="4617521"/>
            <a:ext cx="3826800" cy="407044"/>
          </a:xfrm>
        </p:spPr>
        <p:txBody>
          <a:bodyPr>
            <a:noAutofit/>
          </a:bodyPr>
          <a:lstStyle>
            <a:lvl1pPr marL="0" marR="0" indent="0" algn="l" defTabSz="914400" rtl="0" eaLnBrk="1" fontAlgn="auto" latinLnBrk="0" hangingPunct="1">
              <a:lnSpc>
                <a:spcPct val="100000"/>
              </a:lnSpc>
              <a:spcBef>
                <a:spcPts val="0"/>
              </a:spcBef>
              <a:spcAft>
                <a:spcPts val="600"/>
              </a:spcAft>
              <a:buClrTx/>
              <a:buSzTx/>
              <a:buFontTx/>
              <a:buNone/>
              <a:tabLst/>
              <a:defRPr sz="1400">
                <a:solidFill>
                  <a:schemeClr val="accent2"/>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date</a:t>
            </a:r>
          </a:p>
        </p:txBody>
      </p:sp>
      <p:sp>
        <p:nvSpPr>
          <p:cNvPr id="4" name="Date Placeholder 3"/>
          <p:cNvSpPr>
            <a:spLocks noGrp="1"/>
          </p:cNvSpPr>
          <p:nvPr>
            <p:ph type="dt" sz="half" idx="10"/>
          </p:nvPr>
        </p:nvSpPr>
        <p:spPr/>
        <p:txBody>
          <a:bodyPr/>
          <a:lstStyle/>
          <a:p>
            <a:fld id="{EF0BE580-DB9D-4F67-8B11-2FF04398693C}" type="datetime1">
              <a:rPr lang="fr-FR">
                <a:solidFill>
                  <a:srgbClr val="808285"/>
                </a:solidFill>
              </a:rPr>
              <a:pPr/>
              <a:t>03/11/2021</a:t>
            </a:fld>
            <a:endParaRPr dirty="0">
              <a:solidFill>
                <a:srgbClr val="808285"/>
              </a:solidFill>
            </a:endParaRPr>
          </a:p>
        </p:txBody>
      </p:sp>
      <p:sp>
        <p:nvSpPr>
          <p:cNvPr id="5" name="Footer Placeholder 4"/>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16" name="Preview"/>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88000" y="9884"/>
            <a:ext cx="1943100" cy="1095202"/>
          </a:xfrm>
          <a:prstGeom prst="rect">
            <a:avLst/>
          </a:prstGeom>
        </p:spPr>
      </p:pic>
    </p:spTree>
    <p:extLst>
      <p:ext uri="{BB962C8B-B14F-4D97-AF65-F5344CB8AC3E}">
        <p14:creationId xmlns:p14="http://schemas.microsoft.com/office/powerpoint/2010/main" val="272525001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agenda</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tx2"/>
              </a:buClr>
              <a:buFont typeface="+mj-lt"/>
              <a:buAutoNum type="arabicPeriod"/>
              <a:defRPr lang="en-US" sz="3200" kern="1200" dirty="0" smtClean="0">
                <a:solidFill>
                  <a:schemeClr val="tx2"/>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tx1"/>
                </a:solidFill>
                <a:latin typeface="+mn-lt"/>
                <a:ea typeface="+mn-ea"/>
                <a:cs typeface="+mn-cs"/>
              </a:defRPr>
            </a:lvl1pPr>
          </a:lstStyle>
          <a:p>
            <a:fld id="{D6891D0F-8570-46CB-B33C-300359AAC92A}" type="datetime1">
              <a:rPr lang="fr-FR">
                <a:solidFill>
                  <a:srgbClr val="808285"/>
                </a:solidFill>
              </a:rPr>
              <a:pPr/>
              <a:t>03/11/2021</a:t>
            </a:fld>
            <a:endParaRPr dirty="0">
              <a:solidFill>
                <a:srgbClr val="808285"/>
              </a:solidFill>
            </a:endParaRPr>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tx1"/>
                </a:solidFill>
                <a:latin typeface="+mn-lt"/>
                <a:ea typeface="+mn-ea"/>
                <a:cs typeface="+mn-cs"/>
              </a:defRPr>
            </a:lvl1pPr>
          </a:lstStyle>
          <a:p>
            <a:endParaRPr lang="en-GB" dirty="0">
              <a:solidFill>
                <a:srgbClr val="808285"/>
              </a:solidFill>
            </a:endParaRPr>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tx1"/>
                </a:solidFill>
              </a:defRPr>
            </a:lvl1pPr>
          </a:lstStyle>
          <a:p>
            <a:fld id="{CB425281-793C-44B6-9FB4-1EB1BF188BFD}" type="slidenum">
              <a:rPr lang="en-GB" smtClean="0">
                <a:solidFill>
                  <a:srgbClr val="808285"/>
                </a:solidFill>
              </a:rPr>
              <a:pPr/>
              <a:t>‹N°›</a:t>
            </a:fld>
            <a:endParaRPr lang="en-GB" dirty="0">
              <a:solidFill>
                <a:srgbClr val="808285"/>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283082628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Rectangle 2"/>
          <p:cNvSpPr/>
          <p:nvPr userDrawn="1"/>
        </p:nvSpPr>
        <p:spPr>
          <a:xfrm>
            <a:off x="75600" y="972000"/>
            <a:ext cx="12121200" cy="58968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400" dirty="0" err="1">
              <a:solidFill>
                <a:prstClr val="white"/>
              </a:solidFill>
            </a:endParaRPr>
          </a:p>
        </p:txBody>
      </p:sp>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bg1"/>
              </a:buClr>
              <a:buFont typeface="+mj-lt"/>
              <a:buAutoNum type="arabicPeriod"/>
              <a:defRPr lang="en-US" sz="3200" kern="1200" dirty="0" smtClean="0">
                <a:solidFill>
                  <a:schemeClr val="bg1"/>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bg1"/>
                </a:solidFill>
                <a:latin typeface="+mn-lt"/>
                <a:ea typeface="+mn-ea"/>
                <a:cs typeface="+mn-cs"/>
              </a:defRPr>
            </a:lvl1pPr>
          </a:lstStyle>
          <a:p>
            <a:fld id="{D6891D0F-8570-46CB-B33C-300359AAC92A}" type="datetime1">
              <a:rPr lang="fr-FR">
                <a:solidFill>
                  <a:prstClr val="white"/>
                </a:solidFill>
              </a:rPr>
              <a:pPr/>
              <a:t>03/11/2021</a:t>
            </a:fld>
            <a:endParaRPr dirty="0">
              <a:solidFill>
                <a:prstClr val="white"/>
              </a:solidFill>
            </a:endParaRPr>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bg1"/>
                </a:solidFill>
                <a:latin typeface="+mn-lt"/>
                <a:ea typeface="+mn-ea"/>
                <a:cs typeface="+mn-cs"/>
              </a:defRPr>
            </a:lvl1pPr>
          </a:lstStyle>
          <a:p>
            <a:endParaRPr lang="en-GB" dirty="0">
              <a:solidFill>
                <a:prstClr val="white"/>
              </a:solidFill>
            </a:endParaRPr>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bg1"/>
                </a:solidFill>
              </a:defRPr>
            </a:lvl1pPr>
          </a:lstStyle>
          <a:p>
            <a:fld id="{CB425281-793C-44B6-9FB4-1EB1BF188BFD}" type="slidenum">
              <a:rPr lang="en-GB" smtClean="0">
                <a:solidFill>
                  <a:prstClr val="white"/>
                </a:solidFill>
              </a:rPr>
              <a:pPr/>
              <a:t>‹N°›</a:t>
            </a:fld>
            <a:endParaRPr lang="en-GB" dirty="0">
              <a:solidFill>
                <a:prstClr val="white"/>
              </a:solidFill>
            </a:endParaRPr>
          </a:p>
        </p:txBody>
      </p:sp>
    </p:spTree>
    <p:extLst>
      <p:ext uri="{BB962C8B-B14F-4D97-AF65-F5344CB8AC3E}">
        <p14:creationId xmlns:p14="http://schemas.microsoft.com/office/powerpoint/2010/main" val="2516965180"/>
      </p:ext>
    </p:extLst>
  </p:cSld>
  <p:clrMapOvr>
    <a:masterClrMapping/>
  </p:clrMapOvr>
  <p:transition spd="slow">
    <p:wip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10" name="Rectangle 9" hidden="1"/>
          <p:cNvSpPr/>
          <p:nvPr userDrawn="1"/>
        </p:nvSpPr>
        <p:spPr>
          <a:xfrm>
            <a:off x="191344" y="0"/>
            <a:ext cx="1200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dirty="0">
              <a:solidFill>
                <a:prstClr val="white"/>
              </a:solidFill>
            </a:endParaRPr>
          </a:p>
        </p:txBody>
      </p:sp>
      <p:sp>
        <p:nvSpPr>
          <p:cNvPr id="11" name="Picture Placeholder 10"/>
          <p:cNvSpPr>
            <a:spLocks noGrp="1"/>
          </p:cNvSpPr>
          <p:nvPr>
            <p:ph type="pic" sz="quarter" idx="13" hasCustomPrompt="1"/>
          </p:nvPr>
        </p:nvSpPr>
        <p:spPr>
          <a:xfrm>
            <a:off x="75600" y="971999"/>
            <a:ext cx="12121200"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4" name="Date Placeholder 3"/>
          <p:cNvSpPr>
            <a:spLocks noGrp="1"/>
          </p:cNvSpPr>
          <p:nvPr>
            <p:ph type="dt" sz="half" idx="10"/>
          </p:nvPr>
        </p:nvSpPr>
        <p:spPr/>
        <p:txBody>
          <a:bodyPr/>
          <a:lstStyle/>
          <a:p>
            <a:fld id="{5903149B-AF7A-4C31-A1E6-E467BE34ECAC}" type="datetime1">
              <a:rPr lang="fr-FR">
                <a:solidFill>
                  <a:srgbClr val="808285"/>
                </a:solidFill>
              </a:rPr>
              <a:pPr/>
              <a:t>03/11/2021</a:t>
            </a:fld>
            <a:endParaRPr dirty="0">
              <a:solidFill>
                <a:srgbClr val="808285"/>
              </a:solidFill>
            </a:endParaRPr>
          </a:p>
        </p:txBody>
      </p:sp>
      <p:sp>
        <p:nvSpPr>
          <p:cNvPr id="5" name="Footer Placeholder 4"/>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8" name="Group 7"/>
          <p:cNvGrpSpPr/>
          <p:nvPr userDrawn="1"/>
        </p:nvGrpSpPr>
        <p:grpSpPr>
          <a:xfrm>
            <a:off x="-2008947" y="2492896"/>
            <a:ext cx="1871662" cy="2388601"/>
            <a:chOff x="-2008947" y="2420888"/>
            <a:chExt cx="1871662" cy="2388601"/>
          </a:xfrm>
        </p:grpSpPr>
        <p:grpSp>
          <p:nvGrpSpPr>
            <p:cNvPr id="12" name="Gruppe 1"/>
            <p:cNvGrpSpPr/>
            <p:nvPr userDrawn="1"/>
          </p:nvGrpSpPr>
          <p:grpSpPr>
            <a:xfrm>
              <a:off x="-2008947" y="2420888"/>
              <a:ext cx="1871662" cy="2388601"/>
              <a:chOff x="9231313" y="2327275"/>
              <a:chExt cx="1871662" cy="2388601"/>
            </a:xfrm>
          </p:grpSpPr>
          <p:sp>
            <p:nvSpPr>
              <p:cNvPr id="13" name="TextBox 12"/>
              <p:cNvSpPr txBox="1">
                <a:spLocks noChangeArrowheads="1"/>
              </p:cNvSpPr>
              <p:nvPr userDrawn="1"/>
            </p:nvSpPr>
            <p:spPr bwMode="auto">
              <a:xfrm>
                <a:off x="9231313" y="2327275"/>
                <a:ext cx="187166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r>
                  <a:rPr lang="en-GB" sz="1000" b="1" dirty="0">
                    <a:solidFill>
                      <a:srgbClr val="2C2A29"/>
                    </a:solidFill>
                    <a:cs typeface="Arial" pitchFamily="34" charset="0"/>
                  </a:rPr>
                  <a:t>Insert Picture</a:t>
                </a:r>
              </a:p>
              <a:p>
                <a:pPr algn="r"/>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pPr algn="r"/>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pPr algn="r"/>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pPr algn="r"/>
                <a:r>
                  <a:rPr lang="en-GB" sz="1000" dirty="0">
                    <a:solidFill>
                      <a:srgbClr val="2C2A29"/>
                    </a:solidFill>
                    <a:cs typeface="Arial" pitchFamily="34" charset="0"/>
                  </a:rPr>
                  <a:t>focus of the image / size</a:t>
                </a:r>
              </a:p>
              <a:p>
                <a:pPr algn="r"/>
                <a:r>
                  <a:rPr lang="en-GB" sz="1000" dirty="0">
                    <a:solidFill>
                      <a:srgbClr val="2C2A29"/>
                    </a:solidFill>
                    <a:cs typeface="Arial" pitchFamily="34" charset="0"/>
                  </a:rPr>
                  <a:t> </a:t>
                </a:r>
              </a:p>
              <a:p>
                <a:pPr algn="r"/>
                <a:endParaRPr lang="en-GB" sz="1000" dirty="0">
                  <a:solidFill>
                    <a:srgbClr val="2C2A29"/>
                  </a:solidFill>
                  <a:cs typeface="Arial" pitchFamily="34" charset="0"/>
                </a:endParaRPr>
              </a:p>
              <a:p>
                <a:pPr algn="r"/>
                <a:endParaRPr lang="en-GB" sz="1000" dirty="0">
                  <a:solidFill>
                    <a:srgbClr val="2C2A29"/>
                  </a:solidFill>
                  <a:cs typeface="Arial" pitchFamily="34" charset="0"/>
                </a:endParaRPr>
              </a:p>
              <a:p>
                <a:pPr algn="r"/>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p:txBody>
          </p:sp>
          <p:grpSp>
            <p:nvGrpSpPr>
              <p:cNvPr id="15" name="Gruppe 1"/>
              <p:cNvGrpSpPr>
                <a:grpSpLocks/>
              </p:cNvGrpSpPr>
              <p:nvPr userDrawn="1"/>
            </p:nvGrpSpPr>
            <p:grpSpPr bwMode="auto">
              <a:xfrm>
                <a:off x="10746863" y="4366081"/>
                <a:ext cx="331789" cy="349795"/>
                <a:chOff x="9828712" y="5849458"/>
                <a:chExt cx="331633" cy="35046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42242" y="5856367"/>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userDrawn="1"/>
              </p:nvSpPr>
              <p:spPr>
                <a:xfrm>
                  <a:off x="9828712" y="5849458"/>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 name="Picture 2"/>
            <p:cNvPicPr>
              <a:picLocks noChangeAspect="1"/>
            </p:cNvPicPr>
            <p:nvPr userDrawn="1"/>
          </p:nvPicPr>
          <p:blipFill>
            <a:blip r:embed="rId4"/>
            <a:stretch>
              <a:fillRect/>
            </a:stretch>
          </p:blipFill>
          <p:spPr>
            <a:xfrm>
              <a:off x="-554236" y="3367625"/>
              <a:ext cx="399068" cy="369138"/>
            </a:xfrm>
            <a:prstGeom prst="rect">
              <a:avLst/>
            </a:prstGeom>
          </p:spPr>
        </p:pic>
      </p:grpSp>
    </p:spTree>
    <p:extLst>
      <p:ext uri="{BB962C8B-B14F-4D97-AF65-F5344CB8AC3E}">
        <p14:creationId xmlns:p14="http://schemas.microsoft.com/office/powerpoint/2010/main" val="27247036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9" name="Picture 8"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3" name="Text Placeholder 2"/>
          <p:cNvSpPr>
            <a:spLocks noGrp="1"/>
          </p:cNvSpPr>
          <p:nvPr>
            <p:ph type="body" idx="1" hasCustomPrompt="1"/>
          </p:nvPr>
        </p:nvSpPr>
        <p:spPr>
          <a:xfrm>
            <a:off x="654050" y="1504951"/>
            <a:ext cx="1056639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3" name="Text Placeholder 3"/>
          <p:cNvSpPr>
            <a:spLocks noGrp="1"/>
          </p:cNvSpPr>
          <p:nvPr>
            <p:ph type="body" sz="quarter" idx="14" hasCustomPrompt="1"/>
          </p:nvPr>
        </p:nvSpPr>
        <p:spPr>
          <a:xfrm>
            <a:off x="654050" y="1989212"/>
            <a:ext cx="10566400" cy="504000"/>
          </a:xfrm>
        </p:spPr>
        <p:txBody>
          <a:bodyPr>
            <a:normAutofit/>
          </a:bodyPr>
          <a:lstStyle>
            <a:lvl1pPr marL="0" indent="0">
              <a:buFontTx/>
              <a:buNone/>
              <a:defRPr sz="3200" cap="none" baseline="0">
                <a:solidFill>
                  <a:schemeClr val="accent1"/>
                </a:solidFill>
              </a:defRPr>
            </a:lvl1pPr>
          </a:lstStyle>
          <a:p>
            <a:pPr lvl="0"/>
            <a:r>
              <a:rPr lang="en-GB" dirty="0"/>
              <a:t>Highlighting key element / words in red</a:t>
            </a:r>
          </a:p>
        </p:txBody>
      </p:sp>
      <p:sp>
        <p:nvSpPr>
          <p:cNvPr id="8" name="Text Placeholder 4"/>
          <p:cNvSpPr>
            <a:spLocks noGrp="1"/>
          </p:cNvSpPr>
          <p:nvPr>
            <p:ph type="body" sz="quarter" idx="13" hasCustomPrompt="1"/>
          </p:nvPr>
        </p:nvSpPr>
        <p:spPr>
          <a:xfrm>
            <a:off x="1298574" y="3284538"/>
            <a:ext cx="9921875" cy="3071812"/>
          </a:xfrm>
        </p:spPr>
        <p:txBody>
          <a:bodyPr>
            <a:no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E4A895DE-A2D9-46A4-B2C3-419086917E39}" type="datetime1">
              <a:rPr lang="fr-FR">
                <a:solidFill>
                  <a:srgbClr val="808285"/>
                </a:solidFill>
              </a:rPr>
              <a:pPr/>
              <a:t>03/11/2021</a:t>
            </a:fld>
            <a:endParaRPr dirty="0">
              <a:solidFill>
                <a:srgbClr val="808285"/>
              </a:solidFill>
            </a:endParaRPr>
          </a:p>
        </p:txBody>
      </p:sp>
      <p:sp>
        <p:nvSpPr>
          <p:cNvPr id="5" name="Footer Placeholder 4"/>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10" name="Previe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11" name="Group 10"/>
          <p:cNvGrpSpPr>
            <a:grpSpLocks/>
          </p:cNvGrpSpPr>
          <p:nvPr userDrawn="1"/>
        </p:nvGrpSpPr>
        <p:grpSpPr bwMode="auto">
          <a:xfrm>
            <a:off x="-2289877" y="3284538"/>
            <a:ext cx="2106612" cy="1354138"/>
            <a:chOff x="-2231300" y="2231625"/>
            <a:chExt cx="2106943" cy="1353870"/>
          </a:xfrm>
        </p:grpSpPr>
        <p:sp>
          <p:nvSpPr>
            <p:cNvPr id="12"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pic>
        <p:nvPicPr>
          <p:cNvPr id="21" name="Billed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88000" y="1196752"/>
            <a:ext cx="1943100" cy="1095202"/>
          </a:xfrm>
          <a:prstGeom prst="rect">
            <a:avLst/>
          </a:prstGeom>
        </p:spPr>
      </p:pic>
    </p:spTree>
    <p:extLst>
      <p:ext uri="{BB962C8B-B14F-4D97-AF65-F5344CB8AC3E}">
        <p14:creationId xmlns:p14="http://schemas.microsoft.com/office/powerpoint/2010/main" val="403161889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small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8112224" y="971999"/>
            <a:ext cx="4084576"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59F30495-015D-4DFE-AFC6-CC066761195C}" type="datetime1">
              <a:rPr lang="fr-FR">
                <a:solidFill>
                  <a:srgbClr val="808285"/>
                </a:solidFill>
              </a:rPr>
              <a:pPr/>
              <a:t>03/11/2021</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26" name="Group 28"/>
          <p:cNvGrpSpPr/>
          <p:nvPr userDrawn="1"/>
        </p:nvGrpSpPr>
        <p:grpSpPr>
          <a:xfrm>
            <a:off x="12360696" y="2322792"/>
            <a:ext cx="1871662" cy="2769989"/>
            <a:chOff x="-2008947" y="2420888"/>
            <a:chExt cx="1871662" cy="2769989"/>
          </a:xfrm>
        </p:grpSpPr>
        <p:grpSp>
          <p:nvGrpSpPr>
            <p:cNvPr id="27" name="Gruppe 1"/>
            <p:cNvGrpSpPr/>
            <p:nvPr userDrawn="1"/>
          </p:nvGrpSpPr>
          <p:grpSpPr>
            <a:xfrm>
              <a:off x="-2008947" y="2420888"/>
              <a:ext cx="1871662" cy="2769989"/>
              <a:chOff x="9231313" y="2327275"/>
              <a:chExt cx="1871662" cy="2769989"/>
            </a:xfrm>
          </p:grpSpPr>
          <p:sp>
            <p:nvSpPr>
              <p:cNvPr id="36"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7" name="Gruppe 1"/>
              <p:cNvGrpSpPr>
                <a:grpSpLocks/>
              </p:cNvGrpSpPr>
              <p:nvPr userDrawn="1"/>
            </p:nvGrpSpPr>
            <p:grpSpPr bwMode="auto">
              <a:xfrm>
                <a:off x="9254797" y="4356775"/>
                <a:ext cx="331787" cy="342899"/>
                <a:chOff x="8337348" y="5840143"/>
                <a:chExt cx="331631" cy="343551"/>
              </a:xfrm>
            </p:grpSpPr>
            <p:pic>
              <p:nvPicPr>
                <p:cNvPr id="38"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28"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5161160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medium picture">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6167438" y="971999"/>
            <a:ext cx="6029362" cy="5896800"/>
          </a:xfrm>
          <a:solidFill>
            <a:schemeClr val="tx1">
              <a:lumMod val="20000"/>
              <a:lumOff val="80000"/>
            </a:schemeClr>
          </a:solidFill>
        </p:spPr>
        <p:txBody>
          <a:bodyPr lIns="0" tIns="612000" rIns="0" anchor="ctr" anchorCtr="0">
            <a:normAutofit/>
          </a:bodyPr>
          <a:lstStyle>
            <a:lvl1pPr marL="0" indent="0" algn="ctr">
              <a:buFontTx/>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14D71F40-BF41-4E30-BF4C-DBCF44B4E092}" type="datetime1">
              <a:rPr lang="fr-FR">
                <a:solidFill>
                  <a:srgbClr val="808285"/>
                </a:solidFill>
              </a:rPr>
              <a:pPr/>
              <a:t>03/11/2021</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29" name="Group 28"/>
          <p:cNvGrpSpPr/>
          <p:nvPr userDrawn="1"/>
        </p:nvGrpSpPr>
        <p:grpSpPr>
          <a:xfrm>
            <a:off x="12360696" y="2322792"/>
            <a:ext cx="1871662" cy="2769989"/>
            <a:chOff x="-2008947" y="2420888"/>
            <a:chExt cx="1871662" cy="2769989"/>
          </a:xfrm>
        </p:grpSpPr>
        <p:grpSp>
          <p:nvGrpSpPr>
            <p:cNvPr id="30" name="Gruppe 1"/>
            <p:cNvGrpSpPr/>
            <p:nvPr userDrawn="1"/>
          </p:nvGrpSpPr>
          <p:grpSpPr>
            <a:xfrm>
              <a:off x="-2008947" y="2420888"/>
              <a:ext cx="1871662" cy="2769989"/>
              <a:chOff x="9231313" y="2327275"/>
              <a:chExt cx="1871662" cy="2769989"/>
            </a:xfrm>
          </p:grpSpPr>
          <p:sp>
            <p:nvSpPr>
              <p:cNvPr id="32"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3" name="Gruppe 1"/>
              <p:cNvGrpSpPr>
                <a:grpSpLocks/>
              </p:cNvGrpSpPr>
              <p:nvPr userDrawn="1"/>
            </p:nvGrpSpPr>
            <p:grpSpPr bwMode="auto">
              <a:xfrm>
                <a:off x="9254797" y="4356775"/>
                <a:ext cx="331787" cy="342899"/>
                <a:chOff x="8337348" y="5840143"/>
                <a:chExt cx="331631" cy="343551"/>
              </a:xfrm>
            </p:grpSpPr>
            <p:pic>
              <p:nvPicPr>
                <p:cNvPr id="34"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1"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983448849"/>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three pictures 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8112224" y="971999"/>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fr-FR">
                <a:solidFill>
                  <a:srgbClr val="808285"/>
                </a:solidFill>
              </a:rPr>
              <a:pPr/>
              <a:t>03/11/2021</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
        <p:nvSpPr>
          <p:cNvPr id="13" name="Picture Placeholder 5"/>
          <p:cNvSpPr>
            <a:spLocks noGrp="1"/>
          </p:cNvSpPr>
          <p:nvPr>
            <p:ph type="pic" sz="quarter" idx="16" hasCustomPrompt="1"/>
          </p:nvPr>
        </p:nvSpPr>
        <p:spPr>
          <a:xfrm>
            <a:off x="8112224" y="2934000"/>
            <a:ext cx="4086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8112224" y="4892400"/>
            <a:ext cx="4086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120944578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three pictures ll">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574" y="-1529"/>
            <a:ext cx="12189793" cy="6859529"/>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2" name="Picture Placeholder 5"/>
          <p:cNvSpPr>
            <a:spLocks noGrp="1"/>
          </p:cNvSpPr>
          <p:nvPr>
            <p:ph type="pic" sz="quarter" idx="15" hasCustomPrompt="1"/>
          </p:nvPr>
        </p:nvSpPr>
        <p:spPr>
          <a:xfrm>
            <a:off x="6166800" y="971999"/>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986C65BD-7B6C-40AA-B9E3-61B94B358E46}" type="datetime1">
              <a:rPr lang="fr-FR">
                <a:solidFill>
                  <a:srgbClr val="808285"/>
                </a:solidFill>
              </a:rPr>
              <a:pPr/>
              <a:t>03/11/2021</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
        <p:nvSpPr>
          <p:cNvPr id="13" name="Picture Placeholder 5"/>
          <p:cNvSpPr>
            <a:spLocks noGrp="1"/>
          </p:cNvSpPr>
          <p:nvPr>
            <p:ph type="pic" sz="quarter" idx="16" hasCustomPrompt="1"/>
          </p:nvPr>
        </p:nvSpPr>
        <p:spPr>
          <a:xfrm>
            <a:off x="6166800" y="2934000"/>
            <a:ext cx="6030000" cy="1960772"/>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4" name="Picture Placeholder 5"/>
          <p:cNvSpPr>
            <a:spLocks noGrp="1"/>
          </p:cNvSpPr>
          <p:nvPr>
            <p:ph type="pic" sz="quarter" idx="17" hasCustomPrompt="1"/>
          </p:nvPr>
        </p:nvSpPr>
        <p:spPr>
          <a:xfrm>
            <a:off x="6166800" y="4892400"/>
            <a:ext cx="6030000" cy="19656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15" name="Text Placeholder 2"/>
          <p:cNvSpPr>
            <a:spLocks noGrp="1"/>
          </p:cNvSpPr>
          <p:nvPr>
            <p:ph type="body" idx="1" hasCustomPrompt="1"/>
          </p:nvPr>
        </p:nvSpPr>
        <p:spPr>
          <a:xfrm>
            <a:off x="654050" y="1504951"/>
            <a:ext cx="5079600"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6" name="Text Placeholder 3"/>
          <p:cNvSpPr>
            <a:spLocks noGrp="1"/>
          </p:cNvSpPr>
          <p:nvPr>
            <p:ph type="body" sz="quarter" idx="14" hasCustomPrompt="1"/>
          </p:nvPr>
        </p:nvSpPr>
        <p:spPr>
          <a:xfrm>
            <a:off x="654050" y="1989212"/>
            <a:ext cx="507960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7" name="Text Placeholder 4"/>
          <p:cNvSpPr>
            <a:spLocks noGrp="1"/>
          </p:cNvSpPr>
          <p:nvPr>
            <p:ph type="body" sz="quarter" idx="13" hasCustomPrompt="1"/>
          </p:nvPr>
        </p:nvSpPr>
        <p:spPr>
          <a:xfrm>
            <a:off x="1298575" y="3284538"/>
            <a:ext cx="444240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8" name="Group 17"/>
          <p:cNvGrpSpPr>
            <a:grpSpLocks/>
          </p:cNvGrpSpPr>
          <p:nvPr userDrawn="1"/>
        </p:nvGrpSpPr>
        <p:grpSpPr bwMode="auto">
          <a:xfrm>
            <a:off x="-2289877" y="3284538"/>
            <a:ext cx="2106612" cy="1354138"/>
            <a:chOff x="-2231300" y="2231625"/>
            <a:chExt cx="2106943" cy="1353870"/>
          </a:xfrm>
        </p:grpSpPr>
        <p:sp>
          <p:nvSpPr>
            <p:cNvPr id="19"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20" name="Group 19"/>
            <p:cNvGrpSpPr>
              <a:grpSpLocks/>
            </p:cNvGrpSpPr>
            <p:nvPr userDrawn="1"/>
          </p:nvGrpSpPr>
          <p:grpSpPr bwMode="auto">
            <a:xfrm>
              <a:off x="-544672" y="2731719"/>
              <a:ext cx="419742" cy="242548"/>
              <a:chOff x="-832082" y="3286289"/>
              <a:chExt cx="358924" cy="219989"/>
            </a:xfrm>
          </p:grpSpPr>
          <p:pic>
            <p:nvPicPr>
              <p:cNvPr id="25" name="Picture 2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1" name="Group 20"/>
            <p:cNvGrpSpPr>
              <a:grpSpLocks/>
            </p:cNvGrpSpPr>
            <p:nvPr userDrawn="1"/>
          </p:nvGrpSpPr>
          <p:grpSpPr bwMode="auto">
            <a:xfrm>
              <a:off x="-531551" y="3339969"/>
              <a:ext cx="407194" cy="245526"/>
              <a:chOff x="-474298" y="3592325"/>
              <a:chExt cx="348194" cy="222690"/>
            </a:xfrm>
          </p:grpSpPr>
          <p:pic>
            <p:nvPicPr>
              <p:cNvPr id="22" name="Picture 2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4" name="Rounded Rectangle 23"/>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6" name="Picture 30"/>
            <p:cNvPicPr>
              <a:picLocks noChangeAspect="1"/>
            </p:cNvPicPr>
            <p:nvPr userDrawn="1"/>
          </p:nvPicPr>
          <p:blipFill>
            <a:blip r:embed="rId6"/>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344477337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large picture I">
    <p:spTree>
      <p:nvGrpSpPr>
        <p:cNvPr id="1" name=""/>
        <p:cNvGrpSpPr/>
        <p:nvPr/>
      </p:nvGrpSpPr>
      <p:grpSpPr>
        <a:xfrm>
          <a:off x="0" y="0"/>
          <a:ext cx="0" cy="0"/>
          <a:chOff x="0" y="0"/>
          <a:chExt cx="0" cy="0"/>
        </a:xfrm>
      </p:grpSpPr>
      <p:sp>
        <p:nvSpPr>
          <p:cNvPr id="18" name="White box"/>
          <p:cNvSpPr>
            <a:spLocks noGrp="1"/>
          </p:cNvSpPr>
          <p:nvPr>
            <p:ph type="body" sz="quarter" idx="17" hasCustomPrompt="1"/>
          </p:nvPr>
        </p:nvSpPr>
        <p:spPr>
          <a:xfrm>
            <a:off x="654050" y="971999"/>
            <a:ext cx="5739524" cy="5886001"/>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baseline="0"/>
            </a:lvl1pPr>
          </a:lstStyle>
          <a:p>
            <a:r>
              <a:rPr lang="en-GB" dirty="0"/>
              <a:t>Click to add section title</a:t>
            </a:r>
          </a:p>
        </p:txBody>
      </p:sp>
      <p:sp>
        <p:nvSpPr>
          <p:cNvPr id="12" name="Text Placeholder 2"/>
          <p:cNvSpPr>
            <a:spLocks noGrp="1"/>
          </p:cNvSpPr>
          <p:nvPr>
            <p:ph type="body" idx="1" hasCustomPrompt="1"/>
          </p:nvPr>
        </p:nvSpPr>
        <p:spPr>
          <a:xfrm>
            <a:off x="1298575" y="1504951"/>
            <a:ext cx="4443274" cy="1202994"/>
          </a:xfrm>
          <a:blipFill>
            <a:blip r:embed="rId3"/>
            <a:stretch>
              <a:fillRect/>
            </a:stretch>
          </a:blipFill>
        </p:spPr>
        <p:txBody>
          <a:bodyPr bIns="216000">
            <a:sp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14" name="Text Placeholder 3"/>
          <p:cNvSpPr>
            <a:spLocks noGrp="1"/>
          </p:cNvSpPr>
          <p:nvPr>
            <p:ph type="body" sz="quarter" idx="15"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Picture Placeholder 4"/>
          <p:cNvSpPr>
            <a:spLocks noGrp="1"/>
          </p:cNvSpPr>
          <p:nvPr>
            <p:ph type="pic" sz="quarter" idx="13" hasCustomPrompt="1"/>
          </p:nvPr>
        </p:nvSpPr>
        <p:spPr>
          <a:xfrm>
            <a:off x="75600" y="971999"/>
            <a:ext cx="12121200" cy="5896800"/>
          </a:xfrm>
          <a:noFill/>
        </p:spPr>
        <p:txBody>
          <a:bodyPr lIns="6300000" tIns="0" rIns="0" anchor="ctr" anchorCtr="0">
            <a:noAutofit/>
          </a:bodyPr>
          <a:lstStyle>
            <a:lvl1pPr marL="0" marR="0" indent="0" algn="l"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a:t>
            </a:r>
            <a:br>
              <a:rPr lang="en-GB" noProof="0" dirty="0"/>
            </a:br>
            <a:r>
              <a:rPr lang="en-GB" noProof="0" dirty="0"/>
              <a:t>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AD2D6EE5-91D8-4496-8B28-AFF451BBF785}" type="datetime1">
              <a:rPr lang="fr-FR">
                <a:solidFill>
                  <a:srgbClr val="808285"/>
                </a:solidFill>
              </a:rPr>
              <a:pPr/>
              <a:t>03/11/2021</a:t>
            </a:fld>
            <a:endParaRPr dirty="0">
              <a:solidFill>
                <a:srgbClr val="808285"/>
              </a:solidFill>
            </a:endParaRPr>
          </a:p>
        </p:txBody>
      </p:sp>
      <p:sp>
        <p:nvSpPr>
          <p:cNvPr id="5" name="Footer Placeholder 4" hidden="1"/>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5"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7" name="Group 16"/>
            <p:cNvGrpSpPr>
              <a:grpSpLocks/>
            </p:cNvGrpSpPr>
            <p:nvPr userDrawn="1"/>
          </p:nvGrpSpPr>
          <p:grpSpPr bwMode="auto">
            <a:xfrm>
              <a:off x="-544672" y="2731719"/>
              <a:ext cx="419742" cy="242548"/>
              <a:chOff x="-832082" y="3286289"/>
              <a:chExt cx="358924" cy="219989"/>
            </a:xfrm>
          </p:grpSpPr>
          <p:pic>
            <p:nvPicPr>
              <p:cNvPr id="23" name="Picture 2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9" name="Group 18"/>
            <p:cNvGrpSpPr>
              <a:grpSpLocks/>
            </p:cNvGrpSpPr>
            <p:nvPr userDrawn="1"/>
          </p:nvGrpSpPr>
          <p:grpSpPr bwMode="auto">
            <a:xfrm>
              <a:off x="-531551" y="3339969"/>
              <a:ext cx="407194" cy="245526"/>
              <a:chOff x="-474298" y="3592325"/>
              <a:chExt cx="348194" cy="222690"/>
            </a:xfrm>
          </p:grpSpPr>
          <p:pic>
            <p:nvPicPr>
              <p:cNvPr id="20"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22" name="Rounded Rectangle 21"/>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20000" y="0"/>
            <a:ext cx="2287143" cy="1285875"/>
          </a:xfrm>
          <a:prstGeom prst="rect">
            <a:avLst/>
          </a:prstGeom>
        </p:spPr>
      </p:pic>
      <p:grpSp>
        <p:nvGrpSpPr>
          <p:cNvPr id="27" name="Group 28"/>
          <p:cNvGrpSpPr/>
          <p:nvPr userDrawn="1"/>
        </p:nvGrpSpPr>
        <p:grpSpPr>
          <a:xfrm>
            <a:off x="12360696" y="2322792"/>
            <a:ext cx="1871662" cy="2769989"/>
            <a:chOff x="-2008947" y="2420888"/>
            <a:chExt cx="1871662" cy="2769989"/>
          </a:xfrm>
        </p:grpSpPr>
        <p:grpSp>
          <p:nvGrpSpPr>
            <p:cNvPr id="28" name="Gruppe 1"/>
            <p:cNvGrpSpPr/>
            <p:nvPr userDrawn="1"/>
          </p:nvGrpSpPr>
          <p:grpSpPr>
            <a:xfrm>
              <a:off x="-2008947" y="2420888"/>
              <a:ext cx="1871662" cy="2769989"/>
              <a:chOff x="9231313" y="2327275"/>
              <a:chExt cx="1871662" cy="2769989"/>
            </a:xfrm>
          </p:grpSpPr>
          <p:sp>
            <p:nvSpPr>
              <p:cNvPr id="30"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1" name="Gruppe 1"/>
              <p:cNvGrpSpPr>
                <a:grpSpLocks/>
              </p:cNvGrpSpPr>
              <p:nvPr userDrawn="1"/>
            </p:nvGrpSpPr>
            <p:grpSpPr bwMode="auto">
              <a:xfrm>
                <a:off x="9254797" y="4356775"/>
                <a:ext cx="331787" cy="342899"/>
                <a:chOff x="8337348" y="5840143"/>
                <a:chExt cx="331631" cy="343551"/>
              </a:xfrm>
            </p:grpSpPr>
            <p:pic>
              <p:nvPicPr>
                <p:cNvPr id="32" name="Picture 3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29" name="Picture 30"/>
            <p:cNvPicPr>
              <a:picLocks noChangeAspect="1"/>
            </p:cNvPicPr>
            <p:nvPr userDrawn="1"/>
          </p:nvPicPr>
          <p:blipFill>
            <a:blip r:embed="rId8"/>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764520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02DE0832-6E1F-4041-BDE0-6B764A2FBC66}" type="datetimeFigureOut">
              <a:rPr lang="fr-FR" smtClean="0"/>
              <a:pPr/>
              <a:t>03/11/2021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6C1F6B3-A52D-5F4F-AC73-5A3A3C7C7D5C}" type="slidenum">
              <a:rPr lang="fr-FR" smtClean="0"/>
              <a:pPr/>
              <a:t>‹N°›</a:t>
            </a:fld>
            <a:endParaRPr lang="fr-FR"/>
          </a:p>
        </p:txBody>
      </p:sp>
    </p:spTree>
    <p:extLst>
      <p:ext uri="{BB962C8B-B14F-4D97-AF65-F5344CB8AC3E}">
        <p14:creationId xmlns:p14="http://schemas.microsoft.com/office/powerpoint/2010/main" val="760473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large picture II">
    <p:spTree>
      <p:nvGrpSpPr>
        <p:cNvPr id="1" name=""/>
        <p:cNvGrpSpPr/>
        <p:nvPr/>
      </p:nvGrpSpPr>
      <p:grpSpPr>
        <a:xfrm>
          <a:off x="0" y="0"/>
          <a:ext cx="0" cy="0"/>
          <a:chOff x="0" y="0"/>
          <a:chExt cx="0" cy="0"/>
        </a:xfrm>
      </p:grpSpPr>
      <p:sp>
        <p:nvSpPr>
          <p:cNvPr id="15" name="White box"/>
          <p:cNvSpPr>
            <a:spLocks noGrp="1"/>
          </p:cNvSpPr>
          <p:nvPr>
            <p:ph type="body" sz="quarter" idx="16" hasCustomPrompt="1"/>
          </p:nvPr>
        </p:nvSpPr>
        <p:spPr>
          <a:xfrm>
            <a:off x="75600" y="2404088"/>
            <a:ext cx="11144850" cy="3041136"/>
          </a:xfrm>
          <a:blipFill>
            <a:blip r:embed="rId2"/>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2" name="Text Placeholder 2"/>
          <p:cNvSpPr>
            <a:spLocks noGrp="1"/>
          </p:cNvSpPr>
          <p:nvPr>
            <p:ph type="body" idx="1" hasCustomPrompt="1"/>
          </p:nvPr>
        </p:nvSpPr>
        <p:spPr>
          <a:xfrm>
            <a:off x="654051" y="2772656"/>
            <a:ext cx="2705645" cy="2304000"/>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1" name="Text Placeholder 3"/>
          <p:cNvSpPr>
            <a:spLocks noGrp="1"/>
          </p:cNvSpPr>
          <p:nvPr>
            <p:ph type="body" sz="quarter" idx="23" hasCustomPrompt="1"/>
          </p:nvPr>
        </p:nvSpPr>
        <p:spPr>
          <a:xfrm>
            <a:off x="3979333" y="2772654"/>
            <a:ext cx="6293131"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Gray line"/>
          <p:cNvSpPr>
            <a:spLocks noGrp="1"/>
          </p:cNvSpPr>
          <p:nvPr>
            <p:ph type="body" sz="quarter" idx="24" hasCustomPrompt="1"/>
          </p:nvPr>
        </p:nvSpPr>
        <p:spPr>
          <a:xfrm>
            <a:off x="3688389" y="2775740"/>
            <a:ext cx="14400" cy="23040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612000" rIns="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6D80DB5D-ED7A-4FCA-9F48-607B9766E806}" type="datetime1">
              <a:rPr lang="fr-FR">
                <a:solidFill>
                  <a:srgbClr val="808285"/>
                </a:solidFill>
              </a:rPr>
              <a:pPr/>
              <a:t>03/11/2021</a:t>
            </a:fld>
            <a:endParaRPr dirty="0">
              <a:solidFill>
                <a:srgbClr val="808285"/>
              </a:solidFill>
            </a:endParaRPr>
          </a:p>
        </p:txBody>
      </p:sp>
      <p:sp>
        <p:nvSpPr>
          <p:cNvPr id="5" name="Footer Placeholder 4" hidden="1"/>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143" cy="1285875"/>
          </a:xfrm>
          <a:prstGeom prst="rect">
            <a:avLst/>
          </a:prstGeom>
        </p:spPr>
      </p:pic>
      <p:grpSp>
        <p:nvGrpSpPr>
          <p:cNvPr id="19" name="Group 28"/>
          <p:cNvGrpSpPr/>
          <p:nvPr userDrawn="1"/>
        </p:nvGrpSpPr>
        <p:grpSpPr>
          <a:xfrm>
            <a:off x="12360696" y="2322792"/>
            <a:ext cx="1871662" cy="2769989"/>
            <a:chOff x="-2008947" y="2420888"/>
            <a:chExt cx="1871662" cy="2769989"/>
          </a:xfrm>
        </p:grpSpPr>
        <p:grpSp>
          <p:nvGrpSpPr>
            <p:cNvPr id="20" name="Gruppe 1"/>
            <p:cNvGrpSpPr/>
            <p:nvPr userDrawn="1"/>
          </p:nvGrpSpPr>
          <p:grpSpPr>
            <a:xfrm>
              <a:off x="-2008947" y="2420888"/>
              <a:ext cx="1871662" cy="2769989"/>
              <a:chOff x="9231313" y="2327275"/>
              <a:chExt cx="1871662" cy="2769989"/>
            </a:xfrm>
          </p:grpSpPr>
          <p:sp>
            <p:nvSpPr>
              <p:cNvPr id="23"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24" name="Gruppe 1"/>
              <p:cNvGrpSpPr>
                <a:grpSpLocks/>
              </p:cNvGrpSpPr>
              <p:nvPr userDrawn="1"/>
            </p:nvGrpSpPr>
            <p:grpSpPr bwMode="auto">
              <a:xfrm>
                <a:off x="9254797" y="4356775"/>
                <a:ext cx="331787" cy="342899"/>
                <a:chOff x="8337348" y="5840143"/>
                <a:chExt cx="331631" cy="343551"/>
              </a:xfrm>
            </p:grpSpPr>
            <p:pic>
              <p:nvPicPr>
                <p:cNvPr id="25"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22"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432287143"/>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large picture III">
    <p:spTree>
      <p:nvGrpSpPr>
        <p:cNvPr id="1" name=""/>
        <p:cNvGrpSpPr/>
        <p:nvPr/>
      </p:nvGrpSpPr>
      <p:grpSpPr>
        <a:xfrm>
          <a:off x="0" y="0"/>
          <a:ext cx="0" cy="0"/>
          <a:chOff x="0" y="0"/>
          <a:chExt cx="0" cy="0"/>
        </a:xfrm>
      </p:grpSpPr>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13" name="White box"/>
          <p:cNvSpPr>
            <a:spLocks noGrp="1"/>
          </p:cNvSpPr>
          <p:nvPr>
            <p:ph type="body" sz="quarter" idx="17" hasCustomPrompt="1"/>
          </p:nvPr>
        </p:nvSpPr>
        <p:spPr>
          <a:xfrm>
            <a:off x="654050" y="3794562"/>
            <a:ext cx="11144850" cy="3070800"/>
          </a:xfrm>
          <a:blipFill>
            <a:blip r:embed="rId2"/>
            <a:stretch>
              <a:fillRect/>
            </a:stretch>
          </a:blipFill>
        </p:spPr>
        <p:txBody>
          <a:bodyPr lIns="0">
            <a:normAutofit/>
          </a:bodyPr>
          <a:lstStyle>
            <a:lvl1pPr>
              <a:defRPr sz="100">
                <a:solidFill>
                  <a:schemeClr val="bg1"/>
                </a:solidFill>
              </a:defRPr>
            </a:lvl1pPr>
          </a:lstStyle>
          <a:p>
            <a:pPr lvl="0"/>
            <a:r>
              <a:rPr lang="en-GB" dirty="0"/>
              <a:t>-</a:t>
            </a:r>
          </a:p>
        </p:txBody>
      </p:sp>
      <p:sp>
        <p:nvSpPr>
          <p:cNvPr id="17" name="Text Placeholder 2"/>
          <p:cNvSpPr>
            <a:spLocks noGrp="1"/>
          </p:cNvSpPr>
          <p:nvPr>
            <p:ph type="body" idx="18" hasCustomPrompt="1"/>
          </p:nvPr>
        </p:nvSpPr>
        <p:spPr>
          <a:xfrm>
            <a:off x="1298575" y="4269811"/>
            <a:ext cx="2705645" cy="2090638"/>
          </a:xfrm>
        </p:spPr>
        <p:txBody>
          <a:bodyPr>
            <a:noAutofit/>
          </a:bodyPr>
          <a:lstStyle>
            <a:lvl1pPr marL="0" indent="0">
              <a:buNone/>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24" name="Text Placeholder 3"/>
          <p:cNvSpPr>
            <a:spLocks noGrp="1"/>
          </p:cNvSpPr>
          <p:nvPr>
            <p:ph type="body" sz="quarter" idx="23" hasCustomPrompt="1"/>
          </p:nvPr>
        </p:nvSpPr>
        <p:spPr>
          <a:xfrm>
            <a:off x="4622800" y="4269809"/>
            <a:ext cx="6271278" cy="1985159"/>
          </a:xfrm>
          <a:noFill/>
        </p:spPr>
        <p:txBody>
          <a:bodyPr wrap="square" lIns="0">
            <a:sp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Gray line"/>
          <p:cNvSpPr>
            <a:spLocks noGrp="1"/>
          </p:cNvSpPr>
          <p:nvPr>
            <p:ph type="body" sz="quarter" idx="24" hasCustomPrompt="1"/>
          </p:nvPr>
        </p:nvSpPr>
        <p:spPr>
          <a:xfrm>
            <a:off x="4326943" y="4269811"/>
            <a:ext cx="14400" cy="2091600"/>
          </a:xfrm>
          <a:solidFill>
            <a:schemeClr val="tx1"/>
          </a:solidFill>
        </p:spPr>
        <p:txBody>
          <a:bodyPr/>
          <a:lstStyle>
            <a:lvl1pPr marL="0" indent="0">
              <a:buNone/>
              <a:defRPr sz="100">
                <a:solidFill>
                  <a:schemeClr val="tx1"/>
                </a:solidFill>
              </a:defRPr>
            </a:lvl1pPr>
          </a:lstStyle>
          <a:p>
            <a:pPr lvl="0"/>
            <a:r>
              <a:rPr lang="en-GB" dirty="0"/>
              <a:t>-</a:t>
            </a:r>
          </a:p>
        </p:txBody>
      </p:sp>
      <p:sp>
        <p:nvSpPr>
          <p:cNvPr id="11" name="Picture Placeholder 4"/>
          <p:cNvSpPr>
            <a:spLocks noGrp="1"/>
          </p:cNvSpPr>
          <p:nvPr>
            <p:ph type="pic" sz="quarter" idx="13" hasCustomPrompt="1"/>
          </p:nvPr>
        </p:nvSpPr>
        <p:spPr>
          <a:xfrm>
            <a:off x="75600" y="971999"/>
            <a:ext cx="12121200" cy="5896800"/>
          </a:xfrm>
          <a:noFill/>
        </p:spPr>
        <p:txBody>
          <a:bodyPr lIns="0" tIns="0" rIns="0" bIns="684000" anchor="ctr" anchorCtr="0">
            <a:normAutofit/>
          </a:bodyPr>
          <a:lstStyle>
            <a:lvl1pPr marL="0" marR="0" indent="0" algn="ctr" defTabSz="914400" rtl="0" eaLnBrk="1" fontAlgn="auto" latinLnBrk="0" hangingPunct="1">
              <a:lnSpc>
                <a:spcPct val="100000"/>
              </a:lnSpc>
              <a:spcBef>
                <a:spcPts val="0"/>
              </a:spcBef>
              <a:spcAft>
                <a:spcPts val="0"/>
              </a:spcAft>
              <a:buClrTx/>
              <a:buSzTx/>
              <a:buFontTx/>
              <a:buNone/>
              <a:tabLst/>
              <a:defRPr sz="1400" baseline="0">
                <a:solidFill>
                  <a:schemeClr val="tx1"/>
                </a:solidFill>
              </a:defRPr>
            </a:lvl1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dirty="0"/>
              <a:t>Click on icon to insert picture, remember to </a:t>
            </a:r>
            <a:r>
              <a:rPr lang="en-GB" sz="1400" kern="1200" baseline="0" noProof="0" dirty="0">
                <a:solidFill>
                  <a:schemeClr val="tx1"/>
                </a:solidFill>
                <a:latin typeface="+mn-lt"/>
                <a:ea typeface="+mn-ea"/>
                <a:cs typeface="+mn-cs"/>
              </a:rPr>
              <a:t>right-click on the picture and select Send to back</a:t>
            </a:r>
            <a:r>
              <a:rPr lang="en-GB" noProof="0" dirty="0"/>
              <a:t>  </a:t>
            </a:r>
          </a:p>
        </p:txBody>
      </p:sp>
      <p:sp>
        <p:nvSpPr>
          <p:cNvPr id="4" name="Date Placeholder 3" hidden="1"/>
          <p:cNvSpPr>
            <a:spLocks noGrp="1"/>
          </p:cNvSpPr>
          <p:nvPr>
            <p:ph type="dt" sz="half" idx="10"/>
          </p:nvPr>
        </p:nvSpPr>
        <p:spPr/>
        <p:txBody>
          <a:bodyPr/>
          <a:lstStyle/>
          <a:p>
            <a:fld id="{86D2C737-C459-4647-8958-BB59048C64D8}" type="datetime1">
              <a:rPr lang="fr-FR">
                <a:solidFill>
                  <a:srgbClr val="808285"/>
                </a:solidFill>
              </a:rPr>
              <a:pPr/>
              <a:t>03/11/2021</a:t>
            </a:fld>
            <a:endParaRPr dirty="0">
              <a:solidFill>
                <a:srgbClr val="808285"/>
              </a:solidFill>
            </a:endParaRPr>
          </a:p>
        </p:txBody>
      </p:sp>
      <p:sp>
        <p:nvSpPr>
          <p:cNvPr id="5" name="Footer Placeholder 4" hidden="1"/>
          <p:cNvSpPr>
            <a:spLocks noGrp="1"/>
          </p:cNvSpPr>
          <p:nvPr>
            <p:ph type="ftr" sz="quarter" idx="11"/>
          </p:nvPr>
        </p:nvSpPr>
        <p:spPr/>
        <p:txBody>
          <a:bodyPr/>
          <a:lstStyle/>
          <a:p>
            <a:endParaRPr>
              <a:solidFill>
                <a:srgbClr val="808285"/>
              </a:solidFill>
            </a:endParaRPr>
          </a:p>
        </p:txBody>
      </p:sp>
      <p:sp>
        <p:nvSpPr>
          <p:cNvPr id="6" name="Slide Number Placeholder 5"/>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8000" y="0"/>
            <a:ext cx="2287413" cy="1286027"/>
          </a:xfrm>
          <a:prstGeom prst="rect">
            <a:avLst/>
          </a:prstGeom>
        </p:spPr>
      </p:pic>
      <p:grpSp>
        <p:nvGrpSpPr>
          <p:cNvPr id="34" name="Group 28"/>
          <p:cNvGrpSpPr/>
          <p:nvPr userDrawn="1"/>
        </p:nvGrpSpPr>
        <p:grpSpPr>
          <a:xfrm>
            <a:off x="12360696" y="2322792"/>
            <a:ext cx="1871662" cy="2769989"/>
            <a:chOff x="-2008947" y="2420888"/>
            <a:chExt cx="1871662" cy="2769989"/>
          </a:xfrm>
        </p:grpSpPr>
        <p:grpSp>
          <p:nvGrpSpPr>
            <p:cNvPr id="35" name="Gruppe 1"/>
            <p:cNvGrpSpPr/>
            <p:nvPr userDrawn="1"/>
          </p:nvGrpSpPr>
          <p:grpSpPr>
            <a:xfrm>
              <a:off x="-2008947" y="2420888"/>
              <a:ext cx="1871662" cy="2769989"/>
              <a:chOff x="9231313" y="2327275"/>
              <a:chExt cx="1871662" cy="2769989"/>
            </a:xfrm>
          </p:grpSpPr>
          <p:sp>
            <p:nvSpPr>
              <p:cNvPr id="37"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dirty="0">
                    <a:solidFill>
                      <a:srgbClr val="2C2A29"/>
                    </a:solidFill>
                    <a:cs typeface="Arial" pitchFamily="34" charset="0"/>
                  </a:rPr>
                  <a:t>Insert Picture</a:t>
                </a:r>
              </a:p>
              <a:p>
                <a:r>
                  <a:rPr lang="en-GB" sz="1000" b="1" dirty="0">
                    <a:solidFill>
                      <a:srgbClr val="2C2A29"/>
                    </a:solidFill>
                    <a:cs typeface="Arial" pitchFamily="34" charset="0"/>
                  </a:rPr>
                  <a:t>1.</a:t>
                </a:r>
                <a:r>
                  <a:rPr lang="en-GB" sz="1000" dirty="0">
                    <a:solidFill>
                      <a:srgbClr val="2C2A29"/>
                    </a:solidFill>
                    <a:cs typeface="Arial" pitchFamily="34" charset="0"/>
                  </a:rPr>
                  <a:t> Click thumbnail image icon in the middle of the placeholder </a:t>
                </a:r>
              </a:p>
              <a:p>
                <a:r>
                  <a:rPr lang="en-GB" sz="1000" b="1" dirty="0">
                    <a:solidFill>
                      <a:srgbClr val="2C2A29"/>
                    </a:solidFill>
                    <a:cs typeface="Arial" pitchFamily="34" charset="0"/>
                  </a:rPr>
                  <a:t>2. </a:t>
                </a:r>
                <a:r>
                  <a:rPr lang="en-GB" sz="1000" dirty="0">
                    <a:solidFill>
                      <a:srgbClr val="2C2A29"/>
                    </a:solidFill>
                    <a:cs typeface="Arial" pitchFamily="34" charset="0"/>
                  </a:rPr>
                  <a:t>add the desired picture</a:t>
                </a:r>
              </a:p>
              <a:p>
                <a:r>
                  <a:rPr lang="en-GB" sz="1000" b="1" dirty="0">
                    <a:solidFill>
                      <a:srgbClr val="2C2A29"/>
                    </a:solidFill>
                    <a:cs typeface="Arial" pitchFamily="34" charset="0"/>
                  </a:rPr>
                  <a:t>3. </a:t>
                </a:r>
                <a:r>
                  <a:rPr lang="en-GB" sz="1000" dirty="0">
                    <a:solidFill>
                      <a:srgbClr val="2C2A29"/>
                    </a:solidFill>
                    <a:cs typeface="Arial" pitchFamily="34" charset="0"/>
                  </a:rPr>
                  <a:t>Click </a:t>
                </a:r>
                <a:r>
                  <a:rPr lang="en-GB" sz="1000" b="1" dirty="0">
                    <a:solidFill>
                      <a:srgbClr val="2C2A29"/>
                    </a:solidFill>
                    <a:cs typeface="Arial" pitchFamily="34" charset="0"/>
                  </a:rPr>
                  <a:t>Crop</a:t>
                </a:r>
                <a:r>
                  <a:rPr lang="en-GB" sz="1000" dirty="0">
                    <a:solidFill>
                      <a:srgbClr val="2C2A29"/>
                    </a:solidFill>
                    <a:cs typeface="Arial" pitchFamily="34" charset="0"/>
                  </a:rPr>
                  <a:t> to change </a:t>
                </a:r>
              </a:p>
              <a:p>
                <a:r>
                  <a:rPr lang="en-GB" sz="1000" dirty="0">
                    <a:solidFill>
                      <a:srgbClr val="2C2A29"/>
                    </a:solidFill>
                    <a:cs typeface="Arial" pitchFamily="34" charset="0"/>
                  </a:rPr>
                  <a:t>focus of the image / size</a:t>
                </a:r>
              </a:p>
              <a:p>
                <a:r>
                  <a:rPr lang="en-GB" sz="1000" dirty="0">
                    <a:solidFill>
                      <a:srgbClr val="2C2A29"/>
                    </a:solidFill>
                    <a:cs typeface="Arial" pitchFamily="34" charset="0"/>
                  </a:rPr>
                  <a:t> </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r>
                  <a:rPr lang="en-GB" sz="1000" b="1" dirty="0">
                    <a:solidFill>
                      <a:srgbClr val="2C2A29"/>
                    </a:solidFill>
                    <a:cs typeface="Arial" pitchFamily="34" charset="0"/>
                  </a:rPr>
                  <a:t>4. </a:t>
                </a:r>
                <a:r>
                  <a:rPr lang="en-GB" sz="1000" dirty="0">
                    <a:solidFill>
                      <a:srgbClr val="2C2A29"/>
                    </a:solidFill>
                    <a:cs typeface="Arial" pitchFamily="34" charset="0"/>
                  </a:rPr>
                  <a:t>If you want to scale the image hold the </a:t>
                </a:r>
                <a:r>
                  <a:rPr lang="en-GB" sz="1000" b="1" dirty="0">
                    <a:solidFill>
                      <a:srgbClr val="2C2A29"/>
                    </a:solidFill>
                    <a:cs typeface="Arial" pitchFamily="34" charset="0"/>
                  </a:rPr>
                  <a:t>SHIFT</a:t>
                </a:r>
                <a:r>
                  <a:rPr lang="en-GB" sz="1000" dirty="0">
                    <a:solidFill>
                      <a:srgbClr val="2C2A29"/>
                    </a:solidFill>
                    <a:cs typeface="Arial" pitchFamily="34" charset="0"/>
                  </a:rPr>
                  <a:t> button down while dragging the corners of the image</a:t>
                </a:r>
              </a:p>
              <a:p>
                <a:endParaRPr lang="en-GB" sz="1000" dirty="0">
                  <a:solidFill>
                    <a:srgbClr val="2C2A29"/>
                  </a:solidFill>
                  <a:cs typeface="Arial" pitchFamily="34" charset="0"/>
                </a:endParaRPr>
              </a:p>
              <a:p>
                <a:endParaRPr lang="en-GB" sz="1000" dirty="0">
                  <a:solidFill>
                    <a:srgbClr val="2C2A29"/>
                  </a:solidFill>
                  <a:cs typeface="Arial" pitchFamily="34" charset="0"/>
                </a:endParaRPr>
              </a:p>
              <a:p>
                <a:endParaRPr lang="en-GB" sz="1000" dirty="0">
                  <a:solidFill>
                    <a:srgbClr val="2C2A29"/>
                  </a:solidFill>
                  <a:cs typeface="Arial" pitchFamily="34" charset="0"/>
                </a:endParaRPr>
              </a:p>
              <a:p>
                <a:pPr>
                  <a:defRPr/>
                </a:pPr>
                <a:r>
                  <a:rPr lang="en-GB" sz="1000" b="1" dirty="0">
                    <a:solidFill>
                      <a:srgbClr val="2C2A29"/>
                    </a:solidFill>
                    <a:cs typeface="Arial" pitchFamily="34" charset="0"/>
                  </a:rPr>
                  <a:t>5. </a:t>
                </a:r>
                <a:r>
                  <a:rPr lang="en-GB" sz="1000" dirty="0">
                    <a:solidFill>
                      <a:srgbClr val="2C2A29"/>
                    </a:solidFill>
                    <a:cs typeface="Arial" pitchFamily="34" charset="0"/>
                  </a:rPr>
                  <a:t>Right-click on the picture and select </a:t>
                </a:r>
                <a:r>
                  <a:rPr lang="en-GB" sz="1000" b="1" dirty="0">
                    <a:solidFill>
                      <a:srgbClr val="2C2A29"/>
                    </a:solidFill>
                    <a:cs typeface="Arial" pitchFamily="34" charset="0"/>
                  </a:rPr>
                  <a:t>Send to back</a:t>
                </a:r>
              </a:p>
            </p:txBody>
          </p:sp>
          <p:grpSp>
            <p:nvGrpSpPr>
              <p:cNvPr id="38" name="Gruppe 1"/>
              <p:cNvGrpSpPr>
                <a:grpSpLocks/>
              </p:cNvGrpSpPr>
              <p:nvPr userDrawn="1"/>
            </p:nvGrpSpPr>
            <p:grpSpPr bwMode="auto">
              <a:xfrm>
                <a:off x="9254797" y="4356775"/>
                <a:ext cx="331787" cy="342899"/>
                <a:chOff x="8337348" y="5840143"/>
                <a:chExt cx="331631" cy="343551"/>
              </a:xfrm>
            </p:grpSpPr>
            <p:pic>
              <p:nvPicPr>
                <p:cNvPr id="39"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solidFill>
                      <a:prstClr val="white"/>
                    </a:solidFill>
                  </a:endParaRPr>
                </a:p>
              </p:txBody>
            </p:sp>
          </p:grpSp>
        </p:grpSp>
        <p:pic>
          <p:nvPicPr>
            <p:cNvPr id="36"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2230593882"/>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1" y="1504951"/>
            <a:ext cx="508081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1" y="1989212"/>
            <a:ext cx="5080820"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4443274"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5"/>
          <p:cNvSpPr>
            <a:spLocks noGrp="1"/>
          </p:cNvSpPr>
          <p:nvPr>
            <p:ph sz="quarter" idx="16" hasCustomPrompt="1"/>
          </p:nvPr>
        </p:nvSpPr>
        <p:spPr>
          <a:xfrm>
            <a:off x="6167438" y="971999"/>
            <a:ext cx="5053012" cy="5384351"/>
          </a:xfrm>
        </p:spPr>
        <p:txBody>
          <a:bodyPr/>
          <a:lstStyle>
            <a:lvl1pPr>
              <a:defRPr baseline="0"/>
            </a:lvl1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892A51CE-F505-41EA-8663-BD227B542C44}" type="datetime1">
              <a:rPr lang="fr-FR">
                <a:solidFill>
                  <a:srgbClr val="808285"/>
                </a:solidFill>
              </a:rPr>
              <a:pPr/>
              <a:t>03/11/2021</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2" name="Group 11"/>
          <p:cNvGrpSpPr>
            <a:grpSpLocks/>
          </p:cNvGrpSpPr>
          <p:nvPr userDrawn="1"/>
        </p:nvGrpSpPr>
        <p:grpSpPr bwMode="auto">
          <a:xfrm>
            <a:off x="-2289877" y="3284538"/>
            <a:ext cx="2106612" cy="1354138"/>
            <a:chOff x="-2231300" y="2231625"/>
            <a:chExt cx="2106943" cy="1353870"/>
          </a:xfrm>
        </p:grpSpPr>
        <p:sp>
          <p:nvSpPr>
            <p:cNvPr id="13"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365248948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large content">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9822" cy="6859545"/>
          </a:xfrm>
          <a:prstGeom prst="rect">
            <a:avLst/>
          </a:prstGeom>
        </p:spPr>
      </p:pic>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10566399" cy="576000"/>
          </a:xfrm>
        </p:spPr>
        <p:txBody>
          <a:bodyPr>
            <a:normAutofit/>
          </a:bodyPr>
          <a:lstStyle>
            <a:lvl1pPr marL="0" marR="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lang="en-US" sz="3200" kern="1200" cap="none" baseline="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Highlighting key element / words in red</a:t>
            </a:r>
          </a:p>
        </p:txBody>
      </p:sp>
      <p:sp>
        <p:nvSpPr>
          <p:cNvPr id="8" name="Content Placeholder 5"/>
          <p:cNvSpPr>
            <a:spLocks noGrp="1"/>
          </p:cNvSpPr>
          <p:nvPr>
            <p:ph sz="quarter" idx="16" hasCustomPrompt="1"/>
          </p:nvPr>
        </p:nvSpPr>
        <p:spPr>
          <a:xfrm>
            <a:off x="654050" y="2880250"/>
            <a:ext cx="10566400" cy="3476099"/>
          </a:xfrm>
        </p:spPr>
        <p:txBody>
          <a:bodyPr>
            <a:normAutofit/>
          </a:bodyPr>
          <a:lstStyle>
            <a:lvl1pPr marL="288000" indent="-288000">
              <a:buClr>
                <a:schemeClr val="accent1"/>
              </a:buClr>
              <a:buFont typeface="Arial" panose="020B0604020202020204" pitchFamily="34" charset="0"/>
              <a:buChar char="•"/>
              <a:defRPr baseline="0"/>
            </a:lvl1pPr>
            <a:lvl2pPr marL="576000" indent="-288000">
              <a:buFont typeface="Arial" panose="020B0604020202020204" pitchFamily="34" charset="0"/>
              <a:buChar char="–"/>
              <a:defRPr/>
            </a:lvl2pPr>
            <a:lvl3pPr marL="612000" indent="-288000">
              <a:spcAft>
                <a:spcPts val="600"/>
              </a:spcAft>
              <a:defRPr lang="en-GB" sz="2000" b="0" kern="1200" dirty="0" smtClean="0">
                <a:solidFill>
                  <a:schemeClr val="tx2"/>
                </a:solidFill>
                <a:latin typeface="+mn-lt"/>
                <a:ea typeface="+mn-ea"/>
                <a:cs typeface="+mn-cs"/>
              </a:defRPr>
            </a:lvl3pPr>
            <a:lvl4pPr marL="864000" indent="-288000">
              <a:defRPr/>
            </a:lvl4pPr>
            <a:lvl5pPr marL="1080000" indent="-288000">
              <a:defRPr sz="1600"/>
            </a:lvl5pPr>
          </a:lstStyle>
          <a:p>
            <a:pPr lvl="0"/>
            <a:r>
              <a:rPr lang="en-GB" dirty="0"/>
              <a:t>Click to add text, table or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 Placeholder 4"/>
          <p:cNvSpPr>
            <a:spLocks noGrp="1"/>
          </p:cNvSpPr>
          <p:nvPr>
            <p:ph type="dt" sz="half" idx="10"/>
          </p:nvPr>
        </p:nvSpPr>
        <p:spPr/>
        <p:txBody>
          <a:bodyPr/>
          <a:lstStyle/>
          <a:p>
            <a:fld id="{ECDCD442-54C2-44B3-900E-8C29E40D0605}" type="datetime1">
              <a:rPr lang="fr-FR">
                <a:solidFill>
                  <a:srgbClr val="808285"/>
                </a:solidFill>
              </a:rPr>
              <a:pPr/>
              <a:t>03/11/2021</a:t>
            </a:fld>
            <a:endParaRPr dirty="0">
              <a:solidFill>
                <a:srgbClr val="808285"/>
              </a:solidFill>
            </a:endParaRPr>
          </a:p>
        </p:txBody>
      </p:sp>
      <p:sp>
        <p:nvSpPr>
          <p:cNvPr id="6" name="Footer Placeholder 5"/>
          <p:cNvSpPr>
            <a:spLocks noGrp="1"/>
          </p:cNvSpPr>
          <p:nvPr>
            <p:ph type="ftr" sz="quarter" idx="11"/>
          </p:nvPr>
        </p:nvSpPr>
        <p:spPr/>
        <p:txBody>
          <a:bodyPr/>
          <a:lstStyle/>
          <a:p>
            <a:endParaRPr>
              <a:solidFill>
                <a:srgbClr val="808285"/>
              </a:solidFill>
            </a:endParaRPr>
          </a:p>
        </p:txBody>
      </p:sp>
      <p:sp>
        <p:nvSpPr>
          <p:cNvPr id="7" name="Slide Number Placeholder 6"/>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grpSp>
        <p:nvGrpSpPr>
          <p:cNvPr id="10" name="Group 9"/>
          <p:cNvGrpSpPr>
            <a:grpSpLocks/>
          </p:cNvGrpSpPr>
          <p:nvPr userDrawn="1"/>
        </p:nvGrpSpPr>
        <p:grpSpPr bwMode="auto">
          <a:xfrm>
            <a:off x="-2289877" y="3284538"/>
            <a:ext cx="2106612" cy="1354138"/>
            <a:chOff x="-2231300" y="2231625"/>
            <a:chExt cx="2106943" cy="1353870"/>
          </a:xfrm>
        </p:grpSpPr>
        <p:sp>
          <p:nvSpPr>
            <p:cNvPr id="11"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defRPr/>
              </a:pPr>
              <a:r>
                <a:rPr lang="en-GB" altLang="da-DK" sz="1000" noProof="1">
                  <a:solidFill>
                    <a:srgbClr val="2C2A29"/>
                  </a:solidFill>
                  <a:latin typeface="Arial" panose="020B0604020202020204"/>
                  <a:cs typeface="Arial" charset="0"/>
                </a:rPr>
                <a:t>To add preformatted bullets,</a:t>
              </a:r>
            </a:p>
            <a:p>
              <a:pPr algn="r">
                <a:defRPr/>
              </a:pPr>
              <a:r>
                <a:rPr lang="en-GB" altLang="da-DK" sz="1000" noProof="1">
                  <a:solidFill>
                    <a:srgbClr val="2C2A29"/>
                  </a:solidFill>
                  <a:latin typeface="Arial" panose="020B0604020202020204"/>
                  <a:cs typeface="Arial" charset="0"/>
                </a:rPr>
                <a:t>click the </a:t>
              </a:r>
              <a:r>
                <a:rPr lang="en-GB" altLang="da-DK" sz="1000" b="1" noProof="1">
                  <a:solidFill>
                    <a:srgbClr val="2C2A29"/>
                  </a:solidFill>
                  <a:latin typeface="Arial" panose="020B0604020202020204"/>
                  <a:cs typeface="Arial" charset="0"/>
                </a:rPr>
                <a:t>Home</a:t>
              </a:r>
              <a:r>
                <a:rPr lang="en-GB" altLang="da-DK" sz="1000" noProof="1">
                  <a:solidFill>
                    <a:srgbClr val="2C2A29"/>
                  </a:solidFill>
                  <a:latin typeface="Arial" panose="020B0604020202020204"/>
                  <a:cs typeface="Arial" charset="0"/>
                </a:rPr>
                <a:t> tab and select</a:t>
              </a:r>
            </a:p>
            <a:p>
              <a:pPr algn="r">
                <a:defRPr/>
              </a:pPr>
              <a:r>
                <a:rPr lang="en-GB" altLang="da-DK" sz="1000" b="1" noProof="1">
                  <a:solidFill>
                    <a:srgbClr val="2C2A29"/>
                  </a:solidFill>
                  <a:latin typeface="Arial" panose="020B0604020202020204"/>
                  <a:cs typeface="Arial" charset="0"/>
                </a:rPr>
                <a:t>Increase Indent</a:t>
              </a:r>
            </a:p>
            <a:p>
              <a:pPr algn="r">
                <a:defRPr/>
              </a:pPr>
              <a:endParaRPr lang="en-GB" altLang="da-DK" sz="1000" noProof="1">
                <a:solidFill>
                  <a:srgbClr val="2C2A29"/>
                </a:solidFill>
                <a:latin typeface="Arial" panose="020B0604020202020204"/>
                <a:cs typeface="Arial" charset="0"/>
              </a:endParaRPr>
            </a:p>
            <a:p>
              <a:pPr algn="r">
                <a:defRPr/>
              </a:pPr>
              <a:endParaRPr lang="en-GB" altLang="da-DK" sz="1000" noProof="1">
                <a:solidFill>
                  <a:srgbClr val="2C2A29"/>
                </a:solidFill>
                <a:latin typeface="Arial" panose="020B0604020202020204"/>
                <a:cs typeface="Arial" charset="0"/>
              </a:endParaRPr>
            </a:p>
            <a:p>
              <a:pPr algn="r">
                <a:defRPr/>
              </a:pPr>
              <a:r>
                <a:rPr lang="en-GB" altLang="da-DK" sz="1000" noProof="1">
                  <a:solidFill>
                    <a:srgbClr val="2C2A29"/>
                  </a:solidFill>
                  <a:latin typeface="Arial" panose="020B0604020202020204"/>
                  <a:cs typeface="Arial" charset="0"/>
                </a:rPr>
                <a:t>Click </a:t>
              </a:r>
              <a:r>
                <a:rPr lang="en-GB" altLang="da-DK" sz="1000" b="1" noProof="1">
                  <a:solidFill>
                    <a:srgbClr val="2C2A29"/>
                  </a:solidFill>
                  <a:latin typeface="Arial" panose="020B0604020202020204"/>
                  <a:cs typeface="Arial" charset="0"/>
                </a:rPr>
                <a:t>Decrease Indent</a:t>
              </a:r>
            </a:p>
            <a:p>
              <a:pPr algn="r">
                <a:defRPr/>
              </a:pPr>
              <a:r>
                <a:rPr lang="en-GB" altLang="da-DK" sz="1000" noProof="1">
                  <a:solidFill>
                    <a:srgbClr val="2C2A29"/>
                  </a:solidFill>
                  <a:latin typeface="Arial" panose="020B0604020202020204"/>
                  <a:cs typeface="Arial" charset="0"/>
                </a:rPr>
                <a:t>to return to the previous list design</a:t>
              </a:r>
            </a:p>
            <a:p>
              <a:pPr algn="r">
                <a:defRPr/>
              </a:pPr>
              <a:r>
                <a:rPr lang="en-GB" altLang="da-DK" sz="1000" b="1" noProof="1">
                  <a:solidFill>
                    <a:srgbClr val="2C2A29"/>
                  </a:solidFill>
                  <a:latin typeface="Arial" panose="020B0604020202020204"/>
                  <a:cs typeface="Arial" charset="0"/>
                </a:rPr>
                <a:t> </a:t>
              </a:r>
            </a:p>
          </p:txBody>
        </p:sp>
        <p:grpSp>
          <p:nvGrpSpPr>
            <p:cNvPr id="12" name="Group 11"/>
            <p:cNvGrpSpPr>
              <a:grpSpLocks/>
            </p:cNvGrpSpPr>
            <p:nvPr userDrawn="1"/>
          </p:nvGrpSpPr>
          <p:grpSpPr bwMode="auto">
            <a:xfrm>
              <a:off x="-544672" y="2731719"/>
              <a:ext cx="419742" cy="242548"/>
              <a:chOff x="-832082" y="3286289"/>
              <a:chExt cx="358924" cy="219989"/>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3" name="Group 12"/>
            <p:cNvGrpSpPr>
              <a:grpSpLocks/>
            </p:cNvGrpSpPr>
            <p:nvPr userDrawn="1"/>
          </p:nvGrpSpPr>
          <p:grpSpPr bwMode="auto">
            <a:xfrm>
              <a:off x="-531551" y="3339969"/>
              <a:ext cx="407194" cy="245526"/>
              <a:chOff x="-474298" y="3592325"/>
              <a:chExt cx="348194" cy="222690"/>
            </a:xfrm>
          </p:grpSpPr>
          <p:pic>
            <p:nvPicPr>
              <p:cNvPr id="14" name="Picture 1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sp>
            <p:nvSpPr>
              <p:cNvPr id="16" name="Rounded Rectangle 15"/>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263036257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3" name="Date Placeholder 2"/>
          <p:cNvSpPr>
            <a:spLocks noGrp="1"/>
          </p:cNvSpPr>
          <p:nvPr>
            <p:ph type="dt" sz="half" idx="10"/>
          </p:nvPr>
        </p:nvSpPr>
        <p:spPr/>
        <p:txBody>
          <a:bodyPr/>
          <a:lstStyle/>
          <a:p>
            <a:fld id="{722F10B9-E8C5-4220-9572-2C6F9C10A021}" type="datetime1">
              <a:rPr lang="fr-FR">
                <a:solidFill>
                  <a:srgbClr val="808285"/>
                </a:solidFill>
              </a:rPr>
              <a:pPr/>
              <a:t>03/11/2021</a:t>
            </a:fld>
            <a:endParaRPr dirty="0">
              <a:solidFill>
                <a:srgbClr val="808285"/>
              </a:solidFill>
            </a:endParaRPr>
          </a:p>
        </p:txBody>
      </p:sp>
      <p:sp>
        <p:nvSpPr>
          <p:cNvPr id="4" name="Footer Placeholder 3"/>
          <p:cNvSpPr>
            <a:spLocks noGrp="1"/>
          </p:cNvSpPr>
          <p:nvPr>
            <p:ph type="ftr" sz="quarter" idx="11"/>
          </p:nvPr>
        </p:nvSpPr>
        <p:spPr/>
        <p:txBody>
          <a:bodyPr/>
          <a:lstStyle/>
          <a:p>
            <a:endParaRPr>
              <a:solidFill>
                <a:srgbClr val="808285"/>
              </a:solidFill>
            </a:endParaRPr>
          </a:p>
        </p:txBody>
      </p:sp>
      <p:sp>
        <p:nvSpPr>
          <p:cNvPr id="5" name="Slide Number Placeholder 4"/>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Tree>
    <p:extLst>
      <p:ext uri="{BB962C8B-B14F-4D97-AF65-F5344CB8AC3E}">
        <p14:creationId xmlns:p14="http://schemas.microsoft.com/office/powerpoint/2010/main" val="2590272093"/>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6CE3C-B761-42CF-86FA-495C803B9E35}" type="datetime1">
              <a:rPr lang="fr-FR">
                <a:solidFill>
                  <a:srgbClr val="808285"/>
                </a:solidFill>
              </a:rPr>
              <a:pPr/>
              <a:t>03/11/2021</a:t>
            </a:fld>
            <a:endParaRPr dirty="0">
              <a:solidFill>
                <a:srgbClr val="808285"/>
              </a:solidFill>
            </a:endParaRPr>
          </a:p>
        </p:txBody>
      </p:sp>
      <p:sp>
        <p:nvSpPr>
          <p:cNvPr id="3" name="Footer Placeholder 2"/>
          <p:cNvSpPr>
            <a:spLocks noGrp="1"/>
          </p:cNvSpPr>
          <p:nvPr>
            <p:ph type="ftr" sz="quarter" idx="11"/>
          </p:nvPr>
        </p:nvSpPr>
        <p:spPr/>
        <p:txBody>
          <a:bodyPr/>
          <a:lstStyle/>
          <a:p>
            <a:endParaRPr>
              <a:solidFill>
                <a:srgbClr val="808285"/>
              </a:solidFill>
            </a:endParaRPr>
          </a:p>
        </p:txBody>
      </p:sp>
      <p:sp>
        <p:nvSpPr>
          <p:cNvPr id="4" name="Slide Number Placeholder 3"/>
          <p:cNvSpPr>
            <a:spLocks noGrp="1"/>
          </p:cNvSpPr>
          <p:nvPr>
            <p:ph type="sldNum" sz="quarter" idx="12"/>
          </p:nvPr>
        </p:nvSpPr>
        <p:spPr/>
        <p:txBody>
          <a:bodyPr/>
          <a:lstStyle/>
          <a:p>
            <a:fld id="{CB425281-793C-44B6-9FB4-1EB1BF188BFD}" type="slidenum">
              <a:rPr lang="en-GB" smtClean="0">
                <a:solidFill>
                  <a:srgbClr val="808285"/>
                </a:solidFill>
              </a:rPr>
              <a:pPr/>
              <a:t>‹N°›</a:t>
            </a:fld>
            <a:endParaRPr lang="en-GB" dirty="0">
              <a:solidFill>
                <a:srgbClr val="808285"/>
              </a:solidFill>
            </a:endParaRPr>
          </a:p>
        </p:txBody>
      </p:sp>
    </p:spTree>
    <p:extLst>
      <p:ext uri="{BB962C8B-B14F-4D97-AF65-F5344CB8AC3E}">
        <p14:creationId xmlns:p14="http://schemas.microsoft.com/office/powerpoint/2010/main" val="1581573183"/>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cxnSp>
        <p:nvCxnSpPr>
          <p:cNvPr id="14" name="Connecteur droit 13">
            <a:extLst>
              <a:ext uri="{FF2B5EF4-FFF2-40B4-BE49-F238E27FC236}">
                <a16:creationId xmlns:a16="http://schemas.microsoft.com/office/drawing/2014/main" id="{3A6CEB60-912C-134A-A5B5-938F89ED02F0}"/>
              </a:ext>
            </a:extLst>
          </p:cNvPr>
          <p:cNvCxnSpPr/>
          <p:nvPr userDrawn="1"/>
        </p:nvCxnSpPr>
        <p:spPr>
          <a:xfrm>
            <a:off x="277388" y="4901112"/>
            <a:ext cx="345887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29D4F9E2-0116-FC40-A4BA-1E4735B9F5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98" y="5687957"/>
            <a:ext cx="12183004" cy="1168400"/>
          </a:xfrm>
          <a:prstGeom prst="rect">
            <a:avLst/>
          </a:prstGeom>
        </p:spPr>
      </p:pic>
      <p:sp>
        <p:nvSpPr>
          <p:cNvPr id="17" name="ZoneTexte 16">
            <a:hlinkClick r:id="rId4"/>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en-GB" sz="1500" b="1" noProof="0"/>
              <a:t>haulotte.com</a:t>
            </a:r>
          </a:p>
        </p:txBody>
      </p:sp>
      <p:sp>
        <p:nvSpPr>
          <p:cNvPr id="15" name="Espace réservé du texte 18">
            <a:extLst>
              <a:ext uri="{FF2B5EF4-FFF2-40B4-BE49-F238E27FC236}">
                <a16:creationId xmlns:a16="http://schemas.microsoft.com/office/drawing/2014/main" id="{4EFD0EE0-D1BE-504D-AF15-FF240556C7B7}"/>
              </a:ext>
            </a:extLst>
          </p:cNvPr>
          <p:cNvSpPr>
            <a:spLocks noGrp="1"/>
          </p:cNvSpPr>
          <p:nvPr>
            <p:ph type="body" sz="quarter" idx="13" hasCustomPrompt="1"/>
          </p:nvPr>
        </p:nvSpPr>
        <p:spPr>
          <a:xfrm>
            <a:off x="277386" y="2984203"/>
            <a:ext cx="6180564" cy="1749911"/>
          </a:xfrm>
        </p:spPr>
        <p:txBody>
          <a:bodyPr anchor="b">
            <a:noAutofit/>
          </a:bodyPr>
          <a:lstStyle>
            <a:lvl1pPr marL="0" indent="0">
              <a:buFontTx/>
              <a:buNone/>
              <a:defRPr sz="4000" b="1" baseline="0">
                <a:solidFill>
                  <a:schemeClr val="bg1"/>
                </a:solidFill>
                <a:effectLst>
                  <a:outerShdw blurRad="38100" dist="38100" dir="2700000" algn="tl">
                    <a:srgbClr val="000000">
                      <a:alpha val="43137"/>
                    </a:srgbClr>
                  </a:outerShdw>
                </a:effectLst>
              </a:defRPr>
            </a:lvl1pPr>
          </a:lstStyle>
          <a:p>
            <a:r>
              <a:rPr lang="fr-FR" dirty="0"/>
              <a:t>TITRE DE LA PRESENTATION</a:t>
            </a:r>
          </a:p>
        </p:txBody>
      </p:sp>
      <p:sp>
        <p:nvSpPr>
          <p:cNvPr id="13" name="Sous-titre 2">
            <a:extLst>
              <a:ext uri="{FF2B5EF4-FFF2-40B4-BE49-F238E27FC236}">
                <a16:creationId xmlns:a16="http://schemas.microsoft.com/office/drawing/2014/main" id="{DDCC5DB0-7EAB-9F4A-BEC1-F42CDCE49D81}"/>
              </a:ext>
            </a:extLst>
          </p:cNvPr>
          <p:cNvSpPr>
            <a:spLocks noGrp="1"/>
          </p:cNvSpPr>
          <p:nvPr>
            <p:ph type="subTitle" idx="1" hasCustomPrompt="1"/>
          </p:nvPr>
        </p:nvSpPr>
        <p:spPr>
          <a:xfrm>
            <a:off x="277388" y="5037636"/>
            <a:ext cx="6180562" cy="60699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sous-titres du masque</a:t>
            </a:r>
          </a:p>
        </p:txBody>
      </p:sp>
    </p:spTree>
    <p:extLst>
      <p:ext uri="{BB962C8B-B14F-4D97-AF65-F5344CB8AC3E}">
        <p14:creationId xmlns:p14="http://schemas.microsoft.com/office/powerpoint/2010/main" val="3815866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50AA5-0579-5243-B971-A7905E1B89F6}"/>
              </a:ext>
            </a:extLst>
          </p:cNvPr>
          <p:cNvSpPr/>
          <p:nvPr userDrawn="1"/>
        </p:nvSpPr>
        <p:spPr>
          <a:xfrm>
            <a:off x="-3" y="0"/>
            <a:ext cx="12227409" cy="57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1907ED0-27E5-7A4E-B2FA-5039435D36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32"/>
          <a:stretch/>
        </p:blipFill>
        <p:spPr>
          <a:xfrm>
            <a:off x="0" y="6624"/>
            <a:ext cx="5822964" cy="5711642"/>
          </a:xfrm>
          <a:prstGeom prst="rect">
            <a:avLst/>
          </a:prstGeom>
        </p:spPr>
      </p:pic>
      <p:sp>
        <p:nvSpPr>
          <p:cNvPr id="13" name="Sous-titre 2">
            <a:extLst>
              <a:ext uri="{FF2B5EF4-FFF2-40B4-BE49-F238E27FC236}">
                <a16:creationId xmlns:a16="http://schemas.microsoft.com/office/drawing/2014/main" id="{DDCC5DB0-7EAB-9F4A-BEC1-F42CDCE49D81}"/>
              </a:ext>
            </a:extLst>
          </p:cNvPr>
          <p:cNvSpPr>
            <a:spLocks noGrp="1"/>
          </p:cNvSpPr>
          <p:nvPr>
            <p:ph type="subTitle" idx="1" hasCustomPrompt="1"/>
          </p:nvPr>
        </p:nvSpPr>
        <p:spPr>
          <a:xfrm>
            <a:off x="277388" y="5037636"/>
            <a:ext cx="6180562" cy="60699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sous-titres du masque</a:t>
            </a:r>
          </a:p>
        </p:txBody>
      </p:sp>
      <p:cxnSp>
        <p:nvCxnSpPr>
          <p:cNvPr id="14" name="Connecteur droit 13">
            <a:extLst>
              <a:ext uri="{FF2B5EF4-FFF2-40B4-BE49-F238E27FC236}">
                <a16:creationId xmlns:a16="http://schemas.microsoft.com/office/drawing/2014/main" id="{3A6CEB60-912C-134A-A5B5-938F89ED02F0}"/>
              </a:ext>
            </a:extLst>
          </p:cNvPr>
          <p:cNvCxnSpPr/>
          <p:nvPr userDrawn="1"/>
        </p:nvCxnSpPr>
        <p:spPr>
          <a:xfrm>
            <a:off x="277388" y="4901112"/>
            <a:ext cx="345887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Espace réservé du texte 18">
            <a:extLst>
              <a:ext uri="{FF2B5EF4-FFF2-40B4-BE49-F238E27FC236}">
                <a16:creationId xmlns:a16="http://schemas.microsoft.com/office/drawing/2014/main" id="{4EFD0EE0-D1BE-504D-AF15-FF240556C7B7}"/>
              </a:ext>
            </a:extLst>
          </p:cNvPr>
          <p:cNvSpPr>
            <a:spLocks noGrp="1"/>
          </p:cNvSpPr>
          <p:nvPr>
            <p:ph type="body" sz="quarter" idx="13" hasCustomPrompt="1"/>
          </p:nvPr>
        </p:nvSpPr>
        <p:spPr>
          <a:xfrm>
            <a:off x="277386" y="2984203"/>
            <a:ext cx="6180564" cy="1749911"/>
          </a:xfrm>
        </p:spPr>
        <p:txBody>
          <a:bodyPr anchor="b">
            <a:noAutofit/>
          </a:bodyPr>
          <a:lstStyle>
            <a:lvl1pPr marL="0" indent="0">
              <a:buFontTx/>
              <a:buNone/>
              <a:defRPr sz="4000" b="1" baseline="0">
                <a:solidFill>
                  <a:schemeClr val="bg1"/>
                </a:solidFill>
                <a:effectLst>
                  <a:outerShdw blurRad="38100" dist="38100" dir="2700000" algn="tl">
                    <a:srgbClr val="000000">
                      <a:alpha val="43137"/>
                    </a:srgbClr>
                  </a:outerShdw>
                </a:effectLst>
              </a:defRPr>
            </a:lvl1pPr>
          </a:lstStyle>
          <a:p>
            <a:r>
              <a:rPr lang="fr-FR" dirty="0"/>
              <a:t>TITRE DE LA PRESENTATION</a:t>
            </a:r>
          </a:p>
        </p:txBody>
      </p:sp>
      <p:pic>
        <p:nvPicPr>
          <p:cNvPr id="17" name="Image 16">
            <a:extLst>
              <a:ext uri="{FF2B5EF4-FFF2-40B4-BE49-F238E27FC236}">
                <a16:creationId xmlns:a16="http://schemas.microsoft.com/office/drawing/2014/main" id="{29D4F9E2-0116-FC40-A4BA-1E4735B9F5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98" y="5687957"/>
            <a:ext cx="12183004" cy="1168400"/>
          </a:xfrm>
          <a:prstGeom prst="rect">
            <a:avLst/>
          </a:prstGeom>
        </p:spPr>
      </p:pic>
      <p:sp>
        <p:nvSpPr>
          <p:cNvPr id="18" name="ZoneTexte 17">
            <a:hlinkClick r:id="rId4"/>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fr-FR" sz="1500" b="1" dirty="0" err="1"/>
              <a:t>haulotte.com</a:t>
            </a:r>
            <a:endParaRPr lang="fr-FR" sz="1500" b="1" dirty="0"/>
          </a:p>
        </p:txBody>
      </p:sp>
    </p:spTree>
    <p:extLst>
      <p:ext uri="{BB962C8B-B14F-4D97-AF65-F5344CB8AC3E}">
        <p14:creationId xmlns:p14="http://schemas.microsoft.com/office/powerpoint/2010/main" val="2415460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50AA5-0579-5243-B971-A7905E1B89F6}"/>
              </a:ext>
            </a:extLst>
          </p:cNvPr>
          <p:cNvSpPr/>
          <p:nvPr userDrawn="1"/>
        </p:nvSpPr>
        <p:spPr>
          <a:xfrm>
            <a:off x="-3" y="0"/>
            <a:ext cx="12227409" cy="57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Sous-titre 2">
            <a:extLst>
              <a:ext uri="{FF2B5EF4-FFF2-40B4-BE49-F238E27FC236}">
                <a16:creationId xmlns:a16="http://schemas.microsoft.com/office/drawing/2014/main" id="{DDCC5DB0-7EAB-9F4A-BEC1-F42CDCE49D81}"/>
              </a:ext>
            </a:extLst>
          </p:cNvPr>
          <p:cNvSpPr>
            <a:spLocks noGrp="1"/>
          </p:cNvSpPr>
          <p:nvPr>
            <p:ph type="subTitle" idx="1" hasCustomPrompt="1"/>
          </p:nvPr>
        </p:nvSpPr>
        <p:spPr>
          <a:xfrm>
            <a:off x="277388" y="5037636"/>
            <a:ext cx="6180562" cy="60699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sous-titres du masque</a:t>
            </a:r>
          </a:p>
        </p:txBody>
      </p:sp>
      <p:cxnSp>
        <p:nvCxnSpPr>
          <p:cNvPr id="14" name="Connecteur droit 13">
            <a:extLst>
              <a:ext uri="{FF2B5EF4-FFF2-40B4-BE49-F238E27FC236}">
                <a16:creationId xmlns:a16="http://schemas.microsoft.com/office/drawing/2014/main" id="{3A6CEB60-912C-134A-A5B5-938F89ED02F0}"/>
              </a:ext>
            </a:extLst>
          </p:cNvPr>
          <p:cNvCxnSpPr/>
          <p:nvPr userDrawn="1"/>
        </p:nvCxnSpPr>
        <p:spPr>
          <a:xfrm>
            <a:off x="277388" y="4901112"/>
            <a:ext cx="345887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Espace réservé du texte 18">
            <a:extLst>
              <a:ext uri="{FF2B5EF4-FFF2-40B4-BE49-F238E27FC236}">
                <a16:creationId xmlns:a16="http://schemas.microsoft.com/office/drawing/2014/main" id="{4EFD0EE0-D1BE-504D-AF15-FF240556C7B7}"/>
              </a:ext>
            </a:extLst>
          </p:cNvPr>
          <p:cNvSpPr>
            <a:spLocks noGrp="1"/>
          </p:cNvSpPr>
          <p:nvPr>
            <p:ph type="body" sz="quarter" idx="13" hasCustomPrompt="1"/>
          </p:nvPr>
        </p:nvSpPr>
        <p:spPr>
          <a:xfrm>
            <a:off x="277386" y="2984203"/>
            <a:ext cx="6180564" cy="1749911"/>
          </a:xfrm>
        </p:spPr>
        <p:txBody>
          <a:bodyPr anchor="b">
            <a:noAutofit/>
          </a:bodyPr>
          <a:lstStyle>
            <a:lvl1pPr marL="0" indent="0">
              <a:buFontTx/>
              <a:buNone/>
              <a:defRPr sz="4000" b="1" baseline="0">
                <a:solidFill>
                  <a:schemeClr val="bg1"/>
                </a:solidFill>
                <a:effectLst>
                  <a:outerShdw blurRad="38100" dist="38100" dir="2700000" algn="tl">
                    <a:srgbClr val="000000">
                      <a:alpha val="43137"/>
                    </a:srgbClr>
                  </a:outerShdw>
                </a:effectLst>
              </a:defRPr>
            </a:lvl1pPr>
          </a:lstStyle>
          <a:p>
            <a:r>
              <a:rPr lang="fr-FR" dirty="0"/>
              <a:t>TITRE DE LA PRESENTATION</a:t>
            </a:r>
          </a:p>
        </p:txBody>
      </p:sp>
      <p:pic>
        <p:nvPicPr>
          <p:cNvPr id="21" name="Image 20">
            <a:extLst>
              <a:ext uri="{FF2B5EF4-FFF2-40B4-BE49-F238E27FC236}">
                <a16:creationId xmlns:a16="http://schemas.microsoft.com/office/drawing/2014/main" id="{29D4F9E2-0116-FC40-A4BA-1E4735B9F5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697300"/>
            <a:ext cx="12227408" cy="1159056"/>
          </a:xfrm>
          <a:prstGeom prst="rect">
            <a:avLst/>
          </a:prstGeom>
        </p:spPr>
      </p:pic>
      <p:sp>
        <p:nvSpPr>
          <p:cNvPr id="17" name="ZoneTexte 16">
            <a:hlinkClick r:id="rId3"/>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fr-FR" sz="1500" b="1" dirty="0" err="1"/>
              <a:t>haulotte.com</a:t>
            </a:r>
            <a:endParaRPr lang="fr-FR" sz="1500" b="1" dirty="0"/>
          </a:p>
        </p:txBody>
      </p:sp>
    </p:spTree>
    <p:extLst>
      <p:ext uri="{BB962C8B-B14F-4D97-AF65-F5344CB8AC3E}">
        <p14:creationId xmlns:p14="http://schemas.microsoft.com/office/powerpoint/2010/main" val="1910990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sp>
        <p:nvSpPr>
          <p:cNvPr id="10" name="Content Placeholder 2">
            <a:extLst>
              <a:ext uri="{FF2B5EF4-FFF2-40B4-BE49-F238E27FC236}">
                <a16:creationId xmlns:a16="http://schemas.microsoft.com/office/drawing/2014/main" id="{2CA9F609-B08D-CA4E-BFE2-68DE44B5F686}"/>
              </a:ext>
            </a:extLst>
          </p:cNvPr>
          <p:cNvSpPr>
            <a:spLocks noGrp="1"/>
          </p:cNvSpPr>
          <p:nvPr>
            <p:ph idx="1"/>
          </p:nvPr>
        </p:nvSpPr>
        <p:spPr>
          <a:xfrm>
            <a:off x="628650" y="1263601"/>
            <a:ext cx="10992736" cy="4754428"/>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8" name="ZoneTexte 7">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en-GB" sz="1200" b="1" noProof="0"/>
              <a:t>haulotte.com</a:t>
            </a:r>
          </a:p>
        </p:txBody>
      </p:sp>
    </p:spTree>
    <p:extLst>
      <p:ext uri="{BB962C8B-B14F-4D97-AF65-F5344CB8AC3E}">
        <p14:creationId xmlns:p14="http://schemas.microsoft.com/office/powerpoint/2010/main" val="2515229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2" name="Picture 11"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11" name="Picture Placeholder 10"/>
          <p:cNvSpPr>
            <a:spLocks noGrp="1"/>
          </p:cNvSpPr>
          <p:nvPr>
            <p:ph type="pic" sz="quarter" idx="13" hasCustomPrompt="1"/>
          </p:nvPr>
        </p:nvSpPr>
        <p:spPr>
          <a:xfrm>
            <a:off x="1298574" y="1628799"/>
            <a:ext cx="10893425" cy="4487916"/>
          </a:xfrm>
          <a:solidFill>
            <a:schemeClr val="tx1">
              <a:lumMod val="20000"/>
              <a:lumOff val="80000"/>
            </a:schemeClr>
          </a:solidFill>
        </p:spPr>
        <p:txBody>
          <a:bodyPr lIns="2700000" tIns="0" rIns="0" anchor="ctr" anchorCtr="0">
            <a:normAutofit/>
          </a:bodyPr>
          <a:lstStyle>
            <a:lvl1pPr marL="0" indent="0" algn="ctr">
              <a:buNone/>
              <a:defRPr sz="1400" baseline="0">
                <a:solidFill>
                  <a:schemeClr val="tx1"/>
                </a:solidFill>
              </a:defRPr>
            </a:lvl1pPr>
          </a:lstStyle>
          <a:p>
            <a:r>
              <a:rPr lang="en-GB" noProof="0" dirty="0"/>
              <a:t>Click on icon to add picture</a:t>
            </a:r>
          </a:p>
        </p:txBody>
      </p:sp>
      <p:sp>
        <p:nvSpPr>
          <p:cNvPr id="10" name="Gray box"/>
          <p:cNvSpPr>
            <a:spLocks noGrp="1"/>
          </p:cNvSpPr>
          <p:nvPr>
            <p:ph type="body" sz="quarter" idx="16" hasCustomPrompt="1"/>
          </p:nvPr>
        </p:nvSpPr>
        <p:spPr>
          <a:xfrm>
            <a:off x="75600" y="2578135"/>
            <a:ext cx="6098400" cy="2588163"/>
          </a:xfrm>
          <a:blipFill>
            <a:blip r:embed="rId3"/>
            <a:stretch>
              <a:fillRect/>
            </a:stretch>
          </a:blipFill>
        </p:spPr>
        <p:txBody>
          <a:bodyPr>
            <a:normAutofit/>
          </a:bodyPr>
          <a:lstStyle>
            <a:lvl1pPr>
              <a:defRPr sz="100">
                <a:solidFill>
                  <a:schemeClr val="bg1"/>
                </a:solidFill>
              </a:defRPr>
            </a:lvl1pPr>
          </a:lstStyle>
          <a:p>
            <a:pPr lvl="0"/>
            <a:r>
              <a:rPr lang="en-GB" dirty="0"/>
              <a:t>-</a:t>
            </a:r>
          </a:p>
        </p:txBody>
      </p:sp>
      <p:sp>
        <p:nvSpPr>
          <p:cNvPr id="7" name="Title 1"/>
          <p:cNvSpPr>
            <a:spLocks noGrp="1"/>
          </p:cNvSpPr>
          <p:nvPr>
            <p:ph type="title" hasCustomPrompt="1"/>
          </p:nvPr>
        </p:nvSpPr>
        <p:spPr>
          <a:xfrm>
            <a:off x="654050" y="439382"/>
            <a:ext cx="9439433" cy="216000"/>
          </a:xfrm>
        </p:spPr>
        <p:txBody>
          <a:bodyPr>
            <a:noAutofit/>
          </a:bodyPr>
          <a:lstStyle>
            <a:lvl1pPr>
              <a:defRPr/>
            </a:lvl1pPr>
          </a:lstStyle>
          <a:p>
            <a:r>
              <a:rPr lang="en-GB" dirty="0"/>
              <a:t>Click to add section title</a:t>
            </a:r>
          </a:p>
        </p:txBody>
      </p:sp>
      <p:sp>
        <p:nvSpPr>
          <p:cNvPr id="3" name="Subtitle 2"/>
          <p:cNvSpPr>
            <a:spLocks noGrp="1"/>
          </p:cNvSpPr>
          <p:nvPr>
            <p:ph type="subTitle" idx="1" hasCustomPrompt="1"/>
          </p:nvPr>
        </p:nvSpPr>
        <p:spPr>
          <a:xfrm>
            <a:off x="1712015" y="2869328"/>
            <a:ext cx="3826800" cy="864000"/>
          </a:xfrm>
          <a:noFill/>
        </p:spPr>
        <p:txBody>
          <a:bodyPr lIns="0" tIns="0" rIns="0">
            <a:noAutofit/>
          </a:bodyPr>
          <a:lstStyle>
            <a:lvl1pPr marL="0" indent="0" algn="l">
              <a:spcAft>
                <a:spcPts val="0"/>
              </a:spcAft>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 presentation for: Click to add name </a:t>
            </a:r>
          </a:p>
        </p:txBody>
      </p:sp>
      <p:sp>
        <p:nvSpPr>
          <p:cNvPr id="13" name="Text Placeholder 3"/>
          <p:cNvSpPr>
            <a:spLocks noGrp="1"/>
          </p:cNvSpPr>
          <p:nvPr>
            <p:ph type="body" sz="quarter" idx="14" hasCustomPrompt="1"/>
          </p:nvPr>
        </p:nvSpPr>
        <p:spPr>
          <a:xfrm>
            <a:off x="1712015" y="3746529"/>
            <a:ext cx="3826800" cy="819374"/>
          </a:xfrm>
        </p:spPr>
        <p:txBody>
          <a:bodyPr anchor="b" anchorCtr="0">
            <a:noAutofit/>
          </a:bodyPr>
          <a:lstStyle>
            <a:lvl1pPr marL="0" marR="0" indent="0" algn="l" defTabSz="914400" rtl="0" eaLnBrk="1" fontAlgn="auto" latinLnBrk="0" hangingPunct="1">
              <a:lnSpc>
                <a:spcPct val="100000"/>
              </a:lnSpc>
              <a:spcBef>
                <a:spcPts val="0"/>
              </a:spcBef>
              <a:spcAft>
                <a:spcPts val="600"/>
              </a:spcAft>
              <a:buClrTx/>
              <a:buSzTx/>
              <a:buFontTx/>
              <a:buNone/>
              <a:tabLst/>
              <a:defRPr sz="2400">
                <a:solidFill>
                  <a:schemeClr val="accent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meeting title</a:t>
            </a:r>
          </a:p>
        </p:txBody>
      </p:sp>
      <p:sp>
        <p:nvSpPr>
          <p:cNvPr id="15" name="Text Placeholder 4"/>
          <p:cNvSpPr>
            <a:spLocks noGrp="1"/>
          </p:cNvSpPr>
          <p:nvPr>
            <p:ph type="body" sz="quarter" idx="15" hasCustomPrompt="1"/>
          </p:nvPr>
        </p:nvSpPr>
        <p:spPr>
          <a:xfrm>
            <a:off x="1712015" y="4617521"/>
            <a:ext cx="3826800" cy="407044"/>
          </a:xfrm>
        </p:spPr>
        <p:txBody>
          <a:bodyPr>
            <a:noAutofit/>
          </a:bodyPr>
          <a:lstStyle>
            <a:lvl1pPr marL="0" marR="0" indent="0" algn="l" defTabSz="914400" rtl="0" eaLnBrk="1" fontAlgn="auto" latinLnBrk="0" hangingPunct="1">
              <a:lnSpc>
                <a:spcPct val="100000"/>
              </a:lnSpc>
              <a:spcBef>
                <a:spcPts val="0"/>
              </a:spcBef>
              <a:spcAft>
                <a:spcPts val="600"/>
              </a:spcAft>
              <a:buClrTx/>
              <a:buSzTx/>
              <a:buFontTx/>
              <a:buNone/>
              <a:tabLst/>
              <a:defRPr sz="1400">
                <a:solidFill>
                  <a:schemeClr val="accent2"/>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dirty="0"/>
              <a:t>Click to add date</a:t>
            </a:r>
          </a:p>
        </p:txBody>
      </p:sp>
      <p:sp>
        <p:nvSpPr>
          <p:cNvPr id="4" name="Date Placeholder 3"/>
          <p:cNvSpPr>
            <a:spLocks noGrp="1"/>
          </p:cNvSpPr>
          <p:nvPr>
            <p:ph type="dt" sz="half" idx="10"/>
          </p:nvPr>
        </p:nvSpPr>
        <p:spPr/>
        <p:txBody>
          <a:bodyPr/>
          <a:lstStyle/>
          <a:p>
            <a:fld id="{EF0BE580-DB9D-4F67-8B11-2FF04398693C}" type="datetime1">
              <a:rPr lang="en-GB" smtClean="0"/>
              <a:t>03/11/2021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16" name="Preview"/>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88000" y="9884"/>
            <a:ext cx="1943100" cy="1095202"/>
          </a:xfrm>
          <a:prstGeom prst="rect">
            <a:avLst/>
          </a:prstGeom>
        </p:spPr>
      </p:pic>
    </p:spTree>
    <p:extLst>
      <p:ext uri="{BB962C8B-B14F-4D97-AF65-F5344CB8AC3E}">
        <p14:creationId xmlns:p14="http://schemas.microsoft.com/office/powerpoint/2010/main" val="4013517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7" name="Espace réservé pour une image  24">
            <a:extLst>
              <a:ext uri="{FF2B5EF4-FFF2-40B4-BE49-F238E27FC236}">
                <a16:creationId xmlns:a16="http://schemas.microsoft.com/office/drawing/2014/main" id="{643EAC84-1A76-8B4F-A43F-5558F492B34F}"/>
              </a:ext>
            </a:extLst>
          </p:cNvPr>
          <p:cNvSpPr>
            <a:spLocks noGrp="1"/>
          </p:cNvSpPr>
          <p:nvPr>
            <p:ph type="pic" sz="quarter" idx="13"/>
          </p:nvPr>
        </p:nvSpPr>
        <p:spPr>
          <a:xfrm>
            <a:off x="-1701" y="1"/>
            <a:ext cx="8199403" cy="6163192"/>
          </a:xfrm>
        </p:spPr>
        <p:txBody>
          <a:bodyPr/>
          <a:lstStyle/>
          <a:p>
            <a:r>
              <a:rPr lang="fr-FR" dirty="0"/>
              <a:t>Faire </a:t>
            </a:r>
          </a:p>
        </p:txBody>
      </p:sp>
      <p:sp>
        <p:nvSpPr>
          <p:cNvPr id="8" name="Titre 1">
            <a:extLst>
              <a:ext uri="{FF2B5EF4-FFF2-40B4-BE49-F238E27FC236}">
                <a16:creationId xmlns:a16="http://schemas.microsoft.com/office/drawing/2014/main" id="{4BA063D6-E851-8C4F-855B-8458DE1268B6}"/>
              </a:ext>
            </a:extLst>
          </p:cNvPr>
          <p:cNvSpPr>
            <a:spLocks noGrp="1"/>
          </p:cNvSpPr>
          <p:nvPr>
            <p:ph type="title"/>
          </p:nvPr>
        </p:nvSpPr>
        <p:spPr>
          <a:xfrm>
            <a:off x="8528441" y="2171070"/>
            <a:ext cx="2365058" cy="1802760"/>
          </a:xfrm>
        </p:spPr>
        <p:txBody>
          <a:bodyPr anchor="b">
            <a:normAutofit/>
          </a:bodyPr>
          <a:lstStyle>
            <a:lvl1pPr>
              <a:defRPr sz="2700" b="1">
                <a:latin typeface="Calibri" charset="0"/>
                <a:ea typeface="Calibri" charset="0"/>
                <a:cs typeface="Calibri" charset="0"/>
              </a:defRPr>
            </a:lvl1pPr>
          </a:lstStyle>
          <a:p>
            <a:r>
              <a:rPr lang="fr-FR" dirty="0"/>
              <a:t>Modifiez le style du titre</a:t>
            </a:r>
          </a:p>
        </p:txBody>
      </p:sp>
      <p:sp>
        <p:nvSpPr>
          <p:cNvPr id="12" name="Espace réservé du texte 2">
            <a:extLst>
              <a:ext uri="{FF2B5EF4-FFF2-40B4-BE49-F238E27FC236}">
                <a16:creationId xmlns:a16="http://schemas.microsoft.com/office/drawing/2014/main" id="{CE591724-4960-8846-A9AB-A3407A47ED6A}"/>
              </a:ext>
            </a:extLst>
          </p:cNvPr>
          <p:cNvSpPr>
            <a:spLocks noGrp="1"/>
          </p:cNvSpPr>
          <p:nvPr>
            <p:ph type="body" idx="1"/>
          </p:nvPr>
        </p:nvSpPr>
        <p:spPr>
          <a:xfrm>
            <a:off x="8528441" y="3989070"/>
            <a:ext cx="2365058" cy="1486940"/>
          </a:xfrm>
        </p:spPr>
        <p:txBody>
          <a:bodyPr>
            <a:normAutofit/>
          </a:bodyPr>
          <a:lstStyle>
            <a:lvl1pPr marL="0" indent="0">
              <a:buNone/>
              <a:defRPr sz="1500">
                <a:solidFill>
                  <a:schemeClr val="tx1"/>
                </a:solidFill>
                <a:latin typeface="Calibri" charset="0"/>
                <a:ea typeface="Calibri" charset="0"/>
                <a:cs typeface="Calibri"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a:t>
            </a:r>
          </a:p>
        </p:txBody>
      </p:sp>
      <p:sp>
        <p:nvSpPr>
          <p:cNvPr id="13" name="Espace réservé du texte 2">
            <a:extLst>
              <a:ext uri="{FF2B5EF4-FFF2-40B4-BE49-F238E27FC236}">
                <a16:creationId xmlns:a16="http://schemas.microsoft.com/office/drawing/2014/main" id="{00BBE7E9-5F90-B24E-90AC-3C6A14D11EC5}"/>
              </a:ext>
            </a:extLst>
          </p:cNvPr>
          <p:cNvSpPr>
            <a:spLocks noGrp="1"/>
          </p:cNvSpPr>
          <p:nvPr>
            <p:ph type="body" sz="quarter" idx="14" hasCustomPrompt="1"/>
          </p:nvPr>
        </p:nvSpPr>
        <p:spPr>
          <a:xfrm>
            <a:off x="8462719" y="715645"/>
            <a:ext cx="1192213" cy="1410335"/>
          </a:xfrm>
        </p:spPr>
        <p:txBody>
          <a:bodyPr anchor="t">
            <a:normAutofit/>
          </a:bodyPr>
          <a:lstStyle>
            <a:lvl1pPr marL="0" indent="0">
              <a:buNone/>
              <a:defRPr sz="12400">
                <a:solidFill>
                  <a:schemeClr val="bg2"/>
                </a:solidFill>
              </a:defRPr>
            </a:lvl1pPr>
          </a:lstStyle>
          <a:p>
            <a:pPr lvl="0"/>
            <a:r>
              <a:rPr lang="fr-FR"/>
              <a:t>X</a:t>
            </a:r>
          </a:p>
        </p:txBody>
      </p:sp>
      <p:pic>
        <p:nvPicPr>
          <p:cNvPr id="9" name="Image 8">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0" name="ZoneTexte 9">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569224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7886D24-D5FC-FF46-A818-7EFA7B75BFBA}"/>
              </a:ext>
            </a:extLst>
          </p:cNvPr>
          <p:cNvSpPr/>
          <p:nvPr userDrawn="1"/>
        </p:nvSpPr>
        <p:spPr>
          <a:xfrm>
            <a:off x="-2" y="2811"/>
            <a:ext cx="8197703" cy="6259766"/>
          </a:xfrm>
          <a:prstGeom prst="rect">
            <a:avLst/>
          </a:prstGeom>
          <a:solidFill>
            <a:srgbClr val="F9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pic>
        <p:nvPicPr>
          <p:cNvPr id="15" name="Image 14">
            <a:extLst>
              <a:ext uri="{FF2B5EF4-FFF2-40B4-BE49-F238E27FC236}">
                <a16:creationId xmlns:a16="http://schemas.microsoft.com/office/drawing/2014/main" id="{A608EADB-A9EB-7141-B298-C9BEB2426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01" y="2521709"/>
            <a:ext cx="7550880" cy="3650219"/>
          </a:xfrm>
          <a:prstGeom prst="rect">
            <a:avLst/>
          </a:prstGeom>
        </p:spPr>
      </p:pic>
      <p:sp>
        <p:nvSpPr>
          <p:cNvPr id="16" name="Titre 1">
            <a:extLst>
              <a:ext uri="{FF2B5EF4-FFF2-40B4-BE49-F238E27FC236}">
                <a16:creationId xmlns:a16="http://schemas.microsoft.com/office/drawing/2014/main" id="{130F3C3B-33E5-5F43-955B-77DF9162575E}"/>
              </a:ext>
            </a:extLst>
          </p:cNvPr>
          <p:cNvSpPr>
            <a:spLocks noGrp="1"/>
          </p:cNvSpPr>
          <p:nvPr>
            <p:ph type="title"/>
          </p:nvPr>
        </p:nvSpPr>
        <p:spPr>
          <a:xfrm>
            <a:off x="8528441" y="2171070"/>
            <a:ext cx="2365058" cy="1802760"/>
          </a:xfrm>
        </p:spPr>
        <p:txBody>
          <a:bodyPr anchor="b">
            <a:normAutofit/>
          </a:bodyPr>
          <a:lstStyle>
            <a:lvl1pPr>
              <a:defRPr sz="2700" b="1">
                <a:latin typeface="Calibri" charset="0"/>
                <a:ea typeface="Calibri" charset="0"/>
                <a:cs typeface="Calibri" charset="0"/>
              </a:defRPr>
            </a:lvl1pPr>
          </a:lstStyle>
          <a:p>
            <a:r>
              <a:rPr lang="fr-FR" dirty="0"/>
              <a:t>Modifiez le style du titre</a:t>
            </a:r>
          </a:p>
        </p:txBody>
      </p:sp>
      <p:sp>
        <p:nvSpPr>
          <p:cNvPr id="17" name="Espace réservé du texte 2">
            <a:extLst>
              <a:ext uri="{FF2B5EF4-FFF2-40B4-BE49-F238E27FC236}">
                <a16:creationId xmlns:a16="http://schemas.microsoft.com/office/drawing/2014/main" id="{AD3B4466-7A43-4045-8401-9ADB1730F679}"/>
              </a:ext>
            </a:extLst>
          </p:cNvPr>
          <p:cNvSpPr>
            <a:spLocks noGrp="1"/>
          </p:cNvSpPr>
          <p:nvPr>
            <p:ph type="body" idx="1"/>
          </p:nvPr>
        </p:nvSpPr>
        <p:spPr>
          <a:xfrm>
            <a:off x="8528441" y="3989070"/>
            <a:ext cx="2365058" cy="1486940"/>
          </a:xfrm>
        </p:spPr>
        <p:txBody>
          <a:bodyPr>
            <a:normAutofit/>
          </a:bodyPr>
          <a:lstStyle>
            <a:lvl1pPr marL="0" indent="0">
              <a:buNone/>
              <a:defRPr sz="1500">
                <a:solidFill>
                  <a:schemeClr val="tx1"/>
                </a:solidFill>
                <a:latin typeface="Calibri" charset="0"/>
                <a:ea typeface="Calibri" charset="0"/>
                <a:cs typeface="Calibri"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a:t>
            </a:r>
          </a:p>
        </p:txBody>
      </p:sp>
      <p:sp>
        <p:nvSpPr>
          <p:cNvPr id="18" name="Espace réservé du texte 2">
            <a:extLst>
              <a:ext uri="{FF2B5EF4-FFF2-40B4-BE49-F238E27FC236}">
                <a16:creationId xmlns:a16="http://schemas.microsoft.com/office/drawing/2014/main" id="{B6FC3F53-6A7B-E344-98E0-97DBD9E37A9A}"/>
              </a:ext>
            </a:extLst>
          </p:cNvPr>
          <p:cNvSpPr>
            <a:spLocks noGrp="1"/>
          </p:cNvSpPr>
          <p:nvPr>
            <p:ph type="body" sz="quarter" idx="14" hasCustomPrompt="1"/>
          </p:nvPr>
        </p:nvSpPr>
        <p:spPr>
          <a:xfrm>
            <a:off x="8462719" y="715645"/>
            <a:ext cx="1192213" cy="1410335"/>
          </a:xfrm>
        </p:spPr>
        <p:txBody>
          <a:bodyPr anchor="t">
            <a:normAutofit/>
          </a:bodyPr>
          <a:lstStyle>
            <a:lvl1pPr marL="0" indent="0">
              <a:buNone/>
              <a:defRPr sz="12400">
                <a:solidFill>
                  <a:schemeClr val="bg2"/>
                </a:solidFill>
              </a:defRPr>
            </a:lvl1pPr>
          </a:lstStyle>
          <a:p>
            <a:pPr lvl="0"/>
            <a:r>
              <a:rPr lang="fr-FR"/>
              <a:t>X</a:t>
            </a:r>
          </a:p>
        </p:txBody>
      </p:sp>
      <p:pic>
        <p:nvPicPr>
          <p:cNvPr id="9" name="Image 8">
            <a:extLst>
              <a:ext uri="{FF2B5EF4-FFF2-40B4-BE49-F238E27FC236}">
                <a16:creationId xmlns:a16="http://schemas.microsoft.com/office/drawing/2014/main" id="{1DE00918-5208-0842-8BE6-C18C05938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0" name="ZoneTexte 9">
            <a:hlinkClick r:id="rId4"/>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798826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FE707F99-7E48-3648-BB4B-12A55750EA73}"/>
              </a:ext>
            </a:extLst>
          </p:cNvPr>
          <p:cNvSpPr>
            <a:spLocks noGrp="1"/>
          </p:cNvSpPr>
          <p:nvPr>
            <p:ph idx="1"/>
          </p:nvPr>
        </p:nvSpPr>
        <p:spPr>
          <a:xfrm>
            <a:off x="628651" y="1264929"/>
            <a:ext cx="5272420" cy="4666468"/>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4" name="Content Placeholder 2">
            <a:extLst>
              <a:ext uri="{FF2B5EF4-FFF2-40B4-BE49-F238E27FC236}">
                <a16:creationId xmlns:a16="http://schemas.microsoft.com/office/drawing/2014/main" id="{1BAE5645-0881-6644-86AC-EE3BFFA8142A}"/>
              </a:ext>
            </a:extLst>
          </p:cNvPr>
          <p:cNvSpPr>
            <a:spLocks noGrp="1"/>
          </p:cNvSpPr>
          <p:nvPr>
            <p:ph idx="10"/>
          </p:nvPr>
        </p:nvSpPr>
        <p:spPr>
          <a:xfrm>
            <a:off x="6338335" y="1264929"/>
            <a:ext cx="5272420" cy="4666468"/>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8" name="Image 7">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0" name="ZoneTexte 9">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3329577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8000449C-A9D5-8E42-B843-2B3D6B115B6C}"/>
              </a:ext>
            </a:extLst>
          </p:cNvPr>
          <p:cNvSpPr>
            <a:spLocks noGrp="1"/>
          </p:cNvSpPr>
          <p:nvPr>
            <p:ph type="body" idx="13"/>
          </p:nvPr>
        </p:nvSpPr>
        <p:spPr>
          <a:xfrm>
            <a:off x="629841" y="957263"/>
            <a:ext cx="5271229" cy="823912"/>
          </a:xfrm>
        </p:spPr>
        <p:txBody>
          <a:bodyPr anchor="b">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Content Placeholder 2">
            <a:extLst>
              <a:ext uri="{FF2B5EF4-FFF2-40B4-BE49-F238E27FC236}">
                <a16:creationId xmlns:a16="http://schemas.microsoft.com/office/drawing/2014/main" id="{44AD61BE-B68F-7847-80AE-6D9CA543AC7D}"/>
              </a:ext>
            </a:extLst>
          </p:cNvPr>
          <p:cNvSpPr>
            <a:spLocks noGrp="1"/>
          </p:cNvSpPr>
          <p:nvPr>
            <p:ph idx="1"/>
          </p:nvPr>
        </p:nvSpPr>
        <p:spPr>
          <a:xfrm>
            <a:off x="628651" y="1860697"/>
            <a:ext cx="5272420" cy="4070699"/>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2" name="Text Placeholder 2">
            <a:extLst>
              <a:ext uri="{FF2B5EF4-FFF2-40B4-BE49-F238E27FC236}">
                <a16:creationId xmlns:a16="http://schemas.microsoft.com/office/drawing/2014/main" id="{C7F18E2B-EAA7-F44A-8471-32E78E06EA0B}"/>
              </a:ext>
            </a:extLst>
          </p:cNvPr>
          <p:cNvSpPr>
            <a:spLocks noGrp="1"/>
          </p:cNvSpPr>
          <p:nvPr>
            <p:ph type="body" idx="14"/>
          </p:nvPr>
        </p:nvSpPr>
        <p:spPr>
          <a:xfrm>
            <a:off x="6350157" y="957263"/>
            <a:ext cx="5271229" cy="823912"/>
          </a:xfrm>
        </p:spPr>
        <p:txBody>
          <a:bodyPr anchor="b">
            <a:normAutofit/>
          </a:bodyPr>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3" name="Content Placeholder 2">
            <a:extLst>
              <a:ext uri="{FF2B5EF4-FFF2-40B4-BE49-F238E27FC236}">
                <a16:creationId xmlns:a16="http://schemas.microsoft.com/office/drawing/2014/main" id="{A8046896-296F-C241-8F30-842C54A0014A}"/>
              </a:ext>
            </a:extLst>
          </p:cNvPr>
          <p:cNvSpPr>
            <a:spLocks noGrp="1"/>
          </p:cNvSpPr>
          <p:nvPr>
            <p:ph idx="15"/>
          </p:nvPr>
        </p:nvSpPr>
        <p:spPr>
          <a:xfrm>
            <a:off x="6348967" y="1860697"/>
            <a:ext cx="5272420" cy="4070699"/>
          </a:xfrm>
        </p:spPr>
        <p:txBody>
          <a:bodyPr>
            <a:normAutofit/>
          </a:bodyPr>
          <a:lstStyle>
            <a:lvl1pPr marL="285750" indent="-108000">
              <a:buClr>
                <a:schemeClr val="bg2"/>
              </a:buClr>
              <a:buSzPct val="100000"/>
              <a:buFont typeface="Arial" charset="0"/>
              <a:buChar char="•"/>
              <a:defRPr sz="1600"/>
            </a:lvl1pPr>
            <a:lvl2pPr indent="-108000">
              <a:buClr>
                <a:schemeClr val="bg2"/>
              </a:buClr>
              <a:defRPr sz="1400"/>
            </a:lvl2pPr>
            <a:lvl3pPr indent="-108000">
              <a:buClr>
                <a:schemeClr val="bg2"/>
              </a:buClr>
              <a:defRPr sz="1200"/>
            </a:lvl3pPr>
            <a:lvl4pPr indent="-108000">
              <a:buClr>
                <a:schemeClr val="bg2"/>
              </a:buClr>
              <a:defRPr sz="1100"/>
            </a:lvl4pPr>
            <a:lvl5pPr indent="-108000">
              <a:buClr>
                <a:schemeClr val="bg2"/>
              </a:buClr>
              <a:defRPr sz="11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14" name="Image 13">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15" name="ZoneTexte 14">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1233469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Diapositive de titr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EB5580-C485-4A47-9CA4-79A4F9FA8517}"/>
              </a:ext>
            </a:extLst>
          </p:cNvPr>
          <p:cNvSpPr>
            <a:spLocks noGrp="1"/>
          </p:cNvSpPr>
          <p:nvPr>
            <p:ph type="title"/>
          </p:nvPr>
        </p:nvSpPr>
        <p:spPr>
          <a:xfrm>
            <a:off x="628650" y="0"/>
            <a:ext cx="10992736" cy="802245"/>
          </a:xfrm>
        </p:spPr>
        <p:txBody>
          <a:bodyPr>
            <a:normAutofit/>
          </a:bodyPr>
          <a:lstStyle>
            <a:lvl1pPr>
              <a:defRPr sz="2400" b="1">
                <a:latin typeface="+mn-lt"/>
              </a:defRPr>
            </a:lvl1pPr>
          </a:lstStyle>
          <a:p>
            <a:r>
              <a:rPr lang="fr-FR" dirty="0"/>
              <a:t>Cliquez et modifiez le titre</a:t>
            </a:r>
            <a:endParaRPr lang="en-US" dirty="0"/>
          </a:p>
        </p:txBody>
      </p:sp>
      <p:cxnSp>
        <p:nvCxnSpPr>
          <p:cNvPr id="11" name="Connecteur droit 10">
            <a:extLst>
              <a:ext uri="{FF2B5EF4-FFF2-40B4-BE49-F238E27FC236}">
                <a16:creationId xmlns:a16="http://schemas.microsoft.com/office/drawing/2014/main" id="{A521FF00-AAF8-3244-8CCA-ED23F7CB77EA}"/>
              </a:ext>
            </a:extLst>
          </p:cNvPr>
          <p:cNvCxnSpPr>
            <a:cxnSpLocks/>
          </p:cNvCxnSpPr>
          <p:nvPr userDrawn="1"/>
        </p:nvCxnSpPr>
        <p:spPr>
          <a:xfrm>
            <a:off x="0" y="802245"/>
            <a:ext cx="12227407" cy="0"/>
          </a:xfrm>
          <a:prstGeom prst="line">
            <a:avLst/>
          </a:prstGeom>
          <a:ln w="19050">
            <a:solidFill>
              <a:srgbClr val="F9AE00"/>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8" name="ZoneTexte 7">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1921430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DE00918-5208-0842-8BE6-C18C05938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3192"/>
            <a:ext cx="12192000" cy="698500"/>
          </a:xfrm>
          <a:prstGeom prst="rect">
            <a:avLst/>
          </a:prstGeom>
        </p:spPr>
      </p:pic>
      <p:sp>
        <p:nvSpPr>
          <p:cNvPr id="5" name="ZoneTexte 4">
            <a:hlinkClick r:id="rId3"/>
            <a:extLst>
              <a:ext uri="{FF2B5EF4-FFF2-40B4-BE49-F238E27FC236}">
                <a16:creationId xmlns:a16="http://schemas.microsoft.com/office/drawing/2014/main" id="{2CED27CC-4AAA-6D46-8654-73B64D2E6794}"/>
              </a:ext>
            </a:extLst>
          </p:cNvPr>
          <p:cNvSpPr txBox="1"/>
          <p:nvPr userDrawn="1"/>
        </p:nvSpPr>
        <p:spPr>
          <a:xfrm>
            <a:off x="243139" y="6352898"/>
            <a:ext cx="1117828" cy="276999"/>
          </a:xfrm>
          <a:prstGeom prst="rect">
            <a:avLst/>
          </a:prstGeom>
          <a:noFill/>
        </p:spPr>
        <p:txBody>
          <a:bodyPr wrap="square" rtlCol="0">
            <a:spAutoFit/>
          </a:bodyPr>
          <a:lstStyle/>
          <a:p>
            <a:r>
              <a:rPr lang="fr-FR" sz="1200" b="1" dirty="0" err="1"/>
              <a:t>haulotte.com</a:t>
            </a:r>
            <a:endParaRPr lang="fr-FR" sz="1200" b="1" dirty="0"/>
          </a:p>
        </p:txBody>
      </p:sp>
    </p:spTree>
    <p:extLst>
      <p:ext uri="{BB962C8B-B14F-4D97-AF65-F5344CB8AC3E}">
        <p14:creationId xmlns:p14="http://schemas.microsoft.com/office/powerpoint/2010/main" val="1439573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171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Diapositive de tit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C50AA5-0579-5243-B971-A7905E1B89F6}"/>
              </a:ext>
            </a:extLst>
          </p:cNvPr>
          <p:cNvSpPr/>
          <p:nvPr userDrawn="1"/>
        </p:nvSpPr>
        <p:spPr>
          <a:xfrm>
            <a:off x="-3" y="0"/>
            <a:ext cx="12227409" cy="5729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6">
            <a:extLst>
              <a:ext uri="{FF2B5EF4-FFF2-40B4-BE49-F238E27FC236}">
                <a16:creationId xmlns:a16="http://schemas.microsoft.com/office/drawing/2014/main" id="{A489ECB0-7033-F948-AC59-5813C83BD704}"/>
              </a:ext>
            </a:extLst>
          </p:cNvPr>
          <p:cNvSpPr>
            <a:spLocks noGrp="1"/>
          </p:cNvSpPr>
          <p:nvPr>
            <p:ph type="title"/>
          </p:nvPr>
        </p:nvSpPr>
        <p:spPr>
          <a:xfrm>
            <a:off x="4875471" y="908050"/>
            <a:ext cx="2476500" cy="3902166"/>
          </a:xfrm>
        </p:spPr>
        <p:txBody>
          <a:bodyPr>
            <a:normAutofit/>
          </a:bodyPr>
          <a:lstStyle>
            <a:lvl1pPr algn="ctr">
              <a:defRPr sz="3600" b="1" i="0" cap="all" baseline="0">
                <a:solidFill>
                  <a:schemeClr val="bg1"/>
                </a:solidFill>
                <a:latin typeface="Calibri" panose="020F0502020204030204" pitchFamily="34" charset="0"/>
              </a:defRPr>
            </a:lvl1pPr>
          </a:lstStyle>
          <a:p>
            <a:r>
              <a:rPr lang="fr-FR"/>
              <a:t>Modifiez le style du titre</a:t>
            </a:r>
          </a:p>
        </p:txBody>
      </p:sp>
      <p:pic>
        <p:nvPicPr>
          <p:cNvPr id="9" name="Image 8">
            <a:extLst>
              <a:ext uri="{FF2B5EF4-FFF2-40B4-BE49-F238E27FC236}">
                <a16:creationId xmlns:a16="http://schemas.microsoft.com/office/drawing/2014/main" id="{29D4F9E2-0116-FC40-A4BA-1E4735B9F5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8" y="5702947"/>
            <a:ext cx="12183004" cy="1168400"/>
          </a:xfrm>
          <a:prstGeom prst="rect">
            <a:avLst/>
          </a:prstGeom>
        </p:spPr>
      </p:pic>
      <p:sp>
        <p:nvSpPr>
          <p:cNvPr id="11" name="ZoneTexte 10">
            <a:hlinkClick r:id="rId3"/>
            <a:extLst>
              <a:ext uri="{FF2B5EF4-FFF2-40B4-BE49-F238E27FC236}">
                <a16:creationId xmlns:a16="http://schemas.microsoft.com/office/drawing/2014/main" id="{AF6C7519-184C-824D-8AE8-386E2B6B4A23}"/>
              </a:ext>
            </a:extLst>
          </p:cNvPr>
          <p:cNvSpPr txBox="1"/>
          <p:nvPr userDrawn="1"/>
        </p:nvSpPr>
        <p:spPr>
          <a:xfrm>
            <a:off x="226378" y="6134286"/>
            <a:ext cx="1500822" cy="323165"/>
          </a:xfrm>
          <a:prstGeom prst="rect">
            <a:avLst/>
          </a:prstGeom>
          <a:noFill/>
        </p:spPr>
        <p:txBody>
          <a:bodyPr wrap="square" rtlCol="0">
            <a:spAutoFit/>
          </a:bodyPr>
          <a:lstStyle/>
          <a:p>
            <a:r>
              <a:rPr lang="fr-FR" sz="1500" b="1" dirty="0" err="1"/>
              <a:t>haulotte.com</a:t>
            </a:r>
            <a:endParaRPr lang="fr-FR" sz="1500" b="1" dirty="0"/>
          </a:p>
        </p:txBody>
      </p:sp>
    </p:spTree>
    <p:extLst>
      <p:ext uri="{BB962C8B-B14F-4D97-AF65-F5344CB8AC3E}">
        <p14:creationId xmlns:p14="http://schemas.microsoft.com/office/powerpoint/2010/main" val="4172921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agenda</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tx2"/>
              </a:buClr>
              <a:buFont typeface="+mj-lt"/>
              <a:buAutoNum type="arabicPeriod"/>
              <a:defRPr lang="en-US" sz="3200" kern="1200" dirty="0" smtClean="0">
                <a:solidFill>
                  <a:schemeClr val="tx2"/>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tx1"/>
                </a:solidFill>
                <a:latin typeface="+mn-lt"/>
                <a:ea typeface="+mn-ea"/>
                <a:cs typeface="+mn-cs"/>
              </a:defRPr>
            </a:lvl1pPr>
          </a:lstStyle>
          <a:p>
            <a:fld id="{D6891D0F-8570-46CB-B33C-300359AAC92A}" type="datetime1">
              <a:rPr lang="en-GB" smtClean="0"/>
              <a:pPr/>
              <a:t>03/11/2021</a:t>
            </a:fld>
            <a:endParaRPr lang="en-GB" dirty="0"/>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tx1"/>
                </a:solidFill>
                <a:latin typeface="+mn-lt"/>
                <a:ea typeface="+mn-ea"/>
                <a:cs typeface="+mn-cs"/>
              </a:defRPr>
            </a:lvl1pPr>
          </a:lstStyle>
          <a:p>
            <a:endParaRPr lang="en-GB" dirty="0"/>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tx1"/>
                </a:solidFill>
              </a:defRPr>
            </a:lvl1pPr>
          </a:lstStyle>
          <a:p>
            <a:fld id="{CB425281-793C-44B6-9FB4-1EB1BF188BFD}" type="slidenum">
              <a:rPr lang="en-GB" smtClean="0"/>
              <a:pPr/>
              <a:t>‹N°›</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spTree>
    <p:extLst>
      <p:ext uri="{BB962C8B-B14F-4D97-AF65-F5344CB8AC3E}">
        <p14:creationId xmlns:p14="http://schemas.microsoft.com/office/powerpoint/2010/main" val="2208327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Rectangle 2"/>
          <p:cNvSpPr/>
          <p:nvPr userDrawn="1"/>
        </p:nvSpPr>
        <p:spPr>
          <a:xfrm>
            <a:off x="75600" y="972000"/>
            <a:ext cx="12121200" cy="58968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sz="2400" dirty="0" err="1"/>
          </a:p>
        </p:txBody>
      </p:sp>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10" name="Text Placeholder 2"/>
          <p:cNvSpPr>
            <a:spLocks noGrp="1"/>
          </p:cNvSpPr>
          <p:nvPr>
            <p:ph type="body" sz="quarter" idx="13" hasCustomPrompt="1"/>
          </p:nvPr>
        </p:nvSpPr>
        <p:spPr>
          <a:xfrm>
            <a:off x="1313179" y="2353153"/>
            <a:ext cx="9907272" cy="4003197"/>
          </a:xfrm>
        </p:spPr>
        <p:txBody>
          <a:bodyPr>
            <a:normAutofit/>
          </a:bodyPr>
          <a:lstStyle>
            <a:lvl1pPr marL="612000" indent="-612000">
              <a:spcAft>
                <a:spcPts val="768"/>
              </a:spcAft>
              <a:buClr>
                <a:schemeClr val="bg1"/>
              </a:buClr>
              <a:buFont typeface="+mj-lt"/>
              <a:buAutoNum type="arabicPeriod"/>
              <a:defRPr lang="en-US" sz="3200" kern="1200" dirty="0" smtClean="0">
                <a:solidFill>
                  <a:schemeClr val="bg1"/>
                </a:solidFill>
                <a:latin typeface="+mn-lt"/>
                <a:ea typeface="+mn-ea"/>
                <a:cs typeface="+mn-cs"/>
              </a:defRPr>
            </a:lvl1pPr>
          </a:lstStyle>
          <a:p>
            <a:pPr lvl="0"/>
            <a:r>
              <a:rPr lang="en-GB" dirty="0"/>
              <a:t>Click to add text</a:t>
            </a:r>
          </a:p>
        </p:txBody>
      </p:sp>
      <p:sp>
        <p:nvSpPr>
          <p:cNvPr id="4" name="Date Placeholder 3"/>
          <p:cNvSpPr>
            <a:spLocks noGrp="1"/>
          </p:cNvSpPr>
          <p:nvPr>
            <p:ph type="dt" sz="half" idx="10"/>
          </p:nvPr>
        </p:nvSpPr>
        <p:spPr>
          <a:xfrm>
            <a:off x="9168450" y="6500092"/>
            <a:ext cx="2052000" cy="221383"/>
          </a:xfrm>
        </p:spPr>
        <p:txBody>
          <a:bodyPr/>
          <a:lstStyle>
            <a:lvl1pPr>
              <a:defRPr lang="en-GB" sz="1100" kern="1200" smtClean="0">
                <a:solidFill>
                  <a:schemeClr val="bg1"/>
                </a:solidFill>
                <a:latin typeface="+mn-lt"/>
                <a:ea typeface="+mn-ea"/>
                <a:cs typeface="+mn-cs"/>
              </a:defRPr>
            </a:lvl1pPr>
          </a:lstStyle>
          <a:p>
            <a:fld id="{D6891D0F-8570-46CB-B33C-300359AAC92A}" type="datetime1">
              <a:rPr lang="en-GB" smtClean="0"/>
              <a:pPr/>
              <a:t>03/11/2021</a:t>
            </a:fld>
            <a:endParaRPr lang="en-GB" dirty="0"/>
          </a:p>
        </p:txBody>
      </p:sp>
      <p:sp>
        <p:nvSpPr>
          <p:cNvPr id="5" name="Footer Placeholder 4"/>
          <p:cNvSpPr>
            <a:spLocks noGrp="1"/>
          </p:cNvSpPr>
          <p:nvPr>
            <p:ph type="ftr" sz="quarter" idx="11"/>
          </p:nvPr>
        </p:nvSpPr>
        <p:spPr>
          <a:xfrm>
            <a:off x="3742314" y="6500092"/>
            <a:ext cx="4716000" cy="221383"/>
          </a:xfrm>
        </p:spPr>
        <p:txBody>
          <a:bodyPr/>
          <a:lstStyle>
            <a:lvl1pPr marL="0" algn="ctr" defTabSz="914400" rtl="0" eaLnBrk="1" latinLnBrk="0" hangingPunct="1">
              <a:defRPr lang="da-DK" sz="1100" kern="1200">
                <a:solidFill>
                  <a:schemeClr val="bg1"/>
                </a:solidFill>
                <a:latin typeface="+mn-lt"/>
                <a:ea typeface="+mn-ea"/>
                <a:cs typeface="+mn-cs"/>
              </a:defRPr>
            </a:lvl1pPr>
          </a:lstStyle>
          <a:p>
            <a:endParaRPr lang="en-GB" dirty="0"/>
          </a:p>
        </p:txBody>
      </p:sp>
      <p:sp>
        <p:nvSpPr>
          <p:cNvPr id="6" name="Slide Number Placeholder 5"/>
          <p:cNvSpPr>
            <a:spLocks noGrp="1"/>
          </p:cNvSpPr>
          <p:nvPr>
            <p:ph type="sldNum" sz="quarter" idx="12"/>
          </p:nvPr>
        </p:nvSpPr>
        <p:spPr>
          <a:xfrm>
            <a:off x="255184" y="6500092"/>
            <a:ext cx="504056" cy="221384"/>
          </a:xfrm>
        </p:spPr>
        <p:txBody>
          <a:bodyPr/>
          <a:lstStyle>
            <a:lvl1pPr>
              <a:defRPr sz="1100">
                <a:solidFill>
                  <a:schemeClr val="bg1"/>
                </a:solidFill>
              </a:defRPr>
            </a:lvl1pPr>
          </a:lstStyle>
          <a:p>
            <a:fld id="{CB425281-793C-44B6-9FB4-1EB1BF188BFD}" type="slidenum">
              <a:rPr lang="en-GB" smtClean="0"/>
              <a:pPr/>
              <a:t>‹N°›</a:t>
            </a:fld>
            <a:endParaRPr lang="en-GB" dirty="0"/>
          </a:p>
        </p:txBody>
      </p:sp>
    </p:spTree>
    <p:extLst>
      <p:ext uri="{BB962C8B-B14F-4D97-AF65-F5344CB8AC3E}">
        <p14:creationId xmlns:p14="http://schemas.microsoft.com/office/powerpoint/2010/main" val="360860581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10" name="Rectangle 9" hidden="1"/>
          <p:cNvSpPr/>
          <p:nvPr userDrawn="1"/>
        </p:nvSpPr>
        <p:spPr>
          <a:xfrm>
            <a:off x="191344" y="0"/>
            <a:ext cx="120006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GB" dirty="0"/>
          </a:p>
        </p:txBody>
      </p:sp>
      <p:sp>
        <p:nvSpPr>
          <p:cNvPr id="11" name="Picture Placeholder 10"/>
          <p:cNvSpPr>
            <a:spLocks noGrp="1"/>
          </p:cNvSpPr>
          <p:nvPr>
            <p:ph type="pic" sz="quarter" idx="13" hasCustomPrompt="1"/>
          </p:nvPr>
        </p:nvSpPr>
        <p:spPr>
          <a:xfrm>
            <a:off x="75600" y="971999"/>
            <a:ext cx="12121200"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4" name="Date Placeholder 3"/>
          <p:cNvSpPr>
            <a:spLocks noGrp="1"/>
          </p:cNvSpPr>
          <p:nvPr>
            <p:ph type="dt" sz="half" idx="10"/>
          </p:nvPr>
        </p:nvSpPr>
        <p:spPr/>
        <p:txBody>
          <a:bodyPr/>
          <a:lstStyle/>
          <a:p>
            <a:fld id="{5903149B-AF7A-4C31-A1E6-E467BE34ECAC}" type="datetime1">
              <a:rPr lang="en-GB" smtClean="0"/>
              <a:t>03/11/2021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8" name="Group 7"/>
          <p:cNvGrpSpPr/>
          <p:nvPr userDrawn="1"/>
        </p:nvGrpSpPr>
        <p:grpSpPr>
          <a:xfrm>
            <a:off x="-2008947" y="2492896"/>
            <a:ext cx="1871662" cy="2388601"/>
            <a:chOff x="-2008947" y="2420888"/>
            <a:chExt cx="1871662" cy="2388601"/>
          </a:xfrm>
        </p:grpSpPr>
        <p:grpSp>
          <p:nvGrpSpPr>
            <p:cNvPr id="12" name="Gruppe 1"/>
            <p:cNvGrpSpPr/>
            <p:nvPr userDrawn="1"/>
          </p:nvGrpSpPr>
          <p:grpSpPr>
            <a:xfrm>
              <a:off x="-2008947" y="2420888"/>
              <a:ext cx="1871662" cy="2388601"/>
              <a:chOff x="9231313" y="2327275"/>
              <a:chExt cx="1871662" cy="2388601"/>
            </a:xfrm>
          </p:grpSpPr>
          <p:sp>
            <p:nvSpPr>
              <p:cNvPr id="13" name="TextBox 12"/>
              <p:cNvSpPr txBox="1">
                <a:spLocks noChangeArrowheads="1"/>
              </p:cNvSpPr>
              <p:nvPr userDrawn="1"/>
            </p:nvSpPr>
            <p:spPr bwMode="auto">
              <a:xfrm>
                <a:off x="9231313" y="2327275"/>
                <a:ext cx="1871662"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a:r>
                  <a:rPr lang="en-GB" sz="1000" b="1" kern="1200" dirty="0">
                    <a:solidFill>
                      <a:schemeClr val="tx2"/>
                    </a:solidFill>
                    <a:latin typeface="Arial" pitchFamily="34" charset="0"/>
                    <a:ea typeface="+mn-ea"/>
                    <a:cs typeface="Arial" pitchFamily="34" charset="0"/>
                  </a:rPr>
                  <a:t>Insert Picture</a:t>
                </a:r>
              </a:p>
              <a:p>
                <a:pPr algn="r"/>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a:t>
                </a:r>
                <a:r>
                  <a:rPr lang="en-GB" sz="1000" kern="1200" baseline="0" dirty="0">
                    <a:solidFill>
                      <a:schemeClr val="tx2"/>
                    </a:solidFill>
                    <a:latin typeface="Arial" pitchFamily="34" charset="0"/>
                    <a:ea typeface="+mn-ea"/>
                    <a:cs typeface="Arial" pitchFamily="34" charset="0"/>
                  </a:rPr>
                  <a:t> </a:t>
                </a:r>
                <a:r>
                  <a:rPr lang="en-GB" sz="1000" kern="1200" dirty="0">
                    <a:solidFill>
                      <a:schemeClr val="tx2"/>
                    </a:solidFill>
                    <a:latin typeface="Arial" pitchFamily="34" charset="0"/>
                    <a:ea typeface="+mn-ea"/>
                    <a:cs typeface="Arial" pitchFamily="34" charset="0"/>
                  </a:rPr>
                  <a:t>of the placeholder </a:t>
                </a:r>
              </a:p>
              <a:p>
                <a:pPr algn="r"/>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pPr algn="r"/>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pPr algn="r"/>
                <a:r>
                  <a:rPr lang="en-GB" sz="1000" kern="1200" dirty="0">
                    <a:solidFill>
                      <a:schemeClr val="tx2"/>
                    </a:solidFill>
                    <a:latin typeface="Arial" pitchFamily="34" charset="0"/>
                    <a:ea typeface="+mn-ea"/>
                    <a:cs typeface="Arial" pitchFamily="34" charset="0"/>
                  </a:rPr>
                  <a:t>focus of the image / size</a:t>
                </a:r>
              </a:p>
              <a:p>
                <a:pPr algn="r"/>
                <a:r>
                  <a:rPr lang="en-GB" sz="1000" kern="1200" dirty="0">
                    <a:solidFill>
                      <a:schemeClr val="tx2"/>
                    </a:solidFill>
                    <a:latin typeface="Arial" pitchFamily="34" charset="0"/>
                    <a:ea typeface="+mn-ea"/>
                    <a:cs typeface="Arial" pitchFamily="34" charset="0"/>
                  </a:rPr>
                  <a:t> </a:t>
                </a:r>
              </a:p>
              <a:p>
                <a:pPr algn="r"/>
                <a:endParaRPr lang="en-GB" sz="1000" kern="1200" dirty="0">
                  <a:solidFill>
                    <a:schemeClr val="tx2"/>
                  </a:solidFill>
                  <a:latin typeface="Arial" pitchFamily="34" charset="0"/>
                  <a:ea typeface="+mn-ea"/>
                  <a:cs typeface="Arial" pitchFamily="34" charset="0"/>
                </a:endParaRPr>
              </a:p>
              <a:p>
                <a:pPr algn="r"/>
                <a:endParaRPr lang="en-GB" sz="1000" kern="1200" dirty="0">
                  <a:solidFill>
                    <a:schemeClr val="tx2"/>
                  </a:solidFill>
                  <a:latin typeface="Arial" pitchFamily="34" charset="0"/>
                  <a:ea typeface="+mn-ea"/>
                  <a:cs typeface="Arial" pitchFamily="34" charset="0"/>
                </a:endParaRPr>
              </a:p>
              <a:p>
                <a:pPr algn="r"/>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p:txBody>
          </p:sp>
          <p:grpSp>
            <p:nvGrpSpPr>
              <p:cNvPr id="15" name="Gruppe 1"/>
              <p:cNvGrpSpPr>
                <a:grpSpLocks/>
              </p:cNvGrpSpPr>
              <p:nvPr userDrawn="1"/>
            </p:nvGrpSpPr>
            <p:grpSpPr bwMode="auto">
              <a:xfrm>
                <a:off x="10746863" y="4366081"/>
                <a:ext cx="331789" cy="349795"/>
                <a:chOff x="9828712" y="5849458"/>
                <a:chExt cx="331633" cy="35046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42242" y="5856367"/>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17"/>
                <p:cNvSpPr/>
                <p:nvPr userDrawn="1"/>
              </p:nvSpPr>
              <p:spPr>
                <a:xfrm>
                  <a:off x="9828712" y="5849458"/>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3" name="Picture 2"/>
            <p:cNvPicPr>
              <a:picLocks noChangeAspect="1"/>
            </p:cNvPicPr>
            <p:nvPr userDrawn="1"/>
          </p:nvPicPr>
          <p:blipFill>
            <a:blip r:embed="rId4"/>
            <a:stretch>
              <a:fillRect/>
            </a:stretch>
          </p:blipFill>
          <p:spPr>
            <a:xfrm>
              <a:off x="-554236" y="3367625"/>
              <a:ext cx="399068" cy="369138"/>
            </a:xfrm>
            <a:prstGeom prst="rect">
              <a:avLst/>
            </a:prstGeom>
          </p:spPr>
        </p:pic>
      </p:grpSp>
    </p:spTree>
    <p:extLst>
      <p:ext uri="{BB962C8B-B14F-4D97-AF65-F5344CB8AC3E}">
        <p14:creationId xmlns:p14="http://schemas.microsoft.com/office/powerpoint/2010/main" val="299128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9" name="Picture 8"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76" cy="6858000"/>
          </a:xfrm>
          <a:prstGeom prst="rect">
            <a:avLst/>
          </a:prstGeom>
        </p:spPr>
      </p:pic>
      <p:sp>
        <p:nvSpPr>
          <p:cNvPr id="7" name="Title 1"/>
          <p:cNvSpPr>
            <a:spLocks noGrp="1"/>
          </p:cNvSpPr>
          <p:nvPr>
            <p:ph type="title" hasCustomPrompt="1"/>
          </p:nvPr>
        </p:nvSpPr>
        <p:spPr/>
        <p:txBody>
          <a:bodyPr/>
          <a:lstStyle>
            <a:lvl1pPr>
              <a:defRPr/>
            </a:lvl1pPr>
          </a:lstStyle>
          <a:p>
            <a:r>
              <a:rPr lang="en-GB" dirty="0"/>
              <a:t>Click to add section title</a:t>
            </a:r>
          </a:p>
        </p:txBody>
      </p:sp>
      <p:sp>
        <p:nvSpPr>
          <p:cNvPr id="3" name="Text Placeholder 2"/>
          <p:cNvSpPr>
            <a:spLocks noGrp="1"/>
          </p:cNvSpPr>
          <p:nvPr>
            <p:ph type="body" idx="1" hasCustomPrompt="1"/>
          </p:nvPr>
        </p:nvSpPr>
        <p:spPr>
          <a:xfrm>
            <a:off x="654050" y="1504951"/>
            <a:ext cx="10566398"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3" name="Text Placeholder 3"/>
          <p:cNvSpPr>
            <a:spLocks noGrp="1"/>
          </p:cNvSpPr>
          <p:nvPr>
            <p:ph type="body" sz="quarter" idx="14" hasCustomPrompt="1"/>
          </p:nvPr>
        </p:nvSpPr>
        <p:spPr>
          <a:xfrm>
            <a:off x="654050" y="1989212"/>
            <a:ext cx="10566400" cy="504000"/>
          </a:xfrm>
        </p:spPr>
        <p:txBody>
          <a:bodyPr>
            <a:normAutofit/>
          </a:bodyPr>
          <a:lstStyle>
            <a:lvl1pPr marL="0" indent="0">
              <a:buFontTx/>
              <a:buNone/>
              <a:defRPr sz="3200" cap="none" baseline="0">
                <a:solidFill>
                  <a:schemeClr val="accent1"/>
                </a:solidFill>
              </a:defRPr>
            </a:lvl1pPr>
          </a:lstStyle>
          <a:p>
            <a:pPr lvl="0"/>
            <a:r>
              <a:rPr lang="en-GB" dirty="0"/>
              <a:t>Highlighting key element / words in red</a:t>
            </a:r>
          </a:p>
        </p:txBody>
      </p:sp>
      <p:sp>
        <p:nvSpPr>
          <p:cNvPr id="8" name="Text Placeholder 4"/>
          <p:cNvSpPr>
            <a:spLocks noGrp="1"/>
          </p:cNvSpPr>
          <p:nvPr>
            <p:ph type="body" sz="quarter" idx="13" hasCustomPrompt="1"/>
          </p:nvPr>
        </p:nvSpPr>
        <p:spPr>
          <a:xfrm>
            <a:off x="1298574" y="3284538"/>
            <a:ext cx="9921875" cy="3071812"/>
          </a:xfrm>
        </p:spPr>
        <p:txBody>
          <a:bodyPr>
            <a:noAutofit/>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E4A895DE-A2D9-46A4-B2C3-419086917E39}" type="datetime1">
              <a:rPr lang="en-GB" smtClean="0"/>
              <a:t>03/11/2021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B425281-793C-44B6-9FB4-1EB1BF188BFD}" type="slidenum">
              <a:rPr lang="en-GB" smtClean="0"/>
              <a:t>‹N°›</a:t>
            </a:fld>
            <a:endParaRPr lang="en-GB" dirty="0"/>
          </a:p>
        </p:txBody>
      </p:sp>
      <p:pic>
        <p:nvPicPr>
          <p:cNvPr id="10" name="Previe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8000" y="0"/>
            <a:ext cx="1943100" cy="1095202"/>
          </a:xfrm>
          <a:prstGeom prst="rect">
            <a:avLst/>
          </a:prstGeom>
        </p:spPr>
      </p:pic>
      <p:grpSp>
        <p:nvGrpSpPr>
          <p:cNvPr id="11" name="Group 10"/>
          <p:cNvGrpSpPr>
            <a:grpSpLocks/>
          </p:cNvGrpSpPr>
          <p:nvPr userDrawn="1"/>
        </p:nvGrpSpPr>
        <p:grpSpPr bwMode="auto">
          <a:xfrm>
            <a:off x="-2289877" y="3284538"/>
            <a:ext cx="2106612" cy="1354138"/>
            <a:chOff x="-2231300" y="2231625"/>
            <a:chExt cx="2106943" cy="1353870"/>
          </a:xfrm>
        </p:grpSpPr>
        <p:sp>
          <p:nvSpPr>
            <p:cNvPr id="12"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4" name="Group 13"/>
            <p:cNvGrpSpPr>
              <a:grpSpLocks/>
            </p:cNvGrpSpPr>
            <p:nvPr userDrawn="1"/>
          </p:nvGrpSpPr>
          <p:grpSpPr bwMode="auto">
            <a:xfrm>
              <a:off x="-544672" y="2731719"/>
              <a:ext cx="419742" cy="242548"/>
              <a:chOff x="-832082" y="3286289"/>
              <a:chExt cx="358924" cy="219989"/>
            </a:xfrm>
          </p:grpSpPr>
          <p:pic>
            <p:nvPicPr>
              <p:cNvPr id="1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19"/>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5" name="Group 14"/>
            <p:cNvGrpSpPr>
              <a:grpSpLocks/>
            </p:cNvGrpSpPr>
            <p:nvPr userDrawn="1"/>
          </p:nvGrpSpPr>
          <p:grpSpPr bwMode="auto">
            <a:xfrm>
              <a:off x="-531551" y="3339969"/>
              <a:ext cx="407194" cy="245526"/>
              <a:chOff x="-474298" y="3592325"/>
              <a:chExt cx="348194" cy="222690"/>
            </a:xfrm>
          </p:grpSpPr>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8" name="Rounded Rectangle 17"/>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21" name="Billed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88000" y="1196752"/>
            <a:ext cx="1943100" cy="1095202"/>
          </a:xfrm>
          <a:prstGeom prst="rect">
            <a:avLst/>
          </a:prstGeom>
        </p:spPr>
      </p:pic>
    </p:spTree>
    <p:extLst>
      <p:ext uri="{BB962C8B-B14F-4D97-AF65-F5344CB8AC3E}">
        <p14:creationId xmlns:p14="http://schemas.microsoft.com/office/powerpoint/2010/main" val="3737248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small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Click to add section title</a:t>
            </a:r>
          </a:p>
        </p:txBody>
      </p:sp>
      <p:sp>
        <p:nvSpPr>
          <p:cNvPr id="9" name="Text Placeholder 2"/>
          <p:cNvSpPr>
            <a:spLocks noGrp="1"/>
          </p:cNvSpPr>
          <p:nvPr>
            <p:ph type="body" idx="1" hasCustomPrompt="1"/>
          </p:nvPr>
        </p:nvSpPr>
        <p:spPr>
          <a:xfrm>
            <a:off x="654050" y="1504951"/>
            <a:ext cx="7098133" cy="468000"/>
          </a:xfrm>
        </p:spPr>
        <p:txBody>
          <a:bodyPr>
            <a:normAutofit/>
          </a:bodyPr>
          <a:lstStyle>
            <a:lvl1pPr marL="0" indent="0">
              <a:buNone/>
              <a:defRPr sz="2800" cap="none"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slide message</a:t>
            </a:r>
          </a:p>
        </p:txBody>
      </p:sp>
      <p:sp>
        <p:nvSpPr>
          <p:cNvPr id="11" name="Text Placeholder 3"/>
          <p:cNvSpPr>
            <a:spLocks noGrp="1"/>
          </p:cNvSpPr>
          <p:nvPr>
            <p:ph type="body" sz="quarter" idx="14" hasCustomPrompt="1"/>
          </p:nvPr>
        </p:nvSpPr>
        <p:spPr>
          <a:xfrm>
            <a:off x="654050" y="1989212"/>
            <a:ext cx="7098135" cy="504000"/>
          </a:xfrm>
        </p:spPr>
        <p:txBody>
          <a:bodyPr>
            <a:normAutofit/>
          </a:bodyPr>
          <a:lstStyle>
            <a:lvl1pPr marL="0" indent="0">
              <a:buNone/>
              <a:defRPr sz="3200" cap="none" baseline="0">
                <a:solidFill>
                  <a:schemeClr val="accent1"/>
                </a:solidFill>
              </a:defRPr>
            </a:lvl1pPr>
          </a:lstStyle>
          <a:p>
            <a:pPr lvl="0"/>
            <a:r>
              <a:rPr lang="en-GB" dirty="0"/>
              <a:t>Highlighting key element / words in red</a:t>
            </a:r>
          </a:p>
        </p:txBody>
      </p:sp>
      <p:sp>
        <p:nvSpPr>
          <p:cNvPr id="10" name="Text Placeholder 4"/>
          <p:cNvSpPr>
            <a:spLocks noGrp="1"/>
          </p:cNvSpPr>
          <p:nvPr>
            <p:ph type="body" sz="quarter" idx="13" hasCustomPrompt="1"/>
          </p:nvPr>
        </p:nvSpPr>
        <p:spPr>
          <a:xfrm>
            <a:off x="1298575" y="3284538"/>
            <a:ext cx="6453610" cy="3071812"/>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Picture Placeholder 5"/>
          <p:cNvSpPr>
            <a:spLocks noGrp="1"/>
          </p:cNvSpPr>
          <p:nvPr>
            <p:ph type="pic" sz="quarter" idx="15" hasCustomPrompt="1"/>
          </p:nvPr>
        </p:nvSpPr>
        <p:spPr>
          <a:xfrm>
            <a:off x="8112224" y="971999"/>
            <a:ext cx="4084576" cy="5896800"/>
          </a:xfrm>
          <a:solidFill>
            <a:schemeClr val="tx1">
              <a:lumMod val="20000"/>
              <a:lumOff val="80000"/>
            </a:schemeClr>
          </a:solidFill>
        </p:spPr>
        <p:txBody>
          <a:bodyPr lIns="0" tIns="612000" rIns="0" anchor="ctr" anchorCtr="0">
            <a:normAutofit/>
          </a:bodyPr>
          <a:lstStyle>
            <a:lvl1pPr marL="0" indent="0" algn="ctr">
              <a:buNone/>
              <a:defRPr sz="1400" baseline="0">
                <a:solidFill>
                  <a:schemeClr val="tx1"/>
                </a:solidFill>
              </a:defRPr>
            </a:lvl1pPr>
          </a:lstStyle>
          <a:p>
            <a:r>
              <a:rPr lang="en-GB" noProof="0" dirty="0"/>
              <a:t>Click on icon to insert picture</a:t>
            </a:r>
          </a:p>
        </p:txBody>
      </p:sp>
      <p:sp>
        <p:nvSpPr>
          <p:cNvPr id="5" name="Date Placeholder 4"/>
          <p:cNvSpPr>
            <a:spLocks noGrp="1"/>
          </p:cNvSpPr>
          <p:nvPr>
            <p:ph type="dt" sz="half" idx="10"/>
          </p:nvPr>
        </p:nvSpPr>
        <p:spPr/>
        <p:txBody>
          <a:bodyPr/>
          <a:lstStyle/>
          <a:p>
            <a:fld id="{59F30495-015D-4DFE-AFC6-CC066761195C}" type="datetime1">
              <a:rPr lang="en-GB" smtClean="0"/>
              <a:t>03/11/2021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B425281-793C-44B6-9FB4-1EB1BF188BFD}" type="slidenum">
              <a:rPr lang="en-GB" smtClean="0"/>
              <a:t>‹N°›</a:t>
            </a:fld>
            <a:endParaRPr lang="en-GB" dirty="0"/>
          </a:p>
        </p:txBody>
      </p:sp>
      <p:grpSp>
        <p:nvGrpSpPr>
          <p:cNvPr id="13" name="Group 12"/>
          <p:cNvGrpSpPr>
            <a:grpSpLocks/>
          </p:cNvGrpSpPr>
          <p:nvPr userDrawn="1"/>
        </p:nvGrpSpPr>
        <p:grpSpPr bwMode="auto">
          <a:xfrm>
            <a:off x="-2289877" y="3284538"/>
            <a:ext cx="2106612" cy="1354138"/>
            <a:chOff x="-2231300" y="2231625"/>
            <a:chExt cx="2106943" cy="1353870"/>
          </a:xfrm>
        </p:grpSpPr>
        <p:sp>
          <p:nvSpPr>
            <p:cNvPr id="14" name="TextBox 17"/>
            <p:cNvSpPr txBox="1">
              <a:spLocks noChangeArrowheads="1"/>
            </p:cNvSpPr>
            <p:nvPr userDrawn="1"/>
          </p:nvSpPr>
          <p:spPr bwMode="auto">
            <a:xfrm>
              <a:off x="-2231300" y="2231625"/>
              <a:ext cx="2105356" cy="12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r" eaLnBrk="1" hangingPunct="1">
                <a:spcBef>
                  <a:spcPct val="0"/>
                </a:spcBef>
                <a:buFontTx/>
                <a:buNone/>
                <a:defRPr/>
              </a:pPr>
              <a:r>
                <a:rPr lang="en-GB" altLang="da-DK" sz="1000" noProof="1">
                  <a:solidFill>
                    <a:schemeClr val="tx2"/>
                  </a:solidFill>
                  <a:latin typeface="+mn-lt"/>
                  <a:cs typeface="Arial" charset="0"/>
                </a:rPr>
                <a:t>To add preformatted bullets,</a:t>
              </a:r>
            </a:p>
            <a:p>
              <a:pPr algn="r" eaLnBrk="1" hangingPunct="1">
                <a:spcBef>
                  <a:spcPct val="0"/>
                </a:spcBef>
                <a:buFontTx/>
                <a:buNone/>
                <a:defRPr/>
              </a:pPr>
              <a:r>
                <a:rPr lang="en-GB" altLang="da-DK" sz="1000" noProof="1">
                  <a:solidFill>
                    <a:schemeClr val="tx2"/>
                  </a:solidFill>
                  <a:latin typeface="+mn-lt"/>
                  <a:cs typeface="Arial" charset="0"/>
                </a:rPr>
                <a:t>click the </a:t>
              </a:r>
              <a:r>
                <a:rPr lang="en-GB" altLang="da-DK" sz="1000" b="1" noProof="1">
                  <a:solidFill>
                    <a:schemeClr val="tx2"/>
                  </a:solidFill>
                  <a:latin typeface="+mn-lt"/>
                  <a:cs typeface="Arial" charset="0"/>
                </a:rPr>
                <a:t>Home</a:t>
              </a:r>
              <a:r>
                <a:rPr lang="en-GB" altLang="da-DK" sz="1000" noProof="1">
                  <a:solidFill>
                    <a:schemeClr val="tx2"/>
                  </a:solidFill>
                  <a:latin typeface="+mn-lt"/>
                  <a:cs typeface="Arial" charset="0"/>
                </a:rPr>
                <a:t> tab and select</a:t>
              </a:r>
            </a:p>
            <a:p>
              <a:pPr algn="r" eaLnBrk="1" hangingPunct="1">
                <a:spcBef>
                  <a:spcPct val="0"/>
                </a:spcBef>
                <a:buFontTx/>
                <a:buNone/>
                <a:defRPr/>
              </a:pPr>
              <a:r>
                <a:rPr lang="en-GB" altLang="da-DK" sz="1000" b="1" noProof="1">
                  <a:solidFill>
                    <a:schemeClr val="tx2"/>
                  </a:solidFill>
                  <a:latin typeface="+mn-lt"/>
                  <a:cs typeface="Arial" charset="0"/>
                </a:rPr>
                <a:t>Increase Indent</a:t>
              </a: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endParaRPr lang="en-GB" altLang="da-DK" sz="1000" noProof="1">
                <a:solidFill>
                  <a:schemeClr val="tx2"/>
                </a:solidFill>
                <a:latin typeface="+mn-lt"/>
                <a:cs typeface="Arial" charset="0"/>
              </a:endParaRPr>
            </a:p>
            <a:p>
              <a:pPr algn="r" eaLnBrk="1" hangingPunct="1">
                <a:spcBef>
                  <a:spcPct val="0"/>
                </a:spcBef>
                <a:buFontTx/>
                <a:buNone/>
                <a:defRPr/>
              </a:pPr>
              <a:r>
                <a:rPr lang="en-GB" altLang="da-DK" sz="1000" noProof="1">
                  <a:solidFill>
                    <a:schemeClr val="tx2"/>
                  </a:solidFill>
                  <a:latin typeface="+mn-lt"/>
                  <a:cs typeface="Arial" charset="0"/>
                </a:rPr>
                <a:t>Click </a:t>
              </a:r>
              <a:r>
                <a:rPr lang="en-GB" altLang="da-DK" sz="1000" b="1" noProof="1">
                  <a:solidFill>
                    <a:schemeClr val="tx2"/>
                  </a:solidFill>
                  <a:latin typeface="+mn-lt"/>
                  <a:cs typeface="Arial" charset="0"/>
                </a:rPr>
                <a:t>Decrease Indent</a:t>
              </a:r>
            </a:p>
            <a:p>
              <a:pPr algn="r" eaLnBrk="1" hangingPunct="1">
                <a:spcBef>
                  <a:spcPct val="0"/>
                </a:spcBef>
                <a:buFontTx/>
                <a:buNone/>
                <a:defRPr/>
              </a:pPr>
              <a:r>
                <a:rPr lang="en-GB" altLang="da-DK" sz="1000" noProof="1">
                  <a:solidFill>
                    <a:schemeClr val="tx2"/>
                  </a:solidFill>
                  <a:latin typeface="+mn-lt"/>
                  <a:cs typeface="Arial" charset="0"/>
                </a:rPr>
                <a:t>to return to the previous list design</a:t>
              </a:r>
            </a:p>
            <a:p>
              <a:pPr algn="r" eaLnBrk="1" hangingPunct="1">
                <a:spcBef>
                  <a:spcPct val="0"/>
                </a:spcBef>
                <a:buFontTx/>
                <a:buNone/>
                <a:defRPr/>
              </a:pPr>
              <a:r>
                <a:rPr lang="en-GB" altLang="da-DK" sz="1000" b="1" noProof="1">
                  <a:solidFill>
                    <a:schemeClr val="tx2"/>
                  </a:solidFill>
                  <a:latin typeface="+mn-lt"/>
                  <a:cs typeface="Arial" charset="0"/>
                </a:rPr>
                <a:t> </a:t>
              </a:r>
            </a:p>
          </p:txBody>
        </p:sp>
        <p:grpSp>
          <p:nvGrpSpPr>
            <p:cNvPr id="15" name="Group 14"/>
            <p:cNvGrpSpPr>
              <a:grpSpLocks/>
            </p:cNvGrpSpPr>
            <p:nvPr userDrawn="1"/>
          </p:nvGrpSpPr>
          <p:grpSpPr bwMode="auto">
            <a:xfrm>
              <a:off x="-544672" y="2731719"/>
              <a:ext cx="419742" cy="242548"/>
              <a:chOff x="-832082" y="3286289"/>
              <a:chExt cx="358924" cy="219989"/>
            </a:xfrm>
          </p:grpSpPr>
          <p:pic>
            <p:nvPicPr>
              <p:cNvPr id="20"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2082" y="3286289"/>
                <a:ext cx="358924" cy="21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userDrawn="1"/>
            </p:nvSpPr>
            <p:spPr bwMode="auto">
              <a:xfrm>
                <a:off x="-653241" y="3287610"/>
                <a:ext cx="169711" cy="21593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oup 15"/>
            <p:cNvGrpSpPr>
              <a:grpSpLocks/>
            </p:cNvGrpSpPr>
            <p:nvPr userDrawn="1"/>
          </p:nvGrpSpPr>
          <p:grpSpPr bwMode="auto">
            <a:xfrm>
              <a:off x="-531551" y="3339969"/>
              <a:ext cx="407194" cy="245526"/>
              <a:chOff x="-474298" y="3592325"/>
              <a:chExt cx="348194" cy="222690"/>
            </a:xfrm>
          </p:grpSpPr>
          <p:pic>
            <p:nvPicPr>
              <p:cNvPr id="17" name="Picture 1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userDrawn="1"/>
            </p:nvSpPr>
            <p:spPr bwMode="auto">
              <a:xfrm>
                <a:off x="-297173" y="3594762"/>
                <a:ext cx="171069" cy="21161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9" name="Rounded Rectangle 18"/>
              <p:cNvSpPr/>
              <p:nvPr userDrawn="1"/>
            </p:nvSpPr>
            <p:spPr bwMode="auto">
              <a:xfrm>
                <a:off x="-465528" y="3597641"/>
                <a:ext cx="168354" cy="217374"/>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26" name="Group 28"/>
          <p:cNvGrpSpPr/>
          <p:nvPr userDrawn="1"/>
        </p:nvGrpSpPr>
        <p:grpSpPr>
          <a:xfrm>
            <a:off x="12360696" y="2322792"/>
            <a:ext cx="1871662" cy="2769989"/>
            <a:chOff x="-2008947" y="2420888"/>
            <a:chExt cx="1871662" cy="2769989"/>
          </a:xfrm>
        </p:grpSpPr>
        <p:grpSp>
          <p:nvGrpSpPr>
            <p:cNvPr id="27" name="Gruppe 1"/>
            <p:cNvGrpSpPr/>
            <p:nvPr userDrawn="1"/>
          </p:nvGrpSpPr>
          <p:grpSpPr>
            <a:xfrm>
              <a:off x="-2008947" y="2420888"/>
              <a:ext cx="1871662" cy="2769989"/>
              <a:chOff x="9231313" y="2327275"/>
              <a:chExt cx="1871662" cy="2769989"/>
            </a:xfrm>
          </p:grpSpPr>
          <p:sp>
            <p:nvSpPr>
              <p:cNvPr id="36" name="TextBox 31"/>
              <p:cNvSpPr txBox="1">
                <a:spLocks noChangeArrowheads="1"/>
              </p:cNvSpPr>
              <p:nvPr userDrawn="1"/>
            </p:nvSpPr>
            <p:spPr bwMode="auto">
              <a:xfrm>
                <a:off x="9231313" y="2327275"/>
                <a:ext cx="187166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GB" sz="1000" b="1" kern="1200" dirty="0">
                    <a:solidFill>
                      <a:schemeClr val="tx2"/>
                    </a:solidFill>
                    <a:latin typeface="Arial" pitchFamily="34" charset="0"/>
                    <a:ea typeface="+mn-ea"/>
                    <a:cs typeface="Arial" pitchFamily="34" charset="0"/>
                  </a:rPr>
                  <a:t>Insert Picture</a:t>
                </a:r>
              </a:p>
              <a:p>
                <a:r>
                  <a:rPr lang="en-GB" sz="1000" b="1" kern="1200" dirty="0">
                    <a:solidFill>
                      <a:schemeClr val="tx2"/>
                    </a:solidFill>
                    <a:latin typeface="Arial" pitchFamily="34" charset="0"/>
                    <a:ea typeface="+mn-ea"/>
                    <a:cs typeface="Arial" pitchFamily="34" charset="0"/>
                  </a:rPr>
                  <a:t>1.</a:t>
                </a:r>
                <a:r>
                  <a:rPr lang="en-GB" sz="1000" kern="1200" dirty="0">
                    <a:solidFill>
                      <a:schemeClr val="tx2"/>
                    </a:solidFill>
                    <a:latin typeface="Arial" pitchFamily="34" charset="0"/>
                    <a:ea typeface="+mn-ea"/>
                    <a:cs typeface="Arial" pitchFamily="34" charset="0"/>
                  </a:rPr>
                  <a:t> Click thumbnail image icon in the middle of</a:t>
                </a:r>
                <a:r>
                  <a:rPr lang="en-GB" sz="1000" kern="1200" baseline="0" dirty="0">
                    <a:solidFill>
                      <a:schemeClr val="tx2"/>
                    </a:solidFill>
                    <a:latin typeface="Arial" pitchFamily="34" charset="0"/>
                    <a:ea typeface="+mn-ea"/>
                    <a:cs typeface="Arial" pitchFamily="34" charset="0"/>
                  </a:rPr>
                  <a:t> the </a:t>
                </a:r>
                <a:r>
                  <a:rPr lang="en-GB" sz="1000" kern="1200" dirty="0">
                    <a:solidFill>
                      <a:schemeClr val="tx2"/>
                    </a:solidFill>
                    <a:latin typeface="Arial" pitchFamily="34" charset="0"/>
                    <a:ea typeface="+mn-ea"/>
                    <a:cs typeface="Arial" pitchFamily="34" charset="0"/>
                  </a:rPr>
                  <a:t>placeholder </a:t>
                </a:r>
              </a:p>
              <a:p>
                <a:r>
                  <a:rPr lang="en-GB" sz="1000" b="1" kern="1200" dirty="0">
                    <a:solidFill>
                      <a:schemeClr val="tx2"/>
                    </a:solidFill>
                    <a:latin typeface="Arial" pitchFamily="34" charset="0"/>
                    <a:ea typeface="+mn-ea"/>
                    <a:cs typeface="Arial" pitchFamily="34" charset="0"/>
                  </a:rPr>
                  <a:t>2. </a:t>
                </a:r>
                <a:r>
                  <a:rPr lang="en-GB" sz="1000" kern="1200" dirty="0">
                    <a:solidFill>
                      <a:schemeClr val="tx2"/>
                    </a:solidFill>
                    <a:latin typeface="Arial" pitchFamily="34" charset="0"/>
                    <a:ea typeface="+mn-ea"/>
                    <a:cs typeface="Arial" pitchFamily="34" charset="0"/>
                  </a:rPr>
                  <a:t>add the desired picture</a:t>
                </a:r>
              </a:p>
              <a:p>
                <a:r>
                  <a:rPr lang="en-GB" sz="1000" b="1" kern="1200" dirty="0">
                    <a:solidFill>
                      <a:schemeClr val="tx2"/>
                    </a:solidFill>
                    <a:latin typeface="Arial" pitchFamily="34" charset="0"/>
                    <a:ea typeface="+mn-ea"/>
                    <a:cs typeface="Arial" pitchFamily="34" charset="0"/>
                  </a:rPr>
                  <a:t>3. </a:t>
                </a:r>
                <a:r>
                  <a:rPr lang="en-GB" sz="1000" kern="1200" dirty="0">
                    <a:solidFill>
                      <a:schemeClr val="tx2"/>
                    </a:solidFill>
                    <a:latin typeface="Arial" pitchFamily="34" charset="0"/>
                    <a:ea typeface="+mn-ea"/>
                    <a:cs typeface="Arial" pitchFamily="34" charset="0"/>
                  </a:rPr>
                  <a:t>Click </a:t>
                </a:r>
                <a:r>
                  <a:rPr lang="en-GB" sz="1000" b="1" kern="1200" dirty="0">
                    <a:solidFill>
                      <a:schemeClr val="tx2"/>
                    </a:solidFill>
                    <a:latin typeface="Arial" pitchFamily="34" charset="0"/>
                    <a:ea typeface="+mn-ea"/>
                    <a:cs typeface="Arial" pitchFamily="34" charset="0"/>
                  </a:rPr>
                  <a:t>Crop</a:t>
                </a:r>
                <a:r>
                  <a:rPr lang="en-GB" sz="1000" kern="1200" dirty="0">
                    <a:solidFill>
                      <a:schemeClr val="tx2"/>
                    </a:solidFill>
                    <a:latin typeface="Arial" pitchFamily="34" charset="0"/>
                    <a:ea typeface="+mn-ea"/>
                    <a:cs typeface="Arial" pitchFamily="34" charset="0"/>
                  </a:rPr>
                  <a:t> to change </a:t>
                </a:r>
              </a:p>
              <a:p>
                <a:r>
                  <a:rPr lang="en-GB" sz="1000" kern="1200" dirty="0">
                    <a:solidFill>
                      <a:schemeClr val="tx2"/>
                    </a:solidFill>
                    <a:latin typeface="Arial" pitchFamily="34" charset="0"/>
                    <a:ea typeface="+mn-ea"/>
                    <a:cs typeface="Arial" pitchFamily="34" charset="0"/>
                  </a:rPr>
                  <a:t>focus of the image / size</a:t>
                </a:r>
              </a:p>
              <a:p>
                <a:r>
                  <a:rPr lang="en-GB" sz="1000" kern="1200" dirty="0">
                    <a:solidFill>
                      <a:schemeClr val="tx2"/>
                    </a:solidFill>
                    <a:latin typeface="Arial" pitchFamily="34" charset="0"/>
                    <a:ea typeface="+mn-ea"/>
                    <a:cs typeface="Arial" pitchFamily="34" charset="0"/>
                  </a:rPr>
                  <a:t> </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r>
                  <a:rPr lang="en-GB" sz="1000" b="1" kern="1200" dirty="0">
                    <a:solidFill>
                      <a:schemeClr val="tx2"/>
                    </a:solidFill>
                    <a:latin typeface="Arial" pitchFamily="34" charset="0"/>
                    <a:ea typeface="+mn-ea"/>
                    <a:cs typeface="Arial" pitchFamily="34" charset="0"/>
                  </a:rPr>
                  <a:t>4. </a:t>
                </a:r>
                <a:r>
                  <a:rPr lang="en-GB" sz="1000" kern="1200" dirty="0">
                    <a:solidFill>
                      <a:schemeClr val="tx2"/>
                    </a:solidFill>
                    <a:latin typeface="Arial" pitchFamily="34" charset="0"/>
                    <a:ea typeface="+mn-ea"/>
                    <a:cs typeface="Arial" pitchFamily="34" charset="0"/>
                  </a:rPr>
                  <a:t>If you want to scale the image hold the </a:t>
                </a:r>
                <a:r>
                  <a:rPr lang="en-GB" sz="1000" b="1" kern="1200" dirty="0">
                    <a:solidFill>
                      <a:schemeClr val="tx2"/>
                    </a:solidFill>
                    <a:latin typeface="Arial" pitchFamily="34" charset="0"/>
                    <a:ea typeface="+mn-ea"/>
                    <a:cs typeface="Arial" pitchFamily="34" charset="0"/>
                  </a:rPr>
                  <a:t>SHIFT</a:t>
                </a:r>
                <a:r>
                  <a:rPr lang="en-GB" sz="1000" kern="1200" dirty="0">
                    <a:solidFill>
                      <a:schemeClr val="tx2"/>
                    </a:solidFill>
                    <a:latin typeface="Arial" pitchFamily="34" charset="0"/>
                    <a:ea typeface="+mn-ea"/>
                    <a:cs typeface="Arial" pitchFamily="34" charset="0"/>
                  </a:rPr>
                  <a:t> button down while dragging the corners of the image</a:t>
                </a: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endParaRPr lang="en-GB" sz="1000" kern="1200" dirty="0">
                  <a:solidFill>
                    <a:schemeClr val="tx2"/>
                  </a:solidFill>
                  <a:latin typeface="Arial" pitchFamily="34" charset="0"/>
                  <a:ea typeface="+mn-ea"/>
                  <a:cs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000" b="1" kern="1200" dirty="0">
                    <a:solidFill>
                      <a:schemeClr val="tx2"/>
                    </a:solidFill>
                    <a:latin typeface="Arial" pitchFamily="34" charset="0"/>
                    <a:ea typeface="+mn-ea"/>
                    <a:cs typeface="Arial" pitchFamily="34" charset="0"/>
                  </a:rPr>
                  <a:t>5. </a:t>
                </a:r>
                <a:r>
                  <a:rPr lang="en-GB" sz="1000" kern="1200" dirty="0">
                    <a:solidFill>
                      <a:schemeClr val="tx2"/>
                    </a:solidFill>
                    <a:latin typeface="Arial" pitchFamily="34" charset="0"/>
                    <a:ea typeface="+mn-ea"/>
                    <a:cs typeface="Arial" pitchFamily="34" charset="0"/>
                  </a:rPr>
                  <a:t>Right-click on the picture and select </a:t>
                </a:r>
                <a:r>
                  <a:rPr lang="en-GB" sz="1000" b="1" kern="1200" dirty="0">
                    <a:solidFill>
                      <a:schemeClr val="tx2"/>
                    </a:solidFill>
                    <a:latin typeface="Arial" pitchFamily="34" charset="0"/>
                    <a:ea typeface="+mn-ea"/>
                    <a:cs typeface="Arial" pitchFamily="34" charset="0"/>
                  </a:rPr>
                  <a:t>Send to back</a:t>
                </a:r>
              </a:p>
            </p:txBody>
          </p:sp>
          <p:grpSp>
            <p:nvGrpSpPr>
              <p:cNvPr id="37" name="Gruppe 1"/>
              <p:cNvGrpSpPr>
                <a:grpSpLocks/>
              </p:cNvGrpSpPr>
              <p:nvPr userDrawn="1"/>
            </p:nvGrpSpPr>
            <p:grpSpPr bwMode="auto">
              <a:xfrm>
                <a:off x="9254797" y="4356775"/>
                <a:ext cx="331787" cy="342899"/>
                <a:chOff x="8337348" y="5840143"/>
                <a:chExt cx="331631" cy="343551"/>
              </a:xfrm>
            </p:grpSpPr>
            <p:pic>
              <p:nvPicPr>
                <p:cNvPr id="38" name="Picture 3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0876" y="5840143"/>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le 34"/>
                <p:cNvSpPr/>
                <p:nvPr userDrawn="1"/>
              </p:nvSpPr>
              <p:spPr>
                <a:xfrm>
                  <a:off x="8337348" y="5840145"/>
                  <a:ext cx="209451" cy="171776"/>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000" dirty="0"/>
                </a:p>
              </p:txBody>
            </p:sp>
          </p:grpSp>
        </p:grpSp>
        <p:pic>
          <p:nvPicPr>
            <p:cNvPr id="28" name="Picture 30"/>
            <p:cNvPicPr>
              <a:picLocks noChangeAspect="1"/>
            </p:cNvPicPr>
            <p:nvPr userDrawn="1"/>
          </p:nvPicPr>
          <p:blipFill>
            <a:blip r:embed="rId5"/>
            <a:stretch>
              <a:fillRect/>
            </a:stretch>
          </p:blipFill>
          <p:spPr>
            <a:xfrm>
              <a:off x="-2002556" y="3367604"/>
              <a:ext cx="399069" cy="369138"/>
            </a:xfrm>
            <a:prstGeom prst="rect">
              <a:avLst/>
            </a:prstGeom>
          </p:spPr>
        </p:pic>
      </p:grpSp>
    </p:spTree>
    <p:extLst>
      <p:ext uri="{BB962C8B-B14F-4D97-AF65-F5344CB8AC3E}">
        <p14:creationId xmlns:p14="http://schemas.microsoft.com/office/powerpoint/2010/main" val="756772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752" y="78885"/>
            <a:ext cx="8373291" cy="727869"/>
          </a:xfrm>
          <a:prstGeom prst="rect">
            <a:avLst/>
          </a:prstGeom>
        </p:spPr>
        <p:txBody>
          <a:bodyPr vert="horz" lIns="91440" tIns="45720" rIns="91440" bIns="45720" rtlCol="0" anchor="b" anchorCtr="0">
            <a:noAutofit/>
          </a:bodyPr>
          <a:lstStyle/>
          <a:p>
            <a:endParaRPr dirty="0"/>
          </a:p>
        </p:txBody>
      </p:sp>
      <p:sp>
        <p:nvSpPr>
          <p:cNvPr id="8" name="Subtitle 2"/>
          <p:cNvSpPr txBox="1">
            <a:spLocks/>
          </p:cNvSpPr>
          <p:nvPr/>
        </p:nvSpPr>
        <p:spPr>
          <a:xfrm>
            <a:off x="8772843" y="908667"/>
            <a:ext cx="3694957" cy="450573"/>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r>
              <a:rPr lang="fr-FR" sz="1800" b="1" i="1" dirty="0">
                <a:solidFill>
                  <a:srgbClr val="FF0000"/>
                </a:solidFill>
              </a:rPr>
              <a:t>Journée occasion 2021</a:t>
            </a:r>
          </a:p>
        </p:txBody>
      </p:sp>
      <p:sp>
        <p:nvSpPr>
          <p:cNvPr id="9" name="Text Placeholder 2"/>
          <p:cNvSpPr txBox="1">
            <a:spLocks/>
          </p:cNvSpPr>
          <p:nvPr userDrawn="1"/>
        </p:nvSpPr>
        <p:spPr>
          <a:xfrm>
            <a:off x="10734917" y="6335885"/>
            <a:ext cx="1285434" cy="323469"/>
          </a:xfrm>
          <a:prstGeom prst="rect">
            <a:avLst/>
          </a:prstGeom>
        </p:spPr>
        <p:txBody>
          <a:bodyPr vert="horz" lIns="91440" tIns="45720" rIns="91440" bIns="45720" rtlCol="0">
            <a:normAutofit fontScale="85000" lnSpcReduction="10000"/>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dirty="0"/>
              <a:t>13/10/2021</a:t>
            </a:r>
          </a:p>
        </p:txBody>
      </p:sp>
      <p:sp>
        <p:nvSpPr>
          <p:cNvPr id="10" name="Espace réservé de la date 2"/>
          <p:cNvSpPr txBox="1">
            <a:spLocks/>
          </p:cNvSpPr>
          <p:nvPr userDrawn="1"/>
        </p:nvSpPr>
        <p:spPr>
          <a:xfrm>
            <a:off x="215192" y="6335885"/>
            <a:ext cx="3466013" cy="365125"/>
          </a:xfrm>
          <a:prstGeom prst="rect">
            <a:avLst/>
          </a:prstGeom>
        </p:spPr>
        <p:txBody>
          <a:bodyPr/>
          <a:lstStyle>
            <a:defPPr>
              <a:defRPr lang="fr-FR"/>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www.argus-chariot.com</a:t>
            </a:r>
          </a:p>
        </p:txBody>
      </p:sp>
      <p:pic>
        <p:nvPicPr>
          <p:cNvPr id="3" name="Image 2">
            <a:extLst>
              <a:ext uri="{FF2B5EF4-FFF2-40B4-BE49-F238E27FC236}">
                <a16:creationId xmlns:a16="http://schemas.microsoft.com/office/drawing/2014/main" id="{6587349F-93A8-4EAA-BEFF-96BDDE5E4131}"/>
              </a:ext>
            </a:extLst>
          </p:cNvPr>
          <p:cNvPicPr>
            <a:picLocks noChangeAspect="1"/>
          </p:cNvPicPr>
          <p:nvPr userDrawn="1"/>
        </p:nvPicPr>
        <p:blipFill>
          <a:blip r:embed="rId5"/>
          <a:stretch>
            <a:fillRect/>
          </a:stretch>
        </p:blipFill>
        <p:spPr>
          <a:xfrm>
            <a:off x="9172397" y="0"/>
            <a:ext cx="2895851" cy="1133954"/>
          </a:xfrm>
          <a:prstGeom prst="rect">
            <a:avLst/>
          </a:prstGeom>
        </p:spPr>
      </p:pic>
    </p:spTree>
    <p:extLst>
      <p:ext uri="{BB962C8B-B14F-4D97-AF65-F5344CB8AC3E}">
        <p14:creationId xmlns:p14="http://schemas.microsoft.com/office/powerpoint/2010/main" val="163040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000" b="1" i="0" kern="1200">
          <a:solidFill>
            <a:srgbClr val="FF6600"/>
          </a:solidFill>
          <a:latin typeface="+mj-lt"/>
          <a:ea typeface="+mj-ea"/>
          <a:cs typeface="+mj-cs"/>
        </a:defRPr>
      </a:lvl1pPr>
    </p:titleStyle>
    <p:body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gray line"/>
          <p:cNvCxnSpPr/>
          <p:nvPr/>
        </p:nvCxnSpPr>
        <p:spPr>
          <a:xfrm>
            <a:off x="0" y="966509"/>
            <a:ext cx="12192000" cy="0"/>
          </a:xfrm>
          <a:prstGeom prst="line">
            <a:avLst/>
          </a:prstGeom>
          <a:ln w="1270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654050" y="439382"/>
            <a:ext cx="9439433" cy="216000"/>
          </a:xfrm>
          <a:prstGeom prst="rect">
            <a:avLst/>
          </a:prstGeom>
        </p:spPr>
        <p:txBody>
          <a:bodyPr vert="horz" lIns="0" tIns="0" rIns="0" bIns="0" rtlCol="0" anchor="t" anchorCtr="0">
            <a:normAutofit/>
          </a:bodyPr>
          <a:lstStyle/>
          <a:p>
            <a:r>
              <a:rPr lang="en-GB" dirty="0"/>
              <a:t>Click to add section title</a:t>
            </a:r>
            <a:endParaRPr lang="en-GB" noProof="0" dirty="0"/>
          </a:p>
        </p:txBody>
      </p:sp>
      <p:sp>
        <p:nvSpPr>
          <p:cNvPr id="3" name="Text Placeholder 2"/>
          <p:cNvSpPr>
            <a:spLocks noGrp="1"/>
          </p:cNvSpPr>
          <p:nvPr>
            <p:ph type="body" idx="1"/>
          </p:nvPr>
        </p:nvSpPr>
        <p:spPr>
          <a:xfrm>
            <a:off x="1309352" y="3284538"/>
            <a:ext cx="9911098" cy="3054840"/>
          </a:xfrm>
          <a:prstGeom prst="rect">
            <a:avLst/>
          </a:prstGeom>
        </p:spPr>
        <p:txBody>
          <a:bodyPr vert="horz" lIns="0" tIns="0" rIns="0" bIns="0" rtlCol="0">
            <a:noAutofit/>
          </a:bodyPr>
          <a:lstStyle/>
          <a:p>
            <a:pPr lvl="0"/>
            <a:r>
              <a:rPr lang="en-GB" noProof="0" dirty="0"/>
              <a:t>Click to add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p:cNvSpPr>
            <a:spLocks noGrp="1"/>
          </p:cNvSpPr>
          <p:nvPr>
            <p:ph type="dt" sz="half" idx="2"/>
          </p:nvPr>
        </p:nvSpPr>
        <p:spPr>
          <a:xfrm>
            <a:off x="9168450" y="6500092"/>
            <a:ext cx="2052000" cy="221383"/>
          </a:xfrm>
          <a:prstGeom prst="rect">
            <a:avLst/>
          </a:prstGeom>
        </p:spPr>
        <p:txBody>
          <a:bodyPr vert="horz" lIns="0" tIns="0" rIns="0" bIns="0" rtlCol="0" anchor="t" anchorCtr="0"/>
          <a:lstStyle>
            <a:lvl1pPr algn="r">
              <a:defRPr lang="en-GB" sz="1100" kern="1200" smtClean="0">
                <a:solidFill>
                  <a:schemeClr val="tx1"/>
                </a:solidFill>
                <a:latin typeface="+mn-lt"/>
                <a:ea typeface="+mn-ea"/>
                <a:cs typeface="+mn-cs"/>
              </a:defRPr>
            </a:lvl1pPr>
          </a:lstStyle>
          <a:p>
            <a:fld id="{5E671F69-0F33-4019-8C50-CCF23F7BDFC9}" type="datetime1">
              <a:rPr lang="en-GB" smtClean="0"/>
              <a:pPr/>
              <a:t>03/11/2021</a:t>
            </a:fld>
            <a:endParaRPr lang="en-GB" dirty="0"/>
          </a:p>
        </p:txBody>
      </p:sp>
      <p:sp>
        <p:nvSpPr>
          <p:cNvPr id="5" name="Footer Placeholder 4"/>
          <p:cNvSpPr>
            <a:spLocks noGrp="1"/>
          </p:cNvSpPr>
          <p:nvPr>
            <p:ph type="ftr" sz="quarter" idx="3"/>
          </p:nvPr>
        </p:nvSpPr>
        <p:spPr>
          <a:xfrm>
            <a:off x="3742314" y="6500092"/>
            <a:ext cx="4716000" cy="221383"/>
          </a:xfrm>
          <a:prstGeom prst="rect">
            <a:avLst/>
          </a:prstGeom>
        </p:spPr>
        <p:txBody>
          <a:bodyPr vert="horz" lIns="0" tIns="0" rIns="0" bIns="0" rtlCol="0" anchor="t" anchorCtr="0"/>
          <a:lstStyle>
            <a:lvl1pPr algn="ctr">
              <a:defRPr lang="en-GB" sz="1100" kern="1200" dirty="0">
                <a:solidFill>
                  <a:schemeClr val="tx1"/>
                </a:solidFill>
                <a:latin typeface="+mn-lt"/>
                <a:ea typeface="+mn-ea"/>
                <a:cs typeface="+mn-cs"/>
              </a:defRPr>
            </a:lvl1pPr>
          </a:lstStyle>
          <a:p>
            <a:endParaRPr lang="en-GB" dirty="0"/>
          </a:p>
        </p:txBody>
      </p:sp>
      <p:sp>
        <p:nvSpPr>
          <p:cNvPr id="6" name="Slide Number Placeholder 5"/>
          <p:cNvSpPr>
            <a:spLocks noGrp="1"/>
          </p:cNvSpPr>
          <p:nvPr>
            <p:ph type="sldNum" sz="quarter" idx="4"/>
          </p:nvPr>
        </p:nvSpPr>
        <p:spPr>
          <a:xfrm>
            <a:off x="255184" y="6500092"/>
            <a:ext cx="504056" cy="221384"/>
          </a:xfrm>
          <a:prstGeom prst="rect">
            <a:avLst/>
          </a:prstGeom>
        </p:spPr>
        <p:txBody>
          <a:bodyPr vert="horz" lIns="0" tIns="0" rIns="0" bIns="0" rtlCol="0" anchor="t" anchorCtr="0"/>
          <a:lstStyle>
            <a:lvl1pPr algn="l">
              <a:defRPr sz="1100">
                <a:solidFill>
                  <a:schemeClr val="tx1"/>
                </a:solidFill>
              </a:defRPr>
            </a:lvl1pPr>
          </a:lstStyle>
          <a:p>
            <a:fld id="{CB425281-793C-44B6-9FB4-1EB1BF188BFD}" type="slidenum">
              <a:rPr lang="en-GB" smtClean="0"/>
              <a:pPr/>
              <a:t>‹N°›</a:t>
            </a:fld>
            <a:endParaRPr lang="en-GB" dirty="0"/>
          </a:p>
        </p:txBody>
      </p:sp>
      <p:sp>
        <p:nvSpPr>
          <p:cNvPr id="7" name="Red box"/>
          <p:cNvSpPr/>
          <p:nvPr/>
        </p:nvSpPr>
        <p:spPr>
          <a:xfrm>
            <a:off x="0" y="0"/>
            <a:ext cx="684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p>
        </p:txBody>
      </p:sp>
      <p:pic>
        <p:nvPicPr>
          <p:cNvPr id="13" name="TOYOTA Logo"/>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67732" y="207117"/>
            <a:ext cx="1358850" cy="565129"/>
          </a:xfrm>
          <a:prstGeom prst="rect">
            <a:avLst/>
          </a:prstGeom>
        </p:spPr>
      </p:pic>
      <p:sp>
        <p:nvSpPr>
          <p:cNvPr id="8" name="MSIPCMContentMarking" descr="{&quot;HashCode&quot;:1662020960,&quot;Placement&quot;:&quot;Footer&quot;}">
            <a:extLst>
              <a:ext uri="{FF2B5EF4-FFF2-40B4-BE49-F238E27FC236}">
                <a16:creationId xmlns:a16="http://schemas.microsoft.com/office/drawing/2014/main" id="{A047961A-7EC1-4F26-9E0F-D00F186B513D}"/>
              </a:ext>
            </a:extLst>
          </p:cNvPr>
          <p:cNvSpPr txBox="1"/>
          <p:nvPr userDrawn="1"/>
        </p:nvSpPr>
        <p:spPr>
          <a:xfrm>
            <a:off x="10105106" y="6595656"/>
            <a:ext cx="2086894" cy="262344"/>
          </a:xfrm>
          <a:prstGeom prst="rect">
            <a:avLst/>
          </a:prstGeom>
          <a:noFill/>
        </p:spPr>
        <p:txBody>
          <a:bodyPr vert="horz" wrap="square" lIns="0" tIns="0" rIns="0" bIns="0" rtlCol="0" anchor="ctr" anchorCtr="1">
            <a:spAutoFit/>
          </a:bodyPr>
          <a:lstStyle/>
          <a:p>
            <a:pPr marL="288000" indent="-288000" algn="r">
              <a:spcBef>
                <a:spcPts val="0"/>
              </a:spcBef>
              <a:spcAft>
                <a:spcPts val="0"/>
              </a:spcAft>
              <a:buClr>
                <a:schemeClr val="accent1"/>
              </a:buClr>
              <a:buFont typeface="Arial" panose="020B0604020202020204" pitchFamily="34" charset="0"/>
              <a:buChar char="•"/>
            </a:pPr>
            <a:r>
              <a:rPr lang="fr-FR" sz="1000">
                <a:solidFill>
                  <a:srgbClr val="000000"/>
                </a:solidFill>
                <a:latin typeface="Calibri" panose="020F0502020204030204" pitchFamily="34" charset="0"/>
              </a:rPr>
              <a:t>Information classification: Internal</a:t>
            </a:r>
            <a:endParaRPr lang="fr-FR"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128313769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hdr="0" ftr="0" dt="0"/>
  <p:txStyles>
    <p:title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p:titleStyle>
    <p:bodyStyle>
      <a:lvl1pPr marL="288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1pPr>
      <a:lvl2pPr marL="576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2pPr>
      <a:lvl3pPr marL="576000" indent="-288000" algn="l" defTabSz="914400" rtl="0" eaLnBrk="1" latinLnBrk="0" hangingPunct="1">
        <a:lnSpc>
          <a:spcPct val="100000"/>
        </a:lnSpc>
        <a:spcBef>
          <a:spcPts val="0"/>
        </a:spcBef>
        <a:spcAft>
          <a:spcPts val="600"/>
        </a:spcAft>
        <a:buClr>
          <a:schemeClr val="accent1"/>
        </a:buClr>
        <a:buFont typeface="Wingdings 2" panose="05020102010507070707" pitchFamily="18" charset="2"/>
        <a:buChar char=""/>
        <a:defRPr lang="en-GB" sz="2000" b="0" kern="1200" noProof="0" dirty="0" smtClean="0">
          <a:solidFill>
            <a:schemeClr val="tx2"/>
          </a:solidFill>
          <a:latin typeface="+mn-lt"/>
          <a:ea typeface="+mn-ea"/>
          <a:cs typeface="+mn-cs"/>
        </a:defRPr>
      </a:lvl3pPr>
      <a:lvl4pPr marL="864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4pPr>
      <a:lvl5pPr marL="1152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5pPr>
      <a:lvl6pPr marL="1440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6pPr>
      <a:lvl7pPr marL="1728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7pPr>
      <a:lvl8pPr marL="2016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8pPr>
      <a:lvl9pPr marL="2304000" indent="-288000" algn="l" defTabSz="914400" rtl="0" eaLnBrk="1" latinLnBrk="0" hangingPunct="1">
        <a:lnSpc>
          <a:spcPct val="100000"/>
        </a:lnSpc>
        <a:spcBef>
          <a:spcPts val="600"/>
        </a:spcBef>
        <a:buClr>
          <a:schemeClr val="accent1"/>
        </a:buClr>
        <a:buFont typeface="Arial" panose="020B0604020202020204" pitchFamily="34" charset="0"/>
        <a:buChar char="•"/>
        <a:defRPr lang="en-GB" sz="1800" kern="1200" dirty="0" smtClean="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068">
          <p15:clr>
            <a:srgbClr val="F26B43"/>
          </p15:clr>
        </p15:guide>
        <p15:guide id="4" pos="818">
          <p15:clr>
            <a:srgbClr val="F26B43"/>
          </p15:clr>
        </p15:guide>
        <p15:guide id="5" pos="412">
          <p15:clr>
            <a:srgbClr val="F26B43"/>
          </p15:clr>
        </p15:guide>
        <p15:guide id="7" orient="horz" pos="275">
          <p15:clr>
            <a:srgbClr val="F26B43"/>
          </p15:clr>
        </p15:guide>
        <p15:guide id="8" orient="horz" pos="4004">
          <p15:clr>
            <a:srgbClr val="F26B43"/>
          </p15:clr>
        </p15:guide>
        <p15:guide id="9" orient="horz" pos="9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gray line"/>
          <p:cNvCxnSpPr/>
          <p:nvPr/>
        </p:nvCxnSpPr>
        <p:spPr>
          <a:xfrm>
            <a:off x="0" y="966509"/>
            <a:ext cx="12192000" cy="0"/>
          </a:xfrm>
          <a:prstGeom prst="line">
            <a:avLst/>
          </a:prstGeom>
          <a:ln w="1270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654050" y="439382"/>
            <a:ext cx="9439433" cy="216000"/>
          </a:xfrm>
          <a:prstGeom prst="rect">
            <a:avLst/>
          </a:prstGeom>
        </p:spPr>
        <p:txBody>
          <a:bodyPr vert="horz" lIns="0" tIns="0" rIns="0" bIns="0" rtlCol="0" anchor="t" anchorCtr="0">
            <a:normAutofit/>
          </a:bodyPr>
          <a:lstStyle/>
          <a:p>
            <a:r>
              <a:rPr lang="en-GB" dirty="0"/>
              <a:t>Click to add section title</a:t>
            </a:r>
            <a:endParaRPr lang="en-GB" noProof="0" dirty="0"/>
          </a:p>
        </p:txBody>
      </p:sp>
      <p:sp>
        <p:nvSpPr>
          <p:cNvPr id="3" name="Text Placeholder 2"/>
          <p:cNvSpPr>
            <a:spLocks noGrp="1"/>
          </p:cNvSpPr>
          <p:nvPr>
            <p:ph type="body" idx="1"/>
          </p:nvPr>
        </p:nvSpPr>
        <p:spPr>
          <a:xfrm>
            <a:off x="1309352" y="3284538"/>
            <a:ext cx="9911098" cy="3054840"/>
          </a:xfrm>
          <a:prstGeom prst="rect">
            <a:avLst/>
          </a:prstGeom>
        </p:spPr>
        <p:txBody>
          <a:bodyPr vert="horz" lIns="0" tIns="0" rIns="0" bIns="0" rtlCol="0">
            <a:noAutofit/>
          </a:bodyPr>
          <a:lstStyle/>
          <a:p>
            <a:pPr lvl="0"/>
            <a:r>
              <a:rPr lang="en-GB" noProof="0" dirty="0"/>
              <a:t>Click to add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p:cNvSpPr>
            <a:spLocks noGrp="1"/>
          </p:cNvSpPr>
          <p:nvPr>
            <p:ph type="dt" sz="half" idx="2"/>
          </p:nvPr>
        </p:nvSpPr>
        <p:spPr>
          <a:xfrm>
            <a:off x="9168450" y="6500092"/>
            <a:ext cx="2052000" cy="221383"/>
          </a:xfrm>
          <a:prstGeom prst="rect">
            <a:avLst/>
          </a:prstGeom>
        </p:spPr>
        <p:txBody>
          <a:bodyPr vert="horz" lIns="0" tIns="0" rIns="0" bIns="0" rtlCol="0" anchor="t" anchorCtr="0"/>
          <a:lstStyle>
            <a:lvl1pPr algn="r">
              <a:defRPr lang="en-GB" sz="1100" kern="1200" smtClean="0">
                <a:solidFill>
                  <a:schemeClr val="tx1"/>
                </a:solidFill>
                <a:latin typeface="+mn-lt"/>
                <a:ea typeface="+mn-ea"/>
                <a:cs typeface="+mn-cs"/>
              </a:defRPr>
            </a:lvl1pPr>
          </a:lstStyle>
          <a:p>
            <a:fld id="{5E671F69-0F33-4019-8C50-CCF23F7BDFC9}" type="datetime1">
              <a:rPr lang="fr-FR">
                <a:solidFill>
                  <a:srgbClr val="808285"/>
                </a:solidFill>
              </a:rPr>
              <a:pPr/>
              <a:t>03/11/2021</a:t>
            </a:fld>
            <a:endParaRPr dirty="0">
              <a:solidFill>
                <a:srgbClr val="808285"/>
              </a:solidFill>
            </a:endParaRPr>
          </a:p>
        </p:txBody>
      </p:sp>
      <p:sp>
        <p:nvSpPr>
          <p:cNvPr id="5" name="Footer Placeholder 4"/>
          <p:cNvSpPr>
            <a:spLocks noGrp="1"/>
          </p:cNvSpPr>
          <p:nvPr>
            <p:ph type="ftr" sz="quarter" idx="3"/>
          </p:nvPr>
        </p:nvSpPr>
        <p:spPr>
          <a:xfrm>
            <a:off x="3742314" y="6500092"/>
            <a:ext cx="4716000" cy="221383"/>
          </a:xfrm>
          <a:prstGeom prst="rect">
            <a:avLst/>
          </a:prstGeom>
        </p:spPr>
        <p:txBody>
          <a:bodyPr vert="horz" lIns="0" tIns="0" rIns="0" bIns="0" rtlCol="0" anchor="t" anchorCtr="0"/>
          <a:lstStyle>
            <a:lvl1pPr algn="ctr">
              <a:defRPr lang="en-GB" sz="1100" kern="1200" dirty="0">
                <a:solidFill>
                  <a:schemeClr val="tx1"/>
                </a:solidFill>
                <a:latin typeface="+mn-lt"/>
                <a:ea typeface="+mn-ea"/>
                <a:cs typeface="+mn-cs"/>
              </a:defRPr>
            </a:lvl1pPr>
          </a:lstStyle>
          <a:p>
            <a:endParaRPr>
              <a:solidFill>
                <a:srgbClr val="808285"/>
              </a:solidFill>
            </a:endParaRPr>
          </a:p>
        </p:txBody>
      </p:sp>
      <p:sp>
        <p:nvSpPr>
          <p:cNvPr id="6" name="Slide Number Placeholder 5"/>
          <p:cNvSpPr>
            <a:spLocks noGrp="1"/>
          </p:cNvSpPr>
          <p:nvPr>
            <p:ph type="sldNum" sz="quarter" idx="4"/>
          </p:nvPr>
        </p:nvSpPr>
        <p:spPr>
          <a:xfrm>
            <a:off x="255184" y="6500092"/>
            <a:ext cx="504056" cy="221384"/>
          </a:xfrm>
          <a:prstGeom prst="rect">
            <a:avLst/>
          </a:prstGeom>
        </p:spPr>
        <p:txBody>
          <a:bodyPr vert="horz" lIns="0" tIns="0" rIns="0" bIns="0" rtlCol="0" anchor="t" anchorCtr="0"/>
          <a:lstStyle>
            <a:lvl1pPr algn="l">
              <a:defRPr sz="1100">
                <a:solidFill>
                  <a:schemeClr val="tx1"/>
                </a:solidFill>
              </a:defRPr>
            </a:lvl1pPr>
          </a:lstStyle>
          <a:p>
            <a:fld id="{CB425281-793C-44B6-9FB4-1EB1BF188BFD}" type="slidenum">
              <a:rPr lang="en-GB" smtClean="0">
                <a:solidFill>
                  <a:srgbClr val="808285"/>
                </a:solidFill>
              </a:rPr>
              <a:pPr/>
              <a:t>‹N°›</a:t>
            </a:fld>
            <a:endParaRPr lang="en-GB" dirty="0">
              <a:solidFill>
                <a:srgbClr val="808285"/>
              </a:solidFill>
            </a:endParaRPr>
          </a:p>
        </p:txBody>
      </p:sp>
      <p:sp>
        <p:nvSpPr>
          <p:cNvPr id="7" name="Red box"/>
          <p:cNvSpPr/>
          <p:nvPr/>
        </p:nvSpPr>
        <p:spPr>
          <a:xfrm>
            <a:off x="0" y="0"/>
            <a:ext cx="684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dirty="0">
              <a:solidFill>
                <a:prstClr val="white"/>
              </a:solidFill>
            </a:endParaRPr>
          </a:p>
        </p:txBody>
      </p:sp>
      <p:pic>
        <p:nvPicPr>
          <p:cNvPr id="13" name="TOYOTA Logo"/>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67732" y="207117"/>
            <a:ext cx="1358850" cy="565129"/>
          </a:xfrm>
          <a:prstGeom prst="rect">
            <a:avLst/>
          </a:prstGeom>
        </p:spPr>
      </p:pic>
      <p:sp>
        <p:nvSpPr>
          <p:cNvPr id="8" name="MSIPCMContentMarking" descr="{&quot;HashCode&quot;:1662020960,&quot;Placement&quot;:&quot;Footer&quot;}">
            <a:extLst>
              <a:ext uri="{FF2B5EF4-FFF2-40B4-BE49-F238E27FC236}">
                <a16:creationId xmlns:a16="http://schemas.microsoft.com/office/drawing/2014/main" id="{BB6E431C-C420-48F9-BA3C-F500E670B3DA}"/>
              </a:ext>
            </a:extLst>
          </p:cNvPr>
          <p:cNvSpPr txBox="1"/>
          <p:nvPr userDrawn="1"/>
        </p:nvSpPr>
        <p:spPr>
          <a:xfrm>
            <a:off x="10105106" y="6595656"/>
            <a:ext cx="2086894" cy="262344"/>
          </a:xfrm>
          <a:prstGeom prst="rect">
            <a:avLst/>
          </a:prstGeom>
          <a:noFill/>
        </p:spPr>
        <p:txBody>
          <a:bodyPr vert="horz" wrap="square" lIns="0" tIns="0" rIns="0" bIns="0" rtlCol="0" anchor="ctr" anchorCtr="1">
            <a:spAutoFit/>
          </a:bodyPr>
          <a:lstStyle/>
          <a:p>
            <a:pPr marL="288000" indent="-288000" algn="r">
              <a:spcBef>
                <a:spcPts val="0"/>
              </a:spcBef>
              <a:spcAft>
                <a:spcPts val="0"/>
              </a:spcAft>
              <a:buClr>
                <a:schemeClr val="accent1"/>
              </a:buClr>
              <a:buFont typeface="Arial" panose="020B0604020202020204" pitchFamily="34" charset="0"/>
              <a:buChar char="•"/>
            </a:pPr>
            <a:r>
              <a:rPr lang="fr-FR" sz="1000">
                <a:solidFill>
                  <a:srgbClr val="000000"/>
                </a:solidFill>
                <a:latin typeface="Calibri" panose="020F0502020204030204" pitchFamily="34" charset="0"/>
              </a:rPr>
              <a:t>Information classification: Internal</a:t>
            </a:r>
            <a:endParaRPr lang="fr-FR"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6875131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hf hdr="0" ftr="0" dt="0"/>
  <p:txStyles>
    <p:titleStyle>
      <a:lvl1pPr algn="l" defTabSz="914400" rtl="0" eaLnBrk="1" latinLnBrk="0" hangingPunct="1">
        <a:lnSpc>
          <a:spcPct val="90000"/>
        </a:lnSpc>
        <a:spcBef>
          <a:spcPct val="0"/>
        </a:spcBef>
        <a:buNone/>
        <a:defRPr sz="1400" kern="1200" cap="none" baseline="0">
          <a:solidFill>
            <a:schemeClr val="tx2"/>
          </a:solidFill>
          <a:latin typeface="+mj-lt"/>
          <a:ea typeface="+mj-ea"/>
          <a:cs typeface="+mj-cs"/>
        </a:defRPr>
      </a:lvl1pPr>
    </p:titleStyle>
    <p:bodyStyle>
      <a:lvl1pPr marL="288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1pPr>
      <a:lvl2pPr marL="576000" indent="-288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2"/>
          </a:solidFill>
          <a:latin typeface="+mn-lt"/>
          <a:ea typeface="+mn-ea"/>
          <a:cs typeface="+mn-cs"/>
        </a:defRPr>
      </a:lvl2pPr>
      <a:lvl3pPr marL="576000" indent="-288000" algn="l" defTabSz="914400" rtl="0" eaLnBrk="1" latinLnBrk="0" hangingPunct="1">
        <a:lnSpc>
          <a:spcPct val="100000"/>
        </a:lnSpc>
        <a:spcBef>
          <a:spcPts val="0"/>
        </a:spcBef>
        <a:spcAft>
          <a:spcPts val="600"/>
        </a:spcAft>
        <a:buClr>
          <a:schemeClr val="accent1"/>
        </a:buClr>
        <a:buFont typeface="Wingdings 2" panose="05020102010507070707" pitchFamily="18" charset="2"/>
        <a:buChar char=""/>
        <a:defRPr lang="en-GB" sz="2000" b="0" kern="1200" noProof="0" dirty="0" smtClean="0">
          <a:solidFill>
            <a:schemeClr val="tx2"/>
          </a:solidFill>
          <a:latin typeface="+mn-lt"/>
          <a:ea typeface="+mn-ea"/>
          <a:cs typeface="+mn-cs"/>
        </a:defRPr>
      </a:lvl3pPr>
      <a:lvl4pPr marL="864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4pPr>
      <a:lvl5pPr marL="1152000" indent="-288000" algn="l" defTabSz="914400" rtl="0" eaLnBrk="1" latinLnBrk="0" hangingPunct="1">
        <a:lnSpc>
          <a:spcPct val="100000"/>
        </a:lnSpc>
        <a:spcBef>
          <a:spcPts val="600"/>
        </a:spcBef>
        <a:buClr>
          <a:schemeClr val="accent1"/>
        </a:buClr>
        <a:buFont typeface="Wingdings 2" panose="05020102010507070707" pitchFamily="18" charset="2"/>
        <a:buChar char=""/>
        <a:defRPr sz="1800" kern="1200">
          <a:solidFill>
            <a:schemeClr val="tx2"/>
          </a:solidFill>
          <a:latin typeface="+mn-lt"/>
          <a:ea typeface="+mn-ea"/>
          <a:cs typeface="+mn-cs"/>
        </a:defRPr>
      </a:lvl5pPr>
      <a:lvl6pPr marL="1440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6pPr>
      <a:lvl7pPr marL="1728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7pPr>
      <a:lvl8pPr marL="2016000" indent="-288000" algn="l" defTabSz="914400" rtl="0" eaLnBrk="1" latinLnBrk="0" hangingPunct="1">
        <a:lnSpc>
          <a:spcPct val="100000"/>
        </a:lnSpc>
        <a:spcBef>
          <a:spcPts val="600"/>
        </a:spcBef>
        <a:buClr>
          <a:schemeClr val="accent1"/>
        </a:buClr>
        <a:buFont typeface="Arial" panose="020B0604020202020204" pitchFamily="34" charset="0"/>
        <a:buChar char="•"/>
        <a:defRPr lang="en-US" sz="1800" kern="1200" dirty="0" smtClean="0">
          <a:solidFill>
            <a:schemeClr val="tx2"/>
          </a:solidFill>
          <a:latin typeface="+mn-lt"/>
          <a:ea typeface="+mn-ea"/>
          <a:cs typeface="+mn-cs"/>
        </a:defRPr>
      </a:lvl8pPr>
      <a:lvl9pPr marL="2304000" indent="-288000" algn="l" defTabSz="914400" rtl="0" eaLnBrk="1" latinLnBrk="0" hangingPunct="1">
        <a:lnSpc>
          <a:spcPct val="100000"/>
        </a:lnSpc>
        <a:spcBef>
          <a:spcPts val="600"/>
        </a:spcBef>
        <a:buClr>
          <a:schemeClr val="accent1"/>
        </a:buClr>
        <a:buFont typeface="Arial" panose="020B0604020202020204" pitchFamily="34" charset="0"/>
        <a:buChar char="•"/>
        <a:defRPr lang="en-GB" sz="1800" kern="1200" dirty="0" smtClean="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068">
          <p15:clr>
            <a:srgbClr val="F26B43"/>
          </p15:clr>
        </p15:guide>
        <p15:guide id="4" pos="818">
          <p15:clr>
            <a:srgbClr val="F26B43"/>
          </p15:clr>
        </p15:guide>
        <p15:guide id="5" pos="412">
          <p15:clr>
            <a:srgbClr val="F26B43"/>
          </p15:clr>
        </p15:guide>
        <p15:guide id="7" orient="horz" pos="275">
          <p15:clr>
            <a:srgbClr val="F26B43"/>
          </p15:clr>
        </p15:guide>
        <p15:guide id="8" orient="horz" pos="4004">
          <p15:clr>
            <a:srgbClr val="F26B43"/>
          </p15:clr>
        </p15:guide>
        <p15:guide id="9" orient="horz" pos="9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7DEFD33-62CF-4A0F-910F-8E4B53A02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D68599A-DCFC-4FDC-A231-6684EE1A3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6B6503-1FEB-4057-B28E-4D72E6047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0FCA-11EB-42E9-8C4E-9064438E1660}" type="datetimeFigureOut">
              <a:rPr lang="fr-FR" smtClean="0"/>
              <a:t>03/11/2021</a:t>
            </a:fld>
            <a:endParaRPr lang="fr-FR"/>
          </a:p>
        </p:txBody>
      </p:sp>
      <p:sp>
        <p:nvSpPr>
          <p:cNvPr id="5" name="Espace réservé du pied de page 4">
            <a:extLst>
              <a:ext uri="{FF2B5EF4-FFF2-40B4-BE49-F238E27FC236}">
                <a16:creationId xmlns:a16="http://schemas.microsoft.com/office/drawing/2014/main" id="{35FC2C86-1535-4A4E-B6F2-5573FE94E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15CBD86-BAEE-49C4-89F3-8992FCF4E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AD349-DA78-4929-8455-93175EA70F6C}" type="slidenum">
              <a:rPr lang="fr-FR" smtClean="0"/>
              <a:t>‹N°›</a:t>
            </a:fld>
            <a:endParaRPr lang="fr-FR"/>
          </a:p>
        </p:txBody>
      </p:sp>
    </p:spTree>
    <p:extLst>
      <p:ext uri="{BB962C8B-B14F-4D97-AF65-F5344CB8AC3E}">
        <p14:creationId xmlns:p14="http://schemas.microsoft.com/office/powerpoint/2010/main" val="316803475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6.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6.xml"/><Relationship Id="rId6" Type="http://schemas.openxmlformats.org/officeDocument/2006/relationships/image" Target="../media/image84.png"/><Relationship Id="rId5" Type="http://schemas.openxmlformats.org/officeDocument/2006/relationships/image" Target="../media/image91.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4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4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84.png"/><Relationship Id="rId2" Type="http://schemas.openxmlformats.org/officeDocument/2006/relationships/image" Target="../media/image106.png"/><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46.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84.png"/><Relationship Id="rId2" Type="http://schemas.openxmlformats.org/officeDocument/2006/relationships/image" Target="../media/image115.png"/><Relationship Id="rId1" Type="http://schemas.openxmlformats.org/officeDocument/2006/relationships/slideLayout" Target="../slideLayouts/slideLayout46.xml"/><Relationship Id="rId6" Type="http://schemas.openxmlformats.org/officeDocument/2006/relationships/image" Target="../media/image119.png"/><Relationship Id="rId11" Type="http://schemas.openxmlformats.org/officeDocument/2006/relationships/image" Target="../media/image123.jpg"/><Relationship Id="rId5" Type="http://schemas.openxmlformats.org/officeDocument/2006/relationships/image" Target="../media/image118.png"/><Relationship Id="rId10" Type="http://schemas.openxmlformats.org/officeDocument/2006/relationships/image" Target="../media/image122.png"/><Relationship Id="rId4" Type="http://schemas.openxmlformats.org/officeDocument/2006/relationships/image" Target="../media/image117.png"/><Relationship Id="rId9" Type="http://schemas.openxmlformats.org/officeDocument/2006/relationships/image" Target="../media/image1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4.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travail-emploi.gouv.fr/IMG/pdf/guide_technique_machines_09_09_2019.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36.jpg"/><Relationship Id="rId4" Type="http://schemas.openxmlformats.org/officeDocument/2006/relationships/image" Target="../media/image135.jp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0766" y="1227909"/>
            <a:ext cx="6753497" cy="3413618"/>
          </a:xfrm>
        </p:spPr>
        <p:txBody>
          <a:bodyPr/>
          <a:lstStyle/>
          <a:p>
            <a:r>
              <a:rPr lang="fr-FR" sz="5400" dirty="0"/>
              <a:t>Journée occasion</a:t>
            </a:r>
            <a:br>
              <a:rPr lang="fr-FR" sz="5400" dirty="0"/>
            </a:br>
            <a:r>
              <a:rPr lang="fr-FR" sz="5400" b="0" dirty="0"/>
              <a:t>-2021-</a:t>
            </a:r>
            <a:br>
              <a:rPr lang="fr-FR" sz="5400" b="0" dirty="0"/>
            </a:br>
            <a:r>
              <a:rPr lang="fr-FR" sz="5400" b="0" i="1" dirty="0" err="1"/>
              <a:t>Haulotte</a:t>
            </a:r>
            <a:r>
              <a:rPr lang="fr-FR" sz="5400" b="0" i="1" dirty="0"/>
              <a:t> (Reims)</a:t>
            </a:r>
          </a:p>
        </p:txBody>
      </p:sp>
    </p:spTree>
    <p:extLst>
      <p:ext uri="{BB962C8B-B14F-4D97-AF65-F5344CB8AC3E}">
        <p14:creationId xmlns:p14="http://schemas.microsoft.com/office/powerpoint/2010/main" val="256494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255026" y="1601449"/>
            <a:ext cx="5604609" cy="1364649"/>
          </a:xfrm>
        </p:spPr>
        <p:txBody>
          <a:bodyPr/>
          <a:lstStyle/>
          <a:p>
            <a:pPr algn="just"/>
            <a:r>
              <a:rPr lang="fr-FR" sz="2000" b="1" dirty="0">
                <a:solidFill>
                  <a:schemeClr val="tx1"/>
                </a:solidFill>
              </a:rPr>
              <a:t>L’ensemble des régions </a:t>
            </a:r>
            <a:r>
              <a:rPr lang="fr-FR" sz="2000" dirty="0">
                <a:solidFill>
                  <a:schemeClr val="tx1"/>
                </a:solidFill>
              </a:rPr>
              <a:t>a connu une reprise des livraisons au S1 2021, après un impact de la crise sanitaire prononcé sur les livraisons en 2020.</a:t>
            </a:r>
          </a:p>
        </p:txBody>
      </p:sp>
      <p:sp>
        <p:nvSpPr>
          <p:cNvPr id="8" name="Espace réservé du texte 2"/>
          <p:cNvSpPr txBox="1">
            <a:spLocks/>
          </p:cNvSpPr>
          <p:nvPr/>
        </p:nvSpPr>
        <p:spPr>
          <a:xfrm>
            <a:off x="93651" y="601310"/>
            <a:ext cx="9975164"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000" b="1" i="1" dirty="0">
                <a:solidFill>
                  <a:schemeClr val="tx1"/>
                </a:solidFill>
              </a:rPr>
              <a:t>Une reprise affirmée des livraisons au S1 2021 qui se constate partout</a:t>
            </a:r>
          </a:p>
        </p:txBody>
      </p:sp>
      <p:sp>
        <p:nvSpPr>
          <p:cNvPr id="9" name="Espace réservé du texte 2"/>
          <p:cNvSpPr txBox="1">
            <a:spLocks/>
          </p:cNvSpPr>
          <p:nvPr/>
        </p:nvSpPr>
        <p:spPr>
          <a:xfrm>
            <a:off x="6222054" y="2966098"/>
            <a:ext cx="5604609" cy="194112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just">
              <a:spcBef>
                <a:spcPts val="0"/>
              </a:spcBef>
              <a:buNone/>
            </a:pPr>
            <a:endParaRPr lang="fr-FR" sz="2000" dirty="0">
              <a:solidFill>
                <a:schemeClr val="tx1"/>
              </a:solidFill>
            </a:endParaRPr>
          </a:p>
          <a:p>
            <a:pPr algn="just">
              <a:spcBef>
                <a:spcPts val="0"/>
              </a:spcBef>
            </a:pPr>
            <a:r>
              <a:rPr lang="fr-FR" sz="2000" dirty="0">
                <a:solidFill>
                  <a:schemeClr val="tx1"/>
                </a:solidFill>
              </a:rPr>
              <a:t>Ile-de-France, Rhône-Alpes et Pays-de-Loire, qui représentent à elles seules </a:t>
            </a:r>
            <a:r>
              <a:rPr lang="fr-FR" sz="2000" b="1" dirty="0">
                <a:solidFill>
                  <a:schemeClr val="tx1"/>
                </a:solidFill>
              </a:rPr>
              <a:t>33% du marché global </a:t>
            </a:r>
            <a:r>
              <a:rPr lang="fr-FR" sz="2000" dirty="0">
                <a:solidFill>
                  <a:schemeClr val="tx1"/>
                </a:solidFill>
              </a:rPr>
              <a:t>ont enregistré des croissances fortes (entre +15 et +54%) sur le S1 2021.</a:t>
            </a:r>
            <a:endParaRPr lang="fr-FR" sz="1800" dirty="0">
              <a:solidFill>
                <a:schemeClr val="tx1"/>
              </a:solidFill>
            </a:endParaRPr>
          </a:p>
        </p:txBody>
      </p:sp>
      <p:sp>
        <p:nvSpPr>
          <p:cNvPr id="10" name="Titre 1">
            <a:extLst>
              <a:ext uri="{FF2B5EF4-FFF2-40B4-BE49-F238E27FC236}">
                <a16:creationId xmlns:a16="http://schemas.microsoft.com/office/drawing/2014/main" id="{63B4AAE0-461F-4973-8944-852441EB6867}"/>
              </a:ext>
            </a:extLst>
          </p:cNvPr>
          <p:cNvSpPr txBox="1">
            <a:spLocks/>
          </p:cNvSpPr>
          <p:nvPr/>
        </p:nvSpPr>
        <p:spPr>
          <a:xfrm>
            <a:off x="42538" y="-64727"/>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Performances régionales</a:t>
            </a:r>
          </a:p>
        </p:txBody>
      </p:sp>
      <p:sp>
        <p:nvSpPr>
          <p:cNvPr id="11" name="Espace réservé du texte 2">
            <a:extLst>
              <a:ext uri="{FF2B5EF4-FFF2-40B4-BE49-F238E27FC236}">
                <a16:creationId xmlns:a16="http://schemas.microsoft.com/office/drawing/2014/main" id="{9D3C8213-DA1A-49E0-9E59-049B340D516B}"/>
              </a:ext>
            </a:extLst>
          </p:cNvPr>
          <p:cNvSpPr txBox="1">
            <a:spLocks/>
          </p:cNvSpPr>
          <p:nvPr/>
        </p:nvSpPr>
        <p:spPr>
          <a:xfrm>
            <a:off x="6255026" y="4820784"/>
            <a:ext cx="5604609" cy="194112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just">
              <a:spcBef>
                <a:spcPts val="0"/>
              </a:spcBef>
              <a:buNone/>
            </a:pPr>
            <a:endParaRPr lang="fr-FR" sz="2000" dirty="0">
              <a:solidFill>
                <a:schemeClr val="tx1"/>
              </a:solidFill>
            </a:endParaRPr>
          </a:p>
          <a:p>
            <a:pPr algn="just">
              <a:spcBef>
                <a:spcPts val="0"/>
              </a:spcBef>
            </a:pPr>
            <a:r>
              <a:rPr lang="fr-FR" sz="2000" dirty="0">
                <a:solidFill>
                  <a:schemeClr val="tx1"/>
                </a:solidFill>
              </a:rPr>
              <a:t>La région Champagne est la région qui a le mieux résisté à la crise sanitaire sur 2020. En 2021, elle affiche une belle reprise des livraisons (+26%).</a:t>
            </a:r>
            <a:endParaRPr lang="fr-FR" sz="1800" dirty="0">
              <a:solidFill>
                <a:schemeClr val="tx1"/>
              </a:solidFill>
            </a:endParaRPr>
          </a:p>
        </p:txBody>
      </p:sp>
      <p:pic>
        <p:nvPicPr>
          <p:cNvPr id="6" name="Image 5">
            <a:extLst>
              <a:ext uri="{FF2B5EF4-FFF2-40B4-BE49-F238E27FC236}">
                <a16:creationId xmlns:a16="http://schemas.microsoft.com/office/drawing/2014/main" id="{07A06B74-24A6-4CB9-93AE-0664F0AF889D}"/>
              </a:ext>
            </a:extLst>
          </p:cNvPr>
          <p:cNvPicPr>
            <a:picLocks noChangeAspect="1"/>
          </p:cNvPicPr>
          <p:nvPr/>
        </p:nvPicPr>
        <p:blipFill>
          <a:blip r:embed="rId3"/>
          <a:stretch>
            <a:fillRect/>
          </a:stretch>
        </p:blipFill>
        <p:spPr>
          <a:xfrm>
            <a:off x="93651" y="986250"/>
            <a:ext cx="6128403" cy="5130070"/>
          </a:xfrm>
          <a:prstGeom prst="rect">
            <a:avLst/>
          </a:prstGeom>
        </p:spPr>
      </p:pic>
    </p:spTree>
    <p:extLst>
      <p:ext uri="{BB962C8B-B14F-4D97-AF65-F5344CB8AC3E}">
        <p14:creationId xmlns:p14="http://schemas.microsoft.com/office/powerpoint/2010/main" val="226861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68299"/>
            <a:ext cx="3235822" cy="461665"/>
          </a:xfrm>
          <a:prstGeom prst="rect">
            <a:avLst/>
          </a:prstGeom>
        </p:spPr>
        <p:txBody>
          <a:bodyPr wrap="none">
            <a:spAutoFit/>
          </a:bodyPr>
          <a:lstStyle/>
          <a:p>
            <a:r>
              <a:rPr lang="fr-FR" altLang="fr-FR" sz="2400" b="1" dirty="0">
                <a:solidFill>
                  <a:srgbClr val="0070C0"/>
                </a:solidFill>
                <a:latin typeface="Calibri Light" panose="020F0302020204030204" pitchFamily="34" charset="0"/>
              </a:rPr>
              <a:t>Focus région Champagne</a:t>
            </a:r>
          </a:p>
        </p:txBody>
      </p:sp>
      <p:sp>
        <p:nvSpPr>
          <p:cNvPr id="7" name="Object 7">
            <a:extLst>
              <a:ext uri="{FF2B5EF4-FFF2-40B4-BE49-F238E27FC236}">
                <a16:creationId xmlns:a16="http://schemas.microsoft.com/office/drawing/2014/main" id="{A5F26172-3ACF-4C82-9371-44769BC42811}"/>
              </a:ext>
            </a:extLst>
          </p:cNvPr>
          <p:cNvSpPr>
            <a:spLocks noChangeAspect="1" noChangeArrowheads="1"/>
          </p:cNvSpPr>
          <p:nvPr/>
        </p:nvSpPr>
        <p:spPr bwMode="auto">
          <a:xfrm>
            <a:off x="241318" y="1448734"/>
            <a:ext cx="5700362" cy="17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b="1" dirty="0">
                <a:solidFill>
                  <a:srgbClr val="0070C0"/>
                </a:solidFill>
                <a:latin typeface="+mn-lt"/>
              </a:rPr>
              <a:t>2,2 %</a:t>
            </a:r>
            <a:r>
              <a:rPr lang="fr-FR" altLang="fr-FR" sz="1600" dirty="0">
                <a:solidFill>
                  <a:schemeClr val="bg1">
                    <a:lumMod val="50000"/>
                  </a:schemeClr>
                </a:solidFill>
                <a:latin typeface="+mn-lt"/>
              </a:rPr>
              <a:t> </a:t>
            </a:r>
            <a:r>
              <a:rPr lang="fr-FR" altLang="fr-FR" sz="1600" b="1" dirty="0">
                <a:solidFill>
                  <a:srgbClr val="0070C0"/>
                </a:solidFill>
                <a:latin typeface="+mn-lt"/>
              </a:rPr>
              <a:t>des parts du marché </a:t>
            </a:r>
            <a:r>
              <a:rPr lang="fr-FR" altLang="fr-FR" sz="1600" dirty="0">
                <a:solidFill>
                  <a:schemeClr val="bg1">
                    <a:lumMod val="50000"/>
                  </a:schemeClr>
                </a:solidFill>
                <a:latin typeface="+mn-lt"/>
              </a:rPr>
              <a:t>français</a:t>
            </a:r>
          </a:p>
          <a:p>
            <a:pPr eaLnBrk="1" hangingPunct="1">
              <a:spcBef>
                <a:spcPct val="0"/>
              </a:spcBef>
              <a:buSzPct val="200000"/>
              <a:buNone/>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En croissance </a:t>
            </a:r>
            <a:r>
              <a:rPr lang="fr-FR" altLang="fr-FR" sz="1600" b="1" dirty="0">
                <a:solidFill>
                  <a:srgbClr val="0070C0"/>
                </a:solidFill>
                <a:latin typeface="+mn-lt"/>
              </a:rPr>
              <a:t>de +26%</a:t>
            </a:r>
            <a:r>
              <a:rPr lang="fr-FR" altLang="fr-FR" sz="1600" dirty="0">
                <a:solidFill>
                  <a:schemeClr val="bg1">
                    <a:lumMod val="50000"/>
                  </a:schemeClr>
                </a:solidFill>
                <a:latin typeface="+mn-lt"/>
              </a:rPr>
              <a:t> au premier semestre 2021  et région la </a:t>
            </a:r>
            <a:r>
              <a:rPr lang="fr-FR" altLang="fr-FR" sz="1600" b="1" dirty="0">
                <a:solidFill>
                  <a:srgbClr val="0070C0"/>
                </a:solidFill>
                <a:latin typeface="+mn-lt"/>
              </a:rPr>
              <a:t>moins impactée</a:t>
            </a:r>
            <a:r>
              <a:rPr lang="fr-FR" altLang="fr-FR" sz="1600" dirty="0">
                <a:solidFill>
                  <a:schemeClr val="bg1">
                    <a:lumMod val="50000"/>
                  </a:schemeClr>
                </a:solidFill>
                <a:latin typeface="+mn-lt"/>
              </a:rPr>
              <a:t> par la crise sanitaire (2020, +2%)</a:t>
            </a:r>
          </a:p>
          <a:p>
            <a:pPr marL="285750" indent="-285750" eaLnBrk="1" hangingPunct="1">
              <a:spcBef>
                <a:spcPct val="0"/>
              </a:spcBef>
              <a:buSzPct val="200000"/>
              <a:buBlip>
                <a:blip r:embed="rId2"/>
              </a:buBlip>
            </a:pPr>
            <a:endParaRPr lang="fr-FR" altLang="fr-FR" sz="1600" dirty="0">
              <a:solidFill>
                <a:schemeClr val="bg1">
                  <a:lumMod val="50000"/>
                </a:schemeClr>
              </a:solidFill>
              <a:latin typeface="+mn-lt"/>
            </a:endParaRPr>
          </a:p>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Un marché un peu plus orienté vers les</a:t>
            </a:r>
            <a:r>
              <a:rPr lang="fr-FR" altLang="fr-FR" sz="1600" b="1" dirty="0">
                <a:solidFill>
                  <a:srgbClr val="0070C0"/>
                </a:solidFill>
                <a:latin typeface="+mn-lt"/>
              </a:rPr>
              <a:t> frontaux </a:t>
            </a:r>
            <a:r>
              <a:rPr lang="fr-FR" altLang="fr-FR" sz="1600" dirty="0">
                <a:solidFill>
                  <a:schemeClr val="bg1">
                    <a:lumMod val="50000"/>
                  </a:schemeClr>
                </a:solidFill>
                <a:latin typeface="+mn-lt"/>
              </a:rPr>
              <a:t>:</a:t>
            </a:r>
          </a:p>
          <a:p>
            <a:pPr eaLnBrk="1" hangingPunct="1">
              <a:spcBef>
                <a:spcPct val="0"/>
              </a:spcBef>
              <a:buSzPct val="200000"/>
              <a:buNone/>
            </a:pPr>
            <a:endParaRPr lang="fr-FR" altLang="fr-FR" sz="1600" dirty="0">
              <a:solidFill>
                <a:schemeClr val="bg1">
                  <a:lumMod val="50000"/>
                </a:schemeClr>
              </a:solidFill>
              <a:latin typeface="+mn-lt"/>
            </a:endParaRPr>
          </a:p>
        </p:txBody>
      </p:sp>
      <p:sp>
        <p:nvSpPr>
          <p:cNvPr id="6" name="Titre 1">
            <a:extLst>
              <a:ext uri="{FF2B5EF4-FFF2-40B4-BE49-F238E27FC236}">
                <a16:creationId xmlns:a16="http://schemas.microsoft.com/office/drawing/2014/main" id="{9F40EE7D-4EF9-4EF8-81FA-4FDA61751341}"/>
              </a:ext>
            </a:extLst>
          </p:cNvPr>
          <p:cNvSpPr txBox="1">
            <a:spLocks/>
          </p:cNvSpPr>
          <p:nvPr/>
        </p:nvSpPr>
        <p:spPr>
          <a:xfrm>
            <a:off x="42538" y="-64727"/>
            <a:ext cx="10450128"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Performances régionales</a:t>
            </a:r>
          </a:p>
        </p:txBody>
      </p:sp>
      <p:sp>
        <p:nvSpPr>
          <p:cNvPr id="15" name="Object 7">
            <a:extLst>
              <a:ext uri="{FF2B5EF4-FFF2-40B4-BE49-F238E27FC236}">
                <a16:creationId xmlns:a16="http://schemas.microsoft.com/office/drawing/2014/main" id="{4879B156-C2E8-4CD6-BF0F-BA41A5821F34}"/>
              </a:ext>
            </a:extLst>
          </p:cNvPr>
          <p:cNvSpPr>
            <a:spLocks noChangeAspect="1" noChangeArrowheads="1"/>
          </p:cNvSpPr>
          <p:nvPr/>
        </p:nvSpPr>
        <p:spPr bwMode="auto">
          <a:xfrm>
            <a:off x="6527079" y="1435672"/>
            <a:ext cx="5373185" cy="72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eaLnBrk="1" hangingPunct="1">
              <a:spcBef>
                <a:spcPct val="0"/>
              </a:spcBef>
              <a:buSzPct val="200000"/>
              <a:buBlip>
                <a:blip r:embed="rId2"/>
              </a:buBlip>
            </a:pPr>
            <a:r>
              <a:rPr lang="fr-FR" altLang="fr-FR" sz="1600" dirty="0">
                <a:solidFill>
                  <a:schemeClr val="bg1">
                    <a:lumMod val="50000"/>
                  </a:schemeClr>
                </a:solidFill>
                <a:latin typeface="+mn-lt"/>
              </a:rPr>
              <a:t>Une </a:t>
            </a:r>
            <a:r>
              <a:rPr lang="fr-FR" altLang="fr-FR" sz="1600" b="1" dirty="0">
                <a:solidFill>
                  <a:srgbClr val="0070C0"/>
                </a:solidFill>
                <a:latin typeface="+mn-lt"/>
              </a:rPr>
              <a:t>répartition</a:t>
            </a:r>
            <a:r>
              <a:rPr lang="fr-FR" altLang="fr-FR" sz="1600" dirty="0">
                <a:solidFill>
                  <a:schemeClr val="bg1">
                    <a:lumMod val="50000"/>
                  </a:schemeClr>
                </a:solidFill>
                <a:latin typeface="+mn-lt"/>
              </a:rPr>
              <a:t> des commandes </a:t>
            </a:r>
            <a:r>
              <a:rPr lang="fr-FR" altLang="fr-FR" sz="1600" b="1" dirty="0">
                <a:solidFill>
                  <a:srgbClr val="0070C0"/>
                </a:solidFill>
                <a:latin typeface="+mn-lt"/>
              </a:rPr>
              <a:t>hétérogène</a:t>
            </a:r>
            <a:r>
              <a:rPr lang="fr-FR" altLang="fr-FR" sz="1600" dirty="0">
                <a:solidFill>
                  <a:schemeClr val="bg1">
                    <a:lumMod val="50000"/>
                  </a:schemeClr>
                </a:solidFill>
                <a:latin typeface="+mn-lt"/>
              </a:rPr>
              <a:t> par </a:t>
            </a:r>
            <a:r>
              <a:rPr lang="fr-FR" altLang="fr-FR" sz="1600" b="1" dirty="0">
                <a:solidFill>
                  <a:srgbClr val="0070C0"/>
                </a:solidFill>
                <a:latin typeface="+mn-lt"/>
              </a:rPr>
              <a:t>département</a:t>
            </a:r>
            <a:r>
              <a:rPr lang="fr-FR" altLang="fr-FR" sz="1600" dirty="0">
                <a:solidFill>
                  <a:schemeClr val="bg1">
                    <a:lumMod val="50000"/>
                  </a:schemeClr>
                </a:solidFill>
                <a:latin typeface="+mn-lt"/>
              </a:rPr>
              <a:t> :</a:t>
            </a:r>
          </a:p>
          <a:p>
            <a:pPr eaLnBrk="1" hangingPunct="1">
              <a:spcBef>
                <a:spcPct val="0"/>
              </a:spcBef>
              <a:buSzPct val="200000"/>
              <a:buNone/>
            </a:pPr>
            <a:endParaRPr lang="fr-FR" altLang="fr-FR" sz="1600" dirty="0">
              <a:solidFill>
                <a:schemeClr val="bg1">
                  <a:lumMod val="50000"/>
                </a:schemeClr>
              </a:solidFill>
              <a:latin typeface="+mn-lt"/>
            </a:endParaRPr>
          </a:p>
        </p:txBody>
      </p:sp>
      <p:pic>
        <p:nvPicPr>
          <p:cNvPr id="17" name="Image 16">
            <a:extLst>
              <a:ext uri="{FF2B5EF4-FFF2-40B4-BE49-F238E27FC236}">
                <a16:creationId xmlns:a16="http://schemas.microsoft.com/office/drawing/2014/main" id="{AB7282ED-81E0-45BB-B79D-6D57E33DDE4C}"/>
              </a:ext>
            </a:extLst>
          </p:cNvPr>
          <p:cNvPicPr>
            <a:picLocks noChangeAspect="1"/>
          </p:cNvPicPr>
          <p:nvPr/>
        </p:nvPicPr>
        <p:blipFill rotWithShape="1">
          <a:blip r:embed="rId3"/>
          <a:srcRect l="26954" r="26791"/>
          <a:stretch/>
        </p:blipFill>
        <p:spPr>
          <a:xfrm>
            <a:off x="86998" y="3179954"/>
            <a:ext cx="2336387" cy="3030691"/>
          </a:xfrm>
          <a:prstGeom prst="rect">
            <a:avLst/>
          </a:prstGeom>
        </p:spPr>
      </p:pic>
      <p:pic>
        <p:nvPicPr>
          <p:cNvPr id="4" name="Image 3">
            <a:extLst>
              <a:ext uri="{FF2B5EF4-FFF2-40B4-BE49-F238E27FC236}">
                <a16:creationId xmlns:a16="http://schemas.microsoft.com/office/drawing/2014/main" id="{A860B265-118E-48EE-A472-D8ABEE12E007}"/>
              </a:ext>
            </a:extLst>
          </p:cNvPr>
          <p:cNvPicPr>
            <a:picLocks noChangeAspect="1"/>
          </p:cNvPicPr>
          <p:nvPr/>
        </p:nvPicPr>
        <p:blipFill>
          <a:blip r:embed="rId4"/>
          <a:stretch>
            <a:fillRect/>
          </a:stretch>
        </p:blipFill>
        <p:spPr>
          <a:xfrm>
            <a:off x="2624091" y="3179953"/>
            <a:ext cx="3639662" cy="3030691"/>
          </a:xfrm>
          <a:prstGeom prst="rect">
            <a:avLst/>
          </a:prstGeom>
        </p:spPr>
      </p:pic>
      <p:pic>
        <p:nvPicPr>
          <p:cNvPr id="5" name="Image 4">
            <a:extLst>
              <a:ext uri="{FF2B5EF4-FFF2-40B4-BE49-F238E27FC236}">
                <a16:creationId xmlns:a16="http://schemas.microsoft.com/office/drawing/2014/main" id="{A07E0A2C-2ABB-4265-AFC8-A225AFFBAD76}"/>
              </a:ext>
            </a:extLst>
          </p:cNvPr>
          <p:cNvPicPr>
            <a:picLocks noChangeAspect="1"/>
          </p:cNvPicPr>
          <p:nvPr/>
        </p:nvPicPr>
        <p:blipFill>
          <a:blip r:embed="rId5"/>
          <a:stretch>
            <a:fillRect/>
          </a:stretch>
        </p:blipFill>
        <p:spPr>
          <a:xfrm>
            <a:off x="6108859" y="2394361"/>
            <a:ext cx="6083141" cy="3663817"/>
          </a:xfrm>
          <a:prstGeom prst="rect">
            <a:avLst/>
          </a:prstGeom>
        </p:spPr>
      </p:pic>
    </p:spTree>
    <p:extLst>
      <p:ext uri="{BB962C8B-B14F-4D97-AF65-F5344CB8AC3E}">
        <p14:creationId xmlns:p14="http://schemas.microsoft.com/office/powerpoint/2010/main" val="381506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5842677" y="1136994"/>
            <a:ext cx="6255672" cy="3750316"/>
          </a:xfrm>
        </p:spPr>
        <p:txBody>
          <a:bodyPr/>
          <a:lstStyle/>
          <a:p>
            <a:pPr algn="just"/>
            <a:r>
              <a:rPr lang="fr-FR" sz="2000" dirty="0">
                <a:solidFill>
                  <a:schemeClr val="tx1"/>
                </a:solidFill>
              </a:rPr>
              <a:t>Les commandes ont atteint un </a:t>
            </a:r>
            <a:r>
              <a:rPr lang="fr-FR" sz="2000" b="1" dirty="0">
                <a:solidFill>
                  <a:schemeClr val="tx1"/>
                </a:solidFill>
              </a:rPr>
              <a:t>nouveau pic </a:t>
            </a:r>
            <a:r>
              <a:rPr lang="fr-FR" sz="2000" dirty="0">
                <a:solidFill>
                  <a:schemeClr val="tx1"/>
                </a:solidFill>
              </a:rPr>
              <a:t>en 2018, puis la croissance s’est essoufflée en 2019, et  s’est </a:t>
            </a:r>
            <a:r>
              <a:rPr lang="fr-FR" sz="2000" b="1" dirty="0">
                <a:solidFill>
                  <a:schemeClr val="tx1"/>
                </a:solidFill>
              </a:rPr>
              <a:t>retournée en 2020 </a:t>
            </a:r>
            <a:r>
              <a:rPr lang="fr-FR" sz="2000" dirty="0">
                <a:solidFill>
                  <a:schemeClr val="tx1"/>
                </a:solidFill>
              </a:rPr>
              <a:t>sous l’impact de la crise sanitaire (-10%).</a:t>
            </a:r>
          </a:p>
          <a:p>
            <a:pPr algn="just"/>
            <a:r>
              <a:rPr lang="fr-FR" sz="2000" dirty="0">
                <a:solidFill>
                  <a:schemeClr val="tx1"/>
                </a:solidFill>
              </a:rPr>
              <a:t>Sur le début 2021, le niveau des commandes a repris des couleurs, et se redresse très nettement  avec la reprise globale. On enregistre une </a:t>
            </a:r>
            <a:r>
              <a:rPr lang="fr-FR" sz="2000" b="1" dirty="0">
                <a:solidFill>
                  <a:schemeClr val="tx1"/>
                </a:solidFill>
              </a:rPr>
              <a:t>très forte hausse des commandes </a:t>
            </a:r>
            <a:r>
              <a:rPr lang="fr-FR" sz="2000" dirty="0">
                <a:solidFill>
                  <a:schemeClr val="tx1"/>
                </a:solidFill>
              </a:rPr>
              <a:t>de </a:t>
            </a:r>
            <a:r>
              <a:rPr lang="fr-FR" sz="2000" b="1" dirty="0">
                <a:solidFill>
                  <a:schemeClr val="tx1"/>
                </a:solidFill>
              </a:rPr>
              <a:t>+49% </a:t>
            </a:r>
            <a:r>
              <a:rPr lang="fr-FR" sz="2000" dirty="0">
                <a:solidFill>
                  <a:schemeClr val="tx1"/>
                </a:solidFill>
              </a:rPr>
              <a:t>sur leur cumul annuel à fin septembre 2021, en comparaison à une année 2020 difficile (+24% par rapport à 2019).</a:t>
            </a:r>
          </a:p>
          <a:p>
            <a:pPr algn="just"/>
            <a:endParaRPr lang="fr-FR" sz="2000" dirty="0">
              <a:solidFill>
                <a:schemeClr val="tx1"/>
              </a:solidFill>
            </a:endParaRPr>
          </a:p>
        </p:txBody>
      </p:sp>
      <p:sp>
        <p:nvSpPr>
          <p:cNvPr id="7" name="Titre 1"/>
          <p:cNvSpPr>
            <a:spLocks noGrp="1"/>
          </p:cNvSpPr>
          <p:nvPr>
            <p:ph type="title"/>
          </p:nvPr>
        </p:nvSpPr>
        <p:spPr>
          <a:xfrm>
            <a:off x="-132521" y="-45301"/>
            <a:ext cx="8649504" cy="727869"/>
          </a:xfrm>
        </p:spPr>
        <p:txBody>
          <a:bodyPr/>
          <a:lstStyle/>
          <a:p>
            <a:r>
              <a:rPr lang="fr-FR" dirty="0"/>
              <a:t>Un retour de croissance brutal</a:t>
            </a:r>
          </a:p>
        </p:txBody>
      </p:sp>
      <p:sp>
        <p:nvSpPr>
          <p:cNvPr id="8" name="Espace réservé du texte 2"/>
          <p:cNvSpPr txBox="1">
            <a:spLocks/>
          </p:cNvSpPr>
          <p:nvPr/>
        </p:nvSpPr>
        <p:spPr>
          <a:xfrm>
            <a:off x="242262" y="601311"/>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Historique des commandes</a:t>
            </a:r>
          </a:p>
        </p:txBody>
      </p:sp>
      <p:sp>
        <p:nvSpPr>
          <p:cNvPr id="9" name="Espace réservé du texte 2"/>
          <p:cNvSpPr txBox="1">
            <a:spLocks/>
          </p:cNvSpPr>
          <p:nvPr/>
        </p:nvSpPr>
        <p:spPr>
          <a:xfrm>
            <a:off x="5795851" y="5139156"/>
            <a:ext cx="6349323" cy="171884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spcBef>
                <a:spcPts val="0"/>
              </a:spcBef>
            </a:pPr>
            <a:r>
              <a:rPr lang="fr-FR" sz="2000" dirty="0">
                <a:solidFill>
                  <a:schemeClr val="tx1"/>
                </a:solidFill>
              </a:rPr>
              <a:t>Le niveau de commandes constaté actuellement est impressionnant : totalisant </a:t>
            </a:r>
            <a:r>
              <a:rPr lang="fr-FR" sz="2000" b="1" dirty="0">
                <a:solidFill>
                  <a:schemeClr val="tx1"/>
                </a:solidFill>
              </a:rPr>
              <a:t>67 836</a:t>
            </a:r>
            <a:r>
              <a:rPr lang="fr-FR" sz="2000" dirty="0">
                <a:solidFill>
                  <a:schemeClr val="tx1"/>
                </a:solidFill>
              </a:rPr>
              <a:t> unités, c’est le nouveau record historique atteint sur la période depuis la création de la série statistique (1996).</a:t>
            </a:r>
          </a:p>
        </p:txBody>
      </p:sp>
      <p:sp>
        <p:nvSpPr>
          <p:cNvPr id="10" name="Espace réservé du texte 2">
            <a:extLst>
              <a:ext uri="{FF2B5EF4-FFF2-40B4-BE49-F238E27FC236}">
                <a16:creationId xmlns:a16="http://schemas.microsoft.com/office/drawing/2014/main" id="{47E562BA-B2DF-4672-95D0-D128F20334D2}"/>
              </a:ext>
            </a:extLst>
          </p:cNvPr>
          <p:cNvSpPr txBox="1">
            <a:spLocks/>
          </p:cNvSpPr>
          <p:nvPr/>
        </p:nvSpPr>
        <p:spPr>
          <a:xfrm>
            <a:off x="0" y="4670687"/>
            <a:ext cx="5749026" cy="161357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dirty="0">
                <a:solidFill>
                  <a:schemeClr val="tx1"/>
                </a:solidFill>
              </a:rPr>
              <a:t>Les commandes de chariots industriels toutes familles confondues (en unités, CVS) ont connu une </a:t>
            </a:r>
            <a:r>
              <a:rPr lang="fr-FR" sz="2000" b="1" dirty="0">
                <a:solidFill>
                  <a:schemeClr val="tx1"/>
                </a:solidFill>
              </a:rPr>
              <a:t>forte croissance </a:t>
            </a:r>
            <a:r>
              <a:rPr lang="fr-FR" sz="2000" dirty="0">
                <a:solidFill>
                  <a:schemeClr val="tx1"/>
                </a:solidFill>
              </a:rPr>
              <a:t>à partir de </a:t>
            </a:r>
            <a:r>
              <a:rPr lang="fr-FR" sz="2000" b="1" dirty="0">
                <a:solidFill>
                  <a:schemeClr val="tx1"/>
                </a:solidFill>
              </a:rPr>
              <a:t>2015</a:t>
            </a:r>
            <a:r>
              <a:rPr lang="fr-FR" sz="2000" dirty="0">
                <a:solidFill>
                  <a:schemeClr val="tx1"/>
                </a:solidFill>
              </a:rPr>
              <a:t>. En 2016, le niveau de commandes dépassait son ancien record de 2007.</a:t>
            </a:r>
          </a:p>
        </p:txBody>
      </p:sp>
      <p:pic>
        <p:nvPicPr>
          <p:cNvPr id="5" name="Image 4">
            <a:extLst>
              <a:ext uri="{FF2B5EF4-FFF2-40B4-BE49-F238E27FC236}">
                <a16:creationId xmlns:a16="http://schemas.microsoft.com/office/drawing/2014/main" id="{B4F808BC-06DC-40B2-A3D8-7B2B1F6FCA75}"/>
              </a:ext>
            </a:extLst>
          </p:cNvPr>
          <p:cNvPicPr>
            <a:picLocks noChangeAspect="1"/>
          </p:cNvPicPr>
          <p:nvPr/>
        </p:nvPicPr>
        <p:blipFill>
          <a:blip r:embed="rId3"/>
          <a:stretch>
            <a:fillRect/>
          </a:stretch>
        </p:blipFill>
        <p:spPr>
          <a:xfrm>
            <a:off x="242261" y="1091689"/>
            <a:ext cx="5419051" cy="3519144"/>
          </a:xfrm>
          <a:prstGeom prst="rect">
            <a:avLst/>
          </a:prstGeom>
        </p:spPr>
      </p:pic>
    </p:spTree>
    <p:extLst>
      <p:ext uri="{BB962C8B-B14F-4D97-AF65-F5344CB8AC3E}">
        <p14:creationId xmlns:p14="http://schemas.microsoft.com/office/powerpoint/2010/main" val="2572618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0" y="53009"/>
            <a:ext cx="8693426" cy="1281010"/>
          </a:xfrm>
        </p:spPr>
        <p:txBody>
          <a:bodyPr/>
          <a:lstStyle/>
          <a:p>
            <a:r>
              <a:rPr lang="fr-FR" dirty="0"/>
              <a:t>Un niveau impacté par les magasiniers</a:t>
            </a:r>
          </a:p>
        </p:txBody>
      </p:sp>
      <p:sp>
        <p:nvSpPr>
          <p:cNvPr id="9" name="Espace réservé du texte 2">
            <a:extLst>
              <a:ext uri="{FF2B5EF4-FFF2-40B4-BE49-F238E27FC236}">
                <a16:creationId xmlns:a16="http://schemas.microsoft.com/office/drawing/2014/main" id="{B5C1F948-F91E-458F-8262-FA8BEEF29C43}"/>
              </a:ext>
            </a:extLst>
          </p:cNvPr>
          <p:cNvSpPr>
            <a:spLocks noGrp="1"/>
          </p:cNvSpPr>
          <p:nvPr>
            <p:ph type="body" sz="quarter" idx="10"/>
          </p:nvPr>
        </p:nvSpPr>
        <p:spPr>
          <a:xfrm>
            <a:off x="6295971" y="1722055"/>
            <a:ext cx="5345569" cy="4082396"/>
          </a:xfrm>
        </p:spPr>
        <p:txBody>
          <a:bodyPr/>
          <a:lstStyle/>
          <a:p>
            <a:pPr algn="just"/>
            <a:r>
              <a:rPr lang="fr-FR" sz="2000" b="1" dirty="0">
                <a:solidFill>
                  <a:schemeClr val="tx1"/>
                </a:solidFill>
              </a:rPr>
              <a:t>Magasiniers</a:t>
            </a:r>
            <a:endParaRPr lang="fr-FR" sz="2000" dirty="0">
              <a:solidFill>
                <a:schemeClr val="tx1"/>
              </a:solidFill>
            </a:endParaRPr>
          </a:p>
          <a:p>
            <a:pPr marL="0" indent="0" algn="just">
              <a:buNone/>
            </a:pPr>
            <a:r>
              <a:rPr lang="fr-FR" sz="2000" dirty="0">
                <a:solidFill>
                  <a:schemeClr val="tx1"/>
                </a:solidFill>
              </a:rPr>
              <a:t>Retour récent de l’indice et progression bien au-dessus de la tendance de long terme.</a:t>
            </a:r>
          </a:p>
          <a:p>
            <a:pPr marL="0" indent="0" algn="just">
              <a:buNone/>
            </a:pPr>
            <a:r>
              <a:rPr lang="fr-FR" sz="2000" b="1" dirty="0">
                <a:solidFill>
                  <a:schemeClr val="tx1"/>
                </a:solidFill>
              </a:rPr>
              <a:t>+48% </a:t>
            </a:r>
            <a:r>
              <a:rPr lang="fr-FR" sz="2000" dirty="0">
                <a:solidFill>
                  <a:schemeClr val="tx1"/>
                </a:solidFill>
              </a:rPr>
              <a:t>sur les neuf premiers mois de 2021.</a:t>
            </a:r>
          </a:p>
          <a:p>
            <a:pPr marL="0" indent="0" algn="just">
              <a:buNone/>
            </a:pPr>
            <a:r>
              <a:rPr lang="fr-FR" sz="2000" dirty="0">
                <a:solidFill>
                  <a:schemeClr val="tx1"/>
                </a:solidFill>
              </a:rPr>
              <a:t>Meilleur début d’année jamais enregistré (série observée depuis 1996) : 50 485 unités. Par rapport à 2019 : +26%</a:t>
            </a:r>
          </a:p>
        </p:txBody>
      </p:sp>
      <p:pic>
        <p:nvPicPr>
          <p:cNvPr id="3" name="Image 2">
            <a:extLst>
              <a:ext uri="{FF2B5EF4-FFF2-40B4-BE49-F238E27FC236}">
                <a16:creationId xmlns:a16="http://schemas.microsoft.com/office/drawing/2014/main" id="{027341E2-B5E5-48A0-AC2F-77915098AB9E}"/>
              </a:ext>
            </a:extLst>
          </p:cNvPr>
          <p:cNvPicPr>
            <a:picLocks noChangeAspect="1"/>
          </p:cNvPicPr>
          <p:nvPr/>
        </p:nvPicPr>
        <p:blipFill>
          <a:blip r:embed="rId2"/>
          <a:stretch>
            <a:fillRect/>
          </a:stretch>
        </p:blipFill>
        <p:spPr>
          <a:xfrm>
            <a:off x="348145" y="1569654"/>
            <a:ext cx="5747855" cy="4074549"/>
          </a:xfrm>
          <a:prstGeom prst="rect">
            <a:avLst/>
          </a:prstGeom>
        </p:spPr>
      </p:pic>
      <p:sp>
        <p:nvSpPr>
          <p:cNvPr id="6" name="Ellipse 5">
            <a:extLst>
              <a:ext uri="{FF2B5EF4-FFF2-40B4-BE49-F238E27FC236}">
                <a16:creationId xmlns:a16="http://schemas.microsoft.com/office/drawing/2014/main" id="{54598CEB-D29B-4560-9EE9-CF439F8B921E}"/>
              </a:ext>
            </a:extLst>
          </p:cNvPr>
          <p:cNvSpPr/>
          <p:nvPr/>
        </p:nvSpPr>
        <p:spPr>
          <a:xfrm>
            <a:off x="5097195" y="2070539"/>
            <a:ext cx="904211" cy="735724"/>
          </a:xfrm>
          <a:prstGeom prst="ellipse">
            <a:avLst/>
          </a:prstGeom>
          <a:solidFill>
            <a:srgbClr val="00305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dirty="0">
                <a:solidFill>
                  <a:srgbClr val="FF0000"/>
                </a:solidFill>
                <a:latin typeface="Calibri" panose="020F0502020204030204" pitchFamily="34" charset="0"/>
                <a:cs typeface="Calibri" panose="020F0502020204030204" pitchFamily="34" charset="0"/>
              </a:rPr>
              <a:t>+ 48 %</a:t>
            </a:r>
          </a:p>
          <a:p>
            <a:pPr algn="ctr"/>
            <a:r>
              <a:rPr lang="fr-FR" sz="900" i="1" dirty="0">
                <a:latin typeface="Calibri" panose="020F0502020204030204" pitchFamily="34" charset="0"/>
                <a:cs typeface="Calibri" panose="020F0502020204030204" pitchFamily="34" charset="0"/>
              </a:rPr>
              <a:t>Cumul annuel</a:t>
            </a:r>
          </a:p>
          <a:p>
            <a:pPr algn="ctr"/>
            <a:r>
              <a:rPr lang="fr-FR" sz="900" i="1" dirty="0">
                <a:latin typeface="Calibri" panose="020F0502020204030204" pitchFamily="34" charset="0"/>
                <a:cs typeface="Calibri" panose="020F0502020204030204" pitchFamily="34" charset="0"/>
              </a:rPr>
              <a:t>Fin sept.</a:t>
            </a:r>
          </a:p>
        </p:txBody>
      </p:sp>
    </p:spTree>
    <p:extLst>
      <p:ext uri="{BB962C8B-B14F-4D97-AF65-F5344CB8AC3E}">
        <p14:creationId xmlns:p14="http://schemas.microsoft.com/office/powerpoint/2010/main" val="398466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51403" y="0"/>
            <a:ext cx="8929564" cy="1222703"/>
          </a:xfrm>
        </p:spPr>
        <p:txBody>
          <a:bodyPr/>
          <a:lstStyle/>
          <a:p>
            <a:r>
              <a:rPr lang="fr-FR" dirty="0"/>
              <a:t>Frontaux : deux tendances différentes</a:t>
            </a:r>
          </a:p>
        </p:txBody>
      </p:sp>
      <p:sp>
        <p:nvSpPr>
          <p:cNvPr id="9" name="Espace réservé du texte 2">
            <a:extLst>
              <a:ext uri="{FF2B5EF4-FFF2-40B4-BE49-F238E27FC236}">
                <a16:creationId xmlns:a16="http://schemas.microsoft.com/office/drawing/2014/main" id="{B5C1F948-F91E-458F-8262-FA8BEEF29C43}"/>
              </a:ext>
            </a:extLst>
          </p:cNvPr>
          <p:cNvSpPr>
            <a:spLocks noGrp="1"/>
          </p:cNvSpPr>
          <p:nvPr>
            <p:ph type="body" sz="quarter" idx="10"/>
          </p:nvPr>
        </p:nvSpPr>
        <p:spPr>
          <a:xfrm>
            <a:off x="177226" y="4154874"/>
            <a:ext cx="5600723" cy="2337366"/>
          </a:xfrm>
        </p:spPr>
        <p:txBody>
          <a:bodyPr/>
          <a:lstStyle/>
          <a:p>
            <a:pPr algn="just"/>
            <a:r>
              <a:rPr lang="fr-FR" sz="2000" b="1" dirty="0">
                <a:solidFill>
                  <a:schemeClr val="tx1"/>
                </a:solidFill>
              </a:rPr>
              <a:t>Frontaux électriques : </a:t>
            </a:r>
          </a:p>
          <a:p>
            <a:pPr marL="0" indent="0" algn="just">
              <a:spcBef>
                <a:spcPts val="0"/>
              </a:spcBef>
              <a:buNone/>
            </a:pPr>
            <a:r>
              <a:rPr lang="fr-FR" sz="2000" dirty="0">
                <a:solidFill>
                  <a:schemeClr val="tx1"/>
                </a:solidFill>
              </a:rPr>
              <a:t>Retour récent de l’indice et progression bien au dessus de sa tendance de long terme. </a:t>
            </a:r>
          </a:p>
          <a:p>
            <a:pPr marL="0" indent="0" algn="just">
              <a:spcBef>
                <a:spcPts val="0"/>
              </a:spcBef>
              <a:buNone/>
            </a:pPr>
            <a:r>
              <a:rPr lang="fr-FR" sz="2000" dirty="0">
                <a:solidFill>
                  <a:schemeClr val="tx1"/>
                </a:solidFill>
              </a:rPr>
              <a:t>Meilleur début d’année jamais enregistré (série observée depuis 1996) : 11 074 unités.</a:t>
            </a:r>
          </a:p>
          <a:p>
            <a:pPr marL="0" indent="0" algn="just">
              <a:spcBef>
                <a:spcPts val="0"/>
              </a:spcBef>
              <a:buNone/>
            </a:pPr>
            <a:r>
              <a:rPr lang="fr-FR" sz="2000" dirty="0">
                <a:solidFill>
                  <a:schemeClr val="tx1"/>
                </a:solidFill>
              </a:rPr>
              <a:t>Par rapport à 2019 : +31% </a:t>
            </a:r>
          </a:p>
        </p:txBody>
      </p:sp>
      <p:sp>
        <p:nvSpPr>
          <p:cNvPr id="5" name="Espace réservé du texte 2">
            <a:extLst>
              <a:ext uri="{FF2B5EF4-FFF2-40B4-BE49-F238E27FC236}">
                <a16:creationId xmlns:a16="http://schemas.microsoft.com/office/drawing/2014/main" id="{612D1A6B-E8C0-4392-9113-EC357A64600E}"/>
              </a:ext>
            </a:extLst>
          </p:cNvPr>
          <p:cNvSpPr txBox="1">
            <a:spLocks/>
          </p:cNvSpPr>
          <p:nvPr/>
        </p:nvSpPr>
        <p:spPr>
          <a:xfrm>
            <a:off x="6236826" y="4115938"/>
            <a:ext cx="5777948" cy="269444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just"/>
            <a:r>
              <a:rPr lang="fr-FR" sz="2000" b="1" dirty="0">
                <a:solidFill>
                  <a:schemeClr val="tx1"/>
                </a:solidFill>
              </a:rPr>
              <a:t>Frontaux thermiques : </a:t>
            </a:r>
          </a:p>
          <a:p>
            <a:pPr marL="0" indent="0" algn="just">
              <a:spcBef>
                <a:spcPts val="0"/>
              </a:spcBef>
              <a:buNone/>
            </a:pPr>
            <a:r>
              <a:rPr lang="fr-FR" sz="2000" dirty="0">
                <a:solidFill>
                  <a:schemeClr val="tx1"/>
                </a:solidFill>
              </a:rPr>
              <a:t>Reprise qui permet de retrouver la tendance de long terme, pas de progression réelle : </a:t>
            </a:r>
          </a:p>
          <a:p>
            <a:pPr marL="0" indent="0" algn="just">
              <a:spcBef>
                <a:spcPts val="0"/>
              </a:spcBef>
              <a:buNone/>
            </a:pPr>
            <a:r>
              <a:rPr lang="fr-FR" sz="2000" dirty="0">
                <a:solidFill>
                  <a:schemeClr val="tx1"/>
                </a:solidFill>
              </a:rPr>
              <a:t>6 277 unités (niveau de 2019 à 6 134 sur les neuf mois).</a:t>
            </a:r>
          </a:p>
          <a:p>
            <a:pPr marL="0" indent="0" algn="just">
              <a:spcBef>
                <a:spcPts val="0"/>
              </a:spcBef>
              <a:buNone/>
            </a:pPr>
            <a:r>
              <a:rPr lang="fr-FR" sz="2000" dirty="0">
                <a:solidFill>
                  <a:schemeClr val="tx1"/>
                </a:solidFill>
              </a:rPr>
              <a:t>L’application progressive de normes énergétiques joue en la défaveur des commandes de thermiques depuis 2016.</a:t>
            </a:r>
          </a:p>
        </p:txBody>
      </p:sp>
      <p:pic>
        <p:nvPicPr>
          <p:cNvPr id="2" name="Image 1">
            <a:extLst>
              <a:ext uri="{FF2B5EF4-FFF2-40B4-BE49-F238E27FC236}">
                <a16:creationId xmlns:a16="http://schemas.microsoft.com/office/drawing/2014/main" id="{A937428E-91C5-4679-96FA-7E42859122AE}"/>
              </a:ext>
            </a:extLst>
          </p:cNvPr>
          <p:cNvPicPr>
            <a:picLocks noChangeAspect="1"/>
          </p:cNvPicPr>
          <p:nvPr/>
        </p:nvPicPr>
        <p:blipFill>
          <a:blip r:embed="rId3"/>
          <a:stretch>
            <a:fillRect/>
          </a:stretch>
        </p:blipFill>
        <p:spPr>
          <a:xfrm>
            <a:off x="6236826" y="1215133"/>
            <a:ext cx="5282670" cy="2911249"/>
          </a:xfrm>
          <a:prstGeom prst="rect">
            <a:avLst/>
          </a:prstGeom>
        </p:spPr>
      </p:pic>
      <p:pic>
        <p:nvPicPr>
          <p:cNvPr id="6" name="Image 5">
            <a:extLst>
              <a:ext uri="{FF2B5EF4-FFF2-40B4-BE49-F238E27FC236}">
                <a16:creationId xmlns:a16="http://schemas.microsoft.com/office/drawing/2014/main" id="{72A8FD86-D67A-4804-A4FD-4A848F48A95B}"/>
              </a:ext>
            </a:extLst>
          </p:cNvPr>
          <p:cNvPicPr>
            <a:picLocks noChangeAspect="1"/>
          </p:cNvPicPr>
          <p:nvPr/>
        </p:nvPicPr>
        <p:blipFill>
          <a:blip r:embed="rId4"/>
          <a:stretch>
            <a:fillRect/>
          </a:stretch>
        </p:blipFill>
        <p:spPr>
          <a:xfrm>
            <a:off x="266684" y="1225576"/>
            <a:ext cx="5282670" cy="2911249"/>
          </a:xfrm>
          <a:prstGeom prst="rect">
            <a:avLst/>
          </a:prstGeom>
        </p:spPr>
      </p:pic>
      <p:sp>
        <p:nvSpPr>
          <p:cNvPr id="10" name="Ellipse 9">
            <a:extLst>
              <a:ext uri="{FF2B5EF4-FFF2-40B4-BE49-F238E27FC236}">
                <a16:creationId xmlns:a16="http://schemas.microsoft.com/office/drawing/2014/main" id="{5C9B4C81-5032-44AF-BE6F-98E139374DEE}"/>
              </a:ext>
            </a:extLst>
          </p:cNvPr>
          <p:cNvSpPr/>
          <p:nvPr/>
        </p:nvSpPr>
        <p:spPr>
          <a:xfrm>
            <a:off x="4487917" y="1569297"/>
            <a:ext cx="908917" cy="709569"/>
          </a:xfrm>
          <a:prstGeom prst="ellipse">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200" b="1" dirty="0">
                <a:solidFill>
                  <a:srgbClr val="FF0000"/>
                </a:solidFill>
                <a:latin typeface="Calibri" panose="020F0502020204030204" pitchFamily="34" charset="0"/>
                <a:cs typeface="Calibri" panose="020F0502020204030204" pitchFamily="34" charset="0"/>
              </a:rPr>
              <a:t>+ 61%</a:t>
            </a:r>
          </a:p>
          <a:p>
            <a:pPr algn="ctr"/>
            <a:r>
              <a:rPr lang="fr-FR" sz="900" i="1" dirty="0">
                <a:solidFill>
                  <a:schemeClr val="tx1"/>
                </a:solidFill>
                <a:latin typeface="Calibri" panose="020F0502020204030204" pitchFamily="34" charset="0"/>
                <a:cs typeface="Calibri" panose="020F0502020204030204" pitchFamily="34" charset="0"/>
              </a:rPr>
              <a:t>Cumul annuel</a:t>
            </a:r>
          </a:p>
          <a:p>
            <a:pPr algn="ctr"/>
            <a:r>
              <a:rPr lang="fr-FR" sz="900" i="1" dirty="0">
                <a:solidFill>
                  <a:schemeClr val="tx1"/>
                </a:solidFill>
                <a:latin typeface="Calibri" panose="020F0502020204030204" pitchFamily="34" charset="0"/>
                <a:cs typeface="Calibri" panose="020F0502020204030204" pitchFamily="34" charset="0"/>
              </a:rPr>
              <a:t>Fin sept.</a:t>
            </a:r>
          </a:p>
        </p:txBody>
      </p:sp>
      <p:sp>
        <p:nvSpPr>
          <p:cNvPr id="12" name="Ellipse 11">
            <a:extLst>
              <a:ext uri="{FF2B5EF4-FFF2-40B4-BE49-F238E27FC236}">
                <a16:creationId xmlns:a16="http://schemas.microsoft.com/office/drawing/2014/main" id="{124D4E24-222E-40CB-9FF9-F551B4226D5F}"/>
              </a:ext>
            </a:extLst>
          </p:cNvPr>
          <p:cNvSpPr/>
          <p:nvPr/>
        </p:nvSpPr>
        <p:spPr>
          <a:xfrm>
            <a:off x="10578594" y="1569297"/>
            <a:ext cx="940902" cy="70956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 b="1" dirty="0">
                <a:solidFill>
                  <a:srgbClr val="FF0000"/>
                </a:solidFill>
                <a:latin typeface="Calibri" panose="020F0502020204030204" pitchFamily="34" charset="0"/>
                <a:cs typeface="Calibri" panose="020F0502020204030204" pitchFamily="34" charset="0"/>
              </a:rPr>
              <a:t>+ 39 %</a:t>
            </a:r>
          </a:p>
          <a:p>
            <a:pPr algn="ctr"/>
            <a:r>
              <a:rPr lang="fr-FR" sz="900" i="1" dirty="0">
                <a:latin typeface="Calibri" panose="020F0502020204030204" pitchFamily="34" charset="0"/>
                <a:cs typeface="Calibri" panose="020F0502020204030204" pitchFamily="34" charset="0"/>
              </a:rPr>
              <a:t>Cumul annuel </a:t>
            </a:r>
          </a:p>
          <a:p>
            <a:pPr algn="ctr"/>
            <a:r>
              <a:rPr lang="fr-FR" sz="900" i="1" dirty="0">
                <a:latin typeface="Calibri" panose="020F0502020204030204" pitchFamily="34" charset="0"/>
                <a:cs typeface="Calibri" panose="020F0502020204030204" pitchFamily="34" charset="0"/>
              </a:rPr>
              <a:t>Fin sept.</a:t>
            </a:r>
          </a:p>
        </p:txBody>
      </p:sp>
    </p:spTree>
    <p:extLst>
      <p:ext uri="{BB962C8B-B14F-4D97-AF65-F5344CB8AC3E}">
        <p14:creationId xmlns:p14="http://schemas.microsoft.com/office/powerpoint/2010/main" val="379039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0" y="214938"/>
            <a:ext cx="8775705" cy="617927"/>
          </a:xfrm>
        </p:spPr>
        <p:txBody>
          <a:bodyPr/>
          <a:lstStyle/>
          <a:p>
            <a:r>
              <a:rPr lang="fr-FR" sz="3600" dirty="0"/>
              <a:t>Transition énergétique : constat actuel</a:t>
            </a:r>
          </a:p>
        </p:txBody>
      </p:sp>
      <p:sp>
        <p:nvSpPr>
          <p:cNvPr id="31" name="Ellipse 30">
            <a:extLst>
              <a:ext uri="{FF2B5EF4-FFF2-40B4-BE49-F238E27FC236}">
                <a16:creationId xmlns:a16="http://schemas.microsoft.com/office/drawing/2014/main" id="{BEB20296-B939-4685-977A-EBCA76995330}"/>
              </a:ext>
            </a:extLst>
          </p:cNvPr>
          <p:cNvSpPr/>
          <p:nvPr/>
        </p:nvSpPr>
        <p:spPr>
          <a:xfrm>
            <a:off x="4666772" y="1525974"/>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32" name="Ellipse 31">
            <a:extLst>
              <a:ext uri="{FF2B5EF4-FFF2-40B4-BE49-F238E27FC236}">
                <a16:creationId xmlns:a16="http://schemas.microsoft.com/office/drawing/2014/main" id="{16B32D73-FB11-4707-B59A-0501DDBDC4B3}"/>
              </a:ext>
            </a:extLst>
          </p:cNvPr>
          <p:cNvSpPr/>
          <p:nvPr/>
        </p:nvSpPr>
        <p:spPr>
          <a:xfrm>
            <a:off x="57876" y="4062033"/>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33" name="Ellipse 32">
            <a:extLst>
              <a:ext uri="{FF2B5EF4-FFF2-40B4-BE49-F238E27FC236}">
                <a16:creationId xmlns:a16="http://schemas.microsoft.com/office/drawing/2014/main" id="{1A58BA3F-C6EE-46A3-99F7-306D04C08F90}"/>
              </a:ext>
            </a:extLst>
          </p:cNvPr>
          <p:cNvSpPr/>
          <p:nvPr/>
        </p:nvSpPr>
        <p:spPr>
          <a:xfrm>
            <a:off x="2964140" y="3052339"/>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34" name="Ellipse 33">
            <a:extLst>
              <a:ext uri="{FF2B5EF4-FFF2-40B4-BE49-F238E27FC236}">
                <a16:creationId xmlns:a16="http://schemas.microsoft.com/office/drawing/2014/main" id="{ADDA7F0D-E295-46DF-B1DA-0335AC8696DE}"/>
              </a:ext>
            </a:extLst>
          </p:cNvPr>
          <p:cNvSpPr/>
          <p:nvPr/>
        </p:nvSpPr>
        <p:spPr>
          <a:xfrm>
            <a:off x="3718918" y="2364461"/>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35" name="Ellipse 34">
            <a:extLst>
              <a:ext uri="{FF2B5EF4-FFF2-40B4-BE49-F238E27FC236}">
                <a16:creationId xmlns:a16="http://schemas.microsoft.com/office/drawing/2014/main" id="{B3F3C28D-50C4-47D0-B6A8-60B11D351BEF}"/>
              </a:ext>
            </a:extLst>
          </p:cNvPr>
          <p:cNvSpPr/>
          <p:nvPr/>
        </p:nvSpPr>
        <p:spPr>
          <a:xfrm>
            <a:off x="2064078" y="3506846"/>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37" name="Rectangle 36">
            <a:extLst>
              <a:ext uri="{FF2B5EF4-FFF2-40B4-BE49-F238E27FC236}">
                <a16:creationId xmlns:a16="http://schemas.microsoft.com/office/drawing/2014/main" id="{07C1C7AD-B9B7-4D8A-9492-A0937562BA22}"/>
              </a:ext>
            </a:extLst>
          </p:cNvPr>
          <p:cNvSpPr/>
          <p:nvPr/>
        </p:nvSpPr>
        <p:spPr>
          <a:xfrm>
            <a:off x="6106494" y="1315818"/>
            <a:ext cx="5599043" cy="5324535"/>
          </a:xfrm>
          <a:prstGeom prst="rect">
            <a:avLst/>
          </a:prstGeom>
        </p:spPr>
        <p:txBody>
          <a:bodyPr wrap="square">
            <a:spAutoFit/>
          </a:bodyPr>
          <a:lstStyle/>
          <a:p>
            <a:pPr marL="285750" indent="-285750" algn="just">
              <a:buFont typeface="Wingdings" panose="05000000000000000000" pitchFamily="2" charset="2"/>
              <a:buChar char="Ø"/>
            </a:pPr>
            <a:r>
              <a:rPr lang="fr-FR" sz="2000" b="1" dirty="0">
                <a:solidFill>
                  <a:srgbClr val="003057"/>
                </a:solidFill>
              </a:rPr>
              <a:t>A partir de janvier 2016, </a:t>
            </a:r>
            <a:r>
              <a:rPr lang="fr-FR" sz="2000" dirty="0">
                <a:solidFill>
                  <a:srgbClr val="003057"/>
                </a:solidFill>
              </a:rPr>
              <a:t>les volumes des commandes de</a:t>
            </a:r>
            <a:r>
              <a:rPr lang="fr-FR" sz="2000" b="1" dirty="0">
                <a:solidFill>
                  <a:srgbClr val="003057"/>
                </a:solidFill>
              </a:rPr>
              <a:t> </a:t>
            </a:r>
            <a:r>
              <a:rPr lang="fr-FR" sz="2000" dirty="0">
                <a:solidFill>
                  <a:srgbClr val="003057"/>
                </a:solidFill>
              </a:rPr>
              <a:t>porte-à-faux électriques dépassent ceux des porte-à-faux thermiques. L’écart s’accentue au cours de l’année.</a:t>
            </a:r>
          </a:p>
          <a:p>
            <a:pPr marL="285750" indent="-285750" algn="just">
              <a:buFont typeface="Wingdings" panose="05000000000000000000" pitchFamily="2" charset="2"/>
              <a:buChar char="Ø"/>
            </a:pPr>
            <a:endParaRPr lang="fr-FR" sz="2000" b="1" dirty="0">
              <a:solidFill>
                <a:srgbClr val="003057"/>
              </a:solidFill>
            </a:endParaRPr>
          </a:p>
          <a:p>
            <a:pPr marL="285750" indent="-285750" algn="just">
              <a:buFont typeface="Wingdings" panose="05000000000000000000" pitchFamily="2" charset="2"/>
              <a:buChar char="Ø"/>
            </a:pPr>
            <a:r>
              <a:rPr lang="fr-FR" sz="2000" dirty="0">
                <a:solidFill>
                  <a:srgbClr val="003057"/>
                </a:solidFill>
              </a:rPr>
              <a:t>Sur les années suivantes, cet écart n’a </a:t>
            </a:r>
            <a:r>
              <a:rPr lang="fr-FR" sz="2000" b="1" dirty="0">
                <a:solidFill>
                  <a:srgbClr val="003057"/>
                </a:solidFill>
              </a:rPr>
              <a:t>cessé de croître</a:t>
            </a:r>
            <a:r>
              <a:rPr lang="fr-FR" sz="2000" dirty="0">
                <a:solidFill>
                  <a:srgbClr val="003057"/>
                </a:solidFill>
              </a:rPr>
              <a:t>. L’apparition de la crise sanitaire semble avoir donné un </a:t>
            </a:r>
            <a:r>
              <a:rPr lang="fr-FR" sz="2000" b="1" dirty="0">
                <a:solidFill>
                  <a:srgbClr val="003057"/>
                </a:solidFill>
              </a:rPr>
              <a:t>coup d’accélérateur </a:t>
            </a:r>
            <a:r>
              <a:rPr lang="fr-FR" sz="2000" dirty="0">
                <a:solidFill>
                  <a:srgbClr val="003057"/>
                </a:solidFill>
              </a:rPr>
              <a:t>à cette transition. A fin septembre 2021, l’écart en cumul annuel est déjà de 4797 unités (contre 2370 sur la même période en 2020).</a:t>
            </a:r>
          </a:p>
          <a:p>
            <a:pPr marL="285750" indent="-285750" algn="just">
              <a:buFont typeface="Wingdings" panose="05000000000000000000" pitchFamily="2" charset="2"/>
              <a:buChar char="Ø"/>
            </a:pPr>
            <a:endParaRPr lang="fr-FR" sz="2000" dirty="0">
              <a:solidFill>
                <a:srgbClr val="003057"/>
              </a:solidFill>
            </a:endParaRPr>
          </a:p>
          <a:p>
            <a:pPr marL="285750" indent="-285750" algn="just">
              <a:buFont typeface="Wingdings" panose="05000000000000000000" pitchFamily="2" charset="2"/>
              <a:buChar char="Ø"/>
            </a:pPr>
            <a:r>
              <a:rPr lang="fr-FR" sz="2000" b="1" dirty="0">
                <a:solidFill>
                  <a:srgbClr val="003057"/>
                </a:solidFill>
              </a:rPr>
              <a:t>A plus long terme</a:t>
            </a:r>
            <a:r>
              <a:rPr lang="fr-FR" sz="2000" dirty="0">
                <a:solidFill>
                  <a:srgbClr val="003057"/>
                </a:solidFill>
              </a:rPr>
              <a:t>, il est probable que cette tendance continue à s’accentuer.</a:t>
            </a:r>
          </a:p>
          <a:p>
            <a:pPr marL="285750" indent="-285750" algn="just">
              <a:buFont typeface="Wingdings" panose="05000000000000000000" pitchFamily="2" charset="2"/>
              <a:buChar char="Ø"/>
            </a:pPr>
            <a:endParaRPr lang="fr-FR" sz="2000" dirty="0">
              <a:solidFill>
                <a:srgbClr val="003057"/>
              </a:solidFill>
            </a:endParaRPr>
          </a:p>
        </p:txBody>
      </p:sp>
      <p:sp>
        <p:nvSpPr>
          <p:cNvPr id="38" name="Ellipse 37">
            <a:extLst>
              <a:ext uri="{FF2B5EF4-FFF2-40B4-BE49-F238E27FC236}">
                <a16:creationId xmlns:a16="http://schemas.microsoft.com/office/drawing/2014/main" id="{D77E167F-970E-4956-8713-8AD783A0D4F9}"/>
              </a:ext>
            </a:extLst>
          </p:cNvPr>
          <p:cNvSpPr/>
          <p:nvPr/>
        </p:nvSpPr>
        <p:spPr>
          <a:xfrm>
            <a:off x="1091647" y="3826810"/>
            <a:ext cx="572504" cy="302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a:p>
        </p:txBody>
      </p:sp>
      <p:sp>
        <p:nvSpPr>
          <p:cNvPr id="39" name="ZoneTexte 38">
            <a:extLst>
              <a:ext uri="{FF2B5EF4-FFF2-40B4-BE49-F238E27FC236}">
                <a16:creationId xmlns:a16="http://schemas.microsoft.com/office/drawing/2014/main" id="{4B76D8DA-6C05-43CB-BA0C-B8986704BA3E}"/>
              </a:ext>
            </a:extLst>
          </p:cNvPr>
          <p:cNvSpPr txBox="1"/>
          <p:nvPr/>
        </p:nvSpPr>
        <p:spPr>
          <a:xfrm>
            <a:off x="2067805" y="4430088"/>
            <a:ext cx="815926" cy="369332"/>
          </a:xfrm>
          <a:prstGeom prst="rect">
            <a:avLst/>
          </a:prstGeom>
          <a:noFill/>
        </p:spPr>
        <p:txBody>
          <a:bodyPr wrap="square" rtlCol="0">
            <a:spAutoFit/>
          </a:bodyPr>
          <a:lstStyle/>
          <a:p>
            <a:r>
              <a:rPr lang="fr-FR" b="1" i="1" dirty="0"/>
              <a:t>2018</a:t>
            </a:r>
          </a:p>
        </p:txBody>
      </p:sp>
      <p:sp>
        <p:nvSpPr>
          <p:cNvPr id="40" name="ZoneTexte 39">
            <a:extLst>
              <a:ext uri="{FF2B5EF4-FFF2-40B4-BE49-F238E27FC236}">
                <a16:creationId xmlns:a16="http://schemas.microsoft.com/office/drawing/2014/main" id="{D3FE5BEF-4FB1-40FD-91F8-E8490824CDBC}"/>
              </a:ext>
            </a:extLst>
          </p:cNvPr>
          <p:cNvSpPr txBox="1"/>
          <p:nvPr/>
        </p:nvSpPr>
        <p:spPr>
          <a:xfrm>
            <a:off x="2934457" y="4430088"/>
            <a:ext cx="815926" cy="369332"/>
          </a:xfrm>
          <a:prstGeom prst="rect">
            <a:avLst/>
          </a:prstGeom>
          <a:noFill/>
        </p:spPr>
        <p:txBody>
          <a:bodyPr wrap="square" rtlCol="0">
            <a:spAutoFit/>
          </a:bodyPr>
          <a:lstStyle/>
          <a:p>
            <a:r>
              <a:rPr lang="fr-FR" b="1" i="1" dirty="0"/>
              <a:t>2019</a:t>
            </a:r>
          </a:p>
        </p:txBody>
      </p:sp>
      <p:sp>
        <p:nvSpPr>
          <p:cNvPr id="41" name="ZoneTexte 40">
            <a:extLst>
              <a:ext uri="{FF2B5EF4-FFF2-40B4-BE49-F238E27FC236}">
                <a16:creationId xmlns:a16="http://schemas.microsoft.com/office/drawing/2014/main" id="{777E9346-2728-4761-8950-CE33E958DCC0}"/>
              </a:ext>
            </a:extLst>
          </p:cNvPr>
          <p:cNvSpPr txBox="1"/>
          <p:nvPr/>
        </p:nvSpPr>
        <p:spPr>
          <a:xfrm>
            <a:off x="3893399" y="4424229"/>
            <a:ext cx="815926" cy="369332"/>
          </a:xfrm>
          <a:prstGeom prst="rect">
            <a:avLst/>
          </a:prstGeom>
          <a:noFill/>
        </p:spPr>
        <p:txBody>
          <a:bodyPr wrap="square" rtlCol="0">
            <a:spAutoFit/>
          </a:bodyPr>
          <a:lstStyle/>
          <a:p>
            <a:r>
              <a:rPr lang="fr-FR" b="1" i="1" dirty="0"/>
              <a:t>2020</a:t>
            </a:r>
          </a:p>
        </p:txBody>
      </p:sp>
      <p:sp>
        <p:nvSpPr>
          <p:cNvPr id="42" name="Flèche : droite 41">
            <a:extLst>
              <a:ext uri="{FF2B5EF4-FFF2-40B4-BE49-F238E27FC236}">
                <a16:creationId xmlns:a16="http://schemas.microsoft.com/office/drawing/2014/main" id="{030F5138-0902-4828-AE33-C290DECFD65D}"/>
              </a:ext>
            </a:extLst>
          </p:cNvPr>
          <p:cNvSpPr/>
          <p:nvPr/>
        </p:nvSpPr>
        <p:spPr>
          <a:xfrm rot="19940915">
            <a:off x="2646545" y="3289091"/>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43" name="ZoneTexte 42">
            <a:extLst>
              <a:ext uri="{FF2B5EF4-FFF2-40B4-BE49-F238E27FC236}">
                <a16:creationId xmlns:a16="http://schemas.microsoft.com/office/drawing/2014/main" id="{B355DEDD-10EA-48FA-B9E7-8B2DC4BEEAD0}"/>
              </a:ext>
            </a:extLst>
          </p:cNvPr>
          <p:cNvSpPr txBox="1"/>
          <p:nvPr/>
        </p:nvSpPr>
        <p:spPr>
          <a:xfrm>
            <a:off x="2000801" y="3462301"/>
            <a:ext cx="666158" cy="338554"/>
          </a:xfrm>
          <a:prstGeom prst="rect">
            <a:avLst/>
          </a:prstGeom>
          <a:noFill/>
        </p:spPr>
        <p:txBody>
          <a:bodyPr wrap="square" rtlCol="0">
            <a:spAutoFit/>
          </a:bodyPr>
          <a:lstStyle/>
          <a:p>
            <a:r>
              <a:rPr lang="fr-FR" sz="1600" b="1" i="1" dirty="0">
                <a:solidFill>
                  <a:schemeClr val="bg1"/>
                </a:solidFill>
              </a:rPr>
              <a:t>0,29</a:t>
            </a:r>
          </a:p>
        </p:txBody>
      </p:sp>
      <p:sp>
        <p:nvSpPr>
          <p:cNvPr id="44" name="ZoneTexte 43">
            <a:extLst>
              <a:ext uri="{FF2B5EF4-FFF2-40B4-BE49-F238E27FC236}">
                <a16:creationId xmlns:a16="http://schemas.microsoft.com/office/drawing/2014/main" id="{67941A81-2B7E-4B1E-A0CB-587DE013EA5A}"/>
              </a:ext>
            </a:extLst>
          </p:cNvPr>
          <p:cNvSpPr txBox="1"/>
          <p:nvPr/>
        </p:nvSpPr>
        <p:spPr>
          <a:xfrm>
            <a:off x="2952782" y="3034401"/>
            <a:ext cx="666158" cy="338554"/>
          </a:xfrm>
          <a:prstGeom prst="rect">
            <a:avLst/>
          </a:prstGeom>
          <a:noFill/>
        </p:spPr>
        <p:txBody>
          <a:bodyPr wrap="square" rtlCol="0">
            <a:spAutoFit/>
          </a:bodyPr>
          <a:lstStyle/>
          <a:p>
            <a:r>
              <a:rPr lang="fr-FR" sz="1600" b="1" i="1" dirty="0">
                <a:solidFill>
                  <a:schemeClr val="bg1"/>
                </a:solidFill>
              </a:rPr>
              <a:t>0,35</a:t>
            </a:r>
          </a:p>
        </p:txBody>
      </p:sp>
      <p:sp>
        <p:nvSpPr>
          <p:cNvPr id="45" name="ZoneTexte 44">
            <a:extLst>
              <a:ext uri="{FF2B5EF4-FFF2-40B4-BE49-F238E27FC236}">
                <a16:creationId xmlns:a16="http://schemas.microsoft.com/office/drawing/2014/main" id="{EFD298F8-A148-4FED-ABEC-0D2787CD27B9}"/>
              </a:ext>
            </a:extLst>
          </p:cNvPr>
          <p:cNvSpPr txBox="1"/>
          <p:nvPr/>
        </p:nvSpPr>
        <p:spPr>
          <a:xfrm>
            <a:off x="3672091" y="2343946"/>
            <a:ext cx="666158" cy="338554"/>
          </a:xfrm>
          <a:prstGeom prst="rect">
            <a:avLst/>
          </a:prstGeom>
          <a:noFill/>
        </p:spPr>
        <p:txBody>
          <a:bodyPr wrap="square" rtlCol="0">
            <a:spAutoFit/>
          </a:bodyPr>
          <a:lstStyle/>
          <a:p>
            <a:r>
              <a:rPr lang="fr-FR" sz="1600" b="1" i="1" dirty="0">
                <a:solidFill>
                  <a:schemeClr val="bg1"/>
                </a:solidFill>
              </a:rPr>
              <a:t>0,55</a:t>
            </a:r>
          </a:p>
        </p:txBody>
      </p:sp>
      <p:sp>
        <p:nvSpPr>
          <p:cNvPr id="46" name="ZoneTexte 45">
            <a:extLst>
              <a:ext uri="{FF2B5EF4-FFF2-40B4-BE49-F238E27FC236}">
                <a16:creationId xmlns:a16="http://schemas.microsoft.com/office/drawing/2014/main" id="{B108CE72-66F9-4F84-86DF-503EDF2BDFD7}"/>
              </a:ext>
            </a:extLst>
          </p:cNvPr>
          <p:cNvSpPr txBox="1"/>
          <p:nvPr/>
        </p:nvSpPr>
        <p:spPr>
          <a:xfrm>
            <a:off x="545809" y="1084986"/>
            <a:ext cx="4566874" cy="461665"/>
          </a:xfrm>
          <a:prstGeom prst="rect">
            <a:avLst/>
          </a:prstGeom>
          <a:noFill/>
        </p:spPr>
        <p:txBody>
          <a:bodyPr wrap="square" rtlCol="0">
            <a:spAutoFit/>
          </a:bodyPr>
          <a:lstStyle/>
          <a:p>
            <a:r>
              <a:rPr lang="fr-FR" sz="2400" b="1" dirty="0">
                <a:solidFill>
                  <a:srgbClr val="7030A0"/>
                </a:solidFill>
              </a:rPr>
              <a:t>Ratio de transition énergétique*</a:t>
            </a:r>
          </a:p>
        </p:txBody>
      </p:sp>
      <p:sp>
        <p:nvSpPr>
          <p:cNvPr id="47" name="ZoneTexte 46">
            <a:extLst>
              <a:ext uri="{FF2B5EF4-FFF2-40B4-BE49-F238E27FC236}">
                <a16:creationId xmlns:a16="http://schemas.microsoft.com/office/drawing/2014/main" id="{BE3B7FB6-C90F-4B1A-917F-744DE26A346A}"/>
              </a:ext>
            </a:extLst>
          </p:cNvPr>
          <p:cNvSpPr txBox="1"/>
          <p:nvPr/>
        </p:nvSpPr>
        <p:spPr>
          <a:xfrm>
            <a:off x="0" y="4430088"/>
            <a:ext cx="815926" cy="369332"/>
          </a:xfrm>
          <a:prstGeom prst="rect">
            <a:avLst/>
          </a:prstGeom>
          <a:noFill/>
        </p:spPr>
        <p:txBody>
          <a:bodyPr wrap="square" rtlCol="0">
            <a:spAutoFit/>
          </a:bodyPr>
          <a:lstStyle/>
          <a:p>
            <a:r>
              <a:rPr lang="fr-FR" b="1" i="1" dirty="0"/>
              <a:t>2016</a:t>
            </a:r>
          </a:p>
        </p:txBody>
      </p:sp>
      <p:sp>
        <p:nvSpPr>
          <p:cNvPr id="48" name="ZoneTexte 47">
            <a:extLst>
              <a:ext uri="{FF2B5EF4-FFF2-40B4-BE49-F238E27FC236}">
                <a16:creationId xmlns:a16="http://schemas.microsoft.com/office/drawing/2014/main" id="{5763B02F-7FAA-4C0E-A4CC-49429EF33DDA}"/>
              </a:ext>
            </a:extLst>
          </p:cNvPr>
          <p:cNvSpPr txBox="1"/>
          <p:nvPr/>
        </p:nvSpPr>
        <p:spPr>
          <a:xfrm>
            <a:off x="1075731" y="4431340"/>
            <a:ext cx="815926" cy="369332"/>
          </a:xfrm>
          <a:prstGeom prst="rect">
            <a:avLst/>
          </a:prstGeom>
          <a:noFill/>
        </p:spPr>
        <p:txBody>
          <a:bodyPr wrap="square" rtlCol="0">
            <a:spAutoFit/>
          </a:bodyPr>
          <a:lstStyle/>
          <a:p>
            <a:r>
              <a:rPr lang="fr-FR" b="1" i="1" dirty="0"/>
              <a:t>2017</a:t>
            </a:r>
          </a:p>
        </p:txBody>
      </p:sp>
      <p:sp>
        <p:nvSpPr>
          <p:cNvPr id="49" name="ZoneTexte 48">
            <a:extLst>
              <a:ext uri="{FF2B5EF4-FFF2-40B4-BE49-F238E27FC236}">
                <a16:creationId xmlns:a16="http://schemas.microsoft.com/office/drawing/2014/main" id="{4EA9C128-A15B-4894-A638-F931018623D0}"/>
              </a:ext>
            </a:extLst>
          </p:cNvPr>
          <p:cNvSpPr txBox="1"/>
          <p:nvPr/>
        </p:nvSpPr>
        <p:spPr>
          <a:xfrm>
            <a:off x="1091647" y="3818784"/>
            <a:ext cx="666158" cy="338554"/>
          </a:xfrm>
          <a:prstGeom prst="rect">
            <a:avLst/>
          </a:prstGeom>
          <a:noFill/>
        </p:spPr>
        <p:txBody>
          <a:bodyPr wrap="square" rtlCol="0">
            <a:spAutoFit/>
          </a:bodyPr>
          <a:lstStyle/>
          <a:p>
            <a:r>
              <a:rPr lang="fr-FR" sz="1600" b="1" i="1" dirty="0">
                <a:solidFill>
                  <a:schemeClr val="bg1"/>
                </a:solidFill>
              </a:rPr>
              <a:t>0,17</a:t>
            </a:r>
          </a:p>
        </p:txBody>
      </p:sp>
      <p:sp>
        <p:nvSpPr>
          <p:cNvPr id="50" name="Flèche : droite 49">
            <a:extLst>
              <a:ext uri="{FF2B5EF4-FFF2-40B4-BE49-F238E27FC236}">
                <a16:creationId xmlns:a16="http://schemas.microsoft.com/office/drawing/2014/main" id="{3C4B82FC-1068-41BF-A302-1A38223FB509}"/>
              </a:ext>
            </a:extLst>
          </p:cNvPr>
          <p:cNvSpPr/>
          <p:nvPr/>
        </p:nvSpPr>
        <p:spPr>
          <a:xfrm rot="19967406">
            <a:off x="1699940" y="3647693"/>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51" name="Flèche : droite 50">
            <a:extLst>
              <a:ext uri="{FF2B5EF4-FFF2-40B4-BE49-F238E27FC236}">
                <a16:creationId xmlns:a16="http://schemas.microsoft.com/office/drawing/2014/main" id="{7BF3FA9A-EB80-47C3-85D7-8CDF7CA8C59C}"/>
              </a:ext>
            </a:extLst>
          </p:cNvPr>
          <p:cNvSpPr/>
          <p:nvPr/>
        </p:nvSpPr>
        <p:spPr>
          <a:xfrm rot="20397432">
            <a:off x="720657" y="3973315"/>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52" name="ZoneTexte 51">
            <a:extLst>
              <a:ext uri="{FF2B5EF4-FFF2-40B4-BE49-F238E27FC236}">
                <a16:creationId xmlns:a16="http://schemas.microsoft.com/office/drawing/2014/main" id="{3D4EA3A3-F610-4180-A9CF-0D1B02352FA3}"/>
              </a:ext>
            </a:extLst>
          </p:cNvPr>
          <p:cNvSpPr txBox="1"/>
          <p:nvPr/>
        </p:nvSpPr>
        <p:spPr>
          <a:xfrm>
            <a:off x="41869" y="4042629"/>
            <a:ext cx="666158" cy="338554"/>
          </a:xfrm>
          <a:prstGeom prst="rect">
            <a:avLst/>
          </a:prstGeom>
          <a:noFill/>
        </p:spPr>
        <p:txBody>
          <a:bodyPr wrap="square" rtlCol="0">
            <a:spAutoFit/>
          </a:bodyPr>
          <a:lstStyle/>
          <a:p>
            <a:r>
              <a:rPr lang="fr-FR" sz="1600" b="1" i="1" dirty="0">
                <a:solidFill>
                  <a:schemeClr val="bg1"/>
                </a:solidFill>
              </a:rPr>
              <a:t>0,12</a:t>
            </a:r>
          </a:p>
        </p:txBody>
      </p:sp>
      <p:sp>
        <p:nvSpPr>
          <p:cNvPr id="53" name="Rectangle 52">
            <a:extLst>
              <a:ext uri="{FF2B5EF4-FFF2-40B4-BE49-F238E27FC236}">
                <a16:creationId xmlns:a16="http://schemas.microsoft.com/office/drawing/2014/main" id="{A362023C-F4AE-4F80-AB6A-E9445EAFED70}"/>
              </a:ext>
            </a:extLst>
          </p:cNvPr>
          <p:cNvSpPr/>
          <p:nvPr/>
        </p:nvSpPr>
        <p:spPr>
          <a:xfrm>
            <a:off x="62141" y="5174210"/>
            <a:ext cx="5901337" cy="738664"/>
          </a:xfrm>
          <a:prstGeom prst="rect">
            <a:avLst/>
          </a:prstGeom>
        </p:spPr>
        <p:txBody>
          <a:bodyPr wrap="square">
            <a:spAutoFit/>
          </a:bodyPr>
          <a:lstStyle/>
          <a:p>
            <a:pPr marL="90488" indent="-90488"/>
            <a:r>
              <a:rPr lang="fr-FR" sz="1400" b="1" i="1" dirty="0">
                <a:solidFill>
                  <a:srgbClr val="7030A0"/>
                </a:solidFill>
              </a:rPr>
              <a:t>*</a:t>
            </a:r>
            <a:r>
              <a:rPr lang="fr-FR" sz="1400" b="1" i="1" dirty="0"/>
              <a:t>	</a:t>
            </a:r>
            <a:r>
              <a:rPr lang="fr-FR" sz="1400" b="1" i="1" dirty="0">
                <a:solidFill>
                  <a:schemeClr val="bg1">
                    <a:lumMod val="50000"/>
                  </a:schemeClr>
                </a:solidFill>
              </a:rPr>
              <a:t>En 2020, pour 1 chariot thermique vendu, il s’est vendu 1,55 chariot électrique. Le ratio indique une préférence pour l’électrique lorsqu’il est positif et, à l’inverse, une préférence pour le thermique lorsqu’il est négatif.</a:t>
            </a:r>
          </a:p>
        </p:txBody>
      </p:sp>
      <p:sp>
        <p:nvSpPr>
          <p:cNvPr id="54" name="Flèche : droite 53">
            <a:extLst>
              <a:ext uri="{FF2B5EF4-FFF2-40B4-BE49-F238E27FC236}">
                <a16:creationId xmlns:a16="http://schemas.microsoft.com/office/drawing/2014/main" id="{DF5E5054-20DC-4510-81BA-E6154CFE805E}"/>
              </a:ext>
            </a:extLst>
          </p:cNvPr>
          <p:cNvSpPr/>
          <p:nvPr/>
        </p:nvSpPr>
        <p:spPr>
          <a:xfrm rot="18996313">
            <a:off x="4317356" y="2004876"/>
            <a:ext cx="432375" cy="353576"/>
          </a:xfrm>
          <a:prstGeom prst="rightArrow">
            <a:avLst/>
          </a:prstGeom>
          <a:solidFill>
            <a:srgbClr val="FF0000"/>
          </a:solidFill>
          <a:ln>
            <a:solidFill>
              <a:schemeClr val="tx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55" name="ZoneTexte 54">
            <a:extLst>
              <a:ext uri="{FF2B5EF4-FFF2-40B4-BE49-F238E27FC236}">
                <a16:creationId xmlns:a16="http://schemas.microsoft.com/office/drawing/2014/main" id="{D5E69281-181F-4C2E-9164-2EE15158AEB6}"/>
              </a:ext>
            </a:extLst>
          </p:cNvPr>
          <p:cNvSpPr txBox="1"/>
          <p:nvPr/>
        </p:nvSpPr>
        <p:spPr>
          <a:xfrm>
            <a:off x="4702573" y="4426188"/>
            <a:ext cx="1015798" cy="369332"/>
          </a:xfrm>
          <a:prstGeom prst="rect">
            <a:avLst/>
          </a:prstGeom>
          <a:noFill/>
        </p:spPr>
        <p:txBody>
          <a:bodyPr wrap="square" rtlCol="0">
            <a:spAutoFit/>
          </a:bodyPr>
          <a:lstStyle/>
          <a:p>
            <a:r>
              <a:rPr lang="fr-FR" b="1" i="1" dirty="0"/>
              <a:t>P2021</a:t>
            </a:r>
          </a:p>
        </p:txBody>
      </p:sp>
      <p:sp>
        <p:nvSpPr>
          <p:cNvPr id="56" name="ZoneTexte 55">
            <a:extLst>
              <a:ext uri="{FF2B5EF4-FFF2-40B4-BE49-F238E27FC236}">
                <a16:creationId xmlns:a16="http://schemas.microsoft.com/office/drawing/2014/main" id="{7FD5F3C0-1748-42AD-9696-C5378C6664A4}"/>
              </a:ext>
            </a:extLst>
          </p:cNvPr>
          <p:cNvSpPr txBox="1"/>
          <p:nvPr/>
        </p:nvSpPr>
        <p:spPr>
          <a:xfrm>
            <a:off x="4619945" y="1511551"/>
            <a:ext cx="666158" cy="338554"/>
          </a:xfrm>
          <a:prstGeom prst="rect">
            <a:avLst/>
          </a:prstGeom>
          <a:noFill/>
        </p:spPr>
        <p:txBody>
          <a:bodyPr wrap="square" rtlCol="0">
            <a:spAutoFit/>
          </a:bodyPr>
          <a:lstStyle/>
          <a:p>
            <a:r>
              <a:rPr lang="fr-FR" sz="1600" b="1" i="1" dirty="0">
                <a:solidFill>
                  <a:schemeClr val="bg1"/>
                </a:solidFill>
              </a:rPr>
              <a:t>0,76</a:t>
            </a:r>
          </a:p>
        </p:txBody>
      </p:sp>
      <p:sp>
        <p:nvSpPr>
          <p:cNvPr id="57" name="Flèche : droite 56">
            <a:extLst>
              <a:ext uri="{FF2B5EF4-FFF2-40B4-BE49-F238E27FC236}">
                <a16:creationId xmlns:a16="http://schemas.microsoft.com/office/drawing/2014/main" id="{4CFB05B9-6DBA-4B73-90D5-9B160C4AD76E}"/>
              </a:ext>
            </a:extLst>
          </p:cNvPr>
          <p:cNvSpPr/>
          <p:nvPr/>
        </p:nvSpPr>
        <p:spPr>
          <a:xfrm rot="19464875">
            <a:off x="3507417" y="2738735"/>
            <a:ext cx="365402" cy="296765"/>
          </a:xfrm>
          <a:prstGeom prst="rightArrow">
            <a:avLst/>
          </a:prstGeom>
          <a:solidFill>
            <a:srgbClr val="FF0000"/>
          </a:solidFill>
          <a:ln w="190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sz="1200"/>
          </a:p>
        </p:txBody>
      </p:sp>
      <p:sp>
        <p:nvSpPr>
          <p:cNvPr id="58" name="ZoneTexte 57">
            <a:extLst>
              <a:ext uri="{FF2B5EF4-FFF2-40B4-BE49-F238E27FC236}">
                <a16:creationId xmlns:a16="http://schemas.microsoft.com/office/drawing/2014/main" id="{425469E1-6BA7-4849-82A4-ADE849587BC0}"/>
              </a:ext>
            </a:extLst>
          </p:cNvPr>
          <p:cNvSpPr txBox="1"/>
          <p:nvPr/>
        </p:nvSpPr>
        <p:spPr>
          <a:xfrm>
            <a:off x="2333880" y="6408245"/>
            <a:ext cx="4053634" cy="276999"/>
          </a:xfrm>
          <a:prstGeom prst="rect">
            <a:avLst/>
          </a:prstGeom>
          <a:noFill/>
        </p:spPr>
        <p:txBody>
          <a:bodyPr wrap="square" rtlCol="0">
            <a:spAutoFit/>
          </a:bodyPr>
          <a:lstStyle/>
          <a:p>
            <a:pPr algn="ctr"/>
            <a:r>
              <a:rPr lang="fr-FR" sz="1200" i="1" dirty="0">
                <a:solidFill>
                  <a:schemeClr val="bg1">
                    <a:lumMod val="50000"/>
                  </a:schemeClr>
                </a:solidFill>
              </a:rPr>
              <a:t>Source : </a:t>
            </a:r>
            <a:r>
              <a:rPr lang="fr-FR" sz="1200" i="1" dirty="0" err="1">
                <a:solidFill>
                  <a:schemeClr val="bg1">
                    <a:lumMod val="50000"/>
                  </a:schemeClr>
                </a:solidFill>
              </a:rPr>
              <a:t>Evolis</a:t>
            </a:r>
            <a:r>
              <a:rPr lang="fr-FR" sz="1200" i="1" dirty="0">
                <a:solidFill>
                  <a:schemeClr val="bg1">
                    <a:lumMod val="50000"/>
                  </a:schemeClr>
                </a:solidFill>
              </a:rPr>
              <a:t> – septembre 2021</a:t>
            </a:r>
            <a:endParaRPr lang="en-US" sz="1200" i="1" dirty="0">
              <a:solidFill>
                <a:schemeClr val="bg1">
                  <a:lumMod val="50000"/>
                </a:schemeClr>
              </a:solidFill>
            </a:endParaRPr>
          </a:p>
        </p:txBody>
      </p:sp>
    </p:spTree>
    <p:extLst>
      <p:ext uri="{BB962C8B-B14F-4D97-AF65-F5344CB8AC3E}">
        <p14:creationId xmlns:p14="http://schemas.microsoft.com/office/powerpoint/2010/main" val="1564356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376001" y="2726140"/>
            <a:ext cx="8373291" cy="140572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Prévisions 2021</a:t>
            </a:r>
          </a:p>
          <a:p>
            <a:r>
              <a:rPr lang="fr-FR" sz="4400" dirty="0"/>
              <a:t>Marché français</a:t>
            </a:r>
          </a:p>
        </p:txBody>
      </p:sp>
      <p:pic>
        <p:nvPicPr>
          <p:cNvPr id="6" name="Image 5">
            <a:extLst>
              <a:ext uri="{FF2B5EF4-FFF2-40B4-BE49-F238E27FC236}">
                <a16:creationId xmlns:a16="http://schemas.microsoft.com/office/drawing/2014/main" id="{2F82D3DA-0CB0-47D2-8A2F-EC07B565323C}"/>
              </a:ext>
            </a:extLst>
          </p:cNvPr>
          <p:cNvPicPr>
            <a:picLocks noChangeAspect="1"/>
          </p:cNvPicPr>
          <p:nvPr/>
        </p:nvPicPr>
        <p:blipFill>
          <a:blip r:embed="rId3"/>
          <a:stretch>
            <a:fillRect/>
          </a:stretch>
        </p:blipFill>
        <p:spPr>
          <a:xfrm>
            <a:off x="9010413" y="2267203"/>
            <a:ext cx="2712490" cy="5357355"/>
          </a:xfrm>
          <a:prstGeom prst="rect">
            <a:avLst/>
          </a:prstGeom>
        </p:spPr>
      </p:pic>
      <p:pic>
        <p:nvPicPr>
          <p:cNvPr id="5" name="Image 4">
            <a:extLst>
              <a:ext uri="{FF2B5EF4-FFF2-40B4-BE49-F238E27FC236}">
                <a16:creationId xmlns:a16="http://schemas.microsoft.com/office/drawing/2014/main" id="{F8AFB214-0918-495D-A273-C65A88827B97}"/>
              </a:ext>
            </a:extLst>
          </p:cNvPr>
          <p:cNvPicPr>
            <a:picLocks noChangeAspect="1"/>
          </p:cNvPicPr>
          <p:nvPr/>
        </p:nvPicPr>
        <p:blipFill>
          <a:blip r:embed="rId4"/>
          <a:stretch>
            <a:fillRect/>
          </a:stretch>
        </p:blipFill>
        <p:spPr>
          <a:xfrm rot="21366123">
            <a:off x="9073582" y="2608116"/>
            <a:ext cx="2638198" cy="1948208"/>
          </a:xfrm>
          <a:prstGeom prst="rect">
            <a:avLst/>
          </a:prstGeom>
        </p:spPr>
      </p:pic>
    </p:spTree>
    <p:extLst>
      <p:ext uri="{BB962C8B-B14F-4D97-AF65-F5344CB8AC3E}">
        <p14:creationId xmlns:p14="http://schemas.microsoft.com/office/powerpoint/2010/main" val="1598702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F59506D-A94B-4D3B-A8EB-4BDD17DAF0DF}"/>
              </a:ext>
            </a:extLst>
          </p:cNvPr>
          <p:cNvSpPr txBox="1">
            <a:spLocks/>
          </p:cNvSpPr>
          <p:nvPr/>
        </p:nvSpPr>
        <p:spPr>
          <a:xfrm>
            <a:off x="241318" y="147413"/>
            <a:ext cx="8079722"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a:t>
            </a:r>
          </a:p>
        </p:txBody>
      </p:sp>
      <p:sp>
        <p:nvSpPr>
          <p:cNvPr id="13" name="Rectangle 12">
            <a:extLst>
              <a:ext uri="{FF2B5EF4-FFF2-40B4-BE49-F238E27FC236}">
                <a16:creationId xmlns:a16="http://schemas.microsoft.com/office/drawing/2014/main" id="{CB272971-BE9B-4987-B2CE-3B94B299E3AB}"/>
              </a:ext>
            </a:extLst>
          </p:cNvPr>
          <p:cNvSpPr/>
          <p:nvPr/>
        </p:nvSpPr>
        <p:spPr>
          <a:xfrm>
            <a:off x="241318" y="868299"/>
            <a:ext cx="8589173" cy="830997"/>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Les secteurs clients des commandes de chariots industriels regroupent principalement les activités industrielles et de commerce</a:t>
            </a:r>
          </a:p>
        </p:txBody>
      </p:sp>
      <p:pic>
        <p:nvPicPr>
          <p:cNvPr id="8" name="Image 7">
            <a:extLst>
              <a:ext uri="{FF2B5EF4-FFF2-40B4-BE49-F238E27FC236}">
                <a16:creationId xmlns:a16="http://schemas.microsoft.com/office/drawing/2014/main" id="{2E39522A-5AFB-463F-A2F7-EE7E5C02A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296" y="1842337"/>
            <a:ext cx="4366633" cy="2304000"/>
          </a:xfrm>
          <a:prstGeom prst="rect">
            <a:avLst/>
          </a:prstGeom>
        </p:spPr>
      </p:pic>
      <p:pic>
        <p:nvPicPr>
          <p:cNvPr id="9" name="Image 8">
            <a:extLst>
              <a:ext uri="{FF2B5EF4-FFF2-40B4-BE49-F238E27FC236}">
                <a16:creationId xmlns:a16="http://schemas.microsoft.com/office/drawing/2014/main" id="{EFFD8481-1526-4267-9CA1-71107E82C51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4296" y="3968375"/>
            <a:ext cx="4583747" cy="2304000"/>
          </a:xfrm>
          <a:prstGeom prst="rect">
            <a:avLst/>
          </a:prstGeom>
        </p:spPr>
      </p:pic>
      <p:pic>
        <p:nvPicPr>
          <p:cNvPr id="10" name="Image 9">
            <a:extLst>
              <a:ext uri="{FF2B5EF4-FFF2-40B4-BE49-F238E27FC236}">
                <a16:creationId xmlns:a16="http://schemas.microsoft.com/office/drawing/2014/main" id="{AE2CE90C-E00A-48DB-8B03-7DE44CBAC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46" y="1842337"/>
            <a:ext cx="4524626" cy="2306743"/>
          </a:xfrm>
          <a:prstGeom prst="rect">
            <a:avLst/>
          </a:prstGeom>
        </p:spPr>
      </p:pic>
      <p:sp>
        <p:nvSpPr>
          <p:cNvPr id="11" name="Rectangle 10">
            <a:extLst>
              <a:ext uri="{FF2B5EF4-FFF2-40B4-BE49-F238E27FC236}">
                <a16:creationId xmlns:a16="http://schemas.microsoft.com/office/drawing/2014/main" id="{A17EA28F-D864-487B-9384-A911DDCC92BC}"/>
              </a:ext>
            </a:extLst>
          </p:cNvPr>
          <p:cNvSpPr/>
          <p:nvPr/>
        </p:nvSpPr>
        <p:spPr>
          <a:xfrm>
            <a:off x="241319" y="4146337"/>
            <a:ext cx="6902977" cy="584775"/>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50 % des commandes de magasiniers proviennent des secteurs des commerces de gros et de détail ; 17% pour l’entreposage.</a:t>
            </a:r>
          </a:p>
        </p:txBody>
      </p:sp>
      <p:sp>
        <p:nvSpPr>
          <p:cNvPr id="14" name="Rectangle 13">
            <a:extLst>
              <a:ext uri="{FF2B5EF4-FFF2-40B4-BE49-F238E27FC236}">
                <a16:creationId xmlns:a16="http://schemas.microsoft.com/office/drawing/2014/main" id="{7893D262-7012-45FA-B347-151CBF3A46BF}"/>
              </a:ext>
            </a:extLst>
          </p:cNvPr>
          <p:cNvSpPr/>
          <p:nvPr/>
        </p:nvSpPr>
        <p:spPr>
          <a:xfrm>
            <a:off x="241318" y="4888353"/>
            <a:ext cx="7100008" cy="1569660"/>
          </a:xfrm>
          <a:prstGeom prst="rect">
            <a:avLst/>
          </a:prstGeom>
        </p:spPr>
        <p:txBody>
          <a:bodyPr wrap="square">
            <a:spAutoFit/>
          </a:bodyPr>
          <a:lstStyle/>
          <a:p>
            <a:pPr marL="285750" indent="-285750">
              <a:buSzPct val="200000"/>
              <a:buBlip>
                <a:blip r:embed="rId6"/>
              </a:buBlip>
            </a:pPr>
            <a:r>
              <a:rPr lang="fr-FR" altLang="fr-FR" sz="1600" dirty="0">
                <a:solidFill>
                  <a:schemeClr val="bg1">
                    <a:lumMod val="50000"/>
                  </a:schemeClr>
                </a:solidFill>
                <a:latin typeface="+mn-lt"/>
              </a:rPr>
              <a:t>Egalement influencées par les activités du commerce, les commandes des porte-à-faux électriques et thermiques sont pourtant davantage impactées par l’activité industrielle.</a:t>
            </a:r>
          </a:p>
          <a:p>
            <a:endParaRPr lang="fr-FR" sz="1600" b="1" dirty="0">
              <a:solidFill>
                <a:schemeClr val="bg1">
                  <a:lumMod val="50000"/>
                </a:schemeClr>
              </a:solidFill>
              <a:latin typeface="+mn-lt"/>
            </a:endParaRPr>
          </a:p>
          <a:p>
            <a:r>
              <a:rPr lang="fr-FR" sz="1600" b="1" dirty="0">
                <a:solidFill>
                  <a:srgbClr val="0070C0"/>
                </a:solidFill>
                <a:latin typeface="+mn-lt"/>
              </a:rPr>
              <a:t>Electriques</a:t>
            </a:r>
            <a:r>
              <a:rPr lang="fr-FR" sz="1600" dirty="0">
                <a:solidFill>
                  <a:schemeClr val="bg1">
                    <a:lumMod val="50000"/>
                  </a:schemeClr>
                </a:solidFill>
                <a:latin typeface="+mn-lt"/>
              </a:rPr>
              <a:t> : industrie </a:t>
            </a:r>
            <a:r>
              <a:rPr lang="fr-FR" sz="1600" b="1" dirty="0">
                <a:solidFill>
                  <a:srgbClr val="0070C0"/>
                </a:solidFill>
                <a:latin typeface="+mn-lt"/>
              </a:rPr>
              <a:t>chimique</a:t>
            </a:r>
            <a:r>
              <a:rPr lang="fr-FR" sz="1600" dirty="0">
                <a:solidFill>
                  <a:schemeClr val="bg1">
                    <a:lumMod val="50000"/>
                  </a:schemeClr>
                </a:solidFill>
                <a:latin typeface="+mn-lt"/>
              </a:rPr>
              <a:t> et </a:t>
            </a:r>
            <a:r>
              <a:rPr lang="fr-FR" sz="1600" b="1" dirty="0">
                <a:solidFill>
                  <a:srgbClr val="0070C0"/>
                </a:solidFill>
                <a:latin typeface="+mn-lt"/>
              </a:rPr>
              <a:t>automobile</a:t>
            </a:r>
            <a:r>
              <a:rPr lang="fr-FR" sz="1600" dirty="0">
                <a:solidFill>
                  <a:schemeClr val="bg1">
                    <a:lumMod val="50000"/>
                  </a:schemeClr>
                </a:solidFill>
                <a:latin typeface="+mn-lt"/>
              </a:rPr>
              <a:t> </a:t>
            </a:r>
            <a:r>
              <a:rPr lang="fr-FR" altLang="fr-FR" sz="1600" dirty="0">
                <a:solidFill>
                  <a:schemeClr val="bg1">
                    <a:lumMod val="50000"/>
                  </a:schemeClr>
                </a:solidFill>
                <a:latin typeface="+mn-lt"/>
              </a:rPr>
              <a:t> </a:t>
            </a:r>
          </a:p>
          <a:p>
            <a:r>
              <a:rPr lang="fr-FR" altLang="fr-FR" sz="1600" b="1" dirty="0">
                <a:solidFill>
                  <a:srgbClr val="0070C0"/>
                </a:solidFill>
                <a:latin typeface="+mn-lt"/>
              </a:rPr>
              <a:t>Thermiques</a:t>
            </a:r>
            <a:r>
              <a:rPr lang="fr-FR" altLang="fr-FR" sz="1600" dirty="0">
                <a:solidFill>
                  <a:schemeClr val="bg1">
                    <a:lumMod val="50000"/>
                  </a:schemeClr>
                </a:solidFill>
                <a:latin typeface="+mn-lt"/>
              </a:rPr>
              <a:t> : produits </a:t>
            </a:r>
            <a:r>
              <a:rPr lang="fr-FR" altLang="fr-FR" sz="1600" b="1" dirty="0">
                <a:solidFill>
                  <a:srgbClr val="0070C0"/>
                </a:solidFill>
                <a:latin typeface="+mn-lt"/>
              </a:rPr>
              <a:t>minéraux</a:t>
            </a:r>
            <a:r>
              <a:rPr lang="fr-FR" altLang="fr-FR" sz="1600" b="1" dirty="0">
                <a:solidFill>
                  <a:schemeClr val="bg1">
                    <a:lumMod val="50000"/>
                  </a:schemeClr>
                </a:solidFill>
                <a:latin typeface="+mn-lt"/>
              </a:rPr>
              <a:t> </a:t>
            </a:r>
            <a:r>
              <a:rPr lang="fr-FR" altLang="fr-FR" sz="1600" b="1" dirty="0">
                <a:solidFill>
                  <a:srgbClr val="0070C0"/>
                </a:solidFill>
                <a:latin typeface="+mn-lt"/>
              </a:rPr>
              <a:t>non</a:t>
            </a:r>
            <a:r>
              <a:rPr lang="fr-FR" altLang="fr-FR" sz="1600" b="1" dirty="0">
                <a:solidFill>
                  <a:schemeClr val="bg1">
                    <a:lumMod val="50000"/>
                  </a:schemeClr>
                </a:solidFill>
                <a:latin typeface="+mn-lt"/>
              </a:rPr>
              <a:t> </a:t>
            </a:r>
            <a:r>
              <a:rPr lang="fr-FR" altLang="fr-FR" sz="1600" b="1" dirty="0">
                <a:solidFill>
                  <a:srgbClr val="0070C0"/>
                </a:solidFill>
                <a:latin typeface="+mn-lt"/>
              </a:rPr>
              <a:t>métalliques</a:t>
            </a:r>
          </a:p>
        </p:txBody>
      </p:sp>
    </p:spTree>
    <p:extLst>
      <p:ext uri="{BB962C8B-B14F-4D97-AF65-F5344CB8AC3E}">
        <p14:creationId xmlns:p14="http://schemas.microsoft.com/office/powerpoint/2010/main" val="298195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B272971-BE9B-4987-B2CE-3B94B299E3AB}"/>
              </a:ext>
            </a:extLst>
          </p:cNvPr>
          <p:cNvSpPr/>
          <p:nvPr/>
        </p:nvSpPr>
        <p:spPr>
          <a:xfrm>
            <a:off x="241318" y="817499"/>
            <a:ext cx="5532465" cy="830997"/>
          </a:xfrm>
          <a:prstGeom prst="rect">
            <a:avLst/>
          </a:prstGeom>
        </p:spPr>
        <p:txBody>
          <a:bodyPr wrap="square">
            <a:spAutoFit/>
          </a:bodyPr>
          <a:lstStyle/>
          <a:p>
            <a:r>
              <a:rPr lang="fr-FR" altLang="fr-FR" sz="2400" b="1" dirty="0">
                <a:solidFill>
                  <a:srgbClr val="0070C0"/>
                </a:solidFill>
                <a:latin typeface="Calibri Light" panose="020F0302020204030204" pitchFamily="34" charset="0"/>
              </a:rPr>
              <a:t>Conclusions</a:t>
            </a:r>
          </a:p>
          <a:p>
            <a:endParaRPr lang="fr-FR" altLang="fr-FR" sz="2400" b="1" dirty="0">
              <a:solidFill>
                <a:srgbClr val="0070C0"/>
              </a:solidFill>
              <a:latin typeface="Calibri Light" panose="020F0302020204030204" pitchFamily="34" charset="0"/>
            </a:endParaRPr>
          </a:p>
        </p:txBody>
      </p:sp>
      <p:sp>
        <p:nvSpPr>
          <p:cNvPr id="2" name="Rectangle 1">
            <a:extLst>
              <a:ext uri="{FF2B5EF4-FFF2-40B4-BE49-F238E27FC236}">
                <a16:creationId xmlns:a16="http://schemas.microsoft.com/office/drawing/2014/main" id="{5172F8F7-EB41-4183-BB3C-98AD9A235EA8}"/>
              </a:ext>
            </a:extLst>
          </p:cNvPr>
          <p:cNvSpPr/>
          <p:nvPr/>
        </p:nvSpPr>
        <p:spPr>
          <a:xfrm>
            <a:off x="241318" y="1233218"/>
            <a:ext cx="11709364" cy="923330"/>
          </a:xfrm>
          <a:prstGeom prst="rect">
            <a:avLst/>
          </a:prstGeom>
        </p:spPr>
        <p:txBody>
          <a:bodyPr wrap="square">
            <a:spAutoFit/>
          </a:bodyPr>
          <a:lstStyle/>
          <a:p>
            <a:pPr algn="just"/>
            <a:r>
              <a:rPr lang="fr-FR" i="1" dirty="0">
                <a:solidFill>
                  <a:schemeClr val="bg1">
                    <a:lumMod val="50000"/>
                  </a:schemeClr>
                </a:solidFill>
                <a:latin typeface="Arial" panose="020B0604020202020204" pitchFamily="34" charset="0"/>
                <a:cs typeface="Arial" panose="020B0604020202020204" pitchFamily="34" charset="0"/>
              </a:rPr>
              <a:t>Après avoir entamé un cycle de croissance prononcée en 2016 avec un record en 2018, les commandes de chariots industriels ont atteint un plateau en 2019. Le marché a été impacté par l’apparition de la crise sanitaire en 2020 et affichera un rebond prononcé, </a:t>
            </a:r>
            <a:r>
              <a:rPr lang="fr-FR" b="1" i="1" dirty="0">
                <a:solidFill>
                  <a:schemeClr val="bg1">
                    <a:lumMod val="50000"/>
                  </a:schemeClr>
                </a:solidFill>
                <a:latin typeface="Arial" panose="020B0604020202020204" pitchFamily="34" charset="0"/>
                <a:cs typeface="Arial" panose="020B0604020202020204" pitchFamily="34" charset="0"/>
              </a:rPr>
              <a:t>atteignant son nouveau record </a:t>
            </a:r>
            <a:r>
              <a:rPr lang="fr-FR" i="1" dirty="0">
                <a:solidFill>
                  <a:schemeClr val="bg1">
                    <a:lumMod val="50000"/>
                  </a:schemeClr>
                </a:solidFill>
                <a:latin typeface="Arial" panose="020B0604020202020204" pitchFamily="34" charset="0"/>
                <a:cs typeface="Arial" panose="020B0604020202020204" pitchFamily="34" charset="0"/>
              </a:rPr>
              <a:t>en 2021.</a:t>
            </a:r>
            <a:endParaRPr lang="fr-FR" dirty="0"/>
          </a:p>
        </p:txBody>
      </p:sp>
      <p:sp>
        <p:nvSpPr>
          <p:cNvPr id="10" name="Rectangle 9">
            <a:extLst>
              <a:ext uri="{FF2B5EF4-FFF2-40B4-BE49-F238E27FC236}">
                <a16:creationId xmlns:a16="http://schemas.microsoft.com/office/drawing/2014/main" id="{F3433AC7-1EFE-48D2-BD01-DDDC34BC3FD5}"/>
              </a:ext>
            </a:extLst>
          </p:cNvPr>
          <p:cNvSpPr/>
          <p:nvPr/>
        </p:nvSpPr>
        <p:spPr>
          <a:xfrm>
            <a:off x="127177" y="5946541"/>
            <a:ext cx="10509294" cy="584775"/>
          </a:xfrm>
          <a:prstGeom prst="rect">
            <a:avLst/>
          </a:prstGeom>
        </p:spPr>
        <p:txBody>
          <a:bodyPr wrap="square">
            <a:spAutoFit/>
          </a:bodyPr>
          <a:lstStyle/>
          <a:p>
            <a:pPr marL="285750" indent="-285750">
              <a:buClr>
                <a:schemeClr val="bg1">
                  <a:lumMod val="50000"/>
                </a:schemeClr>
              </a:buClr>
              <a:buFont typeface="Wingdings" panose="05000000000000000000" pitchFamily="2" charset="2"/>
              <a:buChar char="Ø"/>
            </a:pPr>
            <a:r>
              <a:rPr lang="fr-FR" sz="1600" b="1" dirty="0">
                <a:solidFill>
                  <a:srgbClr val="0070C0"/>
                </a:solidFill>
                <a:latin typeface="+mn-lt"/>
                <a:ea typeface="Calibri" panose="020F0502020204030204" pitchFamily="34" charset="0"/>
                <a:cs typeface="Arial" panose="020B0604020202020204" pitchFamily="34" charset="0"/>
              </a:rPr>
              <a:t>Plus de 89 000 unités </a:t>
            </a:r>
            <a:r>
              <a:rPr lang="fr-FR" sz="1600" dirty="0">
                <a:solidFill>
                  <a:schemeClr val="bg1">
                    <a:lumMod val="50000"/>
                  </a:schemeClr>
                </a:solidFill>
                <a:latin typeface="+mn-lt"/>
                <a:ea typeface="Calibri" panose="020F0502020204030204" pitchFamily="34" charset="0"/>
                <a:cs typeface="Arial" panose="020B0604020202020204" pitchFamily="34" charset="0"/>
              </a:rPr>
              <a:t>pour le marché en 2021 (niveaux </a:t>
            </a:r>
            <a:r>
              <a:rPr lang="fr-FR" sz="1600" dirty="0">
                <a:solidFill>
                  <a:schemeClr val="bg1">
                    <a:lumMod val="50000"/>
                  </a:schemeClr>
                </a:solidFill>
                <a:ea typeface="Calibri" panose="020F0502020204030204" pitchFamily="34" charset="0"/>
                <a:cs typeface="Arial" panose="020B0604020202020204" pitchFamily="34" charset="0"/>
              </a:rPr>
              <a:t>record depuis la création de la série</a:t>
            </a:r>
            <a:r>
              <a:rPr lang="fr-FR" sz="1600" dirty="0">
                <a:solidFill>
                  <a:schemeClr val="bg1">
                    <a:lumMod val="50000"/>
                  </a:schemeClr>
                </a:solidFill>
                <a:latin typeface="+mn-lt"/>
                <a:ea typeface="Calibri" panose="020F0502020204030204" pitchFamily="34" charset="0"/>
                <a:cs typeface="Arial" panose="020B0604020202020204" pitchFamily="34" charset="0"/>
              </a:rPr>
              <a:t>). </a:t>
            </a:r>
          </a:p>
          <a:p>
            <a:pPr marL="285750" indent="-285750">
              <a:buClr>
                <a:schemeClr val="bg1">
                  <a:lumMod val="50000"/>
                </a:schemeClr>
              </a:buClr>
              <a:buFont typeface="Wingdings" panose="05000000000000000000" pitchFamily="2" charset="2"/>
              <a:buChar char="Ø"/>
            </a:pPr>
            <a:r>
              <a:rPr lang="fr-FR" sz="1600" dirty="0">
                <a:solidFill>
                  <a:schemeClr val="bg1">
                    <a:lumMod val="50000"/>
                  </a:schemeClr>
                </a:solidFill>
                <a:latin typeface="+mn-lt"/>
                <a:ea typeface="Calibri" panose="020F0502020204030204" pitchFamily="34" charset="0"/>
                <a:cs typeface="Arial" panose="020B0604020202020204" pitchFamily="34" charset="0"/>
              </a:rPr>
              <a:t>Dépassement de la barre des </a:t>
            </a:r>
            <a:r>
              <a:rPr lang="fr-FR" sz="1600" b="1" dirty="0">
                <a:solidFill>
                  <a:srgbClr val="0070C0"/>
                </a:solidFill>
                <a:latin typeface="+mn-lt"/>
                <a:ea typeface="Calibri" panose="020F0502020204030204" pitchFamily="34" charset="0"/>
                <a:cs typeface="Arial" panose="020B0604020202020204" pitchFamily="34" charset="0"/>
              </a:rPr>
              <a:t>90 000</a:t>
            </a:r>
            <a:r>
              <a:rPr lang="fr-FR" sz="1600" dirty="0">
                <a:solidFill>
                  <a:schemeClr val="bg1">
                    <a:lumMod val="50000"/>
                  </a:schemeClr>
                </a:solidFill>
                <a:latin typeface="+mn-lt"/>
                <a:ea typeface="Calibri" panose="020F0502020204030204" pitchFamily="34" charset="0"/>
                <a:cs typeface="Arial" panose="020B0604020202020204" pitchFamily="34" charset="0"/>
              </a:rPr>
              <a:t> </a:t>
            </a:r>
            <a:r>
              <a:rPr lang="fr-FR" sz="1600" b="1" dirty="0">
                <a:solidFill>
                  <a:srgbClr val="0070C0"/>
                </a:solidFill>
                <a:latin typeface="+mn-lt"/>
                <a:ea typeface="Calibri" panose="020F0502020204030204" pitchFamily="34" charset="0"/>
                <a:cs typeface="Arial" panose="020B0604020202020204" pitchFamily="34" charset="0"/>
              </a:rPr>
              <a:t>commandes </a:t>
            </a:r>
            <a:r>
              <a:rPr lang="fr-FR" sz="1600" dirty="0">
                <a:solidFill>
                  <a:schemeClr val="bg1">
                    <a:lumMod val="50000"/>
                  </a:schemeClr>
                </a:solidFill>
                <a:latin typeface="+mn-lt"/>
                <a:ea typeface="Calibri" panose="020F0502020204030204" pitchFamily="34" charset="0"/>
                <a:cs typeface="Arial" panose="020B0604020202020204" pitchFamily="34" charset="0"/>
              </a:rPr>
              <a:t>pas exclu (+35/+40%). </a:t>
            </a:r>
          </a:p>
        </p:txBody>
      </p:sp>
      <p:sp>
        <p:nvSpPr>
          <p:cNvPr id="7" name="Titre 1">
            <a:extLst>
              <a:ext uri="{FF2B5EF4-FFF2-40B4-BE49-F238E27FC236}">
                <a16:creationId xmlns:a16="http://schemas.microsoft.com/office/drawing/2014/main" id="{CD4D965C-F7BE-4FB5-8ABE-635F6ECA5162}"/>
              </a:ext>
            </a:extLst>
          </p:cNvPr>
          <p:cNvSpPr txBox="1">
            <a:spLocks/>
          </p:cNvSpPr>
          <p:nvPr/>
        </p:nvSpPr>
        <p:spPr>
          <a:xfrm>
            <a:off x="241318" y="147413"/>
            <a:ext cx="9465390"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 marché du neuf : Prévisions</a:t>
            </a:r>
          </a:p>
        </p:txBody>
      </p:sp>
      <p:sp>
        <p:nvSpPr>
          <p:cNvPr id="9" name="ZoneTexte 8">
            <a:extLst>
              <a:ext uri="{FF2B5EF4-FFF2-40B4-BE49-F238E27FC236}">
                <a16:creationId xmlns:a16="http://schemas.microsoft.com/office/drawing/2014/main" id="{C166CD23-7179-4B8D-98A9-41724C0BB6B4}"/>
              </a:ext>
            </a:extLst>
          </p:cNvPr>
          <p:cNvSpPr txBox="1"/>
          <p:nvPr/>
        </p:nvSpPr>
        <p:spPr>
          <a:xfrm>
            <a:off x="7474256" y="2721326"/>
            <a:ext cx="817343" cy="307777"/>
          </a:xfrm>
          <a:prstGeom prst="rect">
            <a:avLst/>
          </a:prstGeom>
          <a:noFill/>
        </p:spPr>
        <p:txBody>
          <a:bodyPr wrap="square" rtlCol="0">
            <a:spAutoFit/>
          </a:bodyPr>
          <a:lstStyle/>
          <a:p>
            <a:r>
              <a:rPr lang="fr-FR" sz="1400" b="1" dirty="0"/>
              <a:t>+33%</a:t>
            </a:r>
          </a:p>
        </p:txBody>
      </p:sp>
      <p:pic>
        <p:nvPicPr>
          <p:cNvPr id="4" name="Image 3">
            <a:extLst>
              <a:ext uri="{FF2B5EF4-FFF2-40B4-BE49-F238E27FC236}">
                <a16:creationId xmlns:a16="http://schemas.microsoft.com/office/drawing/2014/main" id="{EAA8E1D1-9907-4AB8-8C31-23740ABA756D}"/>
              </a:ext>
            </a:extLst>
          </p:cNvPr>
          <p:cNvPicPr>
            <a:picLocks noChangeAspect="1"/>
          </p:cNvPicPr>
          <p:nvPr/>
        </p:nvPicPr>
        <p:blipFill>
          <a:blip r:embed="rId3"/>
          <a:stretch>
            <a:fillRect/>
          </a:stretch>
        </p:blipFill>
        <p:spPr>
          <a:xfrm>
            <a:off x="2133969" y="2064760"/>
            <a:ext cx="7924062" cy="3901778"/>
          </a:xfrm>
          <a:prstGeom prst="rect">
            <a:avLst/>
          </a:prstGeom>
        </p:spPr>
      </p:pic>
    </p:spTree>
    <p:extLst>
      <p:ext uri="{BB962C8B-B14F-4D97-AF65-F5344CB8AC3E}">
        <p14:creationId xmlns:p14="http://schemas.microsoft.com/office/powerpoint/2010/main" val="4205677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2021</a:t>
            </a:r>
          </a:p>
          <a:p>
            <a:r>
              <a:rPr lang="fr-FR" sz="4400" dirty="0"/>
              <a:t>Europe et Monde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Rudolph Ganzel</a:t>
            </a:r>
          </a:p>
        </p:txBody>
      </p:sp>
      <p:pic>
        <p:nvPicPr>
          <p:cNvPr id="5" name="Image 4">
            <a:extLst>
              <a:ext uri="{FF2B5EF4-FFF2-40B4-BE49-F238E27FC236}">
                <a16:creationId xmlns:a16="http://schemas.microsoft.com/office/drawing/2014/main" id="{8069C2E6-22C2-4D25-97C2-8D9331F60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91" y="1744682"/>
            <a:ext cx="3223500" cy="2263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a:extLst>
              <a:ext uri="{FF2B5EF4-FFF2-40B4-BE49-F238E27FC236}">
                <a16:creationId xmlns:a16="http://schemas.microsoft.com/office/drawing/2014/main" id="{5DE0080B-D6FA-4291-B1E1-F48D1918D620}"/>
              </a:ext>
            </a:extLst>
          </p:cNvPr>
          <p:cNvPicPr>
            <a:picLocks noChangeAspect="1"/>
          </p:cNvPicPr>
          <p:nvPr/>
        </p:nvPicPr>
        <p:blipFill rotWithShape="1">
          <a:blip r:embed="rId3">
            <a:extLst>
              <a:ext uri="{28A0092B-C50C-407E-A947-70E740481C1C}">
                <a14:useLocalDpi xmlns:a14="http://schemas.microsoft.com/office/drawing/2010/main" val="0"/>
              </a:ext>
            </a:extLst>
          </a:blip>
          <a:srcRect l="-908" t="-380" r="908" b="31159"/>
          <a:stretch/>
        </p:blipFill>
        <p:spPr>
          <a:xfrm>
            <a:off x="7400791" y="687599"/>
            <a:ext cx="5763708" cy="4017039"/>
          </a:xfrm>
          <a:prstGeom prst="rect">
            <a:avLst/>
          </a:prstGeom>
          <a:ln>
            <a:noFill/>
          </a:ln>
          <a:effectLst>
            <a:softEdge rad="112500"/>
          </a:effectLst>
        </p:spPr>
      </p:pic>
      <p:pic>
        <p:nvPicPr>
          <p:cNvPr id="7" name="Image 6" descr="C:\Users\pole-eco\Desktop\chariot2.PNG">
            <a:extLst>
              <a:ext uri="{FF2B5EF4-FFF2-40B4-BE49-F238E27FC236}">
                <a16:creationId xmlns:a16="http://schemas.microsoft.com/office/drawing/2014/main" id="{C3041D9B-9993-43EC-A89D-37483D52D268}"/>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88183" y="3056521"/>
            <a:ext cx="694690" cy="673100"/>
          </a:xfrm>
          <a:prstGeom prst="rect">
            <a:avLst/>
          </a:prstGeom>
          <a:noFill/>
          <a:ln>
            <a:noFill/>
          </a:ln>
        </p:spPr>
      </p:pic>
      <p:pic>
        <p:nvPicPr>
          <p:cNvPr id="8" name="Image 7" descr="C:\Users\pole-eco\Desktop\chariot1.PNG">
            <a:extLst>
              <a:ext uri="{FF2B5EF4-FFF2-40B4-BE49-F238E27FC236}">
                <a16:creationId xmlns:a16="http://schemas.microsoft.com/office/drawing/2014/main" id="{E7C1D1C1-0D72-40E8-A6EB-177E423C2E44}"/>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2394174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64630-8CE8-4002-95F4-881212DA48A1}"/>
              </a:ext>
            </a:extLst>
          </p:cNvPr>
          <p:cNvSpPr>
            <a:spLocks noGrp="1"/>
          </p:cNvSpPr>
          <p:nvPr>
            <p:ph type="title"/>
          </p:nvPr>
        </p:nvSpPr>
        <p:spPr/>
        <p:txBody>
          <a:bodyPr/>
          <a:lstStyle/>
          <a:p>
            <a:r>
              <a:rPr lang="fr-FR" dirty="0"/>
              <a:t>Déroulement des interventions</a:t>
            </a:r>
          </a:p>
        </p:txBody>
      </p:sp>
      <p:sp>
        <p:nvSpPr>
          <p:cNvPr id="3" name="Espace réservé du texte 2">
            <a:extLst>
              <a:ext uri="{FF2B5EF4-FFF2-40B4-BE49-F238E27FC236}">
                <a16:creationId xmlns:a16="http://schemas.microsoft.com/office/drawing/2014/main" id="{BF647E50-88CB-4FA1-B42A-1D67BF636D5C}"/>
              </a:ext>
            </a:extLst>
          </p:cNvPr>
          <p:cNvSpPr>
            <a:spLocks noGrp="1"/>
          </p:cNvSpPr>
          <p:nvPr>
            <p:ph type="body" sz="quarter" idx="10"/>
          </p:nvPr>
        </p:nvSpPr>
        <p:spPr>
          <a:xfrm>
            <a:off x="353370" y="1031027"/>
            <a:ext cx="11618236" cy="5149055"/>
          </a:xfrm>
        </p:spPr>
        <p:txBody>
          <a:bodyPr/>
          <a:lstStyle/>
          <a:p>
            <a:pPr marL="0" indent="0">
              <a:spcBef>
                <a:spcPts val="600"/>
              </a:spcBef>
              <a:buNone/>
            </a:pPr>
            <a:r>
              <a:rPr lang="fr-FR" sz="2000" b="1" dirty="0">
                <a:solidFill>
                  <a:schemeClr val="tx1"/>
                </a:solidFill>
              </a:rPr>
              <a:t>Mot de bienvenue – Jean-Charles Hénon, Patrick Gatignol</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Présentation du site et des statistiques – Mathieu Armengaud</a:t>
            </a:r>
          </a:p>
          <a:p>
            <a:pPr marL="0" indent="0">
              <a:spcBef>
                <a:spcPts val="600"/>
              </a:spcBef>
              <a:buNone/>
            </a:pPr>
            <a:r>
              <a:rPr lang="fr-FR" sz="2000" b="1" dirty="0">
                <a:solidFill>
                  <a:schemeClr val="tx1"/>
                </a:solidFill>
              </a:rPr>
              <a:t>Présentation du marché du neuf France – Lionel Couturier</a:t>
            </a:r>
          </a:p>
          <a:p>
            <a:pPr marL="0" indent="0">
              <a:spcBef>
                <a:spcPts val="600"/>
              </a:spcBef>
              <a:buNone/>
            </a:pPr>
            <a:r>
              <a:rPr lang="fr-FR" sz="2000" b="1" dirty="0">
                <a:solidFill>
                  <a:schemeClr val="tx1"/>
                </a:solidFill>
              </a:rPr>
              <a:t>Présentation du marché neuf Europe – Rudolph Ganzel</a:t>
            </a:r>
          </a:p>
          <a:p>
            <a:pPr marL="0" indent="0">
              <a:spcBef>
                <a:spcPts val="600"/>
              </a:spcBef>
              <a:buNone/>
            </a:pPr>
            <a:r>
              <a:rPr lang="fr-FR" sz="2000" b="1" dirty="0">
                <a:solidFill>
                  <a:schemeClr val="tx1"/>
                </a:solidFill>
              </a:rPr>
              <a:t>Présentation du marché de l’occasion chariots France – Stéphane Courant</a:t>
            </a:r>
          </a:p>
          <a:p>
            <a:pPr marL="0" indent="0">
              <a:spcBef>
                <a:spcPts val="600"/>
              </a:spcBef>
              <a:buNone/>
            </a:pPr>
            <a:r>
              <a:rPr lang="fr-FR" sz="2000" b="1" dirty="0">
                <a:solidFill>
                  <a:schemeClr val="tx1"/>
                </a:solidFill>
              </a:rPr>
              <a:t>Présentation du marché de l’occasion nacelles France – Ludovic </a:t>
            </a:r>
            <a:r>
              <a:rPr lang="fr-FR" sz="2000" b="1" dirty="0" err="1">
                <a:solidFill>
                  <a:schemeClr val="tx1"/>
                </a:solidFill>
              </a:rPr>
              <a:t>Jankov</a:t>
            </a:r>
            <a:r>
              <a:rPr lang="fr-FR" sz="2000" b="1" dirty="0">
                <a:solidFill>
                  <a:schemeClr val="tx1"/>
                </a:solidFill>
              </a:rPr>
              <a:t>, Jean-Charles Hénon</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Pause</a:t>
            </a:r>
          </a:p>
          <a:p>
            <a:pPr marL="0" indent="0">
              <a:spcBef>
                <a:spcPts val="600"/>
              </a:spcBef>
              <a:buNone/>
            </a:pPr>
            <a:endParaRPr lang="fr-FR" sz="2000" b="1" dirty="0">
              <a:solidFill>
                <a:schemeClr val="tx1"/>
              </a:solidFill>
            </a:endParaRPr>
          </a:p>
          <a:p>
            <a:pPr marL="0" indent="0">
              <a:spcBef>
                <a:spcPts val="600"/>
              </a:spcBef>
              <a:buNone/>
            </a:pPr>
            <a:r>
              <a:rPr lang="fr-FR" sz="2000" b="1" dirty="0">
                <a:solidFill>
                  <a:schemeClr val="tx1"/>
                </a:solidFill>
              </a:rPr>
              <a:t>Point sur la mise en conformité du chariot d’occasion et des accessoires – Thierry </a:t>
            </a:r>
            <a:r>
              <a:rPr lang="fr-FR" sz="2000" b="1" dirty="0" err="1">
                <a:solidFill>
                  <a:schemeClr val="tx1"/>
                </a:solidFill>
              </a:rPr>
              <a:t>Hanotel</a:t>
            </a:r>
            <a:endParaRPr lang="fr-FR" sz="2000" b="1" dirty="0">
              <a:solidFill>
                <a:schemeClr val="tx1"/>
              </a:solidFill>
            </a:endParaRPr>
          </a:p>
          <a:p>
            <a:pPr marL="0" indent="0">
              <a:spcBef>
                <a:spcPts val="600"/>
              </a:spcBef>
              <a:buNone/>
            </a:pPr>
            <a:r>
              <a:rPr lang="fr-FR" sz="2000" b="1" dirty="0">
                <a:solidFill>
                  <a:schemeClr val="tx1"/>
                </a:solidFill>
              </a:rPr>
              <a:t>Le marché de l’occasion en mouvement – Jeroen Van Tol</a:t>
            </a:r>
          </a:p>
          <a:p>
            <a:pPr marL="0" indent="0">
              <a:spcBef>
                <a:spcPts val="600"/>
              </a:spcBef>
              <a:buNone/>
            </a:pPr>
            <a:r>
              <a:rPr lang="fr-FR" sz="2000" b="1" dirty="0">
                <a:solidFill>
                  <a:schemeClr val="tx1"/>
                </a:solidFill>
              </a:rPr>
              <a:t>Jeu concours et remises des prix – Mathieu Armengaud</a:t>
            </a:r>
          </a:p>
        </p:txBody>
      </p:sp>
    </p:spTree>
    <p:extLst>
      <p:ext uri="{BB962C8B-B14F-4D97-AF65-F5344CB8AC3E}">
        <p14:creationId xmlns:p14="http://schemas.microsoft.com/office/powerpoint/2010/main" val="164782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7252296" y="1749326"/>
            <a:ext cx="4673600" cy="1831689"/>
          </a:xfrm>
        </p:spPr>
        <p:txBody>
          <a:bodyPr/>
          <a:lstStyle/>
          <a:p>
            <a:r>
              <a:rPr lang="fr-FR" sz="2800" dirty="0">
                <a:solidFill>
                  <a:schemeClr val="tx1"/>
                </a:solidFill>
              </a:rPr>
              <a:t>Chaque mois, les commandes sont </a:t>
            </a:r>
            <a:r>
              <a:rPr lang="fr-FR" sz="2800" b="1" dirty="0">
                <a:solidFill>
                  <a:schemeClr val="tx1"/>
                </a:solidFill>
              </a:rPr>
              <a:t>plus importantes</a:t>
            </a:r>
            <a:r>
              <a:rPr lang="fr-FR" sz="2800" dirty="0">
                <a:solidFill>
                  <a:schemeClr val="tx1"/>
                </a:solidFill>
              </a:rPr>
              <a:t> qu’en 2020</a:t>
            </a:r>
            <a:endParaRPr lang="fr-FR" sz="2400" dirty="0">
              <a:solidFill>
                <a:schemeClr val="tx1"/>
              </a:solidFill>
            </a:endParaRPr>
          </a:p>
        </p:txBody>
      </p:sp>
      <p:sp>
        <p:nvSpPr>
          <p:cNvPr id="7" name="Titre 1"/>
          <p:cNvSpPr>
            <a:spLocks noGrp="1"/>
          </p:cNvSpPr>
          <p:nvPr>
            <p:ph type="title"/>
          </p:nvPr>
        </p:nvSpPr>
        <p:spPr>
          <a:xfrm>
            <a:off x="0" y="5133"/>
            <a:ext cx="8373291" cy="727869"/>
          </a:xfrm>
        </p:spPr>
        <p:txBody>
          <a:bodyPr/>
          <a:lstStyle/>
          <a:p>
            <a:r>
              <a:rPr lang="fr-FR" dirty="0"/>
              <a:t>- Europe : Le marché du neuf -</a:t>
            </a:r>
          </a:p>
        </p:txBody>
      </p:sp>
      <p:sp>
        <p:nvSpPr>
          <p:cNvPr id="8" name="Espace réservé du texte 2"/>
          <p:cNvSpPr txBox="1">
            <a:spLocks/>
          </p:cNvSpPr>
          <p:nvPr/>
        </p:nvSpPr>
        <p:spPr>
          <a:xfrm>
            <a:off x="89452" y="641066"/>
            <a:ext cx="9243390" cy="72786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Avec la sorte de crise sanitaire, les commandes affichent des signes clairs de reprise en Europe…</a:t>
            </a:r>
          </a:p>
        </p:txBody>
      </p:sp>
      <p:sp>
        <p:nvSpPr>
          <p:cNvPr id="9" name="Espace réservé du texte 2"/>
          <p:cNvSpPr txBox="1">
            <a:spLocks/>
          </p:cNvSpPr>
          <p:nvPr/>
        </p:nvSpPr>
        <p:spPr>
          <a:xfrm>
            <a:off x="7252295" y="3581016"/>
            <a:ext cx="4833687" cy="26359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fr-FR" sz="2800" dirty="0">
                <a:solidFill>
                  <a:schemeClr val="tx1"/>
                </a:solidFill>
              </a:rPr>
              <a:t>Le cumul annuel à août 2021 (412 844 unités environ) indique une forte hausse des commandes de </a:t>
            </a:r>
            <a:r>
              <a:rPr lang="fr-FR" sz="2800" b="1" dirty="0">
                <a:solidFill>
                  <a:schemeClr val="tx1"/>
                </a:solidFill>
              </a:rPr>
              <a:t>+68% </a:t>
            </a:r>
            <a:r>
              <a:rPr lang="fr-FR" sz="2800" dirty="0">
                <a:solidFill>
                  <a:schemeClr val="tx1"/>
                </a:solidFill>
              </a:rPr>
              <a:t>par rapport à 2020.</a:t>
            </a:r>
            <a:endParaRPr lang="fr-FR" sz="2400" dirty="0">
              <a:solidFill>
                <a:schemeClr val="tx1"/>
              </a:solidFill>
            </a:endParaRPr>
          </a:p>
        </p:txBody>
      </p:sp>
      <p:pic>
        <p:nvPicPr>
          <p:cNvPr id="4" name="Image 3">
            <a:extLst>
              <a:ext uri="{FF2B5EF4-FFF2-40B4-BE49-F238E27FC236}">
                <a16:creationId xmlns:a16="http://schemas.microsoft.com/office/drawing/2014/main" id="{E2F91997-9A9C-41C3-97FF-DA5447322D9C}"/>
              </a:ext>
            </a:extLst>
          </p:cNvPr>
          <p:cNvPicPr>
            <a:picLocks noChangeAspect="1"/>
          </p:cNvPicPr>
          <p:nvPr/>
        </p:nvPicPr>
        <p:blipFill>
          <a:blip r:embed="rId3"/>
          <a:stretch>
            <a:fillRect/>
          </a:stretch>
        </p:blipFill>
        <p:spPr>
          <a:xfrm>
            <a:off x="266104" y="1675235"/>
            <a:ext cx="6930260" cy="4461405"/>
          </a:xfrm>
          <a:prstGeom prst="rect">
            <a:avLst/>
          </a:prstGeom>
        </p:spPr>
      </p:pic>
    </p:spTree>
    <p:extLst>
      <p:ext uri="{BB962C8B-B14F-4D97-AF65-F5344CB8AC3E}">
        <p14:creationId xmlns:p14="http://schemas.microsoft.com/office/powerpoint/2010/main" val="760967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874532" y="1761539"/>
            <a:ext cx="4870274" cy="3794435"/>
          </a:xfrm>
        </p:spPr>
        <p:txBody>
          <a:bodyPr/>
          <a:lstStyle/>
          <a:p>
            <a:r>
              <a:rPr lang="fr-FR" sz="2400" dirty="0">
                <a:solidFill>
                  <a:schemeClr val="tx1"/>
                </a:solidFill>
              </a:rPr>
              <a:t>L’Europe de L’Ouest concerne un peu plus de 80% des unités livrées	      (Europe de l’Est : 20%) </a:t>
            </a:r>
          </a:p>
          <a:p>
            <a:r>
              <a:rPr lang="fr-FR" sz="2400" dirty="0">
                <a:solidFill>
                  <a:schemeClr val="tx1"/>
                </a:solidFill>
              </a:rPr>
              <a:t>Si la fin 2021 se passe comme la fin 2020, les livraisons en 2021 devraient atteindre les 522 000 unités (+14% par rapport à 2020, et +4% par rapport à 2019).</a:t>
            </a:r>
          </a:p>
          <a:p>
            <a:pPr marL="0" indent="0">
              <a:buNone/>
            </a:pPr>
            <a:endParaRPr lang="fr-FR" sz="1400" dirty="0">
              <a:solidFill>
                <a:schemeClr val="tx1"/>
              </a:solidFill>
            </a:endParaRPr>
          </a:p>
        </p:txBody>
      </p:sp>
      <p:sp>
        <p:nvSpPr>
          <p:cNvPr id="6" name="Titre 1"/>
          <p:cNvSpPr>
            <a:spLocks noGrp="1"/>
          </p:cNvSpPr>
          <p:nvPr>
            <p:ph type="title"/>
          </p:nvPr>
        </p:nvSpPr>
        <p:spPr>
          <a:xfrm>
            <a:off x="0" y="5133"/>
            <a:ext cx="8373291" cy="727869"/>
          </a:xfrm>
        </p:spPr>
        <p:txBody>
          <a:bodyPr/>
          <a:lstStyle/>
          <a:p>
            <a:r>
              <a:rPr lang="fr-FR" dirty="0"/>
              <a:t>- Europe : Le marché du neuf -</a:t>
            </a:r>
          </a:p>
        </p:txBody>
      </p:sp>
      <p:sp>
        <p:nvSpPr>
          <p:cNvPr id="7" name="Espace réservé du texte 2"/>
          <p:cNvSpPr txBox="1">
            <a:spLocks/>
          </p:cNvSpPr>
          <p:nvPr/>
        </p:nvSpPr>
        <p:spPr>
          <a:xfrm>
            <a:off x="242262" y="601310"/>
            <a:ext cx="9023657" cy="79814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…Perturbées par des problèmes d’approvisionnement, les livraisons enregistreraient une hausse de +14% en 2021</a:t>
            </a:r>
          </a:p>
        </p:txBody>
      </p:sp>
      <p:sp>
        <p:nvSpPr>
          <p:cNvPr id="8" name="Espace réservé du texte 2"/>
          <p:cNvSpPr txBox="1">
            <a:spLocks/>
          </p:cNvSpPr>
          <p:nvPr/>
        </p:nvSpPr>
        <p:spPr>
          <a:xfrm>
            <a:off x="3731619" y="5958442"/>
            <a:ext cx="6753497" cy="8944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1800" b="1" i="1" dirty="0">
                <a:solidFill>
                  <a:schemeClr val="tx1"/>
                </a:solidFill>
              </a:rPr>
              <a:t>* E2021 : Estimation des commandes pour l’année 2021 : Ensemble des deux premiers trimestres de 2021 complété des deux derniers trimestres de 2020. </a:t>
            </a:r>
            <a:endParaRPr lang="fr-FR" sz="2000" b="1" i="1" dirty="0">
              <a:solidFill>
                <a:schemeClr val="tx1"/>
              </a:solidFill>
            </a:endParaRPr>
          </a:p>
          <a:p>
            <a:pPr marL="0" indent="0">
              <a:buFontTx/>
              <a:buNone/>
            </a:pPr>
            <a:endParaRPr lang="fr-FR" sz="1400" dirty="0">
              <a:solidFill>
                <a:schemeClr val="tx1"/>
              </a:solidFill>
            </a:endParaRPr>
          </a:p>
        </p:txBody>
      </p:sp>
      <p:pic>
        <p:nvPicPr>
          <p:cNvPr id="2" name="Image 1">
            <a:extLst>
              <a:ext uri="{FF2B5EF4-FFF2-40B4-BE49-F238E27FC236}">
                <a16:creationId xmlns:a16="http://schemas.microsoft.com/office/drawing/2014/main" id="{7B4A8643-F363-416D-89A2-68E288181D86}"/>
              </a:ext>
            </a:extLst>
          </p:cNvPr>
          <p:cNvPicPr>
            <a:picLocks noChangeAspect="1"/>
          </p:cNvPicPr>
          <p:nvPr/>
        </p:nvPicPr>
        <p:blipFill>
          <a:blip r:embed="rId4"/>
          <a:stretch>
            <a:fillRect/>
          </a:stretch>
        </p:blipFill>
        <p:spPr>
          <a:xfrm>
            <a:off x="242263" y="1580498"/>
            <a:ext cx="6635450" cy="4156516"/>
          </a:xfrm>
          <a:prstGeom prst="rect">
            <a:avLst/>
          </a:prstGeom>
        </p:spPr>
      </p:pic>
    </p:spTree>
    <p:extLst>
      <p:ext uri="{BB962C8B-B14F-4D97-AF65-F5344CB8AC3E}">
        <p14:creationId xmlns:p14="http://schemas.microsoft.com/office/powerpoint/2010/main" val="130455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0" y="4136092"/>
            <a:ext cx="5408024" cy="2670311"/>
          </a:xfrm>
        </p:spPr>
        <p:txBody>
          <a:bodyPr/>
          <a:lstStyle/>
          <a:p>
            <a:r>
              <a:rPr lang="fr-FR" sz="1800" dirty="0">
                <a:solidFill>
                  <a:schemeClr val="tx1"/>
                </a:solidFill>
              </a:rPr>
              <a:t>Excepté en Allemagne la tendance était partout à la hausse depuis 2013. </a:t>
            </a:r>
          </a:p>
          <a:p>
            <a:r>
              <a:rPr lang="fr-FR" sz="1800" dirty="0">
                <a:solidFill>
                  <a:schemeClr val="tx1"/>
                </a:solidFill>
              </a:rPr>
              <a:t>Allemagne : premier marché européen (environ 90 000 unités livrées en 2020).</a:t>
            </a:r>
          </a:p>
          <a:p>
            <a:r>
              <a:rPr lang="fr-FR" sz="1800" dirty="0">
                <a:solidFill>
                  <a:schemeClr val="tx1"/>
                </a:solidFill>
              </a:rPr>
              <a:t>En 2020, le niveau des livraisons espagnoles est égal à celui du Royaume-Uni.</a:t>
            </a:r>
            <a:endParaRPr lang="fr-FR" sz="2400" dirty="0">
              <a:solidFill>
                <a:schemeClr val="tx1"/>
              </a:solidFill>
            </a:endParaRPr>
          </a:p>
          <a:p>
            <a:endParaRPr lang="fr-FR" sz="2000" dirty="0">
              <a:solidFill>
                <a:schemeClr val="tx1"/>
              </a:solidFill>
            </a:endParaRPr>
          </a:p>
          <a:p>
            <a:pPr marL="0" indent="0">
              <a:buNone/>
            </a:pPr>
            <a:endParaRPr lang="fr-FR" sz="1400" dirty="0">
              <a:solidFill>
                <a:schemeClr val="tx1"/>
              </a:solidFill>
            </a:endParaRPr>
          </a:p>
        </p:txBody>
      </p:sp>
      <p:sp>
        <p:nvSpPr>
          <p:cNvPr id="7" name="Espace réservé du texte 2"/>
          <p:cNvSpPr txBox="1">
            <a:spLocks/>
          </p:cNvSpPr>
          <p:nvPr/>
        </p:nvSpPr>
        <p:spPr>
          <a:xfrm>
            <a:off x="6097324" y="4409069"/>
            <a:ext cx="6094676" cy="201350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La Russie a vu son marché s’effondrer pendant la crise de 2009. Après un redressement, les livraisons sont à peu près stables en 2019 et 2020.</a:t>
            </a:r>
          </a:p>
          <a:p>
            <a:r>
              <a:rPr lang="fr-FR" sz="1800" dirty="0">
                <a:solidFill>
                  <a:schemeClr val="tx1"/>
                </a:solidFill>
              </a:rPr>
              <a:t> La Pologne et la </a:t>
            </a:r>
            <a:r>
              <a:rPr lang="fr-FR" sz="1800" dirty="0" err="1">
                <a:solidFill>
                  <a:schemeClr val="tx1"/>
                </a:solidFill>
              </a:rPr>
              <a:t>Rép</a:t>
            </a:r>
            <a:r>
              <a:rPr lang="fr-FR" sz="1800" dirty="0">
                <a:solidFill>
                  <a:schemeClr val="tx1"/>
                </a:solidFill>
              </a:rPr>
              <a:t>. Tchèque ont été marquées par la crise sanitaire, mais dépassent leurs niveaux d’avant 2009 (resp. 22 500 et 10 000 unités).</a:t>
            </a:r>
            <a:endParaRPr lang="fr-FR" sz="1400" dirty="0">
              <a:solidFill>
                <a:schemeClr val="tx1"/>
              </a:solidFill>
            </a:endParaRPr>
          </a:p>
        </p:txBody>
      </p:sp>
      <p:sp>
        <p:nvSpPr>
          <p:cNvPr id="8" name="Titre 1"/>
          <p:cNvSpPr>
            <a:spLocks noGrp="1"/>
          </p:cNvSpPr>
          <p:nvPr>
            <p:ph type="title"/>
          </p:nvPr>
        </p:nvSpPr>
        <p:spPr>
          <a:xfrm>
            <a:off x="0" y="0"/>
            <a:ext cx="8373291" cy="727869"/>
          </a:xfrm>
        </p:spPr>
        <p:txBody>
          <a:bodyPr/>
          <a:lstStyle/>
          <a:p>
            <a:r>
              <a:rPr lang="fr-FR" dirty="0"/>
              <a:t>- Europe : Le marché du neuf -</a:t>
            </a:r>
          </a:p>
        </p:txBody>
      </p:sp>
      <p:sp>
        <p:nvSpPr>
          <p:cNvPr id="9" name="Espace réservé du texte 2"/>
          <p:cNvSpPr txBox="1">
            <a:spLocks/>
          </p:cNvSpPr>
          <p:nvPr/>
        </p:nvSpPr>
        <p:spPr>
          <a:xfrm>
            <a:off x="242262" y="601310"/>
            <a:ext cx="7451761"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Historique : Les plus gros marchés d’Europe</a:t>
            </a:r>
          </a:p>
        </p:txBody>
      </p:sp>
      <p:pic>
        <p:nvPicPr>
          <p:cNvPr id="5" name="Image 4">
            <a:extLst>
              <a:ext uri="{FF2B5EF4-FFF2-40B4-BE49-F238E27FC236}">
                <a16:creationId xmlns:a16="http://schemas.microsoft.com/office/drawing/2014/main" id="{1A1D3904-8246-4837-B9AF-0459FD803741}"/>
              </a:ext>
            </a:extLst>
          </p:cNvPr>
          <p:cNvPicPr>
            <a:picLocks noChangeAspect="1"/>
          </p:cNvPicPr>
          <p:nvPr/>
        </p:nvPicPr>
        <p:blipFill>
          <a:blip r:embed="rId4"/>
          <a:stretch>
            <a:fillRect/>
          </a:stretch>
        </p:blipFill>
        <p:spPr>
          <a:xfrm>
            <a:off x="242261" y="1037287"/>
            <a:ext cx="5408023" cy="3097036"/>
          </a:xfrm>
          <a:prstGeom prst="rect">
            <a:avLst/>
          </a:prstGeom>
        </p:spPr>
      </p:pic>
      <p:pic>
        <p:nvPicPr>
          <p:cNvPr id="6" name="Image 5">
            <a:extLst>
              <a:ext uri="{FF2B5EF4-FFF2-40B4-BE49-F238E27FC236}">
                <a16:creationId xmlns:a16="http://schemas.microsoft.com/office/drawing/2014/main" id="{E1DA2F7A-5A3C-4BE1-997A-8F84D5597059}"/>
              </a:ext>
            </a:extLst>
          </p:cNvPr>
          <p:cNvPicPr>
            <a:picLocks noChangeAspect="1"/>
          </p:cNvPicPr>
          <p:nvPr/>
        </p:nvPicPr>
        <p:blipFill>
          <a:blip r:embed="rId5"/>
          <a:stretch>
            <a:fillRect/>
          </a:stretch>
        </p:blipFill>
        <p:spPr>
          <a:xfrm>
            <a:off x="6338261" y="1319824"/>
            <a:ext cx="5408023" cy="3089245"/>
          </a:xfrm>
          <a:prstGeom prst="rect">
            <a:avLst/>
          </a:prstGeom>
        </p:spPr>
      </p:pic>
    </p:spTree>
    <p:extLst>
      <p:ext uri="{BB962C8B-B14F-4D97-AF65-F5344CB8AC3E}">
        <p14:creationId xmlns:p14="http://schemas.microsoft.com/office/powerpoint/2010/main" val="443531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 y="4885507"/>
            <a:ext cx="6043745" cy="1512432"/>
          </a:xfrm>
        </p:spPr>
        <p:txBody>
          <a:bodyPr/>
          <a:lstStyle/>
          <a:p>
            <a:r>
              <a:rPr lang="fr-FR" sz="1800" dirty="0">
                <a:solidFill>
                  <a:schemeClr val="tx1"/>
                </a:solidFill>
              </a:rPr>
              <a:t>Depuis 2009, l’écart s’accentue entre les commandes de magasiniers et de porte-à-faux en Europe de l’Ouest.</a:t>
            </a:r>
          </a:p>
          <a:p>
            <a:pPr marL="0" indent="0">
              <a:buNone/>
            </a:pPr>
            <a:r>
              <a:rPr lang="fr-FR" sz="1800" dirty="0">
                <a:solidFill>
                  <a:schemeClr val="tx1"/>
                </a:solidFill>
              </a:rPr>
              <a:t>Le ratio magasiniers/porte-à-faux passe de 2 à 2,4.</a:t>
            </a:r>
            <a:endParaRPr lang="fr-FR" sz="1400" dirty="0">
              <a:solidFill>
                <a:schemeClr val="tx1"/>
              </a:solidFill>
            </a:endParaRPr>
          </a:p>
          <a:p>
            <a:pPr marL="0" indent="0">
              <a:buNone/>
            </a:pPr>
            <a:endParaRPr lang="fr-FR" sz="1100" dirty="0">
              <a:solidFill>
                <a:schemeClr val="tx1"/>
              </a:solidFill>
            </a:endParaRPr>
          </a:p>
        </p:txBody>
      </p:sp>
      <p:sp>
        <p:nvSpPr>
          <p:cNvPr id="7" name="Espace réservé du texte 2"/>
          <p:cNvSpPr txBox="1">
            <a:spLocks/>
          </p:cNvSpPr>
          <p:nvPr/>
        </p:nvSpPr>
        <p:spPr>
          <a:xfrm>
            <a:off x="6148255" y="4885506"/>
            <a:ext cx="6078581" cy="1512432"/>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dirty="0">
                <a:solidFill>
                  <a:schemeClr val="tx1"/>
                </a:solidFill>
              </a:rPr>
              <a:t>Après une chute en 2009, le niveau des commandes de chariots en porte-à-faux passe en dessous de celui des chariots magasiniers.</a:t>
            </a:r>
            <a:endParaRPr lang="fr-FR" sz="1400" dirty="0">
              <a:solidFill>
                <a:schemeClr val="tx1"/>
              </a:solidFill>
            </a:endParaRPr>
          </a:p>
          <a:p>
            <a:pPr marL="0" indent="0">
              <a:buNone/>
            </a:pPr>
            <a:r>
              <a:rPr lang="fr-FR" sz="1800" dirty="0">
                <a:solidFill>
                  <a:schemeClr val="tx1"/>
                </a:solidFill>
              </a:rPr>
              <a:t>Le ratio magasiniers/porte-à-faux passe de 1,6 à 2.</a:t>
            </a:r>
            <a:endParaRPr lang="fr-FR" sz="1400" dirty="0">
              <a:solidFill>
                <a:schemeClr val="tx1"/>
              </a:solidFill>
            </a:endParaRPr>
          </a:p>
          <a:p>
            <a:endParaRPr lang="fr-FR" sz="1800"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2" y="601310"/>
            <a:ext cx="8418411" cy="77186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En Europe, les commandes de magasiniers ont mieux résisté à la crise sanitaire</a:t>
            </a:r>
          </a:p>
        </p:txBody>
      </p:sp>
      <p:pic>
        <p:nvPicPr>
          <p:cNvPr id="2" name="Image 1">
            <a:extLst>
              <a:ext uri="{FF2B5EF4-FFF2-40B4-BE49-F238E27FC236}">
                <a16:creationId xmlns:a16="http://schemas.microsoft.com/office/drawing/2014/main" id="{DFBDA70D-B84A-4BC7-9B3D-A9E3459BAC46}"/>
              </a:ext>
            </a:extLst>
          </p:cNvPr>
          <p:cNvPicPr>
            <a:picLocks noChangeAspect="1"/>
          </p:cNvPicPr>
          <p:nvPr/>
        </p:nvPicPr>
        <p:blipFill>
          <a:blip r:embed="rId4"/>
          <a:stretch>
            <a:fillRect/>
          </a:stretch>
        </p:blipFill>
        <p:spPr>
          <a:xfrm>
            <a:off x="197271" y="1491172"/>
            <a:ext cx="5588243" cy="3394331"/>
          </a:xfrm>
          <a:prstGeom prst="rect">
            <a:avLst/>
          </a:prstGeom>
        </p:spPr>
      </p:pic>
      <p:pic>
        <p:nvPicPr>
          <p:cNvPr id="4" name="Image 3">
            <a:extLst>
              <a:ext uri="{FF2B5EF4-FFF2-40B4-BE49-F238E27FC236}">
                <a16:creationId xmlns:a16="http://schemas.microsoft.com/office/drawing/2014/main" id="{D24247C1-F17F-4793-95A1-A767D92BC1DC}"/>
              </a:ext>
            </a:extLst>
          </p:cNvPr>
          <p:cNvPicPr>
            <a:picLocks noChangeAspect="1"/>
          </p:cNvPicPr>
          <p:nvPr/>
        </p:nvPicPr>
        <p:blipFill>
          <a:blip r:embed="rId5"/>
          <a:stretch>
            <a:fillRect/>
          </a:stretch>
        </p:blipFill>
        <p:spPr>
          <a:xfrm>
            <a:off x="6271496" y="1491171"/>
            <a:ext cx="5588243" cy="3394331"/>
          </a:xfrm>
          <a:prstGeom prst="rect">
            <a:avLst/>
          </a:prstGeom>
        </p:spPr>
      </p:pic>
    </p:spTree>
    <p:extLst>
      <p:ext uri="{BB962C8B-B14F-4D97-AF65-F5344CB8AC3E}">
        <p14:creationId xmlns:p14="http://schemas.microsoft.com/office/powerpoint/2010/main" val="1695608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0" y="4510759"/>
            <a:ext cx="6096000" cy="1821205"/>
          </a:xfrm>
        </p:spPr>
        <p:txBody>
          <a:bodyPr/>
          <a:lstStyle/>
          <a:p>
            <a:r>
              <a:rPr lang="fr-FR" sz="1800" b="1" dirty="0">
                <a:solidFill>
                  <a:schemeClr val="tx1"/>
                </a:solidFill>
              </a:rPr>
              <a:t>A l’Ouest, la transition énergétique est à l’œuvre.</a:t>
            </a:r>
            <a:r>
              <a:rPr lang="fr-FR" sz="1800" dirty="0">
                <a:solidFill>
                  <a:schemeClr val="tx1"/>
                </a:solidFill>
              </a:rPr>
              <a:t> Depuis 2013, les chariots électriques en porte-à-faux prennent progressivement le pas sur les thermiques.         </a:t>
            </a:r>
          </a:p>
          <a:p>
            <a:pPr marL="0" indent="0">
              <a:spcBef>
                <a:spcPts val="600"/>
              </a:spcBef>
              <a:buNone/>
            </a:pPr>
            <a:r>
              <a:rPr lang="fr-FR" sz="1800" dirty="0">
                <a:solidFill>
                  <a:schemeClr val="tx1"/>
                </a:solidFill>
              </a:rPr>
              <a:t>Le ratio thermiques/électriques reste à 0,65.</a:t>
            </a:r>
            <a:endParaRPr lang="fr-FR" dirty="0">
              <a:solidFill>
                <a:schemeClr val="tx1"/>
              </a:solidFill>
            </a:endParaRPr>
          </a:p>
          <a:p>
            <a:pPr marL="0" indent="0">
              <a:buNone/>
            </a:pPr>
            <a:r>
              <a:rPr lang="fr-FR" sz="1100" dirty="0">
                <a:solidFill>
                  <a:schemeClr val="tx1"/>
                </a:solidFill>
              </a:rPr>
              <a:t>	</a:t>
            </a:r>
          </a:p>
        </p:txBody>
      </p:sp>
      <p:sp>
        <p:nvSpPr>
          <p:cNvPr id="7" name="Espace réservé du texte 2"/>
          <p:cNvSpPr txBox="1">
            <a:spLocks/>
          </p:cNvSpPr>
          <p:nvPr/>
        </p:nvSpPr>
        <p:spPr>
          <a:xfrm>
            <a:off x="6096000" y="4510757"/>
            <a:ext cx="5875606" cy="21251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1800" b="1" dirty="0">
                <a:solidFill>
                  <a:schemeClr val="tx1"/>
                </a:solidFill>
              </a:rPr>
              <a:t>A l’Est, un changement structurel s’est opéré. </a:t>
            </a:r>
            <a:r>
              <a:rPr lang="fr-FR" sz="1800" dirty="0">
                <a:solidFill>
                  <a:schemeClr val="tx1"/>
                </a:solidFill>
              </a:rPr>
              <a:t>En 2009, le niveau des commandes de chariots thermiques s’est effondré. Il se situe maintenant juste au-dessus de celui des porte-à-faux électriques, à peu près stable.	</a:t>
            </a:r>
          </a:p>
          <a:p>
            <a:pPr marL="0" indent="0">
              <a:spcBef>
                <a:spcPts val="600"/>
              </a:spcBef>
              <a:buNone/>
            </a:pPr>
            <a:r>
              <a:rPr lang="fr-FR" sz="1800" dirty="0">
                <a:solidFill>
                  <a:schemeClr val="tx1"/>
                </a:solidFill>
              </a:rPr>
              <a:t>Le ratio thermiques/électriques passe de 1,4 à 1,5.</a:t>
            </a:r>
            <a:endParaRPr lang="fr-FR" dirty="0">
              <a:solidFill>
                <a:schemeClr val="tx1"/>
              </a:solidFill>
            </a:endParaRPr>
          </a:p>
          <a:p>
            <a:pPr marL="0" indent="0">
              <a:buFontTx/>
              <a:buNone/>
            </a:pPr>
            <a:endParaRPr lang="fr-FR" sz="1200" dirty="0">
              <a:solidFill>
                <a:schemeClr val="tx1"/>
              </a:solidFill>
            </a:endParaRPr>
          </a:p>
        </p:txBody>
      </p:sp>
      <p:sp>
        <p:nvSpPr>
          <p:cNvPr id="8" name="Titre 1"/>
          <p:cNvSpPr>
            <a:spLocks noGrp="1"/>
          </p:cNvSpPr>
          <p:nvPr>
            <p:ph type="title"/>
          </p:nvPr>
        </p:nvSpPr>
        <p:spPr>
          <a:xfrm>
            <a:off x="0" y="5133"/>
            <a:ext cx="8373291" cy="727869"/>
          </a:xfrm>
        </p:spPr>
        <p:txBody>
          <a:bodyPr/>
          <a:lstStyle/>
          <a:p>
            <a:r>
              <a:rPr lang="fr-FR" dirty="0"/>
              <a:t>- Europe : Le marché du neuf -</a:t>
            </a:r>
          </a:p>
        </p:txBody>
      </p:sp>
      <p:sp>
        <p:nvSpPr>
          <p:cNvPr id="9" name="Espace réservé du texte 2"/>
          <p:cNvSpPr txBox="1">
            <a:spLocks/>
          </p:cNvSpPr>
          <p:nvPr/>
        </p:nvSpPr>
        <p:spPr>
          <a:xfrm>
            <a:off x="242263" y="601310"/>
            <a:ext cx="8131028" cy="77659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part des chariots thermiques diminue dans les commandes de chariots en porte-à-faux.</a:t>
            </a:r>
          </a:p>
        </p:txBody>
      </p:sp>
      <p:pic>
        <p:nvPicPr>
          <p:cNvPr id="2" name="Image 1">
            <a:extLst>
              <a:ext uri="{FF2B5EF4-FFF2-40B4-BE49-F238E27FC236}">
                <a16:creationId xmlns:a16="http://schemas.microsoft.com/office/drawing/2014/main" id="{32454C73-38EE-49B3-9A16-DB896F89A022}"/>
              </a:ext>
            </a:extLst>
          </p:cNvPr>
          <p:cNvPicPr>
            <a:picLocks noChangeAspect="1"/>
          </p:cNvPicPr>
          <p:nvPr/>
        </p:nvPicPr>
        <p:blipFill>
          <a:blip r:embed="rId4"/>
          <a:stretch>
            <a:fillRect/>
          </a:stretch>
        </p:blipFill>
        <p:spPr>
          <a:xfrm>
            <a:off x="417600" y="1426776"/>
            <a:ext cx="5260799" cy="3083981"/>
          </a:xfrm>
          <a:prstGeom prst="rect">
            <a:avLst/>
          </a:prstGeom>
        </p:spPr>
      </p:pic>
      <p:pic>
        <p:nvPicPr>
          <p:cNvPr id="4" name="Image 3">
            <a:extLst>
              <a:ext uri="{FF2B5EF4-FFF2-40B4-BE49-F238E27FC236}">
                <a16:creationId xmlns:a16="http://schemas.microsoft.com/office/drawing/2014/main" id="{97A4503F-512A-4504-96E1-608694AD5976}"/>
              </a:ext>
            </a:extLst>
          </p:cNvPr>
          <p:cNvPicPr>
            <a:picLocks noChangeAspect="1"/>
          </p:cNvPicPr>
          <p:nvPr/>
        </p:nvPicPr>
        <p:blipFill>
          <a:blip r:embed="rId5"/>
          <a:stretch>
            <a:fillRect/>
          </a:stretch>
        </p:blipFill>
        <p:spPr>
          <a:xfrm>
            <a:off x="6513600" y="1426776"/>
            <a:ext cx="5260799" cy="3083981"/>
          </a:xfrm>
          <a:prstGeom prst="rect">
            <a:avLst/>
          </a:prstGeom>
        </p:spPr>
      </p:pic>
    </p:spTree>
    <p:extLst>
      <p:ext uri="{BB962C8B-B14F-4D97-AF65-F5344CB8AC3E}">
        <p14:creationId xmlns:p14="http://schemas.microsoft.com/office/powerpoint/2010/main" val="3179100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ADA6D248-49CC-4D9D-AA0D-CC162D860814}"/>
              </a:ext>
            </a:extLst>
          </p:cNvPr>
          <p:cNvSpPr txBox="1">
            <a:spLocks/>
          </p:cNvSpPr>
          <p:nvPr/>
        </p:nvSpPr>
        <p:spPr>
          <a:xfrm>
            <a:off x="1815715" y="1570303"/>
            <a:ext cx="8898668" cy="834899"/>
          </a:xfr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rgbClr val="A3DAD1">
                  <a:lumMod val="60000"/>
                  <a:lumOff val="40000"/>
                </a:srgbClr>
              </a:buClr>
            </a:pPr>
            <a:r>
              <a:rPr lang="fr-FR" sz="2800" dirty="0">
                <a:solidFill>
                  <a:prstClr val="black"/>
                </a:solidFill>
              </a:rPr>
              <a:t>Les cinq plus grands marchés mondiaux</a:t>
            </a:r>
          </a:p>
          <a:p>
            <a:pPr>
              <a:buClr>
                <a:srgbClr val="A3DAD1">
                  <a:lumMod val="60000"/>
                  <a:lumOff val="40000"/>
                </a:srgbClr>
              </a:buClr>
            </a:pPr>
            <a:r>
              <a:rPr lang="fr-FR" sz="2800" i="1" dirty="0">
                <a:solidFill>
                  <a:prstClr val="black"/>
                </a:solidFill>
              </a:rPr>
              <a:t>(cumul des commandes de janvier à août 2021)</a:t>
            </a:r>
          </a:p>
          <a:p>
            <a:pPr marL="1263650" lvl="4">
              <a:buClr>
                <a:srgbClr val="A3DAD1">
                  <a:lumMod val="60000"/>
                  <a:lumOff val="40000"/>
                </a:srgbClr>
              </a:buClr>
            </a:pPr>
            <a:r>
              <a:rPr lang="fr-FR" sz="2800" dirty="0">
                <a:solidFill>
                  <a:prstClr val="black"/>
                </a:solidFill>
              </a:rPr>
              <a:t>	</a:t>
            </a:r>
          </a:p>
          <a:p>
            <a:endParaRPr lang="fr-FR" dirty="0"/>
          </a:p>
        </p:txBody>
      </p:sp>
      <p:pic>
        <p:nvPicPr>
          <p:cNvPr id="12" name="Image 11">
            <a:extLst>
              <a:ext uri="{FF2B5EF4-FFF2-40B4-BE49-F238E27FC236}">
                <a16:creationId xmlns:a16="http://schemas.microsoft.com/office/drawing/2014/main" id="{B58A1D70-8E10-4376-B229-6DC410BEA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18" y="4101090"/>
            <a:ext cx="811667" cy="549718"/>
          </a:xfrm>
          <a:prstGeom prst="rect">
            <a:avLst/>
          </a:prstGeom>
          <a:ln>
            <a:solidFill>
              <a:schemeClr val="tx1"/>
            </a:solidFill>
          </a:ln>
        </p:spPr>
      </p:pic>
      <p:pic>
        <p:nvPicPr>
          <p:cNvPr id="14" name="Image 13">
            <a:extLst>
              <a:ext uri="{FF2B5EF4-FFF2-40B4-BE49-F238E27FC236}">
                <a16:creationId xmlns:a16="http://schemas.microsoft.com/office/drawing/2014/main" id="{C974D1C9-9E15-471A-AB63-095E3261F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319" y="4824816"/>
            <a:ext cx="811667" cy="549718"/>
          </a:xfrm>
          <a:prstGeom prst="rect">
            <a:avLst/>
          </a:prstGeom>
          <a:ln>
            <a:solidFill>
              <a:schemeClr val="tx1"/>
            </a:solidFill>
          </a:ln>
        </p:spPr>
      </p:pic>
      <p:pic>
        <p:nvPicPr>
          <p:cNvPr id="15" name="Image 14">
            <a:extLst>
              <a:ext uri="{FF2B5EF4-FFF2-40B4-BE49-F238E27FC236}">
                <a16:creationId xmlns:a16="http://schemas.microsoft.com/office/drawing/2014/main" id="{6420F79A-07DB-4B6C-8791-B77F19CBB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319" y="3412822"/>
            <a:ext cx="811667" cy="552684"/>
          </a:xfrm>
          <a:prstGeom prst="rect">
            <a:avLst/>
          </a:prstGeom>
          <a:ln>
            <a:solidFill>
              <a:schemeClr val="tx1"/>
            </a:solidFill>
          </a:ln>
        </p:spPr>
      </p:pic>
      <p:pic>
        <p:nvPicPr>
          <p:cNvPr id="16" name="Image 15">
            <a:extLst>
              <a:ext uri="{FF2B5EF4-FFF2-40B4-BE49-F238E27FC236}">
                <a16:creationId xmlns:a16="http://schemas.microsoft.com/office/drawing/2014/main" id="{3B50D80D-A673-45A3-95D2-5EC72A720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319" y="2736115"/>
            <a:ext cx="811667" cy="549718"/>
          </a:xfrm>
          <a:prstGeom prst="rect">
            <a:avLst/>
          </a:prstGeom>
          <a:ln>
            <a:solidFill>
              <a:schemeClr val="tx1"/>
            </a:solidFill>
          </a:ln>
        </p:spPr>
      </p:pic>
      <p:pic>
        <p:nvPicPr>
          <p:cNvPr id="17" name="Image 16">
            <a:extLst>
              <a:ext uri="{FF2B5EF4-FFF2-40B4-BE49-F238E27FC236}">
                <a16:creationId xmlns:a16="http://schemas.microsoft.com/office/drawing/2014/main" id="{8FDA6AA6-C403-4F80-8D52-F3833397E5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718" y="5522443"/>
            <a:ext cx="807268" cy="549718"/>
          </a:xfrm>
          <a:prstGeom prst="rect">
            <a:avLst/>
          </a:prstGeom>
          <a:ln>
            <a:solidFill>
              <a:schemeClr val="tx1"/>
            </a:solidFill>
          </a:ln>
        </p:spPr>
      </p:pic>
      <p:sp>
        <p:nvSpPr>
          <p:cNvPr id="18" name="Espace réservé du texte 2">
            <a:extLst>
              <a:ext uri="{FF2B5EF4-FFF2-40B4-BE49-F238E27FC236}">
                <a16:creationId xmlns:a16="http://schemas.microsoft.com/office/drawing/2014/main" id="{9B2EB7F0-0AA7-4F96-BDE8-A0E4EC9CE98B}"/>
              </a:ext>
            </a:extLst>
          </p:cNvPr>
          <p:cNvSpPr txBox="1">
            <a:spLocks/>
          </p:cNvSpPr>
          <p:nvPr/>
        </p:nvSpPr>
        <p:spPr>
          <a:xfrm>
            <a:off x="2115702" y="2736115"/>
            <a:ext cx="972536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Chine: 575 510 unités commandées (36% du marché mondial)</a:t>
            </a:r>
          </a:p>
          <a:p>
            <a:pPr marL="1263650" lvl="4" indent="0">
              <a:buClr>
                <a:srgbClr val="A3DAD1">
                  <a:lumMod val="60000"/>
                  <a:lumOff val="40000"/>
                </a:srgbClr>
              </a:buClr>
              <a:buFont typeface="Wingdings 2" pitchFamily="18" charset="2"/>
              <a:buNone/>
            </a:pPr>
            <a:r>
              <a:rPr lang="fr-FR" sz="2400" dirty="0">
                <a:solidFill>
                  <a:prstClr val="black"/>
                </a:solidFill>
              </a:rPr>
              <a:t>	</a:t>
            </a:r>
          </a:p>
          <a:p>
            <a:pPr marL="0" indent="0">
              <a:buFontTx/>
              <a:buNone/>
            </a:pPr>
            <a:endParaRPr lang="fr-FR" sz="1400" dirty="0">
              <a:solidFill>
                <a:schemeClr val="tx1"/>
              </a:solidFill>
            </a:endParaRPr>
          </a:p>
        </p:txBody>
      </p:sp>
      <p:sp>
        <p:nvSpPr>
          <p:cNvPr id="19" name="Espace réservé du texte 2">
            <a:extLst>
              <a:ext uri="{FF2B5EF4-FFF2-40B4-BE49-F238E27FC236}">
                <a16:creationId xmlns:a16="http://schemas.microsoft.com/office/drawing/2014/main" id="{C7CE9A49-42B7-4932-A95C-BBC4D8E8DD8E}"/>
              </a:ext>
            </a:extLst>
          </p:cNvPr>
          <p:cNvSpPr txBox="1">
            <a:spLocks/>
          </p:cNvSpPr>
          <p:nvPr/>
        </p:nvSpPr>
        <p:spPr>
          <a:xfrm>
            <a:off x="2115701" y="3415788"/>
            <a:ext cx="10076299"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Etats-Unis: 256 898 unités commandées (16% du marché mondial)</a:t>
            </a:r>
          </a:p>
          <a:p>
            <a:pPr marL="1263650" lvl="4" indent="0">
              <a:buClr>
                <a:srgbClr val="A3DAD1">
                  <a:lumMod val="60000"/>
                  <a:lumOff val="40000"/>
                </a:srgbClr>
              </a:buClr>
              <a:buFont typeface="Wingdings 2" pitchFamily="18" charset="2"/>
              <a:buNone/>
            </a:pPr>
            <a:r>
              <a:rPr lang="fr-FR" sz="2400" dirty="0">
                <a:solidFill>
                  <a:prstClr val="black"/>
                </a:solidFill>
              </a:rPr>
              <a:t>	</a:t>
            </a:r>
          </a:p>
          <a:p>
            <a:pPr marL="0" indent="0">
              <a:buFontTx/>
              <a:buNone/>
            </a:pPr>
            <a:endParaRPr lang="fr-FR" sz="1400" dirty="0">
              <a:solidFill>
                <a:schemeClr val="tx1"/>
              </a:solidFill>
            </a:endParaRPr>
          </a:p>
        </p:txBody>
      </p:sp>
      <p:sp>
        <p:nvSpPr>
          <p:cNvPr id="20" name="Espace réservé du texte 2">
            <a:extLst>
              <a:ext uri="{FF2B5EF4-FFF2-40B4-BE49-F238E27FC236}">
                <a16:creationId xmlns:a16="http://schemas.microsoft.com/office/drawing/2014/main" id="{1DF0664C-16CB-430D-9D45-58EC3751995A}"/>
              </a:ext>
            </a:extLst>
          </p:cNvPr>
          <p:cNvSpPr txBox="1">
            <a:spLocks/>
          </p:cNvSpPr>
          <p:nvPr/>
        </p:nvSpPr>
        <p:spPr>
          <a:xfrm>
            <a:off x="2115700" y="5566496"/>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Japon: 60 999 unités commandées (4% du marché mondial)	</a:t>
            </a:r>
          </a:p>
          <a:p>
            <a:pPr marL="0" indent="0">
              <a:buFontTx/>
              <a:buNone/>
            </a:pPr>
            <a:endParaRPr lang="fr-FR" sz="1400" dirty="0">
              <a:solidFill>
                <a:schemeClr val="tx1"/>
              </a:solidFill>
            </a:endParaRPr>
          </a:p>
        </p:txBody>
      </p:sp>
      <p:sp>
        <p:nvSpPr>
          <p:cNvPr id="21" name="Espace réservé du texte 2">
            <a:extLst>
              <a:ext uri="{FF2B5EF4-FFF2-40B4-BE49-F238E27FC236}">
                <a16:creationId xmlns:a16="http://schemas.microsoft.com/office/drawing/2014/main" id="{43234847-67B7-4E1C-86A0-8DF3113FF4FA}"/>
              </a:ext>
            </a:extLst>
          </p:cNvPr>
          <p:cNvSpPr txBox="1">
            <a:spLocks/>
          </p:cNvSpPr>
          <p:nvPr/>
        </p:nvSpPr>
        <p:spPr>
          <a:xfrm>
            <a:off x="2115701" y="4120302"/>
            <a:ext cx="9810548"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Allemagne: 85 925 unités commandées (5% du marché mondial)</a:t>
            </a:r>
          </a:p>
        </p:txBody>
      </p:sp>
      <p:sp>
        <p:nvSpPr>
          <p:cNvPr id="22" name="Espace réservé du texte 2">
            <a:extLst>
              <a:ext uri="{FF2B5EF4-FFF2-40B4-BE49-F238E27FC236}">
                <a16:creationId xmlns:a16="http://schemas.microsoft.com/office/drawing/2014/main" id="{C9B37AEF-85F9-4224-B380-69A92FAD4A76}"/>
              </a:ext>
            </a:extLst>
          </p:cNvPr>
          <p:cNvSpPr txBox="1">
            <a:spLocks/>
          </p:cNvSpPr>
          <p:nvPr/>
        </p:nvSpPr>
        <p:spPr>
          <a:xfrm>
            <a:off x="2115701" y="4845362"/>
            <a:ext cx="9377605" cy="54971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2400" dirty="0">
                <a:solidFill>
                  <a:prstClr val="black"/>
                </a:solidFill>
              </a:rPr>
              <a:t>France: 71 350 unités commandées (5% du marché mondial)</a:t>
            </a:r>
          </a:p>
        </p:txBody>
      </p:sp>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La Chine représente plus du quart du total mondial</a:t>
            </a:r>
          </a:p>
        </p:txBody>
      </p:sp>
      <p:sp>
        <p:nvSpPr>
          <p:cNvPr id="25" name="Espace réservé du texte 2">
            <a:extLst>
              <a:ext uri="{FF2B5EF4-FFF2-40B4-BE49-F238E27FC236}">
                <a16:creationId xmlns:a16="http://schemas.microsoft.com/office/drawing/2014/main" id="{7217E79F-BFE6-4CC8-8361-3E66A769989F}"/>
              </a:ext>
            </a:extLst>
          </p:cNvPr>
          <p:cNvSpPr txBox="1">
            <a:spLocks/>
          </p:cNvSpPr>
          <p:nvPr/>
        </p:nvSpPr>
        <p:spPr>
          <a:xfrm>
            <a:off x="265753" y="2710720"/>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1.</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6" name="Espace réservé du texte 2">
            <a:extLst>
              <a:ext uri="{FF2B5EF4-FFF2-40B4-BE49-F238E27FC236}">
                <a16:creationId xmlns:a16="http://schemas.microsoft.com/office/drawing/2014/main" id="{5C80EA66-A8C5-4F6B-B904-5EC692D7B5BE}"/>
              </a:ext>
            </a:extLst>
          </p:cNvPr>
          <p:cNvSpPr txBox="1">
            <a:spLocks/>
          </p:cNvSpPr>
          <p:nvPr/>
        </p:nvSpPr>
        <p:spPr>
          <a:xfrm>
            <a:off x="265750" y="3412060"/>
            <a:ext cx="585335" cy="57115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2.</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7" name="Espace réservé du texte 2">
            <a:extLst>
              <a:ext uri="{FF2B5EF4-FFF2-40B4-BE49-F238E27FC236}">
                <a16:creationId xmlns:a16="http://schemas.microsoft.com/office/drawing/2014/main" id="{3B435E0B-3623-4EF9-A56A-14D576631926}"/>
              </a:ext>
            </a:extLst>
          </p:cNvPr>
          <p:cNvSpPr txBox="1">
            <a:spLocks/>
          </p:cNvSpPr>
          <p:nvPr/>
        </p:nvSpPr>
        <p:spPr>
          <a:xfrm>
            <a:off x="265752" y="408405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3.</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8" name="Espace réservé du texte 2">
            <a:extLst>
              <a:ext uri="{FF2B5EF4-FFF2-40B4-BE49-F238E27FC236}">
                <a16:creationId xmlns:a16="http://schemas.microsoft.com/office/drawing/2014/main" id="{EC95CC25-DDBC-4DE0-9157-C2757B509DF8}"/>
              </a:ext>
            </a:extLst>
          </p:cNvPr>
          <p:cNvSpPr txBox="1">
            <a:spLocks/>
          </p:cNvSpPr>
          <p:nvPr/>
        </p:nvSpPr>
        <p:spPr>
          <a:xfrm>
            <a:off x="265750" y="479942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4.</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
        <p:nvSpPr>
          <p:cNvPr id="29" name="Espace réservé du texte 2">
            <a:extLst>
              <a:ext uri="{FF2B5EF4-FFF2-40B4-BE49-F238E27FC236}">
                <a16:creationId xmlns:a16="http://schemas.microsoft.com/office/drawing/2014/main" id="{568EC6EB-BB99-4034-AD96-3A4EBFA89C9F}"/>
              </a:ext>
            </a:extLst>
          </p:cNvPr>
          <p:cNvSpPr txBox="1">
            <a:spLocks/>
          </p:cNvSpPr>
          <p:nvPr/>
        </p:nvSpPr>
        <p:spPr>
          <a:xfrm>
            <a:off x="265750" y="5514791"/>
            <a:ext cx="585335" cy="600507"/>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8"/>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8"/>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Clr>
                <a:srgbClr val="A3DAD1">
                  <a:lumMod val="60000"/>
                  <a:lumOff val="40000"/>
                </a:srgbClr>
              </a:buClr>
              <a:buNone/>
            </a:pPr>
            <a:r>
              <a:rPr lang="fr-FR" sz="3200" b="1" dirty="0">
                <a:solidFill>
                  <a:prstClr val="black"/>
                </a:solidFill>
              </a:rPr>
              <a:t>5.</a:t>
            </a:r>
          </a:p>
          <a:p>
            <a:pPr marL="1263650" lvl="4" indent="0">
              <a:buClr>
                <a:srgbClr val="A3DAD1">
                  <a:lumMod val="60000"/>
                  <a:lumOff val="40000"/>
                </a:srgbClr>
              </a:buClr>
              <a:buFont typeface="Wingdings 2" pitchFamily="18" charset="2"/>
              <a:buNone/>
            </a:pPr>
            <a:r>
              <a:rPr lang="fr-FR" sz="3200" b="1" dirty="0">
                <a:solidFill>
                  <a:prstClr val="black"/>
                </a:solidFill>
              </a:rPr>
              <a:t>	</a:t>
            </a:r>
          </a:p>
          <a:p>
            <a:pPr marL="0" indent="0">
              <a:buFontTx/>
              <a:buNone/>
            </a:pPr>
            <a:endParaRPr lang="fr-FR" sz="1800" b="1" dirty="0">
              <a:solidFill>
                <a:schemeClr val="tx1"/>
              </a:solidFill>
            </a:endParaRPr>
          </a:p>
        </p:txBody>
      </p:sp>
    </p:spTree>
    <p:extLst>
      <p:ext uri="{BB962C8B-B14F-4D97-AF65-F5344CB8AC3E}">
        <p14:creationId xmlns:p14="http://schemas.microsoft.com/office/powerpoint/2010/main" val="22948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Evolutions des marchés mondiaux</a:t>
            </a:r>
          </a:p>
        </p:txBody>
      </p:sp>
      <p:sp>
        <p:nvSpPr>
          <p:cNvPr id="31" name="Espace réservé du texte 2">
            <a:extLst>
              <a:ext uri="{FF2B5EF4-FFF2-40B4-BE49-F238E27FC236}">
                <a16:creationId xmlns:a16="http://schemas.microsoft.com/office/drawing/2014/main" id="{55FA8EE5-6EEF-44E1-995A-49D30A76E333}"/>
              </a:ext>
            </a:extLst>
          </p:cNvPr>
          <p:cNvSpPr txBox="1">
            <a:spLocks/>
          </p:cNvSpPr>
          <p:nvPr/>
        </p:nvSpPr>
        <p:spPr>
          <a:xfrm>
            <a:off x="7671917" y="2213802"/>
            <a:ext cx="4054766" cy="2430396"/>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La Chine enregistre une croissance particulièrement forte de son marché.</a:t>
            </a:r>
          </a:p>
          <a:p>
            <a:r>
              <a:rPr lang="fr-FR" sz="2000" dirty="0">
                <a:solidFill>
                  <a:schemeClr val="tx1"/>
                </a:solidFill>
              </a:rPr>
              <a:t>Les Etats Unis ont maintenu leur marché en 2020.</a:t>
            </a:r>
          </a:p>
        </p:txBody>
      </p:sp>
      <p:pic>
        <p:nvPicPr>
          <p:cNvPr id="3" name="Image 2">
            <a:extLst>
              <a:ext uri="{FF2B5EF4-FFF2-40B4-BE49-F238E27FC236}">
                <a16:creationId xmlns:a16="http://schemas.microsoft.com/office/drawing/2014/main" id="{09EF76B7-AE23-40A1-923C-998149C2292B}"/>
              </a:ext>
            </a:extLst>
          </p:cNvPr>
          <p:cNvPicPr>
            <a:picLocks noChangeAspect="1"/>
          </p:cNvPicPr>
          <p:nvPr/>
        </p:nvPicPr>
        <p:blipFill>
          <a:blip r:embed="rId4"/>
          <a:stretch>
            <a:fillRect/>
          </a:stretch>
        </p:blipFill>
        <p:spPr>
          <a:xfrm>
            <a:off x="90514" y="1389753"/>
            <a:ext cx="7356766" cy="4979514"/>
          </a:xfrm>
          <a:prstGeom prst="rect">
            <a:avLst/>
          </a:prstGeom>
        </p:spPr>
      </p:pic>
    </p:spTree>
    <p:extLst>
      <p:ext uri="{BB962C8B-B14F-4D97-AF65-F5344CB8AC3E}">
        <p14:creationId xmlns:p14="http://schemas.microsoft.com/office/powerpoint/2010/main" val="1504228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133"/>
            <a:ext cx="8373291" cy="727869"/>
          </a:xfrm>
        </p:spPr>
        <p:txBody>
          <a:bodyPr/>
          <a:lstStyle/>
          <a:p>
            <a:r>
              <a:rPr lang="fr-FR" dirty="0"/>
              <a:t>- Monde : Le marché du neuf -</a:t>
            </a:r>
          </a:p>
        </p:txBody>
      </p:sp>
      <p:sp>
        <p:nvSpPr>
          <p:cNvPr id="13" name="Espace réservé du texte 2"/>
          <p:cNvSpPr>
            <a:spLocks noGrp="1"/>
          </p:cNvSpPr>
          <p:nvPr>
            <p:ph type="body" sz="quarter" idx="10"/>
          </p:nvPr>
        </p:nvSpPr>
        <p:spPr>
          <a:xfrm>
            <a:off x="105084" y="4205655"/>
            <a:ext cx="3828620" cy="2181074"/>
          </a:xfrm>
        </p:spPr>
        <p:txBody>
          <a:bodyPr/>
          <a:lstStyle/>
          <a:p>
            <a:r>
              <a:rPr lang="fr-FR" sz="2000" dirty="0">
                <a:solidFill>
                  <a:schemeClr val="tx1"/>
                </a:solidFill>
              </a:rPr>
              <a:t>L’Amérique du Nord vient tout juste de retrouver le chemin de la croissance (+21% au T2 2021).</a:t>
            </a:r>
          </a:p>
          <a:p>
            <a:r>
              <a:rPr lang="fr-FR" sz="2000" dirty="0">
                <a:solidFill>
                  <a:schemeClr val="tx1"/>
                </a:solidFill>
              </a:rPr>
              <a:t>Taux de croissance trim moyen en 2021 : +7,8%</a:t>
            </a:r>
          </a:p>
        </p:txBody>
      </p:sp>
      <p:sp>
        <p:nvSpPr>
          <p:cNvPr id="14" name="Espace réservé du texte 2"/>
          <p:cNvSpPr txBox="1">
            <a:spLocks/>
          </p:cNvSpPr>
          <p:nvPr/>
        </p:nvSpPr>
        <p:spPr>
          <a:xfrm>
            <a:off x="242261" y="601310"/>
            <a:ext cx="8444539" cy="727869"/>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Fortement impacté par la crise sanitaire, le marché du neuf est maintenant en reprise forte partout</a:t>
            </a:r>
          </a:p>
        </p:txBody>
      </p:sp>
      <p:sp>
        <p:nvSpPr>
          <p:cNvPr id="15" name="Espace réservé du texte 2"/>
          <p:cNvSpPr txBox="1">
            <a:spLocks/>
          </p:cNvSpPr>
          <p:nvPr/>
        </p:nvSpPr>
        <p:spPr>
          <a:xfrm>
            <a:off x="4025143" y="4201942"/>
            <a:ext cx="4027358" cy="2650925"/>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Amérique latine, les livraisons ont enregistré un rebond très fort.</a:t>
            </a:r>
          </a:p>
          <a:p>
            <a:r>
              <a:rPr lang="fr-FR" sz="2000" dirty="0">
                <a:solidFill>
                  <a:schemeClr val="tx1"/>
                </a:solidFill>
              </a:rPr>
              <a:t>Taux de croissance trim moyen en 2021: +89,5%.</a:t>
            </a:r>
          </a:p>
          <a:p>
            <a:pPr marL="0" indent="0">
              <a:buFontTx/>
              <a:buNone/>
            </a:pPr>
            <a:endParaRPr lang="fr-FR" sz="1200" dirty="0">
              <a:solidFill>
                <a:schemeClr val="tx1"/>
              </a:solidFill>
            </a:endParaRPr>
          </a:p>
        </p:txBody>
      </p:sp>
      <p:sp>
        <p:nvSpPr>
          <p:cNvPr id="9" name="Espace réservé du texte 2"/>
          <p:cNvSpPr txBox="1">
            <a:spLocks/>
          </p:cNvSpPr>
          <p:nvPr/>
        </p:nvSpPr>
        <p:spPr>
          <a:xfrm>
            <a:off x="8030716" y="4201941"/>
            <a:ext cx="3834716" cy="218478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Chine, après un T1 2020 difficile, la reprise a été particulièrement forte.</a:t>
            </a:r>
          </a:p>
          <a:p>
            <a:r>
              <a:rPr lang="fr-FR" sz="2000" dirty="0">
                <a:solidFill>
                  <a:schemeClr val="tx1"/>
                </a:solidFill>
              </a:rPr>
              <a:t>Taux de croissance trim moyen en 2021: +70,4% </a:t>
            </a:r>
          </a:p>
          <a:p>
            <a:pPr marL="0" indent="0">
              <a:buFontTx/>
              <a:buNone/>
            </a:pPr>
            <a:endParaRPr lang="fr-FR" sz="1400" dirty="0">
              <a:solidFill>
                <a:schemeClr val="tx1"/>
              </a:solidFill>
            </a:endParaRPr>
          </a:p>
        </p:txBody>
      </p:sp>
      <p:pic>
        <p:nvPicPr>
          <p:cNvPr id="8" name="Image 7">
            <a:extLst>
              <a:ext uri="{FF2B5EF4-FFF2-40B4-BE49-F238E27FC236}">
                <a16:creationId xmlns:a16="http://schemas.microsoft.com/office/drawing/2014/main" id="{B9A23B41-7197-444E-9F35-4BE85C5CCBCC}"/>
              </a:ext>
            </a:extLst>
          </p:cNvPr>
          <p:cNvPicPr>
            <a:picLocks noChangeAspect="1"/>
          </p:cNvPicPr>
          <p:nvPr/>
        </p:nvPicPr>
        <p:blipFill>
          <a:blip r:embed="rId4"/>
          <a:stretch>
            <a:fillRect/>
          </a:stretch>
        </p:blipFill>
        <p:spPr>
          <a:xfrm>
            <a:off x="98988" y="1396169"/>
            <a:ext cx="3828620" cy="2694667"/>
          </a:xfrm>
          <a:prstGeom prst="rect">
            <a:avLst/>
          </a:prstGeom>
        </p:spPr>
      </p:pic>
      <p:pic>
        <p:nvPicPr>
          <p:cNvPr id="11" name="Image 10">
            <a:extLst>
              <a:ext uri="{FF2B5EF4-FFF2-40B4-BE49-F238E27FC236}">
                <a16:creationId xmlns:a16="http://schemas.microsoft.com/office/drawing/2014/main" id="{E22D4512-97DF-43A2-AE32-D2784FF7F998}"/>
              </a:ext>
            </a:extLst>
          </p:cNvPr>
          <p:cNvPicPr>
            <a:picLocks noChangeAspect="1"/>
          </p:cNvPicPr>
          <p:nvPr/>
        </p:nvPicPr>
        <p:blipFill>
          <a:blip r:embed="rId5"/>
          <a:stretch>
            <a:fillRect/>
          </a:stretch>
        </p:blipFill>
        <p:spPr>
          <a:xfrm>
            <a:off x="4140826" y="1396168"/>
            <a:ext cx="3834716" cy="2694667"/>
          </a:xfrm>
          <a:prstGeom prst="rect">
            <a:avLst/>
          </a:prstGeom>
        </p:spPr>
      </p:pic>
      <p:pic>
        <p:nvPicPr>
          <p:cNvPr id="12" name="Image 11">
            <a:extLst>
              <a:ext uri="{FF2B5EF4-FFF2-40B4-BE49-F238E27FC236}">
                <a16:creationId xmlns:a16="http://schemas.microsoft.com/office/drawing/2014/main" id="{2BB8312E-609D-4466-99AC-4F960743BF40}"/>
              </a:ext>
            </a:extLst>
          </p:cNvPr>
          <p:cNvPicPr>
            <a:picLocks noChangeAspect="1"/>
          </p:cNvPicPr>
          <p:nvPr/>
        </p:nvPicPr>
        <p:blipFill>
          <a:blip r:embed="rId6"/>
          <a:stretch>
            <a:fillRect/>
          </a:stretch>
        </p:blipFill>
        <p:spPr>
          <a:xfrm>
            <a:off x="8188760" y="1396167"/>
            <a:ext cx="3834716" cy="2694667"/>
          </a:xfrm>
          <a:prstGeom prst="rect">
            <a:avLst/>
          </a:prstGeom>
        </p:spPr>
      </p:pic>
      <p:sp>
        <p:nvSpPr>
          <p:cNvPr id="16" name="ZoneTexte 15">
            <a:extLst>
              <a:ext uri="{FF2B5EF4-FFF2-40B4-BE49-F238E27FC236}">
                <a16:creationId xmlns:a16="http://schemas.microsoft.com/office/drawing/2014/main" id="{9F09E3D9-C1F7-4E2E-9BCA-D6C3A2DC51E1}"/>
              </a:ext>
            </a:extLst>
          </p:cNvPr>
          <p:cNvSpPr txBox="1"/>
          <p:nvPr/>
        </p:nvSpPr>
        <p:spPr>
          <a:xfrm>
            <a:off x="7081262" y="1925357"/>
            <a:ext cx="762258" cy="276999"/>
          </a:xfrm>
          <a:prstGeom prst="rect">
            <a:avLst/>
          </a:prstGeom>
          <a:noFill/>
        </p:spPr>
        <p:txBody>
          <a:bodyPr wrap="square" rtlCol="0">
            <a:spAutoFit/>
          </a:bodyPr>
          <a:lstStyle/>
          <a:p>
            <a:r>
              <a:rPr lang="fr-FR" sz="1200" b="1" dirty="0">
                <a:solidFill>
                  <a:srgbClr val="FF0000"/>
                </a:solidFill>
              </a:rPr>
              <a:t>+ 132%</a:t>
            </a:r>
          </a:p>
        </p:txBody>
      </p:sp>
    </p:spTree>
    <p:extLst>
      <p:ext uri="{BB962C8B-B14F-4D97-AF65-F5344CB8AC3E}">
        <p14:creationId xmlns:p14="http://schemas.microsoft.com/office/powerpoint/2010/main" val="3880215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2A51D3B1-E1FC-4F16-A665-EFE2B373E24D}"/>
              </a:ext>
            </a:extLst>
          </p:cNvPr>
          <p:cNvSpPr>
            <a:spLocks noGrp="1"/>
          </p:cNvSpPr>
          <p:nvPr>
            <p:ph type="title"/>
          </p:nvPr>
        </p:nvSpPr>
        <p:spPr>
          <a:xfrm>
            <a:off x="-14068" y="131745"/>
            <a:ext cx="8373291" cy="727869"/>
          </a:xfrm>
        </p:spPr>
        <p:txBody>
          <a:bodyPr/>
          <a:lstStyle/>
          <a:p>
            <a:r>
              <a:rPr lang="fr-FR" dirty="0"/>
              <a:t>- Monde : Le marché du neuf -</a:t>
            </a:r>
          </a:p>
        </p:txBody>
      </p:sp>
      <p:sp>
        <p:nvSpPr>
          <p:cNvPr id="24" name="Espace réservé du texte 2">
            <a:extLst>
              <a:ext uri="{FF2B5EF4-FFF2-40B4-BE49-F238E27FC236}">
                <a16:creationId xmlns:a16="http://schemas.microsoft.com/office/drawing/2014/main" id="{097324F4-9E54-47AF-8034-E13899652EA3}"/>
              </a:ext>
            </a:extLst>
          </p:cNvPr>
          <p:cNvSpPr txBox="1">
            <a:spLocks/>
          </p:cNvSpPr>
          <p:nvPr/>
        </p:nvSpPr>
        <p:spPr>
          <a:xfrm>
            <a:off x="90514" y="828440"/>
            <a:ext cx="8673657" cy="39040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Des structures de marchés différentes</a:t>
            </a:r>
          </a:p>
        </p:txBody>
      </p:sp>
      <p:sp>
        <p:nvSpPr>
          <p:cNvPr id="12" name="Espace réservé du texte 2">
            <a:extLst>
              <a:ext uri="{FF2B5EF4-FFF2-40B4-BE49-F238E27FC236}">
                <a16:creationId xmlns:a16="http://schemas.microsoft.com/office/drawing/2014/main" id="{F786988D-660F-4E91-A52B-9706756049C9}"/>
              </a:ext>
            </a:extLst>
          </p:cNvPr>
          <p:cNvSpPr txBox="1">
            <a:spLocks/>
          </p:cNvSpPr>
          <p:nvPr/>
        </p:nvSpPr>
        <p:spPr>
          <a:xfrm>
            <a:off x="0" y="4125395"/>
            <a:ext cx="3776693" cy="2288468"/>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Europe</a:t>
            </a:r>
            <a:r>
              <a:rPr lang="fr-FR" sz="2000" dirty="0">
                <a:solidFill>
                  <a:schemeClr val="tx1"/>
                </a:solidFill>
              </a:rPr>
              <a:t>, les livraisons de magasiniers sont prépondérantes. La transition énergétique tire le marché des porte à faux électriques au détriment de celui des thermiques.</a:t>
            </a:r>
          </a:p>
        </p:txBody>
      </p:sp>
      <p:sp>
        <p:nvSpPr>
          <p:cNvPr id="13" name="Espace réservé du texte 2">
            <a:extLst>
              <a:ext uri="{FF2B5EF4-FFF2-40B4-BE49-F238E27FC236}">
                <a16:creationId xmlns:a16="http://schemas.microsoft.com/office/drawing/2014/main" id="{AC014892-A2F0-40C1-9F21-FA9F5D9DFE1D}"/>
              </a:ext>
            </a:extLst>
          </p:cNvPr>
          <p:cNvSpPr txBox="1">
            <a:spLocks/>
          </p:cNvSpPr>
          <p:nvPr/>
        </p:nvSpPr>
        <p:spPr>
          <a:xfrm>
            <a:off x="3902744" y="4119513"/>
            <a:ext cx="3652365" cy="2294350"/>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Aux </a:t>
            </a:r>
            <a:r>
              <a:rPr lang="fr-FR" sz="2000" b="1" dirty="0">
                <a:solidFill>
                  <a:schemeClr val="tx1"/>
                </a:solidFill>
              </a:rPr>
              <a:t>Etats-Unis</a:t>
            </a:r>
            <a:r>
              <a:rPr lang="fr-FR" sz="2000" dirty="0">
                <a:solidFill>
                  <a:schemeClr val="tx1"/>
                </a:solidFill>
              </a:rPr>
              <a:t>, les magasiniers prédominent également. Les livraisons de porte à faux thermiques surpassent encore celles de porte à faux électriques.</a:t>
            </a:r>
          </a:p>
        </p:txBody>
      </p:sp>
      <p:sp>
        <p:nvSpPr>
          <p:cNvPr id="14" name="Espace réservé du texte 2">
            <a:extLst>
              <a:ext uri="{FF2B5EF4-FFF2-40B4-BE49-F238E27FC236}">
                <a16:creationId xmlns:a16="http://schemas.microsoft.com/office/drawing/2014/main" id="{01EE72A2-AB88-4734-91F8-A96FBA294C7F}"/>
              </a:ext>
            </a:extLst>
          </p:cNvPr>
          <p:cNvSpPr txBox="1">
            <a:spLocks/>
          </p:cNvSpPr>
          <p:nvPr/>
        </p:nvSpPr>
        <p:spPr>
          <a:xfrm>
            <a:off x="7555110" y="4130979"/>
            <a:ext cx="3858980" cy="232207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En </a:t>
            </a:r>
            <a:r>
              <a:rPr lang="fr-FR" sz="2000" b="1" dirty="0">
                <a:solidFill>
                  <a:schemeClr val="tx1"/>
                </a:solidFill>
              </a:rPr>
              <a:t>Chine</a:t>
            </a:r>
            <a:r>
              <a:rPr lang="fr-FR" sz="2000" dirty="0">
                <a:solidFill>
                  <a:schemeClr val="tx1"/>
                </a:solidFill>
              </a:rPr>
              <a:t>, les livraisons de porte à faux thermiques sont très largement prédominantes. Les porte à faux électriques ne représentent qu’une très faible part du marché.</a:t>
            </a:r>
          </a:p>
        </p:txBody>
      </p:sp>
      <p:pic>
        <p:nvPicPr>
          <p:cNvPr id="2" name="Image 1">
            <a:extLst>
              <a:ext uri="{FF2B5EF4-FFF2-40B4-BE49-F238E27FC236}">
                <a16:creationId xmlns:a16="http://schemas.microsoft.com/office/drawing/2014/main" id="{2B6FA8EF-D0C9-405F-899F-7A51C53C81F8}"/>
              </a:ext>
            </a:extLst>
          </p:cNvPr>
          <p:cNvPicPr>
            <a:picLocks noChangeAspect="1"/>
          </p:cNvPicPr>
          <p:nvPr/>
        </p:nvPicPr>
        <p:blipFill>
          <a:blip r:embed="rId4"/>
          <a:stretch>
            <a:fillRect/>
          </a:stretch>
        </p:blipFill>
        <p:spPr>
          <a:xfrm>
            <a:off x="2711469" y="1215436"/>
            <a:ext cx="5407621" cy="3188484"/>
          </a:xfrm>
          <a:prstGeom prst="rect">
            <a:avLst/>
          </a:prstGeom>
        </p:spPr>
      </p:pic>
      <p:pic>
        <p:nvPicPr>
          <p:cNvPr id="3" name="Image 2">
            <a:extLst>
              <a:ext uri="{FF2B5EF4-FFF2-40B4-BE49-F238E27FC236}">
                <a16:creationId xmlns:a16="http://schemas.microsoft.com/office/drawing/2014/main" id="{8B46C98C-6926-4F56-9C07-0F789847CE6D}"/>
              </a:ext>
            </a:extLst>
          </p:cNvPr>
          <p:cNvPicPr>
            <a:picLocks noChangeAspect="1"/>
          </p:cNvPicPr>
          <p:nvPr/>
        </p:nvPicPr>
        <p:blipFill>
          <a:blip r:embed="rId5"/>
          <a:stretch>
            <a:fillRect/>
          </a:stretch>
        </p:blipFill>
        <p:spPr>
          <a:xfrm>
            <a:off x="6832456" y="1230309"/>
            <a:ext cx="4966035" cy="2996250"/>
          </a:xfrm>
          <a:prstGeom prst="rect">
            <a:avLst/>
          </a:prstGeom>
        </p:spPr>
      </p:pic>
      <p:pic>
        <p:nvPicPr>
          <p:cNvPr id="4" name="Image 3">
            <a:extLst>
              <a:ext uri="{FF2B5EF4-FFF2-40B4-BE49-F238E27FC236}">
                <a16:creationId xmlns:a16="http://schemas.microsoft.com/office/drawing/2014/main" id="{417BCE94-2F79-47F9-BADD-77C0A2C2DF17}"/>
              </a:ext>
            </a:extLst>
          </p:cNvPr>
          <p:cNvPicPr>
            <a:picLocks noChangeAspect="1"/>
          </p:cNvPicPr>
          <p:nvPr/>
        </p:nvPicPr>
        <p:blipFill>
          <a:blip r:embed="rId6"/>
          <a:stretch>
            <a:fillRect/>
          </a:stretch>
        </p:blipFill>
        <p:spPr>
          <a:xfrm>
            <a:off x="-189374" y="1311553"/>
            <a:ext cx="4155440" cy="2996250"/>
          </a:xfrm>
          <a:prstGeom prst="rect">
            <a:avLst/>
          </a:prstGeom>
        </p:spPr>
      </p:pic>
    </p:spTree>
    <p:extLst>
      <p:ext uri="{BB962C8B-B14F-4D97-AF65-F5344CB8AC3E}">
        <p14:creationId xmlns:p14="http://schemas.microsoft.com/office/powerpoint/2010/main" val="1270678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6322422" y="4190449"/>
            <a:ext cx="5813209" cy="2662418"/>
          </a:xfrm>
        </p:spPr>
        <p:txBody>
          <a:bodyPr/>
          <a:lstStyle/>
          <a:p>
            <a:r>
              <a:rPr lang="fr-FR" sz="2000" dirty="0">
                <a:solidFill>
                  <a:schemeClr val="tx1"/>
                </a:solidFill>
              </a:rPr>
              <a:t>En Europe, l’année 2021* devrait se situer autour de 522 000 unités livrées (soit  plus de 64 000 unités au-dessus du niveau de 2020,et 19 000 unités au-dessus de 2019).</a:t>
            </a:r>
          </a:p>
          <a:p>
            <a:r>
              <a:rPr lang="fr-FR" sz="2000" dirty="0">
                <a:solidFill>
                  <a:schemeClr val="tx1"/>
                </a:solidFill>
              </a:rPr>
              <a:t> La structure des commandes par famille change partout en Europe : on commande de plus en plus d’électriques.</a:t>
            </a:r>
            <a:endParaRPr lang="fr-FR" sz="1200" dirty="0">
              <a:solidFill>
                <a:schemeClr val="tx1"/>
              </a:solidFill>
            </a:endParaRPr>
          </a:p>
        </p:txBody>
      </p:sp>
      <p:sp>
        <p:nvSpPr>
          <p:cNvPr id="7" name="Espace réservé du texte 2"/>
          <p:cNvSpPr txBox="1">
            <a:spLocks/>
          </p:cNvSpPr>
          <p:nvPr/>
        </p:nvSpPr>
        <p:spPr>
          <a:xfrm>
            <a:off x="56369" y="1036837"/>
            <a:ext cx="6266053" cy="455889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sz="2000" dirty="0">
                <a:solidFill>
                  <a:schemeClr val="tx1"/>
                </a:solidFill>
              </a:rPr>
              <a:t>Les cinq plus grands marchés mondiaux :    Chine, Etats-Unis, Allemagne, France, Japon.</a:t>
            </a:r>
          </a:p>
          <a:p>
            <a:r>
              <a:rPr lang="fr-FR" sz="2000" dirty="0">
                <a:solidFill>
                  <a:schemeClr val="tx1"/>
                </a:solidFill>
              </a:rPr>
              <a:t>L’apparition de la crise sanitaire a fait chuter le marché sur 2020. La reprise se constate partout en 2021.</a:t>
            </a:r>
          </a:p>
          <a:p>
            <a:r>
              <a:rPr lang="fr-FR" sz="2000" dirty="0">
                <a:solidFill>
                  <a:schemeClr val="tx1"/>
                </a:solidFill>
              </a:rPr>
              <a:t>Les commandes européennes sont faites à plus de 80% dans les pays d’Europe de l’Ouest. L’Allemagne, la France et l’Italie sont les trois premiers marchés de l’Europe de l’Ouest.</a:t>
            </a:r>
          </a:p>
          <a:p>
            <a:r>
              <a:rPr lang="fr-FR" sz="2000" dirty="0">
                <a:solidFill>
                  <a:schemeClr val="tx1"/>
                </a:solidFill>
              </a:rPr>
              <a:t>La Pologne, la Russie et la République Tchèque sont les trois premiers marchés de l’Europe de l’Est.</a:t>
            </a:r>
          </a:p>
        </p:txBody>
      </p:sp>
      <p:sp>
        <p:nvSpPr>
          <p:cNvPr id="8" name="Titre 1"/>
          <p:cNvSpPr>
            <a:spLocks noGrp="1"/>
          </p:cNvSpPr>
          <p:nvPr>
            <p:ph type="title"/>
          </p:nvPr>
        </p:nvSpPr>
        <p:spPr>
          <a:xfrm>
            <a:off x="-464024" y="1706"/>
            <a:ext cx="9812741" cy="727869"/>
          </a:xfrm>
        </p:spPr>
        <p:txBody>
          <a:bodyPr/>
          <a:lstStyle/>
          <a:p>
            <a:r>
              <a:rPr lang="fr-FR" dirty="0"/>
              <a:t>- Conclusions : Le marché du neuf -</a:t>
            </a:r>
          </a:p>
        </p:txBody>
      </p:sp>
      <p:sp>
        <p:nvSpPr>
          <p:cNvPr id="9" name="Espace réservé du texte 2"/>
          <p:cNvSpPr txBox="1">
            <a:spLocks/>
          </p:cNvSpPr>
          <p:nvPr/>
        </p:nvSpPr>
        <p:spPr>
          <a:xfrm>
            <a:off x="242263" y="601310"/>
            <a:ext cx="8131028" cy="46137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Conclusions</a:t>
            </a:r>
          </a:p>
        </p:txBody>
      </p:sp>
      <p:sp>
        <p:nvSpPr>
          <p:cNvPr id="12" name="Espace réservé du texte 2">
            <a:extLst>
              <a:ext uri="{FF2B5EF4-FFF2-40B4-BE49-F238E27FC236}">
                <a16:creationId xmlns:a16="http://schemas.microsoft.com/office/drawing/2014/main" id="{F233FA7D-E449-4D30-B8B7-F096F8F7FE69}"/>
              </a:ext>
            </a:extLst>
          </p:cNvPr>
          <p:cNvSpPr txBox="1">
            <a:spLocks/>
          </p:cNvSpPr>
          <p:nvPr/>
        </p:nvSpPr>
        <p:spPr>
          <a:xfrm>
            <a:off x="28185" y="6026004"/>
            <a:ext cx="6322422" cy="46137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1800" b="1" i="1" dirty="0">
                <a:solidFill>
                  <a:schemeClr val="tx1"/>
                </a:solidFill>
              </a:rPr>
              <a:t>* E2021: Estimation des livraisons pour l’année 2021</a:t>
            </a:r>
            <a:endParaRPr lang="fr-FR" sz="1400" dirty="0">
              <a:solidFill>
                <a:schemeClr val="tx1"/>
              </a:solidFill>
            </a:endParaRPr>
          </a:p>
        </p:txBody>
      </p:sp>
      <p:pic>
        <p:nvPicPr>
          <p:cNvPr id="4" name="Image 3">
            <a:extLst>
              <a:ext uri="{FF2B5EF4-FFF2-40B4-BE49-F238E27FC236}">
                <a16:creationId xmlns:a16="http://schemas.microsoft.com/office/drawing/2014/main" id="{8B219BA8-0948-43C6-B48C-646619D4E5D6}"/>
              </a:ext>
            </a:extLst>
          </p:cNvPr>
          <p:cNvPicPr>
            <a:picLocks noChangeAspect="1"/>
          </p:cNvPicPr>
          <p:nvPr/>
        </p:nvPicPr>
        <p:blipFill>
          <a:blip r:embed="rId4"/>
          <a:stretch>
            <a:fillRect/>
          </a:stretch>
        </p:blipFill>
        <p:spPr>
          <a:xfrm>
            <a:off x="6350607" y="1254376"/>
            <a:ext cx="5688993" cy="2887011"/>
          </a:xfrm>
          <a:prstGeom prst="rect">
            <a:avLst/>
          </a:prstGeom>
        </p:spPr>
      </p:pic>
    </p:spTree>
    <p:extLst>
      <p:ext uri="{BB962C8B-B14F-4D97-AF65-F5344CB8AC3E}">
        <p14:creationId xmlns:p14="http://schemas.microsoft.com/office/powerpoint/2010/main" val="6630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944860"/>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Mot de bienvenue</a:t>
            </a:r>
          </a:p>
        </p:txBody>
      </p:sp>
      <p:sp>
        <p:nvSpPr>
          <p:cNvPr id="3" name="Sous-titre 2"/>
          <p:cNvSpPr txBox="1">
            <a:spLocks/>
          </p:cNvSpPr>
          <p:nvPr/>
        </p:nvSpPr>
        <p:spPr bwMode="auto">
          <a:xfrm>
            <a:off x="7202238" y="4204253"/>
            <a:ext cx="4824536" cy="10081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Jean-Charles Hénon</a:t>
            </a:r>
          </a:p>
          <a:p>
            <a:pPr defTabSz="914400" eaLnBrk="1" hangingPunct="1"/>
            <a:r>
              <a:rPr lang="fr-FR" altLang="fr-FR" dirty="0">
                <a:solidFill>
                  <a:srgbClr val="0067B8"/>
                </a:solidFill>
                <a:latin typeface="Calibri"/>
              </a:rPr>
              <a:t>Patrick Gatignol</a:t>
            </a:r>
          </a:p>
        </p:txBody>
      </p:sp>
      <p:pic>
        <p:nvPicPr>
          <p:cNvPr id="5" name="Image 4" descr="C:\Users\pole-eco\Desktop\chariot2.PNG">
            <a:extLst>
              <a:ext uri="{FF2B5EF4-FFF2-40B4-BE49-F238E27FC236}">
                <a16:creationId xmlns:a16="http://schemas.microsoft.com/office/drawing/2014/main" id="{A2BEB819-2AF1-44D8-A00E-45ABEE8B24BF}"/>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6012" y="2130024"/>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86E3CAD3-131E-4886-BD66-E846F185F6A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66745" y="4388586"/>
            <a:ext cx="643890" cy="639445"/>
          </a:xfrm>
          <a:prstGeom prst="rect">
            <a:avLst/>
          </a:prstGeom>
          <a:noFill/>
          <a:ln>
            <a:noFill/>
          </a:ln>
        </p:spPr>
      </p:pic>
    </p:spTree>
    <p:extLst>
      <p:ext uri="{BB962C8B-B14F-4D97-AF65-F5344CB8AC3E}">
        <p14:creationId xmlns:p14="http://schemas.microsoft.com/office/powerpoint/2010/main" val="2665815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62604" y="2138289"/>
            <a:ext cx="8373291" cy="1534634"/>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de l’Occasion 2021</a:t>
            </a:r>
          </a:p>
          <a:p>
            <a:r>
              <a:rPr lang="fr-FR" sz="4400" dirty="0"/>
              <a:t>France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Stéphane Courant</a:t>
            </a:r>
          </a:p>
        </p:txBody>
      </p:sp>
      <p:pic>
        <p:nvPicPr>
          <p:cNvPr id="5" name="Image 4">
            <a:extLst>
              <a:ext uri="{FF2B5EF4-FFF2-40B4-BE49-F238E27FC236}">
                <a16:creationId xmlns:a16="http://schemas.microsoft.com/office/drawing/2014/main" id="{41369749-9166-4F99-9EDE-84F89D113791}"/>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tretch>
            <a:fillRect/>
          </a:stretch>
        </p:blipFill>
        <p:spPr>
          <a:xfrm>
            <a:off x="9216799" y="2239930"/>
            <a:ext cx="2625193" cy="201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descr="C:\Users\pole-eco\Desktop\chariot2.PNG">
            <a:extLst>
              <a:ext uri="{FF2B5EF4-FFF2-40B4-BE49-F238E27FC236}">
                <a16:creationId xmlns:a16="http://schemas.microsoft.com/office/drawing/2014/main" id="{C20B344F-DD75-4EBA-B2BC-9B102FC88C25}"/>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804" y="2911454"/>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D84FB2A4-83F4-4227-8945-4EDE61914FC7}"/>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491859" y="4304673"/>
            <a:ext cx="643890" cy="639445"/>
          </a:xfrm>
          <a:prstGeom prst="rect">
            <a:avLst/>
          </a:prstGeom>
          <a:noFill/>
          <a:ln>
            <a:noFill/>
          </a:ln>
        </p:spPr>
      </p:pic>
    </p:spTree>
    <p:extLst>
      <p:ext uri="{BB962C8B-B14F-4D97-AF65-F5344CB8AC3E}">
        <p14:creationId xmlns:p14="http://schemas.microsoft.com/office/powerpoint/2010/main" val="140092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4657" y="1434903"/>
            <a:ext cx="6921305" cy="900332"/>
          </a:xfrm>
        </p:spPr>
        <p:txBody>
          <a:bodyPr/>
          <a:lstStyle/>
          <a:p>
            <a:br>
              <a:rPr lang="fr-FR" sz="2800" dirty="0"/>
            </a:br>
            <a:br>
              <a:rPr lang="fr-FR" sz="2800" dirty="0"/>
            </a:br>
            <a:br>
              <a:rPr lang="fr-FR" sz="2800" dirty="0"/>
            </a:br>
            <a:r>
              <a:rPr lang="fr-FR" sz="2400" dirty="0">
                <a:solidFill>
                  <a:schemeClr val="tx1"/>
                </a:solidFill>
              </a:rPr>
              <a:t>Chariots d’occasion (unités) </a:t>
            </a:r>
            <a:br>
              <a:rPr lang="fr-FR" sz="2400" dirty="0">
                <a:solidFill>
                  <a:schemeClr val="tx1"/>
                </a:solidFill>
              </a:rPr>
            </a:br>
            <a:r>
              <a:rPr lang="fr-FR" sz="2400" dirty="0">
                <a:solidFill>
                  <a:schemeClr val="tx1"/>
                </a:solidFill>
              </a:rPr>
              <a:t>Historique 2008-2020</a:t>
            </a:r>
            <a:br>
              <a:rPr lang="fr-FR" sz="2800" dirty="0"/>
            </a:br>
            <a:endParaRPr lang="fr-FR" sz="2800" dirty="0"/>
          </a:p>
        </p:txBody>
      </p:sp>
      <p:sp>
        <p:nvSpPr>
          <p:cNvPr id="5" name="Titre 1">
            <a:extLst>
              <a:ext uri="{FF2B5EF4-FFF2-40B4-BE49-F238E27FC236}">
                <a16:creationId xmlns:a16="http://schemas.microsoft.com/office/drawing/2014/main" id="{EBCBC28C-D1EE-4E52-BA29-8CE5DF607138}"/>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4" name="Image 3">
            <a:extLst>
              <a:ext uri="{FF2B5EF4-FFF2-40B4-BE49-F238E27FC236}">
                <a16:creationId xmlns:a16="http://schemas.microsoft.com/office/drawing/2014/main" id="{42D5AAE5-22FB-4DCD-9DCF-2F4B3B669DE2}"/>
              </a:ext>
            </a:extLst>
          </p:cNvPr>
          <p:cNvPicPr>
            <a:picLocks noChangeAspect="1"/>
          </p:cNvPicPr>
          <p:nvPr/>
        </p:nvPicPr>
        <p:blipFill>
          <a:blip r:embed="rId3"/>
          <a:stretch>
            <a:fillRect/>
          </a:stretch>
        </p:blipFill>
        <p:spPr>
          <a:xfrm>
            <a:off x="2205286" y="1885069"/>
            <a:ext cx="7080045" cy="4166951"/>
          </a:xfrm>
          <a:prstGeom prst="rect">
            <a:avLst/>
          </a:prstGeom>
        </p:spPr>
      </p:pic>
    </p:spTree>
    <p:extLst>
      <p:ext uri="{BB962C8B-B14F-4D97-AF65-F5344CB8AC3E}">
        <p14:creationId xmlns:p14="http://schemas.microsoft.com/office/powerpoint/2010/main" val="2030730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DC4113BB-B2EF-48BB-9EA2-8092AABB3B42}"/>
              </a:ext>
            </a:extLst>
          </p:cNvPr>
          <p:cNvSpPr>
            <a:spLocks noGrp="1"/>
          </p:cNvSpPr>
          <p:nvPr>
            <p:ph type="title"/>
          </p:nvPr>
        </p:nvSpPr>
        <p:spPr>
          <a:xfrm>
            <a:off x="2438399" y="875282"/>
            <a:ext cx="6921305" cy="1378633"/>
          </a:xfrm>
        </p:spPr>
        <p:txBody>
          <a:bodyPr/>
          <a:lstStyle/>
          <a:p>
            <a:br>
              <a:rPr lang="fr-FR" sz="2400" dirty="0">
                <a:solidFill>
                  <a:schemeClr val="tx1"/>
                </a:solidFill>
              </a:rPr>
            </a:br>
            <a:br>
              <a:rPr lang="fr-FR" sz="2400" dirty="0">
                <a:solidFill>
                  <a:schemeClr val="tx1"/>
                </a:solidFill>
              </a:rPr>
            </a:br>
            <a:br>
              <a:rPr lang="fr-FR" sz="2400" dirty="0">
                <a:solidFill>
                  <a:schemeClr val="tx1"/>
                </a:solidFill>
              </a:rPr>
            </a:br>
            <a:r>
              <a:rPr lang="fr-FR" sz="2400" dirty="0">
                <a:solidFill>
                  <a:schemeClr val="tx1"/>
                </a:solidFill>
              </a:rPr>
              <a:t>Chariots d’occasion (CA)</a:t>
            </a:r>
            <a:br>
              <a:rPr lang="fr-FR" sz="2400" dirty="0">
                <a:solidFill>
                  <a:schemeClr val="tx1"/>
                </a:solidFill>
              </a:rPr>
            </a:br>
            <a:r>
              <a:rPr lang="fr-FR" sz="2400" dirty="0">
                <a:solidFill>
                  <a:schemeClr val="tx1"/>
                </a:solidFill>
              </a:rPr>
              <a:t>Historique 2013-2020</a:t>
            </a:r>
            <a:br>
              <a:rPr lang="fr-FR" sz="2400" dirty="0">
                <a:solidFill>
                  <a:schemeClr val="tx1"/>
                </a:solidFill>
              </a:rPr>
            </a:br>
            <a:endParaRPr lang="fr-FR" sz="2400" dirty="0">
              <a:solidFill>
                <a:schemeClr val="tx1"/>
              </a:solidFill>
            </a:endParaRPr>
          </a:p>
        </p:txBody>
      </p:sp>
      <p:sp>
        <p:nvSpPr>
          <p:cNvPr id="5" name="Titre 1">
            <a:extLst>
              <a:ext uri="{FF2B5EF4-FFF2-40B4-BE49-F238E27FC236}">
                <a16:creationId xmlns:a16="http://schemas.microsoft.com/office/drawing/2014/main" id="{739D4D1A-6F11-4C1D-BFC1-827EDCBA8CFB}"/>
              </a:ext>
            </a:extLst>
          </p:cNvPr>
          <p:cNvSpPr txBox="1">
            <a:spLocks/>
          </p:cNvSpPr>
          <p:nvPr/>
        </p:nvSpPr>
        <p:spPr>
          <a:xfrm>
            <a:off x="123752" y="147413"/>
            <a:ext cx="8373291"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Un peu d’histoire</a:t>
            </a:r>
          </a:p>
        </p:txBody>
      </p:sp>
      <p:pic>
        <p:nvPicPr>
          <p:cNvPr id="3" name="Image 2">
            <a:extLst>
              <a:ext uri="{FF2B5EF4-FFF2-40B4-BE49-F238E27FC236}">
                <a16:creationId xmlns:a16="http://schemas.microsoft.com/office/drawing/2014/main" id="{03649A85-1403-4655-921B-721D1F97A9B5}"/>
              </a:ext>
            </a:extLst>
          </p:cNvPr>
          <p:cNvPicPr>
            <a:picLocks noChangeAspect="1"/>
          </p:cNvPicPr>
          <p:nvPr/>
        </p:nvPicPr>
        <p:blipFill>
          <a:blip r:embed="rId3"/>
          <a:stretch>
            <a:fillRect/>
          </a:stretch>
        </p:blipFill>
        <p:spPr>
          <a:xfrm>
            <a:off x="2438399" y="1886931"/>
            <a:ext cx="7138550" cy="4010319"/>
          </a:xfrm>
          <a:prstGeom prst="rect">
            <a:avLst/>
          </a:prstGeom>
        </p:spPr>
      </p:pic>
    </p:spTree>
    <p:extLst>
      <p:ext uri="{BB962C8B-B14F-4D97-AF65-F5344CB8AC3E}">
        <p14:creationId xmlns:p14="http://schemas.microsoft.com/office/powerpoint/2010/main" val="1993220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6990" y="1182879"/>
            <a:ext cx="7455877" cy="781522"/>
          </a:xfrm>
        </p:spPr>
        <p:txBody>
          <a:bodyPr/>
          <a:lstStyle/>
          <a:p>
            <a:r>
              <a:rPr lang="fr-FR" sz="2400" dirty="0">
                <a:solidFill>
                  <a:schemeClr val="tx1"/>
                </a:solidFill>
              </a:rPr>
              <a:t>Répartition des volumes de transactions </a:t>
            </a:r>
            <a:br>
              <a:rPr lang="fr-FR" sz="2400" dirty="0">
                <a:solidFill>
                  <a:schemeClr val="tx1"/>
                </a:solidFill>
              </a:rPr>
            </a:br>
            <a:r>
              <a:rPr lang="fr-FR" sz="1800" b="0" i="1" dirty="0">
                <a:solidFill>
                  <a:schemeClr val="tx1"/>
                </a:solidFill>
              </a:rPr>
              <a:t>Cumul à août 2021 sur les 12 derniers mois (unités et %)</a:t>
            </a:r>
            <a:endParaRPr lang="fr-FR" sz="2400" b="0" i="1" dirty="0">
              <a:solidFill>
                <a:schemeClr val="tx1"/>
              </a:solidFill>
            </a:endParaRPr>
          </a:p>
        </p:txBody>
      </p:sp>
      <p:sp>
        <p:nvSpPr>
          <p:cNvPr id="10" name="Titre 1">
            <a:extLst>
              <a:ext uri="{FF2B5EF4-FFF2-40B4-BE49-F238E27FC236}">
                <a16:creationId xmlns:a16="http://schemas.microsoft.com/office/drawing/2014/main" id="{7CAFD0FF-8E56-4870-B139-3516ACD81E80}"/>
              </a:ext>
            </a:extLst>
          </p:cNvPr>
          <p:cNvSpPr txBox="1">
            <a:spLocks/>
          </p:cNvSpPr>
          <p:nvPr/>
        </p:nvSpPr>
        <p:spPr>
          <a:xfrm>
            <a:off x="765497" y="5811830"/>
            <a:ext cx="10661006" cy="781522"/>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r>
              <a:rPr lang="fr-FR" sz="2800" dirty="0">
                <a:solidFill>
                  <a:schemeClr val="tx1"/>
                </a:solidFill>
              </a:rPr>
              <a:t>Total des transactions (unités) entre janvier et août 2021 : </a:t>
            </a:r>
          </a:p>
          <a:p>
            <a:r>
              <a:rPr lang="fr-FR" sz="2800" dirty="0">
                <a:solidFill>
                  <a:schemeClr val="tx1"/>
                </a:solidFill>
              </a:rPr>
              <a:t>25 235 (+13% par rapport à 2020)</a:t>
            </a:r>
            <a:endParaRPr lang="fr-FR" sz="2800" b="0" i="1" dirty="0">
              <a:solidFill>
                <a:schemeClr val="tx1"/>
              </a:solidFill>
            </a:endParaRPr>
          </a:p>
        </p:txBody>
      </p:sp>
      <p:sp>
        <p:nvSpPr>
          <p:cNvPr id="5" name="Titre 1">
            <a:extLst>
              <a:ext uri="{FF2B5EF4-FFF2-40B4-BE49-F238E27FC236}">
                <a16:creationId xmlns:a16="http://schemas.microsoft.com/office/drawing/2014/main" id="{6022D9B2-9FD4-4DD7-82FD-32652C2E9C11}"/>
              </a:ext>
            </a:extLst>
          </p:cNvPr>
          <p:cNvSpPr txBox="1">
            <a:spLocks/>
          </p:cNvSpPr>
          <p:nvPr/>
        </p:nvSpPr>
        <p:spPr>
          <a:xfrm>
            <a:off x="123752" y="147413"/>
            <a:ext cx="11267059"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Retour sur 2021 : Reprise marquée</a:t>
            </a:r>
          </a:p>
        </p:txBody>
      </p:sp>
      <p:pic>
        <p:nvPicPr>
          <p:cNvPr id="8" name="Image 7">
            <a:extLst>
              <a:ext uri="{FF2B5EF4-FFF2-40B4-BE49-F238E27FC236}">
                <a16:creationId xmlns:a16="http://schemas.microsoft.com/office/drawing/2014/main" id="{3B2C991C-9ABD-4BEC-ABB9-481A869CD8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6063" y="5239389"/>
            <a:ext cx="1040340" cy="262736"/>
          </a:xfrm>
          <a:prstGeom prst="rect">
            <a:avLst/>
          </a:prstGeom>
        </p:spPr>
      </p:pic>
      <p:pic>
        <p:nvPicPr>
          <p:cNvPr id="3" name="Image 2">
            <a:extLst>
              <a:ext uri="{FF2B5EF4-FFF2-40B4-BE49-F238E27FC236}">
                <a16:creationId xmlns:a16="http://schemas.microsoft.com/office/drawing/2014/main" id="{5BCB3196-F509-4803-AAC6-0394AF2EE00B}"/>
              </a:ext>
            </a:extLst>
          </p:cNvPr>
          <p:cNvPicPr>
            <a:picLocks noChangeAspect="1"/>
          </p:cNvPicPr>
          <p:nvPr/>
        </p:nvPicPr>
        <p:blipFill rotWithShape="1">
          <a:blip r:embed="rId4">
            <a:clrChange>
              <a:clrFrom>
                <a:srgbClr val="FFFFFF"/>
              </a:clrFrom>
              <a:clrTo>
                <a:srgbClr val="FFFFFF">
                  <a:alpha val="0"/>
                </a:srgbClr>
              </a:clrTo>
            </a:clrChange>
          </a:blip>
          <a:srcRect l="23826" t="18008" r="22594" b="7072"/>
          <a:stretch/>
        </p:blipFill>
        <p:spPr>
          <a:xfrm>
            <a:off x="3675465" y="2076336"/>
            <a:ext cx="4200768" cy="3623559"/>
          </a:xfrm>
          <a:prstGeom prst="rect">
            <a:avLst/>
          </a:prstGeom>
        </p:spPr>
      </p:pic>
    </p:spTree>
    <p:extLst>
      <p:ext uri="{BB962C8B-B14F-4D97-AF65-F5344CB8AC3E}">
        <p14:creationId xmlns:p14="http://schemas.microsoft.com/office/powerpoint/2010/main" val="875417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48840"/>
            <a:ext cx="8553157" cy="781522"/>
          </a:xfrm>
        </p:spPr>
        <p:txBody>
          <a:bodyPr/>
          <a:lstStyle/>
          <a:p>
            <a:r>
              <a:rPr lang="fr-FR" sz="2400" dirty="0">
                <a:solidFill>
                  <a:schemeClr val="tx1"/>
                </a:solidFill>
              </a:rPr>
              <a:t>Répartition régionale des volumes de transactions </a:t>
            </a:r>
            <a:br>
              <a:rPr lang="fr-FR" sz="2400" dirty="0">
                <a:solidFill>
                  <a:schemeClr val="tx1"/>
                </a:solidFill>
              </a:rPr>
            </a:br>
            <a:r>
              <a:rPr lang="fr-FR" sz="1800" b="0" i="1" dirty="0">
                <a:solidFill>
                  <a:schemeClr val="tx1"/>
                </a:solidFill>
              </a:rPr>
              <a:t>Sur le T1 2021</a:t>
            </a:r>
            <a:endParaRPr lang="fr-FR" sz="2400" b="0" i="1" dirty="0">
              <a:solidFill>
                <a:schemeClr val="tx1"/>
              </a:solidFill>
            </a:endParaRPr>
          </a:p>
        </p:txBody>
      </p:sp>
      <p:sp>
        <p:nvSpPr>
          <p:cNvPr id="5" name="Titre 1">
            <a:extLst>
              <a:ext uri="{FF2B5EF4-FFF2-40B4-BE49-F238E27FC236}">
                <a16:creationId xmlns:a16="http://schemas.microsoft.com/office/drawing/2014/main" id="{6022D9B2-9FD4-4DD7-82FD-32652C2E9C11}"/>
              </a:ext>
            </a:extLst>
          </p:cNvPr>
          <p:cNvSpPr txBox="1">
            <a:spLocks/>
          </p:cNvSpPr>
          <p:nvPr/>
        </p:nvSpPr>
        <p:spPr>
          <a:xfrm>
            <a:off x="0" y="0"/>
            <a:ext cx="11267059"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Retour sur 2021</a:t>
            </a:r>
          </a:p>
        </p:txBody>
      </p:sp>
      <p:pic>
        <p:nvPicPr>
          <p:cNvPr id="8" name="Image 7">
            <a:extLst>
              <a:ext uri="{FF2B5EF4-FFF2-40B4-BE49-F238E27FC236}">
                <a16:creationId xmlns:a16="http://schemas.microsoft.com/office/drawing/2014/main" id="{3B2C991C-9ABD-4BEC-ABB9-481A869CD8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10183" y="5349923"/>
            <a:ext cx="1040340" cy="262736"/>
          </a:xfrm>
          <a:prstGeom prst="rect">
            <a:avLst/>
          </a:prstGeom>
        </p:spPr>
      </p:pic>
      <p:pic>
        <p:nvPicPr>
          <p:cNvPr id="6" name="Image 5">
            <a:extLst>
              <a:ext uri="{FF2B5EF4-FFF2-40B4-BE49-F238E27FC236}">
                <a16:creationId xmlns:a16="http://schemas.microsoft.com/office/drawing/2014/main" id="{641DCB5B-4687-4DD8-9A3B-94F7C258F3CD}"/>
              </a:ext>
            </a:extLst>
          </p:cNvPr>
          <p:cNvPicPr>
            <a:picLocks noChangeAspect="1"/>
          </p:cNvPicPr>
          <p:nvPr/>
        </p:nvPicPr>
        <p:blipFill rotWithShape="1">
          <a:blip r:embed="rId4"/>
          <a:srcRect l="16703"/>
          <a:stretch/>
        </p:blipFill>
        <p:spPr>
          <a:xfrm>
            <a:off x="1202634" y="1430362"/>
            <a:ext cx="7046843" cy="5524036"/>
          </a:xfrm>
          <a:prstGeom prst="rect">
            <a:avLst/>
          </a:prstGeom>
        </p:spPr>
      </p:pic>
    </p:spTree>
    <p:extLst>
      <p:ext uri="{BB962C8B-B14F-4D97-AF65-F5344CB8AC3E}">
        <p14:creationId xmlns:p14="http://schemas.microsoft.com/office/powerpoint/2010/main" val="123066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4603" y="1254246"/>
            <a:ext cx="8042276" cy="811486"/>
          </a:xfrm>
        </p:spPr>
        <p:txBody>
          <a:bodyPr/>
          <a:lstStyle/>
          <a:p>
            <a:r>
              <a:rPr lang="fr-FR" sz="2400" dirty="0">
                <a:solidFill>
                  <a:schemeClr val="tx1"/>
                </a:solidFill>
              </a:rPr>
              <a:t>Comparaison mensuelle 2020-2021</a:t>
            </a:r>
            <a:br>
              <a:rPr lang="fr-FR" sz="3600" dirty="0">
                <a:solidFill>
                  <a:schemeClr val="tx1"/>
                </a:solidFill>
              </a:rPr>
            </a:br>
            <a:r>
              <a:rPr lang="fr-FR" sz="1800" b="0" i="1" dirty="0">
                <a:solidFill>
                  <a:schemeClr val="tx1"/>
                </a:solidFill>
              </a:rPr>
              <a:t>Cumul du CA : ventes à utilisateur final</a:t>
            </a:r>
            <a:endParaRPr lang="fr-FR" sz="3600" b="0" i="1" dirty="0">
              <a:solidFill>
                <a:schemeClr val="tx1"/>
              </a:solidFill>
            </a:endParaRPr>
          </a:p>
        </p:txBody>
      </p:sp>
      <p:sp>
        <p:nvSpPr>
          <p:cNvPr id="7" name="Titre 1">
            <a:extLst>
              <a:ext uri="{FF2B5EF4-FFF2-40B4-BE49-F238E27FC236}">
                <a16:creationId xmlns:a16="http://schemas.microsoft.com/office/drawing/2014/main" id="{67677D87-3E25-4F76-B2CB-C5258B343111}"/>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à utilisateur final</a:t>
            </a:r>
          </a:p>
        </p:txBody>
      </p:sp>
      <p:pic>
        <p:nvPicPr>
          <p:cNvPr id="6" name="Image 5">
            <a:extLst>
              <a:ext uri="{FF2B5EF4-FFF2-40B4-BE49-F238E27FC236}">
                <a16:creationId xmlns:a16="http://schemas.microsoft.com/office/drawing/2014/main" id="{BFC95E0D-760C-49FD-888F-2FFC6669CA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6175" y="5984426"/>
            <a:ext cx="1034763" cy="261328"/>
          </a:xfrm>
          <a:prstGeom prst="rect">
            <a:avLst/>
          </a:prstGeom>
        </p:spPr>
      </p:pic>
      <p:pic>
        <p:nvPicPr>
          <p:cNvPr id="4" name="Image 3">
            <a:extLst>
              <a:ext uri="{FF2B5EF4-FFF2-40B4-BE49-F238E27FC236}">
                <a16:creationId xmlns:a16="http://schemas.microsoft.com/office/drawing/2014/main" id="{98B4B705-DA96-4105-82DA-3AD0955DB45D}"/>
              </a:ext>
            </a:extLst>
          </p:cNvPr>
          <p:cNvPicPr>
            <a:picLocks noChangeAspect="1"/>
          </p:cNvPicPr>
          <p:nvPr/>
        </p:nvPicPr>
        <p:blipFill>
          <a:blip r:embed="rId4"/>
          <a:stretch>
            <a:fillRect/>
          </a:stretch>
        </p:blipFill>
        <p:spPr>
          <a:xfrm>
            <a:off x="1640262" y="1864240"/>
            <a:ext cx="8015730" cy="4733699"/>
          </a:xfrm>
          <a:prstGeom prst="rect">
            <a:avLst/>
          </a:prstGeom>
        </p:spPr>
      </p:pic>
    </p:spTree>
    <p:extLst>
      <p:ext uri="{BB962C8B-B14F-4D97-AF65-F5344CB8AC3E}">
        <p14:creationId xmlns:p14="http://schemas.microsoft.com/office/powerpoint/2010/main" val="95738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6E78BE14-7533-4A48-AFBB-023BB804CD9A}"/>
              </a:ext>
            </a:extLst>
          </p:cNvPr>
          <p:cNvSpPr>
            <a:spLocks noGrp="1"/>
          </p:cNvSpPr>
          <p:nvPr>
            <p:ph type="title"/>
          </p:nvPr>
        </p:nvSpPr>
        <p:spPr>
          <a:xfrm>
            <a:off x="1768786" y="1181687"/>
            <a:ext cx="8042276" cy="811486"/>
          </a:xfrm>
        </p:spPr>
        <p:txBody>
          <a:bodyPr/>
          <a:lstStyle/>
          <a:p>
            <a:r>
              <a:rPr lang="fr-FR" sz="2400" dirty="0">
                <a:solidFill>
                  <a:schemeClr val="tx1"/>
                </a:solidFill>
              </a:rPr>
              <a:t>Comparaison mensuelle 2020-2021</a:t>
            </a:r>
            <a:br>
              <a:rPr lang="fr-FR" sz="3600" dirty="0">
                <a:solidFill>
                  <a:schemeClr val="tx1"/>
                </a:solidFill>
              </a:rPr>
            </a:br>
            <a:r>
              <a:rPr lang="fr-FR" sz="1800" b="0" i="1" dirty="0">
                <a:solidFill>
                  <a:schemeClr val="tx1"/>
                </a:solidFill>
              </a:rPr>
              <a:t>Cumul du CA : ventes aux marchands</a:t>
            </a:r>
            <a:endParaRPr lang="fr-FR" sz="3600" b="0" i="1" dirty="0">
              <a:solidFill>
                <a:schemeClr val="tx1"/>
              </a:solidFill>
            </a:endParaRPr>
          </a:p>
        </p:txBody>
      </p:sp>
      <p:sp>
        <p:nvSpPr>
          <p:cNvPr id="4" name="Titre 1">
            <a:extLst>
              <a:ext uri="{FF2B5EF4-FFF2-40B4-BE49-F238E27FC236}">
                <a16:creationId xmlns:a16="http://schemas.microsoft.com/office/drawing/2014/main" id="{2938D1C8-75ED-40E1-8B12-F97D9783440E}"/>
              </a:ext>
            </a:extLst>
          </p:cNvPr>
          <p:cNvSpPr txBox="1">
            <a:spLocks/>
          </p:cNvSpPr>
          <p:nvPr/>
        </p:nvSpPr>
        <p:spPr>
          <a:xfrm>
            <a:off x="123752" y="147413"/>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ventes aux marchands</a:t>
            </a:r>
          </a:p>
        </p:txBody>
      </p:sp>
      <p:pic>
        <p:nvPicPr>
          <p:cNvPr id="6" name="Image 5">
            <a:extLst>
              <a:ext uri="{FF2B5EF4-FFF2-40B4-BE49-F238E27FC236}">
                <a16:creationId xmlns:a16="http://schemas.microsoft.com/office/drawing/2014/main" id="{D01E5229-7200-4B7C-96B1-5CB1EE54E4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6175" y="5984426"/>
            <a:ext cx="1034763" cy="261328"/>
          </a:xfrm>
          <a:prstGeom prst="rect">
            <a:avLst/>
          </a:prstGeom>
        </p:spPr>
      </p:pic>
      <p:pic>
        <p:nvPicPr>
          <p:cNvPr id="2" name="Image 1">
            <a:extLst>
              <a:ext uri="{FF2B5EF4-FFF2-40B4-BE49-F238E27FC236}">
                <a16:creationId xmlns:a16="http://schemas.microsoft.com/office/drawing/2014/main" id="{77D375B7-2AD8-4CC0-B5D7-28F7418034DF}"/>
              </a:ext>
            </a:extLst>
          </p:cNvPr>
          <p:cNvPicPr>
            <a:picLocks noChangeAspect="1"/>
          </p:cNvPicPr>
          <p:nvPr/>
        </p:nvPicPr>
        <p:blipFill>
          <a:blip r:embed="rId4"/>
          <a:stretch>
            <a:fillRect/>
          </a:stretch>
        </p:blipFill>
        <p:spPr>
          <a:xfrm>
            <a:off x="1774899" y="1993173"/>
            <a:ext cx="7846767" cy="4701791"/>
          </a:xfrm>
          <a:prstGeom prst="rect">
            <a:avLst/>
          </a:prstGeom>
        </p:spPr>
      </p:pic>
    </p:spTree>
    <p:extLst>
      <p:ext uri="{BB962C8B-B14F-4D97-AF65-F5344CB8AC3E}">
        <p14:creationId xmlns:p14="http://schemas.microsoft.com/office/powerpoint/2010/main" val="2956039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2D3E2D5-318E-6D40-AA74-1880D6C6BCBA}"/>
              </a:ext>
            </a:extLst>
          </p:cNvPr>
          <p:cNvSpPr>
            <a:spLocks noGrp="1"/>
          </p:cNvSpPr>
          <p:nvPr>
            <p:ph type="body" sz="quarter" idx="10"/>
          </p:nvPr>
        </p:nvSpPr>
        <p:spPr>
          <a:xfrm>
            <a:off x="7234407" y="4391590"/>
            <a:ext cx="4957594" cy="1158240"/>
          </a:xfrm>
        </p:spPr>
        <p:txBody>
          <a:bodyPr/>
          <a:lstStyle/>
          <a:p>
            <a:r>
              <a:rPr lang="fr-FR" sz="2000" dirty="0">
                <a:solidFill>
                  <a:schemeClr val="tx1"/>
                </a:solidFill>
              </a:rPr>
              <a:t> </a:t>
            </a:r>
            <a:r>
              <a:rPr lang="fr-FR" sz="2000" b="1" dirty="0">
                <a:solidFill>
                  <a:schemeClr val="tx1"/>
                </a:solidFill>
              </a:rPr>
              <a:t>Sur le cumul janvier – août 2021 : </a:t>
            </a:r>
          </a:p>
          <a:p>
            <a:pPr marL="0" indent="0">
              <a:buNone/>
            </a:pPr>
            <a:r>
              <a:rPr lang="fr-FR" sz="2000" dirty="0">
                <a:solidFill>
                  <a:schemeClr val="tx1"/>
                </a:solidFill>
              </a:rPr>
              <a:t>	3 047 unités</a:t>
            </a:r>
          </a:p>
        </p:txBody>
      </p:sp>
      <p:sp>
        <p:nvSpPr>
          <p:cNvPr id="4" name="Titre 1">
            <a:extLst>
              <a:ext uri="{FF2B5EF4-FFF2-40B4-BE49-F238E27FC236}">
                <a16:creationId xmlns:a16="http://schemas.microsoft.com/office/drawing/2014/main" id="{43047106-2ED4-4BFE-80D9-ED591A0EED04}"/>
              </a:ext>
            </a:extLst>
          </p:cNvPr>
          <p:cNvSpPr txBox="1">
            <a:spLocks/>
          </p:cNvSpPr>
          <p:nvPr/>
        </p:nvSpPr>
        <p:spPr>
          <a:xfrm>
            <a:off x="1518286" y="1169838"/>
            <a:ext cx="8042276" cy="5019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2400" dirty="0">
                <a:solidFill>
                  <a:schemeClr val="tx1"/>
                </a:solidFill>
              </a:rPr>
              <a:t>Nombre de chariots ferraillés (2018-2020)</a:t>
            </a:r>
          </a:p>
        </p:txBody>
      </p:sp>
      <p:sp>
        <p:nvSpPr>
          <p:cNvPr id="5" name="Titre 1">
            <a:extLst>
              <a:ext uri="{FF2B5EF4-FFF2-40B4-BE49-F238E27FC236}">
                <a16:creationId xmlns:a16="http://schemas.microsoft.com/office/drawing/2014/main" id="{389E2708-287A-4AAE-8B57-3E196C1EF494}"/>
              </a:ext>
            </a:extLst>
          </p:cNvPr>
          <p:cNvSpPr txBox="1">
            <a:spLocks/>
          </p:cNvSpPr>
          <p:nvPr/>
        </p:nvSpPr>
        <p:spPr>
          <a:xfrm>
            <a:off x="136988" y="65201"/>
            <a:ext cx="9497914" cy="72786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pPr algn="l"/>
            <a:r>
              <a:rPr lang="fr-FR" dirty="0"/>
              <a:t>Les chariots ferraillés</a:t>
            </a:r>
          </a:p>
        </p:txBody>
      </p:sp>
      <p:pic>
        <p:nvPicPr>
          <p:cNvPr id="7" name="Image 6">
            <a:extLst>
              <a:ext uri="{FF2B5EF4-FFF2-40B4-BE49-F238E27FC236}">
                <a16:creationId xmlns:a16="http://schemas.microsoft.com/office/drawing/2014/main" id="{8D11F83E-A2BA-432B-9798-16FC4485E407}"/>
              </a:ext>
            </a:extLst>
          </p:cNvPr>
          <p:cNvPicPr>
            <a:picLocks noChangeAspect="1"/>
          </p:cNvPicPr>
          <p:nvPr/>
        </p:nvPicPr>
        <p:blipFill>
          <a:blip r:embed="rId3"/>
          <a:stretch>
            <a:fillRect/>
          </a:stretch>
        </p:blipFill>
        <p:spPr>
          <a:xfrm>
            <a:off x="1725489" y="1671835"/>
            <a:ext cx="7627870" cy="4424165"/>
          </a:xfrm>
          <a:prstGeom prst="rect">
            <a:avLst/>
          </a:prstGeom>
        </p:spPr>
      </p:pic>
    </p:spTree>
    <p:extLst>
      <p:ext uri="{BB962C8B-B14F-4D97-AF65-F5344CB8AC3E}">
        <p14:creationId xmlns:p14="http://schemas.microsoft.com/office/powerpoint/2010/main" val="3628075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94360" y="1478102"/>
            <a:ext cx="9942862"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Présentation </a:t>
            </a:r>
            <a:r>
              <a:rPr lang="fr-FR" sz="4400" dirty="0" err="1"/>
              <a:t>Haulotte</a:t>
            </a:r>
            <a:endParaRPr lang="fr-FR" sz="4400" dirty="0"/>
          </a:p>
        </p:txBody>
      </p:sp>
      <p:sp>
        <p:nvSpPr>
          <p:cNvPr id="3" name="Sous-titre 2"/>
          <p:cNvSpPr txBox="1">
            <a:spLocks/>
          </p:cNvSpPr>
          <p:nvPr/>
        </p:nvSpPr>
        <p:spPr bwMode="auto">
          <a:xfrm>
            <a:off x="4617166" y="4913895"/>
            <a:ext cx="8292583" cy="4660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Ludovic </a:t>
            </a:r>
            <a:r>
              <a:rPr lang="fr-FR" altLang="fr-FR" dirty="0" err="1">
                <a:solidFill>
                  <a:srgbClr val="0067B8"/>
                </a:solidFill>
                <a:latin typeface="Calibri"/>
              </a:rPr>
              <a:t>Jankov</a:t>
            </a:r>
            <a:r>
              <a:rPr lang="fr-FR" altLang="fr-FR" dirty="0">
                <a:solidFill>
                  <a:srgbClr val="0067B8"/>
                </a:solidFill>
                <a:latin typeface="Calibri"/>
              </a:rPr>
              <a:t>, Jean-Charles Hénon</a:t>
            </a:r>
          </a:p>
        </p:txBody>
      </p:sp>
      <p:pic>
        <p:nvPicPr>
          <p:cNvPr id="5" name="Image 4">
            <a:extLst>
              <a:ext uri="{FF2B5EF4-FFF2-40B4-BE49-F238E27FC236}">
                <a16:creationId xmlns:a16="http://schemas.microsoft.com/office/drawing/2014/main" id="{3D01C240-3DA3-4983-A023-55F1EED783F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9974" y="2623917"/>
            <a:ext cx="2694385" cy="2694385"/>
          </a:xfrm>
          <a:prstGeom prst="rect">
            <a:avLst/>
          </a:prstGeom>
        </p:spPr>
      </p:pic>
      <p:pic>
        <p:nvPicPr>
          <p:cNvPr id="6" name="Image 5" descr="C:\Users\pole-eco\Desktop\chariot2.PNG">
            <a:extLst>
              <a:ext uri="{FF2B5EF4-FFF2-40B4-BE49-F238E27FC236}">
                <a16:creationId xmlns:a16="http://schemas.microsoft.com/office/drawing/2014/main" id="{CACDC0B9-9E0A-4D1A-947F-B0BBF130DDB2}"/>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7892" y="1612945"/>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644E8E9A-771F-4E39-9B1A-5EBB4C1CEECB}"/>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774055" y="4740453"/>
            <a:ext cx="643890" cy="639445"/>
          </a:xfrm>
          <a:prstGeom prst="rect">
            <a:avLst/>
          </a:prstGeom>
          <a:noFill/>
          <a:ln>
            <a:noFill/>
          </a:ln>
        </p:spPr>
      </p:pic>
    </p:spTree>
    <p:extLst>
      <p:ext uri="{BB962C8B-B14F-4D97-AF65-F5344CB8AC3E}">
        <p14:creationId xmlns:p14="http://schemas.microsoft.com/office/powerpoint/2010/main" val="1987621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2E54D8F7-E386-644D-8EB7-2E0DD4B3240F}"/>
              </a:ext>
            </a:extLst>
          </p:cNvPr>
          <p:cNvSpPr>
            <a:spLocks noGrp="1"/>
          </p:cNvSpPr>
          <p:nvPr>
            <p:ph type="body" sz="quarter" idx="13"/>
          </p:nvPr>
        </p:nvSpPr>
        <p:spPr/>
        <p:txBody>
          <a:bodyPr/>
          <a:lstStyle/>
          <a:p>
            <a:r>
              <a:rPr lang="fr-FR" dirty="0">
                <a:solidFill>
                  <a:srgbClr val="FFC000"/>
                </a:solidFill>
                <a:effectLst/>
              </a:rPr>
              <a:t>Présentation Société</a:t>
            </a:r>
          </a:p>
        </p:txBody>
      </p:sp>
      <p:sp>
        <p:nvSpPr>
          <p:cNvPr id="6" name="ZoneTexte 5">
            <a:extLst>
              <a:ext uri="{FF2B5EF4-FFF2-40B4-BE49-F238E27FC236}">
                <a16:creationId xmlns:a16="http://schemas.microsoft.com/office/drawing/2014/main" id="{09448C5B-9DBF-4666-879F-F2962B1F8618}"/>
              </a:ext>
            </a:extLst>
          </p:cNvPr>
          <p:cNvSpPr txBox="1"/>
          <p:nvPr/>
        </p:nvSpPr>
        <p:spPr>
          <a:xfrm>
            <a:off x="277386" y="4936746"/>
            <a:ext cx="2571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C000"/>
                </a:solidFill>
                <a:effectLst/>
                <a:uLnTx/>
                <a:uFillTx/>
                <a:latin typeface="Calibri" panose="020F0502020204030204"/>
                <a:ea typeface="+mn-ea"/>
                <a:cs typeface="+mn-cs"/>
              </a:rPr>
              <a:t>2021</a:t>
            </a:r>
          </a:p>
        </p:txBody>
      </p:sp>
    </p:spTree>
    <p:extLst>
      <p:ext uri="{BB962C8B-B14F-4D97-AF65-F5344CB8AC3E}">
        <p14:creationId xmlns:p14="http://schemas.microsoft.com/office/powerpoint/2010/main" val="212685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A672882-49A7-4576-8BDF-8D45A45D8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754" y="2479683"/>
            <a:ext cx="4480560" cy="3543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re 1"/>
          <p:cNvSpPr txBox="1">
            <a:spLocks/>
          </p:cNvSpPr>
          <p:nvPr/>
        </p:nvSpPr>
        <p:spPr>
          <a:xfrm>
            <a:off x="1539389" y="1354017"/>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site argus-chariot.com</a:t>
            </a:r>
          </a:p>
        </p:txBody>
      </p:sp>
      <p:sp>
        <p:nvSpPr>
          <p:cNvPr id="3" name="Sous-titre 2"/>
          <p:cNvSpPr txBox="1">
            <a:spLocks/>
          </p:cNvSpPr>
          <p:nvPr/>
        </p:nvSpPr>
        <p:spPr bwMode="auto">
          <a:xfrm>
            <a:off x="7686014" y="4999927"/>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Mathieu Armengaud</a:t>
            </a:r>
          </a:p>
        </p:txBody>
      </p:sp>
      <p:pic>
        <p:nvPicPr>
          <p:cNvPr id="6" name="Image 5" descr="C:\Users\pole-eco\Desktop\chariot2.PNG">
            <a:extLst>
              <a:ext uri="{FF2B5EF4-FFF2-40B4-BE49-F238E27FC236}">
                <a16:creationId xmlns:a16="http://schemas.microsoft.com/office/drawing/2014/main" id="{95FCF8B1-F52F-4B82-B16F-5AF658157ED6}"/>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7990" y="1623703"/>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C7727EAA-20C2-44F2-914C-1517293ACB4C}"/>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133275" y="4864538"/>
            <a:ext cx="643890" cy="639445"/>
          </a:xfrm>
          <a:prstGeom prst="rect">
            <a:avLst/>
          </a:prstGeom>
          <a:noFill/>
          <a:ln>
            <a:noFill/>
          </a:ln>
        </p:spPr>
      </p:pic>
    </p:spTree>
    <p:extLst>
      <p:ext uri="{BB962C8B-B14F-4D97-AF65-F5344CB8AC3E}">
        <p14:creationId xmlns:p14="http://schemas.microsoft.com/office/powerpoint/2010/main" val="401222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8550D1-EF1F-46FC-A430-5AECC979DE32}"/>
              </a:ext>
            </a:extLst>
          </p:cNvPr>
          <p:cNvSpPr/>
          <p:nvPr/>
        </p:nvSpPr>
        <p:spPr>
          <a:xfrm>
            <a:off x="7875405" y="3234809"/>
            <a:ext cx="389561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FFFFFF"/>
                </a:solidFill>
                <a:effectLst/>
                <a:uLnTx/>
                <a:uFillTx/>
                <a:latin typeface="Calibri" panose="020F0502020204030204"/>
                <a:ea typeface="+mn-ea"/>
                <a:cs typeface="+mn-cs"/>
              </a:rPr>
              <a:t>SOMMAIRE</a:t>
            </a:r>
          </a:p>
        </p:txBody>
      </p:sp>
      <p:sp>
        <p:nvSpPr>
          <p:cNvPr id="4" name="ZoneTexte 3">
            <a:extLst>
              <a:ext uri="{FF2B5EF4-FFF2-40B4-BE49-F238E27FC236}">
                <a16:creationId xmlns:a16="http://schemas.microsoft.com/office/drawing/2014/main" id="{2AAE254F-6FE9-45C2-B4D2-DEFA2F21F9BE}"/>
              </a:ext>
            </a:extLst>
          </p:cNvPr>
          <p:cNvSpPr txBox="1"/>
          <p:nvPr/>
        </p:nvSpPr>
        <p:spPr>
          <a:xfrm>
            <a:off x="5403432" y="786392"/>
            <a:ext cx="6646729" cy="461665"/>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FFFFFF"/>
                </a:solidFill>
                <a:effectLst/>
                <a:uLnTx/>
                <a:uFillTx/>
                <a:latin typeface="Calibri" panose="020F0502020204030204"/>
                <a:ea typeface="+mn-ea"/>
                <a:cs typeface="+mn-cs"/>
              </a:rPr>
              <a:t>Présentation</a:t>
            </a:r>
            <a:endPar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8B212CC6-9690-494E-97DF-7925FAE00E84}"/>
              </a:ext>
            </a:extLst>
          </p:cNvPr>
          <p:cNvSpPr txBox="1"/>
          <p:nvPr/>
        </p:nvSpPr>
        <p:spPr>
          <a:xfrm>
            <a:off x="5403432" y="3858624"/>
            <a:ext cx="6646729" cy="461665"/>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mn-cs"/>
              </a:rPr>
              <a:t>Notre ambition, notre stratégie &amp; nos valeurs</a:t>
            </a:r>
          </a:p>
        </p:txBody>
      </p:sp>
      <p:sp>
        <p:nvSpPr>
          <p:cNvPr id="8" name="ZoneTexte 7">
            <a:extLst>
              <a:ext uri="{FF2B5EF4-FFF2-40B4-BE49-F238E27FC236}">
                <a16:creationId xmlns:a16="http://schemas.microsoft.com/office/drawing/2014/main" id="{D6F5BD35-FE08-402D-B6F4-7A3D82007093}"/>
              </a:ext>
            </a:extLst>
          </p:cNvPr>
          <p:cNvSpPr txBox="1"/>
          <p:nvPr/>
        </p:nvSpPr>
        <p:spPr>
          <a:xfrm>
            <a:off x="5377758" y="4666067"/>
            <a:ext cx="6646729" cy="461665"/>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mn-cs"/>
              </a:rPr>
              <a:t>Gouvernance</a:t>
            </a:r>
          </a:p>
        </p:txBody>
      </p:sp>
      <p:sp>
        <p:nvSpPr>
          <p:cNvPr id="9" name="ZoneTexte 8">
            <a:extLst>
              <a:ext uri="{FF2B5EF4-FFF2-40B4-BE49-F238E27FC236}">
                <a16:creationId xmlns:a16="http://schemas.microsoft.com/office/drawing/2014/main" id="{23C3DB4D-840B-4F41-B0D1-5D0931124315}"/>
              </a:ext>
            </a:extLst>
          </p:cNvPr>
          <p:cNvSpPr txBox="1"/>
          <p:nvPr/>
        </p:nvSpPr>
        <p:spPr>
          <a:xfrm>
            <a:off x="5377758" y="3052930"/>
            <a:ext cx="6646729" cy="461665"/>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mn-cs"/>
              </a:rPr>
              <a:t>Chiffres clés</a:t>
            </a:r>
          </a:p>
        </p:txBody>
      </p:sp>
      <p:sp>
        <p:nvSpPr>
          <p:cNvPr id="10" name="ZoneTexte 9">
            <a:extLst>
              <a:ext uri="{FF2B5EF4-FFF2-40B4-BE49-F238E27FC236}">
                <a16:creationId xmlns:a16="http://schemas.microsoft.com/office/drawing/2014/main" id="{68556CA5-23B7-4B3D-AD8A-366ABC6094E3}"/>
              </a:ext>
            </a:extLst>
          </p:cNvPr>
          <p:cNvSpPr txBox="1"/>
          <p:nvPr/>
        </p:nvSpPr>
        <p:spPr>
          <a:xfrm>
            <a:off x="5403432" y="1531978"/>
            <a:ext cx="6646729" cy="461665"/>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mn-cs"/>
              </a:rPr>
              <a:t>Nos métiers, Nos Marchés</a:t>
            </a:r>
          </a:p>
        </p:txBody>
      </p:sp>
      <p:sp>
        <p:nvSpPr>
          <p:cNvPr id="12" name="ZoneTexte 11">
            <a:extLst>
              <a:ext uri="{FF2B5EF4-FFF2-40B4-BE49-F238E27FC236}">
                <a16:creationId xmlns:a16="http://schemas.microsoft.com/office/drawing/2014/main" id="{A93F3A69-BB61-45A4-998D-3D4D03D590DC}"/>
              </a:ext>
            </a:extLst>
          </p:cNvPr>
          <p:cNvSpPr txBox="1"/>
          <p:nvPr/>
        </p:nvSpPr>
        <p:spPr>
          <a:xfrm>
            <a:off x="5377758" y="2266759"/>
            <a:ext cx="6646729" cy="461665"/>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mn-cs"/>
              </a:rPr>
              <a:t>Notre offre globale</a:t>
            </a:r>
          </a:p>
        </p:txBody>
      </p:sp>
      <p:sp>
        <p:nvSpPr>
          <p:cNvPr id="13" name="ZoneTexte 12">
            <a:extLst>
              <a:ext uri="{FF2B5EF4-FFF2-40B4-BE49-F238E27FC236}">
                <a16:creationId xmlns:a16="http://schemas.microsoft.com/office/drawing/2014/main" id="{6DCCB589-6033-445B-838B-F2C1B3C0C4BF}"/>
              </a:ext>
            </a:extLst>
          </p:cNvPr>
          <p:cNvSpPr txBox="1"/>
          <p:nvPr/>
        </p:nvSpPr>
        <p:spPr>
          <a:xfrm>
            <a:off x="5403432" y="5461333"/>
            <a:ext cx="6646729" cy="461665"/>
          </a:xfrm>
          <a:prstGeom prst="rect">
            <a:avLst/>
          </a:prstGeom>
          <a:solidFill>
            <a:schemeClr val="bg2"/>
          </a:solid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alibri" panose="020F0502020204030204"/>
                <a:ea typeface="+mn-ea"/>
                <a:cs typeface="+mn-cs"/>
              </a:rPr>
              <a:t>Les faits marquants 2020</a:t>
            </a:r>
          </a:p>
        </p:txBody>
      </p:sp>
      <p:sp>
        <p:nvSpPr>
          <p:cNvPr id="17" name="ZoneTexte 16">
            <a:extLst>
              <a:ext uri="{FF2B5EF4-FFF2-40B4-BE49-F238E27FC236}">
                <a16:creationId xmlns:a16="http://schemas.microsoft.com/office/drawing/2014/main" id="{682780FD-9EA5-4FD6-9BA6-8449EDE4D5F0}"/>
              </a:ext>
            </a:extLst>
          </p:cNvPr>
          <p:cNvSpPr txBox="1"/>
          <p:nvPr/>
        </p:nvSpPr>
        <p:spPr>
          <a:xfrm>
            <a:off x="7672061" y="42873"/>
            <a:ext cx="1874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9AE00"/>
                </a:solidFill>
                <a:effectLst/>
                <a:uLnTx/>
                <a:uFillTx/>
                <a:latin typeface="Calibri" panose="020F0502020204030204"/>
                <a:ea typeface="+mn-ea"/>
                <a:cs typeface="+mn-cs"/>
              </a:rPr>
              <a:t>Sommaire</a:t>
            </a:r>
          </a:p>
        </p:txBody>
      </p:sp>
      <p:pic>
        <p:nvPicPr>
          <p:cNvPr id="15" name="Image 14">
            <a:extLst>
              <a:ext uri="{FF2B5EF4-FFF2-40B4-BE49-F238E27FC236}">
                <a16:creationId xmlns:a16="http://schemas.microsoft.com/office/drawing/2014/main" id="{ED3B526D-BA3F-4CAD-B946-00D5F92BC7D7}"/>
              </a:ext>
            </a:extLst>
          </p:cNvPr>
          <p:cNvPicPr>
            <a:picLocks noChangeAspect="1"/>
          </p:cNvPicPr>
          <p:nvPr/>
        </p:nvPicPr>
        <p:blipFill rotWithShape="1">
          <a:blip r:embed="rId2"/>
          <a:srcRect t="9587"/>
          <a:stretch/>
        </p:blipFill>
        <p:spPr>
          <a:xfrm>
            <a:off x="0" y="0"/>
            <a:ext cx="4906487" cy="6200504"/>
          </a:xfrm>
          <a:prstGeom prst="rect">
            <a:avLst/>
          </a:prstGeom>
        </p:spPr>
      </p:pic>
      <p:pic>
        <p:nvPicPr>
          <p:cNvPr id="19" name="Image 18">
            <a:extLst>
              <a:ext uri="{FF2B5EF4-FFF2-40B4-BE49-F238E27FC236}">
                <a16:creationId xmlns:a16="http://schemas.microsoft.com/office/drawing/2014/main" id="{9BEDE3E4-FC20-4DB0-8242-D25A945A4210}"/>
              </a:ext>
            </a:extLst>
          </p:cNvPr>
          <p:cNvPicPr>
            <a:picLocks noChangeAspect="1"/>
          </p:cNvPicPr>
          <p:nvPr/>
        </p:nvPicPr>
        <p:blipFill>
          <a:blip r:embed="rId3"/>
          <a:stretch>
            <a:fillRect/>
          </a:stretch>
        </p:blipFill>
        <p:spPr>
          <a:xfrm>
            <a:off x="10916131" y="66062"/>
            <a:ext cx="854892" cy="500031"/>
          </a:xfrm>
          <a:prstGeom prst="rect">
            <a:avLst/>
          </a:prstGeom>
        </p:spPr>
      </p:pic>
    </p:spTree>
    <p:extLst>
      <p:ext uri="{BB962C8B-B14F-4D97-AF65-F5344CB8AC3E}">
        <p14:creationId xmlns:p14="http://schemas.microsoft.com/office/powerpoint/2010/main" val="4082420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76D1D2-449E-4B62-852F-E2542C5A8DD6}"/>
              </a:ext>
            </a:extLst>
          </p:cNvPr>
          <p:cNvPicPr>
            <a:picLocks noChangeAspect="1"/>
          </p:cNvPicPr>
          <p:nvPr/>
        </p:nvPicPr>
        <p:blipFill rotWithShape="1">
          <a:blip r:embed="rId2"/>
          <a:srcRect r="50000"/>
          <a:stretch/>
        </p:blipFill>
        <p:spPr>
          <a:xfrm>
            <a:off x="-1238" y="0"/>
            <a:ext cx="4850110" cy="6858000"/>
          </a:xfrm>
          <a:prstGeom prst="rect">
            <a:avLst/>
          </a:prstGeom>
        </p:spPr>
      </p:pic>
      <p:pic>
        <p:nvPicPr>
          <p:cNvPr id="3" name="Image 2">
            <a:extLst>
              <a:ext uri="{FF2B5EF4-FFF2-40B4-BE49-F238E27FC236}">
                <a16:creationId xmlns:a16="http://schemas.microsoft.com/office/drawing/2014/main" id="{C6DEB4CB-2B48-4F1A-80DF-74D7C66C363B}"/>
              </a:ext>
            </a:extLst>
          </p:cNvPr>
          <p:cNvPicPr>
            <a:picLocks noChangeAspect="1"/>
          </p:cNvPicPr>
          <p:nvPr/>
        </p:nvPicPr>
        <p:blipFill>
          <a:blip r:embed="rId3"/>
          <a:stretch>
            <a:fillRect/>
          </a:stretch>
        </p:blipFill>
        <p:spPr>
          <a:xfrm>
            <a:off x="6096000" y="1407693"/>
            <a:ext cx="5078710" cy="5255646"/>
          </a:xfrm>
          <a:prstGeom prst="rect">
            <a:avLst/>
          </a:prstGeom>
        </p:spPr>
      </p:pic>
      <p:pic>
        <p:nvPicPr>
          <p:cNvPr id="4" name="Image 3">
            <a:extLst>
              <a:ext uri="{FF2B5EF4-FFF2-40B4-BE49-F238E27FC236}">
                <a16:creationId xmlns:a16="http://schemas.microsoft.com/office/drawing/2014/main" id="{33796321-FA9D-4FEA-9F87-D55DF5696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392" y="217624"/>
            <a:ext cx="1723559" cy="411026"/>
          </a:xfrm>
          <a:prstGeom prst="rect">
            <a:avLst/>
          </a:prstGeom>
        </p:spPr>
      </p:pic>
      <p:sp>
        <p:nvSpPr>
          <p:cNvPr id="5" name="ZoneTexte 4">
            <a:extLst>
              <a:ext uri="{FF2B5EF4-FFF2-40B4-BE49-F238E27FC236}">
                <a16:creationId xmlns:a16="http://schemas.microsoft.com/office/drawing/2014/main" id="{EA97888F-9271-46C3-8CFC-365162E3799D}"/>
              </a:ext>
            </a:extLst>
          </p:cNvPr>
          <p:cNvSpPr txBox="1"/>
          <p:nvPr/>
        </p:nvSpPr>
        <p:spPr>
          <a:xfrm>
            <a:off x="7058025" y="217624"/>
            <a:ext cx="4600575" cy="9130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30000" noProof="0" dirty="0">
                <a:ln>
                  <a:noFill/>
                </a:ln>
                <a:solidFill>
                  <a:srgbClr val="4A4949"/>
                </a:solidFill>
                <a:effectLst/>
                <a:uLnTx/>
                <a:uFillTx/>
                <a:latin typeface="Calibri" panose="020F0502020204030204"/>
                <a:ea typeface="+mn-ea"/>
                <a:cs typeface="+mn-cs"/>
              </a:rPr>
              <a:t>Haulotte Group est l’un des leaders mondiaux de matériels d’élévation de personnes et de charges.</a:t>
            </a:r>
            <a:r>
              <a:rPr kumimoji="0" lang="fr-FR" sz="2000" b="0" i="0" u="none" strike="noStrike" kern="1200" cap="none" spc="0" normalizeH="0" baseline="30000" noProof="0" dirty="0">
                <a:ln>
                  <a:noFill/>
                </a:ln>
                <a:solidFill>
                  <a:srgbClr val="4A4949"/>
                </a:solidFill>
                <a:effectLst/>
                <a:uLnTx/>
                <a:uFillTx/>
                <a:latin typeface="Calibri" panose="020F0502020204030204"/>
                <a:ea typeface="+mn-ea"/>
                <a:cs typeface="+mn-cs"/>
              </a:rPr>
              <a:t> Le groupe conçoit, construit et commercialise une large gamme de produits dont le cœur de gamme est la </a:t>
            </a:r>
            <a:r>
              <a:rPr kumimoji="0" lang="fr-FR" sz="2000" b="1" i="0" u="none" strike="noStrike" kern="1200" cap="none" spc="0" normalizeH="0" baseline="30000" noProof="0" dirty="0">
                <a:ln>
                  <a:noFill/>
                </a:ln>
                <a:solidFill>
                  <a:srgbClr val="4A4949"/>
                </a:solidFill>
                <a:effectLst/>
                <a:uLnTx/>
                <a:uFillTx/>
                <a:latin typeface="Calibri" panose="020F0502020204030204"/>
                <a:ea typeface="+mn-ea"/>
                <a:cs typeface="+mn-cs"/>
              </a:rPr>
              <a:t>nacelle</a:t>
            </a:r>
            <a:r>
              <a:rPr kumimoji="0" lang="fr-FR" sz="2000" b="0" i="0" u="none" strike="noStrike" kern="1200" cap="none" spc="0" normalizeH="0" baseline="30000" noProof="0" dirty="0">
                <a:ln>
                  <a:noFill/>
                </a:ln>
                <a:solidFill>
                  <a:srgbClr val="4A4949"/>
                </a:solidFill>
                <a:effectLst/>
                <a:uLnTx/>
                <a:uFillTx/>
                <a:latin typeface="Calibri" panose="020F0502020204030204"/>
                <a:ea typeface="+mn-ea"/>
                <a:cs typeface="+mn-cs"/>
              </a:rPr>
              <a:t> et le </a:t>
            </a:r>
            <a:r>
              <a:rPr kumimoji="0" lang="fr-FR" sz="2000" b="1" i="0" u="none" strike="noStrike" kern="1200" cap="none" spc="0" normalizeH="0" baseline="30000" noProof="0" dirty="0">
                <a:ln>
                  <a:noFill/>
                </a:ln>
                <a:solidFill>
                  <a:srgbClr val="4A4949"/>
                </a:solidFill>
                <a:effectLst/>
                <a:uLnTx/>
                <a:uFillTx/>
                <a:latin typeface="Calibri" panose="020F0502020204030204"/>
                <a:ea typeface="+mn-ea"/>
                <a:cs typeface="+mn-cs"/>
              </a:rPr>
              <a:t>chariot télescopique</a:t>
            </a:r>
            <a:r>
              <a:rPr kumimoji="0" lang="fr-FR" sz="2000" b="0" i="0" u="none" strike="noStrike" kern="1200" cap="none" spc="0" normalizeH="0" baseline="30000" noProof="0" dirty="0">
                <a:ln>
                  <a:noFill/>
                </a:ln>
                <a:solidFill>
                  <a:srgbClr val="4A4949"/>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84804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76BB9B-78F4-4918-BA11-114DE6A614E0}"/>
              </a:ext>
            </a:extLst>
          </p:cNvPr>
          <p:cNvSpPr/>
          <p:nvPr/>
        </p:nvSpPr>
        <p:spPr>
          <a:xfrm>
            <a:off x="0" y="0"/>
            <a:ext cx="12192000" cy="2143125"/>
          </a:xfrm>
          <a:prstGeom prst="rect">
            <a:avLst/>
          </a:prstGeom>
          <a:solidFill>
            <a:srgbClr val="FFC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6E8507BF-2074-4A62-88C3-1C43950B8366}"/>
              </a:ext>
            </a:extLst>
          </p:cNvPr>
          <p:cNvSpPr txBox="1"/>
          <p:nvPr/>
        </p:nvSpPr>
        <p:spPr>
          <a:xfrm>
            <a:off x="38100" y="9525"/>
            <a:ext cx="2362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panose="020F0502020204030204"/>
                <a:ea typeface="+mn-ea"/>
                <a:cs typeface="+mn-cs"/>
              </a:rPr>
              <a:t>NOS</a:t>
            </a:r>
            <a:r>
              <a:rPr kumimoji="0" lang="fr-FR" sz="2000" b="1"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libri" panose="020F0502020204030204"/>
                <a:ea typeface="+mn-ea"/>
                <a:cs typeface="+mn-cs"/>
              </a:rPr>
              <a:t>METIERS</a:t>
            </a:r>
          </a:p>
        </p:txBody>
      </p:sp>
      <p:sp>
        <p:nvSpPr>
          <p:cNvPr id="4" name="ZoneTexte 3">
            <a:extLst>
              <a:ext uri="{FF2B5EF4-FFF2-40B4-BE49-F238E27FC236}">
                <a16:creationId xmlns:a16="http://schemas.microsoft.com/office/drawing/2014/main" id="{3F8457DB-6433-4AB3-AC68-1B7E1C9E961F}"/>
              </a:ext>
            </a:extLst>
          </p:cNvPr>
          <p:cNvSpPr txBox="1"/>
          <p:nvPr/>
        </p:nvSpPr>
        <p:spPr>
          <a:xfrm>
            <a:off x="790575" y="695325"/>
            <a:ext cx="2714625" cy="2975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30000" noProof="0" dirty="0">
                <a:ln>
                  <a:noFill/>
                </a:ln>
                <a:solidFill>
                  <a:srgbClr val="FFFFFF"/>
                </a:solidFill>
                <a:effectLst/>
                <a:uLnTx/>
                <a:uFillTx/>
                <a:latin typeface="Calibri" panose="020F0502020204030204"/>
                <a:ea typeface="+mn-ea"/>
                <a:cs typeface="+mn-cs"/>
              </a:rPr>
              <a:t>CONCEPTION ET ASSEMBLAGE</a:t>
            </a:r>
          </a:p>
        </p:txBody>
      </p:sp>
      <p:sp>
        <p:nvSpPr>
          <p:cNvPr id="5" name="ZoneTexte 4">
            <a:extLst>
              <a:ext uri="{FF2B5EF4-FFF2-40B4-BE49-F238E27FC236}">
                <a16:creationId xmlns:a16="http://schemas.microsoft.com/office/drawing/2014/main" id="{7F9A07FA-C1BE-45D5-95FD-61E188668A0E}"/>
              </a:ext>
            </a:extLst>
          </p:cNvPr>
          <p:cNvSpPr txBox="1"/>
          <p:nvPr/>
        </p:nvSpPr>
        <p:spPr>
          <a:xfrm>
            <a:off x="457199" y="967819"/>
            <a:ext cx="338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Nos facteurs-clés de succès sont l’</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innovation, </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la</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 R&amp;D, </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le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marketing.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Des équipes dédiées sur les phases de conception anticipent les exigences et les besoins afin de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concevoir</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 des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produits</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 des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accessoires</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 et des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services</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en adéquation avec les attentes clients</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a:t>
            </a:r>
          </a:p>
        </p:txBody>
      </p:sp>
      <p:sp>
        <p:nvSpPr>
          <p:cNvPr id="6" name="ZoneTexte 5">
            <a:extLst>
              <a:ext uri="{FF2B5EF4-FFF2-40B4-BE49-F238E27FC236}">
                <a16:creationId xmlns:a16="http://schemas.microsoft.com/office/drawing/2014/main" id="{E91970DF-9B89-4C8C-91AA-62A471C57CD0}"/>
              </a:ext>
            </a:extLst>
          </p:cNvPr>
          <p:cNvSpPr txBox="1"/>
          <p:nvPr/>
        </p:nvSpPr>
        <p:spPr>
          <a:xfrm>
            <a:off x="4738687" y="695325"/>
            <a:ext cx="2714625" cy="2975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30000" noProof="0" dirty="0">
                <a:ln>
                  <a:noFill/>
                </a:ln>
                <a:solidFill>
                  <a:srgbClr val="FFFFFF"/>
                </a:solidFill>
                <a:effectLst/>
                <a:uLnTx/>
                <a:uFillTx/>
                <a:latin typeface="Calibri" panose="020F0502020204030204"/>
                <a:ea typeface="+mn-ea"/>
                <a:cs typeface="+mn-cs"/>
              </a:rPr>
              <a:t>DISTRIBUTION</a:t>
            </a:r>
          </a:p>
        </p:txBody>
      </p:sp>
      <p:sp>
        <p:nvSpPr>
          <p:cNvPr id="7" name="ZoneTexte 6">
            <a:extLst>
              <a:ext uri="{FF2B5EF4-FFF2-40B4-BE49-F238E27FC236}">
                <a16:creationId xmlns:a16="http://schemas.microsoft.com/office/drawing/2014/main" id="{F976CAA9-FEDD-4670-9822-7FDF09877CF5}"/>
              </a:ext>
            </a:extLst>
          </p:cNvPr>
          <p:cNvSpPr txBox="1"/>
          <p:nvPr/>
        </p:nvSpPr>
        <p:spPr>
          <a:xfrm>
            <a:off x="4505324" y="978554"/>
            <a:ext cx="338137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Un réseau de vente et service qui s’appuie sur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21 filiales et bureaux</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 répartis sur les marchés stratégiques, ainsi que sur un réseau de distributeurs contribuant à couvrir</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 plus de 150 pays</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a:t>
            </a:r>
          </a:p>
        </p:txBody>
      </p:sp>
      <p:sp>
        <p:nvSpPr>
          <p:cNvPr id="8" name="ZoneTexte 7">
            <a:extLst>
              <a:ext uri="{FF2B5EF4-FFF2-40B4-BE49-F238E27FC236}">
                <a16:creationId xmlns:a16="http://schemas.microsoft.com/office/drawing/2014/main" id="{BC1C1FC4-F261-4823-BA23-4565027F9A94}"/>
              </a:ext>
            </a:extLst>
          </p:cNvPr>
          <p:cNvSpPr txBox="1"/>
          <p:nvPr/>
        </p:nvSpPr>
        <p:spPr>
          <a:xfrm>
            <a:off x="8682037" y="695325"/>
            <a:ext cx="2714625" cy="2975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30000" noProof="0" dirty="0">
                <a:ln>
                  <a:noFill/>
                </a:ln>
                <a:solidFill>
                  <a:srgbClr val="FFFFFF"/>
                </a:solidFill>
                <a:effectLst/>
                <a:uLnTx/>
                <a:uFillTx/>
                <a:latin typeface="Calibri" panose="020F0502020204030204"/>
                <a:ea typeface="+mn-ea"/>
                <a:cs typeface="+mn-cs"/>
              </a:rPr>
              <a:t>LOCATION</a:t>
            </a:r>
          </a:p>
        </p:txBody>
      </p:sp>
      <p:sp>
        <p:nvSpPr>
          <p:cNvPr id="9" name="ZoneTexte 8">
            <a:extLst>
              <a:ext uri="{FF2B5EF4-FFF2-40B4-BE49-F238E27FC236}">
                <a16:creationId xmlns:a16="http://schemas.microsoft.com/office/drawing/2014/main" id="{8E57EA0C-B9FD-47DA-842D-6B2DBD110EAD}"/>
              </a:ext>
            </a:extLst>
          </p:cNvPr>
          <p:cNvSpPr txBox="1"/>
          <p:nvPr/>
        </p:nvSpPr>
        <p:spPr>
          <a:xfrm>
            <a:off x="8448674" y="978554"/>
            <a:ext cx="338137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Une activité complémentaire dans notre stratégie nous permet </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d’asseoir notre marque sur certains marchés</a:t>
            </a: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 et d’affiner le besoin des utilisateurs finaux.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30000" noProof="0" dirty="0">
              <a:ln>
                <a:noFill/>
              </a:ln>
              <a:solidFill>
                <a:srgbClr val="000000"/>
              </a:solidFill>
              <a:effectLst/>
              <a:uLnTx/>
              <a:uFillTx/>
              <a:latin typeface="Minion Pro" panose="02040503050306020203" pitchFamily="18" charset="0"/>
              <a:ea typeface="+mn-ea"/>
              <a:cs typeface="+mn-cs"/>
            </a:endParaRPr>
          </a:p>
        </p:txBody>
      </p:sp>
      <p:pic>
        <p:nvPicPr>
          <p:cNvPr id="11" name="Image 10">
            <a:extLst>
              <a:ext uri="{FF2B5EF4-FFF2-40B4-BE49-F238E27FC236}">
                <a16:creationId xmlns:a16="http://schemas.microsoft.com/office/drawing/2014/main" id="{D5B6F19B-6B8B-4CC4-9BCD-A9E0BF60B80C}"/>
              </a:ext>
            </a:extLst>
          </p:cNvPr>
          <p:cNvPicPr>
            <a:picLocks noChangeAspect="1"/>
          </p:cNvPicPr>
          <p:nvPr/>
        </p:nvPicPr>
        <p:blipFill>
          <a:blip r:embed="rId2"/>
          <a:stretch>
            <a:fillRect/>
          </a:stretch>
        </p:blipFill>
        <p:spPr>
          <a:xfrm>
            <a:off x="-1" y="2145367"/>
            <a:ext cx="12192000" cy="1101156"/>
          </a:xfrm>
          <a:prstGeom prst="rect">
            <a:avLst/>
          </a:prstGeom>
        </p:spPr>
      </p:pic>
      <p:pic>
        <p:nvPicPr>
          <p:cNvPr id="13" name="Image 12">
            <a:extLst>
              <a:ext uri="{FF2B5EF4-FFF2-40B4-BE49-F238E27FC236}">
                <a16:creationId xmlns:a16="http://schemas.microsoft.com/office/drawing/2014/main" id="{BD3DC2A5-BA18-4EDD-8638-51DE18E879AB}"/>
              </a:ext>
            </a:extLst>
          </p:cNvPr>
          <p:cNvPicPr>
            <a:picLocks noChangeAspect="1"/>
          </p:cNvPicPr>
          <p:nvPr/>
        </p:nvPicPr>
        <p:blipFill>
          <a:blip r:embed="rId3"/>
          <a:stretch>
            <a:fillRect/>
          </a:stretch>
        </p:blipFill>
        <p:spPr>
          <a:xfrm>
            <a:off x="4662484" y="4546403"/>
            <a:ext cx="2428877" cy="2278355"/>
          </a:xfrm>
          <a:prstGeom prst="rect">
            <a:avLst/>
          </a:prstGeom>
        </p:spPr>
      </p:pic>
      <p:pic>
        <p:nvPicPr>
          <p:cNvPr id="15" name="Image 14">
            <a:extLst>
              <a:ext uri="{FF2B5EF4-FFF2-40B4-BE49-F238E27FC236}">
                <a16:creationId xmlns:a16="http://schemas.microsoft.com/office/drawing/2014/main" id="{685DB61E-3871-468F-B4F3-68A74AB1EE17}"/>
              </a:ext>
            </a:extLst>
          </p:cNvPr>
          <p:cNvPicPr>
            <a:picLocks noChangeAspect="1"/>
          </p:cNvPicPr>
          <p:nvPr/>
        </p:nvPicPr>
        <p:blipFill>
          <a:blip r:embed="rId4"/>
          <a:stretch>
            <a:fillRect/>
          </a:stretch>
        </p:blipFill>
        <p:spPr>
          <a:xfrm>
            <a:off x="8448675" y="4551614"/>
            <a:ext cx="2469924" cy="2273144"/>
          </a:xfrm>
          <a:prstGeom prst="rect">
            <a:avLst/>
          </a:prstGeom>
        </p:spPr>
      </p:pic>
      <p:pic>
        <p:nvPicPr>
          <p:cNvPr id="17" name="Image 16">
            <a:extLst>
              <a:ext uri="{FF2B5EF4-FFF2-40B4-BE49-F238E27FC236}">
                <a16:creationId xmlns:a16="http://schemas.microsoft.com/office/drawing/2014/main" id="{82F34F2F-8831-448E-AB77-55E032501CA6}"/>
              </a:ext>
            </a:extLst>
          </p:cNvPr>
          <p:cNvPicPr>
            <a:picLocks noChangeAspect="1"/>
          </p:cNvPicPr>
          <p:nvPr/>
        </p:nvPicPr>
        <p:blipFill>
          <a:blip r:embed="rId5"/>
          <a:stretch>
            <a:fillRect/>
          </a:stretch>
        </p:blipFill>
        <p:spPr>
          <a:xfrm>
            <a:off x="790575" y="4616552"/>
            <a:ext cx="2223278" cy="2208205"/>
          </a:xfrm>
          <a:prstGeom prst="rect">
            <a:avLst/>
          </a:prstGeom>
        </p:spPr>
      </p:pic>
      <p:sp>
        <p:nvSpPr>
          <p:cNvPr id="20" name="ZoneTexte 19">
            <a:extLst>
              <a:ext uri="{FF2B5EF4-FFF2-40B4-BE49-F238E27FC236}">
                <a16:creationId xmlns:a16="http://schemas.microsoft.com/office/drawing/2014/main" id="{D9C9FA20-5F1C-41BC-86BC-82480C8859F0}"/>
              </a:ext>
            </a:extLst>
          </p:cNvPr>
          <p:cNvSpPr txBox="1"/>
          <p:nvPr/>
        </p:nvSpPr>
        <p:spPr>
          <a:xfrm>
            <a:off x="9848850" y="2885257"/>
            <a:ext cx="2362200"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C000"/>
                </a:solidFill>
                <a:effectLst/>
                <a:uLnTx/>
                <a:uFillTx/>
                <a:latin typeface="Calibri" panose="020F0502020204030204"/>
                <a:ea typeface="+mn-ea"/>
                <a:cs typeface="+mn-cs"/>
              </a:rPr>
              <a:t>NOS</a:t>
            </a:r>
            <a:r>
              <a:rPr kumimoji="0" lang="fr-FR" sz="2000" b="1" i="0" u="none" strike="noStrike" kern="1200" cap="none" spc="0" normalizeH="0" baseline="0" noProof="0" dirty="0">
                <a:ln>
                  <a:noFill/>
                </a:ln>
                <a:solidFill>
                  <a:srgbClr val="FFC000"/>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C000"/>
                </a:solidFill>
                <a:effectLst/>
                <a:uLnTx/>
                <a:uFillTx/>
                <a:latin typeface="Calibri" panose="020F0502020204030204"/>
                <a:ea typeface="+mn-ea"/>
                <a:cs typeface="+mn-cs"/>
              </a:rPr>
              <a:t>MARCHES</a:t>
            </a:r>
          </a:p>
        </p:txBody>
      </p:sp>
      <p:sp>
        <p:nvSpPr>
          <p:cNvPr id="21" name="ZoneTexte 20">
            <a:extLst>
              <a:ext uri="{FF2B5EF4-FFF2-40B4-BE49-F238E27FC236}">
                <a16:creationId xmlns:a16="http://schemas.microsoft.com/office/drawing/2014/main" id="{C8C9BE50-460D-4064-B9DC-D435EB60DAE6}"/>
              </a:ext>
            </a:extLst>
          </p:cNvPr>
          <p:cNvSpPr txBox="1"/>
          <p:nvPr/>
        </p:nvSpPr>
        <p:spPr>
          <a:xfrm>
            <a:off x="790575" y="3362325"/>
            <a:ext cx="2428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MACHINES SPECIALES</a:t>
            </a:r>
            <a:b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b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&amp; SOLUTIONS MILITAIRES</a:t>
            </a:r>
          </a:p>
        </p:txBody>
      </p:sp>
      <p:sp>
        <p:nvSpPr>
          <p:cNvPr id="22" name="ZoneTexte 21">
            <a:extLst>
              <a:ext uri="{FF2B5EF4-FFF2-40B4-BE49-F238E27FC236}">
                <a16:creationId xmlns:a16="http://schemas.microsoft.com/office/drawing/2014/main" id="{294A84EE-E47C-4F75-BAB3-50E32F24489C}"/>
              </a:ext>
            </a:extLst>
          </p:cNvPr>
          <p:cNvSpPr txBox="1"/>
          <p:nvPr/>
        </p:nvSpPr>
        <p:spPr>
          <a:xfrm>
            <a:off x="4862511" y="3362324"/>
            <a:ext cx="2428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INDUSTRIES</a:t>
            </a:r>
            <a:b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br>
            <a:endPar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64285750-0644-4592-A98B-C7C2C0691AF0}"/>
              </a:ext>
            </a:extLst>
          </p:cNvPr>
          <p:cNvSpPr txBox="1"/>
          <p:nvPr/>
        </p:nvSpPr>
        <p:spPr>
          <a:xfrm>
            <a:off x="8729661" y="3376123"/>
            <a:ext cx="24288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LOUEURS </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DE MATERIELS</a:t>
            </a:r>
          </a:p>
        </p:txBody>
      </p:sp>
      <p:sp>
        <p:nvSpPr>
          <p:cNvPr id="24" name="ZoneTexte 23">
            <a:extLst>
              <a:ext uri="{FF2B5EF4-FFF2-40B4-BE49-F238E27FC236}">
                <a16:creationId xmlns:a16="http://schemas.microsoft.com/office/drawing/2014/main" id="{41EEB76C-BB48-4FC2-9BEB-71DE10CA0CE4}"/>
              </a:ext>
            </a:extLst>
          </p:cNvPr>
          <p:cNvSpPr txBox="1"/>
          <p:nvPr/>
        </p:nvSpPr>
        <p:spPr>
          <a:xfrm>
            <a:off x="457199" y="3779135"/>
            <a:ext cx="3143250" cy="7489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30000" noProof="0" dirty="0">
                <a:ln>
                  <a:noFill/>
                </a:ln>
                <a:solidFill>
                  <a:srgbClr val="4A4949"/>
                </a:solidFill>
                <a:effectLst/>
                <a:uLnTx/>
                <a:uFillTx/>
                <a:latin typeface="Calibri" panose="020F0502020204030204"/>
                <a:ea typeface="+mn-ea"/>
                <a:cs typeface="+mn-cs"/>
              </a:rPr>
              <a:t>Haulotte propose une offre complémentaire aux gammes standards pour satisfaire les demandes spéciales en apportant des solutions sur-mesure pour des applications militaires ou civiles.</a:t>
            </a:r>
          </a:p>
        </p:txBody>
      </p:sp>
      <p:sp>
        <p:nvSpPr>
          <p:cNvPr id="25" name="ZoneTexte 24">
            <a:extLst>
              <a:ext uri="{FF2B5EF4-FFF2-40B4-BE49-F238E27FC236}">
                <a16:creationId xmlns:a16="http://schemas.microsoft.com/office/drawing/2014/main" id="{A26763A3-AC7A-4D7D-BCDA-DD341DE45105}"/>
              </a:ext>
            </a:extLst>
          </p:cNvPr>
          <p:cNvSpPr txBox="1"/>
          <p:nvPr/>
        </p:nvSpPr>
        <p:spPr>
          <a:xfrm>
            <a:off x="4071936" y="3779135"/>
            <a:ext cx="3905251" cy="9130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30000" noProof="0" dirty="0">
                <a:ln>
                  <a:noFill/>
                </a:ln>
                <a:solidFill>
                  <a:srgbClr val="4A4949"/>
                </a:solidFill>
                <a:effectLst/>
                <a:uLnTx/>
                <a:uFillTx/>
                <a:latin typeface="Calibri" panose="020F0502020204030204"/>
                <a:ea typeface="+mn-ea"/>
                <a:cs typeface="+mn-cs"/>
              </a:rPr>
              <a:t>Nos clients industriels travaillent dans des métiers très diversifiés comme les industries logistiques, manufacturières, aéroportuaires, la maintenance ou la grande distribution. Grâce à l’étendue de son offre, Haulotte est en mesure de leur apporter des solutions personnalisées.</a:t>
            </a:r>
          </a:p>
        </p:txBody>
      </p:sp>
      <p:sp>
        <p:nvSpPr>
          <p:cNvPr id="26" name="ZoneTexte 25">
            <a:extLst>
              <a:ext uri="{FF2B5EF4-FFF2-40B4-BE49-F238E27FC236}">
                <a16:creationId xmlns:a16="http://schemas.microsoft.com/office/drawing/2014/main" id="{F6A12E91-01BE-4DBF-B349-F977042FA189}"/>
              </a:ext>
            </a:extLst>
          </p:cNvPr>
          <p:cNvSpPr txBox="1"/>
          <p:nvPr/>
        </p:nvSpPr>
        <p:spPr>
          <a:xfrm>
            <a:off x="8177211" y="3779135"/>
            <a:ext cx="390525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30000" noProof="0" dirty="0">
                <a:ln>
                  <a:noFill/>
                </a:ln>
                <a:solidFill>
                  <a:srgbClr val="4A4949"/>
                </a:solidFill>
                <a:effectLst/>
                <a:uLnTx/>
                <a:uFillTx/>
                <a:latin typeface="Calibri" panose="020F0502020204030204"/>
                <a:ea typeface="+mn-ea"/>
                <a:cs typeface="+mn-cs"/>
              </a:rPr>
              <a:t>Ils sont les partenaires privilégiés de notre développement grâce à leur expertise produits, la connaissance approfondie des besoins de leurs clients et leur réseau d’agences.</a:t>
            </a:r>
          </a:p>
        </p:txBody>
      </p:sp>
      <p:pic>
        <p:nvPicPr>
          <p:cNvPr id="28" name="Image 27">
            <a:extLst>
              <a:ext uri="{FF2B5EF4-FFF2-40B4-BE49-F238E27FC236}">
                <a16:creationId xmlns:a16="http://schemas.microsoft.com/office/drawing/2014/main" id="{81B8FE0B-CCDA-43F0-93CB-3CE397E87082}"/>
              </a:ext>
            </a:extLst>
          </p:cNvPr>
          <p:cNvPicPr>
            <a:picLocks noChangeAspect="1"/>
          </p:cNvPicPr>
          <p:nvPr/>
        </p:nvPicPr>
        <p:blipFill>
          <a:blip r:embed="rId6"/>
          <a:stretch>
            <a:fillRect/>
          </a:stretch>
        </p:blipFill>
        <p:spPr>
          <a:xfrm>
            <a:off x="10885262" y="6157110"/>
            <a:ext cx="1009650" cy="590550"/>
          </a:xfrm>
          <a:prstGeom prst="rect">
            <a:avLst/>
          </a:prstGeom>
        </p:spPr>
      </p:pic>
    </p:spTree>
    <p:extLst>
      <p:ext uri="{BB962C8B-B14F-4D97-AF65-F5344CB8AC3E}">
        <p14:creationId xmlns:p14="http://schemas.microsoft.com/office/powerpoint/2010/main" val="1665130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60B63-B363-4FD2-9CB8-2362B6F90EB4}"/>
              </a:ext>
            </a:extLst>
          </p:cNvPr>
          <p:cNvSpPr/>
          <p:nvPr/>
        </p:nvSpPr>
        <p:spPr>
          <a:xfrm>
            <a:off x="0" y="-20955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E696E75-F023-4C6B-89D8-0FBE77B94107}"/>
              </a:ext>
            </a:extLst>
          </p:cNvPr>
          <p:cNvSpPr txBox="1"/>
          <p:nvPr/>
        </p:nvSpPr>
        <p:spPr>
          <a:xfrm>
            <a:off x="171450" y="-130518"/>
            <a:ext cx="4381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alibri" panose="020F0502020204030204"/>
                <a:ea typeface="+mn-ea"/>
                <a:cs typeface="+mn-cs"/>
              </a:rPr>
              <a:t>UNE OFFRE GLOBALE</a:t>
            </a:r>
          </a:p>
        </p:txBody>
      </p:sp>
      <p:pic>
        <p:nvPicPr>
          <p:cNvPr id="5" name="Image 4">
            <a:extLst>
              <a:ext uri="{FF2B5EF4-FFF2-40B4-BE49-F238E27FC236}">
                <a16:creationId xmlns:a16="http://schemas.microsoft.com/office/drawing/2014/main" id="{B15C0E07-B4D6-424D-A800-54D246A13E16}"/>
              </a:ext>
            </a:extLst>
          </p:cNvPr>
          <p:cNvPicPr>
            <a:picLocks noChangeAspect="1"/>
          </p:cNvPicPr>
          <p:nvPr/>
        </p:nvPicPr>
        <p:blipFill>
          <a:blip r:embed="rId2"/>
          <a:stretch>
            <a:fillRect/>
          </a:stretch>
        </p:blipFill>
        <p:spPr>
          <a:xfrm>
            <a:off x="171450" y="685800"/>
            <a:ext cx="4781550" cy="3976598"/>
          </a:xfrm>
          <a:prstGeom prst="rect">
            <a:avLst/>
          </a:prstGeom>
        </p:spPr>
      </p:pic>
      <p:pic>
        <p:nvPicPr>
          <p:cNvPr id="7" name="Image 6">
            <a:extLst>
              <a:ext uri="{FF2B5EF4-FFF2-40B4-BE49-F238E27FC236}">
                <a16:creationId xmlns:a16="http://schemas.microsoft.com/office/drawing/2014/main" id="{A429D424-B221-4211-A912-0B91C95853F5}"/>
              </a:ext>
            </a:extLst>
          </p:cNvPr>
          <p:cNvPicPr>
            <a:picLocks noChangeAspect="1"/>
          </p:cNvPicPr>
          <p:nvPr/>
        </p:nvPicPr>
        <p:blipFill>
          <a:blip r:embed="rId3"/>
          <a:stretch>
            <a:fillRect/>
          </a:stretch>
        </p:blipFill>
        <p:spPr>
          <a:xfrm>
            <a:off x="171451" y="4762500"/>
            <a:ext cx="4751050" cy="2081212"/>
          </a:xfrm>
          <a:prstGeom prst="rect">
            <a:avLst/>
          </a:prstGeom>
        </p:spPr>
      </p:pic>
      <p:pic>
        <p:nvPicPr>
          <p:cNvPr id="9" name="Image 8">
            <a:extLst>
              <a:ext uri="{FF2B5EF4-FFF2-40B4-BE49-F238E27FC236}">
                <a16:creationId xmlns:a16="http://schemas.microsoft.com/office/drawing/2014/main" id="{C0C7C340-9ED6-4DCA-8424-A570ACA05B35}"/>
              </a:ext>
            </a:extLst>
          </p:cNvPr>
          <p:cNvPicPr>
            <a:picLocks noChangeAspect="1"/>
          </p:cNvPicPr>
          <p:nvPr/>
        </p:nvPicPr>
        <p:blipFill>
          <a:blip r:embed="rId4"/>
          <a:stretch>
            <a:fillRect/>
          </a:stretch>
        </p:blipFill>
        <p:spPr>
          <a:xfrm>
            <a:off x="3938588" y="346836"/>
            <a:ext cx="1347787" cy="377977"/>
          </a:xfrm>
          <a:prstGeom prst="rect">
            <a:avLst/>
          </a:prstGeom>
        </p:spPr>
      </p:pic>
      <p:pic>
        <p:nvPicPr>
          <p:cNvPr id="11" name="Image 10">
            <a:extLst>
              <a:ext uri="{FF2B5EF4-FFF2-40B4-BE49-F238E27FC236}">
                <a16:creationId xmlns:a16="http://schemas.microsoft.com/office/drawing/2014/main" id="{50CE1C8B-2EE9-4A74-BBDE-857E29BFAE12}"/>
              </a:ext>
            </a:extLst>
          </p:cNvPr>
          <p:cNvPicPr>
            <a:picLocks noChangeAspect="1"/>
          </p:cNvPicPr>
          <p:nvPr/>
        </p:nvPicPr>
        <p:blipFill>
          <a:blip r:embed="rId5"/>
          <a:stretch>
            <a:fillRect/>
          </a:stretch>
        </p:blipFill>
        <p:spPr>
          <a:xfrm>
            <a:off x="10682287" y="354972"/>
            <a:ext cx="1452563" cy="369841"/>
          </a:xfrm>
          <a:prstGeom prst="rect">
            <a:avLst/>
          </a:prstGeom>
        </p:spPr>
      </p:pic>
      <p:pic>
        <p:nvPicPr>
          <p:cNvPr id="13" name="Image 12">
            <a:extLst>
              <a:ext uri="{FF2B5EF4-FFF2-40B4-BE49-F238E27FC236}">
                <a16:creationId xmlns:a16="http://schemas.microsoft.com/office/drawing/2014/main" id="{261D2CC0-8801-4B80-B933-183AAB5BDDF2}"/>
              </a:ext>
            </a:extLst>
          </p:cNvPr>
          <p:cNvPicPr>
            <a:picLocks noChangeAspect="1"/>
          </p:cNvPicPr>
          <p:nvPr/>
        </p:nvPicPr>
        <p:blipFill>
          <a:blip r:embed="rId6"/>
          <a:stretch>
            <a:fillRect/>
          </a:stretch>
        </p:blipFill>
        <p:spPr>
          <a:xfrm>
            <a:off x="9981790" y="790575"/>
            <a:ext cx="2038760" cy="2114550"/>
          </a:xfrm>
          <a:prstGeom prst="rect">
            <a:avLst/>
          </a:prstGeom>
        </p:spPr>
      </p:pic>
      <p:sp>
        <p:nvSpPr>
          <p:cNvPr id="14" name="ZoneTexte 13">
            <a:extLst>
              <a:ext uri="{FF2B5EF4-FFF2-40B4-BE49-F238E27FC236}">
                <a16:creationId xmlns:a16="http://schemas.microsoft.com/office/drawing/2014/main" id="{86D32E1A-AF10-4720-A13F-9EE21AF677E1}"/>
              </a:ext>
            </a:extLst>
          </p:cNvPr>
          <p:cNvSpPr txBox="1"/>
          <p:nvPr/>
        </p:nvSpPr>
        <p:spPr>
          <a:xfrm>
            <a:off x="5915025" y="1133475"/>
            <a:ext cx="35814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Nous concevons des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solutions de financement</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qui correspondent aux besoins de nos clients, et proposons des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solutions flexibles et sur-mesure</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lorsque cela est nécessaire. Grâce à notre longue expérience dans le secteur de la Construction et de l’Industrie, nous pouvons mettre en œuvre de nouvelles solutions pour structurer des offres de financement.</a:t>
            </a:r>
          </a:p>
        </p:txBody>
      </p:sp>
      <p:pic>
        <p:nvPicPr>
          <p:cNvPr id="16" name="Image 15">
            <a:extLst>
              <a:ext uri="{FF2B5EF4-FFF2-40B4-BE49-F238E27FC236}">
                <a16:creationId xmlns:a16="http://schemas.microsoft.com/office/drawing/2014/main" id="{5A7DB5F9-C498-41B5-A17E-B198C38EF121}"/>
              </a:ext>
            </a:extLst>
          </p:cNvPr>
          <p:cNvPicPr>
            <a:picLocks noChangeAspect="1"/>
          </p:cNvPicPr>
          <p:nvPr/>
        </p:nvPicPr>
        <p:blipFill>
          <a:blip r:embed="rId7"/>
          <a:stretch>
            <a:fillRect/>
          </a:stretch>
        </p:blipFill>
        <p:spPr>
          <a:xfrm>
            <a:off x="5962445" y="3308252"/>
            <a:ext cx="1524000" cy="409015"/>
          </a:xfrm>
          <a:prstGeom prst="rect">
            <a:avLst/>
          </a:prstGeom>
        </p:spPr>
      </p:pic>
      <p:pic>
        <p:nvPicPr>
          <p:cNvPr id="18" name="Image 17">
            <a:extLst>
              <a:ext uri="{FF2B5EF4-FFF2-40B4-BE49-F238E27FC236}">
                <a16:creationId xmlns:a16="http://schemas.microsoft.com/office/drawing/2014/main" id="{7605BF9B-5DCD-439E-95B7-90C6051D3AD1}"/>
              </a:ext>
            </a:extLst>
          </p:cNvPr>
          <p:cNvPicPr>
            <a:picLocks noChangeAspect="1"/>
          </p:cNvPicPr>
          <p:nvPr/>
        </p:nvPicPr>
        <p:blipFill>
          <a:blip r:embed="rId8"/>
          <a:stretch>
            <a:fillRect/>
          </a:stretch>
        </p:blipFill>
        <p:spPr>
          <a:xfrm>
            <a:off x="5726304" y="4249063"/>
            <a:ext cx="2091339" cy="2114749"/>
          </a:xfrm>
          <a:prstGeom prst="rect">
            <a:avLst/>
          </a:prstGeom>
        </p:spPr>
      </p:pic>
      <p:sp>
        <p:nvSpPr>
          <p:cNvPr id="19" name="ZoneTexte 18">
            <a:extLst>
              <a:ext uri="{FF2B5EF4-FFF2-40B4-BE49-F238E27FC236}">
                <a16:creationId xmlns:a16="http://schemas.microsoft.com/office/drawing/2014/main" id="{D0664C56-8B69-48EA-88EC-7162221BE70C}"/>
              </a:ext>
            </a:extLst>
          </p:cNvPr>
          <p:cNvSpPr txBox="1"/>
          <p:nvPr/>
        </p:nvSpPr>
        <p:spPr>
          <a:xfrm>
            <a:off x="8191090" y="4233446"/>
            <a:ext cx="3581400" cy="175432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Les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services Haulotte</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ont été conçus pour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répondre à vos besoins tout au long de la durée de vie des machines</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Présent sur les cinq continents, notre groupe s’appuie sur un réseau d’experts après-vente implanté stratégiquement à travers le monde pour assurer un service de proximité rapide et efficace. En fournissant à la fois un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support humain</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et des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outils en ligne</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nous accompagnons nos clients dans l’</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optimisation du coût total de possession</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2888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60B63-B363-4FD2-9CB8-2362B6F90EB4}"/>
              </a:ext>
            </a:extLst>
          </p:cNvPr>
          <p:cNvSpPr/>
          <p:nvPr/>
        </p:nvSpPr>
        <p:spPr>
          <a:xfrm>
            <a:off x="0" y="-20955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E696E75-F023-4C6B-89D8-0FBE77B94107}"/>
              </a:ext>
            </a:extLst>
          </p:cNvPr>
          <p:cNvSpPr txBox="1"/>
          <p:nvPr/>
        </p:nvSpPr>
        <p:spPr>
          <a:xfrm>
            <a:off x="171450" y="-130518"/>
            <a:ext cx="4381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alibri" panose="020F0502020204030204"/>
                <a:ea typeface="+mn-ea"/>
                <a:cs typeface="+mn-cs"/>
              </a:rPr>
              <a:t>SUPPORT SERVICE A 360°</a:t>
            </a:r>
          </a:p>
        </p:txBody>
      </p:sp>
      <p:sp>
        <p:nvSpPr>
          <p:cNvPr id="14" name="ZoneTexte 13">
            <a:extLst>
              <a:ext uri="{FF2B5EF4-FFF2-40B4-BE49-F238E27FC236}">
                <a16:creationId xmlns:a16="http://schemas.microsoft.com/office/drawing/2014/main" id="{86D32E1A-AF10-4720-A13F-9EE21AF677E1}"/>
              </a:ext>
            </a:extLst>
          </p:cNvPr>
          <p:cNvSpPr txBox="1"/>
          <p:nvPr/>
        </p:nvSpPr>
        <p:spPr>
          <a:xfrm>
            <a:off x="1819747" y="982849"/>
            <a:ext cx="405717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Répondre au mieux aux besoins des clients, qu’il s’agisse de machines neuves ou d’occasion. Les contrats de service permettent de profiter de l’expertise des équipes techniques pour la maintenance préventive, l’extension de garantie ou encore les visites périodiques règlementaires.</a:t>
            </a:r>
          </a:p>
        </p:txBody>
      </p:sp>
      <p:pic>
        <p:nvPicPr>
          <p:cNvPr id="6" name="Image 5">
            <a:extLst>
              <a:ext uri="{FF2B5EF4-FFF2-40B4-BE49-F238E27FC236}">
                <a16:creationId xmlns:a16="http://schemas.microsoft.com/office/drawing/2014/main" id="{F92BCC36-8632-451A-BC85-0F5A93DCA753}"/>
              </a:ext>
            </a:extLst>
          </p:cNvPr>
          <p:cNvPicPr>
            <a:picLocks noChangeAspect="1"/>
          </p:cNvPicPr>
          <p:nvPr/>
        </p:nvPicPr>
        <p:blipFill>
          <a:blip r:embed="rId2"/>
          <a:stretch>
            <a:fillRect/>
          </a:stretch>
        </p:blipFill>
        <p:spPr>
          <a:xfrm>
            <a:off x="89282" y="690094"/>
            <a:ext cx="1562510" cy="1539616"/>
          </a:xfrm>
          <a:prstGeom prst="rect">
            <a:avLst/>
          </a:prstGeom>
        </p:spPr>
      </p:pic>
      <p:sp>
        <p:nvSpPr>
          <p:cNvPr id="8" name="ZoneTexte 7">
            <a:extLst>
              <a:ext uri="{FF2B5EF4-FFF2-40B4-BE49-F238E27FC236}">
                <a16:creationId xmlns:a16="http://schemas.microsoft.com/office/drawing/2014/main" id="{83CAFCFD-D335-4713-B684-1FB17E4DFE3C}"/>
              </a:ext>
            </a:extLst>
          </p:cNvPr>
          <p:cNvSpPr txBox="1"/>
          <p:nvPr/>
        </p:nvSpPr>
        <p:spPr>
          <a:xfrm>
            <a:off x="1819747" y="623621"/>
            <a:ext cx="22193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CONTRAT DE SERVICE</a:t>
            </a:r>
          </a:p>
        </p:txBody>
      </p:sp>
      <p:pic>
        <p:nvPicPr>
          <p:cNvPr id="12" name="Image 11">
            <a:extLst>
              <a:ext uri="{FF2B5EF4-FFF2-40B4-BE49-F238E27FC236}">
                <a16:creationId xmlns:a16="http://schemas.microsoft.com/office/drawing/2014/main" id="{B587F1BF-9BAE-4F05-B19F-863FB0F11B50}"/>
              </a:ext>
            </a:extLst>
          </p:cNvPr>
          <p:cNvPicPr>
            <a:picLocks noChangeAspect="1"/>
          </p:cNvPicPr>
          <p:nvPr/>
        </p:nvPicPr>
        <p:blipFill>
          <a:blip r:embed="rId3"/>
          <a:stretch>
            <a:fillRect/>
          </a:stretch>
        </p:blipFill>
        <p:spPr>
          <a:xfrm>
            <a:off x="6438491" y="631540"/>
            <a:ext cx="1682468" cy="1675922"/>
          </a:xfrm>
          <a:prstGeom prst="rect">
            <a:avLst/>
          </a:prstGeom>
        </p:spPr>
      </p:pic>
      <p:sp>
        <p:nvSpPr>
          <p:cNvPr id="20" name="ZoneTexte 19">
            <a:extLst>
              <a:ext uri="{FF2B5EF4-FFF2-40B4-BE49-F238E27FC236}">
                <a16:creationId xmlns:a16="http://schemas.microsoft.com/office/drawing/2014/main" id="{92E967B7-392F-49C3-9CE2-CB0677CA155D}"/>
              </a:ext>
            </a:extLst>
          </p:cNvPr>
          <p:cNvSpPr txBox="1"/>
          <p:nvPr/>
        </p:nvSpPr>
        <p:spPr>
          <a:xfrm>
            <a:off x="8120959" y="952071"/>
            <a:ext cx="393769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Conçu pour fournir un support efficace et réactif, le réseau technique Haulotte est disponible par téléphone, sur site ou dans nos centres techniques. Nos solutions en ligne permettent aussi de réduire les temps d’immobilisation des machines !</a:t>
            </a:r>
          </a:p>
        </p:txBody>
      </p:sp>
      <p:sp>
        <p:nvSpPr>
          <p:cNvPr id="21" name="ZoneTexte 20">
            <a:extLst>
              <a:ext uri="{FF2B5EF4-FFF2-40B4-BE49-F238E27FC236}">
                <a16:creationId xmlns:a16="http://schemas.microsoft.com/office/drawing/2014/main" id="{DD673574-6359-4AED-9D61-6082B04942F4}"/>
              </a:ext>
            </a:extLst>
          </p:cNvPr>
          <p:cNvSpPr txBox="1"/>
          <p:nvPr/>
        </p:nvSpPr>
        <p:spPr>
          <a:xfrm>
            <a:off x="8120959" y="574493"/>
            <a:ext cx="22193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SUPPORT TECHNIQUE</a:t>
            </a:r>
          </a:p>
        </p:txBody>
      </p:sp>
      <p:pic>
        <p:nvPicPr>
          <p:cNvPr id="17" name="Image 16">
            <a:extLst>
              <a:ext uri="{FF2B5EF4-FFF2-40B4-BE49-F238E27FC236}">
                <a16:creationId xmlns:a16="http://schemas.microsoft.com/office/drawing/2014/main" id="{A9F50AB0-65B2-42F8-8CEF-2F6C1DCF9961}"/>
              </a:ext>
            </a:extLst>
          </p:cNvPr>
          <p:cNvPicPr>
            <a:picLocks noChangeAspect="1"/>
          </p:cNvPicPr>
          <p:nvPr/>
        </p:nvPicPr>
        <p:blipFill>
          <a:blip r:embed="rId4"/>
          <a:stretch>
            <a:fillRect/>
          </a:stretch>
        </p:blipFill>
        <p:spPr>
          <a:xfrm>
            <a:off x="4018976" y="2443555"/>
            <a:ext cx="1748838" cy="1761285"/>
          </a:xfrm>
          <a:prstGeom prst="rect">
            <a:avLst/>
          </a:prstGeom>
        </p:spPr>
      </p:pic>
      <p:sp>
        <p:nvSpPr>
          <p:cNvPr id="22" name="ZoneTexte 21">
            <a:extLst>
              <a:ext uri="{FF2B5EF4-FFF2-40B4-BE49-F238E27FC236}">
                <a16:creationId xmlns:a16="http://schemas.microsoft.com/office/drawing/2014/main" id="{341B8795-DA06-4893-BD50-B8738CF08E6D}"/>
              </a:ext>
            </a:extLst>
          </p:cNvPr>
          <p:cNvSpPr txBox="1"/>
          <p:nvPr/>
        </p:nvSpPr>
        <p:spPr>
          <a:xfrm>
            <a:off x="144448" y="2816918"/>
            <a:ext cx="3874527"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Seules les pièces de rechange d’origine Haulotte sont conçues pour s’adapter parfaitement aux machines. Elles sont testées pour maximiser la sécurité des utilisateurs et optimiser la durée de vie et la valeur résiduelle des matériels. La chaîne logistique Haulotte optimise l’ensemble du processus, du devis à la livraison. Gestion 24h/24h des commandes en ligne !</a:t>
            </a:r>
          </a:p>
        </p:txBody>
      </p:sp>
      <p:sp>
        <p:nvSpPr>
          <p:cNvPr id="23" name="ZoneTexte 22">
            <a:extLst>
              <a:ext uri="{FF2B5EF4-FFF2-40B4-BE49-F238E27FC236}">
                <a16:creationId xmlns:a16="http://schemas.microsoft.com/office/drawing/2014/main" id="{0CF03071-EC52-4960-823B-03532EA5CA9B}"/>
              </a:ext>
            </a:extLst>
          </p:cNvPr>
          <p:cNvSpPr txBox="1"/>
          <p:nvPr/>
        </p:nvSpPr>
        <p:spPr>
          <a:xfrm>
            <a:off x="159541" y="2441998"/>
            <a:ext cx="2971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PIECES DE RECHANGE D’ORIGINE</a:t>
            </a:r>
          </a:p>
        </p:txBody>
      </p:sp>
      <p:pic>
        <p:nvPicPr>
          <p:cNvPr id="25" name="Image 24">
            <a:extLst>
              <a:ext uri="{FF2B5EF4-FFF2-40B4-BE49-F238E27FC236}">
                <a16:creationId xmlns:a16="http://schemas.microsoft.com/office/drawing/2014/main" id="{2EFD81BF-4E12-476E-BDE6-09E8FAAC69F6}"/>
              </a:ext>
            </a:extLst>
          </p:cNvPr>
          <p:cNvPicPr>
            <a:picLocks noChangeAspect="1"/>
          </p:cNvPicPr>
          <p:nvPr/>
        </p:nvPicPr>
        <p:blipFill>
          <a:blip r:embed="rId5"/>
          <a:stretch>
            <a:fillRect/>
          </a:stretch>
        </p:blipFill>
        <p:spPr>
          <a:xfrm>
            <a:off x="10285416" y="2543147"/>
            <a:ext cx="1809963" cy="1777985"/>
          </a:xfrm>
          <a:prstGeom prst="rect">
            <a:avLst/>
          </a:prstGeom>
        </p:spPr>
      </p:pic>
      <p:sp>
        <p:nvSpPr>
          <p:cNvPr id="26" name="ZoneTexte 25">
            <a:extLst>
              <a:ext uri="{FF2B5EF4-FFF2-40B4-BE49-F238E27FC236}">
                <a16:creationId xmlns:a16="http://schemas.microsoft.com/office/drawing/2014/main" id="{CEB690E3-BDCA-4EE1-90D4-72654F0C63B2}"/>
              </a:ext>
            </a:extLst>
          </p:cNvPr>
          <p:cNvSpPr txBox="1"/>
          <p:nvPr/>
        </p:nvSpPr>
        <p:spPr>
          <a:xfrm>
            <a:off x="6403012" y="2834404"/>
            <a:ext cx="387452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La gestion des compétences est un enjeu quotidien pour les entreprises, Haulotte répond dans sa globalité, du diagnostic au suivi post-formatif en passant par l’adaptation des contenus. Les formations Haulotte Service accompagnent la montée en compétences des équipes pour garantir un taux d’utilisation des machines optimisé et donc une meilleure rentabilité. Les formations sont dispensées dans la langue du client, qu’elles soient digitales ou sur site.</a:t>
            </a:r>
          </a:p>
        </p:txBody>
      </p:sp>
      <p:sp>
        <p:nvSpPr>
          <p:cNvPr id="27" name="ZoneTexte 26">
            <a:extLst>
              <a:ext uri="{FF2B5EF4-FFF2-40B4-BE49-F238E27FC236}">
                <a16:creationId xmlns:a16="http://schemas.microsoft.com/office/drawing/2014/main" id="{C6E3D77B-1E86-4B6D-8F5F-7D63FB9395BD}"/>
              </a:ext>
            </a:extLst>
          </p:cNvPr>
          <p:cNvSpPr txBox="1"/>
          <p:nvPr/>
        </p:nvSpPr>
        <p:spPr>
          <a:xfrm>
            <a:off x="6411332" y="2480461"/>
            <a:ext cx="22193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FORMATION</a:t>
            </a:r>
          </a:p>
        </p:txBody>
      </p:sp>
      <p:pic>
        <p:nvPicPr>
          <p:cNvPr id="29" name="Image 28">
            <a:extLst>
              <a:ext uri="{FF2B5EF4-FFF2-40B4-BE49-F238E27FC236}">
                <a16:creationId xmlns:a16="http://schemas.microsoft.com/office/drawing/2014/main" id="{544CC4C2-FED4-4300-B0A2-ABE13629368A}"/>
              </a:ext>
            </a:extLst>
          </p:cNvPr>
          <p:cNvPicPr>
            <a:picLocks noChangeAspect="1"/>
          </p:cNvPicPr>
          <p:nvPr/>
        </p:nvPicPr>
        <p:blipFill>
          <a:blip r:embed="rId6"/>
          <a:stretch>
            <a:fillRect/>
          </a:stretch>
        </p:blipFill>
        <p:spPr>
          <a:xfrm>
            <a:off x="144449" y="4292451"/>
            <a:ext cx="1748838" cy="542523"/>
          </a:xfrm>
          <a:prstGeom prst="rect">
            <a:avLst/>
          </a:prstGeom>
        </p:spPr>
      </p:pic>
      <p:pic>
        <p:nvPicPr>
          <p:cNvPr id="31" name="Image 30">
            <a:extLst>
              <a:ext uri="{FF2B5EF4-FFF2-40B4-BE49-F238E27FC236}">
                <a16:creationId xmlns:a16="http://schemas.microsoft.com/office/drawing/2014/main" id="{764182A6-2461-4CF6-B728-7654196CE2D8}"/>
              </a:ext>
            </a:extLst>
          </p:cNvPr>
          <p:cNvPicPr>
            <a:picLocks noChangeAspect="1"/>
          </p:cNvPicPr>
          <p:nvPr/>
        </p:nvPicPr>
        <p:blipFill>
          <a:blip r:embed="rId7"/>
          <a:stretch>
            <a:fillRect/>
          </a:stretch>
        </p:blipFill>
        <p:spPr>
          <a:xfrm>
            <a:off x="89282" y="5007695"/>
            <a:ext cx="1596380" cy="1556753"/>
          </a:xfrm>
          <a:prstGeom prst="rect">
            <a:avLst/>
          </a:prstGeom>
        </p:spPr>
      </p:pic>
      <p:pic>
        <p:nvPicPr>
          <p:cNvPr id="16" name="Image 15">
            <a:extLst>
              <a:ext uri="{FF2B5EF4-FFF2-40B4-BE49-F238E27FC236}">
                <a16:creationId xmlns:a16="http://schemas.microsoft.com/office/drawing/2014/main" id="{5A7DB5F9-C498-41B5-A17E-B198C38EF121}"/>
              </a:ext>
            </a:extLst>
          </p:cNvPr>
          <p:cNvPicPr>
            <a:picLocks noChangeAspect="1"/>
          </p:cNvPicPr>
          <p:nvPr/>
        </p:nvPicPr>
        <p:blipFill>
          <a:blip r:embed="rId8"/>
          <a:stretch>
            <a:fillRect/>
          </a:stretch>
        </p:blipFill>
        <p:spPr>
          <a:xfrm>
            <a:off x="10604587" y="334755"/>
            <a:ext cx="1524000" cy="409015"/>
          </a:xfrm>
          <a:prstGeom prst="rect">
            <a:avLst/>
          </a:prstGeom>
        </p:spPr>
      </p:pic>
      <p:sp>
        <p:nvSpPr>
          <p:cNvPr id="32" name="ZoneTexte 31">
            <a:extLst>
              <a:ext uri="{FF2B5EF4-FFF2-40B4-BE49-F238E27FC236}">
                <a16:creationId xmlns:a16="http://schemas.microsoft.com/office/drawing/2014/main" id="{8CB2C0FD-E9FF-41EE-A1BD-C01979D83D25}"/>
              </a:ext>
            </a:extLst>
          </p:cNvPr>
          <p:cNvSpPr txBox="1"/>
          <p:nvPr/>
        </p:nvSpPr>
        <p:spPr>
          <a:xfrm>
            <a:off x="1727571" y="5207574"/>
            <a:ext cx="416628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Offrir une deuxième jeunesse aux équipements est financièrement attrayantes, les solutions de reconditionnement prolongent la durée de vie des machines de manière significative. Qu’il s’agisse d’un rafraichissement, d’une remise en état ou de la modernisation du matériel, pour un minimum d’investissement, l’équipement retrouve son plein potentiel et bénéficie  d’une valeur résiduelle plus élevée.</a:t>
            </a:r>
          </a:p>
        </p:txBody>
      </p:sp>
      <p:sp>
        <p:nvSpPr>
          <p:cNvPr id="33" name="ZoneTexte 32">
            <a:extLst>
              <a:ext uri="{FF2B5EF4-FFF2-40B4-BE49-F238E27FC236}">
                <a16:creationId xmlns:a16="http://schemas.microsoft.com/office/drawing/2014/main" id="{FFEE1AFA-E955-49D8-85A5-1CC96CA8B032}"/>
              </a:ext>
            </a:extLst>
          </p:cNvPr>
          <p:cNvSpPr txBox="1"/>
          <p:nvPr/>
        </p:nvSpPr>
        <p:spPr>
          <a:xfrm>
            <a:off x="1753700" y="4838242"/>
            <a:ext cx="22193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RECONDITIONNEMENT</a:t>
            </a:r>
          </a:p>
        </p:txBody>
      </p:sp>
      <p:pic>
        <p:nvPicPr>
          <p:cNvPr id="35" name="Image 34">
            <a:extLst>
              <a:ext uri="{FF2B5EF4-FFF2-40B4-BE49-F238E27FC236}">
                <a16:creationId xmlns:a16="http://schemas.microsoft.com/office/drawing/2014/main" id="{BD5053E1-24F7-4582-9A15-1B815836BF94}"/>
              </a:ext>
            </a:extLst>
          </p:cNvPr>
          <p:cNvPicPr>
            <a:picLocks noChangeAspect="1"/>
          </p:cNvPicPr>
          <p:nvPr/>
        </p:nvPicPr>
        <p:blipFill>
          <a:blip r:embed="rId9"/>
          <a:stretch>
            <a:fillRect/>
          </a:stretch>
        </p:blipFill>
        <p:spPr>
          <a:xfrm>
            <a:off x="6336428" y="4893965"/>
            <a:ext cx="1623393" cy="1629275"/>
          </a:xfrm>
          <a:prstGeom prst="rect">
            <a:avLst/>
          </a:prstGeom>
        </p:spPr>
      </p:pic>
      <p:sp>
        <p:nvSpPr>
          <p:cNvPr id="36" name="ZoneTexte 35">
            <a:extLst>
              <a:ext uri="{FF2B5EF4-FFF2-40B4-BE49-F238E27FC236}">
                <a16:creationId xmlns:a16="http://schemas.microsoft.com/office/drawing/2014/main" id="{8B6B7A86-2435-4242-BA72-12AACABCC37B}"/>
              </a:ext>
            </a:extLst>
          </p:cNvPr>
          <p:cNvSpPr txBox="1"/>
          <p:nvPr/>
        </p:nvSpPr>
        <p:spPr>
          <a:xfrm>
            <a:off x="7959821" y="5132930"/>
            <a:ext cx="414289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4A4949"/>
                </a:solidFill>
                <a:effectLst/>
                <a:uLnTx/>
                <a:uFillTx/>
                <a:latin typeface="Calibri" panose="020F0502020204030204"/>
                <a:ea typeface="+mn-ea"/>
                <a:cs typeface="+mn-cs"/>
              </a:rPr>
              <a:t>Les équipements d’occasion permettent de constituer ou d’agrandir une flotte avec un coût d’investissement réduit pour un meilleur retour sur investissement. Haulotte a mis en place des processus de contrôle stricts afin de garantir la qualité des équipements d’occasion mis en vente. De la nacelle ciseaux au chariot télescopique, en passant par les nacelles articulées et les mâts verticaux, le client trouve facilement et rapidement la prochaine machine d’occasion en fonction de ses besoins et de son budget !</a:t>
            </a:r>
          </a:p>
        </p:txBody>
      </p:sp>
      <p:sp>
        <p:nvSpPr>
          <p:cNvPr id="37" name="ZoneTexte 36">
            <a:extLst>
              <a:ext uri="{FF2B5EF4-FFF2-40B4-BE49-F238E27FC236}">
                <a16:creationId xmlns:a16="http://schemas.microsoft.com/office/drawing/2014/main" id="{5B287D2A-CD0B-45A1-9589-8EC857CA129D}"/>
              </a:ext>
            </a:extLst>
          </p:cNvPr>
          <p:cNvSpPr txBox="1"/>
          <p:nvPr/>
        </p:nvSpPr>
        <p:spPr>
          <a:xfrm>
            <a:off x="7961258" y="4763598"/>
            <a:ext cx="22193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61412"/>
                </a:solidFill>
                <a:effectLst/>
                <a:uLnTx/>
                <a:uFillTx/>
                <a:latin typeface="Calibri" panose="020F0502020204030204"/>
                <a:ea typeface="+mn-ea"/>
                <a:cs typeface="+mn-cs"/>
              </a:rPr>
              <a:t>MATERIEL D’OCCASION</a:t>
            </a:r>
          </a:p>
        </p:txBody>
      </p:sp>
    </p:spTree>
    <p:extLst>
      <p:ext uri="{BB962C8B-B14F-4D97-AF65-F5344CB8AC3E}">
        <p14:creationId xmlns:p14="http://schemas.microsoft.com/office/powerpoint/2010/main" val="152675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60B63-B363-4FD2-9CB8-2362B6F90EB4}"/>
              </a:ext>
            </a:extLst>
          </p:cNvPr>
          <p:cNvSpPr/>
          <p:nvPr/>
        </p:nvSpPr>
        <p:spPr>
          <a:xfrm>
            <a:off x="0" y="-209550"/>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E696E75-F023-4C6B-89D8-0FBE77B94107}"/>
              </a:ext>
            </a:extLst>
          </p:cNvPr>
          <p:cNvSpPr txBox="1"/>
          <p:nvPr/>
        </p:nvSpPr>
        <p:spPr>
          <a:xfrm>
            <a:off x="171450" y="-166730"/>
            <a:ext cx="4381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panose="020F0502020204030204"/>
                <a:ea typeface="+mn-ea"/>
                <a:cs typeface="+mn-cs"/>
              </a:rPr>
              <a:t>CHIFFRES CLES</a:t>
            </a:r>
          </a:p>
        </p:txBody>
      </p:sp>
      <p:pic>
        <p:nvPicPr>
          <p:cNvPr id="6" name="Image 5">
            <a:extLst>
              <a:ext uri="{FF2B5EF4-FFF2-40B4-BE49-F238E27FC236}">
                <a16:creationId xmlns:a16="http://schemas.microsoft.com/office/drawing/2014/main" id="{2D10C9F0-57FE-437E-ACFB-F91C6A4F538D}"/>
              </a:ext>
            </a:extLst>
          </p:cNvPr>
          <p:cNvPicPr>
            <a:picLocks noChangeAspect="1"/>
          </p:cNvPicPr>
          <p:nvPr/>
        </p:nvPicPr>
        <p:blipFill>
          <a:blip r:embed="rId2"/>
          <a:stretch>
            <a:fillRect/>
          </a:stretch>
        </p:blipFill>
        <p:spPr>
          <a:xfrm>
            <a:off x="1900992" y="381198"/>
            <a:ext cx="4640561" cy="2134914"/>
          </a:xfrm>
          <a:prstGeom prst="rect">
            <a:avLst/>
          </a:prstGeom>
        </p:spPr>
      </p:pic>
      <p:pic>
        <p:nvPicPr>
          <p:cNvPr id="10" name="Image 9">
            <a:extLst>
              <a:ext uri="{FF2B5EF4-FFF2-40B4-BE49-F238E27FC236}">
                <a16:creationId xmlns:a16="http://schemas.microsoft.com/office/drawing/2014/main" id="{92C0936D-AF2F-4A8C-AD46-06AF22DF7916}"/>
              </a:ext>
            </a:extLst>
          </p:cNvPr>
          <p:cNvPicPr>
            <a:picLocks noChangeAspect="1"/>
          </p:cNvPicPr>
          <p:nvPr/>
        </p:nvPicPr>
        <p:blipFill>
          <a:blip r:embed="rId3"/>
          <a:stretch>
            <a:fillRect/>
          </a:stretch>
        </p:blipFill>
        <p:spPr>
          <a:xfrm>
            <a:off x="7195053" y="515324"/>
            <a:ext cx="4846056" cy="2989357"/>
          </a:xfrm>
          <a:prstGeom prst="rect">
            <a:avLst/>
          </a:prstGeom>
        </p:spPr>
      </p:pic>
      <p:pic>
        <p:nvPicPr>
          <p:cNvPr id="15" name="Image 14">
            <a:extLst>
              <a:ext uri="{FF2B5EF4-FFF2-40B4-BE49-F238E27FC236}">
                <a16:creationId xmlns:a16="http://schemas.microsoft.com/office/drawing/2014/main" id="{88643137-FE20-4206-8C4F-86B8E3EE3F32}"/>
              </a:ext>
            </a:extLst>
          </p:cNvPr>
          <p:cNvPicPr>
            <a:picLocks noChangeAspect="1"/>
          </p:cNvPicPr>
          <p:nvPr/>
        </p:nvPicPr>
        <p:blipFill>
          <a:blip r:embed="rId4"/>
          <a:stretch>
            <a:fillRect/>
          </a:stretch>
        </p:blipFill>
        <p:spPr>
          <a:xfrm>
            <a:off x="7551440" y="3557768"/>
            <a:ext cx="4326708" cy="3289390"/>
          </a:xfrm>
          <a:prstGeom prst="rect">
            <a:avLst/>
          </a:prstGeom>
        </p:spPr>
      </p:pic>
      <p:pic>
        <p:nvPicPr>
          <p:cNvPr id="20" name="Image 19">
            <a:extLst>
              <a:ext uri="{FF2B5EF4-FFF2-40B4-BE49-F238E27FC236}">
                <a16:creationId xmlns:a16="http://schemas.microsoft.com/office/drawing/2014/main" id="{EAFE45BB-201F-497B-A427-D2C254E3DEF4}"/>
              </a:ext>
            </a:extLst>
          </p:cNvPr>
          <p:cNvPicPr>
            <a:picLocks noChangeAspect="1"/>
          </p:cNvPicPr>
          <p:nvPr/>
        </p:nvPicPr>
        <p:blipFill>
          <a:blip r:embed="rId5"/>
          <a:stretch>
            <a:fillRect/>
          </a:stretch>
        </p:blipFill>
        <p:spPr>
          <a:xfrm>
            <a:off x="12920" y="2516112"/>
            <a:ext cx="5518747" cy="1937280"/>
          </a:xfrm>
          <a:prstGeom prst="rect">
            <a:avLst/>
          </a:prstGeom>
        </p:spPr>
      </p:pic>
      <p:pic>
        <p:nvPicPr>
          <p:cNvPr id="22" name="Image 21">
            <a:extLst>
              <a:ext uri="{FF2B5EF4-FFF2-40B4-BE49-F238E27FC236}">
                <a16:creationId xmlns:a16="http://schemas.microsoft.com/office/drawing/2014/main" id="{1EB16819-9976-4B7B-8C69-2E2A8A380B4F}"/>
              </a:ext>
            </a:extLst>
          </p:cNvPr>
          <p:cNvPicPr>
            <a:picLocks noChangeAspect="1"/>
          </p:cNvPicPr>
          <p:nvPr/>
        </p:nvPicPr>
        <p:blipFill>
          <a:blip r:embed="rId6"/>
          <a:stretch>
            <a:fillRect/>
          </a:stretch>
        </p:blipFill>
        <p:spPr>
          <a:xfrm>
            <a:off x="732952" y="4574171"/>
            <a:ext cx="4798715" cy="2194284"/>
          </a:xfrm>
          <a:prstGeom prst="rect">
            <a:avLst/>
          </a:prstGeom>
        </p:spPr>
      </p:pic>
      <p:pic>
        <p:nvPicPr>
          <p:cNvPr id="24" name="Image 23">
            <a:extLst>
              <a:ext uri="{FF2B5EF4-FFF2-40B4-BE49-F238E27FC236}">
                <a16:creationId xmlns:a16="http://schemas.microsoft.com/office/drawing/2014/main" id="{A900F74D-26F0-463E-9857-0DF7879FCE66}"/>
              </a:ext>
            </a:extLst>
          </p:cNvPr>
          <p:cNvPicPr>
            <a:picLocks noChangeAspect="1"/>
          </p:cNvPicPr>
          <p:nvPr/>
        </p:nvPicPr>
        <p:blipFill>
          <a:blip r:embed="rId7"/>
          <a:stretch>
            <a:fillRect/>
          </a:stretch>
        </p:blipFill>
        <p:spPr>
          <a:xfrm>
            <a:off x="144855" y="339694"/>
            <a:ext cx="1009650" cy="590550"/>
          </a:xfrm>
          <a:prstGeom prst="rect">
            <a:avLst/>
          </a:prstGeom>
        </p:spPr>
      </p:pic>
    </p:spTree>
    <p:extLst>
      <p:ext uri="{BB962C8B-B14F-4D97-AF65-F5344CB8AC3E}">
        <p14:creationId xmlns:p14="http://schemas.microsoft.com/office/powerpoint/2010/main" val="3399004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A96EEF-A9DB-4825-8B86-56A94BA29424}"/>
              </a:ext>
            </a:extLst>
          </p:cNvPr>
          <p:cNvPicPr>
            <a:picLocks noChangeAspect="1"/>
          </p:cNvPicPr>
          <p:nvPr/>
        </p:nvPicPr>
        <p:blipFill>
          <a:blip r:embed="rId2"/>
          <a:stretch>
            <a:fillRect/>
          </a:stretch>
        </p:blipFill>
        <p:spPr>
          <a:xfrm>
            <a:off x="0" y="0"/>
            <a:ext cx="4950895" cy="6858000"/>
          </a:xfrm>
          <a:prstGeom prst="rect">
            <a:avLst/>
          </a:prstGeom>
        </p:spPr>
      </p:pic>
      <p:sp>
        <p:nvSpPr>
          <p:cNvPr id="5" name="ZoneTexte 4">
            <a:extLst>
              <a:ext uri="{FF2B5EF4-FFF2-40B4-BE49-F238E27FC236}">
                <a16:creationId xmlns:a16="http://schemas.microsoft.com/office/drawing/2014/main" id="{19BE61C1-CB42-47F0-B0BC-D5844E75BAFB}"/>
              </a:ext>
            </a:extLst>
          </p:cNvPr>
          <p:cNvSpPr txBox="1"/>
          <p:nvPr/>
        </p:nvSpPr>
        <p:spPr>
          <a:xfrm>
            <a:off x="5088047" y="651849"/>
            <a:ext cx="702548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Notre</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 stratégie « </a:t>
            </a:r>
            <a:r>
              <a:rPr kumimoji="0" lang="fr-FR" sz="1800" b="1" i="0" u="none" strike="noStrike" kern="1200" cap="none" spc="0" normalizeH="0" baseline="30000" noProof="0" dirty="0" err="1">
                <a:ln>
                  <a:noFill/>
                </a:ln>
                <a:solidFill>
                  <a:srgbClr val="000000"/>
                </a:solidFill>
                <a:effectLst/>
                <a:uLnTx/>
                <a:uFillTx/>
                <a:latin typeface="Calibri" panose="020F0502020204030204"/>
                <a:ea typeface="+mn-ea"/>
                <a:cs typeface="+mn-cs"/>
              </a:rPr>
              <a:t>GloCal</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 »</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permet de déployer et d’adapter la stratégie globale du Groupe. Nous nous appuyons sur des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valeurs humaines, professionnelles et managériales définies et partagées</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pour guider nos actions et donner du sens à notre performance. Notre objectif est d’offrir à nos clients des solutions toujours plus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sécurisées,</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toujours plus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respectueuses de l’environnement </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et toujours plus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adaptées aux besoins</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de nos partenaires. Pour transformer cet objectif en plans d’actions, nous avons défini trois axes stratégiques majeurs :</a:t>
            </a:r>
          </a:p>
        </p:txBody>
      </p:sp>
      <p:sp>
        <p:nvSpPr>
          <p:cNvPr id="6" name="ZoneTexte 5">
            <a:extLst>
              <a:ext uri="{FF2B5EF4-FFF2-40B4-BE49-F238E27FC236}">
                <a16:creationId xmlns:a16="http://schemas.microsoft.com/office/drawing/2014/main" id="{F1A0C88A-BD11-4479-8159-FEFE5FC322E2}"/>
              </a:ext>
            </a:extLst>
          </p:cNvPr>
          <p:cNvSpPr txBox="1"/>
          <p:nvPr/>
        </p:nvSpPr>
        <p:spPr>
          <a:xfrm>
            <a:off x="7985157" y="12753"/>
            <a:ext cx="404689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rPr>
              <a:t>NOTRE</a:t>
            </a:r>
            <a:r>
              <a:rPr kumimoji="0" lang="fr-FR" sz="3200" b="1" i="0" u="none" strike="noStrike" kern="1200" cap="none" spc="0" normalizeH="0" baseline="0" noProof="0" dirty="0">
                <a:ln>
                  <a:noFill/>
                </a:ln>
                <a:solidFill>
                  <a:srgbClr val="FFC000"/>
                </a:solidFill>
                <a:effectLst/>
                <a:uLnTx/>
                <a:uFillTx/>
                <a:latin typeface="Calibri" panose="020F0502020204030204"/>
                <a:ea typeface="+mn-ea"/>
                <a:cs typeface="+mn-cs"/>
              </a:rPr>
              <a:t> STRATEGIE</a:t>
            </a:r>
          </a:p>
        </p:txBody>
      </p:sp>
      <p:pic>
        <p:nvPicPr>
          <p:cNvPr id="8" name="Image 7">
            <a:extLst>
              <a:ext uri="{FF2B5EF4-FFF2-40B4-BE49-F238E27FC236}">
                <a16:creationId xmlns:a16="http://schemas.microsoft.com/office/drawing/2014/main" id="{0D7A0C56-2F5C-4386-A364-F0266EBEAEDC}"/>
              </a:ext>
            </a:extLst>
          </p:cNvPr>
          <p:cNvPicPr>
            <a:picLocks noChangeAspect="1"/>
          </p:cNvPicPr>
          <p:nvPr/>
        </p:nvPicPr>
        <p:blipFill>
          <a:blip r:embed="rId3"/>
          <a:stretch>
            <a:fillRect/>
          </a:stretch>
        </p:blipFill>
        <p:spPr>
          <a:xfrm>
            <a:off x="5809603" y="1591633"/>
            <a:ext cx="5582375" cy="2055875"/>
          </a:xfrm>
          <a:prstGeom prst="rect">
            <a:avLst/>
          </a:prstGeom>
        </p:spPr>
      </p:pic>
      <p:sp>
        <p:nvSpPr>
          <p:cNvPr id="9" name="ZoneTexte 8">
            <a:extLst>
              <a:ext uri="{FF2B5EF4-FFF2-40B4-BE49-F238E27FC236}">
                <a16:creationId xmlns:a16="http://schemas.microsoft.com/office/drawing/2014/main" id="{51F6AB54-120B-4B4B-BFEE-3450CE6434A2}"/>
              </a:ext>
            </a:extLst>
          </p:cNvPr>
          <p:cNvSpPr txBox="1"/>
          <p:nvPr/>
        </p:nvSpPr>
        <p:spPr>
          <a:xfrm>
            <a:off x="5088047" y="3666651"/>
            <a:ext cx="70254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Avec un programme transverse pour atteindre ces objectifs : </a:t>
            </a:r>
            <a:r>
              <a:rPr kumimoji="0" lang="fr-FR" sz="1800" b="1" i="0" u="none" strike="noStrike" kern="1200" cap="none" spc="0" normalizeH="0" baseline="30000" noProof="0" dirty="0">
                <a:ln>
                  <a:noFill/>
                </a:ln>
                <a:solidFill>
                  <a:srgbClr val="000000"/>
                </a:solidFill>
                <a:effectLst/>
                <a:uLnTx/>
                <a:uFillTx/>
                <a:latin typeface="Calibri" panose="020F0502020204030204"/>
                <a:ea typeface="+mn-ea"/>
                <a:cs typeface="+mn-cs"/>
              </a:rPr>
              <a:t>la transformation digitale</a:t>
            </a:r>
            <a:r>
              <a:rPr kumimoji="0" lang="fr-FR" sz="1800" b="0" i="0" u="none" strike="noStrike" kern="1200" cap="none" spc="0" normalizeH="0" baseline="30000" noProof="0" dirty="0">
                <a:ln>
                  <a:noFill/>
                </a:ln>
                <a:solidFill>
                  <a:srgbClr val="000000"/>
                </a:solidFill>
                <a:effectLst/>
                <a:uLnTx/>
                <a:uFillTx/>
                <a:latin typeface="Calibri" panose="020F0502020204030204"/>
                <a:ea typeface="+mn-ea"/>
                <a:cs typeface="+mn-cs"/>
              </a:rPr>
              <a:t>, facteur clé de nos succès futurs.</a:t>
            </a:r>
          </a:p>
        </p:txBody>
      </p:sp>
      <p:sp>
        <p:nvSpPr>
          <p:cNvPr id="10" name="ZoneTexte 9">
            <a:extLst>
              <a:ext uri="{FF2B5EF4-FFF2-40B4-BE49-F238E27FC236}">
                <a16:creationId xmlns:a16="http://schemas.microsoft.com/office/drawing/2014/main" id="{37C6E892-5A19-4CB0-8112-55C05DCAC482}"/>
              </a:ext>
            </a:extLst>
          </p:cNvPr>
          <p:cNvSpPr txBox="1"/>
          <p:nvPr/>
        </p:nvSpPr>
        <p:spPr>
          <a:xfrm>
            <a:off x="10242187" y="3882095"/>
            <a:ext cx="19102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61412"/>
                </a:solidFill>
                <a:effectLst/>
                <a:uLnTx/>
                <a:uFillTx/>
                <a:latin typeface="Calibri" panose="020F0502020204030204"/>
                <a:ea typeface="+mn-ea"/>
                <a:cs typeface="+mn-cs"/>
              </a:rPr>
              <a:t>*S.L.A = Service </a:t>
            </a:r>
            <a:r>
              <a:rPr kumimoji="0" lang="fr-FR" sz="1000" b="0" i="0" u="none" strike="noStrike" kern="1200" cap="none" spc="0" normalizeH="0" baseline="0" noProof="0" dirty="0" err="1">
                <a:ln>
                  <a:noFill/>
                </a:ln>
                <a:solidFill>
                  <a:srgbClr val="161412"/>
                </a:solidFill>
                <a:effectLst/>
                <a:uLnTx/>
                <a:uFillTx/>
                <a:latin typeface="Calibri" panose="020F0502020204030204"/>
                <a:ea typeface="+mn-ea"/>
                <a:cs typeface="+mn-cs"/>
              </a:rPr>
              <a:t>Level</a:t>
            </a:r>
            <a:r>
              <a:rPr kumimoji="0" lang="fr-FR" sz="1000" b="0" i="0" u="none" strike="noStrike" kern="1200" cap="none" spc="0" normalizeH="0" baseline="0" noProof="0" dirty="0">
                <a:ln>
                  <a:noFill/>
                </a:ln>
                <a:solidFill>
                  <a:srgbClr val="161412"/>
                </a:solidFill>
                <a:effectLst/>
                <a:uLnTx/>
                <a:uFillTx/>
                <a:latin typeface="Calibri" panose="020F0502020204030204"/>
                <a:ea typeface="+mn-ea"/>
                <a:cs typeface="+mn-cs"/>
              </a:rPr>
              <a:t> Agreement</a:t>
            </a:r>
          </a:p>
        </p:txBody>
      </p:sp>
      <p:sp>
        <p:nvSpPr>
          <p:cNvPr id="11" name="Rectangle 10">
            <a:extLst>
              <a:ext uri="{FF2B5EF4-FFF2-40B4-BE49-F238E27FC236}">
                <a16:creationId xmlns:a16="http://schemas.microsoft.com/office/drawing/2014/main" id="{E182C839-E05A-4EF6-8B46-CBD6440D84A1}"/>
              </a:ext>
            </a:extLst>
          </p:cNvPr>
          <p:cNvSpPr/>
          <p:nvPr/>
        </p:nvSpPr>
        <p:spPr>
          <a:xfrm>
            <a:off x="4950895" y="4200808"/>
            <a:ext cx="7241105" cy="267633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6A3C6C97-DDF5-4429-89B3-7E5715063B02}"/>
              </a:ext>
            </a:extLst>
          </p:cNvPr>
          <p:cNvSpPr txBox="1"/>
          <p:nvPr/>
        </p:nvSpPr>
        <p:spPr>
          <a:xfrm>
            <a:off x="5269116" y="5066490"/>
            <a:ext cx="363949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30000" noProof="0" dirty="0">
                <a:ln>
                  <a:noFill/>
                </a:ln>
                <a:solidFill>
                  <a:srgbClr val="FFFFFF"/>
                </a:solidFill>
                <a:effectLst/>
                <a:uLnTx/>
                <a:uFillTx/>
                <a:latin typeface="Calibri" panose="020F0502020204030204"/>
                <a:ea typeface="+mn-ea"/>
                <a:cs typeface="+mn-cs"/>
              </a:rPr>
              <a:t>Nous sommes convaincus que </a:t>
            </a:r>
            <a:r>
              <a:rPr kumimoji="0" lang="fr-FR" sz="1800" b="1" i="0" u="none" strike="noStrike" kern="1200" cap="none" spc="0" normalizeH="0" baseline="30000" noProof="0" dirty="0">
                <a:ln>
                  <a:noFill/>
                </a:ln>
                <a:solidFill>
                  <a:srgbClr val="FFFFFF"/>
                </a:solidFill>
                <a:effectLst/>
                <a:uLnTx/>
                <a:uFillTx/>
                <a:latin typeface="Calibri" panose="020F0502020204030204"/>
                <a:ea typeface="+mn-ea"/>
                <a:cs typeface="+mn-cs"/>
              </a:rPr>
              <a:t>chaque salarié joue un rôle clé</a:t>
            </a:r>
            <a:r>
              <a:rPr kumimoji="0" lang="fr-FR" sz="1800" b="0" i="0" u="none" strike="noStrike" kern="1200" cap="none" spc="0" normalizeH="0" baseline="30000" noProof="0" dirty="0">
                <a:ln>
                  <a:noFill/>
                </a:ln>
                <a:solidFill>
                  <a:srgbClr val="FFFFFF"/>
                </a:solidFill>
                <a:effectLst/>
                <a:uLnTx/>
                <a:uFillTx/>
                <a:latin typeface="Calibri" panose="020F0502020204030204"/>
                <a:ea typeface="+mn-ea"/>
                <a:cs typeface="+mn-cs"/>
              </a:rPr>
              <a:t> dans la réussite du Groupe, un programme durable de “Change” met les collaborateurs au cœur de la performance. Cela se traduit par des chantiers liés à l’environnement de travail, au partage et à l’appropriation des valeurs, à l’accompagnement des managers mais aussi à l’harmonisation des bonnes pratiques RH.</a:t>
            </a:r>
          </a:p>
        </p:txBody>
      </p:sp>
      <p:sp>
        <p:nvSpPr>
          <p:cNvPr id="15" name="ZoneTexte 14">
            <a:extLst>
              <a:ext uri="{FF2B5EF4-FFF2-40B4-BE49-F238E27FC236}">
                <a16:creationId xmlns:a16="http://schemas.microsoft.com/office/drawing/2014/main" id="{C5F69B0E-BB7B-47C9-B46F-2116A45D839E}"/>
              </a:ext>
            </a:extLst>
          </p:cNvPr>
          <p:cNvSpPr txBox="1"/>
          <p:nvPr/>
        </p:nvSpPr>
        <p:spPr>
          <a:xfrm>
            <a:off x="5269116" y="4200808"/>
            <a:ext cx="40468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FFFFF"/>
                </a:solidFill>
                <a:effectLst/>
                <a:uLnTx/>
                <a:uFillTx/>
                <a:latin typeface="Calibri" panose="020F0502020204030204"/>
                <a:ea typeface="+mn-ea"/>
                <a:cs typeface="+mn-cs"/>
              </a:rPr>
              <a:t>NOS </a:t>
            </a:r>
            <a:r>
              <a:rPr kumimoji="0" lang="fr-FR" sz="3200" b="1" i="0" u="none" strike="noStrike" kern="1200" cap="none" spc="0" normalizeH="0" baseline="0" noProof="0" dirty="0">
                <a:ln>
                  <a:noFill/>
                </a:ln>
                <a:solidFill>
                  <a:srgbClr val="FFFFFF"/>
                </a:solidFill>
                <a:effectLst/>
                <a:uLnTx/>
                <a:uFillTx/>
                <a:latin typeface="Calibri" panose="020F0502020204030204"/>
                <a:ea typeface="+mn-ea"/>
                <a:cs typeface="+mn-cs"/>
              </a:rPr>
              <a:t>VALEURS</a:t>
            </a:r>
          </a:p>
        </p:txBody>
      </p:sp>
      <p:sp>
        <p:nvSpPr>
          <p:cNvPr id="16" name="Ellipse 15">
            <a:extLst>
              <a:ext uri="{FF2B5EF4-FFF2-40B4-BE49-F238E27FC236}">
                <a16:creationId xmlns:a16="http://schemas.microsoft.com/office/drawing/2014/main" id="{5CDA4638-589D-49EE-B9C0-AF8E7451DD44}"/>
              </a:ext>
            </a:extLst>
          </p:cNvPr>
          <p:cNvSpPr/>
          <p:nvPr/>
        </p:nvSpPr>
        <p:spPr>
          <a:xfrm>
            <a:off x="9506139" y="4390931"/>
            <a:ext cx="2390114" cy="2353901"/>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98587A5B-7E02-4E00-BEAC-785B46804607}"/>
              </a:ext>
            </a:extLst>
          </p:cNvPr>
          <p:cNvSpPr txBox="1"/>
          <p:nvPr/>
        </p:nvSpPr>
        <p:spPr>
          <a:xfrm>
            <a:off x="9666767" y="4598385"/>
            <a:ext cx="206885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panose="020F0502020204030204"/>
                <a:ea typeface="+mn-ea"/>
                <a:cs typeface="+mn-cs"/>
              </a:rPr>
              <a:t>EXCELLENCE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libri" panose="020F0502020204030204"/>
                <a:ea typeface="+mn-ea"/>
                <a:cs typeface="+mn-cs"/>
              </a:rPr>
              <a:t>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panose="020F0502020204030204"/>
                <a:ea typeface="+mn-ea"/>
                <a:cs typeface="+mn-cs"/>
              </a:rPr>
              <a:t>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libri" panose="020F0502020204030204"/>
                <a:ea typeface="+mn-ea"/>
                <a:cs typeface="+mn-cs"/>
              </a:rPr>
              <a:t>RESPONSABILITE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alibri" panose="020F0502020204030204"/>
                <a:ea typeface="+mn-ea"/>
                <a:cs typeface="+mn-cs"/>
              </a:rPr>
              <a:t>RESPECT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alibri" panose="020F0502020204030204"/>
                <a:ea typeface="+mn-ea"/>
                <a:cs typeface="+mn-cs"/>
              </a:rPr>
              <a:t>CONFIANCE</a:t>
            </a:r>
          </a:p>
        </p:txBody>
      </p:sp>
    </p:spTree>
    <p:extLst>
      <p:ext uri="{BB962C8B-B14F-4D97-AF65-F5344CB8AC3E}">
        <p14:creationId xmlns:p14="http://schemas.microsoft.com/office/powerpoint/2010/main" val="23016262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F4AE612-4093-4CF4-96C6-665D3AB9D29B}"/>
              </a:ext>
            </a:extLst>
          </p:cNvPr>
          <p:cNvPicPr>
            <a:picLocks noChangeAspect="1"/>
          </p:cNvPicPr>
          <p:nvPr/>
        </p:nvPicPr>
        <p:blipFill rotWithShape="1">
          <a:blip r:embed="rId2"/>
          <a:srcRect t="1984" b="6736"/>
          <a:stretch/>
        </p:blipFill>
        <p:spPr>
          <a:xfrm>
            <a:off x="-1" y="0"/>
            <a:ext cx="12183131" cy="4974538"/>
          </a:xfrm>
          <a:prstGeom prst="rect">
            <a:avLst/>
          </a:prstGeom>
        </p:spPr>
      </p:pic>
      <p:sp>
        <p:nvSpPr>
          <p:cNvPr id="3" name="Organigramme : Terminateur 8">
            <a:extLst>
              <a:ext uri="{FF2B5EF4-FFF2-40B4-BE49-F238E27FC236}">
                <a16:creationId xmlns:a16="http://schemas.microsoft.com/office/drawing/2014/main" id="{22356265-D6EC-4087-9F62-7EEFD0E3272E}"/>
              </a:ext>
            </a:extLst>
          </p:cNvPr>
          <p:cNvSpPr/>
          <p:nvPr/>
        </p:nvSpPr>
        <p:spPr>
          <a:xfrm>
            <a:off x="2477728" y="353961"/>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7136EF78-97EB-4A39-84DA-BF1B6CBBCF80}"/>
              </a:ext>
            </a:extLst>
          </p:cNvPr>
          <p:cNvSpPr txBox="1"/>
          <p:nvPr/>
        </p:nvSpPr>
        <p:spPr>
          <a:xfrm>
            <a:off x="2723535" y="333278"/>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PHILIPPE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NOBLET</a:t>
            </a:r>
          </a:p>
        </p:txBody>
      </p:sp>
      <p:sp>
        <p:nvSpPr>
          <p:cNvPr id="5" name="ZoneTexte 4">
            <a:extLst>
              <a:ext uri="{FF2B5EF4-FFF2-40B4-BE49-F238E27FC236}">
                <a16:creationId xmlns:a16="http://schemas.microsoft.com/office/drawing/2014/main" id="{D76929BB-4A23-4B01-8625-D609CC38392D}"/>
              </a:ext>
            </a:extLst>
          </p:cNvPr>
          <p:cNvSpPr txBox="1"/>
          <p:nvPr/>
        </p:nvSpPr>
        <p:spPr>
          <a:xfrm>
            <a:off x="2723535" y="550606"/>
            <a:ext cx="13961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Secrétaire Général</a:t>
            </a:r>
          </a:p>
        </p:txBody>
      </p:sp>
      <p:sp>
        <p:nvSpPr>
          <p:cNvPr id="6" name="Organigramme : Terminateur 8">
            <a:extLst>
              <a:ext uri="{FF2B5EF4-FFF2-40B4-BE49-F238E27FC236}">
                <a16:creationId xmlns:a16="http://schemas.microsoft.com/office/drawing/2014/main" id="{9FC7FE11-8556-4738-8F2D-9522B0171CE4}"/>
              </a:ext>
            </a:extLst>
          </p:cNvPr>
          <p:cNvSpPr/>
          <p:nvPr/>
        </p:nvSpPr>
        <p:spPr>
          <a:xfrm>
            <a:off x="4458931" y="575184"/>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EC7CC01F-BEAE-4162-8A01-0A0C01241196}"/>
              </a:ext>
            </a:extLst>
          </p:cNvPr>
          <p:cNvSpPr txBox="1"/>
          <p:nvPr/>
        </p:nvSpPr>
        <p:spPr>
          <a:xfrm>
            <a:off x="4626081" y="554501"/>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CARLOS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HERNANDEZ</a:t>
            </a:r>
          </a:p>
        </p:txBody>
      </p:sp>
      <p:sp>
        <p:nvSpPr>
          <p:cNvPr id="8" name="ZoneTexte 7">
            <a:extLst>
              <a:ext uri="{FF2B5EF4-FFF2-40B4-BE49-F238E27FC236}">
                <a16:creationId xmlns:a16="http://schemas.microsoft.com/office/drawing/2014/main" id="{49AF596D-E320-4900-A442-4AB9B025D383}"/>
              </a:ext>
            </a:extLst>
          </p:cNvPr>
          <p:cNvSpPr txBox="1"/>
          <p:nvPr/>
        </p:nvSpPr>
        <p:spPr>
          <a:xfrm>
            <a:off x="4557254" y="771829"/>
            <a:ext cx="17353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Directeur Zone Amériques</a:t>
            </a:r>
          </a:p>
        </p:txBody>
      </p:sp>
      <p:sp>
        <p:nvSpPr>
          <p:cNvPr id="9" name="Organigramme : Terminateur 8">
            <a:extLst>
              <a:ext uri="{FF2B5EF4-FFF2-40B4-BE49-F238E27FC236}">
                <a16:creationId xmlns:a16="http://schemas.microsoft.com/office/drawing/2014/main" id="{C7739E4F-6E89-48F1-948B-B1F190B1EC1F}"/>
              </a:ext>
            </a:extLst>
          </p:cNvPr>
          <p:cNvSpPr/>
          <p:nvPr/>
        </p:nvSpPr>
        <p:spPr>
          <a:xfrm>
            <a:off x="7177557" y="580098"/>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CA25441C-F12F-44E1-ABE7-BC5542B92668}"/>
              </a:ext>
            </a:extLst>
          </p:cNvPr>
          <p:cNvSpPr txBox="1"/>
          <p:nvPr/>
        </p:nvSpPr>
        <p:spPr>
          <a:xfrm>
            <a:off x="7374203" y="559415"/>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PATRICK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MURRIS</a:t>
            </a:r>
          </a:p>
        </p:txBody>
      </p:sp>
      <p:sp>
        <p:nvSpPr>
          <p:cNvPr id="11" name="ZoneTexte 10">
            <a:extLst>
              <a:ext uri="{FF2B5EF4-FFF2-40B4-BE49-F238E27FC236}">
                <a16:creationId xmlns:a16="http://schemas.microsoft.com/office/drawing/2014/main" id="{6BCD97C5-B265-4639-B3CA-441697E6663B}"/>
              </a:ext>
            </a:extLst>
          </p:cNvPr>
          <p:cNvSpPr txBox="1"/>
          <p:nvPr/>
        </p:nvSpPr>
        <p:spPr>
          <a:xfrm>
            <a:off x="7334872" y="776743"/>
            <a:ext cx="17353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Directeur Zone Europe</a:t>
            </a:r>
          </a:p>
        </p:txBody>
      </p:sp>
      <p:sp>
        <p:nvSpPr>
          <p:cNvPr id="12" name="Organigramme : Terminateur 8">
            <a:extLst>
              <a:ext uri="{FF2B5EF4-FFF2-40B4-BE49-F238E27FC236}">
                <a16:creationId xmlns:a16="http://schemas.microsoft.com/office/drawing/2014/main" id="{71D96B61-5914-46D3-AE38-7A573467343F}"/>
              </a:ext>
            </a:extLst>
          </p:cNvPr>
          <p:cNvSpPr/>
          <p:nvPr/>
        </p:nvSpPr>
        <p:spPr>
          <a:xfrm>
            <a:off x="324453" y="3234814"/>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43DB1034-BEB7-494C-8699-D5F63148D2E4}"/>
              </a:ext>
            </a:extLst>
          </p:cNvPr>
          <p:cNvSpPr txBox="1"/>
          <p:nvPr/>
        </p:nvSpPr>
        <p:spPr>
          <a:xfrm>
            <a:off x="491603" y="3214131"/>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DAMIEN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GAUTIER</a:t>
            </a:r>
          </a:p>
        </p:txBody>
      </p:sp>
      <p:sp>
        <p:nvSpPr>
          <p:cNvPr id="14" name="ZoneTexte 13">
            <a:extLst>
              <a:ext uri="{FF2B5EF4-FFF2-40B4-BE49-F238E27FC236}">
                <a16:creationId xmlns:a16="http://schemas.microsoft.com/office/drawing/2014/main" id="{F20F5190-6736-44C7-AF98-F78D613C651A}"/>
              </a:ext>
            </a:extLst>
          </p:cNvPr>
          <p:cNvSpPr txBox="1"/>
          <p:nvPr/>
        </p:nvSpPr>
        <p:spPr>
          <a:xfrm>
            <a:off x="471936" y="3431459"/>
            <a:ext cx="17353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Directeur Zone APAC</a:t>
            </a:r>
          </a:p>
        </p:txBody>
      </p:sp>
      <p:sp>
        <p:nvSpPr>
          <p:cNvPr id="15" name="Organigramme : Terminateur 8">
            <a:extLst>
              <a:ext uri="{FF2B5EF4-FFF2-40B4-BE49-F238E27FC236}">
                <a16:creationId xmlns:a16="http://schemas.microsoft.com/office/drawing/2014/main" id="{3F5FCCA1-3187-4277-85EA-8EBBBC9EF1D0}"/>
              </a:ext>
            </a:extLst>
          </p:cNvPr>
          <p:cNvSpPr/>
          <p:nvPr/>
        </p:nvSpPr>
        <p:spPr>
          <a:xfrm>
            <a:off x="2939846" y="3274149"/>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E4969F45-3720-4D8D-BE4C-3E4D0482EA33}"/>
              </a:ext>
            </a:extLst>
          </p:cNvPr>
          <p:cNvSpPr txBox="1"/>
          <p:nvPr/>
        </p:nvSpPr>
        <p:spPr>
          <a:xfrm>
            <a:off x="3106996" y="3253466"/>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STEPHANE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HUBERT</a:t>
            </a:r>
          </a:p>
        </p:txBody>
      </p:sp>
      <p:sp>
        <p:nvSpPr>
          <p:cNvPr id="17" name="ZoneTexte 16">
            <a:extLst>
              <a:ext uri="{FF2B5EF4-FFF2-40B4-BE49-F238E27FC236}">
                <a16:creationId xmlns:a16="http://schemas.microsoft.com/office/drawing/2014/main" id="{A868D9BF-7E4E-4E95-AB26-2BB52A4AA340}"/>
              </a:ext>
            </a:extLst>
          </p:cNvPr>
          <p:cNvSpPr txBox="1"/>
          <p:nvPr/>
        </p:nvSpPr>
        <p:spPr>
          <a:xfrm>
            <a:off x="2880851" y="3470794"/>
            <a:ext cx="189762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Directeur « Expérience Client »</a:t>
            </a:r>
          </a:p>
        </p:txBody>
      </p:sp>
      <p:sp>
        <p:nvSpPr>
          <p:cNvPr id="18" name="Organigramme : Terminateur 8">
            <a:extLst>
              <a:ext uri="{FF2B5EF4-FFF2-40B4-BE49-F238E27FC236}">
                <a16:creationId xmlns:a16="http://schemas.microsoft.com/office/drawing/2014/main" id="{1BF00B38-EB1F-4A7B-BA12-D8B12F50CBB3}"/>
              </a:ext>
            </a:extLst>
          </p:cNvPr>
          <p:cNvSpPr/>
          <p:nvPr/>
        </p:nvSpPr>
        <p:spPr>
          <a:xfrm>
            <a:off x="5919024" y="3224983"/>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2DCE84B2-8DCB-4EE8-AF0C-A1AB1D06D2C2}"/>
              </a:ext>
            </a:extLst>
          </p:cNvPr>
          <p:cNvSpPr txBox="1"/>
          <p:nvPr/>
        </p:nvSpPr>
        <p:spPr>
          <a:xfrm>
            <a:off x="6086174" y="3204300"/>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PATRICE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METAIRIE</a:t>
            </a:r>
          </a:p>
        </p:txBody>
      </p:sp>
      <p:sp>
        <p:nvSpPr>
          <p:cNvPr id="20" name="ZoneTexte 19">
            <a:extLst>
              <a:ext uri="{FF2B5EF4-FFF2-40B4-BE49-F238E27FC236}">
                <a16:creationId xmlns:a16="http://schemas.microsoft.com/office/drawing/2014/main" id="{F79B3C03-E152-4A33-9996-93FC072BBFA8}"/>
              </a:ext>
            </a:extLst>
          </p:cNvPr>
          <p:cNvSpPr txBox="1"/>
          <p:nvPr/>
        </p:nvSpPr>
        <p:spPr>
          <a:xfrm>
            <a:off x="6135337" y="3421628"/>
            <a:ext cx="17353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Directeur Industriel</a:t>
            </a:r>
          </a:p>
        </p:txBody>
      </p:sp>
      <p:sp>
        <p:nvSpPr>
          <p:cNvPr id="21" name="Organigramme : Terminateur 8">
            <a:extLst>
              <a:ext uri="{FF2B5EF4-FFF2-40B4-BE49-F238E27FC236}">
                <a16:creationId xmlns:a16="http://schemas.microsoft.com/office/drawing/2014/main" id="{F0F2CA59-C4B2-4BB0-A491-1FF09E52BBE9}"/>
              </a:ext>
            </a:extLst>
          </p:cNvPr>
          <p:cNvSpPr/>
          <p:nvPr/>
        </p:nvSpPr>
        <p:spPr>
          <a:xfrm>
            <a:off x="9960097" y="757080"/>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2D4D0D72-B134-402E-8262-F584DD8AED40}"/>
              </a:ext>
            </a:extLst>
          </p:cNvPr>
          <p:cNvSpPr txBox="1"/>
          <p:nvPr/>
        </p:nvSpPr>
        <p:spPr>
          <a:xfrm>
            <a:off x="10019093" y="736397"/>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SEBASTIEN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MARTINEAU</a:t>
            </a:r>
          </a:p>
        </p:txBody>
      </p:sp>
      <p:sp>
        <p:nvSpPr>
          <p:cNvPr id="23" name="ZoneTexte 22">
            <a:extLst>
              <a:ext uri="{FF2B5EF4-FFF2-40B4-BE49-F238E27FC236}">
                <a16:creationId xmlns:a16="http://schemas.microsoft.com/office/drawing/2014/main" id="{3947C6FD-F433-40A4-B22F-01D982D33E29}"/>
              </a:ext>
            </a:extLst>
          </p:cNvPr>
          <p:cNvSpPr txBox="1"/>
          <p:nvPr/>
        </p:nvSpPr>
        <p:spPr>
          <a:xfrm>
            <a:off x="10245235" y="963557"/>
            <a:ext cx="17353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Directeur Financier</a:t>
            </a:r>
          </a:p>
        </p:txBody>
      </p:sp>
      <p:sp>
        <p:nvSpPr>
          <p:cNvPr id="24" name="Organigramme : Terminateur 8">
            <a:extLst>
              <a:ext uri="{FF2B5EF4-FFF2-40B4-BE49-F238E27FC236}">
                <a16:creationId xmlns:a16="http://schemas.microsoft.com/office/drawing/2014/main" id="{0F331664-CA1C-4BAE-B2DF-29D6BD522395}"/>
              </a:ext>
            </a:extLst>
          </p:cNvPr>
          <p:cNvSpPr/>
          <p:nvPr/>
        </p:nvSpPr>
        <p:spPr>
          <a:xfrm>
            <a:off x="8298437" y="3932909"/>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9FED997F-25C6-446D-BBD4-7BEA45829E4B}"/>
              </a:ext>
            </a:extLst>
          </p:cNvPr>
          <p:cNvSpPr txBox="1"/>
          <p:nvPr/>
        </p:nvSpPr>
        <p:spPr>
          <a:xfrm>
            <a:off x="8416427" y="3912226"/>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ALEXANDRE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SAUBOT</a:t>
            </a:r>
          </a:p>
        </p:txBody>
      </p:sp>
      <p:sp>
        <p:nvSpPr>
          <p:cNvPr id="26" name="ZoneTexte 25">
            <a:extLst>
              <a:ext uri="{FF2B5EF4-FFF2-40B4-BE49-F238E27FC236}">
                <a16:creationId xmlns:a16="http://schemas.microsoft.com/office/drawing/2014/main" id="{B87A2EAE-844F-4683-A7A8-30142B417894}"/>
              </a:ext>
            </a:extLst>
          </p:cNvPr>
          <p:cNvSpPr txBox="1"/>
          <p:nvPr/>
        </p:nvSpPr>
        <p:spPr>
          <a:xfrm>
            <a:off x="8593407" y="4129554"/>
            <a:ext cx="173539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9AE00"/>
                </a:solidFill>
                <a:effectLst/>
                <a:uLnTx/>
                <a:uFillTx/>
                <a:latin typeface="Calibri" panose="020F0502020204030204"/>
                <a:ea typeface="+mn-ea"/>
                <a:cs typeface="+mn-cs"/>
              </a:rPr>
              <a:t>Directeur Général</a:t>
            </a:r>
          </a:p>
        </p:txBody>
      </p:sp>
      <p:pic>
        <p:nvPicPr>
          <p:cNvPr id="27" name="Image 26">
            <a:extLst>
              <a:ext uri="{FF2B5EF4-FFF2-40B4-BE49-F238E27FC236}">
                <a16:creationId xmlns:a16="http://schemas.microsoft.com/office/drawing/2014/main" id="{507BEF00-64AF-43B7-8CA9-23B07BFC0906}"/>
              </a:ext>
            </a:extLst>
          </p:cNvPr>
          <p:cNvPicPr>
            <a:picLocks noChangeAspect="1"/>
          </p:cNvPicPr>
          <p:nvPr/>
        </p:nvPicPr>
        <p:blipFill>
          <a:blip r:embed="rId3"/>
          <a:stretch>
            <a:fillRect/>
          </a:stretch>
        </p:blipFill>
        <p:spPr>
          <a:xfrm>
            <a:off x="1013548" y="3975090"/>
            <a:ext cx="1641987" cy="1639564"/>
          </a:xfrm>
          <a:prstGeom prst="ellipse">
            <a:avLst/>
          </a:prstGeom>
          <a:ln w="12700" cap="rnd">
            <a:solidFill>
              <a:srgbClr val="333333"/>
            </a:solid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29" name="ZoneTexte 28">
            <a:extLst>
              <a:ext uri="{FF2B5EF4-FFF2-40B4-BE49-F238E27FC236}">
                <a16:creationId xmlns:a16="http://schemas.microsoft.com/office/drawing/2014/main" id="{31C1048C-3043-4226-B182-1AD90CCB7275}"/>
              </a:ext>
            </a:extLst>
          </p:cNvPr>
          <p:cNvSpPr txBox="1"/>
          <p:nvPr/>
        </p:nvSpPr>
        <p:spPr>
          <a:xfrm>
            <a:off x="1087700" y="5688225"/>
            <a:ext cx="14936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ADMINISTRATEURS :</a:t>
            </a:r>
          </a:p>
        </p:txBody>
      </p:sp>
      <p:sp>
        <p:nvSpPr>
          <p:cNvPr id="30" name="Organigramme : Terminateur 8">
            <a:extLst>
              <a:ext uri="{FF2B5EF4-FFF2-40B4-BE49-F238E27FC236}">
                <a16:creationId xmlns:a16="http://schemas.microsoft.com/office/drawing/2014/main" id="{12237F3D-9223-429F-9648-5A87EE4714BF}"/>
              </a:ext>
            </a:extLst>
          </p:cNvPr>
          <p:cNvSpPr/>
          <p:nvPr/>
        </p:nvSpPr>
        <p:spPr>
          <a:xfrm>
            <a:off x="988140" y="5963276"/>
            <a:ext cx="1641987" cy="23109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595 w 20720"/>
              <a:gd name="connsiteY0" fmla="*/ 0 h 21600"/>
              <a:gd name="connsiteX1" fmla="*/ 17245 w 20720"/>
              <a:gd name="connsiteY1" fmla="*/ 0 h 21600"/>
              <a:gd name="connsiteX2" fmla="*/ 20720 w 20720"/>
              <a:gd name="connsiteY2" fmla="*/ 10800 h 21600"/>
              <a:gd name="connsiteX3" fmla="*/ 17245 w 20720"/>
              <a:gd name="connsiteY3" fmla="*/ 21600 h 21600"/>
              <a:gd name="connsiteX4" fmla="*/ 2595 w 20720"/>
              <a:gd name="connsiteY4" fmla="*/ 21600 h 21600"/>
              <a:gd name="connsiteX5" fmla="*/ 0 w 20720"/>
              <a:gd name="connsiteY5" fmla="*/ 10800 h 21600"/>
              <a:gd name="connsiteX6" fmla="*/ 2595 w 20720"/>
              <a:gd name="connsiteY6" fmla="*/ 0 h 21600"/>
              <a:gd name="connsiteX0" fmla="*/ 2595 w 19760"/>
              <a:gd name="connsiteY0" fmla="*/ 0 h 21600"/>
              <a:gd name="connsiteX1" fmla="*/ 17245 w 19760"/>
              <a:gd name="connsiteY1" fmla="*/ 0 h 21600"/>
              <a:gd name="connsiteX2" fmla="*/ 19760 w 19760"/>
              <a:gd name="connsiteY2" fmla="*/ 9422 h 21600"/>
              <a:gd name="connsiteX3" fmla="*/ 17245 w 19760"/>
              <a:gd name="connsiteY3" fmla="*/ 21600 h 21600"/>
              <a:gd name="connsiteX4" fmla="*/ 2595 w 19760"/>
              <a:gd name="connsiteY4" fmla="*/ 21600 h 21600"/>
              <a:gd name="connsiteX5" fmla="*/ 0 w 19760"/>
              <a:gd name="connsiteY5" fmla="*/ 10800 h 21600"/>
              <a:gd name="connsiteX6" fmla="*/ 2595 w 1976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0" h="21600">
                <a:moveTo>
                  <a:pt x="2595" y="0"/>
                </a:moveTo>
                <a:lnTo>
                  <a:pt x="17245" y="0"/>
                </a:lnTo>
                <a:cubicBezTo>
                  <a:pt x="19164" y="0"/>
                  <a:pt x="19760" y="3457"/>
                  <a:pt x="19760" y="9422"/>
                </a:cubicBezTo>
                <a:cubicBezTo>
                  <a:pt x="19760" y="15387"/>
                  <a:pt x="19164" y="21600"/>
                  <a:pt x="17245" y="21600"/>
                </a:cubicBezTo>
                <a:lnTo>
                  <a:pt x="2595" y="21600"/>
                </a:lnTo>
                <a:cubicBezTo>
                  <a:pt x="676" y="21600"/>
                  <a:pt x="0" y="16765"/>
                  <a:pt x="0" y="10800"/>
                </a:cubicBezTo>
                <a:cubicBezTo>
                  <a:pt x="0" y="4835"/>
                  <a:pt x="676" y="0"/>
                  <a:pt x="2595" y="0"/>
                </a:cubicBez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65785DF4-94B6-480D-A7FF-026FB66A57E6}"/>
              </a:ext>
            </a:extLst>
          </p:cNvPr>
          <p:cNvSpPr txBox="1"/>
          <p:nvPr/>
        </p:nvSpPr>
        <p:spPr>
          <a:xfrm>
            <a:off x="1243778" y="5952425"/>
            <a:ext cx="189762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FFFF"/>
                </a:solidFill>
                <a:effectLst/>
                <a:uLnTx/>
                <a:uFillTx/>
                <a:latin typeface="Calibri" panose="020F0502020204030204"/>
                <a:ea typeface="+mn-ea"/>
                <a:cs typeface="+mn-cs"/>
              </a:rPr>
              <a:t>Pierre </a:t>
            </a:r>
            <a:r>
              <a:rPr kumimoji="0" lang="fr-FR" sz="1100" b="1" i="0" u="none" strike="noStrike" kern="1200" cap="none" spc="0" normalizeH="0" baseline="0" noProof="0" dirty="0">
                <a:ln>
                  <a:noFill/>
                </a:ln>
                <a:solidFill>
                  <a:srgbClr val="FFFFFF"/>
                </a:solidFill>
                <a:effectLst/>
                <a:uLnTx/>
                <a:uFillTx/>
                <a:latin typeface="Calibri" panose="020F0502020204030204"/>
                <a:ea typeface="+mn-ea"/>
                <a:cs typeface="+mn-cs"/>
              </a:rPr>
              <a:t>SAUBOT</a:t>
            </a:r>
          </a:p>
        </p:txBody>
      </p:sp>
      <p:sp>
        <p:nvSpPr>
          <p:cNvPr id="32" name="ZoneTexte 31">
            <a:extLst>
              <a:ext uri="{FF2B5EF4-FFF2-40B4-BE49-F238E27FC236}">
                <a16:creationId xmlns:a16="http://schemas.microsoft.com/office/drawing/2014/main" id="{6501AC8F-83FD-48E5-9A4F-5462ECBB14BD}"/>
              </a:ext>
            </a:extLst>
          </p:cNvPr>
          <p:cNvSpPr txBox="1"/>
          <p:nvPr/>
        </p:nvSpPr>
        <p:spPr>
          <a:xfrm>
            <a:off x="793342" y="6159921"/>
            <a:ext cx="189762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161412"/>
                </a:solidFill>
                <a:effectLst/>
                <a:uLnTx/>
                <a:uFillTx/>
                <a:latin typeface="Calibri" panose="020F0502020204030204"/>
                <a:ea typeface="+mn-ea"/>
                <a:cs typeface="+mn-cs"/>
              </a:rPr>
              <a:t>Président</a:t>
            </a:r>
          </a:p>
        </p:txBody>
      </p:sp>
      <p:sp>
        <p:nvSpPr>
          <p:cNvPr id="34" name="ZoneTexte 33">
            <a:extLst>
              <a:ext uri="{FF2B5EF4-FFF2-40B4-BE49-F238E27FC236}">
                <a16:creationId xmlns:a16="http://schemas.microsoft.com/office/drawing/2014/main" id="{B5E93A78-B463-4471-9A9F-13886D234A28}"/>
              </a:ext>
            </a:extLst>
          </p:cNvPr>
          <p:cNvSpPr txBox="1"/>
          <p:nvPr/>
        </p:nvSpPr>
        <p:spPr>
          <a:xfrm>
            <a:off x="5046411" y="4464903"/>
            <a:ext cx="44417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9AE00"/>
                </a:solidFill>
                <a:effectLst/>
                <a:uLnTx/>
                <a:uFillTx/>
                <a:latin typeface="Calibri" panose="020F0502020204030204"/>
                <a:ea typeface="+mn-ea"/>
                <a:cs typeface="+mn-cs"/>
              </a:rPr>
              <a:t>GOUVERNANCE</a:t>
            </a:r>
            <a:r>
              <a:rPr kumimoji="0" lang="fr-FR" sz="3200" b="0" i="0" u="none" strike="noStrike" kern="1200" cap="none" spc="0" normalizeH="0" baseline="0" noProof="0" dirty="0">
                <a:ln>
                  <a:noFill/>
                </a:ln>
                <a:solidFill>
                  <a:srgbClr val="F9AE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9AE00"/>
                </a:solidFill>
                <a:effectLst/>
                <a:uLnTx/>
                <a:uFillTx/>
                <a:latin typeface="Calibri" panose="020F0502020204030204"/>
                <a:ea typeface="+mn-ea"/>
                <a:cs typeface="+mn-cs"/>
              </a:rPr>
              <a:t>DU GROUPE HAULOTTE</a:t>
            </a:r>
          </a:p>
        </p:txBody>
      </p:sp>
      <p:sp>
        <p:nvSpPr>
          <p:cNvPr id="35" name="ZoneTexte 34">
            <a:extLst>
              <a:ext uri="{FF2B5EF4-FFF2-40B4-BE49-F238E27FC236}">
                <a16:creationId xmlns:a16="http://schemas.microsoft.com/office/drawing/2014/main" id="{779F8279-8175-4C39-9C45-90CF55F4DE08}"/>
              </a:ext>
            </a:extLst>
          </p:cNvPr>
          <p:cNvSpPr txBox="1"/>
          <p:nvPr/>
        </p:nvSpPr>
        <p:spPr>
          <a:xfrm>
            <a:off x="7561012" y="5738264"/>
            <a:ext cx="462211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9AE00"/>
                </a:solidFill>
                <a:effectLst/>
                <a:uLnTx/>
                <a:uFillTx/>
                <a:latin typeface="Calibri" panose="020F0502020204030204"/>
                <a:ea typeface="+mn-ea"/>
                <a:cs typeface="+mn-cs"/>
              </a:rPr>
              <a:t>COMMISSAIRES </a:t>
            </a:r>
            <a:r>
              <a:rPr kumimoji="0" lang="fr-FR" sz="1600" b="0" i="0" u="none" strike="noStrike" kern="1200" cap="none" spc="0" normalizeH="0" baseline="0" noProof="0" dirty="0">
                <a:ln>
                  <a:noFill/>
                </a:ln>
                <a:solidFill>
                  <a:srgbClr val="F9AE00"/>
                </a:solidFill>
                <a:effectLst/>
                <a:uLnTx/>
                <a:uFillTx/>
                <a:latin typeface="Calibri" panose="020F0502020204030204"/>
                <a:ea typeface="+mn-ea"/>
                <a:cs typeface="+mn-cs"/>
              </a:rPr>
              <a:t>AUX COMPTES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161412"/>
                </a:solidFill>
                <a:effectLst/>
                <a:uLnTx/>
                <a:uFillTx/>
                <a:latin typeface="Calibri" panose="020F0502020204030204"/>
                <a:ea typeface="+mn-ea"/>
                <a:cs typeface="+mn-cs"/>
              </a:rPr>
              <a:t>PricewaterhouseCoppers</a:t>
            </a: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 Audit </a:t>
            </a: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Représenté par </a:t>
            </a:r>
            <a:r>
              <a:rPr kumimoji="0" lang="fr-FR" sz="1200" b="0" i="0" u="none" strike="noStrike" kern="1200" cap="none" spc="0" normalizeH="0" baseline="0" noProof="0" dirty="0">
                <a:ln>
                  <a:noFill/>
                </a:ln>
                <a:solidFill>
                  <a:srgbClr val="F9AE00"/>
                </a:solidFill>
                <a:effectLst/>
                <a:uLnTx/>
                <a:uFillTx/>
                <a:latin typeface="Calibri" panose="020F0502020204030204"/>
                <a:ea typeface="+mn-ea"/>
                <a:cs typeface="+mn-cs"/>
              </a:rPr>
              <a:t>Elisabeth </a:t>
            </a: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L’HERMITE</a:t>
            </a:r>
            <a:r>
              <a:rPr kumimoji="0" lang="fr-FR" sz="1200" b="0" i="0" u="none" strike="noStrike" kern="1200" cap="none" spc="0" normalizeH="0" baseline="0" noProof="0" dirty="0">
                <a:ln>
                  <a:noFill/>
                </a:ln>
                <a:solidFill>
                  <a:srgbClr val="F9AE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20 Rue de Garibaldi - 69451 Lyon cedex 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61412"/>
                </a:solidFill>
                <a:effectLst/>
                <a:uLnTx/>
                <a:uFillTx/>
                <a:latin typeface="Calibri" panose="020F0502020204030204"/>
                <a:ea typeface="+mn-ea"/>
                <a:cs typeface="+mn-cs"/>
              </a:rPr>
              <a:t>BM &amp; A </a:t>
            </a: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Représenté par </a:t>
            </a:r>
            <a:r>
              <a:rPr kumimoji="0" lang="fr-FR" sz="1200" b="0" i="0" u="none" strike="noStrike" kern="1200" cap="none" spc="0" normalizeH="0" baseline="0" noProof="0" dirty="0">
                <a:ln>
                  <a:noFill/>
                </a:ln>
                <a:solidFill>
                  <a:srgbClr val="F9AE00"/>
                </a:solidFill>
                <a:effectLst/>
                <a:uLnTx/>
                <a:uFillTx/>
                <a:latin typeface="Calibri" panose="020F0502020204030204"/>
                <a:ea typeface="+mn-ea"/>
                <a:cs typeface="+mn-cs"/>
              </a:rPr>
              <a:t>Alexis </a:t>
            </a:r>
            <a:r>
              <a:rPr kumimoji="0" lang="fr-FR" sz="1200" b="1" i="0" u="none" strike="noStrike" kern="1200" cap="none" spc="0" normalizeH="0" baseline="0" noProof="0" dirty="0">
                <a:ln>
                  <a:noFill/>
                </a:ln>
                <a:solidFill>
                  <a:srgbClr val="F9AE00"/>
                </a:solidFill>
                <a:effectLst/>
                <a:uLnTx/>
                <a:uFillTx/>
                <a:latin typeface="Calibri" panose="020F0502020204030204"/>
                <a:ea typeface="+mn-ea"/>
                <a:cs typeface="+mn-cs"/>
              </a:rPr>
              <a:t>THURA</a:t>
            </a:r>
            <a:r>
              <a:rPr kumimoji="0" lang="fr-FR" sz="1200" b="0" i="0" u="none" strike="noStrike" kern="1200" cap="none" spc="0" normalizeH="0" baseline="0" noProof="0" dirty="0">
                <a:ln>
                  <a:noFill/>
                </a:ln>
                <a:solidFill>
                  <a:srgbClr val="F9AE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61412"/>
                </a:solidFill>
                <a:effectLst/>
                <a:uLnTx/>
                <a:uFillTx/>
                <a:latin typeface="Calibri" panose="020F0502020204030204"/>
                <a:ea typeface="+mn-ea"/>
                <a:cs typeface="+mn-cs"/>
              </a:rPr>
              <a:t>11 Rue de Laborde - 75008 Paris </a:t>
            </a:r>
          </a:p>
        </p:txBody>
      </p:sp>
      <p:sp>
        <p:nvSpPr>
          <p:cNvPr id="43" name="ZoneTexte 42">
            <a:extLst>
              <a:ext uri="{FF2B5EF4-FFF2-40B4-BE49-F238E27FC236}">
                <a16:creationId xmlns:a16="http://schemas.microsoft.com/office/drawing/2014/main" id="{B18A3200-7255-496A-9FA8-461EB550C21F}"/>
              </a:ext>
            </a:extLst>
          </p:cNvPr>
          <p:cNvSpPr txBox="1"/>
          <p:nvPr/>
        </p:nvSpPr>
        <p:spPr>
          <a:xfrm>
            <a:off x="2829011" y="5257562"/>
            <a:ext cx="183863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ALEXANDRE </a:t>
            </a: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SAUBOT</a:t>
            </a: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 JOSÉ </a:t>
            </a: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MONFRONT</a:t>
            </a: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 MICHEL </a:t>
            </a: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BOUTON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ELISA </a:t>
            </a: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SAUBOT</a:t>
            </a: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 HADRIEN </a:t>
            </a: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SAUBOT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ELODIE </a:t>
            </a: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GALKO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9AE00"/>
                </a:solidFill>
                <a:effectLst/>
                <a:uLnTx/>
                <a:uFillTx/>
                <a:latin typeface="Calibri" panose="020F0502020204030204"/>
                <a:ea typeface="+mn-ea"/>
                <a:cs typeface="+mn-cs"/>
              </a:rPr>
              <a:t>ANNE</a:t>
            </a:r>
            <a:r>
              <a:rPr kumimoji="0" lang="fr-FR" sz="1400" b="1" i="0" u="none" strike="noStrike" kern="1200" cap="none" spc="0" normalizeH="0" baseline="0" noProof="0" dirty="0">
                <a:ln>
                  <a:noFill/>
                </a:ln>
                <a:solidFill>
                  <a:srgbClr val="F9AE00"/>
                </a:solidFill>
                <a:effectLst/>
                <a:uLnTx/>
                <a:uFillTx/>
                <a:latin typeface="Calibri" panose="020F0502020204030204"/>
                <a:ea typeface="+mn-ea"/>
                <a:cs typeface="+mn-cs"/>
              </a:rPr>
              <a:t> DANIS FATÔME</a:t>
            </a:r>
          </a:p>
        </p:txBody>
      </p:sp>
      <p:pic>
        <p:nvPicPr>
          <p:cNvPr id="33" name="Image 32">
            <a:extLst>
              <a:ext uri="{FF2B5EF4-FFF2-40B4-BE49-F238E27FC236}">
                <a16:creationId xmlns:a16="http://schemas.microsoft.com/office/drawing/2014/main" id="{812E1597-34F3-4CA9-A0AD-7AF8A9F88A7F}"/>
              </a:ext>
            </a:extLst>
          </p:cNvPr>
          <p:cNvPicPr>
            <a:picLocks noChangeAspect="1"/>
          </p:cNvPicPr>
          <p:nvPr/>
        </p:nvPicPr>
        <p:blipFill>
          <a:blip r:embed="rId4"/>
          <a:stretch>
            <a:fillRect/>
          </a:stretch>
        </p:blipFill>
        <p:spPr>
          <a:xfrm>
            <a:off x="5574894" y="6214035"/>
            <a:ext cx="1009650" cy="590550"/>
          </a:xfrm>
          <a:prstGeom prst="rect">
            <a:avLst/>
          </a:prstGeom>
        </p:spPr>
      </p:pic>
    </p:spTree>
    <p:extLst>
      <p:ext uri="{BB962C8B-B14F-4D97-AF65-F5344CB8AC3E}">
        <p14:creationId xmlns:p14="http://schemas.microsoft.com/office/powerpoint/2010/main" val="423964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60B63-B363-4FD2-9CB8-2362B6F90EB4}"/>
              </a:ext>
            </a:extLst>
          </p:cNvPr>
          <p:cNvSpPr/>
          <p:nvPr/>
        </p:nvSpPr>
        <p:spPr>
          <a:xfrm>
            <a:off x="0" y="-319278"/>
            <a:ext cx="12192000" cy="533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E696E75-F023-4C6B-89D8-0FBE77B94107}"/>
              </a:ext>
            </a:extLst>
          </p:cNvPr>
          <p:cNvSpPr txBox="1"/>
          <p:nvPr/>
        </p:nvSpPr>
        <p:spPr>
          <a:xfrm>
            <a:off x="171450" y="-212633"/>
            <a:ext cx="4381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panose="020F0502020204030204"/>
                <a:ea typeface="+mn-ea"/>
                <a:cs typeface="+mn-cs"/>
              </a:rPr>
              <a:t>LES FAITS </a:t>
            </a:r>
            <a:r>
              <a:rPr kumimoji="0" lang="fr-FR" sz="2800" b="0" i="0" u="none" strike="noStrike" kern="1200" cap="none" spc="0" normalizeH="0" baseline="0" noProof="0" dirty="0">
                <a:ln>
                  <a:noFill/>
                </a:ln>
                <a:solidFill>
                  <a:srgbClr val="FFFFFF"/>
                </a:solidFill>
                <a:effectLst/>
                <a:uLnTx/>
                <a:uFillTx/>
                <a:latin typeface="Calibri" panose="020F0502020204030204"/>
                <a:ea typeface="+mn-ea"/>
                <a:cs typeface="+mn-cs"/>
              </a:rPr>
              <a:t>MARQUANTS</a:t>
            </a:r>
            <a:r>
              <a:rPr kumimoji="0" lang="fr-FR" sz="2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FR" sz="2800" b="0" i="0" u="none" strike="noStrike" kern="1200" cap="none" spc="0" normalizeH="0" baseline="0" noProof="0" dirty="0">
                <a:ln>
                  <a:noFill/>
                </a:ln>
                <a:solidFill>
                  <a:srgbClr val="FFFFFF"/>
                </a:solidFill>
                <a:effectLst/>
                <a:uLnTx/>
                <a:uFillTx/>
                <a:latin typeface="Calibri" panose="020F0502020204030204"/>
                <a:ea typeface="+mn-ea"/>
                <a:cs typeface="+mn-cs"/>
              </a:rPr>
              <a:t>20</a:t>
            </a:r>
            <a:r>
              <a:rPr kumimoji="0" lang="fr-FR" sz="2800" b="1" i="0" u="none" strike="noStrike" kern="1200" cap="none" spc="0" normalizeH="0" baseline="0" noProof="0" dirty="0">
                <a:ln>
                  <a:noFill/>
                </a:ln>
                <a:solidFill>
                  <a:srgbClr val="FFFFFF"/>
                </a:solidFill>
                <a:effectLst/>
                <a:uLnTx/>
                <a:uFillTx/>
                <a:latin typeface="Calibri" panose="020F0502020204030204"/>
                <a:ea typeface="+mn-ea"/>
                <a:cs typeface="+mn-cs"/>
              </a:rPr>
              <a:t>20</a:t>
            </a:r>
          </a:p>
        </p:txBody>
      </p:sp>
      <p:pic>
        <p:nvPicPr>
          <p:cNvPr id="5" name="Image 4">
            <a:extLst>
              <a:ext uri="{FF2B5EF4-FFF2-40B4-BE49-F238E27FC236}">
                <a16:creationId xmlns:a16="http://schemas.microsoft.com/office/drawing/2014/main" id="{773A5E2B-919E-4B19-B7B7-5CC2EBDA1B9C}"/>
              </a:ext>
            </a:extLst>
          </p:cNvPr>
          <p:cNvPicPr>
            <a:picLocks noChangeAspect="1"/>
          </p:cNvPicPr>
          <p:nvPr/>
        </p:nvPicPr>
        <p:blipFill>
          <a:blip r:embed="rId2"/>
          <a:stretch>
            <a:fillRect/>
          </a:stretch>
        </p:blipFill>
        <p:spPr>
          <a:xfrm>
            <a:off x="2808927" y="466223"/>
            <a:ext cx="1390886" cy="1433682"/>
          </a:xfrm>
          <a:prstGeom prst="rect">
            <a:avLst/>
          </a:prstGeom>
        </p:spPr>
      </p:pic>
      <p:sp>
        <p:nvSpPr>
          <p:cNvPr id="7" name="ZoneTexte 6">
            <a:extLst>
              <a:ext uri="{FF2B5EF4-FFF2-40B4-BE49-F238E27FC236}">
                <a16:creationId xmlns:a16="http://schemas.microsoft.com/office/drawing/2014/main" id="{02907096-DF72-4910-A3E3-6604A97EA645}"/>
              </a:ext>
            </a:extLst>
          </p:cNvPr>
          <p:cNvSpPr txBox="1"/>
          <p:nvPr/>
        </p:nvSpPr>
        <p:spPr>
          <a:xfrm>
            <a:off x="171451" y="623603"/>
            <a:ext cx="23705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Janvier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Haulotte lance sa bibliothèque BIM (Building Information Modeling) </a:t>
            </a:r>
          </a:p>
        </p:txBody>
      </p:sp>
      <p:pic>
        <p:nvPicPr>
          <p:cNvPr id="9" name="Image 8">
            <a:extLst>
              <a:ext uri="{FF2B5EF4-FFF2-40B4-BE49-F238E27FC236}">
                <a16:creationId xmlns:a16="http://schemas.microsoft.com/office/drawing/2014/main" id="{EE407B55-FCAB-4024-B0DA-17FB8ED8B1A7}"/>
              </a:ext>
            </a:extLst>
          </p:cNvPr>
          <p:cNvPicPr>
            <a:picLocks noChangeAspect="1"/>
          </p:cNvPicPr>
          <p:nvPr/>
        </p:nvPicPr>
        <p:blipFill>
          <a:blip r:embed="rId3"/>
          <a:stretch>
            <a:fillRect/>
          </a:stretch>
        </p:blipFill>
        <p:spPr>
          <a:xfrm>
            <a:off x="2606398" y="5045762"/>
            <a:ext cx="1601474" cy="1601474"/>
          </a:xfrm>
          <a:prstGeom prst="rect">
            <a:avLst/>
          </a:prstGeom>
        </p:spPr>
      </p:pic>
      <p:pic>
        <p:nvPicPr>
          <p:cNvPr id="12" name="Image 11">
            <a:extLst>
              <a:ext uri="{FF2B5EF4-FFF2-40B4-BE49-F238E27FC236}">
                <a16:creationId xmlns:a16="http://schemas.microsoft.com/office/drawing/2014/main" id="{DE52DE21-AFB8-4211-B51E-BCA4667659DF}"/>
              </a:ext>
            </a:extLst>
          </p:cNvPr>
          <p:cNvPicPr>
            <a:picLocks noChangeAspect="1"/>
          </p:cNvPicPr>
          <p:nvPr/>
        </p:nvPicPr>
        <p:blipFill>
          <a:blip r:embed="rId4"/>
          <a:stretch>
            <a:fillRect/>
          </a:stretch>
        </p:blipFill>
        <p:spPr>
          <a:xfrm>
            <a:off x="2727446" y="1924411"/>
            <a:ext cx="1472367" cy="1504080"/>
          </a:xfrm>
          <a:prstGeom prst="rect">
            <a:avLst/>
          </a:prstGeom>
        </p:spPr>
      </p:pic>
      <p:sp>
        <p:nvSpPr>
          <p:cNvPr id="13" name="ZoneTexte 12">
            <a:extLst>
              <a:ext uri="{FF2B5EF4-FFF2-40B4-BE49-F238E27FC236}">
                <a16:creationId xmlns:a16="http://schemas.microsoft.com/office/drawing/2014/main" id="{BC488DAD-309E-40EF-B186-34DF833F6A47}"/>
              </a:ext>
            </a:extLst>
          </p:cNvPr>
          <p:cNvSpPr txBox="1"/>
          <p:nvPr/>
        </p:nvSpPr>
        <p:spPr>
          <a:xfrm>
            <a:off x="216715" y="2262282"/>
            <a:ext cx="21084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Février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Haulotte </a:t>
            </a:r>
            <a:r>
              <a:rPr kumimoji="0" lang="fr-FR" sz="1800" b="1" i="0" u="none" strike="noStrike" kern="1200" cap="none" spc="0" normalizeH="0" baseline="30000" noProof="0" dirty="0" err="1">
                <a:ln>
                  <a:noFill/>
                </a:ln>
                <a:solidFill>
                  <a:srgbClr val="4A4949"/>
                </a:solidFill>
                <a:effectLst/>
                <a:uLnTx/>
                <a:uFillTx/>
                <a:latin typeface="Calibri" panose="020F0502020204030204"/>
                <a:ea typeface="+mn-ea"/>
                <a:cs typeface="+mn-cs"/>
              </a:rPr>
              <a:t>Australia</a:t>
            </a: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 emménage dans sa nouvelle filiale</a:t>
            </a:r>
          </a:p>
        </p:txBody>
      </p:sp>
      <p:pic>
        <p:nvPicPr>
          <p:cNvPr id="16" name="Image 15">
            <a:extLst>
              <a:ext uri="{FF2B5EF4-FFF2-40B4-BE49-F238E27FC236}">
                <a16:creationId xmlns:a16="http://schemas.microsoft.com/office/drawing/2014/main" id="{BEF28B8D-0141-4659-97FC-B00B298C1AE2}"/>
              </a:ext>
            </a:extLst>
          </p:cNvPr>
          <p:cNvPicPr>
            <a:picLocks noChangeAspect="1"/>
          </p:cNvPicPr>
          <p:nvPr/>
        </p:nvPicPr>
        <p:blipFill>
          <a:blip r:embed="rId5"/>
          <a:stretch>
            <a:fillRect/>
          </a:stretch>
        </p:blipFill>
        <p:spPr>
          <a:xfrm>
            <a:off x="2722432" y="3485086"/>
            <a:ext cx="1477381" cy="1504081"/>
          </a:xfrm>
          <a:prstGeom prst="rect">
            <a:avLst/>
          </a:prstGeom>
        </p:spPr>
      </p:pic>
      <p:sp>
        <p:nvSpPr>
          <p:cNvPr id="17" name="ZoneTexte 16">
            <a:extLst>
              <a:ext uri="{FF2B5EF4-FFF2-40B4-BE49-F238E27FC236}">
                <a16:creationId xmlns:a16="http://schemas.microsoft.com/office/drawing/2014/main" id="{A17F94F9-CE55-4AA9-87BF-38D8454ADE8F}"/>
              </a:ext>
            </a:extLst>
          </p:cNvPr>
          <p:cNvSpPr txBox="1"/>
          <p:nvPr/>
        </p:nvSpPr>
        <p:spPr>
          <a:xfrm>
            <a:off x="243874" y="3837583"/>
            <a:ext cx="21084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Mai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Haulotte élargit sa gamme de mâts verticaux avec la STAR 6 CRAWLER</a:t>
            </a:r>
          </a:p>
        </p:txBody>
      </p:sp>
      <p:sp>
        <p:nvSpPr>
          <p:cNvPr id="18" name="ZoneTexte 17">
            <a:extLst>
              <a:ext uri="{FF2B5EF4-FFF2-40B4-BE49-F238E27FC236}">
                <a16:creationId xmlns:a16="http://schemas.microsoft.com/office/drawing/2014/main" id="{F8633786-E1DC-407C-AA2D-EC337FF9F1BC}"/>
              </a:ext>
            </a:extLst>
          </p:cNvPr>
          <p:cNvSpPr txBox="1"/>
          <p:nvPr/>
        </p:nvSpPr>
        <p:spPr>
          <a:xfrm>
            <a:off x="257789" y="5367619"/>
            <a:ext cx="22842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Juin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Lancement de la nacelle télescopique HT16 RTJ PRO</a:t>
            </a:r>
          </a:p>
        </p:txBody>
      </p:sp>
      <p:pic>
        <p:nvPicPr>
          <p:cNvPr id="21" name="Image 20">
            <a:extLst>
              <a:ext uri="{FF2B5EF4-FFF2-40B4-BE49-F238E27FC236}">
                <a16:creationId xmlns:a16="http://schemas.microsoft.com/office/drawing/2014/main" id="{322E4C95-40AB-41E0-ADA1-A60087E16C65}"/>
              </a:ext>
            </a:extLst>
          </p:cNvPr>
          <p:cNvPicPr>
            <a:picLocks noChangeAspect="1"/>
          </p:cNvPicPr>
          <p:nvPr/>
        </p:nvPicPr>
        <p:blipFill>
          <a:blip r:embed="rId6"/>
          <a:stretch>
            <a:fillRect/>
          </a:stretch>
        </p:blipFill>
        <p:spPr>
          <a:xfrm>
            <a:off x="6796489" y="466223"/>
            <a:ext cx="1368016" cy="1406016"/>
          </a:xfrm>
          <a:prstGeom prst="rect">
            <a:avLst/>
          </a:prstGeom>
        </p:spPr>
      </p:pic>
      <p:sp>
        <p:nvSpPr>
          <p:cNvPr id="25" name="ZoneTexte 24">
            <a:extLst>
              <a:ext uri="{FF2B5EF4-FFF2-40B4-BE49-F238E27FC236}">
                <a16:creationId xmlns:a16="http://schemas.microsoft.com/office/drawing/2014/main" id="{E141D534-E89E-4FFE-8F68-281F34496787}"/>
              </a:ext>
            </a:extLst>
          </p:cNvPr>
          <p:cNvSpPr txBox="1"/>
          <p:nvPr/>
        </p:nvSpPr>
        <p:spPr>
          <a:xfrm>
            <a:off x="4751349" y="846065"/>
            <a:ext cx="1846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Arrivée de la technologie exclusive ACTIV’ENERGY MANAGEMENT</a:t>
            </a:r>
          </a:p>
        </p:txBody>
      </p:sp>
      <p:pic>
        <p:nvPicPr>
          <p:cNvPr id="27" name="Image 26">
            <a:extLst>
              <a:ext uri="{FF2B5EF4-FFF2-40B4-BE49-F238E27FC236}">
                <a16:creationId xmlns:a16="http://schemas.microsoft.com/office/drawing/2014/main" id="{903AE1BB-55EC-4147-BA38-A70E341B215C}"/>
              </a:ext>
            </a:extLst>
          </p:cNvPr>
          <p:cNvPicPr>
            <a:picLocks noChangeAspect="1"/>
          </p:cNvPicPr>
          <p:nvPr/>
        </p:nvPicPr>
        <p:blipFill>
          <a:blip r:embed="rId7"/>
          <a:stretch>
            <a:fillRect/>
          </a:stretch>
        </p:blipFill>
        <p:spPr>
          <a:xfrm>
            <a:off x="6755971" y="1950604"/>
            <a:ext cx="1482708" cy="1469390"/>
          </a:xfrm>
          <a:prstGeom prst="rect">
            <a:avLst/>
          </a:prstGeom>
        </p:spPr>
      </p:pic>
      <p:sp>
        <p:nvSpPr>
          <p:cNvPr id="28" name="ZoneTexte 27">
            <a:extLst>
              <a:ext uri="{FF2B5EF4-FFF2-40B4-BE49-F238E27FC236}">
                <a16:creationId xmlns:a16="http://schemas.microsoft.com/office/drawing/2014/main" id="{D4549888-41DD-4BE0-8A05-D5BF07A7650E}"/>
              </a:ext>
            </a:extLst>
          </p:cNvPr>
          <p:cNvSpPr txBox="1"/>
          <p:nvPr/>
        </p:nvSpPr>
        <p:spPr>
          <a:xfrm>
            <a:off x="4803265" y="2585448"/>
            <a:ext cx="1846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La Bibliothèque virtuelle ETI Lite fait son entrée sur les machines </a:t>
            </a:r>
          </a:p>
        </p:txBody>
      </p:sp>
      <p:sp>
        <p:nvSpPr>
          <p:cNvPr id="29" name="ZoneTexte 28">
            <a:extLst>
              <a:ext uri="{FF2B5EF4-FFF2-40B4-BE49-F238E27FC236}">
                <a16:creationId xmlns:a16="http://schemas.microsoft.com/office/drawing/2014/main" id="{88F9289C-2377-434B-85E2-5EE494E3D819}"/>
              </a:ext>
            </a:extLst>
          </p:cNvPr>
          <p:cNvSpPr txBox="1"/>
          <p:nvPr/>
        </p:nvSpPr>
        <p:spPr>
          <a:xfrm>
            <a:off x="5048040" y="1872239"/>
            <a:ext cx="28608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Juillet 2020</a:t>
            </a:r>
          </a:p>
        </p:txBody>
      </p:sp>
      <p:sp>
        <p:nvSpPr>
          <p:cNvPr id="30" name="Ellipse 29">
            <a:extLst>
              <a:ext uri="{FF2B5EF4-FFF2-40B4-BE49-F238E27FC236}">
                <a16:creationId xmlns:a16="http://schemas.microsoft.com/office/drawing/2014/main" id="{767368B4-8CA7-4F43-97C3-EAD216548F58}"/>
              </a:ext>
            </a:extLst>
          </p:cNvPr>
          <p:cNvSpPr/>
          <p:nvPr/>
        </p:nvSpPr>
        <p:spPr>
          <a:xfrm>
            <a:off x="6812648" y="3790958"/>
            <a:ext cx="1477381" cy="1439501"/>
          </a:xfrm>
          <a:prstGeom prst="ellipse">
            <a:avLst/>
          </a:prstGeom>
          <a:blipFill>
            <a:blip r:embed="rId8"/>
            <a:stretch>
              <a:fillRect/>
            </a:stretch>
          </a:blip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ZoneTexte 30">
            <a:extLst>
              <a:ext uri="{FF2B5EF4-FFF2-40B4-BE49-F238E27FC236}">
                <a16:creationId xmlns:a16="http://schemas.microsoft.com/office/drawing/2014/main" id="{6EEE72A4-ADDA-4473-B3A3-27EBF97ADC41}"/>
              </a:ext>
            </a:extLst>
          </p:cNvPr>
          <p:cNvSpPr txBox="1"/>
          <p:nvPr/>
        </p:nvSpPr>
        <p:spPr>
          <a:xfrm>
            <a:off x="4803265" y="4437747"/>
            <a:ext cx="1846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Nouveau siège social </a:t>
            </a:r>
            <a:b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b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H3</a:t>
            </a:r>
            <a:endPar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B0433D4B-9A51-4C7C-BEA0-8AED70AF927C}"/>
              </a:ext>
            </a:extLst>
          </p:cNvPr>
          <p:cNvSpPr txBox="1"/>
          <p:nvPr/>
        </p:nvSpPr>
        <p:spPr>
          <a:xfrm>
            <a:off x="5048039" y="5230459"/>
            <a:ext cx="28608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Septembre 2020</a:t>
            </a:r>
          </a:p>
        </p:txBody>
      </p:sp>
      <p:pic>
        <p:nvPicPr>
          <p:cNvPr id="34" name="Image 33">
            <a:extLst>
              <a:ext uri="{FF2B5EF4-FFF2-40B4-BE49-F238E27FC236}">
                <a16:creationId xmlns:a16="http://schemas.microsoft.com/office/drawing/2014/main" id="{484E1B3E-EE70-46CA-AEE5-C26F3D66759E}"/>
              </a:ext>
            </a:extLst>
          </p:cNvPr>
          <p:cNvPicPr>
            <a:picLocks noChangeAspect="1"/>
          </p:cNvPicPr>
          <p:nvPr/>
        </p:nvPicPr>
        <p:blipFill>
          <a:blip r:embed="rId9"/>
          <a:stretch>
            <a:fillRect/>
          </a:stretch>
        </p:blipFill>
        <p:spPr>
          <a:xfrm>
            <a:off x="6848921" y="5312755"/>
            <a:ext cx="1389758" cy="1415336"/>
          </a:xfrm>
          <a:prstGeom prst="rect">
            <a:avLst/>
          </a:prstGeom>
        </p:spPr>
      </p:pic>
      <p:sp>
        <p:nvSpPr>
          <p:cNvPr id="35" name="ZoneTexte 34">
            <a:extLst>
              <a:ext uri="{FF2B5EF4-FFF2-40B4-BE49-F238E27FC236}">
                <a16:creationId xmlns:a16="http://schemas.microsoft.com/office/drawing/2014/main" id="{2554880B-DB1D-403B-9E70-3B2F05A42C37}"/>
              </a:ext>
            </a:extLst>
          </p:cNvPr>
          <p:cNvSpPr txBox="1"/>
          <p:nvPr/>
        </p:nvSpPr>
        <p:spPr>
          <a:xfrm>
            <a:off x="4803265" y="5934456"/>
            <a:ext cx="1780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Création d’une identité sonore</a:t>
            </a:r>
          </a:p>
        </p:txBody>
      </p:sp>
      <p:pic>
        <p:nvPicPr>
          <p:cNvPr id="37" name="Image 36">
            <a:extLst>
              <a:ext uri="{FF2B5EF4-FFF2-40B4-BE49-F238E27FC236}">
                <a16:creationId xmlns:a16="http://schemas.microsoft.com/office/drawing/2014/main" id="{A3E8EE29-5417-4308-A93D-73C11EDBBBF8}"/>
              </a:ext>
            </a:extLst>
          </p:cNvPr>
          <p:cNvPicPr>
            <a:picLocks noChangeAspect="1"/>
          </p:cNvPicPr>
          <p:nvPr/>
        </p:nvPicPr>
        <p:blipFill>
          <a:blip r:embed="rId10"/>
          <a:stretch>
            <a:fillRect/>
          </a:stretch>
        </p:blipFill>
        <p:spPr>
          <a:xfrm>
            <a:off x="10011893" y="1280588"/>
            <a:ext cx="1400175" cy="1425945"/>
          </a:xfrm>
          <a:prstGeom prst="rect">
            <a:avLst/>
          </a:prstGeom>
        </p:spPr>
      </p:pic>
      <p:sp>
        <p:nvSpPr>
          <p:cNvPr id="38" name="Ellipse 37">
            <a:extLst>
              <a:ext uri="{FF2B5EF4-FFF2-40B4-BE49-F238E27FC236}">
                <a16:creationId xmlns:a16="http://schemas.microsoft.com/office/drawing/2014/main" id="{22A66A02-611F-4985-AE4F-20AE4552434A}"/>
              </a:ext>
            </a:extLst>
          </p:cNvPr>
          <p:cNvSpPr/>
          <p:nvPr/>
        </p:nvSpPr>
        <p:spPr>
          <a:xfrm>
            <a:off x="9934687" y="3606261"/>
            <a:ext cx="1477381" cy="1439501"/>
          </a:xfrm>
          <a:prstGeom prst="ellipse">
            <a:avLst/>
          </a:prstGeom>
          <a:blipFill>
            <a:blip r:embed="rId11"/>
            <a:stretch>
              <a:fillRect/>
            </a:stretch>
          </a:bli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ZoneTexte 38">
            <a:extLst>
              <a:ext uri="{FF2B5EF4-FFF2-40B4-BE49-F238E27FC236}">
                <a16:creationId xmlns:a16="http://schemas.microsoft.com/office/drawing/2014/main" id="{F9562EAD-FE90-4AF7-9CAF-69D46FB119C4}"/>
              </a:ext>
            </a:extLst>
          </p:cNvPr>
          <p:cNvSpPr txBox="1"/>
          <p:nvPr/>
        </p:nvSpPr>
        <p:spPr>
          <a:xfrm>
            <a:off x="8378119" y="1627541"/>
            <a:ext cx="16537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Octobre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Le blog HAULOTTE</a:t>
            </a:r>
            <a:b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b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COMMUNITY fête son</a:t>
            </a:r>
            <a:b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b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premier anniversaire</a:t>
            </a:r>
            <a:endParaRPr kumimoji="0" lang="fr-FR" sz="1800" b="0" i="0" u="none" strike="noStrike" kern="1200" cap="none" spc="0" normalizeH="0" baseline="0" noProof="0" dirty="0">
              <a:ln>
                <a:noFill/>
              </a:ln>
              <a:solidFill>
                <a:srgbClr val="161412"/>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C6716802-FB36-42F0-AE70-343D94C9B2E2}"/>
              </a:ext>
            </a:extLst>
          </p:cNvPr>
          <p:cNvSpPr txBox="1"/>
          <p:nvPr/>
        </p:nvSpPr>
        <p:spPr>
          <a:xfrm>
            <a:off x="8485632" y="3606261"/>
            <a:ext cx="1526261"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F8AE00"/>
                </a:solidFill>
                <a:effectLst/>
                <a:uLnTx/>
                <a:uFillTx/>
                <a:latin typeface="Calibri" panose="020F0502020204030204"/>
                <a:ea typeface="+mn-ea"/>
                <a:cs typeface="+mn-cs"/>
              </a:rPr>
              <a:t>Novembre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30000" noProof="0" dirty="0">
                <a:ln>
                  <a:noFill/>
                </a:ln>
                <a:solidFill>
                  <a:srgbClr val="4A4949"/>
                </a:solidFill>
                <a:effectLst/>
                <a:uLnTx/>
                <a:uFillTx/>
                <a:latin typeface="Calibri" panose="020F0502020204030204"/>
                <a:ea typeface="+mn-ea"/>
                <a:cs typeface="+mn-cs"/>
              </a:rPr>
              <a:t>La famille PULSEO GENERATION  s’agrandit avec les ciseaux électriques tout-terrain HS15 E &amp; HS18 E</a:t>
            </a:r>
          </a:p>
        </p:txBody>
      </p:sp>
      <p:pic>
        <p:nvPicPr>
          <p:cNvPr id="42" name="Image 41">
            <a:extLst>
              <a:ext uri="{FF2B5EF4-FFF2-40B4-BE49-F238E27FC236}">
                <a16:creationId xmlns:a16="http://schemas.microsoft.com/office/drawing/2014/main" id="{E792005D-9021-4F09-8B8C-9DF4AD316EE8}"/>
              </a:ext>
            </a:extLst>
          </p:cNvPr>
          <p:cNvPicPr>
            <a:picLocks noChangeAspect="1"/>
          </p:cNvPicPr>
          <p:nvPr/>
        </p:nvPicPr>
        <p:blipFill>
          <a:blip r:embed="rId12"/>
          <a:stretch>
            <a:fillRect/>
          </a:stretch>
        </p:blipFill>
        <p:spPr>
          <a:xfrm>
            <a:off x="11023254" y="6165288"/>
            <a:ext cx="1009650" cy="590550"/>
          </a:xfrm>
          <a:prstGeom prst="rect">
            <a:avLst/>
          </a:prstGeom>
        </p:spPr>
      </p:pic>
    </p:spTree>
    <p:extLst>
      <p:ext uri="{BB962C8B-B14F-4D97-AF65-F5344CB8AC3E}">
        <p14:creationId xmlns:p14="http://schemas.microsoft.com/office/powerpoint/2010/main" val="2623944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C5B136-F4B0-6440-8282-7BCD680F84D3}"/>
              </a:ext>
            </a:extLst>
          </p:cNvPr>
          <p:cNvSpPr>
            <a:spLocks noGrp="1"/>
          </p:cNvSpPr>
          <p:nvPr>
            <p:ph type="title"/>
          </p:nvPr>
        </p:nvSpPr>
        <p:spPr/>
        <p:txBody>
          <a:bodyPr/>
          <a:lstStyle/>
          <a:p>
            <a:r>
              <a:rPr lang="fr-FR" dirty="0"/>
              <a:t>Merci</a:t>
            </a:r>
            <a:br>
              <a:rPr lang="fr-FR" dirty="0"/>
            </a:br>
            <a:r>
              <a:rPr lang="fr-FR" dirty="0"/>
              <a:t>de votre</a:t>
            </a:r>
            <a:br>
              <a:rPr lang="fr-FR" dirty="0"/>
            </a:br>
            <a:r>
              <a:rPr lang="fr-FR" dirty="0"/>
              <a:t>attention</a:t>
            </a:r>
          </a:p>
        </p:txBody>
      </p:sp>
    </p:spTree>
    <p:extLst>
      <p:ext uri="{BB962C8B-B14F-4D97-AF65-F5344CB8AC3E}">
        <p14:creationId xmlns:p14="http://schemas.microsoft.com/office/powerpoint/2010/main" val="135716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1" y="1560152"/>
            <a:ext cx="10858129" cy="3096313"/>
          </a:xfrm>
        </p:spPr>
        <p:txBody>
          <a:bodyPr/>
          <a:lstStyle/>
          <a:p>
            <a:r>
              <a:rPr lang="fr-FR" sz="2800" dirty="0">
                <a:solidFill>
                  <a:schemeClr val="tx1"/>
                </a:solidFill>
              </a:rPr>
              <a:t>Depuis le 01/11/2020 : 6083 recherches de cotes dont 5112 ont donné un résultat.</a:t>
            </a:r>
          </a:p>
        </p:txBody>
      </p:sp>
      <p:sp>
        <p:nvSpPr>
          <p:cNvPr id="7" name="Titre 1"/>
          <p:cNvSpPr>
            <a:spLocks noGrp="1"/>
          </p:cNvSpPr>
          <p:nvPr>
            <p:ph type="title"/>
          </p:nvPr>
        </p:nvSpPr>
        <p:spPr>
          <a:xfrm>
            <a:off x="-132521" y="-45301"/>
            <a:ext cx="9753176" cy="727869"/>
          </a:xfrm>
        </p:spPr>
        <p:txBody>
          <a:bodyPr/>
          <a:lstStyle/>
          <a:p>
            <a:r>
              <a:rPr lang="fr-FR" dirty="0"/>
              <a:t>Le site argus-</a:t>
            </a:r>
            <a:r>
              <a:rPr lang="fr-FR" dirty="0" err="1"/>
              <a:t>chariot.com</a:t>
            </a:r>
            <a:endParaRPr lang="fr-FR" dirty="0"/>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Statistiques des visites</a:t>
            </a:r>
          </a:p>
        </p:txBody>
      </p:sp>
      <p:graphicFrame>
        <p:nvGraphicFramePr>
          <p:cNvPr id="9" name="Graphique 8">
            <a:extLst>
              <a:ext uri="{FF2B5EF4-FFF2-40B4-BE49-F238E27FC236}">
                <a16:creationId xmlns:a16="http://schemas.microsoft.com/office/drawing/2014/main" id="{CFF89A6E-EC90-114F-9DD8-CA9DE31D71FA}"/>
              </a:ext>
            </a:extLst>
          </p:cNvPr>
          <p:cNvGraphicFramePr>
            <a:graphicFrameLocks/>
          </p:cNvGraphicFramePr>
          <p:nvPr/>
        </p:nvGraphicFramePr>
        <p:xfrm>
          <a:off x="3183268" y="2554647"/>
          <a:ext cx="5825465" cy="34952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531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992200" y="2486214"/>
            <a:ext cx="9942862"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Pause </a:t>
            </a:r>
          </a:p>
        </p:txBody>
      </p:sp>
      <p:pic>
        <p:nvPicPr>
          <p:cNvPr id="6" name="Image 5" descr="C:\Users\pole-eco\Desktop\chariot2.PNG">
            <a:extLst>
              <a:ext uri="{FF2B5EF4-FFF2-40B4-BE49-F238E27FC236}">
                <a16:creationId xmlns:a16="http://schemas.microsoft.com/office/drawing/2014/main" id="{CACDC0B9-9E0A-4D1A-947F-B0BBF130DDB2}"/>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3474" y="2716022"/>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644E8E9A-771F-4E39-9B1A-5EBB4C1CEECB}"/>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77376" y="2749677"/>
            <a:ext cx="643890" cy="639445"/>
          </a:xfrm>
          <a:prstGeom prst="rect">
            <a:avLst/>
          </a:prstGeom>
          <a:noFill/>
          <a:ln>
            <a:noFill/>
          </a:ln>
        </p:spPr>
      </p:pic>
    </p:spTree>
    <p:extLst>
      <p:ext uri="{BB962C8B-B14F-4D97-AF65-F5344CB8AC3E}">
        <p14:creationId xmlns:p14="http://schemas.microsoft.com/office/powerpoint/2010/main" val="784771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6" y="104125"/>
            <a:ext cx="2204314" cy="816669"/>
          </a:xfrm>
          <a:prstGeom prst="rect">
            <a:avLst/>
          </a:prstGeom>
        </p:spPr>
      </p:pic>
      <p:sp>
        <p:nvSpPr>
          <p:cNvPr id="7" name="Titre 1"/>
          <p:cNvSpPr txBox="1">
            <a:spLocks/>
          </p:cNvSpPr>
          <p:nvPr/>
        </p:nvSpPr>
        <p:spPr>
          <a:xfrm>
            <a:off x="1539389" y="1944860"/>
            <a:ext cx="8373291" cy="175771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CHARIOTS D’OCCASION</a:t>
            </a:r>
          </a:p>
          <a:p>
            <a:pPr>
              <a:lnSpc>
                <a:spcPct val="150000"/>
              </a:lnSpc>
            </a:pPr>
            <a:r>
              <a:rPr lang="fr-FR" sz="3200" b="0" dirty="0"/>
              <a:t>Cession / Acquisition</a:t>
            </a:r>
          </a:p>
        </p:txBody>
      </p:sp>
      <p:sp>
        <p:nvSpPr>
          <p:cNvPr id="8" name="Sous-titre 2"/>
          <p:cNvSpPr txBox="1">
            <a:spLocks/>
          </p:cNvSpPr>
          <p:nvPr/>
        </p:nvSpPr>
        <p:spPr bwMode="auto">
          <a:xfrm>
            <a:off x="7500412" y="4561198"/>
            <a:ext cx="4824536" cy="10081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mj-lt"/>
              </a:rPr>
              <a:t>Thierry HANOTEL</a:t>
            </a:r>
          </a:p>
          <a:p>
            <a:pPr defTabSz="914400" eaLnBrk="1" hangingPunct="1"/>
            <a:r>
              <a:rPr lang="fr-FR" altLang="fr-FR" sz="3200" dirty="0">
                <a:solidFill>
                  <a:srgbClr val="0067B8"/>
                </a:solidFill>
                <a:latin typeface="+mj-lt"/>
              </a:rPr>
              <a:t>INRS Paris</a:t>
            </a:r>
          </a:p>
        </p:txBody>
      </p:sp>
      <p:pic>
        <p:nvPicPr>
          <p:cNvPr id="9" name="Image 8" descr="C:\Users\pole-eco\Desktop\chariot2.PNG">
            <a:extLst>
              <a:ext uri="{FF2B5EF4-FFF2-40B4-BE49-F238E27FC236}">
                <a16:creationId xmlns:a16="http://schemas.microsoft.com/office/drawing/2014/main" id="{A2BEB819-2AF1-44D8-A00E-45ABEE8B24BF}"/>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832" y="2207051"/>
            <a:ext cx="694690" cy="673100"/>
          </a:xfrm>
          <a:prstGeom prst="rect">
            <a:avLst/>
          </a:prstGeom>
          <a:noFill/>
          <a:ln>
            <a:noFill/>
          </a:ln>
        </p:spPr>
      </p:pic>
      <p:pic>
        <p:nvPicPr>
          <p:cNvPr id="10" name="Image 9" descr="C:\Users\pole-eco\Desktop\chariot1.PNG">
            <a:extLst>
              <a:ext uri="{FF2B5EF4-FFF2-40B4-BE49-F238E27FC236}">
                <a16:creationId xmlns:a16="http://schemas.microsoft.com/office/drawing/2014/main" id="{86E3CAD3-131E-4886-BD66-E846F185F6AC}"/>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29384" y="4425809"/>
            <a:ext cx="643890" cy="639445"/>
          </a:xfrm>
          <a:prstGeom prst="rect">
            <a:avLst/>
          </a:prstGeom>
          <a:noFill/>
          <a:ln>
            <a:noFill/>
          </a:ln>
        </p:spPr>
      </p:pic>
    </p:spTree>
    <p:extLst>
      <p:ext uri="{BB962C8B-B14F-4D97-AF65-F5344CB8AC3E}">
        <p14:creationId xmlns:p14="http://schemas.microsoft.com/office/powerpoint/2010/main" val="2314850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7"/>
          <p:cNvSpPr txBox="1">
            <a:spLocks/>
          </p:cNvSpPr>
          <p:nvPr/>
        </p:nvSpPr>
        <p:spPr>
          <a:xfrm>
            <a:off x="530340" y="506458"/>
            <a:ext cx="10444480" cy="5125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fr-FR" sz="3200" b="1" dirty="0"/>
              <a:t>INRS - Département ECT :</a:t>
            </a:r>
            <a:endParaRPr lang="fr-FR" sz="3200" dirty="0"/>
          </a:p>
          <a:p>
            <a:pPr marL="0" indent="0" algn="just">
              <a:spcBef>
                <a:spcPts val="1200"/>
              </a:spcBef>
              <a:buClr>
                <a:srgbClr val="302828"/>
              </a:buClr>
              <a:buSzPct val="90000"/>
              <a:buNone/>
              <a:defRPr/>
            </a:pPr>
            <a:r>
              <a:rPr lang="fr-FR" sz="2000" kern="0" dirty="0"/>
              <a:t>Conseil et Assistance :</a:t>
            </a:r>
          </a:p>
          <a:p>
            <a:pPr marL="446088" lvl="1" indent="-360363">
              <a:lnSpc>
                <a:spcPct val="100000"/>
              </a:lnSpc>
              <a:spcBef>
                <a:spcPts val="300"/>
              </a:spcBef>
              <a:buClr>
                <a:schemeClr val="tx1">
                  <a:lumMod val="50000"/>
                  <a:lumOff val="50000"/>
                </a:schemeClr>
              </a:buClr>
              <a:buSzPct val="50000"/>
              <a:buFont typeface="Wingdings 2" panose="05020102010507070707" pitchFamily="18" charset="2"/>
              <a:buChar char="¢"/>
              <a:defRPr/>
            </a:pPr>
            <a:r>
              <a:rPr lang="fr-FR" sz="2000" dirty="0">
                <a:latin typeface="Calibri" pitchFamily="34" charset="0"/>
                <a:ea typeface="Tahoma" panose="020B0604030504040204" pitchFamily="34" charset="0"/>
                <a:cs typeface="Tahoma" panose="020B0604030504040204" pitchFamily="34" charset="0"/>
              </a:rPr>
              <a:t>au Réseau assurance maladie – risques professionnels,</a:t>
            </a:r>
          </a:p>
          <a:p>
            <a:pPr marL="446088" lvl="1" indent="-360363">
              <a:lnSpc>
                <a:spcPct val="100000"/>
              </a:lnSpc>
              <a:spcBef>
                <a:spcPts val="300"/>
              </a:spcBef>
              <a:buClr>
                <a:schemeClr val="tx1">
                  <a:lumMod val="50000"/>
                  <a:lumOff val="50000"/>
                </a:schemeClr>
              </a:buClr>
              <a:buSzPct val="50000"/>
              <a:buFont typeface="Wingdings 2" panose="05020102010507070707" pitchFamily="18" charset="2"/>
              <a:buChar char="¢"/>
              <a:defRPr/>
            </a:pPr>
            <a:r>
              <a:rPr lang="fr-FR" sz="2000" dirty="0">
                <a:latin typeface="Calibri" pitchFamily="34" charset="0"/>
                <a:ea typeface="Tahoma" panose="020B0604030504040204" pitchFamily="34" charset="0"/>
                <a:cs typeface="Tahoma" panose="020B0604030504040204" pitchFamily="34" charset="0"/>
              </a:rPr>
              <a:t>aux entreprises et salariés,</a:t>
            </a:r>
          </a:p>
          <a:p>
            <a:pPr marL="446088" lvl="1" indent="-360363">
              <a:lnSpc>
                <a:spcPct val="100000"/>
              </a:lnSpc>
              <a:spcBef>
                <a:spcPts val="300"/>
              </a:spcBef>
              <a:buClr>
                <a:schemeClr val="tx1">
                  <a:lumMod val="50000"/>
                  <a:lumOff val="50000"/>
                </a:schemeClr>
              </a:buClr>
              <a:buSzPct val="50000"/>
              <a:buFont typeface="Wingdings 2" panose="05020102010507070707" pitchFamily="18" charset="2"/>
              <a:buChar char="¢"/>
              <a:defRPr/>
            </a:pPr>
            <a:r>
              <a:rPr lang="fr-FR" sz="2000" dirty="0">
                <a:latin typeface="Calibri" pitchFamily="34" charset="0"/>
                <a:ea typeface="Tahoma" panose="020B0604030504040204" pitchFamily="34" charset="0"/>
                <a:cs typeface="Tahoma" panose="020B0604030504040204" pitchFamily="34" charset="0"/>
              </a:rPr>
              <a:t>aux ministères (DGT, MTES…),</a:t>
            </a:r>
          </a:p>
          <a:p>
            <a:pPr marL="446088" lvl="1" indent="-360363">
              <a:lnSpc>
                <a:spcPct val="100000"/>
              </a:lnSpc>
              <a:spcBef>
                <a:spcPts val="300"/>
              </a:spcBef>
              <a:buClr>
                <a:schemeClr val="tx1">
                  <a:lumMod val="50000"/>
                  <a:lumOff val="50000"/>
                </a:schemeClr>
              </a:buClr>
              <a:buSzPct val="50000"/>
              <a:buFont typeface="Wingdings 2" panose="05020102010507070707" pitchFamily="18" charset="2"/>
              <a:buChar char="¢"/>
              <a:defRPr/>
            </a:pPr>
            <a:r>
              <a:rPr lang="fr-FR" sz="2000" dirty="0">
                <a:latin typeface="Calibri" pitchFamily="34" charset="0"/>
                <a:ea typeface="Tahoma" panose="020B0604030504040204" pitchFamily="34" charset="0"/>
                <a:cs typeface="Tahoma" panose="020B0604030504040204" pitchFamily="34" charset="0"/>
              </a:rPr>
              <a:t>aux fédérations et syndicats,</a:t>
            </a:r>
          </a:p>
          <a:p>
            <a:pPr marL="446088" lvl="1" indent="-360363">
              <a:lnSpc>
                <a:spcPct val="100000"/>
              </a:lnSpc>
              <a:spcBef>
                <a:spcPts val="300"/>
              </a:spcBef>
              <a:buClr>
                <a:schemeClr val="tx1">
                  <a:lumMod val="50000"/>
                  <a:lumOff val="50000"/>
                </a:schemeClr>
              </a:buClr>
              <a:buSzPct val="50000"/>
              <a:buFont typeface="Wingdings 2" panose="05020102010507070707" pitchFamily="18" charset="2"/>
              <a:buChar char="¢"/>
              <a:defRPr/>
            </a:pPr>
            <a:r>
              <a:rPr lang="fr-FR" sz="2000" dirty="0">
                <a:latin typeface="Calibri" pitchFamily="34" charset="0"/>
                <a:ea typeface="Tahoma" panose="020B0604030504040204" pitchFamily="34" charset="0"/>
                <a:cs typeface="Tahoma" panose="020B0604030504040204" pitchFamily="34" charset="0"/>
              </a:rPr>
              <a:t>aux constructeurs de machines…</a:t>
            </a:r>
          </a:p>
          <a:p>
            <a:pPr marL="85725" lvl="1" indent="0">
              <a:lnSpc>
                <a:spcPct val="100000"/>
              </a:lnSpc>
              <a:spcBef>
                <a:spcPts val="300"/>
              </a:spcBef>
              <a:buClr>
                <a:schemeClr val="tx1">
                  <a:lumMod val="50000"/>
                  <a:lumOff val="50000"/>
                </a:schemeClr>
              </a:buClr>
              <a:buSzPct val="50000"/>
              <a:buNone/>
              <a:defRPr/>
            </a:pPr>
            <a:endParaRPr lang="fr-FR" sz="2000" dirty="0">
              <a:latin typeface="Calibri" pitchFamily="34" charset="0"/>
              <a:ea typeface="Tahoma" panose="020B0604030504040204" pitchFamily="34" charset="0"/>
              <a:cs typeface="Tahoma" panose="020B0604030504040204" pitchFamily="34" charset="0"/>
            </a:endParaRPr>
          </a:p>
          <a:p>
            <a:pPr marL="0" indent="0">
              <a:spcBef>
                <a:spcPts val="1800"/>
              </a:spcBef>
              <a:buNone/>
            </a:pPr>
            <a:r>
              <a:rPr lang="fr-FR" sz="3200" b="1" dirty="0"/>
              <a:t>Mes principales activités :</a:t>
            </a:r>
            <a:endParaRPr lang="fr-FR" sz="3200" dirty="0"/>
          </a:p>
          <a:p>
            <a:pPr marL="0" indent="0" algn="just">
              <a:spcBef>
                <a:spcPts val="1200"/>
              </a:spcBef>
              <a:buClr>
                <a:srgbClr val="302828"/>
              </a:buClr>
              <a:buSzPct val="90000"/>
              <a:buNone/>
              <a:defRPr/>
            </a:pPr>
            <a:r>
              <a:rPr lang="fr-FR" sz="2000" kern="0" dirty="0"/>
              <a:t>Référent technique national CACES</a:t>
            </a:r>
            <a:r>
              <a:rPr lang="fr-FR" sz="2000" kern="0" baseline="30000" dirty="0"/>
              <a:t>®</a:t>
            </a:r>
            <a:endParaRPr lang="fr-FR" sz="2000" kern="0" dirty="0"/>
          </a:p>
          <a:p>
            <a:pPr marL="0" indent="0" algn="just">
              <a:spcBef>
                <a:spcPts val="600"/>
              </a:spcBef>
              <a:buClr>
                <a:srgbClr val="302828"/>
              </a:buClr>
              <a:buSzPct val="90000"/>
              <a:buNone/>
              <a:defRPr/>
            </a:pPr>
            <a:r>
              <a:rPr lang="fr-FR" sz="2000" kern="0" dirty="0"/>
              <a:t>Expert pour le Réseau AM-RP :</a:t>
            </a:r>
          </a:p>
          <a:p>
            <a:pPr marL="446088" lvl="1" indent="-360363">
              <a:lnSpc>
                <a:spcPct val="100000"/>
              </a:lnSpc>
              <a:spcBef>
                <a:spcPts val="300"/>
              </a:spcBef>
              <a:buClr>
                <a:schemeClr val="tx1">
                  <a:lumMod val="50000"/>
                  <a:lumOff val="50000"/>
                </a:schemeClr>
              </a:buClr>
              <a:buSzPct val="50000"/>
              <a:buFont typeface="Wingdings 2" panose="05020102010507070707" pitchFamily="18" charset="2"/>
              <a:buChar char="¢"/>
              <a:defRPr/>
            </a:pPr>
            <a:r>
              <a:rPr lang="fr-FR" sz="2000" dirty="0">
                <a:latin typeface="Calibri" pitchFamily="34" charset="0"/>
                <a:ea typeface="Tahoma" panose="020B0604030504040204" pitchFamily="34" charset="0"/>
                <a:cs typeface="Tahoma" panose="020B0604030504040204" pitchFamily="34" charset="0"/>
              </a:rPr>
              <a:t>engins de manutention (chariots industriels et tout-terrain, </a:t>
            </a:r>
            <a:r>
              <a:rPr lang="fr-FR" sz="2000" dirty="0" err="1">
                <a:latin typeface="Calibri" pitchFamily="34" charset="0"/>
                <a:ea typeface="Tahoma" panose="020B0604030504040204" pitchFamily="34" charset="0"/>
                <a:cs typeface="Tahoma" panose="020B0604030504040204" pitchFamily="34" charset="0"/>
              </a:rPr>
              <a:t>transtockeurs</a:t>
            </a:r>
            <a:r>
              <a:rPr lang="fr-FR" sz="2000" dirty="0">
                <a:latin typeface="Calibri" pitchFamily="34" charset="0"/>
                <a:ea typeface="Tahoma" panose="020B0604030504040204" pitchFamily="34" charset="0"/>
                <a:cs typeface="Tahoma" panose="020B0604030504040204" pitchFamily="34" charset="0"/>
              </a:rPr>
              <a:t>, AGV…),</a:t>
            </a:r>
          </a:p>
          <a:p>
            <a:pPr marL="446088" lvl="1" indent="-360363">
              <a:lnSpc>
                <a:spcPct val="100000"/>
              </a:lnSpc>
              <a:spcBef>
                <a:spcPts val="300"/>
              </a:spcBef>
              <a:buClr>
                <a:schemeClr val="tx1">
                  <a:lumMod val="50000"/>
                  <a:lumOff val="50000"/>
                </a:schemeClr>
              </a:buClr>
              <a:buSzPct val="50000"/>
              <a:buFont typeface="Wingdings 2" panose="05020102010507070707" pitchFamily="18" charset="2"/>
              <a:buChar char="¢"/>
              <a:defRPr/>
            </a:pPr>
            <a:r>
              <a:rPr lang="fr-FR" sz="2000" dirty="0">
                <a:latin typeface="Calibri" pitchFamily="34" charset="0"/>
                <a:ea typeface="Tahoma" panose="020B0604030504040204" pitchFamily="34" charset="0"/>
                <a:cs typeface="Tahoma" panose="020B0604030504040204" pitchFamily="34" charset="0"/>
              </a:rPr>
              <a:t>EPI contre les chutes de hauteur…</a:t>
            </a:r>
          </a:p>
          <a:p>
            <a:pPr marL="0" lvl="1" indent="0" algn="just">
              <a:spcBef>
                <a:spcPts val="600"/>
              </a:spcBef>
              <a:buClr>
                <a:srgbClr val="302828"/>
              </a:buClr>
              <a:buSzPct val="90000"/>
              <a:buNone/>
              <a:defRPr/>
            </a:pPr>
            <a:r>
              <a:rPr lang="fr-FR" sz="2000" kern="0" dirty="0"/>
              <a:t>Normalisation européenne.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2314">
            <a:off x="7224616" y="1684343"/>
            <a:ext cx="4382199" cy="2834396"/>
          </a:xfrm>
          <a:prstGeom prst="rect">
            <a:avLst/>
          </a:prstGeom>
          <a:ln w="3175">
            <a:solidFill>
              <a:schemeClr val="bg1">
                <a:lumMod val="7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5" descr="Afficher l'image d'origin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t="11800" r="12079" b="10695"/>
          <a:stretch/>
        </p:blipFill>
        <p:spPr bwMode="auto">
          <a:xfrm>
            <a:off x="9229988" y="1325534"/>
            <a:ext cx="601381" cy="95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772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903752"/>
            <a:ext cx="11279178" cy="1378463"/>
          </a:xfrm>
        </p:spPr>
        <p:txBody>
          <a:bodyPr/>
          <a:lstStyle/>
          <a:p>
            <a:pPr marL="722313" indent="-722313" algn="just"/>
            <a:r>
              <a:rPr lang="fr-FR" sz="2400" dirty="0">
                <a:solidFill>
                  <a:srgbClr val="CE5800"/>
                </a:solidFill>
              </a:rPr>
              <a:t>Il est interdit d’exposer, de mettre en vente, de vendre, d’importer, de louer, de mettre à disposition ou de céder un équipement de travail non conforme aux exigences qui lui sont applicables.</a:t>
            </a:r>
          </a:p>
          <a:p>
            <a:pPr marL="722313" indent="0" algn="just">
              <a:spcBef>
                <a:spcPts val="600"/>
              </a:spcBef>
              <a:buNone/>
            </a:pPr>
            <a:r>
              <a:rPr lang="fr-FR" sz="2000" i="1" dirty="0">
                <a:solidFill>
                  <a:schemeClr val="tx1"/>
                </a:solidFill>
              </a:rPr>
              <a:t>(d’après l’article L.4311-3 du Code du travail)</a:t>
            </a:r>
          </a:p>
        </p:txBody>
      </p:sp>
      <p:sp>
        <p:nvSpPr>
          <p:cNvPr id="7" name="Titre 1"/>
          <p:cNvSpPr>
            <a:spLocks noGrp="1"/>
          </p:cNvSpPr>
          <p:nvPr>
            <p:ph type="title"/>
          </p:nvPr>
        </p:nvSpPr>
        <p:spPr>
          <a:xfrm>
            <a:off x="26971" y="29130"/>
            <a:ext cx="9191457" cy="727869"/>
          </a:xfrm>
        </p:spPr>
        <p:txBody>
          <a:bodyPr/>
          <a:lstStyle/>
          <a:p>
            <a:r>
              <a:rPr lang="fr-FR" dirty="0"/>
              <a:t>Cadre réglementaire</a:t>
            </a:r>
          </a:p>
        </p:txBody>
      </p:sp>
      <p:sp>
        <p:nvSpPr>
          <p:cNvPr id="8" name="Espace réservé du texte 2"/>
          <p:cNvSpPr txBox="1">
            <a:spLocks/>
          </p:cNvSpPr>
          <p:nvPr/>
        </p:nvSpPr>
        <p:spPr>
          <a:xfrm>
            <a:off x="242262" y="1271057"/>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800" b="1" i="1" dirty="0">
                <a:solidFill>
                  <a:schemeClr val="tx1"/>
                </a:solidFill>
              </a:rPr>
              <a:t>POUR LE CÉDANT</a:t>
            </a:r>
            <a:endParaRPr lang="fr-FR" sz="2400" b="1" i="1" dirty="0">
              <a:solidFill>
                <a:schemeClr val="tx1"/>
              </a:solidFill>
            </a:endParaRPr>
          </a:p>
        </p:txBody>
      </p:sp>
      <p:sp>
        <p:nvSpPr>
          <p:cNvPr id="5" name="Espace réservé du texte 2"/>
          <p:cNvSpPr txBox="1">
            <a:spLocks/>
          </p:cNvSpPr>
          <p:nvPr/>
        </p:nvSpPr>
        <p:spPr>
          <a:xfrm>
            <a:off x="240662" y="4568828"/>
            <a:ext cx="11279178" cy="137846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722313" indent="-722313" algn="just"/>
            <a:r>
              <a:rPr lang="fr-FR" sz="2400" dirty="0">
                <a:solidFill>
                  <a:srgbClr val="CE5800"/>
                </a:solidFill>
              </a:rPr>
              <a:t>Il est interdit de mettre en service ou d’utiliser un équipement de travail non conforme aux exigences qui lui sont applicables.</a:t>
            </a:r>
          </a:p>
          <a:p>
            <a:pPr marL="722313" indent="0" algn="just">
              <a:spcBef>
                <a:spcPts val="600"/>
              </a:spcBef>
              <a:buNone/>
            </a:pPr>
            <a:r>
              <a:rPr lang="fr-FR" sz="2000" i="1" dirty="0">
                <a:solidFill>
                  <a:schemeClr val="tx1"/>
                </a:solidFill>
              </a:rPr>
              <a:t>(d’après l’article L.4321-2 du Code du travail)</a:t>
            </a:r>
          </a:p>
        </p:txBody>
      </p:sp>
      <p:sp>
        <p:nvSpPr>
          <p:cNvPr id="6" name="Espace réservé du texte 2"/>
          <p:cNvSpPr txBox="1">
            <a:spLocks/>
          </p:cNvSpPr>
          <p:nvPr/>
        </p:nvSpPr>
        <p:spPr>
          <a:xfrm>
            <a:off x="240662" y="3936133"/>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fr-FR" sz="2800" b="1" i="1" dirty="0">
                <a:solidFill>
                  <a:schemeClr val="tx1"/>
                </a:solidFill>
              </a:rPr>
              <a:t>POUR LE PRENEUR</a:t>
            </a:r>
            <a:endParaRPr lang="fr-FR" sz="2400" b="1" i="1" dirty="0">
              <a:solidFill>
                <a:schemeClr val="tx1"/>
              </a:solidFill>
            </a:endParaRPr>
          </a:p>
        </p:txBody>
      </p:sp>
    </p:spTree>
    <p:extLst>
      <p:ext uri="{BB962C8B-B14F-4D97-AF65-F5344CB8AC3E}">
        <p14:creationId xmlns:p14="http://schemas.microsoft.com/office/powerpoint/2010/main" val="421606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216350"/>
            <a:ext cx="11583978" cy="1378463"/>
          </a:xfrm>
        </p:spPr>
        <p:txBody>
          <a:bodyPr/>
          <a:lstStyle/>
          <a:p>
            <a:pPr marL="722313" indent="-722313" algn="just"/>
            <a:r>
              <a:rPr lang="fr-FR" sz="2400" u="sng" dirty="0">
                <a:solidFill>
                  <a:schemeClr val="tx1"/>
                </a:solidFill>
              </a:rPr>
              <a:t>Chariots récents :</a:t>
            </a:r>
          </a:p>
          <a:p>
            <a:pPr marL="712788" indent="0" algn="just">
              <a:spcBef>
                <a:spcPts val="1200"/>
              </a:spcBef>
              <a:buNone/>
            </a:pPr>
            <a:r>
              <a:rPr lang="fr-FR" sz="2400" dirty="0">
                <a:solidFill>
                  <a:schemeClr val="tx1"/>
                </a:solidFill>
              </a:rPr>
              <a:t>La présence du marquage CE fait référence à la Directive dite « machines », dont la version actuellement en vigueur est la 2006/42/CE.</a:t>
            </a:r>
          </a:p>
          <a:p>
            <a:pPr marL="712788" indent="0" algn="just">
              <a:spcBef>
                <a:spcPts val="1200"/>
              </a:spcBef>
              <a:buNone/>
            </a:pPr>
            <a:r>
              <a:rPr lang="fr-FR" sz="2400" dirty="0">
                <a:solidFill>
                  <a:schemeClr val="tx1"/>
                </a:solidFill>
              </a:rPr>
              <a:t>Pour les chariots, l’application de la Directive est obligatoire depuis le 1</a:t>
            </a:r>
            <a:r>
              <a:rPr lang="fr-FR" sz="2400" baseline="30000" dirty="0">
                <a:solidFill>
                  <a:schemeClr val="tx1"/>
                </a:solidFill>
              </a:rPr>
              <a:t>er</a:t>
            </a:r>
            <a:r>
              <a:rPr lang="fr-FR" sz="2400" dirty="0">
                <a:solidFill>
                  <a:schemeClr val="tx1"/>
                </a:solidFill>
              </a:rPr>
              <a:t> janvier 1996 (après une période transitoire de 6 mois)</a:t>
            </a:r>
          </a:p>
          <a:p>
            <a:pPr marL="712788" indent="0" algn="just">
              <a:spcBef>
                <a:spcPts val="1200"/>
              </a:spcBef>
              <a:buNone/>
            </a:pPr>
            <a:r>
              <a:rPr lang="fr-FR" sz="2400" dirty="0">
                <a:solidFill>
                  <a:schemeClr val="tx1"/>
                </a:solidFill>
              </a:rPr>
              <a:t>Le respect de normes harmonisées permet de bénéficier d’une présomption de conformité à la Directive (par ex. EN ISO 3691-1 + EN 116307-1).</a:t>
            </a:r>
          </a:p>
          <a:p>
            <a:pPr marL="712788" indent="0" algn="just">
              <a:spcBef>
                <a:spcPts val="1200"/>
              </a:spcBef>
              <a:buNone/>
            </a:pPr>
            <a:r>
              <a:rPr lang="fr-FR" sz="2400" dirty="0">
                <a:solidFill>
                  <a:schemeClr val="tx1"/>
                </a:solidFill>
              </a:rPr>
              <a:t>Le constructeur matérialise le respect de la Directive ou des normes par :</a:t>
            </a:r>
          </a:p>
          <a:p>
            <a:pPr marL="1055688" indent="-342900" algn="just">
              <a:spcBef>
                <a:spcPts val="600"/>
              </a:spcBef>
              <a:buClrTx/>
              <a:buFont typeface="Arial" panose="020B0604020202020204" pitchFamily="34" charset="0"/>
              <a:buChar char="•"/>
            </a:pPr>
            <a:r>
              <a:rPr lang="fr-FR" sz="2000" dirty="0">
                <a:solidFill>
                  <a:schemeClr val="tx1"/>
                </a:solidFill>
              </a:rPr>
              <a:t>L’apposition du marquage CE sur une plaque d’identification ;</a:t>
            </a:r>
          </a:p>
          <a:p>
            <a:pPr marL="1055688" indent="-342900" algn="just">
              <a:spcBef>
                <a:spcPts val="600"/>
              </a:spcBef>
              <a:buClrTx/>
              <a:buFont typeface="Arial" panose="020B0604020202020204" pitchFamily="34" charset="0"/>
              <a:buChar char="•"/>
            </a:pPr>
            <a:r>
              <a:rPr lang="fr-FR" sz="2000" dirty="0">
                <a:solidFill>
                  <a:schemeClr val="tx1"/>
                </a:solidFill>
              </a:rPr>
              <a:t>La délivrance d’une déclaration CE de conformité.</a:t>
            </a:r>
          </a:p>
          <a:p>
            <a:pPr marL="712788" indent="0" algn="just">
              <a:buNone/>
            </a:pPr>
            <a:endParaRPr lang="fr-FR" sz="2400" dirty="0">
              <a:solidFill>
                <a:schemeClr val="tx1"/>
              </a:solidFill>
            </a:endParaRPr>
          </a:p>
        </p:txBody>
      </p:sp>
      <p:sp>
        <p:nvSpPr>
          <p:cNvPr id="7" name="Titre 1"/>
          <p:cNvSpPr>
            <a:spLocks noGrp="1"/>
          </p:cNvSpPr>
          <p:nvPr>
            <p:ph type="title"/>
          </p:nvPr>
        </p:nvSpPr>
        <p:spPr>
          <a:xfrm>
            <a:off x="26971" y="29130"/>
            <a:ext cx="9191457" cy="727869"/>
          </a:xfrm>
        </p:spPr>
        <p:txBody>
          <a:bodyPr/>
          <a:lstStyle/>
          <a:p>
            <a:r>
              <a:rPr lang="fr-FR" dirty="0"/>
              <a:t>Cadre réglementaire</a:t>
            </a:r>
          </a:p>
        </p:txBody>
      </p:sp>
      <p:sp>
        <p:nvSpPr>
          <p:cNvPr id="8" name="Espace réservé du texte 2"/>
          <p:cNvSpPr txBox="1">
            <a:spLocks/>
          </p:cNvSpPr>
          <p:nvPr/>
        </p:nvSpPr>
        <p:spPr>
          <a:xfrm>
            <a:off x="242262" y="716359"/>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 CONFORME », MAIS À QUOI ?</a:t>
            </a:r>
            <a:endParaRPr lang="fr-FR" sz="2400" b="1" i="1" dirty="0">
              <a:solidFill>
                <a:schemeClr val="tx1"/>
              </a:solidFill>
            </a:endParaRPr>
          </a:p>
        </p:txBody>
      </p:sp>
    </p:spTree>
    <p:extLst>
      <p:ext uri="{BB962C8B-B14F-4D97-AF65-F5344CB8AC3E}">
        <p14:creationId xmlns:p14="http://schemas.microsoft.com/office/powerpoint/2010/main" val="130701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903752"/>
            <a:ext cx="11279178" cy="1378463"/>
          </a:xfrm>
        </p:spPr>
        <p:txBody>
          <a:bodyPr/>
          <a:lstStyle/>
          <a:p>
            <a:pPr marL="722313" indent="-722313" algn="just"/>
            <a:r>
              <a:rPr lang="fr-FR" sz="2400" u="sng" dirty="0">
                <a:solidFill>
                  <a:schemeClr val="tx1"/>
                </a:solidFill>
              </a:rPr>
              <a:t>Chariots anciens (non soumis à la Directive) :</a:t>
            </a:r>
          </a:p>
          <a:p>
            <a:pPr marL="712788" indent="0" algn="just">
              <a:spcBef>
                <a:spcPts val="1200"/>
              </a:spcBef>
              <a:buNone/>
            </a:pPr>
            <a:r>
              <a:rPr lang="fr-FR" sz="2400" dirty="0">
                <a:solidFill>
                  <a:schemeClr val="tx1"/>
                </a:solidFill>
              </a:rPr>
              <a:t>Avant la Directive machines, des textes nationaux étaient applicables en fonction de l’année et du type d’équipement concerné. Par exemple :</a:t>
            </a:r>
          </a:p>
          <a:p>
            <a:pPr marL="1055688" indent="-342900" algn="just">
              <a:spcBef>
                <a:spcPts val="600"/>
              </a:spcBef>
              <a:buClrTx/>
              <a:buFont typeface="Arial" panose="020B0604020202020204" pitchFamily="34" charset="0"/>
              <a:buChar char="•"/>
            </a:pPr>
            <a:r>
              <a:rPr lang="fr-FR" sz="2000" dirty="0">
                <a:solidFill>
                  <a:schemeClr val="tx1"/>
                </a:solidFill>
              </a:rPr>
              <a:t>Décret du 23 août 1947 (appareils de levage) ;</a:t>
            </a:r>
          </a:p>
          <a:p>
            <a:pPr marL="1055688" indent="-342900" algn="just">
              <a:spcBef>
                <a:spcPts val="600"/>
              </a:spcBef>
              <a:buClrTx/>
              <a:buFont typeface="Arial" panose="020B0604020202020204" pitchFamily="34" charset="0"/>
              <a:buChar char="•"/>
            </a:pPr>
            <a:r>
              <a:rPr lang="fr-FR" sz="2000" dirty="0">
                <a:solidFill>
                  <a:schemeClr val="tx1"/>
                </a:solidFill>
              </a:rPr>
              <a:t>Décret du 7 février 1989 (chariots </a:t>
            </a:r>
            <a:r>
              <a:rPr lang="el-GR" sz="2000" dirty="0">
                <a:solidFill>
                  <a:schemeClr val="tx1"/>
                </a:solidFill>
                <a:latin typeface="Times New Roman" panose="02020603050405020304" pitchFamily="18" charset="0"/>
                <a:cs typeface="Times New Roman" panose="02020603050405020304" pitchFamily="18" charset="0"/>
              </a:rPr>
              <a:t>ε</a:t>
            </a:r>
            <a:r>
              <a:rPr lang="fr-FR" sz="2000" dirty="0">
                <a:solidFill>
                  <a:schemeClr val="tx1"/>
                </a:solidFill>
              </a:rPr>
              <a:t>)…</a:t>
            </a:r>
            <a:endParaRPr lang="fr-FR" sz="2400" dirty="0">
              <a:solidFill>
                <a:schemeClr val="tx1"/>
              </a:solidFill>
            </a:endParaRPr>
          </a:p>
        </p:txBody>
      </p:sp>
      <p:sp>
        <p:nvSpPr>
          <p:cNvPr id="7" name="Titre 1"/>
          <p:cNvSpPr>
            <a:spLocks noGrp="1"/>
          </p:cNvSpPr>
          <p:nvPr>
            <p:ph type="title"/>
          </p:nvPr>
        </p:nvSpPr>
        <p:spPr>
          <a:xfrm>
            <a:off x="26971" y="29130"/>
            <a:ext cx="9191457" cy="727869"/>
          </a:xfrm>
        </p:spPr>
        <p:txBody>
          <a:bodyPr/>
          <a:lstStyle/>
          <a:p>
            <a:r>
              <a:rPr lang="fr-FR" dirty="0"/>
              <a:t>Cadre réglementaire</a:t>
            </a:r>
          </a:p>
        </p:txBody>
      </p:sp>
      <p:sp>
        <p:nvSpPr>
          <p:cNvPr id="8" name="Espace réservé du texte 2"/>
          <p:cNvSpPr txBox="1">
            <a:spLocks/>
          </p:cNvSpPr>
          <p:nvPr/>
        </p:nvSpPr>
        <p:spPr>
          <a:xfrm>
            <a:off x="242262" y="1271057"/>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 CONFORME », MAIS À QUOI ?</a:t>
            </a:r>
            <a:endParaRPr lang="fr-FR" sz="2400" b="1" i="1" dirty="0">
              <a:solidFill>
                <a:schemeClr val="tx1"/>
              </a:solidFill>
            </a:endParaRPr>
          </a:p>
        </p:txBody>
      </p:sp>
      <p:pic>
        <p:nvPicPr>
          <p:cNvPr id="1026" name="Picture 2" descr="Les machines d\'occa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9109" y="3344212"/>
            <a:ext cx="2341814" cy="331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Espace réservé du texte 2"/>
          <p:cNvSpPr txBox="1">
            <a:spLocks/>
          </p:cNvSpPr>
          <p:nvPr/>
        </p:nvSpPr>
        <p:spPr>
          <a:xfrm>
            <a:off x="242262" y="4073796"/>
            <a:ext cx="8668058" cy="1378463"/>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712788" indent="0" algn="just">
              <a:spcBef>
                <a:spcPts val="1200"/>
              </a:spcBef>
              <a:buFontTx/>
              <a:buNone/>
            </a:pPr>
            <a:r>
              <a:rPr lang="fr-FR" sz="2400" dirty="0">
                <a:solidFill>
                  <a:schemeClr val="tx1"/>
                </a:solidFill>
              </a:rPr>
              <a:t>En règle générale, ces textes ne sont plus pris en considération. La conformité est évaluée en référence aux articles R.4324-1 à R.4324-45 du Code du travail (Décret 98-1084).</a:t>
            </a:r>
          </a:p>
          <a:p>
            <a:pPr marL="712788" indent="0" algn="just">
              <a:spcBef>
                <a:spcPts val="1200"/>
              </a:spcBef>
              <a:buNone/>
            </a:pPr>
            <a:r>
              <a:rPr lang="fr-FR" sz="2400" u="sng" dirty="0">
                <a:solidFill>
                  <a:srgbClr val="0000FF"/>
                </a:solidFill>
              </a:rPr>
              <a:t>https://www.inrs.fr/media.html?refINRS=ED%20113</a:t>
            </a:r>
          </a:p>
          <a:p>
            <a:pPr marL="712788" indent="0" algn="just">
              <a:spcBef>
                <a:spcPts val="1200"/>
              </a:spcBef>
              <a:buFontTx/>
              <a:buNone/>
            </a:pPr>
            <a:endParaRPr lang="fr-FR" sz="2400" dirty="0">
              <a:solidFill>
                <a:schemeClr val="tx1"/>
              </a:solidFill>
            </a:endParaRPr>
          </a:p>
        </p:txBody>
      </p:sp>
    </p:spTree>
    <p:extLst>
      <p:ext uri="{BB962C8B-B14F-4D97-AF65-F5344CB8AC3E}">
        <p14:creationId xmlns:p14="http://schemas.microsoft.com/office/powerpoint/2010/main" val="810985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79200" y="1206190"/>
            <a:ext cx="11279178" cy="1378463"/>
          </a:xfrm>
        </p:spPr>
        <p:txBody>
          <a:bodyPr/>
          <a:lstStyle/>
          <a:p>
            <a:pPr marL="722313" indent="-722313" algn="just"/>
            <a:r>
              <a:rPr lang="fr-FR" sz="2400" dirty="0">
                <a:solidFill>
                  <a:schemeClr val="tx1"/>
                </a:solidFill>
              </a:rPr>
              <a:t>Le chariot ne doit avoir subi ni détérioration ni modification susceptibles d’en altérer la conformité.</a:t>
            </a:r>
          </a:p>
          <a:p>
            <a:pPr marL="1055688" indent="-342900" algn="just">
              <a:spcBef>
                <a:spcPts val="600"/>
              </a:spcBef>
              <a:buClrTx/>
              <a:buFont typeface="Arial" panose="020B0604020202020204" pitchFamily="34" charset="0"/>
              <a:buChar char="•"/>
            </a:pPr>
            <a:r>
              <a:rPr lang="fr-FR" sz="2000" dirty="0">
                <a:solidFill>
                  <a:schemeClr val="tx1"/>
                </a:solidFill>
              </a:rPr>
              <a:t>Le bon état de conservation peut être attesté par la présence d’un rapport de vérification périodique sérieux et récent (moins de 6 mois) exempt de toute observation ;</a:t>
            </a:r>
          </a:p>
          <a:p>
            <a:pPr marL="1055688" indent="-342900" algn="just">
              <a:spcBef>
                <a:spcPts val="600"/>
              </a:spcBef>
              <a:buClrTx/>
              <a:buFont typeface="Arial" panose="020B0604020202020204" pitchFamily="34" charset="0"/>
              <a:buChar char="•"/>
            </a:pPr>
            <a:r>
              <a:rPr lang="fr-FR" sz="2000" dirty="0">
                <a:solidFill>
                  <a:schemeClr val="tx1"/>
                </a:solidFill>
              </a:rPr>
              <a:t>Par contre, il est pratiquement possible de faire réaliser une vérification de conformité  exhaustive pour un chariot de manutention, surtout si il est CE (stabilité notamment…).</a:t>
            </a:r>
          </a:p>
          <a:p>
            <a:pPr marL="722313" indent="-722313" algn="just">
              <a:spcBef>
                <a:spcPts val="1200"/>
              </a:spcBef>
            </a:pPr>
            <a:r>
              <a:rPr lang="fr-FR" sz="2400" dirty="0">
                <a:solidFill>
                  <a:schemeClr val="tx1"/>
                </a:solidFill>
              </a:rPr>
              <a:t>Le cédant doit remettre au preneur un certificat de conformité rempli et signé, par lequel il atteste que le chariot est conforme aux règles techniques qui lui sont applicables (art. R.4313-14 et arrêté du 22 octobre 2009).</a:t>
            </a:r>
          </a:p>
          <a:p>
            <a:pPr marL="722313" indent="0" algn="just">
              <a:spcBef>
                <a:spcPts val="1200"/>
              </a:spcBef>
              <a:buNone/>
            </a:pPr>
            <a:r>
              <a:rPr lang="fr-FR" sz="2400" dirty="0">
                <a:solidFill>
                  <a:schemeClr val="tx1"/>
                </a:solidFill>
              </a:rPr>
              <a:t>Le cas échéant, il est conseillé d’y joindre la déclaration CE de conformité originelle.</a:t>
            </a:r>
          </a:p>
        </p:txBody>
      </p:sp>
      <p:sp>
        <p:nvSpPr>
          <p:cNvPr id="7" name="Titre 1"/>
          <p:cNvSpPr>
            <a:spLocks noGrp="1"/>
          </p:cNvSpPr>
          <p:nvPr>
            <p:ph type="title"/>
          </p:nvPr>
        </p:nvSpPr>
        <p:spPr>
          <a:xfrm>
            <a:off x="26971" y="29130"/>
            <a:ext cx="9191457" cy="727869"/>
          </a:xfrm>
        </p:spPr>
        <p:txBody>
          <a:bodyPr/>
          <a:lstStyle/>
          <a:p>
            <a:r>
              <a:rPr lang="fr-FR" dirty="0"/>
              <a:t>Cession</a:t>
            </a:r>
          </a:p>
        </p:txBody>
      </p:sp>
      <p:sp>
        <p:nvSpPr>
          <p:cNvPr id="8" name="Espace réservé du texte 2"/>
          <p:cNvSpPr txBox="1">
            <a:spLocks/>
          </p:cNvSpPr>
          <p:nvPr/>
        </p:nvSpPr>
        <p:spPr>
          <a:xfrm>
            <a:off x="26971" y="696039"/>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OBLIGATIONS DU CÉDANT :</a:t>
            </a:r>
            <a:endParaRPr lang="fr-FR" sz="2400" b="1" i="1" dirty="0">
              <a:solidFill>
                <a:schemeClr val="tx1"/>
              </a:solidFill>
            </a:endParaRPr>
          </a:p>
        </p:txBody>
      </p:sp>
    </p:spTree>
    <p:extLst>
      <p:ext uri="{BB962C8B-B14F-4D97-AF65-F5344CB8AC3E}">
        <p14:creationId xmlns:p14="http://schemas.microsoft.com/office/powerpoint/2010/main" val="1648706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903752"/>
            <a:ext cx="7525325" cy="1378463"/>
          </a:xfrm>
        </p:spPr>
        <p:txBody>
          <a:bodyPr/>
          <a:lstStyle/>
          <a:p>
            <a:pPr marL="722313" indent="-722313" algn="just"/>
            <a:r>
              <a:rPr lang="fr-FR" sz="2400" dirty="0">
                <a:solidFill>
                  <a:schemeClr val="tx1"/>
                </a:solidFill>
              </a:rPr>
              <a:t>Le chariot doit être conforme :</a:t>
            </a:r>
          </a:p>
          <a:p>
            <a:pPr marL="1055688" indent="-342900" algn="just">
              <a:spcBef>
                <a:spcPts val="600"/>
              </a:spcBef>
              <a:buClrTx/>
              <a:buFont typeface="Arial" panose="020B0604020202020204" pitchFamily="34" charset="0"/>
              <a:buChar char="•"/>
            </a:pPr>
            <a:r>
              <a:rPr lang="fr-FR" sz="2000" dirty="0">
                <a:solidFill>
                  <a:schemeClr val="tx1"/>
                </a:solidFill>
              </a:rPr>
              <a:t>Vérifier la présence, la conformité et la pertinence du certificat de conformité établi par le cédant ;</a:t>
            </a:r>
            <a:endParaRPr lang="fr-FR" sz="2400" dirty="0">
              <a:solidFill>
                <a:schemeClr val="tx1"/>
              </a:solidFill>
            </a:endParaRPr>
          </a:p>
          <a:p>
            <a:pPr marL="1055688" indent="-342900" algn="just">
              <a:spcBef>
                <a:spcPts val="600"/>
              </a:spcBef>
              <a:buClrTx/>
              <a:buFont typeface="Arial" panose="020B0604020202020204" pitchFamily="34" charset="0"/>
              <a:buChar char="•"/>
            </a:pPr>
            <a:r>
              <a:rPr lang="fr-FR" sz="2000" dirty="0">
                <a:solidFill>
                  <a:schemeClr val="tx1"/>
                </a:solidFill>
              </a:rPr>
              <a:t>Consulter le rapport de vérification de conformité du chariot, si il existe ;</a:t>
            </a:r>
          </a:p>
          <a:p>
            <a:pPr marL="1055688" indent="-342900" algn="just">
              <a:spcBef>
                <a:spcPts val="600"/>
              </a:spcBef>
              <a:buClrTx/>
              <a:buFont typeface="Arial" panose="020B0604020202020204" pitchFamily="34" charset="0"/>
              <a:buChar char="•"/>
            </a:pPr>
            <a:r>
              <a:rPr lang="fr-FR" sz="2000" dirty="0">
                <a:solidFill>
                  <a:schemeClr val="tx1"/>
                </a:solidFill>
              </a:rPr>
              <a:t>S’assurer du respect des EESS (exigences essentielles de santé et de sécurité) au moyen du guide « Vérification de conformité des chariots industriels d’occasion » - CISMA / COPREC / DLR / INRS – Septembre 2014.</a:t>
            </a:r>
          </a:p>
          <a:p>
            <a:pPr marL="1077913" indent="0" algn="just">
              <a:spcBef>
                <a:spcPts val="600"/>
              </a:spcBef>
              <a:buClrTx/>
              <a:buNone/>
            </a:pPr>
            <a:r>
              <a:rPr lang="fr-FR" sz="2000" i="1" dirty="0">
                <a:solidFill>
                  <a:schemeClr val="tx1"/>
                </a:solidFill>
              </a:rPr>
              <a:t>Il peut être pertinent de faire réaliser cette vérification par un organisme accrédité (assistance technique contractuelle).</a:t>
            </a:r>
          </a:p>
          <a:p>
            <a:pPr marL="1055688" indent="-342900" algn="just">
              <a:spcBef>
                <a:spcPts val="600"/>
              </a:spcBef>
              <a:buClrTx/>
              <a:buFont typeface="Arial" panose="020B0604020202020204" pitchFamily="34" charset="0"/>
              <a:buChar char="•"/>
            </a:pPr>
            <a:endParaRPr lang="fr-FR" sz="2400" dirty="0">
              <a:solidFill>
                <a:schemeClr val="tx1"/>
              </a:solidFill>
            </a:endParaRPr>
          </a:p>
        </p:txBody>
      </p:sp>
      <p:sp>
        <p:nvSpPr>
          <p:cNvPr id="7" name="Titre 1"/>
          <p:cNvSpPr>
            <a:spLocks noGrp="1"/>
          </p:cNvSpPr>
          <p:nvPr>
            <p:ph type="title"/>
          </p:nvPr>
        </p:nvSpPr>
        <p:spPr>
          <a:xfrm>
            <a:off x="26971" y="29130"/>
            <a:ext cx="9191457" cy="727869"/>
          </a:xfrm>
        </p:spPr>
        <p:txBody>
          <a:bodyPr/>
          <a:lstStyle/>
          <a:p>
            <a:r>
              <a:rPr lang="fr-FR" dirty="0"/>
              <a:t>Acquisition</a:t>
            </a:r>
          </a:p>
        </p:txBody>
      </p:sp>
      <p:sp>
        <p:nvSpPr>
          <p:cNvPr id="8" name="Espace réservé du texte 2"/>
          <p:cNvSpPr txBox="1">
            <a:spLocks/>
          </p:cNvSpPr>
          <p:nvPr/>
        </p:nvSpPr>
        <p:spPr>
          <a:xfrm>
            <a:off x="242262" y="1271057"/>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OBLIGATIONS DU PRENEUR :</a:t>
            </a:r>
            <a:endParaRPr lang="fr-FR" sz="2400" b="1" i="1" dirty="0">
              <a:solidFill>
                <a:schemeClr val="tx1"/>
              </a:solidFill>
            </a:endParaRPr>
          </a:p>
        </p:txBody>
      </p:sp>
      <p:pic>
        <p:nvPicPr>
          <p:cNvPr id="2" name="Image 1"/>
          <p:cNvPicPr>
            <a:picLocks noChangeAspect="1"/>
          </p:cNvPicPr>
          <p:nvPr/>
        </p:nvPicPr>
        <p:blipFill>
          <a:blip r:embed="rId3"/>
          <a:stretch>
            <a:fillRect/>
          </a:stretch>
        </p:blipFill>
        <p:spPr>
          <a:xfrm>
            <a:off x="8340736" y="1658202"/>
            <a:ext cx="3496100" cy="4932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08587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903752"/>
            <a:ext cx="11279178" cy="1378463"/>
          </a:xfrm>
        </p:spPr>
        <p:txBody>
          <a:bodyPr/>
          <a:lstStyle/>
          <a:p>
            <a:pPr marL="722313" indent="-722313" algn="just"/>
            <a:r>
              <a:rPr lang="fr-FR" sz="2400" dirty="0">
                <a:solidFill>
                  <a:schemeClr val="tx1"/>
                </a:solidFill>
              </a:rPr>
              <a:t>Le chariot doit être en bon état :</a:t>
            </a:r>
          </a:p>
          <a:p>
            <a:pPr marL="1055688" indent="-342900" algn="just">
              <a:spcBef>
                <a:spcPts val="600"/>
              </a:spcBef>
              <a:buClrTx/>
              <a:buFont typeface="Arial" panose="020B0604020202020204" pitchFamily="34" charset="0"/>
              <a:buChar char="•"/>
            </a:pPr>
            <a:r>
              <a:rPr lang="fr-FR" sz="2000" dirty="0">
                <a:solidFill>
                  <a:schemeClr val="tx1"/>
                </a:solidFill>
              </a:rPr>
              <a:t>Vérifier la présence, la validité et la pertinence du dernier rapport de vérification périodique.</a:t>
            </a:r>
          </a:p>
          <a:p>
            <a:pPr marL="722313" indent="-722313" algn="just"/>
            <a:r>
              <a:rPr lang="fr-FR" sz="2400" dirty="0">
                <a:solidFill>
                  <a:schemeClr val="tx1"/>
                </a:solidFill>
              </a:rPr>
              <a:t>Le chariot doit être remis en service :</a:t>
            </a:r>
          </a:p>
          <a:p>
            <a:pPr marL="1055688" indent="-342900" algn="just">
              <a:spcBef>
                <a:spcPts val="600"/>
              </a:spcBef>
              <a:buClrTx/>
              <a:buFont typeface="Arial" panose="020B0604020202020204" pitchFamily="34" charset="0"/>
              <a:buChar char="•"/>
            </a:pPr>
            <a:r>
              <a:rPr lang="fr-FR" sz="2000" dirty="0">
                <a:solidFill>
                  <a:schemeClr val="tx1"/>
                </a:solidFill>
              </a:rPr>
              <a:t>Faire procéder à une vérification avant mise en service du chariot dans l’établissement, en référence à l’article 15.I de l’arrêté du 1</a:t>
            </a:r>
            <a:r>
              <a:rPr lang="fr-FR" sz="2000" baseline="30000" dirty="0">
                <a:solidFill>
                  <a:schemeClr val="tx1"/>
                </a:solidFill>
              </a:rPr>
              <a:t>er</a:t>
            </a:r>
            <a:r>
              <a:rPr lang="fr-FR" sz="2000" dirty="0">
                <a:solidFill>
                  <a:schemeClr val="tx1"/>
                </a:solidFill>
              </a:rPr>
              <a:t> mars 2004</a:t>
            </a:r>
          </a:p>
          <a:p>
            <a:pPr marL="1617663" lvl="1" indent="-504825" algn="just">
              <a:buClrTx/>
              <a:buFont typeface="Wingdings 3" panose="05040102010807070707" pitchFamily="18" charset="2"/>
              <a:buChar char=""/>
            </a:pPr>
            <a:r>
              <a:rPr lang="fr-FR" sz="2000" dirty="0"/>
              <a:t>Examen d’adéquation (tâches et environnement)  </a:t>
            </a:r>
            <a:r>
              <a:rPr lang="fr-FR" sz="2000" dirty="0">
                <a:latin typeface="Times New Roman" panose="02020603050405020304" pitchFamily="18" charset="0"/>
                <a:cs typeface="Times New Roman" panose="02020603050405020304" pitchFamily="18" charset="0"/>
              </a:rPr>
              <a:t>→</a:t>
            </a:r>
            <a:r>
              <a:rPr lang="fr-FR" sz="2000" dirty="0"/>
              <a:t>  Voir ci-après</a:t>
            </a:r>
          </a:p>
          <a:p>
            <a:pPr marL="1617663" lvl="1" indent="-504825" algn="just">
              <a:buClrTx/>
              <a:buFont typeface="Wingdings 3" panose="05040102010807070707" pitchFamily="18" charset="2"/>
              <a:buChar char=""/>
            </a:pPr>
            <a:r>
              <a:rPr lang="fr-FR" sz="2000" dirty="0">
                <a:solidFill>
                  <a:schemeClr val="tx1"/>
                </a:solidFill>
              </a:rPr>
              <a:t>Epreuve statique</a:t>
            </a:r>
          </a:p>
          <a:p>
            <a:pPr marL="1617663" lvl="1" indent="-504825" algn="just">
              <a:buClrTx/>
              <a:buFont typeface="Wingdings 3" panose="05040102010807070707" pitchFamily="18" charset="2"/>
              <a:buChar char=""/>
            </a:pPr>
            <a:r>
              <a:rPr lang="fr-FR" sz="2000" dirty="0"/>
              <a:t>Epreuve</a:t>
            </a:r>
            <a:r>
              <a:rPr lang="fr-FR" sz="2000" dirty="0">
                <a:solidFill>
                  <a:schemeClr val="tx1"/>
                </a:solidFill>
              </a:rPr>
              <a:t> dynamique</a:t>
            </a:r>
          </a:p>
          <a:p>
            <a:pPr marL="1617663" lvl="1" indent="-504825" algn="just">
              <a:buClrTx/>
              <a:buFont typeface="Wingdings 3" panose="05040102010807070707" pitchFamily="18" charset="2"/>
              <a:buChar char=""/>
            </a:pPr>
            <a:r>
              <a:rPr lang="fr-FR" sz="2000" dirty="0"/>
              <a:t>Essais de fonctionnement (à charge nominale) comprenant la vérification de l’efficacité des dispositifs de sécurité.</a:t>
            </a:r>
            <a:endParaRPr lang="fr-FR" sz="2000" dirty="0">
              <a:solidFill>
                <a:schemeClr val="tx1"/>
              </a:solidFill>
            </a:endParaRPr>
          </a:p>
          <a:p>
            <a:pPr marL="712788" indent="0" algn="just">
              <a:spcBef>
                <a:spcPts val="600"/>
              </a:spcBef>
              <a:buClrTx/>
              <a:buNone/>
            </a:pPr>
            <a:endParaRPr lang="fr-FR" sz="2400" dirty="0">
              <a:solidFill>
                <a:schemeClr val="tx1"/>
              </a:solidFill>
            </a:endParaRPr>
          </a:p>
          <a:p>
            <a:pPr marL="712788" indent="0" algn="just">
              <a:spcBef>
                <a:spcPts val="1200"/>
              </a:spcBef>
              <a:buNone/>
            </a:pPr>
            <a:endParaRPr lang="fr-FR" sz="2400" dirty="0">
              <a:solidFill>
                <a:schemeClr val="tx1"/>
              </a:solidFill>
            </a:endParaRPr>
          </a:p>
        </p:txBody>
      </p:sp>
      <p:sp>
        <p:nvSpPr>
          <p:cNvPr id="7" name="Titre 1"/>
          <p:cNvSpPr>
            <a:spLocks noGrp="1"/>
          </p:cNvSpPr>
          <p:nvPr>
            <p:ph type="title"/>
          </p:nvPr>
        </p:nvSpPr>
        <p:spPr>
          <a:xfrm>
            <a:off x="26971" y="29130"/>
            <a:ext cx="9191457" cy="727869"/>
          </a:xfrm>
        </p:spPr>
        <p:txBody>
          <a:bodyPr/>
          <a:lstStyle/>
          <a:p>
            <a:r>
              <a:rPr lang="fr-FR" dirty="0"/>
              <a:t>Acquisition</a:t>
            </a:r>
          </a:p>
        </p:txBody>
      </p:sp>
      <p:sp>
        <p:nvSpPr>
          <p:cNvPr id="8" name="Espace réservé du texte 2"/>
          <p:cNvSpPr txBox="1">
            <a:spLocks/>
          </p:cNvSpPr>
          <p:nvPr/>
        </p:nvSpPr>
        <p:spPr>
          <a:xfrm>
            <a:off x="242262" y="1271057"/>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OBLIGATIONS DU PRENEUR :</a:t>
            </a:r>
            <a:endParaRPr lang="fr-FR" sz="2400" b="1" i="1" dirty="0">
              <a:solidFill>
                <a:schemeClr val="tx1"/>
              </a:solidFill>
            </a:endParaRPr>
          </a:p>
        </p:txBody>
      </p:sp>
    </p:spTree>
    <p:extLst>
      <p:ext uri="{BB962C8B-B14F-4D97-AF65-F5344CB8AC3E}">
        <p14:creationId xmlns:p14="http://schemas.microsoft.com/office/powerpoint/2010/main" val="331691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26648" y="1034624"/>
            <a:ext cx="11279178" cy="1378463"/>
          </a:xfrm>
        </p:spPr>
        <p:txBody>
          <a:bodyPr/>
          <a:lstStyle/>
          <a:p>
            <a:pPr marL="722313" indent="-722313" algn="just"/>
            <a:r>
              <a:rPr lang="fr-FR" sz="2400" dirty="0">
                <a:solidFill>
                  <a:schemeClr val="tx1"/>
                </a:solidFill>
              </a:rPr>
              <a:t>Adéquation et conformité sont complémentaires :</a:t>
            </a:r>
          </a:p>
          <a:p>
            <a:pPr marL="714375" indent="0" algn="just">
              <a:spcBef>
                <a:spcPts val="600"/>
              </a:spcBef>
              <a:buNone/>
            </a:pPr>
            <a:r>
              <a:rPr lang="fr-FR" sz="2000" dirty="0">
                <a:solidFill>
                  <a:srgbClr val="CE5800"/>
                </a:solidFill>
              </a:rPr>
              <a:t>Les équipements de travail doivent être </a:t>
            </a:r>
            <a:r>
              <a:rPr lang="fr-FR" sz="2000" b="1" dirty="0">
                <a:solidFill>
                  <a:srgbClr val="CE5800"/>
                </a:solidFill>
              </a:rPr>
              <a:t>équipés</a:t>
            </a:r>
            <a:r>
              <a:rPr lang="fr-FR" sz="2000" dirty="0">
                <a:solidFill>
                  <a:srgbClr val="CE5800"/>
                </a:solidFill>
              </a:rPr>
              <a:t> (…) de manière à préserver la santé et la sécurité des travailleurs.</a:t>
            </a:r>
          </a:p>
          <a:p>
            <a:pPr marL="714375" indent="0" algn="just">
              <a:spcBef>
                <a:spcPts val="600"/>
              </a:spcBef>
              <a:buNone/>
            </a:pPr>
            <a:r>
              <a:rPr lang="fr-FR" sz="1800" i="1" dirty="0">
                <a:solidFill>
                  <a:schemeClr val="tx1"/>
                </a:solidFill>
              </a:rPr>
              <a:t>(d’après l’article L.4321-1 du Code du travail)</a:t>
            </a:r>
          </a:p>
          <a:p>
            <a:pPr marL="1055688" indent="-342900" algn="just">
              <a:spcBef>
                <a:spcPts val="600"/>
              </a:spcBef>
              <a:buClrTx/>
              <a:buFont typeface="Arial" panose="020B0604020202020204" pitchFamily="34" charset="0"/>
              <a:buChar char="•"/>
            </a:pPr>
            <a:r>
              <a:rPr lang="fr-FR" sz="2000" dirty="0">
                <a:solidFill>
                  <a:schemeClr val="tx1"/>
                </a:solidFill>
              </a:rPr>
              <a:t>En fonction des risques liés aux tâches effectuées et à l’environnement de travail, certains équipements « optionnels » peuvent devenir obligatoires, alors qu’ils sont absents du chariot d’occasion (avertisseur de recul, éclairage, extincteur, siège++…).</a:t>
            </a:r>
          </a:p>
          <a:p>
            <a:pPr marL="722313" indent="-722313" algn="just"/>
            <a:r>
              <a:rPr lang="fr-FR" sz="2400" dirty="0">
                <a:solidFill>
                  <a:schemeClr val="tx1"/>
                </a:solidFill>
              </a:rPr>
              <a:t>Toute modification par rapport à l’état originel (cf. rapport de MES à l’état neuf, notice d’instructions, déclaration CE…) doit être analysée : </a:t>
            </a:r>
          </a:p>
          <a:p>
            <a:pPr marL="1055688" indent="-342900" algn="just">
              <a:spcBef>
                <a:spcPts val="600"/>
              </a:spcBef>
              <a:buClrTx/>
              <a:buFont typeface="Arial" panose="020B0604020202020204" pitchFamily="34" charset="0"/>
              <a:buChar char="•"/>
            </a:pPr>
            <a:r>
              <a:rPr lang="fr-FR" sz="2000" dirty="0">
                <a:solidFill>
                  <a:schemeClr val="tx1"/>
                </a:solidFill>
              </a:rPr>
              <a:t>L’ajout d’un équipement interchangeable peut altérer la conformité du chariot (non-respect des EESS de la Directive machines, visibilité altérée, stabilité réduite…) ;</a:t>
            </a:r>
          </a:p>
          <a:p>
            <a:pPr marL="1055688" indent="-342900" algn="just">
              <a:spcBef>
                <a:spcPts val="600"/>
              </a:spcBef>
              <a:buClrTx/>
              <a:buFont typeface="Arial" panose="020B0604020202020204" pitchFamily="34" charset="0"/>
              <a:buChar char="•"/>
            </a:pPr>
            <a:r>
              <a:rPr lang="fr-FR" sz="2000" dirty="0">
                <a:solidFill>
                  <a:schemeClr val="tx1"/>
                </a:solidFill>
              </a:rPr>
              <a:t>L’ajout / le retrait / le remplacement d’un accessoire peut créer des risques (écran…).</a:t>
            </a:r>
          </a:p>
          <a:p>
            <a:pPr marL="712788" indent="0" algn="just">
              <a:spcBef>
                <a:spcPts val="1200"/>
              </a:spcBef>
              <a:buNone/>
            </a:pPr>
            <a:endParaRPr lang="fr-FR" sz="2400" dirty="0">
              <a:solidFill>
                <a:schemeClr val="tx1"/>
              </a:solidFill>
            </a:endParaRPr>
          </a:p>
        </p:txBody>
      </p:sp>
      <p:sp>
        <p:nvSpPr>
          <p:cNvPr id="7" name="Titre 1"/>
          <p:cNvSpPr>
            <a:spLocks noGrp="1"/>
          </p:cNvSpPr>
          <p:nvPr>
            <p:ph type="title"/>
          </p:nvPr>
        </p:nvSpPr>
        <p:spPr>
          <a:xfrm>
            <a:off x="126648" y="-76894"/>
            <a:ext cx="9191457" cy="727869"/>
          </a:xfrm>
        </p:spPr>
        <p:txBody>
          <a:bodyPr/>
          <a:lstStyle/>
          <a:p>
            <a:r>
              <a:rPr lang="fr-FR" dirty="0"/>
              <a:t>Acquisition</a:t>
            </a:r>
          </a:p>
        </p:txBody>
      </p:sp>
      <p:sp>
        <p:nvSpPr>
          <p:cNvPr id="8" name="Espace réservé du texte 2"/>
          <p:cNvSpPr txBox="1">
            <a:spLocks/>
          </p:cNvSpPr>
          <p:nvPr/>
        </p:nvSpPr>
        <p:spPr>
          <a:xfrm>
            <a:off x="126648" y="610335"/>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DEUX POINTS CLÉS :</a:t>
            </a:r>
            <a:endParaRPr lang="fr-FR" sz="2400" b="1" i="1" dirty="0">
              <a:solidFill>
                <a:schemeClr val="tx1"/>
              </a:solidFill>
            </a:endParaRPr>
          </a:p>
        </p:txBody>
      </p:sp>
    </p:spTree>
    <p:extLst>
      <p:ext uri="{BB962C8B-B14F-4D97-AF65-F5344CB8AC3E}">
        <p14:creationId xmlns:p14="http://schemas.microsoft.com/office/powerpoint/2010/main" val="1356050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1" y="1326236"/>
            <a:ext cx="10443459" cy="3617904"/>
          </a:xfrm>
        </p:spPr>
        <p:txBody>
          <a:bodyPr/>
          <a:lstStyle/>
          <a:p>
            <a:r>
              <a:rPr lang="fr-FR" sz="2400" dirty="0">
                <a:solidFill>
                  <a:schemeClr val="tx1"/>
                </a:solidFill>
              </a:rPr>
              <a:t>En 2021, cotations et valeurs </a:t>
            </a:r>
            <a:r>
              <a:rPr lang="fr-FR" sz="2400" b="1" dirty="0">
                <a:solidFill>
                  <a:schemeClr val="tx1"/>
                </a:solidFill>
              </a:rPr>
              <a:t>émises</a:t>
            </a:r>
            <a:r>
              <a:rPr lang="fr-FR" sz="2400" dirty="0">
                <a:solidFill>
                  <a:schemeClr val="tx1"/>
                </a:solidFill>
              </a:rPr>
              <a:t> : 11420 cotations et 103411 valeurs</a:t>
            </a:r>
          </a:p>
          <a:p>
            <a:r>
              <a:rPr lang="fr-FR" sz="2400" dirty="0">
                <a:solidFill>
                  <a:schemeClr val="tx1"/>
                </a:solidFill>
              </a:rPr>
              <a:t>Cotes et valeurs</a:t>
            </a:r>
            <a:r>
              <a:rPr lang="fr-FR" sz="2400" b="1" dirty="0">
                <a:solidFill>
                  <a:schemeClr val="tx1"/>
                </a:solidFill>
              </a:rPr>
              <a:t> calculées</a:t>
            </a:r>
            <a:r>
              <a:rPr lang="fr-FR" sz="2400" dirty="0">
                <a:solidFill>
                  <a:schemeClr val="tx1"/>
                </a:solidFill>
              </a:rPr>
              <a:t> : 599 cotes et 5990 valeurs</a:t>
            </a:r>
          </a:p>
          <a:p>
            <a:pPr lvl="2">
              <a:buClr>
                <a:schemeClr val="accent2"/>
              </a:buClr>
            </a:pPr>
            <a:r>
              <a:rPr lang="fr-FR" dirty="0">
                <a:solidFill>
                  <a:schemeClr val="tx1"/>
                </a:solidFill>
              </a:rPr>
              <a:t>En légère baisse : - 2,3%</a:t>
            </a:r>
          </a:p>
          <a:p>
            <a:pPr>
              <a:buClr>
                <a:schemeClr val="accent2"/>
              </a:buClr>
            </a:pPr>
            <a:r>
              <a:rPr lang="fr-FR" sz="2400" dirty="0">
                <a:solidFill>
                  <a:schemeClr val="tx1"/>
                </a:solidFill>
              </a:rPr>
              <a:t>Nombre de </a:t>
            </a:r>
            <a:r>
              <a:rPr lang="fr-FR" sz="2400" dirty="0" err="1">
                <a:solidFill>
                  <a:schemeClr val="tx1"/>
                </a:solidFill>
              </a:rPr>
              <a:t>cotateurs</a:t>
            </a:r>
            <a:r>
              <a:rPr lang="fr-FR" sz="2400" dirty="0">
                <a:solidFill>
                  <a:schemeClr val="tx1"/>
                </a:solidFill>
              </a:rPr>
              <a:t> ayant coté : 47</a:t>
            </a:r>
          </a:p>
          <a:p>
            <a:pPr lvl="2">
              <a:buClr>
                <a:schemeClr val="accent2"/>
              </a:buClr>
            </a:pPr>
            <a:r>
              <a:rPr lang="fr-FR" dirty="0">
                <a:solidFill>
                  <a:schemeClr val="tx1"/>
                </a:solidFill>
              </a:rPr>
              <a:t>52 en 2016, 45 en 2017, 50 en 2018, 46 en 2019, 48 en 2020.</a:t>
            </a:r>
          </a:p>
          <a:p>
            <a:pPr lvl="2">
              <a:buClr>
                <a:schemeClr val="accent2"/>
              </a:buClr>
            </a:pPr>
            <a:r>
              <a:rPr lang="fr-FR" dirty="0">
                <a:solidFill>
                  <a:schemeClr val="tx1"/>
                </a:solidFill>
              </a:rPr>
              <a:t>2 nouveaux en 2021 </a:t>
            </a:r>
          </a:p>
          <a:p>
            <a:pPr algn="just"/>
            <a:endParaRPr lang="fr-FR" sz="2000" dirty="0">
              <a:solidFill>
                <a:schemeClr val="tx1"/>
              </a:solidFill>
            </a:endParaRPr>
          </a:p>
        </p:txBody>
      </p:sp>
      <p:sp>
        <p:nvSpPr>
          <p:cNvPr id="7" name="Titre 1"/>
          <p:cNvSpPr>
            <a:spLocks noGrp="1"/>
          </p:cNvSpPr>
          <p:nvPr>
            <p:ph type="title"/>
          </p:nvPr>
        </p:nvSpPr>
        <p:spPr>
          <a:xfrm>
            <a:off x="-132521" y="-45301"/>
            <a:ext cx="9753176" cy="727869"/>
          </a:xfrm>
        </p:spPr>
        <p:txBody>
          <a:bodyPr/>
          <a:lstStyle/>
          <a:p>
            <a:r>
              <a:rPr lang="fr-FR" dirty="0"/>
              <a:t>Le site argus-</a:t>
            </a:r>
            <a:r>
              <a:rPr lang="fr-FR" dirty="0" err="1"/>
              <a:t>chariot.com</a:t>
            </a:r>
            <a:endParaRPr lang="fr-FR" dirty="0"/>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Statistiques des valeurs</a:t>
            </a:r>
          </a:p>
        </p:txBody>
      </p:sp>
    </p:spTree>
    <p:extLst>
      <p:ext uri="{BB962C8B-B14F-4D97-AF65-F5344CB8AC3E}">
        <p14:creationId xmlns:p14="http://schemas.microsoft.com/office/powerpoint/2010/main" val="3020636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903752"/>
            <a:ext cx="11279178" cy="1378463"/>
          </a:xfrm>
        </p:spPr>
        <p:txBody>
          <a:bodyPr/>
          <a:lstStyle/>
          <a:p>
            <a:pPr marL="722313" indent="-722313" algn="just"/>
            <a:r>
              <a:rPr lang="fr-FR" sz="2400" dirty="0">
                <a:solidFill>
                  <a:schemeClr val="tx1"/>
                </a:solidFill>
              </a:rPr>
              <a:t>Modification de chariot :</a:t>
            </a:r>
          </a:p>
          <a:p>
            <a:pPr marL="1055688" indent="-342900" algn="just">
              <a:spcBef>
                <a:spcPts val="600"/>
              </a:spcBef>
              <a:buClrTx/>
              <a:buFont typeface="Arial" panose="020B0604020202020204" pitchFamily="34" charset="0"/>
              <a:buChar char="•"/>
            </a:pPr>
            <a:r>
              <a:rPr lang="fr-FR" sz="2000" dirty="0">
                <a:solidFill>
                  <a:schemeClr val="tx1"/>
                </a:solidFill>
              </a:rPr>
              <a:t>Aucune modification ou altération d'un chariot de manutention automoteur, susceptible d'affecter, par exemple, les exigences relatives à la capacité, à la stabilité ou à la sécurité du chariot, ne doit être réalisée sans l'accord écrit préalable du fabricant d'origine du chariot, de son représentant autorisé ou du successeur de l'un des deux. Cela inclut les modifications affectant, par exemple, le freinage, la direction, la visibilité et l'ajout d'accessoires interchangeables.</a:t>
            </a:r>
          </a:p>
          <a:p>
            <a:pPr marL="1077913" indent="0" algn="just">
              <a:spcBef>
                <a:spcPts val="600"/>
              </a:spcBef>
              <a:buClrTx/>
              <a:buNone/>
            </a:pPr>
            <a:r>
              <a:rPr lang="fr-FR" sz="2000" dirty="0">
                <a:solidFill>
                  <a:schemeClr val="tx1"/>
                </a:solidFill>
              </a:rPr>
              <a:t>Lorsque le fabricant ou son successeur approuve une modification ou une altération, ils doivent également approuver et procéder à des changements appropriés de la plaque de capacité, des décalcomanies, des étiquettes et des notices de fonctionnement et de maintenance.</a:t>
            </a:r>
          </a:p>
          <a:p>
            <a:pPr marL="1077913" indent="0" algn="just">
              <a:spcBef>
                <a:spcPts val="600"/>
              </a:spcBef>
              <a:buNone/>
            </a:pPr>
            <a:r>
              <a:rPr lang="fr-FR" sz="1800" i="1" dirty="0">
                <a:solidFill>
                  <a:schemeClr val="tx1"/>
                </a:solidFill>
              </a:rPr>
              <a:t>(d’après la clause 6.2.7 de la norme NF EN ISO 3691-1 :2015)</a:t>
            </a:r>
          </a:p>
        </p:txBody>
      </p:sp>
      <p:sp>
        <p:nvSpPr>
          <p:cNvPr id="7" name="Titre 1"/>
          <p:cNvSpPr>
            <a:spLocks noGrp="1"/>
          </p:cNvSpPr>
          <p:nvPr>
            <p:ph type="title"/>
          </p:nvPr>
        </p:nvSpPr>
        <p:spPr>
          <a:xfrm>
            <a:off x="26971" y="29130"/>
            <a:ext cx="9191457" cy="727869"/>
          </a:xfrm>
        </p:spPr>
        <p:txBody>
          <a:bodyPr/>
          <a:lstStyle/>
          <a:p>
            <a:r>
              <a:rPr lang="fr-FR" dirty="0"/>
              <a:t>Focus</a:t>
            </a:r>
          </a:p>
        </p:txBody>
      </p:sp>
      <p:sp>
        <p:nvSpPr>
          <p:cNvPr id="8" name="Espace réservé du texte 2"/>
          <p:cNvSpPr txBox="1">
            <a:spLocks/>
          </p:cNvSpPr>
          <p:nvPr/>
        </p:nvSpPr>
        <p:spPr>
          <a:xfrm>
            <a:off x="242262" y="1271057"/>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EQUIPEMENT INTERCHANGEABLE :</a:t>
            </a:r>
            <a:endParaRPr lang="fr-FR" sz="2400" b="1" i="1" dirty="0">
              <a:solidFill>
                <a:schemeClr val="tx1"/>
              </a:solidFill>
            </a:endParaRPr>
          </a:p>
        </p:txBody>
      </p:sp>
    </p:spTree>
    <p:extLst>
      <p:ext uri="{BB962C8B-B14F-4D97-AF65-F5344CB8AC3E}">
        <p14:creationId xmlns:p14="http://schemas.microsoft.com/office/powerpoint/2010/main" val="1209164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05627" y="1295627"/>
            <a:ext cx="11279178" cy="1378463"/>
          </a:xfrm>
        </p:spPr>
        <p:txBody>
          <a:bodyPr/>
          <a:lstStyle/>
          <a:p>
            <a:pPr marL="722313" indent="-722313" algn="just"/>
            <a:r>
              <a:rPr lang="fr-FR" sz="2400" dirty="0">
                <a:solidFill>
                  <a:schemeClr val="tx1"/>
                </a:solidFill>
              </a:rPr>
              <a:t>Modification de chariot (suite) :</a:t>
            </a:r>
          </a:p>
          <a:p>
            <a:pPr marL="1055688" indent="-342900" algn="just">
              <a:spcBef>
                <a:spcPts val="600"/>
              </a:spcBef>
              <a:buClrTx/>
              <a:buFont typeface="Arial" panose="020B0604020202020204" pitchFamily="34" charset="0"/>
              <a:buChar char="•"/>
            </a:pPr>
            <a:r>
              <a:rPr lang="fr-FR" sz="2000" dirty="0">
                <a:solidFill>
                  <a:schemeClr val="tx1"/>
                </a:solidFill>
              </a:rPr>
              <a:t>En France, les modifications de machines font l’objet du « Guide technique relatif aux opérations de modification des machines ou des ensembles de machines en service » publié conjointement par le Ministère du travail et le Ministère de l'agriculture et de l'alimentation - 07/2019.</a:t>
            </a:r>
          </a:p>
          <a:p>
            <a:pPr marL="1077913" indent="0" algn="just">
              <a:spcBef>
                <a:spcPts val="600"/>
              </a:spcBef>
              <a:buClrTx/>
              <a:buNone/>
            </a:pPr>
            <a:r>
              <a:rPr lang="fr-FR" sz="2000" dirty="0">
                <a:solidFill>
                  <a:schemeClr val="tx1"/>
                </a:solidFill>
                <a:hlinkClick r:id="rId2"/>
              </a:rPr>
              <a:t>https://travail-emploi.gouv.fr/IMG/pdf/guide_technique_machines_09_09_2019.pdf</a:t>
            </a:r>
            <a:endParaRPr lang="fr-FR" sz="2000" dirty="0">
              <a:solidFill>
                <a:schemeClr val="tx1"/>
              </a:solidFill>
            </a:endParaRPr>
          </a:p>
          <a:p>
            <a:pPr marL="1617663" lvl="1" indent="-504825" algn="just">
              <a:buClrTx/>
              <a:buFont typeface="Wingdings 3" panose="05040102010807070707" pitchFamily="18" charset="2"/>
              <a:buChar char=""/>
            </a:pPr>
            <a:endParaRPr lang="fr-FR" sz="2000" dirty="0"/>
          </a:p>
          <a:p>
            <a:pPr marL="1617663" lvl="1" indent="-504825" algn="just">
              <a:buClrTx/>
              <a:buFont typeface="Wingdings 3" panose="05040102010807070707" pitchFamily="18" charset="2"/>
              <a:buChar char=""/>
            </a:pPr>
            <a:r>
              <a:rPr lang="fr-FR" sz="2000" dirty="0"/>
              <a:t>L’ajout d’un équipement interchangeable ou la modification de l’application définie sur un chariot soumis au marquage CE est une modification de ce chariot dès lors que cette opération n’est pas prévue par le fabricant dans la notice d’instructions.</a:t>
            </a:r>
          </a:p>
          <a:p>
            <a:pPr marL="714375" lvl="1" indent="0" algn="just">
              <a:spcBef>
                <a:spcPts val="1800"/>
              </a:spcBef>
              <a:buClrTx/>
              <a:buNone/>
              <a:tabLst>
                <a:tab pos="2157413" algn="ctr"/>
                <a:tab pos="3762375" algn="ctr"/>
                <a:tab pos="5475288" algn="ctr"/>
                <a:tab pos="7267575" algn="ctr"/>
                <a:tab pos="9507538" algn="ctr"/>
              </a:tabLst>
            </a:pPr>
            <a:r>
              <a:rPr lang="fr-FR" sz="2000" dirty="0"/>
              <a:t>	</a:t>
            </a:r>
            <a:r>
              <a:rPr lang="fr-FR" dirty="0"/>
              <a:t>APPLICATION	=	MANUTENTION	</a:t>
            </a:r>
            <a:r>
              <a:rPr lang="fr-FR" b="1" dirty="0">
                <a:latin typeface="Times New Roman" panose="02020603050405020304" pitchFamily="18" charset="0"/>
                <a:cs typeface="Times New Roman" panose="02020603050405020304" pitchFamily="18" charset="0"/>
              </a:rPr>
              <a:t>≠</a:t>
            </a:r>
            <a:r>
              <a:rPr lang="fr-FR" dirty="0">
                <a:latin typeface="Times New Roman" panose="02020603050405020304" pitchFamily="18" charset="0"/>
                <a:cs typeface="Times New Roman" panose="02020603050405020304" pitchFamily="18" charset="0"/>
              </a:rPr>
              <a:t>	</a:t>
            </a:r>
            <a:r>
              <a:rPr lang="fr-FR" dirty="0"/>
              <a:t>LEVAGE DE CHARGES</a:t>
            </a:r>
          </a:p>
          <a:p>
            <a:pPr marL="714375" lvl="1" indent="0" algn="just">
              <a:spcBef>
                <a:spcPts val="0"/>
              </a:spcBef>
              <a:buClrTx/>
              <a:buNone/>
              <a:tabLst>
                <a:tab pos="2157413" algn="ctr"/>
                <a:tab pos="3762375" algn="ctr"/>
                <a:tab pos="5475288" algn="ctr"/>
                <a:tab pos="7267575" algn="ctr"/>
                <a:tab pos="9507538" algn="ctr"/>
              </a:tabLst>
            </a:pPr>
            <a:r>
              <a:rPr lang="fr-FR" dirty="0"/>
              <a:t>	DÉFINIE				OU DE PERSONNES</a:t>
            </a:r>
          </a:p>
          <a:p>
            <a:pPr marL="712788" indent="0" algn="just">
              <a:spcBef>
                <a:spcPts val="600"/>
              </a:spcBef>
              <a:buClrTx/>
              <a:buNone/>
            </a:pPr>
            <a:endParaRPr lang="fr-FR" sz="2000" dirty="0">
              <a:solidFill>
                <a:schemeClr val="tx1"/>
              </a:solidFill>
            </a:endParaRPr>
          </a:p>
          <a:p>
            <a:pPr marL="1455738" lvl="1" indent="-342900" algn="just">
              <a:buClrTx/>
              <a:buFont typeface="Arial" panose="020B0604020202020204" pitchFamily="34" charset="0"/>
              <a:buChar char="•"/>
            </a:pPr>
            <a:endParaRPr lang="fr-FR" sz="1800" dirty="0">
              <a:solidFill>
                <a:schemeClr val="tx1"/>
              </a:solidFill>
            </a:endParaRPr>
          </a:p>
          <a:p>
            <a:pPr marL="1455738" lvl="1" indent="-342900" algn="just">
              <a:buClrTx/>
              <a:buFont typeface="Arial" panose="020B0604020202020204" pitchFamily="34" charset="0"/>
              <a:buChar char="•"/>
            </a:pPr>
            <a:endParaRPr lang="fr-FR" sz="2000" dirty="0">
              <a:solidFill>
                <a:schemeClr val="tx1"/>
              </a:solidFill>
            </a:endParaRPr>
          </a:p>
        </p:txBody>
      </p:sp>
      <p:sp>
        <p:nvSpPr>
          <p:cNvPr id="7" name="Titre 1"/>
          <p:cNvSpPr>
            <a:spLocks noGrp="1"/>
          </p:cNvSpPr>
          <p:nvPr>
            <p:ph type="title"/>
          </p:nvPr>
        </p:nvSpPr>
        <p:spPr>
          <a:xfrm>
            <a:off x="26971" y="29130"/>
            <a:ext cx="9191457" cy="727869"/>
          </a:xfrm>
        </p:spPr>
        <p:txBody>
          <a:bodyPr/>
          <a:lstStyle/>
          <a:p>
            <a:r>
              <a:rPr lang="fr-FR" dirty="0"/>
              <a:t>Focus</a:t>
            </a:r>
          </a:p>
        </p:txBody>
      </p:sp>
      <p:sp>
        <p:nvSpPr>
          <p:cNvPr id="8" name="Espace réservé du texte 2"/>
          <p:cNvSpPr txBox="1">
            <a:spLocks/>
          </p:cNvSpPr>
          <p:nvPr/>
        </p:nvSpPr>
        <p:spPr>
          <a:xfrm>
            <a:off x="0" y="756999"/>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3"/>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3"/>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EQUIPEMENT INTERCHANGEABLE :</a:t>
            </a:r>
            <a:endParaRPr lang="fr-FR" sz="2400" b="1" i="1" dirty="0">
              <a:solidFill>
                <a:schemeClr val="tx1"/>
              </a:solidFill>
            </a:endParaRPr>
          </a:p>
        </p:txBody>
      </p:sp>
    </p:spTree>
    <p:extLst>
      <p:ext uri="{BB962C8B-B14F-4D97-AF65-F5344CB8AC3E}">
        <p14:creationId xmlns:p14="http://schemas.microsoft.com/office/powerpoint/2010/main" val="3721018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1" y="1903752"/>
            <a:ext cx="11680107" cy="1378463"/>
          </a:xfrm>
        </p:spPr>
        <p:txBody>
          <a:bodyPr/>
          <a:lstStyle/>
          <a:p>
            <a:pPr marL="0" lvl="1" indent="0" algn="just">
              <a:spcBef>
                <a:spcPts val="1800"/>
              </a:spcBef>
              <a:buClrTx/>
              <a:buNone/>
              <a:tabLst>
                <a:tab pos="1254125" algn="ctr"/>
                <a:tab pos="3141663" algn="ctr"/>
                <a:tab pos="5018088" algn="ctr"/>
                <a:tab pos="6905625" algn="ctr"/>
                <a:tab pos="9507538" algn="ctr"/>
              </a:tabLst>
            </a:pPr>
            <a:r>
              <a:rPr lang="fr-FR" sz="2000" dirty="0"/>
              <a:t>	</a:t>
            </a:r>
            <a:r>
              <a:rPr lang="fr-FR" sz="2800" dirty="0"/>
              <a:t>APPLICATION	=	MANUTENTION	</a:t>
            </a:r>
            <a:r>
              <a:rPr lang="fr-FR" sz="2800" b="1" dirty="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a:t>LEVAGE DE CHARGES</a:t>
            </a:r>
          </a:p>
          <a:p>
            <a:pPr marL="0" lvl="1" indent="0" algn="just">
              <a:spcBef>
                <a:spcPts val="0"/>
              </a:spcBef>
              <a:buClrTx/>
              <a:buNone/>
              <a:tabLst>
                <a:tab pos="1254125" algn="ctr"/>
                <a:tab pos="3141663" algn="ctr"/>
                <a:tab pos="5018088" algn="ctr"/>
                <a:tab pos="6905625" algn="ctr"/>
                <a:tab pos="9507538" algn="ctr"/>
              </a:tabLst>
            </a:pPr>
            <a:r>
              <a:rPr lang="fr-FR" sz="2800" dirty="0"/>
              <a:t>	DÉFINIE				OU DE PERSONNES</a:t>
            </a:r>
            <a:endParaRPr lang="fr-FR" sz="2000" dirty="0">
              <a:solidFill>
                <a:schemeClr val="tx1"/>
              </a:solidFill>
            </a:endParaRPr>
          </a:p>
          <a:p>
            <a:pPr marL="1455738" lvl="1" indent="-342900" algn="just">
              <a:buClrTx/>
              <a:buFont typeface="Arial" panose="020B0604020202020204" pitchFamily="34" charset="0"/>
              <a:buChar char="•"/>
            </a:pPr>
            <a:endParaRPr lang="fr-FR" sz="2000" dirty="0">
              <a:solidFill>
                <a:schemeClr val="tx1"/>
              </a:solidFill>
            </a:endParaRPr>
          </a:p>
        </p:txBody>
      </p:sp>
      <p:sp>
        <p:nvSpPr>
          <p:cNvPr id="7" name="Titre 1"/>
          <p:cNvSpPr>
            <a:spLocks noGrp="1"/>
          </p:cNvSpPr>
          <p:nvPr>
            <p:ph type="title"/>
          </p:nvPr>
        </p:nvSpPr>
        <p:spPr>
          <a:xfrm>
            <a:off x="26971" y="29130"/>
            <a:ext cx="9191457" cy="727869"/>
          </a:xfrm>
        </p:spPr>
        <p:txBody>
          <a:bodyPr/>
          <a:lstStyle/>
          <a:p>
            <a:r>
              <a:rPr lang="fr-FR" dirty="0"/>
              <a:t>Focus</a:t>
            </a:r>
          </a:p>
        </p:txBody>
      </p:sp>
      <p:sp>
        <p:nvSpPr>
          <p:cNvPr id="8" name="Espace réservé du texte 2"/>
          <p:cNvSpPr txBox="1">
            <a:spLocks/>
          </p:cNvSpPr>
          <p:nvPr/>
        </p:nvSpPr>
        <p:spPr>
          <a:xfrm>
            <a:off x="242262" y="1271057"/>
            <a:ext cx="8274721" cy="499991"/>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800" b="1" i="1" dirty="0">
                <a:solidFill>
                  <a:schemeClr val="tx1"/>
                </a:solidFill>
              </a:rPr>
              <a:t>EQUIPEMENT INTERCHANGEABLE :</a:t>
            </a:r>
            <a:endParaRPr lang="fr-FR" sz="2400" b="1" i="1" dirty="0">
              <a:solidFill>
                <a:schemeClr val="tx1"/>
              </a:solidFill>
            </a:endParaRPr>
          </a:p>
        </p:txBody>
      </p:sp>
      <p:pic>
        <p:nvPicPr>
          <p:cNvPr id="5" name="Picture 2" descr="Afficher l'image d'origin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354"/>
          <a:stretch>
            <a:fillRect/>
          </a:stretch>
        </p:blipFill>
        <p:spPr bwMode="auto">
          <a:xfrm>
            <a:off x="298460" y="3143964"/>
            <a:ext cx="3345397" cy="30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fficher l'image d'origin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203" t="11392" r="8299" b="12569"/>
          <a:stretch>
            <a:fillRect/>
          </a:stretch>
        </p:blipFill>
        <p:spPr bwMode="auto">
          <a:xfrm>
            <a:off x="4468672" y="3886198"/>
            <a:ext cx="233467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fficher l'image d'origin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8752" b="19077"/>
          <a:stretch>
            <a:fillRect/>
          </a:stretch>
        </p:blipFill>
        <p:spPr bwMode="auto">
          <a:xfrm>
            <a:off x="8094948" y="3823028"/>
            <a:ext cx="3588351" cy="22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7618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5"/>
          <p:cNvSpPr txBox="1">
            <a:spLocks/>
          </p:cNvSpPr>
          <p:nvPr/>
        </p:nvSpPr>
        <p:spPr>
          <a:xfrm>
            <a:off x="0" y="4125803"/>
            <a:ext cx="12199814" cy="737699"/>
          </a:xfrm>
          <a:prstGeom prst="rect">
            <a:avLst/>
          </a:prstGeom>
        </p:spPr>
        <p:txBody>
          <a:bodyPr vert="horz" lIns="91440" tIns="45720" rIns="91440" bIns="45720" rtlCol="0" anchor="b" anchorCtr="0">
            <a:norm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dirty="0"/>
              <a:t>Notre métier, rendre le vôtre plus sûr</a:t>
            </a:r>
          </a:p>
        </p:txBody>
      </p:sp>
      <p:sp>
        <p:nvSpPr>
          <p:cNvPr id="5" name="Sous-titre 8"/>
          <p:cNvSpPr txBox="1">
            <a:spLocks/>
          </p:cNvSpPr>
          <p:nvPr/>
        </p:nvSpPr>
        <p:spPr>
          <a:xfrm>
            <a:off x="0" y="4964267"/>
            <a:ext cx="12199814" cy="535414"/>
          </a:xfrm>
        </p:spPr>
        <p:txBody>
          <a:bodyPr>
            <a:normAutofit lnSpcReduction="10000"/>
          </a:bodyPr>
          <a:lstStyle>
            <a:lvl1pPr marL="0" indent="0" algn="l" defTabSz="914400" rtl="0" eaLnBrk="1" latinLnBrk="0" hangingPunct="1">
              <a:spcBef>
                <a:spcPts val="2000"/>
              </a:spcBef>
              <a:buClr>
                <a:schemeClr val="accent1">
                  <a:lumMod val="60000"/>
                  <a:lumOff val="40000"/>
                </a:schemeClr>
              </a:buClr>
              <a:buSzPct val="150000"/>
              <a:buFontTx/>
              <a:buNone/>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gn="ctr"/>
            <a:r>
              <a:rPr lang="fr-FR" sz="3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Merci de votre attention</a:t>
            </a:r>
          </a:p>
        </p:txBody>
      </p:sp>
      <p:pic>
        <p:nvPicPr>
          <p:cNvPr id="2" name="Imag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3563" y="1282323"/>
            <a:ext cx="6004874" cy="2224726"/>
          </a:xfrm>
          <a:prstGeom prst="rect">
            <a:avLst/>
          </a:prstGeom>
        </p:spPr>
      </p:pic>
    </p:spTree>
    <p:extLst>
      <p:ext uri="{BB962C8B-B14F-4D97-AF65-F5344CB8AC3E}">
        <p14:creationId xmlns:p14="http://schemas.microsoft.com/office/powerpoint/2010/main" val="4196599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39389" y="1944860"/>
            <a:ext cx="8373291" cy="94278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de l’occasion en mouvement</a:t>
            </a:r>
          </a:p>
        </p:txBody>
      </p:sp>
      <p:sp>
        <p:nvSpPr>
          <p:cNvPr id="3" name="Sous-titre 2"/>
          <p:cNvSpPr txBox="1">
            <a:spLocks/>
          </p:cNvSpPr>
          <p:nvPr/>
        </p:nvSpPr>
        <p:spPr bwMode="auto">
          <a:xfrm>
            <a:off x="6768892" y="4089568"/>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Jeroen van Tol</a:t>
            </a:r>
          </a:p>
          <a:p>
            <a:pPr defTabSz="914400" eaLnBrk="1" hangingPunct="1"/>
            <a:r>
              <a:rPr lang="fr-FR" altLang="fr-FR" dirty="0">
                <a:solidFill>
                  <a:srgbClr val="0067B8"/>
                </a:solidFill>
                <a:latin typeface="Calibri"/>
              </a:rPr>
              <a:t>Société LISMAN</a:t>
            </a:r>
          </a:p>
        </p:txBody>
      </p:sp>
      <p:pic>
        <p:nvPicPr>
          <p:cNvPr id="5" name="Image 4" descr="C:\Users\pole-eco\Desktop\chariot2.PNG">
            <a:extLst>
              <a:ext uri="{FF2B5EF4-FFF2-40B4-BE49-F238E27FC236}">
                <a16:creationId xmlns:a16="http://schemas.microsoft.com/office/drawing/2014/main" id="{A2BEB819-2AF1-44D8-A00E-45ABEE8B24BF}"/>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9847" y="2214546"/>
            <a:ext cx="694690" cy="673100"/>
          </a:xfrm>
          <a:prstGeom prst="rect">
            <a:avLst/>
          </a:prstGeom>
          <a:noFill/>
          <a:ln>
            <a:noFill/>
          </a:ln>
        </p:spPr>
      </p:pic>
      <p:pic>
        <p:nvPicPr>
          <p:cNvPr id="7" name="Image 6" descr="C:\Users\pole-eco\Desktop\chariot1.PNG">
            <a:extLst>
              <a:ext uri="{FF2B5EF4-FFF2-40B4-BE49-F238E27FC236}">
                <a16:creationId xmlns:a16="http://schemas.microsoft.com/office/drawing/2014/main" id="{86E3CAD3-131E-4886-BD66-E846F185F6AC}"/>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315672" y="3970355"/>
            <a:ext cx="643890" cy="639445"/>
          </a:xfrm>
          <a:prstGeom prst="rect">
            <a:avLst/>
          </a:prstGeom>
          <a:noFill/>
          <a:ln>
            <a:noFill/>
          </a:ln>
        </p:spPr>
      </p:pic>
    </p:spTree>
    <p:extLst>
      <p:ext uri="{BB962C8B-B14F-4D97-AF65-F5344CB8AC3E}">
        <p14:creationId xmlns:p14="http://schemas.microsoft.com/office/powerpoint/2010/main" val="3829135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74484" y="4190552"/>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Laissez-moi d’abord vous présenter notre société avant d’aborder nos différents points de vue du marché</a:t>
            </a:r>
          </a:p>
        </p:txBody>
      </p:sp>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4127376" y="246560"/>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608734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509073" y="4957482"/>
            <a:ext cx="8373291" cy="83670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Qui est LISMAN?</a:t>
            </a:r>
          </a:p>
        </p:txBody>
      </p:sp>
      <p:pic>
        <p:nvPicPr>
          <p:cNvPr id="9" name="Afbeelding 8" descr="Afbeelding met tekst, vrachtwagen, buiten, grond&#10;&#10;Automatisch gegenereerde beschrijving">
            <a:extLst>
              <a:ext uri="{FF2B5EF4-FFF2-40B4-BE49-F238E27FC236}">
                <a16:creationId xmlns:a16="http://schemas.microsoft.com/office/drawing/2014/main" id="{4EA52058-618C-4743-AC71-5D3D803EB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81" y="382307"/>
            <a:ext cx="8121650" cy="4121150"/>
          </a:xfrm>
          <a:prstGeom prst="rect">
            <a:avLst/>
          </a:prstGeom>
        </p:spPr>
      </p:pic>
    </p:spTree>
    <p:extLst>
      <p:ext uri="{BB962C8B-B14F-4D97-AF65-F5344CB8AC3E}">
        <p14:creationId xmlns:p14="http://schemas.microsoft.com/office/powerpoint/2010/main" val="81509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7225" y="848622"/>
            <a:ext cx="8884025"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-Entreprise fondée en 1967</a:t>
            </a:r>
          </a:p>
          <a:p>
            <a:r>
              <a:rPr lang="fr-FR" sz="4400" dirty="0"/>
              <a:t>-Actuellement dirigé par la 2eme et 3eme génération</a:t>
            </a:r>
          </a:p>
        </p:txBody>
      </p:sp>
      <p:pic>
        <p:nvPicPr>
          <p:cNvPr id="11" name="Afbeelding 10" descr="Afbeelding met weg, scène, snelweg&#10;&#10;Automatisch gegenereerde beschrijving">
            <a:extLst>
              <a:ext uri="{FF2B5EF4-FFF2-40B4-BE49-F238E27FC236}">
                <a16:creationId xmlns:a16="http://schemas.microsoft.com/office/drawing/2014/main" id="{3026F369-54EE-4591-B407-2467EEDA1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75" y="2542428"/>
            <a:ext cx="6699250" cy="3727450"/>
          </a:xfrm>
          <a:prstGeom prst="rect">
            <a:avLst/>
          </a:prstGeom>
        </p:spPr>
      </p:pic>
    </p:spTree>
    <p:extLst>
      <p:ext uri="{BB962C8B-B14F-4D97-AF65-F5344CB8AC3E}">
        <p14:creationId xmlns:p14="http://schemas.microsoft.com/office/powerpoint/2010/main" val="2878948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29453" y="1873623"/>
            <a:ext cx="11533093" cy="3418541"/>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-Leader mondial du marché du commerce de gros de matériaux d’occasion</a:t>
            </a:r>
          </a:p>
          <a:p>
            <a:r>
              <a:rPr lang="fr-FR" sz="4400" dirty="0"/>
              <a:t>-Actif dans plus de 80 pays</a:t>
            </a:r>
          </a:p>
          <a:p>
            <a:r>
              <a:rPr lang="fr-FR" sz="4400" dirty="0"/>
              <a:t>-Volume des ventes d’environ 6000 chariots d’occasion par an</a:t>
            </a:r>
          </a:p>
        </p:txBody>
      </p:sp>
    </p:spTree>
    <p:extLst>
      <p:ext uri="{BB962C8B-B14F-4D97-AF65-F5344CB8AC3E}">
        <p14:creationId xmlns:p14="http://schemas.microsoft.com/office/powerpoint/2010/main" val="29830933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293091" y="466164"/>
            <a:ext cx="6577921" cy="764988"/>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solidFill>
                  <a:srgbClr val="FF0000"/>
                </a:solidFill>
              </a:rPr>
              <a:t>LISMAN</a:t>
            </a:r>
          </a:p>
        </p:txBody>
      </p:sp>
      <p:pic>
        <p:nvPicPr>
          <p:cNvPr id="3" name="Afbeelding 2" descr="Afbeelding met buiten, gebouw, gras, lucht&#10;&#10;Automatisch gegenereerde beschrijving">
            <a:extLst>
              <a:ext uri="{FF2B5EF4-FFF2-40B4-BE49-F238E27FC236}">
                <a16:creationId xmlns:a16="http://schemas.microsoft.com/office/drawing/2014/main" id="{AD374A5E-E710-431C-B829-F40A73A85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17" y="1263145"/>
            <a:ext cx="5378782" cy="1814363"/>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931A6615-AF1F-416E-A42E-2C57FF01D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17" y="3801450"/>
            <a:ext cx="6112409" cy="2912167"/>
          </a:xfrm>
          <a:prstGeom prst="rect">
            <a:avLst/>
          </a:prstGeom>
        </p:spPr>
      </p:pic>
      <p:pic>
        <p:nvPicPr>
          <p:cNvPr id="8" name="Afbeelding 7" descr="Afbeelding met tekst, buiten, lucht, weg&#10;&#10;Automatisch gegenereerde beschrijving">
            <a:extLst>
              <a:ext uri="{FF2B5EF4-FFF2-40B4-BE49-F238E27FC236}">
                <a16:creationId xmlns:a16="http://schemas.microsoft.com/office/drawing/2014/main" id="{519026F6-BFA4-4630-8078-614019795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4426" y="1263145"/>
            <a:ext cx="4980836" cy="3486333"/>
          </a:xfrm>
          <a:prstGeom prst="rect">
            <a:avLst/>
          </a:prstGeom>
        </p:spPr>
      </p:pic>
    </p:spTree>
    <p:extLst>
      <p:ext uri="{BB962C8B-B14F-4D97-AF65-F5344CB8AC3E}">
        <p14:creationId xmlns:p14="http://schemas.microsoft.com/office/powerpoint/2010/main" val="2361511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5936328" y="2112101"/>
            <a:ext cx="6014667" cy="3096313"/>
          </a:xfrm>
        </p:spPr>
        <p:txBody>
          <a:bodyPr/>
          <a:lstStyle/>
          <a:p>
            <a:r>
              <a:rPr lang="fr-FR" sz="2000" b="1" dirty="0">
                <a:solidFill>
                  <a:schemeClr val="tx1"/>
                </a:solidFill>
              </a:rPr>
              <a:t>63% </a:t>
            </a:r>
            <a:r>
              <a:rPr lang="fr-FR" sz="2000" dirty="0">
                <a:solidFill>
                  <a:schemeClr val="tx1"/>
                </a:solidFill>
              </a:rPr>
              <a:t>des </a:t>
            </a:r>
            <a:r>
              <a:rPr lang="fr-FR" sz="2000" dirty="0" err="1">
                <a:solidFill>
                  <a:schemeClr val="tx1"/>
                </a:solidFill>
              </a:rPr>
              <a:t>cotateurs</a:t>
            </a:r>
            <a:r>
              <a:rPr lang="fr-FR" sz="2000" dirty="0">
                <a:solidFill>
                  <a:schemeClr val="tx1"/>
                </a:solidFill>
              </a:rPr>
              <a:t> cotent plus de 250 produits; </a:t>
            </a:r>
            <a:r>
              <a:rPr lang="fr-FR" sz="2000" b="1" dirty="0">
                <a:solidFill>
                  <a:schemeClr val="accent5"/>
                </a:solidFill>
              </a:rPr>
              <a:t>en augmentation</a:t>
            </a:r>
          </a:p>
          <a:p>
            <a:r>
              <a:rPr lang="fr-FR" sz="2000" dirty="0">
                <a:solidFill>
                  <a:schemeClr val="tx1"/>
                </a:solidFill>
              </a:rPr>
              <a:t>Nombre de « grands </a:t>
            </a:r>
            <a:r>
              <a:rPr lang="fr-FR" sz="2000" dirty="0" err="1">
                <a:solidFill>
                  <a:schemeClr val="tx1"/>
                </a:solidFill>
              </a:rPr>
              <a:t>cotateurs</a:t>
            </a:r>
            <a:r>
              <a:rPr lang="fr-FR" sz="2000" dirty="0">
                <a:solidFill>
                  <a:schemeClr val="tx1"/>
                </a:solidFill>
              </a:rPr>
              <a:t> » </a:t>
            </a:r>
            <a:r>
              <a:rPr lang="fr-FR" sz="2000" b="1" dirty="0">
                <a:solidFill>
                  <a:schemeClr val="accent5"/>
                </a:solidFill>
              </a:rPr>
              <a:t>en augmentation</a:t>
            </a:r>
          </a:p>
          <a:p>
            <a:r>
              <a:rPr lang="fr-FR" sz="2000" dirty="0">
                <a:solidFill>
                  <a:schemeClr val="tx1"/>
                </a:solidFill>
              </a:rPr>
              <a:t>Cette année, </a:t>
            </a:r>
            <a:r>
              <a:rPr lang="fr-FR" sz="2000">
                <a:solidFill>
                  <a:schemeClr val="tx1"/>
                </a:solidFill>
              </a:rPr>
              <a:t>les nouveaux </a:t>
            </a:r>
            <a:r>
              <a:rPr lang="fr-FR" sz="2000" dirty="0" err="1">
                <a:solidFill>
                  <a:schemeClr val="tx1"/>
                </a:solidFill>
              </a:rPr>
              <a:t>cotateurs</a:t>
            </a:r>
            <a:r>
              <a:rPr lang="fr-FR" sz="2000" dirty="0">
                <a:solidFill>
                  <a:schemeClr val="tx1"/>
                </a:solidFill>
              </a:rPr>
              <a:t> ont donné plus de 400 cotes</a:t>
            </a:r>
          </a:p>
          <a:p>
            <a:r>
              <a:rPr lang="fr-FR" sz="2000" dirty="0">
                <a:solidFill>
                  <a:schemeClr val="tx1"/>
                </a:solidFill>
              </a:rPr>
              <a:t>En moyenne, les </a:t>
            </a:r>
            <a:r>
              <a:rPr lang="fr-FR" sz="2000" dirty="0" err="1">
                <a:solidFill>
                  <a:schemeClr val="tx1"/>
                </a:solidFill>
              </a:rPr>
              <a:t>cotateurs</a:t>
            </a:r>
            <a:r>
              <a:rPr lang="fr-FR" sz="2000" dirty="0">
                <a:solidFill>
                  <a:schemeClr val="tx1"/>
                </a:solidFill>
              </a:rPr>
              <a:t> cotent 9 marques</a:t>
            </a:r>
          </a:p>
          <a:p>
            <a:pPr algn="just"/>
            <a:endParaRPr lang="fr-FR" sz="2000" dirty="0">
              <a:solidFill>
                <a:schemeClr val="tx1"/>
              </a:solidFill>
            </a:endParaRPr>
          </a:p>
        </p:txBody>
      </p:sp>
      <p:sp>
        <p:nvSpPr>
          <p:cNvPr id="7" name="Titre 1"/>
          <p:cNvSpPr>
            <a:spLocks noGrp="1"/>
          </p:cNvSpPr>
          <p:nvPr>
            <p:ph type="title"/>
          </p:nvPr>
        </p:nvSpPr>
        <p:spPr>
          <a:xfrm>
            <a:off x="-132521" y="-45301"/>
            <a:ext cx="9753176" cy="727869"/>
          </a:xfrm>
        </p:spPr>
        <p:txBody>
          <a:bodyPr/>
          <a:lstStyle/>
          <a:p>
            <a:r>
              <a:rPr lang="fr-FR" dirty="0"/>
              <a:t>Le site argus-</a:t>
            </a:r>
            <a:r>
              <a:rPr lang="fr-FR" dirty="0" err="1"/>
              <a:t>chariot.com</a:t>
            </a:r>
            <a:endParaRPr lang="fr-FR" dirty="0"/>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r>
              <a:rPr lang="fr-FR" sz="2400" b="1" i="1" dirty="0">
                <a:solidFill>
                  <a:schemeClr val="tx1"/>
                </a:solidFill>
              </a:rPr>
              <a:t>Statistiques des </a:t>
            </a:r>
            <a:r>
              <a:rPr lang="fr-FR" sz="2400" b="1" i="1" dirty="0" err="1">
                <a:solidFill>
                  <a:schemeClr val="tx1"/>
                </a:solidFill>
              </a:rPr>
              <a:t>cotateurs</a:t>
            </a:r>
            <a:endParaRPr lang="fr-FR" sz="2400" b="1" i="1" dirty="0">
              <a:solidFill>
                <a:schemeClr val="tx1"/>
              </a:solidFill>
            </a:endParaRPr>
          </a:p>
        </p:txBody>
      </p:sp>
      <p:graphicFrame>
        <p:nvGraphicFramePr>
          <p:cNvPr id="5" name="Graphique 4">
            <a:extLst>
              <a:ext uri="{FF2B5EF4-FFF2-40B4-BE49-F238E27FC236}">
                <a16:creationId xmlns:a16="http://schemas.microsoft.com/office/drawing/2014/main" id="{2883F9A8-F8D6-FB43-BE1D-11AC974042A3}"/>
              </a:ext>
            </a:extLst>
          </p:cNvPr>
          <p:cNvGraphicFramePr>
            <a:graphicFrameLocks/>
          </p:cNvGraphicFramePr>
          <p:nvPr/>
        </p:nvGraphicFramePr>
        <p:xfrm>
          <a:off x="0" y="1557669"/>
          <a:ext cx="5326912" cy="42051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6059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28065" y="3028577"/>
            <a:ext cx="11533093" cy="80084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-Tendances pertinentes du marché d’aujourd’hui</a:t>
            </a:r>
          </a:p>
        </p:txBody>
      </p:sp>
      <p:pic>
        <p:nvPicPr>
          <p:cNvPr id="3" name="Image 2" descr="C:\Users\pole-eco\Desktop\chariot2.PNG">
            <a:extLst>
              <a:ext uri="{FF2B5EF4-FFF2-40B4-BE49-F238E27FC236}">
                <a16:creationId xmlns:a16="http://schemas.microsoft.com/office/drawing/2014/main" id="{3726753A-D071-4028-8C51-09776BDB638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4854" y="3092450"/>
            <a:ext cx="694690" cy="673100"/>
          </a:xfrm>
          <a:prstGeom prst="rect">
            <a:avLst/>
          </a:prstGeom>
          <a:noFill/>
          <a:ln>
            <a:noFill/>
          </a:ln>
        </p:spPr>
      </p:pic>
    </p:spTree>
    <p:extLst>
      <p:ext uri="{BB962C8B-B14F-4D97-AF65-F5344CB8AC3E}">
        <p14:creationId xmlns:p14="http://schemas.microsoft.com/office/powerpoint/2010/main" val="3329089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29453" y="1514288"/>
            <a:ext cx="11533093" cy="382942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-Croissance impétueuse du marché. </a:t>
            </a:r>
          </a:p>
          <a:p>
            <a:r>
              <a:rPr lang="fr-FR" sz="4400" dirty="0"/>
              <a:t>Le nouveau marché évolue de 650.000 chariots par an dans le monde en 2010 vers 1.500.000 unités en 2020</a:t>
            </a:r>
          </a:p>
          <a:p>
            <a:r>
              <a:rPr lang="fr-FR" sz="4400" dirty="0"/>
              <a:t>-Le marché passe des chariots à contre-poids aux chariots de magasinage</a:t>
            </a:r>
          </a:p>
        </p:txBody>
      </p:sp>
    </p:spTree>
    <p:extLst>
      <p:ext uri="{BB962C8B-B14F-4D97-AF65-F5344CB8AC3E}">
        <p14:creationId xmlns:p14="http://schemas.microsoft.com/office/powerpoint/2010/main" val="2058784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29453" y="1407459"/>
            <a:ext cx="11533093" cy="468032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-La durée de vie économique et technique des chariots est de plus en plus courte</a:t>
            </a:r>
          </a:p>
          <a:p>
            <a:r>
              <a:rPr lang="fr-FR" sz="4400" dirty="0"/>
              <a:t>-Le marché des fournisseurs se concentre et se consolide. </a:t>
            </a:r>
          </a:p>
          <a:p>
            <a:r>
              <a:rPr lang="fr-FR" sz="4400" dirty="0"/>
              <a:t>-De plus de 100 fabricants de chariots différents dans les années 70, le top 5 domine le marché aujourd’hui</a:t>
            </a:r>
          </a:p>
        </p:txBody>
      </p:sp>
    </p:spTree>
    <p:extLst>
      <p:ext uri="{BB962C8B-B14F-4D97-AF65-F5344CB8AC3E}">
        <p14:creationId xmlns:p14="http://schemas.microsoft.com/office/powerpoint/2010/main" val="37948135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29453" y="1088838"/>
            <a:ext cx="11533093" cy="468032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-Montée en puissance des fabricants Chinois avec un appétit croissant pour les exportations pour l’UE</a:t>
            </a:r>
          </a:p>
          <a:p>
            <a:r>
              <a:rPr lang="fr-FR" sz="4400" dirty="0"/>
              <a:t>-Transparence du marché et prix du marché grâce à l’internet et aux plateformes de marché</a:t>
            </a:r>
          </a:p>
        </p:txBody>
      </p:sp>
    </p:spTree>
    <p:extLst>
      <p:ext uri="{BB962C8B-B14F-4D97-AF65-F5344CB8AC3E}">
        <p14:creationId xmlns:p14="http://schemas.microsoft.com/office/powerpoint/2010/main" val="4245917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29453" y="1088838"/>
            <a:ext cx="11533093" cy="468032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-L’assouplissement macro-économique des marchés monétaires dans le monde entier, associé à des taux d’intérêt négatifs, place la détention de stocks dans une perspective commerciale différente</a:t>
            </a:r>
          </a:p>
        </p:txBody>
      </p:sp>
    </p:spTree>
    <p:extLst>
      <p:ext uri="{BB962C8B-B14F-4D97-AF65-F5344CB8AC3E}">
        <p14:creationId xmlns:p14="http://schemas.microsoft.com/office/powerpoint/2010/main" val="24143863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57735" y="1039906"/>
            <a:ext cx="11533093" cy="402104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-Passage des batteries plomb-acide classique aux batteries Lithium-ion</a:t>
            </a:r>
          </a:p>
          <a:p>
            <a:r>
              <a:rPr lang="fr-FR" sz="4400" dirty="0"/>
              <a:t>-Robotisation et transport interne horizontal au lieu d’un stockage en hauteur avec chariots rétractable ou VNA</a:t>
            </a:r>
          </a:p>
        </p:txBody>
      </p:sp>
    </p:spTree>
    <p:extLst>
      <p:ext uri="{BB962C8B-B14F-4D97-AF65-F5344CB8AC3E}">
        <p14:creationId xmlns:p14="http://schemas.microsoft.com/office/powerpoint/2010/main" val="3659228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57735" y="1039906"/>
            <a:ext cx="11533093" cy="402104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endParaRPr lang="fr-FR" sz="4400" dirty="0"/>
          </a:p>
          <a:p>
            <a:r>
              <a:rPr lang="fr-FR" sz="4400" dirty="0"/>
              <a:t>-Et donc aujourd’hui très actuel : perturbation de la chaîne d’approvisionnement due aux pénuries de composants et de matières premières depuis la pandémie du </a:t>
            </a:r>
            <a:r>
              <a:rPr lang="fr-FR" sz="4400" dirty="0" err="1"/>
              <a:t>Corona-virus</a:t>
            </a:r>
            <a:r>
              <a:rPr lang="fr-FR" sz="4400" dirty="0"/>
              <a:t>.</a:t>
            </a:r>
          </a:p>
        </p:txBody>
      </p:sp>
    </p:spTree>
    <p:extLst>
      <p:ext uri="{BB962C8B-B14F-4D97-AF65-F5344CB8AC3E}">
        <p14:creationId xmlns:p14="http://schemas.microsoft.com/office/powerpoint/2010/main" val="28618573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05015" y="1756760"/>
            <a:ext cx="11447714" cy="3389199"/>
          </a:xfrm>
        </p:spPr>
        <p:txBody>
          <a:bodyPr/>
          <a:lstStyle/>
          <a:p>
            <a:pPr algn="just"/>
            <a:r>
              <a:rPr lang="fr-FR" sz="2000" dirty="0">
                <a:solidFill>
                  <a:schemeClr val="tx1"/>
                </a:solidFill>
              </a:rPr>
              <a:t>Le nouveau marché a multiplié de 650.000 chariots par an dans le monde en 2010 à 1.500.000 unités en 2020. Alimenté par l’expansion économique internationale (comme l’expansion de l’UE et la montée en puissance des pays BRIC) et la poursuite de l’industrialisation des entrepôts, le nouveau marché a connu une croissance turbulente. Dans cette croissance, la tendance est rapidement passée de la vente de machines à la location de machines. Ce qui a comme conséquence des flottes de machines d’occasion de plus en plus grandes et homogènes. La couche supérieure de haute qualité est conservée pour les clients finaux, mais pour le surplus de qualité inférieure, les fabricants dépendent de partenaires commerciaux qui ne leur font pas concurrence directement. Les machines d’occasions excédentaires doivent être extraites du bilan et des entrepôts des fabricants et envoyé vers le canal d’exportation. APPELEZ LISMAN!</a:t>
            </a:r>
          </a:p>
          <a:p>
            <a:pPr algn="just"/>
            <a:endParaRPr lang="fr-FR" sz="2000" dirty="0">
              <a:solidFill>
                <a:schemeClr val="tx1"/>
              </a:solidFill>
            </a:endParaRPr>
          </a:p>
        </p:txBody>
      </p:sp>
      <p:sp>
        <p:nvSpPr>
          <p:cNvPr id="7" name="Titre 1"/>
          <p:cNvSpPr>
            <a:spLocks noGrp="1"/>
          </p:cNvSpPr>
          <p:nvPr>
            <p:ph type="title"/>
          </p:nvPr>
        </p:nvSpPr>
        <p:spPr>
          <a:xfrm>
            <a:off x="-182763" y="544869"/>
            <a:ext cx="9753176" cy="727869"/>
          </a:xfrm>
        </p:spPr>
        <p:txBody>
          <a:bodyPr/>
          <a:lstStyle/>
          <a:p>
            <a:r>
              <a:rPr lang="fr-FR" dirty="0"/>
              <a:t>Croissance Impétueuse du marché</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3424385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2222925"/>
            <a:ext cx="11447714" cy="4240628"/>
          </a:xfrm>
        </p:spPr>
        <p:txBody>
          <a:bodyPr/>
          <a:lstStyle/>
          <a:p>
            <a:pPr algn="just"/>
            <a:r>
              <a:rPr lang="fr-FR" sz="2000" dirty="0">
                <a:solidFill>
                  <a:schemeClr val="tx1"/>
                </a:solidFill>
              </a:rPr>
              <a:t>La demande de chariots d’occasion se concentre principalement sur les machines à contrepoids, en particulier avec moteur à combustion. Mais les chariots qui reviennent sont de plus en plus de magasinage. Il y a donc un décalage entre l’offre et la demande de chariots d’occasion.</a:t>
            </a:r>
          </a:p>
          <a:p>
            <a:pPr algn="just"/>
            <a:r>
              <a:rPr lang="fr-FR" sz="2000" dirty="0">
                <a:solidFill>
                  <a:schemeClr val="tx1"/>
                </a:solidFill>
              </a:rPr>
              <a:t>La solution consiste à coopérer avec des partenaires commerciaux dotés d’un réseau d’exportation et de capacités d’exportation en dehors de l’UE. Il existe encore des opportunités de vente pour les chariots de magasinage d’occasion, bien que l’exportation vers de tels marchés nécessite beaucoup d’expertise et beaucoup de patience.</a:t>
            </a:r>
          </a:p>
          <a:p>
            <a:pPr algn="just"/>
            <a:r>
              <a:rPr lang="fr-FR" sz="2000" dirty="0">
                <a:solidFill>
                  <a:schemeClr val="tx1"/>
                </a:solidFill>
              </a:rPr>
              <a:t>Pour les propriétaires de flottes de machines qui souhaitent vendre dans le circuit professionnel, il est conseillé de préparer soigneusement les lots. Mélangez soigneusement les rares chariots de contrepoids avec les volumes moins courants de magasinage.</a:t>
            </a:r>
          </a:p>
          <a:p>
            <a:pPr algn="just"/>
            <a:endParaRPr lang="fr-FR" sz="2000" dirty="0">
              <a:solidFill>
                <a:schemeClr val="tx1"/>
              </a:solidFill>
            </a:endParaRPr>
          </a:p>
        </p:txBody>
      </p:sp>
      <p:sp>
        <p:nvSpPr>
          <p:cNvPr id="7" name="Titre 1"/>
          <p:cNvSpPr>
            <a:spLocks noGrp="1"/>
          </p:cNvSpPr>
          <p:nvPr>
            <p:ph type="title"/>
          </p:nvPr>
        </p:nvSpPr>
        <p:spPr>
          <a:xfrm>
            <a:off x="-141486" y="245686"/>
            <a:ext cx="9753176" cy="1756759"/>
          </a:xfrm>
        </p:spPr>
        <p:txBody>
          <a:bodyPr/>
          <a:lstStyle/>
          <a:p>
            <a:r>
              <a:rPr lang="fr-FR" dirty="0"/>
              <a:t>Le marché passe de chariots à contrepoids vers des chariots de magasinage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217527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2240854"/>
            <a:ext cx="11447714" cy="4133052"/>
          </a:xfrm>
        </p:spPr>
        <p:txBody>
          <a:bodyPr/>
          <a:lstStyle/>
          <a:p>
            <a:pPr algn="just"/>
            <a:endParaRPr lang="fr-FR" sz="2000" dirty="0">
              <a:solidFill>
                <a:schemeClr val="tx1"/>
              </a:solidFill>
            </a:endParaRPr>
          </a:p>
          <a:p>
            <a:pPr algn="just"/>
            <a:endParaRPr lang="fr-FR" sz="2000" dirty="0">
              <a:solidFill>
                <a:schemeClr val="tx1"/>
              </a:solidFill>
            </a:endParaRPr>
          </a:p>
        </p:txBody>
      </p:sp>
      <p:sp>
        <p:nvSpPr>
          <p:cNvPr id="7" name="Titre 1"/>
          <p:cNvSpPr>
            <a:spLocks noGrp="1"/>
          </p:cNvSpPr>
          <p:nvPr>
            <p:ph type="title"/>
          </p:nvPr>
        </p:nvSpPr>
        <p:spPr>
          <a:xfrm>
            <a:off x="-132521" y="62753"/>
            <a:ext cx="9753176" cy="1900518"/>
          </a:xfrm>
        </p:spPr>
        <p:txBody>
          <a:bodyPr/>
          <a:lstStyle/>
          <a:p>
            <a:r>
              <a:rPr lang="fr-FR" dirty="0"/>
              <a:t>La durée de vie économique et technique des chariots est de plus en plus courte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
        <p:nvSpPr>
          <p:cNvPr id="6" name="Tekstvak 5">
            <a:extLst>
              <a:ext uri="{FF2B5EF4-FFF2-40B4-BE49-F238E27FC236}">
                <a16:creationId xmlns:a16="http://schemas.microsoft.com/office/drawing/2014/main" id="{8C04EC6B-B9DE-4EA1-89D2-F536E37F3F22}"/>
              </a:ext>
            </a:extLst>
          </p:cNvPr>
          <p:cNvSpPr txBox="1"/>
          <p:nvPr/>
        </p:nvSpPr>
        <p:spPr>
          <a:xfrm>
            <a:off x="775554" y="2194140"/>
            <a:ext cx="10381130" cy="3970318"/>
          </a:xfrm>
          <a:prstGeom prst="rect">
            <a:avLst/>
          </a:prstGeom>
          <a:noFill/>
        </p:spPr>
        <p:txBody>
          <a:bodyPr wrap="square">
            <a:spAutoFit/>
          </a:bodyPr>
          <a:lstStyle/>
          <a:p>
            <a:r>
              <a:rPr lang="fr-FR" dirty="0"/>
              <a:t>Les chariots d’aujourd’hui sont moins surdimensionnées qu’elles ne l’étaient auparavant. Cela ressort également du poids propre des machines. Un Linde diesel  de 5 tonnes de la génération des années 90 pesait 8 500 kg et la génération actuelle ne pèse qu’environ</a:t>
            </a:r>
          </a:p>
          <a:p>
            <a:r>
              <a:rPr lang="fr-FR" dirty="0"/>
              <a:t> 7 000 kg. </a:t>
            </a:r>
          </a:p>
          <a:p>
            <a:r>
              <a:rPr lang="fr-FR" dirty="0"/>
              <a:t>Des composants électroniques et plastiques plus fragiles sont également utilisés dans la production. </a:t>
            </a:r>
          </a:p>
          <a:p>
            <a:r>
              <a:rPr lang="fr-FR" dirty="0"/>
              <a:t>Enfin, les composants sont moins faciles à réviser et les pièces coûteuses doivent être remplacées intégralement si elles sont défectueuses.</a:t>
            </a:r>
          </a:p>
          <a:p>
            <a:endParaRPr lang="fr-FR" dirty="0"/>
          </a:p>
          <a:p>
            <a:r>
              <a:rPr lang="fr-FR" dirty="0"/>
              <a:t>Tous ces facteurs conduisent à une durée de vie technique et économique plus courte des matériaux de manutention. Cette tendance compense en partie la croissance du volume du marché des occasions, de sorte que le nombre de chariots utilisés n’augmente pas avec l’expansion du volume des ventes de nouveaux chariots. Les chariots sont simplement ferraillées de plus en plus tôt. </a:t>
            </a:r>
          </a:p>
        </p:txBody>
      </p:sp>
    </p:spTree>
    <p:extLst>
      <p:ext uri="{BB962C8B-B14F-4D97-AF65-F5344CB8AC3E}">
        <p14:creationId xmlns:p14="http://schemas.microsoft.com/office/powerpoint/2010/main" val="648140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909354" y="1564571"/>
            <a:ext cx="8373291" cy="2263097"/>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Le marché du neuf</a:t>
            </a:r>
          </a:p>
          <a:p>
            <a:r>
              <a:rPr lang="fr-FR" sz="4400" dirty="0"/>
              <a:t>2021</a:t>
            </a:r>
          </a:p>
          <a:p>
            <a:r>
              <a:rPr lang="fr-FR" sz="4400" dirty="0"/>
              <a:t>France</a:t>
            </a:r>
          </a:p>
        </p:txBody>
      </p:sp>
      <p:sp>
        <p:nvSpPr>
          <p:cNvPr id="3" name="Sous-titre 2"/>
          <p:cNvSpPr txBox="1">
            <a:spLocks/>
          </p:cNvSpPr>
          <p:nvPr/>
        </p:nvSpPr>
        <p:spPr bwMode="auto">
          <a:xfrm>
            <a:off x="5948103" y="4440062"/>
            <a:ext cx="4824536" cy="1008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Lionel Couturier</a:t>
            </a:r>
          </a:p>
        </p:txBody>
      </p:sp>
      <p:pic>
        <p:nvPicPr>
          <p:cNvPr id="2" name="Image 1">
            <a:extLst>
              <a:ext uri="{FF2B5EF4-FFF2-40B4-BE49-F238E27FC236}">
                <a16:creationId xmlns:a16="http://schemas.microsoft.com/office/drawing/2014/main" id="{127C9966-6D74-4C06-9924-5D42B8774EFA}"/>
              </a:ext>
            </a:extLst>
          </p:cNvPr>
          <p:cNvPicPr>
            <a:picLocks noChangeAspect="1"/>
          </p:cNvPicPr>
          <p:nvPr/>
        </p:nvPicPr>
        <p:blipFill>
          <a:blip r:embed="rId2"/>
          <a:stretch>
            <a:fillRect/>
          </a:stretch>
        </p:blipFill>
        <p:spPr>
          <a:xfrm>
            <a:off x="595552" y="1564571"/>
            <a:ext cx="2627604" cy="6151397"/>
          </a:xfrm>
          <a:prstGeom prst="rect">
            <a:avLst/>
          </a:prstGeom>
        </p:spPr>
      </p:pic>
      <p:pic>
        <p:nvPicPr>
          <p:cNvPr id="5" name="Image 4" descr="C:\Users\pole-eco\Desktop\chariot2.PNG">
            <a:extLst>
              <a:ext uri="{FF2B5EF4-FFF2-40B4-BE49-F238E27FC236}">
                <a16:creationId xmlns:a16="http://schemas.microsoft.com/office/drawing/2014/main" id="{470B2EE6-D1FA-417B-A3B5-F2A45B0B0849}"/>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88933" y="1744283"/>
            <a:ext cx="694690" cy="673100"/>
          </a:xfrm>
          <a:prstGeom prst="rect">
            <a:avLst/>
          </a:prstGeom>
          <a:noFill/>
          <a:ln>
            <a:noFill/>
          </a:ln>
        </p:spPr>
      </p:pic>
      <p:pic>
        <p:nvPicPr>
          <p:cNvPr id="6" name="Image 5" descr="C:\Users\pole-eco\Desktop\chariot1.PNG">
            <a:extLst>
              <a:ext uri="{FF2B5EF4-FFF2-40B4-BE49-F238E27FC236}">
                <a16:creationId xmlns:a16="http://schemas.microsoft.com/office/drawing/2014/main" id="{3E52F76B-829F-4DC6-B447-558CF3550654}"/>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609426" y="4304673"/>
            <a:ext cx="643890" cy="639445"/>
          </a:xfrm>
          <a:prstGeom prst="rect">
            <a:avLst/>
          </a:prstGeom>
          <a:noFill/>
          <a:ln>
            <a:noFill/>
          </a:ln>
        </p:spPr>
      </p:pic>
    </p:spTree>
    <p:extLst>
      <p:ext uri="{BB962C8B-B14F-4D97-AF65-F5344CB8AC3E}">
        <p14:creationId xmlns:p14="http://schemas.microsoft.com/office/powerpoint/2010/main" val="40833671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05015" y="1756760"/>
            <a:ext cx="11447714" cy="4222009"/>
          </a:xfrm>
        </p:spPr>
        <p:txBody>
          <a:bodyPr/>
          <a:lstStyle/>
          <a:p>
            <a:pPr algn="just"/>
            <a:r>
              <a:rPr lang="fr-FR" sz="2000" dirty="0">
                <a:solidFill>
                  <a:schemeClr val="tx1"/>
                </a:solidFill>
              </a:rPr>
              <a:t>De plus de 100 fabricants de chariots élévateurs différents dans les années 70, le Top 5 domine le marché aujourd’hui.</a:t>
            </a:r>
          </a:p>
          <a:p>
            <a:pPr algn="just"/>
            <a:r>
              <a:rPr lang="fr-FR" sz="2000" dirty="0">
                <a:solidFill>
                  <a:schemeClr val="tx1"/>
                </a:solidFill>
              </a:rPr>
              <a:t>Les grands acteurs deviennent plus grands (Toyota, </a:t>
            </a:r>
            <a:r>
              <a:rPr lang="fr-FR" sz="2000" dirty="0" err="1">
                <a:solidFill>
                  <a:schemeClr val="tx1"/>
                </a:solidFill>
              </a:rPr>
              <a:t>Kion</a:t>
            </a:r>
            <a:r>
              <a:rPr lang="fr-FR" sz="2000" dirty="0">
                <a:solidFill>
                  <a:schemeClr val="tx1"/>
                </a:solidFill>
              </a:rPr>
              <a:t>, Jungheinrich) et les acteurs de niche deviennent plus petits ou même disparaissent (exemples?). </a:t>
            </a:r>
          </a:p>
          <a:p>
            <a:pPr algn="just"/>
            <a:r>
              <a:rPr lang="fr-FR" sz="2000" dirty="0">
                <a:solidFill>
                  <a:schemeClr val="tx1"/>
                </a:solidFill>
              </a:rPr>
              <a:t>Cela conduit à plus de pouvoir sur le  marché pour les fabricants, renforcé par une intégration avancée (fabricants qui assument également le rôle d’importateur). Le marché d’occasion de leur propre marque de chariots est ainsi plus fortement contrôlé par les fabricants. Dans le même temps, le fabricant reconnaît également, à terme, qu’un partenaire commercial qui contrôle bien les flux commerciaux (dans des volumes inégaux et souvent aussi en incluant des marques étrangères) est indispensable. Surtout en période de turbulences économiques (à la fois en cas de contraction et de croissance rapides).</a:t>
            </a:r>
          </a:p>
          <a:p>
            <a:pPr algn="just"/>
            <a:endParaRPr lang="fr-FR" sz="2000" dirty="0">
              <a:solidFill>
                <a:schemeClr val="tx1"/>
              </a:solidFill>
            </a:endParaRPr>
          </a:p>
        </p:txBody>
      </p:sp>
      <p:sp>
        <p:nvSpPr>
          <p:cNvPr id="7" name="Titre 1"/>
          <p:cNvSpPr>
            <a:spLocks noGrp="1"/>
          </p:cNvSpPr>
          <p:nvPr>
            <p:ph type="title"/>
          </p:nvPr>
        </p:nvSpPr>
        <p:spPr>
          <a:xfrm>
            <a:off x="-249062" y="242047"/>
            <a:ext cx="9753176" cy="1182853"/>
          </a:xfrm>
        </p:spPr>
        <p:txBody>
          <a:bodyPr/>
          <a:lstStyle/>
          <a:p>
            <a:r>
              <a:rPr lang="fr-FR" dirty="0"/>
              <a:t>Le marché des fournisseurs se concentre et se consolide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32466675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72143" y="2680396"/>
            <a:ext cx="11447714" cy="3389199"/>
          </a:xfrm>
        </p:spPr>
        <p:txBody>
          <a:bodyPr/>
          <a:lstStyle/>
          <a:p>
            <a:pPr algn="just"/>
            <a:r>
              <a:rPr lang="fr-FR" sz="2000" dirty="0">
                <a:solidFill>
                  <a:schemeClr val="tx1"/>
                </a:solidFill>
              </a:rPr>
              <a:t>Les fabricants chinois produisent aujourd’hui près d’un tiers de la demande mondiale totale en volume de matériel de transport interne. La grande majorité est vendue localement, de sorte que la croissance peut être absorbée par le marché domestique. </a:t>
            </a:r>
          </a:p>
          <a:p>
            <a:pPr algn="just"/>
            <a:r>
              <a:rPr lang="fr-FR" sz="2000" dirty="0">
                <a:solidFill>
                  <a:schemeClr val="tx1"/>
                </a:solidFill>
              </a:rPr>
              <a:t>Cependant, avec la baisse de la demande sur le marché intérieur, il y aura un plus grand appétit pour les exportations vers l’Ouest. Cela signifiera alors que les nouveaux chariots chinois concurrenceront de plus en plus les chariots d’occasion des marques-A occidentales et japonaises. Le plus grand frein au succès des chariots chinois en Europe à ce jour est l’absence d’un réseau de distribution local solide, ce qui signifie que le service et l’approvisionnement en pièces ne sont pas bien sécurisés. </a:t>
            </a:r>
          </a:p>
          <a:p>
            <a:pPr algn="just"/>
            <a:endParaRPr lang="fr-FR" sz="2000" dirty="0">
              <a:solidFill>
                <a:schemeClr val="tx1"/>
              </a:solidFill>
            </a:endParaRPr>
          </a:p>
          <a:p>
            <a:pPr algn="just"/>
            <a:endParaRPr lang="fr-FR" sz="2000" dirty="0">
              <a:solidFill>
                <a:schemeClr val="tx1"/>
              </a:solidFill>
            </a:endParaRPr>
          </a:p>
        </p:txBody>
      </p:sp>
      <p:sp>
        <p:nvSpPr>
          <p:cNvPr id="7" name="Titre 1"/>
          <p:cNvSpPr>
            <a:spLocks noGrp="1"/>
          </p:cNvSpPr>
          <p:nvPr>
            <p:ph type="title"/>
          </p:nvPr>
        </p:nvSpPr>
        <p:spPr>
          <a:xfrm>
            <a:off x="242262" y="908804"/>
            <a:ext cx="8864793" cy="1712041"/>
          </a:xfrm>
        </p:spPr>
        <p:txBody>
          <a:bodyPr/>
          <a:lstStyle/>
          <a:p>
            <a:r>
              <a:rPr lang="fr-FR" dirty="0"/>
              <a:t>Montée en puissance des fabricants Chinois avec un appétit croissant pour les exportations vers l’UE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1287128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72143" y="2185436"/>
            <a:ext cx="11447714" cy="3979022"/>
          </a:xfrm>
        </p:spPr>
        <p:txBody>
          <a:bodyPr/>
          <a:lstStyle/>
          <a:p>
            <a:pPr algn="just"/>
            <a:r>
              <a:rPr lang="fr-FR" sz="2000" dirty="0">
                <a:solidFill>
                  <a:schemeClr val="tx1"/>
                </a:solidFill>
              </a:rPr>
              <a:t>Alors qu’auparavant le marché n’était pas transparent en raison de devises différentes par pays et de l’absence d’internet qui </a:t>
            </a:r>
            <a:r>
              <a:rPr lang="fr-FR" sz="2000">
                <a:solidFill>
                  <a:schemeClr val="tx1"/>
                </a:solidFill>
              </a:rPr>
              <a:t>rendait invisible </a:t>
            </a:r>
            <a:r>
              <a:rPr lang="fr-FR" sz="2000" dirty="0">
                <a:solidFill>
                  <a:schemeClr val="tx1"/>
                </a:solidFill>
              </a:rPr>
              <a:t>la formation des prix, pour tous les niveaux du marché (fabricants, revendeurs et utilisateurs finaux), le niveau des prix est aujourd’hui transparent et donc assez comparable entre les différents marchés. Cela conduit à des conditions de concurrence plus équitables, à moins de marges pour les fabricants et les intermédiaires, et à un niveau de prix plus favorable pour le client final. </a:t>
            </a:r>
          </a:p>
          <a:p>
            <a:pPr algn="just"/>
            <a:r>
              <a:rPr lang="fr-FR" sz="2000" dirty="0">
                <a:solidFill>
                  <a:schemeClr val="tx1"/>
                </a:solidFill>
              </a:rPr>
              <a:t>L’inconvénient est qu’Internet a rendu la portée des commerçants internationaux beaucoup plus grande et qu’il faut investir moins pour construire une portée mondiale. Cependant, servir cette portée mondiale nécessite un investissement organisationnel important. Il est également difficile de combiner l’exportation réussie, avec les activités de vente aux utilisateurs finaux au sein d’un marché domestique fermé. Les deux branches du marché exigent en fin de compte, des compétences complètement distinctes.</a:t>
            </a:r>
          </a:p>
          <a:p>
            <a:pPr algn="just"/>
            <a:endParaRPr lang="fr-FR" sz="2000" dirty="0">
              <a:solidFill>
                <a:schemeClr val="tx1"/>
              </a:solidFill>
            </a:endParaRPr>
          </a:p>
          <a:p>
            <a:pPr algn="just"/>
            <a:endParaRPr lang="fr-FR" sz="2000" dirty="0">
              <a:solidFill>
                <a:schemeClr val="tx1"/>
              </a:solidFill>
            </a:endParaRPr>
          </a:p>
        </p:txBody>
      </p:sp>
      <p:sp>
        <p:nvSpPr>
          <p:cNvPr id="7" name="Titre 1"/>
          <p:cNvSpPr>
            <a:spLocks noGrp="1"/>
          </p:cNvSpPr>
          <p:nvPr>
            <p:ph type="title"/>
          </p:nvPr>
        </p:nvSpPr>
        <p:spPr>
          <a:xfrm>
            <a:off x="242262" y="363858"/>
            <a:ext cx="8864793" cy="1712041"/>
          </a:xfrm>
        </p:spPr>
        <p:txBody>
          <a:bodyPr/>
          <a:lstStyle/>
          <a:p>
            <a:r>
              <a:rPr lang="fr-FR" dirty="0"/>
              <a:t>Transparence du marché et du prix du marché grâce à Internet et aux plateformes de marché</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3283699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72143" y="3179211"/>
            <a:ext cx="11447714" cy="2985247"/>
          </a:xfrm>
        </p:spPr>
        <p:txBody>
          <a:bodyPr/>
          <a:lstStyle/>
          <a:p>
            <a:pPr algn="just"/>
            <a:endParaRPr lang="fr-FR" sz="2000" dirty="0">
              <a:solidFill>
                <a:schemeClr val="tx1"/>
              </a:solidFill>
            </a:endParaRPr>
          </a:p>
          <a:p>
            <a:pPr algn="just"/>
            <a:r>
              <a:rPr lang="fr-FR" sz="2000" dirty="0">
                <a:solidFill>
                  <a:schemeClr val="tx1"/>
                </a:solidFill>
              </a:rPr>
              <a:t>Après des années d’assouplissement quantitatif monétaire en Asie, en Amérique et en Europe, les taux d’intérêt sont devenus négatifs et la liquidité est souvent abondante. Cela garantit que les fabricants et les propriétaires de flottes de location ressentent moins de pression pour éliminer rapidement les lots excédentaires de machines d’occasion. Cependant, il s’agit toujours d’un effet temporaire, et un changement futur du cycle économique (comme la menace actuelle d’inflation et de hausse des taux d’intérêt) peut rapidement entraîner une pression accrue sur la liquidation des stocks excédentaires. Le marché de l’occasion est et reste donc très dynamique. </a:t>
            </a:r>
          </a:p>
        </p:txBody>
      </p:sp>
      <p:sp>
        <p:nvSpPr>
          <p:cNvPr id="7" name="Titre 1"/>
          <p:cNvSpPr>
            <a:spLocks noGrp="1"/>
          </p:cNvSpPr>
          <p:nvPr>
            <p:ph type="title"/>
          </p:nvPr>
        </p:nvSpPr>
        <p:spPr>
          <a:xfrm>
            <a:off x="-205974" y="62754"/>
            <a:ext cx="9851997" cy="3621632"/>
          </a:xfrm>
        </p:spPr>
        <p:txBody>
          <a:bodyPr/>
          <a:lstStyle/>
          <a:p>
            <a:r>
              <a:rPr lang="fr-FR" dirty="0"/>
              <a:t>L’assouplissement macro-économique des marchés monétaires dans le monde entier, associé à des taux d’intérêt négatifs, place la détention de stocks dans une perspective commerciale différente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41543818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72143" y="2533865"/>
            <a:ext cx="11447714" cy="2727223"/>
          </a:xfrm>
        </p:spPr>
        <p:txBody>
          <a:bodyPr/>
          <a:lstStyle/>
          <a:p>
            <a:pPr algn="just"/>
            <a:r>
              <a:rPr lang="fr-FR" sz="2000" dirty="0">
                <a:solidFill>
                  <a:schemeClr val="tx1"/>
                </a:solidFill>
              </a:rPr>
              <a:t>Avec l’avènement du lithium-ion, la situation d’un pack énergétique dont la durée de vie plus longue que les machines dont la batterie fait partie, se crée. Le financement séparé de la batterie et de la machine entraîne une complexité supplémentaire dans le commerce des machines dès leur entrée sur le marché de l’occasion. Enfin, la réglementation concernant le risque de stockage et d’incendie des batteries lithium-ion ne facilite pas la commercialisation dans leur seconde vie. À l’avenir, il deviendra tout simplement moins facile de se débarrasser des machines équipées de batteries lithium-ion après leur première vie, via le canal de négociation. </a:t>
            </a:r>
          </a:p>
          <a:p>
            <a:pPr algn="just"/>
            <a:endParaRPr lang="fr-FR" sz="2000" dirty="0">
              <a:solidFill>
                <a:schemeClr val="tx1"/>
              </a:solidFill>
            </a:endParaRPr>
          </a:p>
        </p:txBody>
      </p:sp>
      <p:sp>
        <p:nvSpPr>
          <p:cNvPr id="7" name="Titre 1"/>
          <p:cNvSpPr>
            <a:spLocks noGrp="1"/>
          </p:cNvSpPr>
          <p:nvPr>
            <p:ph type="title"/>
          </p:nvPr>
        </p:nvSpPr>
        <p:spPr>
          <a:xfrm>
            <a:off x="0" y="52783"/>
            <a:ext cx="9484658" cy="1712041"/>
          </a:xfrm>
        </p:spPr>
        <p:txBody>
          <a:bodyPr/>
          <a:lstStyle/>
          <a:p>
            <a:r>
              <a:rPr lang="fr-FR" dirty="0"/>
              <a:t>Passage des batteries plomb-acide classique aux batteries au lithium-ion</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2086228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3188289"/>
            <a:ext cx="11447714" cy="2369829"/>
          </a:xfrm>
        </p:spPr>
        <p:txBody>
          <a:bodyPr/>
          <a:lstStyle/>
          <a:p>
            <a:pPr algn="just"/>
            <a:r>
              <a:rPr lang="fr-FR" sz="2000" dirty="0">
                <a:solidFill>
                  <a:schemeClr val="tx1"/>
                </a:solidFill>
              </a:rPr>
              <a:t>. La robotisation (AGV, etc.) finira par cannibaliser 20 à 25% du volume de matériel de transport interne conventionnel. Comme la durée de vie économique plus courte, cette tendance contribue à une quantité plus petite de chariots d’occasion sur le marché à long terme. Pour les AGV utilisés eux-mêmes, il y aura peu de marché car ce sont des solutions personnalisées. Éventuellement démonter et réutiliser certaines pièces est la seule option à explorer pour les fabricants.</a:t>
            </a:r>
          </a:p>
          <a:p>
            <a:pPr algn="just"/>
            <a:endParaRPr lang="fr-FR" sz="2000" dirty="0">
              <a:solidFill>
                <a:schemeClr val="tx1"/>
              </a:solidFill>
            </a:endParaRPr>
          </a:p>
        </p:txBody>
      </p:sp>
      <p:sp>
        <p:nvSpPr>
          <p:cNvPr id="7" name="Titre 1"/>
          <p:cNvSpPr>
            <a:spLocks noGrp="1"/>
          </p:cNvSpPr>
          <p:nvPr>
            <p:ph type="title"/>
          </p:nvPr>
        </p:nvSpPr>
        <p:spPr>
          <a:xfrm>
            <a:off x="0" y="52783"/>
            <a:ext cx="9484658" cy="2636629"/>
          </a:xfrm>
        </p:spPr>
        <p:txBody>
          <a:bodyPr/>
          <a:lstStyle/>
          <a:p>
            <a:r>
              <a:rPr lang="fr-FR" dirty="0"/>
              <a:t>Robotisation et transport interne horizontal au lieu d’un stockage en niveau haut avec des chariots rétractable et allées étroites VNA</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2154003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3188288"/>
            <a:ext cx="11447714" cy="3185617"/>
          </a:xfrm>
        </p:spPr>
        <p:txBody>
          <a:bodyPr/>
          <a:lstStyle/>
          <a:p>
            <a:pPr algn="just"/>
            <a:r>
              <a:rPr lang="fr-FR" sz="2000" dirty="0">
                <a:solidFill>
                  <a:schemeClr val="tx1"/>
                </a:solidFill>
              </a:rPr>
              <a:t>. La plus grande perturbation de la chaîne d’approvisionnement depuis la Seconde Guerre mondiale. En conséquence, il y a une pénurie temporaire et importante de chariots couramment utilisées. Les prix sont donc également élevés de manière irresponsable (notez que cela ne s’applique qu’aux chariots à contrepoids avec les bonnes spécifications et de qualité raisonnable). Il n’est donc pas conseillé de stocker de grandes quantités à ce niveau de prix. Dans le même temps, la majorité disponible des chariots d’occasion se compose de machines moins courantes (telles que des chariots de magasinage - en particulier à faible levage - et des chariots à contrepoids dans les mauvaises versions). Et, malheureusement, il n’y a toujours pas de pénurie pour ce type de chariots, ni de niveau de prix irresponsable.</a:t>
            </a:r>
          </a:p>
        </p:txBody>
      </p:sp>
      <p:sp>
        <p:nvSpPr>
          <p:cNvPr id="7" name="Titre 1"/>
          <p:cNvSpPr>
            <a:spLocks noGrp="1"/>
          </p:cNvSpPr>
          <p:nvPr>
            <p:ph type="title"/>
          </p:nvPr>
        </p:nvSpPr>
        <p:spPr>
          <a:xfrm>
            <a:off x="0" y="101191"/>
            <a:ext cx="9932895" cy="3098642"/>
          </a:xfrm>
        </p:spPr>
        <p:txBody>
          <a:bodyPr/>
          <a:lstStyle/>
          <a:p>
            <a:r>
              <a:rPr lang="fr-FR" dirty="0"/>
              <a:t>Actuel : Perturbation de la chaîne d’approvisionnement en raison de pénuries de composants et de matières premières depuis la pandémie du </a:t>
            </a:r>
            <a:r>
              <a:rPr lang="fr-FR" dirty="0" err="1"/>
              <a:t>Corona-virus</a:t>
            </a:r>
            <a:endParaRPr lang="fr-FR" dirty="0"/>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29542131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1680863"/>
            <a:ext cx="11447714" cy="4280666"/>
          </a:xfrm>
        </p:spPr>
        <p:txBody>
          <a:bodyPr/>
          <a:lstStyle/>
          <a:p>
            <a:pPr algn="just"/>
            <a:r>
              <a:rPr lang="fr-FR" sz="2000" dirty="0">
                <a:solidFill>
                  <a:schemeClr val="tx1"/>
                </a:solidFill>
              </a:rPr>
              <a:t>. En bref, le fabricant et / ou l’importateur, concentrez vous sur le haut du marché et le matériel de qualité supérieure qui est retourné, mais maintenez également de bonnes relations avec vos partenaires commerciaux. Ils sont là pour vous, dans les bons et les mauvais moments. Et ajoutent de la valeur à votre modèle économique et, comme Lisman l’a arrangé de manière unique; ne constitue pas une menace pour votre propre entreprise. </a:t>
            </a:r>
          </a:p>
          <a:p>
            <a:pPr algn="just"/>
            <a:r>
              <a:rPr lang="fr-FR" sz="2000" b="1" dirty="0">
                <a:solidFill>
                  <a:schemeClr val="tx1"/>
                </a:solidFill>
              </a:rPr>
              <a:t>Pas de location</a:t>
            </a:r>
          </a:p>
          <a:p>
            <a:pPr algn="just"/>
            <a:r>
              <a:rPr lang="fr-FR" sz="2000" b="1" dirty="0">
                <a:solidFill>
                  <a:schemeClr val="tx1"/>
                </a:solidFill>
              </a:rPr>
              <a:t>Pas d’utilisateurs finaux</a:t>
            </a:r>
          </a:p>
          <a:p>
            <a:pPr algn="just"/>
            <a:r>
              <a:rPr lang="fr-FR" sz="2000" b="1" dirty="0">
                <a:solidFill>
                  <a:schemeClr val="tx1"/>
                </a:solidFill>
              </a:rPr>
              <a:t>Aucune vente de pièces</a:t>
            </a:r>
          </a:p>
          <a:p>
            <a:pPr algn="just"/>
            <a:r>
              <a:rPr lang="fr-FR" sz="2000" b="1" dirty="0">
                <a:solidFill>
                  <a:schemeClr val="tx1"/>
                </a:solidFill>
              </a:rPr>
              <a:t>Uniquement en gros de professionnel à professionnel dans le monde entier </a:t>
            </a:r>
          </a:p>
          <a:p>
            <a:pPr algn="just"/>
            <a:endParaRPr lang="fr-FR" sz="2000" dirty="0">
              <a:solidFill>
                <a:schemeClr val="tx1"/>
              </a:solidFill>
            </a:endParaRPr>
          </a:p>
        </p:txBody>
      </p:sp>
      <p:sp>
        <p:nvSpPr>
          <p:cNvPr id="7" name="Titre 1"/>
          <p:cNvSpPr>
            <a:spLocks noGrp="1"/>
          </p:cNvSpPr>
          <p:nvPr>
            <p:ph type="title"/>
          </p:nvPr>
        </p:nvSpPr>
        <p:spPr>
          <a:xfrm>
            <a:off x="2196353" y="316574"/>
            <a:ext cx="4885765" cy="807492"/>
          </a:xfrm>
        </p:spPr>
        <p:txBody>
          <a:bodyPr/>
          <a:lstStyle/>
          <a:p>
            <a:r>
              <a:rPr lang="fr-FR" dirty="0"/>
              <a:t>EN BREF</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spTree>
    <p:extLst>
      <p:ext uri="{BB962C8B-B14F-4D97-AF65-F5344CB8AC3E}">
        <p14:creationId xmlns:p14="http://schemas.microsoft.com/office/powerpoint/2010/main" val="13053933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242262" y="5271247"/>
            <a:ext cx="11447714" cy="690282"/>
          </a:xfrm>
        </p:spPr>
        <p:txBody>
          <a:bodyPr/>
          <a:lstStyle/>
          <a:p>
            <a:pPr marL="0" indent="0" algn="just">
              <a:buNone/>
            </a:pPr>
            <a:r>
              <a:rPr lang="fr-FR" sz="2000" dirty="0">
                <a:solidFill>
                  <a:schemeClr val="tx1"/>
                </a:solidFill>
              </a:rPr>
              <a:t>LISMAN VORKLIFTTRUCKS</a:t>
            </a:r>
          </a:p>
        </p:txBody>
      </p:sp>
      <p:sp>
        <p:nvSpPr>
          <p:cNvPr id="7" name="Titre 1"/>
          <p:cNvSpPr>
            <a:spLocks noGrp="1"/>
          </p:cNvSpPr>
          <p:nvPr>
            <p:ph type="title"/>
          </p:nvPr>
        </p:nvSpPr>
        <p:spPr>
          <a:xfrm>
            <a:off x="3406588" y="3310785"/>
            <a:ext cx="4885765" cy="807492"/>
          </a:xfrm>
        </p:spPr>
        <p:txBody>
          <a:bodyPr/>
          <a:lstStyle/>
          <a:p>
            <a:r>
              <a:rPr lang="fr-FR" dirty="0"/>
              <a:t>LISMAN VOUS SOUHAITE UNE BONNE SOIREE</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pic>
        <p:nvPicPr>
          <p:cNvPr id="5" name="Image 4" descr="C:\Users\pole-eco\Desktop\chariot2.PNG">
            <a:extLst>
              <a:ext uri="{FF2B5EF4-FFF2-40B4-BE49-F238E27FC236}">
                <a16:creationId xmlns:a16="http://schemas.microsoft.com/office/drawing/2014/main" id="{EDBB95A8-33BA-4817-ACA4-46826FF9944E}"/>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45008" y="3310785"/>
            <a:ext cx="694690" cy="673100"/>
          </a:xfrm>
          <a:prstGeom prst="rect">
            <a:avLst/>
          </a:prstGeom>
          <a:noFill/>
          <a:ln>
            <a:noFill/>
          </a:ln>
        </p:spPr>
      </p:pic>
    </p:spTree>
    <p:extLst>
      <p:ext uri="{BB962C8B-B14F-4D97-AF65-F5344CB8AC3E}">
        <p14:creationId xmlns:p14="http://schemas.microsoft.com/office/powerpoint/2010/main" val="13101041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4061227" y="6167719"/>
            <a:ext cx="11447714" cy="690282"/>
          </a:xfrm>
        </p:spPr>
        <p:txBody>
          <a:bodyPr/>
          <a:lstStyle/>
          <a:p>
            <a:pPr marL="0" indent="0" algn="just">
              <a:buNone/>
            </a:pPr>
            <a:r>
              <a:rPr lang="fr-FR" sz="2000" dirty="0">
                <a:solidFill>
                  <a:schemeClr val="tx1"/>
                </a:solidFill>
              </a:rPr>
              <a:t>LISMAN VORKLIFTTRUCKS</a:t>
            </a:r>
          </a:p>
        </p:txBody>
      </p:sp>
      <p:sp>
        <p:nvSpPr>
          <p:cNvPr id="7" name="Titre 1"/>
          <p:cNvSpPr>
            <a:spLocks noGrp="1"/>
          </p:cNvSpPr>
          <p:nvPr>
            <p:ph type="title"/>
          </p:nvPr>
        </p:nvSpPr>
        <p:spPr>
          <a:xfrm>
            <a:off x="0" y="1020912"/>
            <a:ext cx="1228165" cy="690283"/>
          </a:xfrm>
        </p:spPr>
        <p:txBody>
          <a:bodyPr/>
          <a:lstStyle/>
          <a:p>
            <a:r>
              <a:rPr lang="fr-FR" dirty="0"/>
              <a:t>.</a:t>
            </a:r>
          </a:p>
        </p:txBody>
      </p:sp>
      <p:sp>
        <p:nvSpPr>
          <p:cNvPr id="8" name="Espace réservé du texte 2"/>
          <p:cNvSpPr txBox="1">
            <a:spLocks/>
          </p:cNvSpPr>
          <p:nvPr/>
        </p:nvSpPr>
        <p:spPr>
          <a:xfrm>
            <a:off x="242262" y="693542"/>
            <a:ext cx="8274721" cy="430524"/>
          </a:xfrm>
          <a:prstGeom prst="rect">
            <a:avLst/>
          </a:prstGeom>
        </p:spPr>
        <p:txBody>
          <a:bodyPr/>
          <a:lstStyle>
            <a:lvl1pPr marL="285750" marR="0" indent="-285750" algn="l" defTabSz="914400" rtl="0" eaLnBrk="1" fontAlgn="auto" latinLnBrk="0" hangingPunct="1">
              <a:lnSpc>
                <a:spcPct val="100000"/>
              </a:lnSpc>
              <a:spcBef>
                <a:spcPts val="2000"/>
              </a:spcBef>
              <a:spcAft>
                <a:spcPts val="0"/>
              </a:spcAft>
              <a:buClr>
                <a:schemeClr val="accent1">
                  <a:lumMod val="60000"/>
                  <a:lumOff val="40000"/>
                </a:schemeClr>
              </a:buClr>
              <a:buSzPct val="150000"/>
              <a:buFontTx/>
              <a:buBlip>
                <a:blip r:embed="rId2"/>
              </a:buBlip>
              <a:tabLst/>
              <a:defRPr sz="1600" b="0" kern="1200" baseline="0">
                <a:solidFill>
                  <a:schemeClr val="bg1"/>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50000"/>
              <a:buFontTx/>
              <a:buBlip>
                <a:blip r:embed="rId2"/>
              </a:buBlip>
              <a:defRPr sz="2400" kern="1200">
                <a:ln>
                  <a:noFill/>
                </a:ln>
                <a:solidFill>
                  <a:schemeClr val="tx1"/>
                </a:solidFill>
                <a:latin typeface="+mn-lt"/>
                <a:ea typeface="+mn-ea"/>
                <a:cs typeface="+mn-cs"/>
              </a:defRPr>
            </a:lvl2pPr>
            <a:lvl3pPr marL="968375" indent="-282575" algn="l" defTabSz="914400" rtl="0" eaLnBrk="1" latinLnBrk="0" hangingPunct="1">
              <a:spcBef>
                <a:spcPts val="600"/>
              </a:spcBef>
              <a:buClr>
                <a:schemeClr val="tx2">
                  <a:lumMod val="75000"/>
                </a:schemeClr>
              </a:buClr>
              <a:buSzPct val="100000"/>
              <a:buFont typeface="Wingdings 2" pitchFamily="18" charset="2"/>
              <a:buChar char=""/>
              <a:defRPr sz="22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tx1">
                  <a:lumMod val="50000"/>
                  <a:lumOff val="50000"/>
                </a:schemeClr>
              </a:buClr>
              <a:buSzPct val="100000"/>
              <a:buFont typeface="Wingdings 2" pitchFamily="18" charset="2"/>
              <a:buChar char=""/>
              <a:defRPr sz="2200" kern="1200">
                <a:solidFill>
                  <a:schemeClr val="tx1"/>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bg1">
                    <a:lumMod val="6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Tx/>
              <a:buNone/>
            </a:pPr>
            <a:endParaRPr lang="fr-FR" sz="2400" b="1" i="1" dirty="0">
              <a:solidFill>
                <a:schemeClr val="tx1"/>
              </a:solidFill>
            </a:endParaRPr>
          </a:p>
        </p:txBody>
      </p:sp>
      <p:pic>
        <p:nvPicPr>
          <p:cNvPr id="4" name="Afbeelding 3">
            <a:extLst>
              <a:ext uri="{FF2B5EF4-FFF2-40B4-BE49-F238E27FC236}">
                <a16:creationId xmlns:a16="http://schemas.microsoft.com/office/drawing/2014/main" id="{9AD77687-5317-441F-8BF8-20BB26BD5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682" y="286871"/>
            <a:ext cx="5459506" cy="5780554"/>
          </a:xfrm>
          <a:prstGeom prst="rect">
            <a:avLst/>
          </a:prstGeom>
        </p:spPr>
      </p:pic>
    </p:spTree>
    <p:extLst>
      <p:ext uri="{BB962C8B-B14F-4D97-AF65-F5344CB8AC3E}">
        <p14:creationId xmlns:p14="http://schemas.microsoft.com/office/powerpoint/2010/main" val="61078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16830" y="2876758"/>
            <a:ext cx="8373291" cy="143330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000" b="1" i="0" kern="1200">
                <a:solidFill>
                  <a:srgbClr val="FF6600"/>
                </a:solidFill>
                <a:latin typeface="+mj-lt"/>
                <a:ea typeface="+mj-ea"/>
                <a:cs typeface="+mj-cs"/>
              </a:defRPr>
            </a:lvl1pPr>
          </a:lstStyle>
          <a:p>
            <a:r>
              <a:rPr lang="fr-FR" sz="4400" dirty="0"/>
              <a:t>Conjoncture</a:t>
            </a:r>
          </a:p>
          <a:p>
            <a:r>
              <a:rPr lang="fr-FR" sz="4400" dirty="0"/>
              <a:t>Marché français</a:t>
            </a:r>
          </a:p>
        </p:txBody>
      </p:sp>
      <p:pic>
        <p:nvPicPr>
          <p:cNvPr id="5" name="Image 4">
            <a:extLst>
              <a:ext uri="{FF2B5EF4-FFF2-40B4-BE49-F238E27FC236}">
                <a16:creationId xmlns:a16="http://schemas.microsoft.com/office/drawing/2014/main" id="{983F2663-8B4B-4DF0-B753-19CBB20D3ADE}"/>
              </a:ext>
            </a:extLst>
          </p:cNvPr>
          <p:cNvPicPr>
            <a:picLocks noChangeAspect="1"/>
          </p:cNvPicPr>
          <p:nvPr/>
        </p:nvPicPr>
        <p:blipFill>
          <a:blip r:embed="rId3">
            <a:grayscl/>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8061378" y="2462479"/>
            <a:ext cx="3152198" cy="242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80777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55CD0-E839-634D-941A-E69FAF5E4EDB}"/>
              </a:ext>
            </a:extLst>
          </p:cNvPr>
          <p:cNvSpPr>
            <a:spLocks noGrp="1"/>
          </p:cNvSpPr>
          <p:nvPr>
            <p:ph type="title"/>
          </p:nvPr>
        </p:nvSpPr>
        <p:spPr>
          <a:xfrm>
            <a:off x="1861101" y="3004459"/>
            <a:ext cx="8373291" cy="653214"/>
          </a:xfrm>
        </p:spPr>
        <p:txBody>
          <a:bodyPr/>
          <a:lstStyle/>
          <a:p>
            <a:r>
              <a:rPr lang="fr-FR" dirty="0"/>
              <a:t>Tirages au sort et jeu concours</a:t>
            </a:r>
          </a:p>
        </p:txBody>
      </p:sp>
      <p:pic>
        <p:nvPicPr>
          <p:cNvPr id="4" name="Image 3">
            <a:extLst>
              <a:ext uri="{FF2B5EF4-FFF2-40B4-BE49-F238E27FC236}">
                <a16:creationId xmlns:a16="http://schemas.microsoft.com/office/drawing/2014/main" id="{B22C2AD3-EE98-47C9-8078-936EADA6B67F}"/>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741472" y="883375"/>
            <a:ext cx="2419350" cy="18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ous-titre 2">
            <a:extLst>
              <a:ext uri="{FF2B5EF4-FFF2-40B4-BE49-F238E27FC236}">
                <a16:creationId xmlns:a16="http://schemas.microsoft.com/office/drawing/2014/main" id="{86B0745C-01AA-4A5E-B04C-D9E3C66B8288}"/>
              </a:ext>
            </a:extLst>
          </p:cNvPr>
          <p:cNvSpPr txBox="1">
            <a:spLocks/>
          </p:cNvSpPr>
          <p:nvPr/>
        </p:nvSpPr>
        <p:spPr bwMode="auto">
          <a:xfrm>
            <a:off x="7475807" y="3824743"/>
            <a:ext cx="4824536" cy="10081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2400" b="1" kern="1200">
                <a:solidFill>
                  <a:srgbClr val="E8147B"/>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defTabSz="914400" eaLnBrk="1" hangingPunct="1"/>
            <a:r>
              <a:rPr lang="fr-FR" altLang="fr-FR" dirty="0">
                <a:solidFill>
                  <a:srgbClr val="0067B8"/>
                </a:solidFill>
                <a:latin typeface="Calibri"/>
              </a:rPr>
              <a:t>Mathieu Armengaud</a:t>
            </a:r>
          </a:p>
        </p:txBody>
      </p:sp>
      <p:pic>
        <p:nvPicPr>
          <p:cNvPr id="6" name="Image 5" descr="C:\Users\pole-eco\Desktop\chariot1.PNG">
            <a:extLst>
              <a:ext uri="{FF2B5EF4-FFF2-40B4-BE49-F238E27FC236}">
                <a16:creationId xmlns:a16="http://schemas.microsoft.com/office/drawing/2014/main" id="{5DC5AA2A-512D-42B2-8AAC-7350EF24E4D8}"/>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03076" y="3689354"/>
            <a:ext cx="643890" cy="639445"/>
          </a:xfrm>
          <a:prstGeom prst="rect">
            <a:avLst/>
          </a:prstGeom>
          <a:noFill/>
          <a:ln>
            <a:noFill/>
          </a:ln>
        </p:spPr>
      </p:pic>
    </p:spTree>
    <p:extLst>
      <p:ext uri="{BB962C8B-B14F-4D97-AF65-F5344CB8AC3E}">
        <p14:creationId xmlns:p14="http://schemas.microsoft.com/office/powerpoint/2010/main" val="28603207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AED6E85-3204-47FE-860E-6B6117D7A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92" y="153057"/>
            <a:ext cx="6403318" cy="6154355"/>
          </a:xfrm>
          <a:prstGeom prst="rect">
            <a:avLst/>
          </a:prstGeom>
        </p:spPr>
      </p:pic>
    </p:spTree>
    <p:extLst>
      <p:ext uri="{BB962C8B-B14F-4D97-AF65-F5344CB8AC3E}">
        <p14:creationId xmlns:p14="http://schemas.microsoft.com/office/powerpoint/2010/main" val="28304715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274C67-5B89-44C4-9E07-AF7F9BCB8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80" y="169260"/>
            <a:ext cx="6316718" cy="6188513"/>
          </a:xfrm>
          <a:prstGeom prst="rect">
            <a:avLst/>
          </a:prstGeom>
        </p:spPr>
      </p:pic>
    </p:spTree>
    <p:extLst>
      <p:ext uri="{BB962C8B-B14F-4D97-AF65-F5344CB8AC3E}">
        <p14:creationId xmlns:p14="http://schemas.microsoft.com/office/powerpoint/2010/main" val="7074582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2400" y="1826375"/>
            <a:ext cx="11887199" cy="3423138"/>
          </a:xfrm>
          <a:prstGeom prst="rect">
            <a:avLst/>
          </a:prstGeom>
        </p:spPr>
        <p:txBody>
          <a:bodyPr vert="horz" lIns="91440" tIns="45720" rIns="91440" bIns="45720" rtlCol="0" anchor="b" anchorCtr="0">
            <a:normAutofit fontScale="97500"/>
          </a:bodyPr>
          <a:lstStyle>
            <a:lvl1pPr algn="ctr" defTabSz="914400" rtl="0" eaLnBrk="1" latinLnBrk="0" hangingPunct="1">
              <a:spcBef>
                <a:spcPct val="0"/>
              </a:spcBef>
              <a:buNone/>
              <a:defRPr sz="4600" b="1" i="0" kern="1200">
                <a:solidFill>
                  <a:srgbClr val="FF6600"/>
                </a:solidFill>
                <a:latin typeface="+mj-lt"/>
                <a:ea typeface="+mj-ea"/>
                <a:cs typeface="+mj-cs"/>
              </a:defRPr>
            </a:lvl1pPr>
          </a:lstStyle>
          <a:p>
            <a:r>
              <a:rPr lang="fr-FR" sz="5300" dirty="0"/>
              <a:t>Merci pour votre attention</a:t>
            </a:r>
          </a:p>
          <a:p>
            <a:endParaRPr lang="fr-FR" sz="5300" dirty="0"/>
          </a:p>
          <a:p>
            <a:r>
              <a:rPr lang="fr-FR" sz="2900" dirty="0"/>
              <a:t>Rdv demain chez </a:t>
            </a:r>
            <a:r>
              <a:rPr lang="fr-FR" sz="2900" dirty="0" err="1"/>
              <a:t>Haulotte</a:t>
            </a:r>
            <a:r>
              <a:rPr lang="fr-FR" sz="2900" dirty="0"/>
              <a:t> Group à 9h30</a:t>
            </a:r>
          </a:p>
          <a:p>
            <a:r>
              <a:rPr lang="fr-FR" sz="2900" dirty="0"/>
              <a:t>108 rue de Courcelles</a:t>
            </a:r>
          </a:p>
          <a:p>
            <a:r>
              <a:rPr lang="fr-FR" sz="2900" dirty="0"/>
              <a:t>51100 Reims </a:t>
            </a:r>
            <a:endParaRPr lang="fr-FR" sz="5300" dirty="0"/>
          </a:p>
          <a:p>
            <a:endParaRPr lang="fr-FR" sz="3000" dirty="0"/>
          </a:p>
        </p:txBody>
      </p:sp>
    </p:spTree>
    <p:extLst>
      <p:ext uri="{BB962C8B-B14F-4D97-AF65-F5344CB8AC3E}">
        <p14:creationId xmlns:p14="http://schemas.microsoft.com/office/powerpoint/2010/main" val="26596639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gus">
  <a:themeElements>
    <a:clrScheme name="Personnalisée 4">
      <a:dk1>
        <a:sysClr val="windowText" lastClr="000000"/>
      </a:dk1>
      <a:lt1>
        <a:sysClr val="window" lastClr="FFFFFF"/>
      </a:lt1>
      <a:dk2>
        <a:srgbClr val="AED1F6"/>
      </a:dk2>
      <a:lt2>
        <a:srgbClr val="D5EDF4"/>
      </a:lt2>
      <a:accent1>
        <a:srgbClr val="A3DAD1"/>
      </a:accent1>
      <a:accent2>
        <a:srgbClr val="BDC1C1"/>
      </a:accent2>
      <a:accent3>
        <a:srgbClr val="E2751D"/>
      </a:accent3>
      <a:accent4>
        <a:srgbClr val="FFB400"/>
      </a:accent4>
      <a:accent5>
        <a:srgbClr val="7EB606"/>
      </a:accent5>
      <a:accent6>
        <a:srgbClr val="C00000"/>
      </a:accent6>
      <a:hlink>
        <a:srgbClr val="7030A0"/>
      </a:hlink>
      <a:folHlink>
        <a:srgbClr val="00B0F0"/>
      </a:folHlink>
    </a:clrScheme>
    <a:fontScheme name="Bris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rgus" id="{3F2142C8-152C-4E37-963F-4B9AA96B4F0A}" vid="{031A2DD7-7BA3-46E5-AD27-F982ED11C027}"/>
    </a:ext>
  </a:extLst>
</a:theme>
</file>

<file path=ppt/theme/theme2.xml><?xml version="1.0" encoding="utf-8"?>
<a:theme xmlns:a="http://schemas.openxmlformats.org/drawingml/2006/main" name="201605 Conférence sécurité">
  <a:themeElements>
    <a:clrScheme name="TOYOTA">
      <a:dk1>
        <a:srgbClr val="808285"/>
      </a:dk1>
      <a:lt1>
        <a:sysClr val="window" lastClr="FFFFFF"/>
      </a:lt1>
      <a:dk2>
        <a:srgbClr val="2C2A29"/>
      </a:dk2>
      <a:lt2>
        <a:srgbClr val="F37934"/>
      </a:lt2>
      <a:accent1>
        <a:srgbClr val="C8102E"/>
      </a:accent1>
      <a:accent2>
        <a:srgbClr val="808285"/>
      </a:accent2>
      <a:accent3>
        <a:srgbClr val="426BBA"/>
      </a:accent3>
      <a:accent4>
        <a:srgbClr val="62C751"/>
      </a:accent4>
      <a:accent5>
        <a:srgbClr val="FAC51C"/>
      </a:accent5>
      <a:accent6>
        <a:srgbClr val="A38F8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288000" indent="-288000">
          <a:spcAft>
            <a:spcPts val="600"/>
          </a:spcAft>
          <a:buClr>
            <a:schemeClr val="accent1"/>
          </a:buClr>
          <a:buFont typeface="Arial" panose="020B0604020202020204" pitchFamily="34" charset="0"/>
          <a:buChar char="•"/>
          <a:defRPr sz="2400" dirty="0" err="1" smtClean="0">
            <a:solidFill>
              <a:schemeClr val="tx2"/>
            </a:solidFill>
          </a:defRPr>
        </a:defPPr>
      </a:lstStyle>
    </a:txDef>
  </a:objectDefaults>
  <a:extraClrSchemeLst/>
  <a:extLst>
    <a:ext uri="{05A4C25C-085E-4340-85A3-A5531E510DB2}">
      <thm15:themeFamily xmlns:thm15="http://schemas.microsoft.com/office/thememl/2012/main" name="TOYOTA PowerPoint Template.potx" id="{D5C932C4-C28F-4A18-B124-1CFF9D26AF7C}" vid="{15895572-C49F-4D92-83D6-1782D5766C7F}"/>
    </a:ext>
  </a:extLst>
</a:theme>
</file>

<file path=ppt/theme/theme3.xml><?xml version="1.0" encoding="utf-8"?>
<a:theme xmlns:a="http://schemas.openxmlformats.org/drawingml/2006/main" name="Présentation Concessionnaires ppt  16-9">
  <a:themeElements>
    <a:clrScheme name="TOYOTA">
      <a:dk1>
        <a:srgbClr val="808285"/>
      </a:dk1>
      <a:lt1>
        <a:sysClr val="window" lastClr="FFFFFF"/>
      </a:lt1>
      <a:dk2>
        <a:srgbClr val="2C2A29"/>
      </a:dk2>
      <a:lt2>
        <a:srgbClr val="F37934"/>
      </a:lt2>
      <a:accent1>
        <a:srgbClr val="C8102E"/>
      </a:accent1>
      <a:accent2>
        <a:srgbClr val="808285"/>
      </a:accent2>
      <a:accent3>
        <a:srgbClr val="426BBA"/>
      </a:accent3>
      <a:accent4>
        <a:srgbClr val="62C751"/>
      </a:accent4>
      <a:accent5>
        <a:srgbClr val="FAC51C"/>
      </a:accent5>
      <a:accent6>
        <a:srgbClr val="A38F8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288000" indent="-288000">
          <a:spcAft>
            <a:spcPts val="600"/>
          </a:spcAft>
          <a:buClr>
            <a:schemeClr val="accent1"/>
          </a:buClr>
          <a:buFont typeface="Arial" panose="020B0604020202020204" pitchFamily="34" charset="0"/>
          <a:buChar char="•"/>
          <a:defRPr sz="2400" dirty="0" err="1" smtClean="0">
            <a:solidFill>
              <a:schemeClr val="tx2"/>
            </a:solidFill>
          </a:defRPr>
        </a:defPPr>
      </a:lstStyle>
    </a:txDef>
  </a:objectDefaults>
  <a:extraClrSchemeLst/>
  <a:extLst>
    <a:ext uri="{05A4C25C-085E-4340-85A3-A5531E510DB2}">
      <thm15:themeFamily xmlns:thm15="http://schemas.microsoft.com/office/thememl/2012/main" name="TOYOTA PowerPoint Template.potx" id="{D5C932C4-C28F-4A18-B124-1CFF9D26AF7C}" vid="{15895572-C49F-4D92-83D6-1782D5766C7F}"/>
    </a:ext>
  </a:extLst>
</a:theme>
</file>

<file path=ppt/theme/theme4.xml><?xml version="1.0" encoding="utf-8"?>
<a:theme xmlns:a="http://schemas.openxmlformats.org/drawingml/2006/main" name="1_Thème Office">
  <a:themeElements>
    <a:clrScheme name="Haulotte">
      <a:dk1>
        <a:srgbClr val="161412"/>
      </a:dk1>
      <a:lt1>
        <a:srgbClr val="FFFFFF"/>
      </a:lt1>
      <a:dk2>
        <a:srgbClr val="E30613"/>
      </a:dk2>
      <a:lt2>
        <a:srgbClr val="F9AE00"/>
      </a:lt2>
      <a:accent1>
        <a:srgbClr val="87CEDC"/>
      </a:accent1>
      <a:accent2>
        <a:srgbClr val="ACCF79"/>
      </a:accent2>
      <a:accent3>
        <a:srgbClr val="FFD744"/>
      </a:accent3>
      <a:accent4>
        <a:srgbClr val="C0A78F"/>
      </a:accent4>
      <a:accent5>
        <a:srgbClr val="1D5A96"/>
      </a:accent5>
      <a:accent6>
        <a:srgbClr val="F0805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Argus</Template>
  <TotalTime>4954</TotalTime>
  <Words>6849</Words>
  <Application>Microsoft Office PowerPoint</Application>
  <PresentationFormat>Grand écran</PresentationFormat>
  <Paragraphs>558</Paragraphs>
  <Slides>93</Slides>
  <Notes>33</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93</vt:i4>
      </vt:variant>
    </vt:vector>
  </HeadingPairs>
  <TitlesOfParts>
    <vt:vector size="108" baseType="lpstr">
      <vt:lpstr>Arial</vt:lpstr>
      <vt:lpstr>Calibri</vt:lpstr>
      <vt:lpstr>Calibri Light</vt:lpstr>
      <vt:lpstr>HelveticaNeueLT Std Lt Cn</vt:lpstr>
      <vt:lpstr>Minion Pro</vt:lpstr>
      <vt:lpstr>News Gothic MT</vt:lpstr>
      <vt:lpstr>Tahoma</vt:lpstr>
      <vt:lpstr>Times New Roman</vt:lpstr>
      <vt:lpstr>Wingdings</vt:lpstr>
      <vt:lpstr>Wingdings 2</vt:lpstr>
      <vt:lpstr>Wingdings 3</vt:lpstr>
      <vt:lpstr>Argus</vt:lpstr>
      <vt:lpstr>201605 Conférence sécurité</vt:lpstr>
      <vt:lpstr>Présentation Concessionnaires ppt  16-9</vt:lpstr>
      <vt:lpstr>1_Thème Office</vt:lpstr>
      <vt:lpstr>Journée occasion -2021- Haulotte (Reims)</vt:lpstr>
      <vt:lpstr>Déroulement des interventions</vt:lpstr>
      <vt:lpstr>Présentation PowerPoint</vt:lpstr>
      <vt:lpstr>Présentation PowerPoint</vt:lpstr>
      <vt:lpstr>Le site argus-chariot.com</vt:lpstr>
      <vt:lpstr>Le site argus-chariot.com</vt:lpstr>
      <vt:lpstr>Le site argus-chariot.com</vt:lpstr>
      <vt:lpstr>Présentation PowerPoint</vt:lpstr>
      <vt:lpstr>Présentation PowerPoint</vt:lpstr>
      <vt:lpstr>Présentation PowerPoint</vt:lpstr>
      <vt:lpstr>Présentation PowerPoint</vt:lpstr>
      <vt:lpstr>Un retour de croissance brutal</vt:lpstr>
      <vt:lpstr>Un niveau impacté par les magasiniers</vt:lpstr>
      <vt:lpstr>Frontaux : deux tendances différentes</vt:lpstr>
      <vt:lpstr>Transition énergétique : constat actuel</vt:lpstr>
      <vt:lpstr>Présentation PowerPoint</vt:lpstr>
      <vt:lpstr>Présentation PowerPoint</vt:lpstr>
      <vt:lpstr>Présentation PowerPoint</vt:lpstr>
      <vt:lpstr>Présentation PowerPoint</vt:lpstr>
      <vt:lpstr>- Europe : Le marché du neuf -</vt:lpstr>
      <vt:lpstr>- Europe : Le marché du neuf -</vt:lpstr>
      <vt:lpstr>- Europe : Le marché du neuf -</vt:lpstr>
      <vt:lpstr>- Europe : Le marché du neuf -</vt:lpstr>
      <vt:lpstr>- Europe : Le marché du neuf -</vt:lpstr>
      <vt:lpstr>- Monde : Le marché du neuf -</vt:lpstr>
      <vt:lpstr>- Monde : Le marché du neuf -</vt:lpstr>
      <vt:lpstr>- Monde : Le marché du neuf -</vt:lpstr>
      <vt:lpstr>- Monde : Le marché du neuf -</vt:lpstr>
      <vt:lpstr>- Conclusions : Le marché du neuf -</vt:lpstr>
      <vt:lpstr>Présentation PowerPoint</vt:lpstr>
      <vt:lpstr>   Chariots d’occasion (unités)  Historique 2008-2020 </vt:lpstr>
      <vt:lpstr>   Chariots d’occasion (CA) Historique 2013-2020 </vt:lpstr>
      <vt:lpstr>Répartition des volumes de transactions  Cumul à août 2021 sur les 12 derniers mois (unités et %)</vt:lpstr>
      <vt:lpstr>Répartition régionale des volumes de transactions  Sur le T1 2021</vt:lpstr>
      <vt:lpstr>Comparaison mensuelle 2020-2021 Cumul du CA : ventes à utilisateur final</vt:lpstr>
      <vt:lpstr>Comparaison mensuelle 2020-2021 Cumul du CA : ventes aux marchands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vt:lpstr>
      <vt:lpstr>Présentation PowerPoint</vt:lpstr>
      <vt:lpstr>Présentation PowerPoint</vt:lpstr>
      <vt:lpstr>Présentation PowerPoint</vt:lpstr>
      <vt:lpstr>Cadre réglementaire</vt:lpstr>
      <vt:lpstr>Cadre réglementaire</vt:lpstr>
      <vt:lpstr>Cadre réglementaire</vt:lpstr>
      <vt:lpstr>Cession</vt:lpstr>
      <vt:lpstr>Acquisition</vt:lpstr>
      <vt:lpstr>Acquisition</vt:lpstr>
      <vt:lpstr>Acquisition</vt:lpstr>
      <vt:lpstr>Focus</vt:lpstr>
      <vt:lpstr>Focus</vt:lpstr>
      <vt:lpstr>Focus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Croissance Impétueuse du marché</vt:lpstr>
      <vt:lpstr>Le marché passe de chariots à contrepoids vers des chariots de magasinage</vt:lpstr>
      <vt:lpstr>La durée de vie économique et technique des chariots est de plus en plus courte</vt:lpstr>
      <vt:lpstr>Le marché des fournisseurs se concentre et se consolide</vt:lpstr>
      <vt:lpstr>Montée en puissance des fabricants Chinois avec un appétit croissant pour les exportations vers l’UE</vt:lpstr>
      <vt:lpstr>Transparence du marché et du prix du marché grâce à Internet et aux plateformes de marché</vt:lpstr>
      <vt:lpstr>L’assouplissement macro-économique des marchés monétaires dans le monde entier, associé à des taux d’intérêt négatifs, place la détention de stocks dans une perspective commerciale différente</vt:lpstr>
      <vt:lpstr>Passage des batteries plomb-acide classique aux batteries au lithium-ion</vt:lpstr>
      <vt:lpstr>Robotisation et transport interne horizontal au lieu d’un stockage en niveau haut avec des chariots rétractable et allées étroites VNA</vt:lpstr>
      <vt:lpstr>Actuel : Perturbation de la chaîne d’approvisionnement en raison de pénuries de composants et de matières premières depuis la pandémie du Corona-virus</vt:lpstr>
      <vt:lpstr>EN BREF</vt:lpstr>
      <vt:lpstr>LISMAN VOUS SOUHAITE UNE BONNE SOIREE</vt:lpstr>
      <vt:lpstr>.</vt:lpstr>
      <vt:lpstr>Tirages au sort et jeu concours</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pole ECO</dc:creator>
  <cp:lastModifiedBy>Lionel Couturier</cp:lastModifiedBy>
  <cp:revision>337</cp:revision>
  <dcterms:created xsi:type="dcterms:W3CDTF">2016-10-19T07:59:14Z</dcterms:created>
  <dcterms:modified xsi:type="dcterms:W3CDTF">2021-11-03T14:06:48Z</dcterms:modified>
</cp:coreProperties>
</file>