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9"/>
  </p:notesMasterIdLst>
  <p:handoutMasterIdLst>
    <p:handoutMasterId r:id="rId60"/>
  </p:handoutMasterIdLst>
  <p:sldIdLst>
    <p:sldId id="256" r:id="rId3"/>
    <p:sldId id="291" r:id="rId4"/>
    <p:sldId id="292" r:id="rId5"/>
    <p:sldId id="293" r:id="rId6"/>
    <p:sldId id="294" r:id="rId7"/>
    <p:sldId id="29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287" r:id="rId54"/>
    <p:sldId id="288" r:id="rId55"/>
    <p:sldId id="289" r:id="rId56"/>
    <p:sldId id="290" r:id="rId57"/>
    <p:sldId id="269" r:id="rId5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04"/>
    <a:srgbClr val="F72F04"/>
    <a:srgbClr val="E42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7" autoAdjust="0"/>
    <p:restoredTop sz="83673" autoAdjust="0"/>
  </p:normalViewPr>
  <p:slideViewPr>
    <p:cSldViewPr snapToGrid="0">
      <p:cViewPr varScale="1">
        <p:scale>
          <a:sx n="60" d="100"/>
          <a:sy n="60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8E34-116E-433A-ACB2-3F7960833C5F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45BC2-ECA5-4657-B7AD-2E0B30E17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4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7DF5-89BB-406B-9CDC-C6B9878A1D00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C9F2-7D2F-4CDB-A522-4AC07365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79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2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2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Ex. de modification liée à l’ajout ou la suppression d’un</a:t>
            </a:r>
            <a:r>
              <a:rPr lang="fr-FR" altLang="fr-FR" sz="1200" baseline="0" dirty="0"/>
              <a:t> élément ou d’une fonction non prévue par le constructeur et dans sa notice: ………XXXXXX……</a:t>
            </a:r>
            <a:endParaRPr lang="fr-FR" altLang="fr-F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Ex. d’ajout d’un équipement interchangeable non</a:t>
            </a:r>
            <a:r>
              <a:rPr lang="fr-FR" altLang="fr-FR" sz="1200" baseline="0" dirty="0"/>
              <a:t> prévu par le fabricant de la machine de base: ………XXXXXXX………</a:t>
            </a:r>
            <a:endParaRPr lang="fr-FR" altLang="fr-F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Ex.</a:t>
            </a:r>
            <a:r>
              <a:rPr lang="fr-FR" altLang="fr-FR" sz="1200" baseline="0" dirty="0"/>
              <a:t> de modification d’application définie: </a:t>
            </a:r>
            <a:r>
              <a:rPr lang="fr-FR" altLang="fr-FR" sz="1200" b="1" baseline="0" dirty="0"/>
              <a:t>a</a:t>
            </a:r>
            <a:r>
              <a:rPr lang="fr-FR" altLang="fr-FR" sz="1200" b="1" dirty="0"/>
              <a:t>jout d’une nacelle sur un chariot</a:t>
            </a:r>
            <a:r>
              <a:rPr lang="fr-FR" altLang="fr-FR" sz="1200" b="1" baseline="0" dirty="0"/>
              <a:t> à portée variable non prévue initialement pour faire du levage de personnes</a:t>
            </a:r>
            <a:endParaRPr lang="fr-FR" altLang="fr-FR" sz="1200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5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dirty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43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959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83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65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046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5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44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62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990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77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812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85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02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45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8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52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92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/>
              <a:t>Référence</a:t>
            </a:r>
            <a:r>
              <a:rPr lang="en-US" sz="1200" b="1" dirty="0"/>
              <a:t> </a:t>
            </a:r>
            <a:r>
              <a:rPr lang="en-US" sz="1200" b="1" dirty="0" err="1"/>
              <a:t>légale</a:t>
            </a:r>
            <a:r>
              <a:rPr lang="en-US" sz="1200" b="1" dirty="0"/>
              <a:t> pour modifier </a:t>
            </a:r>
            <a:r>
              <a:rPr lang="en-US" sz="1200" b="1" dirty="0" err="1"/>
              <a:t>une</a:t>
            </a:r>
            <a:r>
              <a:rPr lang="en-US" sz="1200" b="1" dirty="0"/>
              <a:t> machine avant1ère </a:t>
            </a:r>
            <a:r>
              <a:rPr lang="en-US" sz="1200" b="1" dirty="0" err="1"/>
              <a:t>utilisation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</a:p>
          <a:p>
            <a:r>
              <a:rPr lang="fr-FR" sz="1200" dirty="0"/>
              <a:t>Un importateur ou un distributeur est considéré comme un fabricant</a:t>
            </a:r>
          </a:p>
          <a:p>
            <a:r>
              <a:rPr lang="fr-FR" sz="1200" dirty="0"/>
              <a:t>[…] lorsqu'il […] modifie un produit déjà mis sur le marché de telle sorte que la conformité aux exigences applicables peut en être affectée.</a:t>
            </a:r>
            <a:endParaRPr lang="en-US" sz="1200" dirty="0"/>
          </a:p>
          <a:p>
            <a:r>
              <a:rPr lang="en-US" sz="1200" dirty="0"/>
              <a:t>(</a:t>
            </a:r>
            <a:r>
              <a:rPr lang="en-US" sz="1200" dirty="0" err="1"/>
              <a:t>extrait</a:t>
            </a:r>
            <a:r>
              <a:rPr lang="en-US" sz="1200" dirty="0"/>
              <a:t> de la </a:t>
            </a:r>
            <a:r>
              <a:rPr lang="en-US" sz="1200" dirty="0" err="1"/>
              <a:t>Décision</a:t>
            </a:r>
            <a:r>
              <a:rPr lang="en-US" sz="1200" dirty="0"/>
              <a:t> 768/2008/CE </a:t>
            </a:r>
            <a:r>
              <a:rPr lang="fr-FR" sz="1200" dirty="0"/>
              <a:t>Annexe I, Article R6, </a:t>
            </a:r>
            <a:r>
              <a:rPr lang="en-US" sz="1200" dirty="0"/>
              <a:t>et </a:t>
            </a:r>
            <a:r>
              <a:rPr lang="en-US" sz="1200" dirty="0" err="1"/>
              <a:t>voir</a:t>
            </a:r>
            <a:r>
              <a:rPr lang="en-US" sz="1200" dirty="0"/>
              <a:t> </a:t>
            </a:r>
            <a:r>
              <a:rPr lang="en-US" sz="1200" dirty="0" err="1"/>
              <a:t>aussi</a:t>
            </a:r>
            <a:r>
              <a:rPr lang="en-US" sz="1200" dirty="0"/>
              <a:t> le §82 du guide </a:t>
            </a:r>
            <a:r>
              <a:rPr lang="en-US" sz="1200" dirty="0" err="1"/>
              <a:t>d’application</a:t>
            </a:r>
            <a:r>
              <a:rPr lang="en-US" sz="1200" dirty="0"/>
              <a:t> de la Directive Machines)</a:t>
            </a:r>
          </a:p>
          <a:p>
            <a:endParaRPr lang="en-US" sz="1200" b="1" dirty="0"/>
          </a:p>
          <a:p>
            <a:r>
              <a:rPr lang="en-US" sz="1200" b="1" dirty="0" err="1"/>
              <a:t>Référence</a:t>
            </a:r>
            <a:r>
              <a:rPr lang="en-US" sz="1200" b="1" dirty="0"/>
              <a:t> </a:t>
            </a:r>
            <a:r>
              <a:rPr lang="en-US" sz="1200" b="1" dirty="0" err="1"/>
              <a:t>légale</a:t>
            </a:r>
            <a:r>
              <a:rPr lang="en-US" sz="1200" b="1" dirty="0"/>
              <a:t> pour modifier </a:t>
            </a:r>
            <a:r>
              <a:rPr lang="en-US" sz="1200" b="1" dirty="0" err="1"/>
              <a:t>une</a:t>
            </a:r>
            <a:r>
              <a:rPr lang="en-US" sz="1200" b="1" dirty="0"/>
              <a:t> machine après 1ère </a:t>
            </a:r>
            <a:r>
              <a:rPr lang="en-US" sz="1200" b="1" dirty="0" err="1"/>
              <a:t>utilisation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</a:p>
          <a:p>
            <a:r>
              <a:rPr lang="en-US" sz="1200" dirty="0"/>
              <a:t>Article 4 (2) de la Directive 2009/104/EC</a:t>
            </a:r>
          </a:p>
          <a:p>
            <a:r>
              <a:rPr lang="en-US" sz="1200" dirty="0"/>
              <a:t>(</a:t>
            </a:r>
            <a:r>
              <a:rPr lang="en-US" sz="1200" dirty="0" err="1"/>
              <a:t>voir</a:t>
            </a:r>
            <a:r>
              <a:rPr lang="en-US" sz="1200" dirty="0"/>
              <a:t> </a:t>
            </a:r>
            <a:r>
              <a:rPr lang="en-US" sz="1200" dirty="0" err="1"/>
              <a:t>aussi</a:t>
            </a:r>
            <a:r>
              <a:rPr lang="en-US" sz="1200" dirty="0"/>
              <a:t> les §140 &amp; §72 du guide </a:t>
            </a:r>
            <a:r>
              <a:rPr lang="en-US" sz="1200" dirty="0" err="1"/>
              <a:t>d’application</a:t>
            </a:r>
            <a:r>
              <a:rPr lang="en-US" sz="1200" dirty="0"/>
              <a:t> de la Directive Machines)</a:t>
            </a:r>
          </a:p>
          <a:p>
            <a:endParaRPr lang="en-US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26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8888B-8F79-43FD-97EE-6CA0C642C2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2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652107" y="2155371"/>
            <a:ext cx="8373291" cy="6532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2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2FEA66-EB49-46E7-B418-CDFC003A8B3E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AC65-FEFA-41C9-AF05-4A6FC5A9B35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44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F1E784-FEAD-4253-A055-B56E6B367B63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4DCC-0BDC-4385-B17A-FEB22CE3AD8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92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A308D3-10D1-4A4C-BBA1-3FF7C5073E7A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DCAE-01F6-490A-B289-A4C4D51AEB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82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393EB2-03ED-4308-B758-FDBBF823DF24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5E70-521B-458E-B691-2CEB71D542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50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32BAFA-615D-4921-9BAC-3213BDF6022B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D4D1-855E-4D93-84AE-8D98EF4026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19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97280" y="1672045"/>
            <a:ext cx="10162903" cy="322652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/>
            </a:lvl1pPr>
            <a:lvl2pPr marL="685800" indent="-336550">
              <a:buSzPct val="150000"/>
              <a:buFontTx/>
              <a:buBlip>
                <a:blip r:embed="rId2"/>
              </a:buBlip>
              <a:defRPr sz="2400">
                <a:ln>
                  <a:noFill/>
                </a:ln>
                <a:solidFill>
                  <a:schemeClr val="tx1"/>
                </a:solidFill>
              </a:defRPr>
            </a:lvl2pPr>
            <a:lvl3pPr>
              <a:buClr>
                <a:schemeClr val="tx2">
                  <a:lumMod val="75000"/>
                </a:schemeClr>
              </a:buClr>
              <a:buSzPct val="100000"/>
              <a:defRPr sz="2200"/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100000"/>
              <a:defRPr sz="22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1"/>
            <a:r>
              <a:rPr lang="fr-FR" dirty="0"/>
              <a:t>Ajouter une partie</a:t>
            </a:r>
          </a:p>
          <a:p>
            <a:pPr lvl="3"/>
            <a:r>
              <a:rPr lang="fr-FR" dirty="0"/>
              <a:t>Ajouter une sous partie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1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0832-6E1F-4041-BDE0-6B764A2FBC66}" type="datetimeFigureOut">
              <a:rPr lang="fr-FR" smtClean="0"/>
              <a:pPr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F6B3-A52D-5F4F-AC73-5A3A3C7C7D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04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7B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81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4AC9C-F69F-4324-B0B4-CB26A6C3550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77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6047AE-5853-4B7D-894A-94C04F24935E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E245-5F2D-481D-8902-4E4D33B0DD9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92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4179FF-BA30-44FB-BA7C-791193BAB652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CDE6-150C-45CB-8117-37C56FC24B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08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02DE47-0372-48AD-82C5-1B271D088FDC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5E5F-4F8B-4260-8426-082E6430FD1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597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E67927-E761-45E7-A489-84D5D2104F13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D720-7AED-4A80-870A-88EFD650C9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562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8B6EB-1E6F-4882-B235-27A439C87BD7}" type="datetime1">
              <a:rPr lang="fr-FR"/>
              <a:pPr>
                <a:defRPr/>
              </a:pPr>
              <a:t>24/11/2017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A0B4-49ED-4670-8320-63875B34F9A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44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2" y="78885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  <p:pic>
        <p:nvPicPr>
          <p:cNvPr id="7" name="Image 6" descr="Logo_Argus_Chariot_couleurs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1" t="-6176" r="2921" b="50000"/>
          <a:stretch/>
        </p:blipFill>
        <p:spPr>
          <a:xfrm>
            <a:off x="9729921" y="0"/>
            <a:ext cx="2338328" cy="914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497043" y="806754"/>
            <a:ext cx="3694957" cy="45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 dirty="0">
                <a:solidFill>
                  <a:srgbClr val="FF0000"/>
                </a:solidFill>
              </a:rPr>
              <a:t>Journée occasion 2017</a:t>
            </a: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0782814" y="6335885"/>
            <a:ext cx="1285434" cy="323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None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15/11/2017</a:t>
            </a:r>
          </a:p>
        </p:txBody>
      </p:sp>
      <p:sp>
        <p:nvSpPr>
          <p:cNvPr id="10" name="Espace réservé de la date 2"/>
          <p:cNvSpPr txBox="1">
            <a:spLocks/>
          </p:cNvSpPr>
          <p:nvPr userDrawn="1"/>
        </p:nvSpPr>
        <p:spPr>
          <a:xfrm>
            <a:off x="215192" y="6335885"/>
            <a:ext cx="346601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www.argus-chariot.com</a:t>
            </a:r>
          </a:p>
        </p:txBody>
      </p:sp>
    </p:spTree>
    <p:extLst>
      <p:ext uri="{BB962C8B-B14F-4D97-AF65-F5344CB8AC3E}">
        <p14:creationId xmlns:p14="http://schemas.microsoft.com/office/powerpoint/2010/main" val="16304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50000"/>
        <a:buFontTx/>
        <a:buNone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381751"/>
            <a:ext cx="814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07170-BA5E-4623-AB47-E1162D5F347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81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cleveland@cisma.fr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cleveland@cisma.fr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cleveland@cisma.fr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renaud.buronfosse@cisma.fr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mailys.ngoinyuma@cisma.fr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0766" y="1227909"/>
            <a:ext cx="6753497" cy="3413618"/>
          </a:xfrm>
        </p:spPr>
        <p:txBody>
          <a:bodyPr/>
          <a:lstStyle/>
          <a:p>
            <a:r>
              <a:rPr lang="fr-FR" sz="5400" dirty="0"/>
              <a:t>Journée occasion</a:t>
            </a:r>
            <a:br>
              <a:rPr lang="fr-FR" sz="5400" dirty="0"/>
            </a:br>
            <a:r>
              <a:rPr lang="fr-FR" sz="5400" b="0" dirty="0"/>
              <a:t>-2017-</a:t>
            </a:r>
            <a:br>
              <a:rPr lang="fr-FR" sz="5400" b="0" dirty="0"/>
            </a:br>
            <a:r>
              <a:rPr lang="fr-FR" sz="5400" b="0" dirty="0"/>
              <a:t>Exide Technologies</a:t>
            </a:r>
          </a:p>
        </p:txBody>
      </p:sp>
    </p:spTree>
    <p:extLst>
      <p:ext uri="{BB962C8B-B14F-4D97-AF65-F5344CB8AC3E}">
        <p14:creationId xmlns:p14="http://schemas.microsoft.com/office/powerpoint/2010/main" val="256494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DC4113BB-B2EF-48BB-9EA2-8092AABB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13" y="750819"/>
            <a:ext cx="6921305" cy="1166004"/>
          </a:xfrm>
        </p:spPr>
        <p:txBody>
          <a:bodyPr/>
          <a:lstStyle/>
          <a:p>
            <a:br>
              <a:rPr lang="fr-FR" sz="2400" dirty="0">
                <a:solidFill>
                  <a:schemeClr val="tx1"/>
                </a:solidFill>
              </a:rPr>
            </a:b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Répartition des ventes à utilisateur final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Année 2016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39D4D1A-6F11-4C1D-BFC1-827EDCBA8CFB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Un peu d’histoire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EC9AF5-8A17-416C-9914-16959ED5E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3" t="8632" r="8158" b="5985"/>
          <a:stretch/>
        </p:blipFill>
        <p:spPr>
          <a:xfrm>
            <a:off x="2295042" y="1713841"/>
            <a:ext cx="7084089" cy="51441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0CD160-BF03-4B64-B58B-AD3D69E4A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79"/>
          <a:stretch/>
        </p:blipFill>
        <p:spPr>
          <a:xfrm>
            <a:off x="8205818" y="5367348"/>
            <a:ext cx="1135098" cy="5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2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6990" y="1235131"/>
            <a:ext cx="7455877" cy="78152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Répartition des volumes de transactions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Cumul 12 mois à septembre 2017 (unités et %)</a:t>
            </a:r>
            <a:endParaRPr lang="fr-FR" sz="2400" b="0" i="1" dirty="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156B60-E60C-41C5-B73B-263D4445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31"/>
          <a:stretch/>
        </p:blipFill>
        <p:spPr>
          <a:xfrm>
            <a:off x="1524000" y="1842868"/>
            <a:ext cx="8421858" cy="4360337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7CAFD0FF-8E56-4870-B139-3516ACD81E80}"/>
              </a:ext>
            </a:extLst>
          </p:cNvPr>
          <p:cNvSpPr txBox="1">
            <a:spLocks/>
          </p:cNvSpPr>
          <p:nvPr/>
        </p:nvSpPr>
        <p:spPr>
          <a:xfrm>
            <a:off x="2817331" y="5894214"/>
            <a:ext cx="6162547" cy="7815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Total des unités vendues sur les 12 derniers mois : 30 686*</a:t>
            </a:r>
            <a:endParaRPr lang="fr-FR" sz="2800" b="0" i="1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022D9B2-9FD4-4DD7-82FD-32652C2E9C11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Retour sur 2017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EFBF2-78EC-4554-9E45-7A8EE0D88B38}"/>
              </a:ext>
            </a:extLst>
          </p:cNvPr>
          <p:cNvSpPr/>
          <p:nvPr/>
        </p:nvSpPr>
        <p:spPr>
          <a:xfrm>
            <a:off x="9400349" y="5268026"/>
            <a:ext cx="2757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/>
              <a:t>*: selon la statistique du CISMA </a:t>
            </a:r>
          </a:p>
        </p:txBody>
      </p:sp>
    </p:spTree>
    <p:extLst>
      <p:ext uri="{BB962C8B-B14F-4D97-AF65-F5344CB8AC3E}">
        <p14:creationId xmlns:p14="http://schemas.microsoft.com/office/powerpoint/2010/main" val="87541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9809" y="1041009"/>
            <a:ext cx="6751857" cy="135531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Comparatif des ventes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à utilisateur final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000" b="0" i="1" dirty="0">
                <a:solidFill>
                  <a:schemeClr val="tx1"/>
                </a:solidFill>
              </a:rPr>
              <a:t>Cumul janvier - septembre (unités et CA)</a:t>
            </a:r>
            <a:endParaRPr lang="fr-FR" b="0" i="1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A40007-E7CD-47EF-A161-744EEB7F1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8"/>
          <a:stretch/>
        </p:blipFill>
        <p:spPr>
          <a:xfrm>
            <a:off x="2869809" y="2237754"/>
            <a:ext cx="7799316" cy="454329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C50B911-BDAB-4A5D-8925-FB2B63446A7D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à utilisateur final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7ABF23-A48C-4720-ADF6-F7E217406168}"/>
              </a:ext>
            </a:extLst>
          </p:cNvPr>
          <p:cNvSpPr txBox="1"/>
          <p:nvPr/>
        </p:nvSpPr>
        <p:spPr>
          <a:xfrm>
            <a:off x="3553097" y="5943600"/>
            <a:ext cx="3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70EFE6-BDAA-4C0E-BF6B-DDBBF111ADC8}"/>
              </a:ext>
            </a:extLst>
          </p:cNvPr>
          <p:cNvSpPr txBox="1"/>
          <p:nvPr/>
        </p:nvSpPr>
        <p:spPr>
          <a:xfrm>
            <a:off x="4489269" y="5926182"/>
            <a:ext cx="3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7B4E72-D693-4ADA-AE57-6E0056CC0669}"/>
              </a:ext>
            </a:extLst>
          </p:cNvPr>
          <p:cNvSpPr txBox="1"/>
          <p:nvPr/>
        </p:nvSpPr>
        <p:spPr>
          <a:xfrm>
            <a:off x="5412377" y="5934890"/>
            <a:ext cx="3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70C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6957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603" y="1254246"/>
            <a:ext cx="8042276" cy="811486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Comparaison mensuelle 2017-2016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Cumul du CA : ventes à utilisateur final</a:t>
            </a:r>
            <a:endParaRPr lang="fr-FR" sz="3600" b="0" i="1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B440D1-8BF9-40BB-890C-7DA51683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08"/>
          <a:stretch/>
        </p:blipFill>
        <p:spPr>
          <a:xfrm>
            <a:off x="1623588" y="1659989"/>
            <a:ext cx="8890503" cy="49053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7677D87-3E25-4F76-B2CB-C5258B343111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à utilisateur final en 2017</a:t>
            </a:r>
          </a:p>
        </p:txBody>
      </p:sp>
    </p:spTree>
    <p:extLst>
      <p:ext uri="{BB962C8B-B14F-4D97-AF65-F5344CB8AC3E}">
        <p14:creationId xmlns:p14="http://schemas.microsoft.com/office/powerpoint/2010/main" val="95738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7951" y="1047317"/>
            <a:ext cx="6948805" cy="131792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Comparatif des ventes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aux marchands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000" i="1" dirty="0">
                <a:solidFill>
                  <a:schemeClr val="tx1"/>
                </a:solidFill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Cumul janvier - septembre (unités et CA)</a:t>
            </a:r>
            <a:endParaRPr lang="fr-FR" sz="2400" i="1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1CED8C-9382-428F-BB35-539D54DE6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86"/>
          <a:stretch/>
        </p:blipFill>
        <p:spPr>
          <a:xfrm>
            <a:off x="2236764" y="2224562"/>
            <a:ext cx="8149884" cy="451311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F59506D-A94B-4D3B-A8EB-4BDD17DAF0DF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aux marchands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5330A7-E45A-4C59-919E-70A4228A56D0}"/>
              </a:ext>
            </a:extLst>
          </p:cNvPr>
          <p:cNvSpPr txBox="1"/>
          <p:nvPr/>
        </p:nvSpPr>
        <p:spPr>
          <a:xfrm>
            <a:off x="3927566" y="5886994"/>
            <a:ext cx="3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4558CA-B3E3-4D3D-80C1-9710623493EA}"/>
              </a:ext>
            </a:extLst>
          </p:cNvPr>
          <p:cNvSpPr txBox="1"/>
          <p:nvPr/>
        </p:nvSpPr>
        <p:spPr>
          <a:xfrm>
            <a:off x="4889862" y="5895701"/>
            <a:ext cx="3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BF4521-A21E-455F-9187-76705D53DECE}"/>
              </a:ext>
            </a:extLst>
          </p:cNvPr>
          <p:cNvSpPr txBox="1"/>
          <p:nvPr/>
        </p:nvSpPr>
        <p:spPr>
          <a:xfrm>
            <a:off x="5956662" y="5904409"/>
            <a:ext cx="3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5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898607-C94A-401D-9E60-99E345F9A6EE}"/>
              </a:ext>
            </a:extLst>
          </p:cNvPr>
          <p:cNvSpPr txBox="1"/>
          <p:nvPr/>
        </p:nvSpPr>
        <p:spPr>
          <a:xfrm>
            <a:off x="6958149" y="5886991"/>
            <a:ext cx="3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5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FC22B0-9CDE-42D9-A017-E7EE73EAC3A5}"/>
              </a:ext>
            </a:extLst>
          </p:cNvPr>
          <p:cNvSpPr txBox="1"/>
          <p:nvPr/>
        </p:nvSpPr>
        <p:spPr>
          <a:xfrm>
            <a:off x="7933509" y="5882636"/>
            <a:ext cx="3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5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3980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D0BBCCA-E2AF-4654-A836-E402BBB25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4"/>
          <a:stretch/>
        </p:blipFill>
        <p:spPr>
          <a:xfrm>
            <a:off x="1697967" y="1779490"/>
            <a:ext cx="8718487" cy="487363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E78BE14-7533-4A48-AFBB-023BB804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072" y="1125416"/>
            <a:ext cx="8042276" cy="811486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Comparaison mensuelle 2017-2016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Cumul du CA : ventes aux marchands</a:t>
            </a:r>
            <a:endParaRPr lang="fr-FR" sz="3600" b="0" i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938D1C8-75ED-40E1-8B12-F97D9783440E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aux marchands en 2017</a:t>
            </a:r>
          </a:p>
        </p:txBody>
      </p:sp>
    </p:spTree>
    <p:extLst>
      <p:ext uri="{BB962C8B-B14F-4D97-AF65-F5344CB8AC3E}">
        <p14:creationId xmlns:p14="http://schemas.microsoft.com/office/powerpoint/2010/main" val="295603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8529" y="1169838"/>
            <a:ext cx="8042276" cy="501997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Nombre de chariots ferraillés (2014-2016)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51356C-83E1-4360-9284-6A2CD0AD2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2"/>
          <a:stretch/>
        </p:blipFill>
        <p:spPr>
          <a:xfrm>
            <a:off x="1676681" y="1420837"/>
            <a:ext cx="8835464" cy="4586068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6C5EB55-D151-41E2-8C95-FCCDAC70A21D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chariots ferraillés</a:t>
            </a:r>
          </a:p>
        </p:txBody>
      </p:sp>
    </p:spTree>
    <p:extLst>
      <p:ext uri="{BB962C8B-B14F-4D97-AF65-F5344CB8AC3E}">
        <p14:creationId xmlns:p14="http://schemas.microsoft.com/office/powerpoint/2010/main" val="233428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31976" y="2037806"/>
            <a:ext cx="8373291" cy="2118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marché du neuf</a:t>
            </a:r>
          </a:p>
          <a:p>
            <a:r>
              <a:rPr lang="fr-FR" sz="4400" dirty="0"/>
              <a:t>France</a:t>
            </a:r>
          </a:p>
          <a:p>
            <a:r>
              <a:rPr lang="fr-FR" sz="4400" dirty="0"/>
              <a:t>2017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6157109" y="4413937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Lionel Couturier</a:t>
            </a:r>
          </a:p>
        </p:txBody>
      </p:sp>
    </p:spTree>
    <p:extLst>
      <p:ext uri="{BB962C8B-B14F-4D97-AF65-F5344CB8AC3E}">
        <p14:creationId xmlns:p14="http://schemas.microsoft.com/office/powerpoint/2010/main" val="140092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62604" y="2730137"/>
            <a:ext cx="8373291" cy="942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Conjoncture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3F2663-8B4B-4DF0-B753-19CBB20D3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36" y="2339712"/>
            <a:ext cx="3152198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7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F59506D-A94B-4D3B-A8EB-4BDD17DAF0DF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10450128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Conjoncture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317F9F2-A831-4151-9161-28D94B9A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8" y="1606963"/>
            <a:ext cx="4942911" cy="44109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5696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Un constat de forte hausse des commandes...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30ED1-CBB2-487B-8C0C-30BD01E1A5E1}"/>
              </a:ext>
            </a:extLst>
          </p:cNvPr>
          <p:cNvSpPr/>
          <p:nvPr/>
        </p:nvSpPr>
        <p:spPr>
          <a:xfrm>
            <a:off x="5199404" y="4940709"/>
            <a:ext cx="6204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 mois de </a:t>
            </a:r>
            <a:r>
              <a:rPr lang="fr-FR" altLang="fr-FR" sz="1600" b="1" i="1" dirty="0">
                <a:solidFill>
                  <a:srgbClr val="0070C0"/>
                </a:solidFill>
                <a:latin typeface="+mn-lt"/>
              </a:rPr>
              <a:t>mars 2017</a:t>
            </a:r>
            <a:r>
              <a:rPr lang="fr-FR" altLang="fr-FR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 enregistré le </a:t>
            </a:r>
            <a:r>
              <a:rPr lang="fr-FR" altLang="fr-FR" sz="1600" b="1" i="1" dirty="0">
                <a:solidFill>
                  <a:srgbClr val="0070C0"/>
                </a:solidFill>
                <a:latin typeface="+mn-lt"/>
              </a:rPr>
              <a:t>plus</a:t>
            </a:r>
            <a:r>
              <a:rPr lang="fr-FR" altLang="fr-FR" sz="1600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altLang="fr-FR" sz="1600" b="1" i="1" dirty="0">
                <a:solidFill>
                  <a:srgbClr val="0070C0"/>
                </a:solidFill>
                <a:latin typeface="+mn-lt"/>
              </a:rPr>
              <a:t>haut record mensuel </a:t>
            </a:r>
            <a:r>
              <a:rPr lang="fr-FR" altLang="fr-FR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jamais observé depuis la création de la série statistique (1996) en totalisant près de </a:t>
            </a:r>
            <a:r>
              <a:rPr lang="fr-FR" altLang="fr-FR" sz="1600" b="1" i="1" dirty="0">
                <a:solidFill>
                  <a:srgbClr val="0070C0"/>
                </a:solidFill>
                <a:latin typeface="+mn-lt"/>
              </a:rPr>
              <a:t>9500</a:t>
            </a:r>
            <a:r>
              <a:rPr lang="fr-FR" altLang="fr-FR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chariots industriels toutes familles confondues.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73DC1DB9-D367-4096-8C87-7E3F25DC4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4579" y="1724276"/>
            <a:ext cx="6204470" cy="37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3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commandes de chariots industriels sont en reprise </a:t>
            </a:r>
            <a:r>
              <a:rPr lang="fr-FR" altLang="fr-FR" sz="1600" b="1" dirty="0">
                <a:solidFill>
                  <a:srgbClr val="1173CD"/>
                </a:solidFill>
                <a:latin typeface="+mn-lt"/>
              </a:rPr>
              <a:t>depuis 2015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3"/>
              </a:buBlip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3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 plus en plus prononcée jusqu’à juin 2017. La croissance commence à ralentir depuis.</a:t>
            </a: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3"/>
              </a:buBlip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3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 2017, les commandes ont augmenté de </a:t>
            </a:r>
            <a:r>
              <a:rPr lang="fr-FR" altLang="fr-FR" sz="1600" b="1" dirty="0">
                <a:solidFill>
                  <a:srgbClr val="0070C0"/>
                </a:solidFill>
                <a:latin typeface="+mj-lt"/>
              </a:rPr>
              <a:t>17%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sur le cumul </a:t>
            </a:r>
            <a:r>
              <a:rPr lang="fr-FR" altLang="fr-FR" sz="1600" b="1" dirty="0">
                <a:solidFill>
                  <a:srgbClr val="0070C0"/>
                </a:solidFill>
                <a:latin typeface="+mj-lt"/>
              </a:rPr>
              <a:t>janvier - septembre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par rapport à 2016.</a:t>
            </a: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3"/>
              </a:buBlip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3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Le niveau actuel des commandes fluctue au-dessus des pics d’activité passés. Par rapport à 2007 sur le cumul janvier-septembre : </a:t>
            </a:r>
            <a:r>
              <a:rPr lang="fr-FR" altLang="fr-FR" sz="1600" b="1" dirty="0">
                <a:solidFill>
                  <a:srgbClr val="0070C0"/>
                </a:solidFill>
                <a:latin typeface="+mj-lt"/>
              </a:rPr>
              <a:t>+18%.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3"/>
              </a:buBlip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600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518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672882-49A7-4576-8BDF-8D45A45D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54" y="2479683"/>
            <a:ext cx="4480560" cy="3543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539389" y="1354017"/>
            <a:ext cx="8373291" cy="942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site argus-chariot.com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7500412" y="2420888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Guillaume Sellier</a:t>
            </a:r>
          </a:p>
        </p:txBody>
      </p:sp>
    </p:spTree>
    <p:extLst>
      <p:ext uri="{BB962C8B-B14F-4D97-AF65-F5344CB8AC3E}">
        <p14:creationId xmlns:p14="http://schemas.microsoft.com/office/powerpoint/2010/main" val="40122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593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…Qui s’observe dans presque toutes les régions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5F26172-3ACF-4C82-9371-44769BC42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3776" y="1680815"/>
            <a:ext cx="57003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Mis à part la Franche Comté, les Pays de Loire et le Limousin,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toutes les régions</a:t>
            </a:r>
            <a:r>
              <a:rPr lang="fr-FR" altLang="fr-FR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ont réalisé de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meilleures performances au S1 2017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qu’au S1 2016 (axe des ordonnées).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 adéquation avec la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dynamique actuelle d’expansion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 marché, la plupart des régions (zone bleue, en haut à droite: sur la période considérée,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16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régions, soit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83%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du marché) ont vu deux hausses consécutives de livraisons de chariots industriels en 2016, et au S1 2017.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régions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Ile-de-France, Rhône-Alpes et PACA</a:t>
            </a:r>
            <a:r>
              <a:rPr lang="fr-FR" altLang="fr-FR" sz="1600" dirty="0">
                <a:solidFill>
                  <a:srgbClr val="0070C0"/>
                </a:solidFill>
                <a:latin typeface="+mn-lt"/>
              </a:rPr>
              <a:t>,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qui représentent à elles seules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34%</a:t>
            </a:r>
            <a:r>
              <a:rPr lang="fr-FR" altLang="fr-FR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 marché, se situent également dans cette tendance.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9EC32FE-0AE6-4573-8989-6CFBC20D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8" y="1329963"/>
            <a:ext cx="6030728" cy="502218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F40EE7D-4EF9-4EF8-81FA-4FDA61751341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10450128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Conjoncture</a:t>
            </a:r>
          </a:p>
        </p:txBody>
      </p:sp>
    </p:spTree>
    <p:extLst>
      <p:ext uri="{BB962C8B-B14F-4D97-AF65-F5344CB8AC3E}">
        <p14:creationId xmlns:p14="http://schemas.microsoft.com/office/powerpoint/2010/main" val="2278544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864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La tendance est portée par les magasiniers et porte-à-faux électriques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465B01-51A0-48B5-8507-68067ED2D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71" y="1329964"/>
            <a:ext cx="3350974" cy="24576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CF0660-7C36-414E-B2E7-C8ED482F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76" y="1328714"/>
            <a:ext cx="3351530" cy="2458862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D695E40-C0B5-47CB-80C3-42B77603C220}"/>
              </a:ext>
            </a:extLst>
          </p:cNvPr>
          <p:cNvCxnSpPr>
            <a:cxnSpLocks/>
          </p:cNvCxnSpPr>
          <p:nvPr/>
        </p:nvCxnSpPr>
        <p:spPr>
          <a:xfrm>
            <a:off x="2409031" y="1929527"/>
            <a:ext cx="0" cy="1368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4E88CB4-85CA-4335-8C9D-DA31D5BD6751}"/>
              </a:ext>
            </a:extLst>
          </p:cNvPr>
          <p:cNvCxnSpPr/>
          <p:nvPr/>
        </p:nvCxnSpPr>
        <p:spPr>
          <a:xfrm>
            <a:off x="6111676" y="1948448"/>
            <a:ext cx="0" cy="1368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3DEB319-C4DB-4736-ADB3-B3F39F30E2F6}"/>
              </a:ext>
            </a:extLst>
          </p:cNvPr>
          <p:cNvSpPr/>
          <p:nvPr/>
        </p:nvSpPr>
        <p:spPr>
          <a:xfrm rot="19749637">
            <a:off x="6285608" y="2137901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9FC284C3-1AD3-4C58-B690-022336D5F0D9}"/>
              </a:ext>
            </a:extLst>
          </p:cNvPr>
          <p:cNvSpPr/>
          <p:nvPr/>
        </p:nvSpPr>
        <p:spPr>
          <a:xfrm rot="19749637">
            <a:off x="2581744" y="2227813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5FA6A9D-87A6-4BD2-83D1-6929A8F4D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05" y="3897090"/>
            <a:ext cx="3350974" cy="2457612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58B63E4D-65C7-45D8-B698-E6FD9DAADD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0106" y="1575090"/>
            <a:ext cx="4301151" cy="189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fr-FR" altLang="fr-FR" sz="1600" dirty="0"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  <a:buSzPct val="200000"/>
              <a:buBlip>
                <a:blip r:embed="rId5"/>
              </a:buBlip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Magasiniers et Porte-à-faux Electriques</a:t>
            </a:r>
          </a:p>
          <a:p>
            <a:pPr marL="269875" indent="-269875" eaLnBrk="1" hangingPunct="1">
              <a:spcBef>
                <a:spcPct val="0"/>
              </a:spcBef>
              <a:buNone/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	Reprise des commandes depuis 2015. </a:t>
            </a:r>
          </a:p>
          <a:p>
            <a:pPr marL="269875" indent="-269875" eaLnBrk="1" hangingPunct="1">
              <a:spcBef>
                <a:spcPct val="0"/>
              </a:spcBef>
              <a:buNone/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	Fluctuation au-dessus des tendances des long terme.</a:t>
            </a:r>
          </a:p>
          <a:p>
            <a:pPr marL="269875" indent="-269875" eaLnBrk="1" hangingPunct="1"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	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Records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historiques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atteints en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mars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2017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(série observée depuis 1996).</a:t>
            </a:r>
            <a:endParaRPr lang="fr-FR" altLang="fr-FR" sz="1600" dirty="0">
              <a:latin typeface="Arial" pitchFamily="34" charset="0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C863F7E3-C58F-448C-82AB-EE070CB11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0106" y="4040667"/>
            <a:ext cx="3351741" cy="183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fr-FR" altLang="fr-FR" sz="1600" dirty="0"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  <a:buSzPct val="200000"/>
              <a:buBlip>
                <a:blip r:embed="rId5"/>
              </a:buBlip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Porte-à-faux Thermiques </a:t>
            </a:r>
          </a:p>
          <a:p>
            <a:pPr marL="269875" indent="-269875" eaLnBrk="1" hangingPunct="1">
              <a:spcBef>
                <a:spcPct val="0"/>
              </a:spcBef>
              <a:buNone/>
              <a:tabLst>
                <a:tab pos="357188" algn="l"/>
              </a:tabLst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Les commandes fluctuent autour de leur tendance quasi stable (la forte hausse observée au T1 2017 n’était que ponctuelle). </a:t>
            </a:r>
            <a:endParaRPr lang="fr-FR" altLang="fr-FR" sz="1600" dirty="0">
              <a:latin typeface="Arial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3778830-AEB7-424D-BA80-4061BC3E1ED2}"/>
              </a:ext>
            </a:extLst>
          </p:cNvPr>
          <p:cNvCxnSpPr/>
          <p:nvPr/>
        </p:nvCxnSpPr>
        <p:spPr>
          <a:xfrm>
            <a:off x="4436865" y="4510254"/>
            <a:ext cx="0" cy="1368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Object 7">
            <a:extLst>
              <a:ext uri="{FF2B5EF4-FFF2-40B4-BE49-F238E27FC236}">
                <a16:creationId xmlns:a16="http://schemas.microsoft.com/office/drawing/2014/main" id="{25CFBA0F-3AD2-4EF8-B902-31B7AF1B94D0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4820991" y="4918374"/>
            <a:ext cx="357090" cy="4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FF0000"/>
                </a:solidFill>
                <a:latin typeface="Arial" pitchFamily="34" charset="0"/>
              </a:rPr>
              <a:t>?</a:t>
            </a:r>
            <a:r>
              <a:rPr lang="fr-FR" altLang="fr-FR" sz="1600" dirty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600" dirty="0">
                <a:latin typeface="Arial" pitchFamily="34" charset="0"/>
              </a:rPr>
              <a:t> 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0D61F36-46BB-42EC-9AA7-3308146001F4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10450128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Conjoncture</a:t>
            </a:r>
          </a:p>
        </p:txBody>
      </p:sp>
    </p:spTree>
    <p:extLst>
      <p:ext uri="{BB962C8B-B14F-4D97-AF65-F5344CB8AC3E}">
        <p14:creationId xmlns:p14="http://schemas.microsoft.com/office/powerpoint/2010/main" val="3373756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5429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La transition énergétique : le constat actuel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D2B87E-5D67-4DCE-AC38-5FBEF01DEC0C}"/>
              </a:ext>
            </a:extLst>
          </p:cNvPr>
          <p:cNvSpPr/>
          <p:nvPr/>
        </p:nvSpPr>
        <p:spPr>
          <a:xfrm>
            <a:off x="5502423" y="1892461"/>
            <a:ext cx="6566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200000"/>
              <a:buBlip>
                <a:blip r:embed="rId2"/>
              </a:buBlip>
            </a:pP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A partir de janvier 2016</a:t>
            </a:r>
            <a:r>
              <a:rPr lang="fr-FR" sz="16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 les volumes des commandes de porte-à-faux électriques dépassent ceux des porte-à-faux thermiques. L’écart s’accentue au cours de l’année.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8190E2-C5F2-4487-B1A9-CF78D3B1B650}"/>
              </a:ext>
            </a:extLst>
          </p:cNvPr>
          <p:cNvSpPr/>
          <p:nvPr/>
        </p:nvSpPr>
        <p:spPr>
          <a:xfrm>
            <a:off x="5508104" y="2804200"/>
            <a:ext cx="6561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200000"/>
              <a:buBlip>
                <a:blip r:embed="rId2"/>
              </a:buBlip>
            </a:pP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Sur l’année 2016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 on enregistrait finalement un écart de commandes de 916 unités en faveur des électriques.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DEB47A-1325-469D-AF4B-DAFA8BD6F0C3}"/>
              </a:ext>
            </a:extLst>
          </p:cNvPr>
          <p:cNvSpPr/>
          <p:nvPr/>
        </p:nvSpPr>
        <p:spPr>
          <a:xfrm>
            <a:off x="5502423" y="3469717"/>
            <a:ext cx="6579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200000"/>
              <a:buBlip>
                <a:blip r:embed="rId2"/>
              </a:buBlip>
            </a:pP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De janvier à septembre 2017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 l’écart observé (1048 unités) est de plus en plus prononcé en faveur des électriques.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1558C2-8A7D-443C-AE40-C0092563D8D0}"/>
              </a:ext>
            </a:extLst>
          </p:cNvPr>
          <p:cNvSpPr/>
          <p:nvPr/>
        </p:nvSpPr>
        <p:spPr>
          <a:xfrm>
            <a:off x="5502423" y="4135234"/>
            <a:ext cx="6566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200000"/>
              <a:buBlip>
                <a:blip r:embed="rId2"/>
              </a:buBlip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 plus 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long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terme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 il est 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probable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que cette tendance 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continue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à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s’accentuer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0EED9-759F-4A0C-8700-F68D0B71950D}"/>
              </a:ext>
            </a:extLst>
          </p:cNvPr>
          <p:cNvSpPr/>
          <p:nvPr/>
        </p:nvSpPr>
        <p:spPr>
          <a:xfrm>
            <a:off x="5671202" y="5522967"/>
            <a:ext cx="59146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tabLst>
                <a:tab pos="182563" algn="l"/>
              </a:tabLst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Créé par le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Cisma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ratio indique une préférence pour l’électrique lorsqu’il est positif et, à l’inverse, une préférence pour le thermique lorsqu’il est négatif.</a:t>
            </a:r>
          </a:p>
          <a:p>
            <a:pPr marL="182563" indent="-182563">
              <a:tabLst>
                <a:tab pos="182563" algn="l"/>
              </a:tabLst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Ratio modélisé sur l’historique par méthode des moindres carrés ordinaires.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07EE6D-A3E5-4B2A-AF55-E79AB8FCFD7F}"/>
              </a:ext>
            </a:extLst>
          </p:cNvPr>
          <p:cNvSpPr/>
          <p:nvPr/>
        </p:nvSpPr>
        <p:spPr>
          <a:xfrm>
            <a:off x="230721" y="5481545"/>
            <a:ext cx="54117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/>
              <a:t>En 2017, pour 1 chariot thermique vendu, il se vend 1,16 chariot électrique.</a:t>
            </a: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C356640-684A-4140-A700-8E714CD91F5E}"/>
              </a:ext>
            </a:extLst>
          </p:cNvPr>
          <p:cNvSpPr/>
          <p:nvPr/>
        </p:nvSpPr>
        <p:spPr>
          <a:xfrm>
            <a:off x="1008001" y="3860828"/>
            <a:ext cx="701216" cy="4416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958E64-A458-4A06-9324-4EA619AEF8F6}"/>
              </a:ext>
            </a:extLst>
          </p:cNvPr>
          <p:cNvSpPr/>
          <p:nvPr/>
        </p:nvSpPr>
        <p:spPr>
          <a:xfrm>
            <a:off x="2600076" y="3503338"/>
            <a:ext cx="701216" cy="4416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F11D96B-E8F6-4D57-BB39-DCFE7B35E673}"/>
              </a:ext>
            </a:extLst>
          </p:cNvPr>
          <p:cNvSpPr/>
          <p:nvPr/>
        </p:nvSpPr>
        <p:spPr>
          <a:xfrm>
            <a:off x="3824625" y="2262225"/>
            <a:ext cx="701216" cy="4416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9255A1-FB6E-4E04-8899-FF61603CFE7E}"/>
              </a:ext>
            </a:extLst>
          </p:cNvPr>
          <p:cNvSpPr txBox="1"/>
          <p:nvPr/>
        </p:nvSpPr>
        <p:spPr>
          <a:xfrm>
            <a:off x="982570" y="4536360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2016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40EF02-B5B1-4275-AA6C-2E93D16B6005}"/>
              </a:ext>
            </a:extLst>
          </p:cNvPr>
          <p:cNvSpPr txBox="1"/>
          <p:nvPr/>
        </p:nvSpPr>
        <p:spPr>
          <a:xfrm>
            <a:off x="2528653" y="4536360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2017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C74F77C-9432-4854-A6C4-BCCB7C030150}"/>
              </a:ext>
            </a:extLst>
          </p:cNvPr>
          <p:cNvSpPr txBox="1"/>
          <p:nvPr/>
        </p:nvSpPr>
        <p:spPr>
          <a:xfrm>
            <a:off x="3867891" y="4554386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2018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3EDEB0DB-BFB9-43F1-8D0F-4357E1FC734B}"/>
              </a:ext>
            </a:extLst>
          </p:cNvPr>
          <p:cNvSpPr/>
          <p:nvPr/>
        </p:nvSpPr>
        <p:spPr>
          <a:xfrm rot="20655713">
            <a:off x="1913206" y="3715633"/>
            <a:ext cx="572160" cy="433068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942D15AD-6131-4C4C-977A-CCEC3626882A}"/>
              </a:ext>
            </a:extLst>
          </p:cNvPr>
          <p:cNvSpPr/>
          <p:nvPr/>
        </p:nvSpPr>
        <p:spPr>
          <a:xfrm rot="18869546">
            <a:off x="3291918" y="2918974"/>
            <a:ext cx="572160" cy="43306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051FB7A-E7A3-42AC-B2C3-6B44CD2983C4}"/>
              </a:ext>
            </a:extLst>
          </p:cNvPr>
          <p:cNvSpPr txBox="1"/>
          <p:nvPr/>
        </p:nvSpPr>
        <p:spPr>
          <a:xfrm>
            <a:off x="982570" y="3888456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0,05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492BC3D-1760-41CD-848B-709DC0DC0F69}"/>
              </a:ext>
            </a:extLst>
          </p:cNvPr>
          <p:cNvSpPr txBox="1"/>
          <p:nvPr/>
        </p:nvSpPr>
        <p:spPr>
          <a:xfrm>
            <a:off x="2600076" y="3534008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0,16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C0131D6-B3B2-430C-ABEE-E8CB2DABC9C3}"/>
              </a:ext>
            </a:extLst>
          </p:cNvPr>
          <p:cNvSpPr txBox="1"/>
          <p:nvPr/>
        </p:nvSpPr>
        <p:spPr>
          <a:xfrm>
            <a:off x="3824625" y="2322364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0,26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1CD6FE-8D13-41ED-B5A8-01F3D531D056}"/>
              </a:ext>
            </a:extLst>
          </p:cNvPr>
          <p:cNvSpPr txBox="1"/>
          <p:nvPr/>
        </p:nvSpPr>
        <p:spPr>
          <a:xfrm>
            <a:off x="1015918" y="1675511"/>
            <a:ext cx="381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Ratio de transition énergétique*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538729-17DF-4972-8A62-13B746A05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6402"/>
          <a:stretch/>
        </p:blipFill>
        <p:spPr>
          <a:xfrm>
            <a:off x="4525841" y="4947196"/>
            <a:ext cx="879661" cy="41200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C4E74F69-DEA0-4E4A-9885-E10CE689742B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10450128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Conjoncture</a:t>
            </a:r>
          </a:p>
        </p:txBody>
      </p:sp>
    </p:spTree>
    <p:extLst>
      <p:ext uri="{BB962C8B-B14F-4D97-AF65-F5344CB8AC3E}">
        <p14:creationId xmlns:p14="http://schemas.microsoft.com/office/powerpoint/2010/main" val="88543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62604" y="2778371"/>
            <a:ext cx="8373291" cy="15698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Prévisions 2018</a:t>
            </a:r>
          </a:p>
          <a:p>
            <a:r>
              <a:rPr lang="fr-FR" sz="4400" dirty="0"/>
              <a:t>Marché français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C9872A-37E7-4FB0-9EC1-176129592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03" y="2482081"/>
            <a:ext cx="2162384" cy="216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0765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F59506D-A94B-4D3B-A8EB-4BDD17DAF0DF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9465390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Prévisions 2018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8589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Les secteurs clients des commandes de chariots industriels regroupent principalement les activités industrielles et de commerce</a:t>
            </a:r>
          </a:p>
          <a:p>
            <a:endParaRPr lang="fr-FR" altLang="fr-FR" sz="2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39522A-5AFB-463F-A2F7-EE7E5C02A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96" y="1842337"/>
            <a:ext cx="4366633" cy="2304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FD8481-1526-4267-9CA1-71107E82C5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96" y="3968375"/>
            <a:ext cx="4583747" cy="230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2CE90C-E00A-48DB-8B03-7DE44CBAC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6" y="1842337"/>
            <a:ext cx="4524626" cy="23067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7EA28F-D864-487B-9384-A911DDCC92BC}"/>
              </a:ext>
            </a:extLst>
          </p:cNvPr>
          <p:cNvSpPr/>
          <p:nvPr/>
        </p:nvSpPr>
        <p:spPr>
          <a:xfrm>
            <a:off x="241319" y="4057356"/>
            <a:ext cx="6685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200000"/>
              <a:buBlip>
                <a:blip r:embed="rId6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50 % des commandes de magasiniers proviennent des secteurs des commerces de gros et de détail ; 17% pour l’entreposage.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93D262-7012-45FA-B347-151CBF3A46BF}"/>
              </a:ext>
            </a:extLst>
          </p:cNvPr>
          <p:cNvSpPr/>
          <p:nvPr/>
        </p:nvSpPr>
        <p:spPr>
          <a:xfrm>
            <a:off x="241318" y="4888353"/>
            <a:ext cx="6902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200000"/>
              <a:buBlip>
                <a:blip r:embed="rId6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Egalement influencées par les activités du commerce, les commandes des porte-à-faux électriques et thermiques sont pourtant davantage impactées par l’activité industrielle.</a:t>
            </a:r>
          </a:p>
          <a:p>
            <a:endParaRPr lang="fr-FR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n-lt"/>
              </a:rPr>
              <a:t>Electriques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: industrie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chimique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et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automobile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Thermiques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: produits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minéraux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non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métalliques</a:t>
            </a:r>
          </a:p>
        </p:txBody>
      </p:sp>
    </p:spTree>
    <p:extLst>
      <p:ext uri="{BB962C8B-B14F-4D97-AF65-F5344CB8AC3E}">
        <p14:creationId xmlns:p14="http://schemas.microsoft.com/office/powerpoint/2010/main" val="2981959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5532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Conclusions</a:t>
            </a:r>
          </a:p>
          <a:p>
            <a:endParaRPr lang="fr-FR" altLang="fr-FR" sz="2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72F8F7-EB41-4183-BB3C-98AD9A235EA8}"/>
              </a:ext>
            </a:extLst>
          </p:cNvPr>
          <p:cNvSpPr/>
          <p:nvPr/>
        </p:nvSpPr>
        <p:spPr>
          <a:xfrm>
            <a:off x="241318" y="1412707"/>
            <a:ext cx="9516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avoir récupéré leur niveau de 2007 (en 2016), et continué leur expansion en 2017, les commandes de chariots industriels devraient au minimum se maintenir en 2018.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DA73B8-95E9-4D68-91FD-209723E15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2" y="2059038"/>
            <a:ext cx="9039852" cy="36518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433AC7-1EFE-48D2-BD01-DDDC34BC3FD5}"/>
              </a:ext>
            </a:extLst>
          </p:cNvPr>
          <p:cNvSpPr/>
          <p:nvPr/>
        </p:nvSpPr>
        <p:spPr>
          <a:xfrm>
            <a:off x="117212" y="5710859"/>
            <a:ext cx="9423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15 000 unités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au-dessus des niveaux de 2007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Notre scénario prévoit une expansion de +6%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par rapport à 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D4D965C-F7BE-4FB5-8ABE-635F6ECA5162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9465390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Prévisions 2018</a:t>
            </a:r>
          </a:p>
        </p:txBody>
      </p:sp>
    </p:spTree>
    <p:extLst>
      <p:ext uri="{BB962C8B-B14F-4D97-AF65-F5344CB8AC3E}">
        <p14:creationId xmlns:p14="http://schemas.microsoft.com/office/powerpoint/2010/main" val="4205677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BE14C7-BAE5-4B6E-8AB1-3C834759D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" t="-380" r="908" b="31159"/>
          <a:stretch/>
        </p:blipFill>
        <p:spPr>
          <a:xfrm>
            <a:off x="-1612449" y="246279"/>
            <a:ext cx="6732984" cy="474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289622" y="2024743"/>
            <a:ext cx="8373291" cy="2118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marché du neuf</a:t>
            </a:r>
          </a:p>
          <a:p>
            <a:r>
              <a:rPr lang="fr-FR" sz="4400" dirty="0"/>
              <a:t>Europe &amp; Monde</a:t>
            </a:r>
          </a:p>
          <a:p>
            <a:r>
              <a:rPr lang="fr-FR" sz="4400" dirty="0"/>
              <a:t>2017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7254389" y="4335559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Rudolph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Ganzel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743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DA6D248-49CC-4D9D-AA0D-CC162D860814}"/>
              </a:ext>
            </a:extLst>
          </p:cNvPr>
          <p:cNvSpPr txBox="1">
            <a:spLocks/>
          </p:cNvSpPr>
          <p:nvPr/>
        </p:nvSpPr>
        <p:spPr>
          <a:xfrm>
            <a:off x="1815715" y="1570303"/>
            <a:ext cx="8434944" cy="834899"/>
          </a:xfr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3DAD1">
                  <a:lumMod val="60000"/>
                  <a:lumOff val="40000"/>
                </a:srgbClr>
              </a:buClr>
            </a:pPr>
            <a:r>
              <a:rPr lang="fr-FR" sz="2800" dirty="0">
                <a:solidFill>
                  <a:prstClr val="black"/>
                </a:solidFill>
              </a:rPr>
              <a:t>Les cinq plus grands marchés mondiaux</a:t>
            </a:r>
          </a:p>
          <a:p>
            <a:pPr>
              <a:buClr>
                <a:srgbClr val="A3DAD1">
                  <a:lumMod val="60000"/>
                  <a:lumOff val="40000"/>
                </a:srgbClr>
              </a:buClr>
            </a:pPr>
            <a:r>
              <a:rPr lang="fr-FR" sz="2800" i="1" dirty="0">
                <a:solidFill>
                  <a:prstClr val="black"/>
                </a:solidFill>
              </a:rPr>
              <a:t>(cumul des livraisons de janvier à septembre 2017)</a:t>
            </a:r>
          </a:p>
          <a:p>
            <a:pPr marL="1263650" lvl="4">
              <a:buClr>
                <a:srgbClr val="A3DAD1">
                  <a:lumMod val="60000"/>
                  <a:lumOff val="40000"/>
                </a:srgbClr>
              </a:buClr>
            </a:pPr>
            <a:r>
              <a:rPr lang="fr-FR" sz="2800" dirty="0">
                <a:solidFill>
                  <a:prstClr val="black"/>
                </a:solidFill>
              </a:rPr>
              <a:t>	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58A1D70-8E10-4376-B229-6DC410BEA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8" y="4101090"/>
            <a:ext cx="811667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74D1C9-9E15-471A-AB63-095E3261F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8" y="5483943"/>
            <a:ext cx="811667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420F79A-07DB-4B6C-8791-B77F19CBB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9" y="3412822"/>
            <a:ext cx="811667" cy="552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B50D80D-A673-45A3-95D2-5EC72A720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9" y="2736115"/>
            <a:ext cx="811667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FDA6AA6-C403-4F80-8D52-F3833397E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8" y="4780763"/>
            <a:ext cx="807268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9B2EB7F0-0AA7-4F96-BDE8-A0E4EC9CE98B}"/>
              </a:ext>
            </a:extLst>
          </p:cNvPr>
          <p:cNvSpPr txBox="1">
            <a:spLocks/>
          </p:cNvSpPr>
          <p:nvPr/>
        </p:nvSpPr>
        <p:spPr>
          <a:xfrm>
            <a:off x="2115702" y="2736115"/>
            <a:ext cx="9725368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400" dirty="0">
                <a:solidFill>
                  <a:prstClr val="black"/>
                </a:solidFill>
              </a:rPr>
              <a:t>Chine: 277 361 unités livrées (27% du marché mondial)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2400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7CE9A49-42B7-4932-A95C-BBC4D8E8DD8E}"/>
              </a:ext>
            </a:extLst>
          </p:cNvPr>
          <p:cNvSpPr txBox="1">
            <a:spLocks/>
          </p:cNvSpPr>
          <p:nvPr/>
        </p:nvSpPr>
        <p:spPr>
          <a:xfrm>
            <a:off x="2115701" y="3415788"/>
            <a:ext cx="10076299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400" dirty="0">
                <a:solidFill>
                  <a:prstClr val="black"/>
                </a:solidFill>
              </a:rPr>
              <a:t>Etats-Unis: 162 205 unités livrées (16% du marché mondial)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2400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1DF0664C-16CB-430D-9D45-58EC3751995A}"/>
              </a:ext>
            </a:extLst>
          </p:cNvPr>
          <p:cNvSpPr txBox="1">
            <a:spLocks/>
          </p:cNvSpPr>
          <p:nvPr/>
        </p:nvSpPr>
        <p:spPr>
          <a:xfrm>
            <a:off x="2115700" y="4824816"/>
            <a:ext cx="9377605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400" dirty="0">
                <a:solidFill>
                  <a:prstClr val="black"/>
                </a:solidFill>
              </a:rPr>
              <a:t>Japon: 62 715 unités livrées (6% du marché mondial)	</a:t>
            </a:r>
          </a:p>
          <a:p>
            <a:pPr marL="0" indent="0">
              <a:buFontTx/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43234847-67B7-4E1C-86A0-8DF3113FF4FA}"/>
              </a:ext>
            </a:extLst>
          </p:cNvPr>
          <p:cNvSpPr txBox="1">
            <a:spLocks/>
          </p:cNvSpPr>
          <p:nvPr/>
        </p:nvSpPr>
        <p:spPr>
          <a:xfrm>
            <a:off x="2115701" y="4120302"/>
            <a:ext cx="9810548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400" dirty="0">
                <a:solidFill>
                  <a:prstClr val="black"/>
                </a:solidFill>
              </a:rPr>
              <a:t>Allemagne: 73 192 unités livrées (7% du marché mondial)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9B37AEF-85F9-4224-B380-69A92FAD4A76}"/>
              </a:ext>
            </a:extLst>
          </p:cNvPr>
          <p:cNvSpPr txBox="1">
            <a:spLocks/>
          </p:cNvSpPr>
          <p:nvPr/>
        </p:nvSpPr>
        <p:spPr>
          <a:xfrm>
            <a:off x="2115700" y="5504489"/>
            <a:ext cx="9377605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400" dirty="0">
                <a:solidFill>
                  <a:prstClr val="black"/>
                </a:solidFill>
              </a:rPr>
              <a:t>France: 61 780 unités livrées (6% du marché mondial)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2A51D3B1-E1FC-4F16-A665-EFE2B373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8" y="131745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97324F4-9E54-47AF-8034-E13899652EA3}"/>
              </a:ext>
            </a:extLst>
          </p:cNvPr>
          <p:cNvSpPr txBox="1">
            <a:spLocks/>
          </p:cNvSpPr>
          <p:nvPr/>
        </p:nvSpPr>
        <p:spPr>
          <a:xfrm>
            <a:off x="90514" y="828440"/>
            <a:ext cx="8673657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La Chine représente plus du quart </a:t>
            </a:r>
            <a:r>
              <a:rPr lang="fr-FR" sz="2400" b="1" i="1">
                <a:solidFill>
                  <a:schemeClr val="tx1"/>
                </a:solidFill>
              </a:rPr>
              <a:t>du total </a:t>
            </a:r>
            <a:r>
              <a:rPr lang="fr-FR" sz="2400" b="1" i="1" dirty="0">
                <a:solidFill>
                  <a:schemeClr val="tx1"/>
                </a:solidFill>
              </a:rPr>
              <a:t>mondial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7217E79F-BFE6-4CC8-8361-3E66A769989F}"/>
              </a:ext>
            </a:extLst>
          </p:cNvPr>
          <p:cNvSpPr txBox="1">
            <a:spLocks/>
          </p:cNvSpPr>
          <p:nvPr/>
        </p:nvSpPr>
        <p:spPr>
          <a:xfrm>
            <a:off x="265753" y="2710720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1.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5C80EA66-A8C5-4F6B-B904-5EC692D7B5BE}"/>
              </a:ext>
            </a:extLst>
          </p:cNvPr>
          <p:cNvSpPr txBox="1">
            <a:spLocks/>
          </p:cNvSpPr>
          <p:nvPr/>
        </p:nvSpPr>
        <p:spPr>
          <a:xfrm>
            <a:off x="265750" y="3412060"/>
            <a:ext cx="585335" cy="57115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2.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3B435E0B-3623-4EF9-A56A-14D576631926}"/>
              </a:ext>
            </a:extLst>
          </p:cNvPr>
          <p:cNvSpPr txBox="1">
            <a:spLocks/>
          </p:cNvSpPr>
          <p:nvPr/>
        </p:nvSpPr>
        <p:spPr>
          <a:xfrm>
            <a:off x="265752" y="4084051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3.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EC95CC25-DDBC-4DE0-9157-C2757B509DF8}"/>
              </a:ext>
            </a:extLst>
          </p:cNvPr>
          <p:cNvSpPr txBox="1">
            <a:spLocks/>
          </p:cNvSpPr>
          <p:nvPr/>
        </p:nvSpPr>
        <p:spPr>
          <a:xfrm>
            <a:off x="265750" y="4799421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4.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68EC6EB-BB99-4034-AD96-3A4EBFA89C9F}"/>
              </a:ext>
            </a:extLst>
          </p:cNvPr>
          <p:cNvSpPr txBox="1">
            <a:spLocks/>
          </p:cNvSpPr>
          <p:nvPr/>
        </p:nvSpPr>
        <p:spPr>
          <a:xfrm>
            <a:off x="265750" y="5514791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5.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9703" y="4693244"/>
            <a:ext cx="5525848" cy="1617672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A l’Ouest, les livraisons sont en expansion chaque trimestre depuis 3 ans.</a:t>
            </a:r>
          </a:p>
          <a:p>
            <a:pPr>
              <a:spcBef>
                <a:spcPts val="3600"/>
              </a:spcBef>
            </a:pPr>
            <a:r>
              <a:rPr lang="fr-FR" sz="2000" dirty="0" err="1">
                <a:solidFill>
                  <a:schemeClr val="tx1"/>
                </a:solidFill>
              </a:rPr>
              <a:t>Tx</a:t>
            </a:r>
            <a:r>
              <a:rPr lang="fr-FR" sz="2000" dirty="0">
                <a:solidFill>
                  <a:schemeClr val="tx1"/>
                </a:solidFill>
              </a:rPr>
              <a:t> de croissance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trimestriel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moyen: 				+14,7%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104583" y="701828"/>
            <a:ext cx="8268707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Une accélération marquée des livraisons en Europe…</a:t>
            </a: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6096000" y="4693244"/>
            <a:ext cx="5847396" cy="183416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A l’Est, après un repli en 2015, les livraisons repartent fortement à la hausse en 2016 et en 2017.</a:t>
            </a:r>
          </a:p>
          <a:p>
            <a:r>
              <a:rPr lang="fr-FR" sz="2000" dirty="0" err="1">
                <a:solidFill>
                  <a:schemeClr val="tx1"/>
                </a:solidFill>
              </a:rPr>
              <a:t>Tx</a:t>
            </a:r>
            <a:r>
              <a:rPr lang="fr-FR" sz="2000" dirty="0">
                <a:solidFill>
                  <a:schemeClr val="tx1"/>
                </a:solidFill>
              </a:rPr>
              <a:t> de croissance trimestriel moyen:  					+14,6%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0F2726-32A5-48A9-82CB-F7F7591F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72" y="1347450"/>
            <a:ext cx="4541109" cy="3191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14FCAD-3A00-4509-A15C-98C674F26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144" y="1347450"/>
            <a:ext cx="4541108" cy="31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4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5084" y="4205655"/>
            <a:ext cx="3828620" cy="2181074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En Amérique du Nord, la croissance est relativement faible.</a:t>
            </a:r>
          </a:p>
          <a:p>
            <a:pPr>
              <a:spcBef>
                <a:spcPts val="3600"/>
              </a:spcBef>
            </a:pPr>
            <a:r>
              <a:rPr lang="fr-FR" sz="2000" dirty="0" err="1">
                <a:solidFill>
                  <a:schemeClr val="tx1"/>
                </a:solidFill>
              </a:rPr>
              <a:t>Tx</a:t>
            </a:r>
            <a:r>
              <a:rPr lang="fr-FR" sz="2000" dirty="0">
                <a:solidFill>
                  <a:schemeClr val="tx1"/>
                </a:solidFill>
              </a:rPr>
              <a:t> de croissance trim moyen: +4,3%</a:t>
            </a: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242262" y="601310"/>
            <a:ext cx="6354480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…qui se généralise</a:t>
            </a: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4067900" y="4201942"/>
            <a:ext cx="3828620" cy="26509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Amérique Latine, l’année 2017 enregistre un fort rebond.</a:t>
            </a:r>
          </a:p>
          <a:p>
            <a:pPr>
              <a:spcBef>
                <a:spcPts val="3600"/>
              </a:spcBef>
            </a:pPr>
            <a:r>
              <a:rPr lang="fr-FR" sz="2000" dirty="0" err="1">
                <a:solidFill>
                  <a:schemeClr val="tx1"/>
                </a:solidFill>
              </a:rPr>
              <a:t>Tx</a:t>
            </a:r>
            <a:r>
              <a:rPr lang="fr-FR" sz="2000" dirty="0">
                <a:solidFill>
                  <a:schemeClr val="tx1"/>
                </a:solidFill>
              </a:rPr>
              <a:t> de croissance trim moyen: -10,2%</a:t>
            </a: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8030716" y="4201941"/>
            <a:ext cx="3834716" cy="218478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Chine, le marché des livraisons est reparti à la hausse à partir du T3 2016.</a:t>
            </a:r>
          </a:p>
          <a:p>
            <a:r>
              <a:rPr lang="fr-FR" sz="2000" dirty="0" err="1">
                <a:solidFill>
                  <a:schemeClr val="tx1"/>
                </a:solidFill>
              </a:rPr>
              <a:t>Tx</a:t>
            </a:r>
            <a:r>
              <a:rPr lang="fr-FR" sz="2000" dirty="0">
                <a:solidFill>
                  <a:schemeClr val="tx1"/>
                </a:solidFill>
              </a:rPr>
              <a:t> de croissance trim moyen: +11,6% </a:t>
            </a:r>
          </a:p>
          <a:p>
            <a:pPr marL="0" indent="0">
              <a:buFontTx/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F00BCF-F2C3-463C-A826-2F9E0E0F8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3" y="1402267"/>
            <a:ext cx="3834716" cy="26946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CD753B-CEA4-43DB-B0FD-088C44EE7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852" y="1402267"/>
            <a:ext cx="3834716" cy="26946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EA164D-563E-4C73-B142-4A951C2A3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799" y="1402267"/>
            <a:ext cx="3834716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23EF6-A799-4B7D-AB24-A769C917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des visites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85E896-5789-4371-82CD-75391BF80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280" y="1672044"/>
            <a:ext cx="10162903" cy="4514773"/>
          </a:xfrm>
        </p:spPr>
        <p:txBody>
          <a:bodyPr/>
          <a:lstStyle/>
          <a:p>
            <a:pPr lvl="1"/>
            <a:r>
              <a:rPr lang="fr-FR" dirty="0"/>
              <a:t>Depuis le 1</a:t>
            </a:r>
            <a:r>
              <a:rPr lang="fr-FR" baseline="30000" dirty="0"/>
              <a:t>er</a:t>
            </a:r>
            <a:r>
              <a:rPr lang="fr-FR" dirty="0"/>
              <a:t> janvier 2017 :</a:t>
            </a:r>
            <a:br>
              <a:rPr lang="fr-FR" dirty="0"/>
            </a:br>
            <a:r>
              <a:rPr lang="fr-FR" b="1" dirty="0"/>
              <a:t>6100 visites</a:t>
            </a:r>
            <a:r>
              <a:rPr lang="fr-FR" dirty="0"/>
              <a:t>, 15100 pages vues, 10700 pages vues uniques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Stabilité des visites par rapport à 2016, </a:t>
            </a:r>
            <a:r>
              <a:rPr lang="mr-IN" dirty="0"/>
              <a:t>–</a:t>
            </a:r>
            <a:r>
              <a:rPr lang="fr-FR" dirty="0"/>
              <a:t> de pages vues (reconfiguration du nouveau site)</a:t>
            </a:r>
          </a:p>
          <a:p>
            <a:pPr lvl="1"/>
            <a:endParaRPr lang="fr-FR" dirty="0"/>
          </a:p>
          <a:p>
            <a:pPr lvl="1"/>
            <a:r>
              <a:rPr lang="fr-FR" b="1" dirty="0"/>
              <a:t>6700 vues</a:t>
            </a:r>
            <a:r>
              <a:rPr lang="fr-FR" dirty="0"/>
              <a:t> du moteur de cotes (67% frontal, 12% gerbeur, 12% transpalette, 6% rétractable, 2% préparateur, 1% tracteur)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Sources du trafic : </a:t>
            </a:r>
            <a:r>
              <a:rPr lang="fr-FR" b="1" dirty="0"/>
              <a:t>83%</a:t>
            </a:r>
            <a:r>
              <a:rPr lang="fr-FR" dirty="0"/>
              <a:t> d’accès direct, </a:t>
            </a:r>
            <a:r>
              <a:rPr lang="fr-FR" b="1" dirty="0"/>
              <a:t>12%</a:t>
            </a:r>
            <a:r>
              <a:rPr lang="fr-FR" dirty="0"/>
              <a:t> depuis les moteurs de recherche, </a:t>
            </a:r>
            <a:r>
              <a:rPr lang="fr-FR" b="1" dirty="0"/>
              <a:t>5%</a:t>
            </a:r>
            <a:r>
              <a:rPr lang="fr-FR" dirty="0"/>
              <a:t> d’autres sites</a:t>
            </a:r>
          </a:p>
        </p:txBody>
      </p:sp>
    </p:spTree>
    <p:extLst>
      <p:ext uri="{BB962C8B-B14F-4D97-AF65-F5344CB8AC3E}">
        <p14:creationId xmlns:p14="http://schemas.microsoft.com/office/powerpoint/2010/main" val="1382490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7406639" y="1532791"/>
            <a:ext cx="4232367" cy="1831689"/>
          </a:xfrm>
        </p:spPr>
        <p:txBody>
          <a:bodyPr/>
          <a:lstStyle/>
          <a:p>
            <a:r>
              <a:rPr lang="fr-FR" sz="2800" dirty="0">
                <a:solidFill>
                  <a:schemeClr val="tx1"/>
                </a:solidFill>
              </a:rPr>
              <a:t>Chaque mois, les commandes sont plus importantes qu’en 2016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2262" y="601310"/>
            <a:ext cx="8274721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En 2017, la croissance continue de s’affirmer en Europe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7406638" y="3364479"/>
            <a:ext cx="4673601" cy="348838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800" dirty="0">
                <a:solidFill>
                  <a:schemeClr val="tx1"/>
                </a:solidFill>
              </a:rPr>
              <a:t>Le cumul annuel à septembre 2017 </a:t>
            </a:r>
          </a:p>
          <a:p>
            <a:pPr marL="263525" indent="0">
              <a:spcBef>
                <a:spcPts val="0"/>
              </a:spcBef>
              <a:buNone/>
            </a:pPr>
            <a:r>
              <a:rPr lang="fr-FR" sz="2800" dirty="0">
                <a:solidFill>
                  <a:schemeClr val="tx1"/>
                </a:solidFill>
              </a:rPr>
              <a:t>(347 000 unités environ) indique une croissance des commandes de </a:t>
            </a:r>
          </a:p>
          <a:p>
            <a:pPr marL="263525" indent="0">
              <a:spcBef>
                <a:spcPts val="0"/>
              </a:spcBef>
              <a:buNone/>
            </a:pPr>
            <a:r>
              <a:rPr lang="fr-FR" sz="2800" dirty="0">
                <a:solidFill>
                  <a:schemeClr val="tx1"/>
                </a:solidFill>
              </a:rPr>
              <a:t>+11,2% par rapport à 2016</a:t>
            </a: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7C78682-5E16-4C94-99F3-74E3FBCB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75" y="1562956"/>
            <a:ext cx="6733322" cy="45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18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7108368" y="1329178"/>
            <a:ext cx="4870274" cy="5145763"/>
          </a:xfrm>
        </p:spPr>
        <p:txBody>
          <a:bodyPr/>
          <a:lstStyle/>
          <a:p>
            <a:r>
              <a:rPr lang="fr-FR" sz="2800" dirty="0">
                <a:solidFill>
                  <a:schemeClr val="tx1"/>
                </a:solidFill>
              </a:rPr>
              <a:t>L’Europe de L’Ouest concerne un peu plus de 80% des unités livrées	      (Europe de l’Est : 20%) </a:t>
            </a:r>
          </a:p>
          <a:p>
            <a:r>
              <a:rPr lang="fr-FR" sz="2800" dirty="0">
                <a:solidFill>
                  <a:schemeClr val="tx1"/>
                </a:solidFill>
              </a:rPr>
              <a:t>Si le T4 2017 se passe comme le T4 2016, les livraisons en 2017 devraient atteindre les 487 000 unités en 2017.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242262" y="601310"/>
            <a:ext cx="7451761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 marché Ouest européen est prédominant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594944" y="5818079"/>
            <a:ext cx="10307518" cy="87722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i="1" dirty="0">
                <a:solidFill>
                  <a:schemeClr val="tx1"/>
                </a:solidFill>
              </a:rPr>
              <a:t>* E2017 : Estimation des commandes pour l’année 2017 : Ensemble des trois premiers trimestres de 2017 complété du dernier trimestre de 2016. </a:t>
            </a:r>
            <a:endParaRPr lang="fr-FR" sz="20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1C9318-E51C-48E2-B793-DD1227E7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83" y="1329178"/>
            <a:ext cx="6584857" cy="42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50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42262" y="4187689"/>
            <a:ext cx="5601554" cy="2251750"/>
          </a:xfrm>
        </p:spPr>
        <p:txBody>
          <a:bodyPr/>
          <a:lstStyle/>
          <a:p>
            <a:r>
              <a:rPr lang="fr-FR" sz="1800" dirty="0">
                <a:solidFill>
                  <a:schemeClr val="tx1"/>
                </a:solidFill>
              </a:rPr>
              <a:t>La tendance est partout à la hausse depuis 2013.</a:t>
            </a:r>
          </a:p>
          <a:p>
            <a:r>
              <a:rPr lang="fr-FR" sz="1800" dirty="0">
                <a:solidFill>
                  <a:schemeClr val="tx1"/>
                </a:solidFill>
              </a:rPr>
              <a:t>Allemagne : premier marché européen (près de 90 000 unités livrées en 2015).</a:t>
            </a:r>
          </a:p>
          <a:p>
            <a:r>
              <a:rPr lang="fr-FR" sz="1800" dirty="0">
                <a:solidFill>
                  <a:schemeClr val="tx1"/>
                </a:solidFill>
              </a:rPr>
              <a:t>En 2017, le niveau des livraisons italiennes resterait au-dessus de celui du Royaume-Uni.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6311771" y="4212123"/>
            <a:ext cx="5470971" cy="201350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La Russie a vu son marché s’effondrer pendant la crise de 2009. Il semble être en redressement depuis 2015.</a:t>
            </a:r>
          </a:p>
          <a:p>
            <a:r>
              <a:rPr lang="fr-FR" sz="1800" dirty="0">
                <a:solidFill>
                  <a:schemeClr val="tx1"/>
                </a:solidFill>
              </a:rPr>
              <a:t> La Pologne et la </a:t>
            </a:r>
            <a:r>
              <a:rPr lang="fr-FR" sz="1800" dirty="0" err="1">
                <a:solidFill>
                  <a:schemeClr val="tx1"/>
                </a:solidFill>
              </a:rPr>
              <a:t>Rép</a:t>
            </a:r>
            <a:r>
              <a:rPr lang="fr-FR" sz="1800" dirty="0">
                <a:solidFill>
                  <a:schemeClr val="tx1"/>
                </a:solidFill>
              </a:rPr>
              <a:t>. Tchèque dépassent leurs niveaux de commandes d’avant-crise 	    (resp. 24 000 et 10 000 unités).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262" y="601310"/>
            <a:ext cx="7451761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Les plus gros marchés d’Europe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13F7CA-CDA2-4874-84C5-F4BD09977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2" y="1135676"/>
            <a:ext cx="4723633" cy="29962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B625FE-5A7E-477C-BA80-077ECBBAC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439" y="1135675"/>
            <a:ext cx="4723633" cy="299624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36D557-9548-4360-8A88-AE77E673617F}"/>
              </a:ext>
            </a:extLst>
          </p:cNvPr>
          <p:cNvSpPr txBox="1"/>
          <p:nvPr/>
        </p:nvSpPr>
        <p:spPr>
          <a:xfrm rot="19107531">
            <a:off x="3871325" y="3824771"/>
            <a:ext cx="467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8F56FE-3F12-47E0-BADD-46E757763D9D}"/>
              </a:ext>
            </a:extLst>
          </p:cNvPr>
          <p:cNvSpPr txBox="1"/>
          <p:nvPr/>
        </p:nvSpPr>
        <p:spPr>
          <a:xfrm rot="19107531">
            <a:off x="9862839" y="3833478"/>
            <a:ext cx="467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4353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322422" y="4190449"/>
            <a:ext cx="5813209" cy="2662418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En Europe, l’année 2017 devrait se situer autour de 487 000 unités livrées (soit  près de 100 000 unités au-dessus du niveau de 2007).</a:t>
            </a:r>
          </a:p>
          <a:p>
            <a:r>
              <a:rPr lang="fr-FR" sz="2000" dirty="0">
                <a:solidFill>
                  <a:schemeClr val="tx1"/>
                </a:solidFill>
              </a:rPr>
              <a:t> La structure des commandes par famille change partout en Europe : on commande de plus en plus d’électriques.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56368" y="1165102"/>
            <a:ext cx="6147005" cy="509158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Les cinq plus grands marchés mondiaux :    Chine, Etats-Unis, Allemagne, Japon, France.</a:t>
            </a:r>
          </a:p>
          <a:p>
            <a:r>
              <a:rPr lang="fr-FR" sz="2000" dirty="0">
                <a:solidFill>
                  <a:schemeClr val="tx1"/>
                </a:solidFill>
              </a:rPr>
              <a:t>Forte expansion du marché du neuf en Europe =&gt; + 11,2% sur le cumul à septembre 2017.</a:t>
            </a:r>
          </a:p>
          <a:p>
            <a:r>
              <a:rPr lang="fr-FR" sz="2000" dirty="0">
                <a:solidFill>
                  <a:schemeClr val="tx1"/>
                </a:solidFill>
              </a:rPr>
              <a:t>Les commandes européennes sont faites à plus de 80% dans les pays d’Europe de l’Ouest.</a:t>
            </a:r>
          </a:p>
          <a:p>
            <a:r>
              <a:rPr lang="fr-FR" sz="2000" dirty="0">
                <a:solidFill>
                  <a:schemeClr val="tx1"/>
                </a:solidFill>
              </a:rPr>
              <a:t>L’Allemagne, la France et l’Italie sont les trois premiers marchés de l’Europe de l’Ouest.</a:t>
            </a:r>
          </a:p>
          <a:p>
            <a:r>
              <a:rPr lang="fr-FR" sz="2000" dirty="0">
                <a:solidFill>
                  <a:schemeClr val="tx1"/>
                </a:solidFill>
              </a:rPr>
              <a:t>La Pologne, la Russie et la République Tchèque sont les trois premiers marchés de l’Europe de l’Est.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263" y="601310"/>
            <a:ext cx="8131028" cy="46137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Conclusions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C80A57-A042-48D0-9060-2B8926404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743" y="1129363"/>
            <a:ext cx="5036234" cy="29944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5CA76B8-3C7E-461E-B82C-F57C5E26358E}"/>
              </a:ext>
            </a:extLst>
          </p:cNvPr>
          <p:cNvSpPr txBox="1"/>
          <p:nvPr/>
        </p:nvSpPr>
        <p:spPr>
          <a:xfrm>
            <a:off x="11183337" y="1885071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80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C9E808-1815-46CC-92A4-A5B47612A08A}"/>
              </a:ext>
            </a:extLst>
          </p:cNvPr>
          <p:cNvSpPr txBox="1"/>
          <p:nvPr/>
        </p:nvSpPr>
        <p:spPr>
          <a:xfrm>
            <a:off x="11183337" y="2229012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92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0CAB34-361C-4E9C-8E43-F751012958AF}"/>
              </a:ext>
            </a:extLst>
          </p:cNvPr>
          <p:cNvSpPr txBox="1"/>
          <p:nvPr/>
        </p:nvSpPr>
        <p:spPr>
          <a:xfrm>
            <a:off x="11141133" y="2873453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315</a:t>
            </a:r>
          </a:p>
        </p:txBody>
      </p:sp>
    </p:spTree>
    <p:extLst>
      <p:ext uri="{BB962C8B-B14F-4D97-AF65-F5344CB8AC3E}">
        <p14:creationId xmlns:p14="http://schemas.microsoft.com/office/powerpoint/2010/main" val="663097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 bwMode="auto">
          <a:xfrm>
            <a:off x="1775520" y="2636913"/>
            <a:ext cx="864096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3600" dirty="0"/>
              <a:t>- Modifications de machines -</a:t>
            </a:r>
            <a:br>
              <a:rPr lang="fr-FR" altLang="fr-FR" sz="3600" dirty="0"/>
            </a:br>
            <a:r>
              <a:rPr lang="fr-FR" altLang="fr-FR" sz="3600" dirty="0"/>
              <a:t>régimes juridiques, obligations et recommandations</a:t>
            </a:r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495600" y="4437113"/>
            <a:ext cx="7336904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Journée Occasion </a:t>
            </a:r>
          </a:p>
          <a:p>
            <a:pPr eaLnBrk="1" hangingPunct="1"/>
            <a:r>
              <a:rPr lang="fr-FR" altLang="fr-FR" dirty="0" err="1"/>
              <a:t>Exide</a:t>
            </a:r>
            <a:r>
              <a:rPr lang="fr-FR" altLang="fr-FR" dirty="0"/>
              <a:t> Technologies, Lille</a:t>
            </a:r>
          </a:p>
          <a:p>
            <a:pPr eaLnBrk="1" hangingPunct="1"/>
            <a:r>
              <a:rPr lang="fr-FR" altLang="fr-FR" dirty="0"/>
              <a:t>15 novembre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3472" y="578946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1" defTabSz="914400">
              <a:spcBef>
                <a:spcPct val="0"/>
              </a:spcBef>
              <a:tabLst>
                <a:tab pos="357188" algn="l"/>
              </a:tabLst>
              <a:defRPr/>
            </a:pPr>
            <a:endParaRPr lang="fr-FR" sz="2000" b="1" dirty="0">
              <a:solidFill>
                <a:srgbClr val="A5A7A9"/>
              </a:solidFill>
              <a:latin typeface="Calibri" pitchFamily="34" charset="0"/>
              <a:cs typeface="Arial" charset="0"/>
            </a:endParaRPr>
          </a:p>
          <a:p>
            <a:pPr marL="514350" lvl="1" defTabSz="914400">
              <a:spcBef>
                <a:spcPct val="0"/>
              </a:spcBef>
              <a:tabLst>
                <a:tab pos="357188" algn="l"/>
              </a:tabLst>
              <a:defRPr/>
            </a:pPr>
            <a:r>
              <a:rPr lang="fr-FR" sz="2000" b="1" dirty="0">
                <a:solidFill>
                  <a:srgbClr val="A5A7A9"/>
                </a:solidFill>
                <a:latin typeface="Calibri" pitchFamily="34" charset="0"/>
                <a:cs typeface="Arial" charset="0"/>
              </a:rPr>
              <a:t>Contact: </a:t>
            </a:r>
          </a:p>
          <a:p>
            <a:pPr marL="514350" lvl="1" defTabSz="914400">
              <a:spcBef>
                <a:spcPct val="0"/>
              </a:spcBef>
              <a:tabLst>
                <a:tab pos="357188" algn="l"/>
              </a:tabLst>
              <a:defRPr/>
            </a:pPr>
            <a:r>
              <a:rPr lang="fr-FR" sz="2000" b="1" dirty="0">
                <a:solidFill>
                  <a:srgbClr val="A5A7A9"/>
                </a:solidFill>
                <a:latin typeface="Calibri" pitchFamily="34" charset="0"/>
                <a:cs typeface="Arial" charset="0"/>
                <a:hlinkClick r:id="rId3"/>
              </a:rPr>
              <a:t>richard.cleveland@cisma.fr</a:t>
            </a:r>
            <a:endParaRPr lang="fr-FR" sz="2000" b="1" dirty="0">
              <a:solidFill>
                <a:srgbClr val="A5A7A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8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823959" y="6304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Modification de machines,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73882"/>
            <a:ext cx="8892480" cy="6038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600" b="1" dirty="0">
                <a:solidFill>
                  <a:srgbClr val="0067B8"/>
                </a:solidFill>
              </a:rPr>
              <a:t>Régimes juridiques des modifications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r>
              <a:rPr lang="fr-FR" altLang="fr-FR" sz="2400" b="1" dirty="0">
                <a:solidFill>
                  <a:srgbClr val="E8147B"/>
                </a:solidFill>
              </a:rPr>
              <a:t>Modification avant ou après la 1</a:t>
            </a:r>
            <a:r>
              <a:rPr lang="fr-FR" altLang="fr-FR" sz="2400" b="1" baseline="30000" dirty="0">
                <a:solidFill>
                  <a:srgbClr val="E8147B"/>
                </a:solidFill>
              </a:rPr>
              <a:t>ère</a:t>
            </a:r>
            <a:r>
              <a:rPr lang="fr-FR" altLang="fr-FR" sz="2400" b="1" dirty="0">
                <a:solidFill>
                  <a:srgbClr val="E8147B"/>
                </a:solidFill>
              </a:rPr>
              <a:t> utilisation dans l’UE ?</a:t>
            </a: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35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re 1"/>
          <p:cNvSpPr>
            <a:spLocks noGrp="1"/>
          </p:cNvSpPr>
          <p:nvPr/>
        </p:nvSpPr>
        <p:spPr>
          <a:xfrm>
            <a:off x="2207569" y="1484784"/>
            <a:ext cx="3001972" cy="628184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Directive</a:t>
            </a:r>
            <a:r>
              <a:rPr lang="fr-FR" b="1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fr-FR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Européenne</a:t>
            </a:r>
            <a:r>
              <a:rPr lang="fr-FR" b="1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fr-FR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«</a:t>
            </a:r>
            <a:r>
              <a:rPr lang="fr-FR" b="1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Sécurité des Machines</a:t>
            </a:r>
            <a:r>
              <a:rPr lang="fr-FR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» 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423592" y="4149080"/>
            <a:ext cx="7704856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/>
        </p:nvSpPr>
        <p:spPr>
          <a:xfrm>
            <a:off x="5263988" y="1477482"/>
            <a:ext cx="4399142" cy="642789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dirty="0">
                <a:solidFill>
                  <a:srgbClr val="00B050"/>
                </a:solidFill>
                <a:latin typeface="Cambria"/>
                <a:ea typeface="Times New Roman"/>
                <a:cs typeface="Times New Roman"/>
              </a:rPr>
              <a:t>Directive</a:t>
            </a:r>
            <a:r>
              <a:rPr lang="fr-FR" b="1" dirty="0">
                <a:solidFill>
                  <a:srgbClr val="00B05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fr-FR" dirty="0">
                <a:solidFill>
                  <a:srgbClr val="00B050"/>
                </a:solidFill>
                <a:latin typeface="Cambria"/>
                <a:ea typeface="Times New Roman"/>
                <a:cs typeface="Times New Roman"/>
              </a:rPr>
              <a:t>Européenne</a:t>
            </a:r>
            <a:r>
              <a:rPr lang="fr-FR" b="1" dirty="0">
                <a:solidFill>
                  <a:srgbClr val="00B050"/>
                </a:solidFill>
                <a:latin typeface="Cambria"/>
                <a:ea typeface="Times New Roman"/>
                <a:cs typeface="Times New Roman"/>
              </a:rPr>
              <a:t> « Utilisation des équipements » 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209541" y="2120270"/>
            <a:ext cx="1" cy="43619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264151" y="2044806"/>
            <a:ext cx="4047" cy="4437424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2189602" y="2852937"/>
            <a:ext cx="1549806" cy="344587"/>
          </a:xfrm>
          <a:prstGeom prst="roundRect">
            <a:avLst/>
          </a:prstGeom>
          <a:solidFill>
            <a:schemeClr val="bg1">
              <a:lumMod val="50000"/>
              <a:alpha val="24000"/>
            </a:schemeClr>
          </a:solidFill>
          <a:ln w="9525">
            <a:noFill/>
            <a:miter lim="800000"/>
            <a:headEnd/>
            <a:tailEnd/>
          </a:ln>
          <a:effectLst>
            <a:glow rad="177800">
              <a:schemeClr val="bg1">
                <a:lumMod val="50000"/>
                <a:alpha val="45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sz="1600" b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Importateur</a:t>
            </a:r>
            <a:endParaRPr lang="fr-FR" sz="1600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790578" y="2784578"/>
            <a:ext cx="1445633" cy="442912"/>
          </a:xfrm>
          <a:prstGeom prst="roundRect">
            <a:avLst/>
          </a:prstGeom>
          <a:solidFill>
            <a:schemeClr val="bg1">
              <a:lumMod val="50000"/>
              <a:alpha val="24000"/>
            </a:schemeClr>
          </a:solidFill>
          <a:ln w="9525">
            <a:noFill/>
            <a:miter lim="800000"/>
            <a:headEnd/>
            <a:tailEnd/>
          </a:ln>
          <a:effectLst>
            <a:glow rad="177800">
              <a:schemeClr val="bg1">
                <a:lumMod val="50000"/>
                <a:alpha val="45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sz="1600" b="1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Distributeur</a:t>
            </a:r>
            <a:endParaRPr lang="fr-FR" sz="160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787144" y="2668172"/>
            <a:ext cx="3352831" cy="5293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9525">
            <a:noFill/>
            <a:miter lim="800000"/>
            <a:headEnd/>
            <a:tailEnd/>
          </a:ln>
          <a:effectLst>
            <a:glow rad="139700">
              <a:srgbClr val="00B050">
                <a:alpha val="40000"/>
              </a:srgb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b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Employeur-Utilisateur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3166973" y="3890269"/>
            <a:ext cx="0" cy="111586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168008" y="4044822"/>
            <a:ext cx="0" cy="27476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2439126" y="2348880"/>
            <a:ext cx="992578" cy="31929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bg1">
                <a:lumMod val="50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sz="1600" b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OEM</a:t>
            </a:r>
            <a:endParaRPr lang="fr-FR" sz="1600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sp>
        <p:nvSpPr>
          <p:cNvPr id="24" name="ZoneTexte 22"/>
          <p:cNvSpPr txBox="1"/>
          <p:nvPr/>
        </p:nvSpPr>
        <p:spPr>
          <a:xfrm>
            <a:off x="5336158" y="4725145"/>
            <a:ext cx="4576266" cy="445689"/>
          </a:xfrm>
          <a:prstGeom prst="rect">
            <a:avLst/>
          </a:prstGeom>
          <a:solidFill>
            <a:srgbClr val="00B050">
              <a:alpha val="44000"/>
            </a:srgbClr>
          </a:solidFill>
          <a:ln w="9525">
            <a:noFill/>
            <a:miter lim="800000"/>
            <a:headEnd/>
            <a:tailEnd/>
          </a:ln>
          <a:effectLst>
            <a:glow rad="139700">
              <a:srgbClr val="00B050">
                <a:alpha val="40000"/>
              </a:srgb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>
            <a:defPPr>
              <a:defRPr lang="fr-FR"/>
            </a:defPPr>
            <a:lvl1pPr algn="ctr">
              <a:spcAft>
                <a:spcPts val="0"/>
              </a:spcAft>
              <a:defRPr sz="1200" b="1">
                <a:effectLst/>
                <a:latin typeface="Cambria"/>
                <a:ea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</a:pPr>
            <a:r>
              <a:rPr lang="fr-FR" sz="1800" u="sng" dirty="0">
                <a:solidFill>
                  <a:srgbClr val="FF0000"/>
                </a:solidFill>
              </a:rPr>
              <a:t>MAINTIEN en ETAT DE CONFORMITE</a:t>
            </a:r>
            <a:endParaRPr lang="fr-FR" sz="1800" u="sng" baseline="30000" dirty="0">
              <a:solidFill>
                <a:srgbClr val="FF0000"/>
              </a:solidFill>
            </a:endParaRPr>
          </a:p>
        </p:txBody>
      </p:sp>
      <p:sp>
        <p:nvSpPr>
          <p:cNvPr id="25" name="ZoneTexte 22"/>
          <p:cNvSpPr txBox="1"/>
          <p:nvPr/>
        </p:nvSpPr>
        <p:spPr>
          <a:xfrm>
            <a:off x="5366790" y="5274844"/>
            <a:ext cx="4545635" cy="13609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sz="1600" b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RECOMMANDATIONS MINISTERIELLES  :</a:t>
            </a:r>
            <a:endParaRPr lang="fr-FR" sz="1600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buFont typeface="Wingdings"/>
              <a:buChar char="à"/>
            </a:pPr>
            <a:r>
              <a:rPr lang="fr-FR" sz="1600" dirty="0">
                <a:solidFill>
                  <a:srgbClr val="0070C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Evaluation globale risques    </a:t>
            </a:r>
          </a:p>
          <a:p>
            <a:pPr marL="285750" indent="-285750" defTabSz="914400" fontAlgn="base">
              <a:spcBef>
                <a:spcPct val="0"/>
              </a:spcBef>
              <a:buFont typeface="Wingdings"/>
              <a:buChar char="à"/>
            </a:pPr>
            <a:r>
              <a:rPr lang="fr-FR" sz="1600" dirty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Dossier modification</a:t>
            </a:r>
            <a:endParaRPr lang="fr-FR" sz="1600" dirty="0">
              <a:solidFill>
                <a:prstClr val="black"/>
              </a:solidFill>
              <a:latin typeface="Cambria" panose="02040503050406030204" pitchFamily="18" charset="0"/>
              <a:ea typeface="Times New Roman"/>
              <a:cs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buFont typeface="Wingdings"/>
              <a:buChar char="à"/>
            </a:pPr>
            <a:r>
              <a:rPr lang="fr-FR" sz="1600" dirty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Notice d'instructions (mise à jour)      </a:t>
            </a:r>
          </a:p>
          <a:p>
            <a:pPr marL="285750" indent="-285750" defTabSz="914400" fontAlgn="base">
              <a:spcBef>
                <a:spcPct val="0"/>
              </a:spcBef>
              <a:buFont typeface="Wingdings"/>
              <a:buChar char="à"/>
            </a:pPr>
            <a:r>
              <a:rPr lang="fr-FR" sz="1600" dirty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Former/Informer</a:t>
            </a:r>
            <a:endParaRPr lang="fr-FR" sz="1600" dirty="0">
              <a:solidFill>
                <a:prstClr val="black"/>
              </a:solidFill>
              <a:latin typeface="Cambria" panose="02040503050406030204" pitchFamily="18" charset="0"/>
              <a:ea typeface="Times New Roman"/>
              <a:cs typeface="Arial" charset="0"/>
            </a:endParaRPr>
          </a:p>
        </p:txBody>
      </p:sp>
      <p:sp>
        <p:nvSpPr>
          <p:cNvPr id="26" name="ZoneTexte 39"/>
          <p:cNvSpPr txBox="1"/>
          <p:nvPr/>
        </p:nvSpPr>
        <p:spPr>
          <a:xfrm>
            <a:off x="2555492" y="4931215"/>
            <a:ext cx="2532396" cy="1666700"/>
          </a:xfrm>
          <a:prstGeom prst="rect">
            <a:avLst/>
          </a:prstGeom>
          <a:solidFill>
            <a:schemeClr val="bg1">
              <a:lumMod val="50000"/>
              <a:alpha val="14000"/>
            </a:schemeClr>
          </a:solidFill>
          <a:ln w="9525">
            <a:noFill/>
            <a:miter lim="800000"/>
            <a:headEnd/>
            <a:tailEnd/>
          </a:ln>
          <a:effectLst>
            <a:glow rad="177800">
              <a:schemeClr val="bg1">
                <a:lumMod val="50000"/>
                <a:alpha val="45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b="1" u="sng" dirty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CONFORMITE</a:t>
            </a:r>
            <a:r>
              <a:rPr lang="fr-FR" b="1" dirty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 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  <a:p>
            <a:pPr defTabSz="914400" fontAlgn="base">
              <a:spcBef>
                <a:spcPts val="300"/>
              </a:spcBef>
            </a:pPr>
            <a:r>
              <a:rPr lang="fr-FR" sz="1600" dirty="0">
                <a:solidFill>
                  <a:srgbClr val="0070C0"/>
                </a:solidFill>
                <a:latin typeface="Cambria"/>
                <a:ea typeface="Times New Roman"/>
                <a:cs typeface="Times New Roman"/>
                <a:sym typeface="Wingdings"/>
              </a:rPr>
              <a:t></a:t>
            </a:r>
            <a:r>
              <a:rPr lang="fr-FR" sz="1600" dirty="0">
                <a:solidFill>
                  <a:srgbClr val="0070C0"/>
                </a:solidFill>
                <a:latin typeface="Cambria"/>
                <a:ea typeface="Times New Roman"/>
                <a:cs typeface="Times New Roman"/>
              </a:rPr>
              <a:t> Analyse de risques </a:t>
            </a:r>
            <a:endParaRPr lang="fr-FR" sz="1600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buFont typeface="Wingdings"/>
              <a:buChar char="à"/>
            </a:pPr>
            <a:r>
              <a:rPr lang="fr-FR" sz="1600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Dossier Technique</a:t>
            </a:r>
          </a:p>
          <a:p>
            <a:pPr marL="285750" indent="-285750" defTabSz="914400" fontAlgn="base">
              <a:spcBef>
                <a:spcPct val="0"/>
              </a:spcBef>
              <a:buFont typeface="Wingdings"/>
              <a:buChar char="à"/>
            </a:pPr>
            <a:r>
              <a:rPr lang="fr-FR" sz="1600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Déclaration CE </a:t>
            </a:r>
            <a:endParaRPr lang="fr-FR" sz="1600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  <a:p>
            <a:pPr defTabSz="914400" fontAlgn="base">
              <a:spcBef>
                <a:spcPct val="0"/>
              </a:spcBef>
            </a:pPr>
            <a:r>
              <a:rPr lang="fr-FR" sz="1600" dirty="0">
                <a:solidFill>
                  <a:prstClr val="black"/>
                </a:solidFill>
                <a:latin typeface="Cambria"/>
                <a:ea typeface="Times New Roman"/>
                <a:cs typeface="Times New Roman"/>
                <a:sym typeface="Wingdings"/>
              </a:rPr>
              <a:t></a:t>
            </a:r>
            <a:r>
              <a:rPr lang="fr-FR" sz="1600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 Marquage CE</a:t>
            </a:r>
            <a:endParaRPr lang="fr-FR" sz="1600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  <a:p>
            <a:pPr defTabSz="914400" fontAlgn="base">
              <a:spcBef>
                <a:spcPct val="0"/>
              </a:spcBef>
            </a:pPr>
            <a:r>
              <a:rPr lang="fr-FR" sz="1600" dirty="0">
                <a:solidFill>
                  <a:prstClr val="black"/>
                </a:solidFill>
                <a:latin typeface="Cambria"/>
                <a:ea typeface="Times New Roman"/>
                <a:cs typeface="Times New Roman"/>
                <a:sym typeface="Wingdings"/>
              </a:rPr>
              <a:t></a:t>
            </a:r>
            <a:r>
              <a:rPr lang="fr-FR" sz="1600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 Notice d'instructions</a:t>
            </a:r>
            <a:endParaRPr lang="fr-FR" sz="1600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sp>
        <p:nvSpPr>
          <p:cNvPr id="28" name="Zone de texte 2"/>
          <p:cNvSpPr txBox="1">
            <a:spLocks noChangeArrowheads="1"/>
          </p:cNvSpPr>
          <p:nvPr/>
        </p:nvSpPr>
        <p:spPr bwMode="auto">
          <a:xfrm rot="16200000">
            <a:off x="1016891" y="5123735"/>
            <a:ext cx="1808187" cy="434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defTabSz="914400" fontAlgn="base">
              <a:lnSpc>
                <a:spcPct val="115000"/>
              </a:lnSpc>
              <a:spcBef>
                <a:spcPct val="0"/>
              </a:spcBef>
            </a:pPr>
            <a:r>
              <a:rPr lang="en-GB" b="1" dirty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OBLIGATIONS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Zone de texte 2"/>
          <p:cNvSpPr txBox="1">
            <a:spLocks noChangeArrowheads="1"/>
          </p:cNvSpPr>
          <p:nvPr/>
        </p:nvSpPr>
        <p:spPr bwMode="auto">
          <a:xfrm rot="16200000">
            <a:off x="700537" y="2923627"/>
            <a:ext cx="2444455" cy="4385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defTabSz="914400" fontAlgn="base">
              <a:lnSpc>
                <a:spcPct val="115000"/>
              </a:lnSpc>
              <a:spcBef>
                <a:spcPct val="0"/>
              </a:spcBef>
            </a:pPr>
            <a:r>
              <a:rPr lang="fr-FR" b="1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RESPONSABLE(S)</a:t>
            </a:r>
            <a:endParaRPr lang="fr-FR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ZoneTexte 24"/>
          <p:cNvSpPr txBox="1"/>
          <p:nvPr/>
        </p:nvSpPr>
        <p:spPr>
          <a:xfrm>
            <a:off x="9033253" y="3544551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</a:pPr>
            <a:r>
              <a:rPr lang="fr-FR" sz="1600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Vie de la machine</a:t>
            </a:r>
            <a:endParaRPr lang="fr-FR" sz="1600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6438924" y="4168130"/>
            <a:ext cx="1577145" cy="38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rgbClr val="00B050">
                <a:alpha val="40000"/>
              </a:srgb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b="1" dirty="0">
                <a:solidFill>
                  <a:srgbClr val="1173CD"/>
                </a:solidFill>
                <a:latin typeface="Cambria"/>
                <a:ea typeface="Times New Roman"/>
                <a:cs typeface="Times New Roman"/>
              </a:rPr>
              <a:t>Modification</a:t>
            </a:r>
            <a:endParaRPr lang="fr-FR" dirty="0">
              <a:solidFill>
                <a:srgbClr val="1173CD"/>
              </a:solidFill>
              <a:latin typeface="Times New Roman"/>
              <a:ea typeface="Times New Roman"/>
              <a:cs typeface="Arial" charset="0"/>
            </a:endParaRP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5394066" y="3574097"/>
            <a:ext cx="1800200" cy="25402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defPPr>
              <a:defRPr lang="fr-FR"/>
            </a:defPPr>
            <a:lvl1pPr algn="r">
              <a:spcAft>
                <a:spcPts val="0"/>
              </a:spcAft>
              <a:defRPr sz="1600" b="1">
                <a:solidFill>
                  <a:srgbClr val="808080"/>
                </a:solidFill>
                <a:effectLst/>
                <a:latin typeface="Cambria"/>
                <a:ea typeface="Times New Roman"/>
                <a:cs typeface="Times New Roman"/>
              </a:defRPr>
            </a:lvl1pPr>
          </a:lstStyle>
          <a:p>
            <a:pPr algn="l" defTabSz="914400" fontAlgn="base">
              <a:spcBef>
                <a:spcPct val="0"/>
              </a:spcBef>
            </a:pPr>
            <a:r>
              <a:rPr lang="fr-FR" dirty="0">
                <a:solidFill>
                  <a:srgbClr val="00B050"/>
                </a:solidFill>
              </a:rPr>
              <a:t>1ère</a:t>
            </a:r>
            <a:r>
              <a:rPr lang="fr-FR" dirty="0"/>
              <a:t> </a:t>
            </a:r>
            <a:r>
              <a:rPr lang="fr-FR" dirty="0">
                <a:solidFill>
                  <a:srgbClr val="00B050"/>
                </a:solidFill>
              </a:rPr>
              <a:t>utilisation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3790578" y="2348881"/>
            <a:ext cx="1167" cy="18249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3575721" y="3890269"/>
            <a:ext cx="214857" cy="28352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2"/>
          <p:cNvSpPr>
            <a:spLocks noGrp="1"/>
          </p:cNvSpPr>
          <p:nvPr/>
        </p:nvSpPr>
        <p:spPr>
          <a:xfrm>
            <a:off x="2005936" y="3356993"/>
            <a:ext cx="1785808" cy="53327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r" defTabSz="914400" fontAlgn="base">
              <a:spcBef>
                <a:spcPct val="0"/>
              </a:spcBef>
            </a:pPr>
            <a:r>
              <a:rPr lang="fr-FR" sz="1600" b="1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mise sur marché dans UE</a:t>
            </a:r>
            <a:endParaRPr lang="fr-FR" sz="1600" b="1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4994345" y="3899144"/>
            <a:ext cx="208052" cy="268072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contenu 2"/>
          <p:cNvSpPr>
            <a:spLocks noGrp="1"/>
          </p:cNvSpPr>
          <p:nvPr/>
        </p:nvSpPr>
        <p:spPr>
          <a:xfrm>
            <a:off x="3330888" y="3377510"/>
            <a:ext cx="1785808" cy="53327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r" defTabSz="914400" fontAlgn="base">
              <a:spcBef>
                <a:spcPct val="0"/>
              </a:spcBef>
            </a:pPr>
            <a:r>
              <a:rPr lang="fr-FR" sz="1600" b="1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1</a:t>
            </a:r>
            <a:r>
              <a:rPr lang="fr-FR" sz="1600" b="1" baseline="30000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ère</a:t>
            </a:r>
            <a:r>
              <a:rPr lang="fr-FR" sz="1600" b="1" dirty="0">
                <a:solidFill>
                  <a:srgbClr val="808080"/>
                </a:solidFill>
                <a:latin typeface="Cambria"/>
                <a:ea typeface="Times New Roman"/>
                <a:cs typeface="Times New Roman"/>
              </a:rPr>
              <a:t> mise en service</a:t>
            </a:r>
            <a:endParaRPr lang="fr-FR" sz="1600" b="1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4929014" y="3919714"/>
            <a:ext cx="0" cy="110287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5268198" y="3890269"/>
            <a:ext cx="251739" cy="272370"/>
          </a:xfrm>
          <a:prstGeom prst="line">
            <a:avLst/>
          </a:prstGeom>
          <a:ln w="31750">
            <a:solidFill>
              <a:srgbClr val="00B05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5620410" y="3939294"/>
            <a:ext cx="0" cy="785851"/>
          </a:xfrm>
          <a:prstGeom prst="line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6838540" y="4460323"/>
            <a:ext cx="6568" cy="267615"/>
          </a:xfrm>
          <a:prstGeom prst="line">
            <a:avLst/>
          </a:prstGeom>
          <a:ln w="50800">
            <a:solidFill>
              <a:srgbClr val="0067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6845108" y="4791486"/>
            <a:ext cx="0" cy="483359"/>
          </a:xfrm>
          <a:prstGeom prst="line">
            <a:avLst/>
          </a:prstGeom>
          <a:ln w="508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 flipV="1">
            <a:off x="6168070" y="4169335"/>
            <a:ext cx="295062" cy="182084"/>
          </a:xfrm>
          <a:prstGeom prst="line">
            <a:avLst/>
          </a:prstGeom>
          <a:ln w="19050">
            <a:solidFill>
              <a:srgbClr val="0067B8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space réservé du contenu 2"/>
          <p:cNvSpPr txBox="1">
            <a:spLocks/>
          </p:cNvSpPr>
          <p:nvPr/>
        </p:nvSpPr>
        <p:spPr>
          <a:xfrm>
            <a:off x="3302203" y="4365104"/>
            <a:ext cx="1577145" cy="38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rgbClr val="00B050">
                <a:alpha val="40000"/>
              </a:srgb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b="1" dirty="0">
                <a:solidFill>
                  <a:srgbClr val="1173CD"/>
                </a:solidFill>
                <a:latin typeface="Cambria"/>
                <a:ea typeface="Times New Roman"/>
                <a:cs typeface="Times New Roman"/>
              </a:rPr>
              <a:t>Modification</a:t>
            </a:r>
            <a:endParaRPr lang="fr-FR" dirty="0">
              <a:solidFill>
                <a:srgbClr val="1173CD"/>
              </a:solidFill>
              <a:latin typeface="Times New Roman"/>
              <a:ea typeface="Times New Roman"/>
              <a:cs typeface="Arial" charset="0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4152082" y="4655884"/>
            <a:ext cx="0" cy="353042"/>
          </a:xfrm>
          <a:prstGeom prst="line">
            <a:avLst/>
          </a:prstGeom>
          <a:ln w="50800">
            <a:solidFill>
              <a:srgbClr val="0067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H="1" flipV="1">
            <a:off x="4003493" y="4178860"/>
            <a:ext cx="103958" cy="281463"/>
          </a:xfrm>
          <a:prstGeom prst="line">
            <a:avLst/>
          </a:prstGeom>
          <a:ln w="19050">
            <a:solidFill>
              <a:srgbClr val="0067B8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4003493" y="4036405"/>
            <a:ext cx="0" cy="27476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3780564" y="2317620"/>
            <a:ext cx="1451341" cy="31929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bg1">
                <a:lumMod val="50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fr-FR" sz="1600" b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Constructeur</a:t>
            </a:r>
            <a:endParaRPr lang="fr-FR" sz="1600" dirty="0">
              <a:solidFill>
                <a:prstClr val="black"/>
              </a:solidFill>
              <a:latin typeface="Times New Roman"/>
              <a:ea typeface="Times New Roman"/>
              <a:cs typeface="Arial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8182692" y="4183200"/>
            <a:ext cx="2233789" cy="38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rgbClr val="00B050">
                <a:alpha val="40000"/>
              </a:srgbClr>
            </a:glo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 rot="0" vert="horz" wrap="square" lIns="91440" tIns="45720" rIns="91440" bIns="45720" rtlCol="0" anchor="t" anchorCtr="0">
            <a:noAutofit/>
            <a:flatTx/>
          </a:bodyPr>
          <a:lstStyle/>
          <a:p>
            <a:pPr defTabSz="914400" fontAlgn="base">
              <a:spcBef>
                <a:spcPct val="0"/>
              </a:spcBef>
            </a:pPr>
            <a:r>
              <a:rPr lang="fr-FR" b="1" dirty="0">
                <a:solidFill>
                  <a:srgbClr val="1173CD"/>
                </a:solidFill>
                <a:latin typeface="Cambria"/>
                <a:ea typeface="Times New Roman"/>
                <a:cs typeface="Times New Roman"/>
              </a:rPr>
              <a:t>« </a:t>
            </a:r>
            <a:r>
              <a:rPr lang="fr-FR" b="1" i="1" dirty="0" err="1">
                <a:solidFill>
                  <a:srgbClr val="1173CD"/>
                </a:solidFill>
                <a:latin typeface="Cambria"/>
                <a:ea typeface="Times New Roman"/>
                <a:cs typeface="Times New Roman"/>
              </a:rPr>
              <a:t>Reconception</a:t>
            </a:r>
            <a:r>
              <a:rPr lang="fr-FR" b="1" dirty="0">
                <a:solidFill>
                  <a:srgbClr val="1173CD"/>
                </a:solidFill>
                <a:latin typeface="Cambria"/>
                <a:ea typeface="Times New Roman"/>
                <a:cs typeface="Times New Roman"/>
              </a:rPr>
              <a:t> </a:t>
            </a:r>
            <a:r>
              <a:rPr lang="fr-FR" sz="1400" b="1" baseline="30000" dirty="0">
                <a:solidFill>
                  <a:srgbClr val="1173CD"/>
                </a:solidFill>
                <a:latin typeface="Cambria"/>
                <a:ea typeface="Times New Roman"/>
                <a:cs typeface="Times New Roman"/>
              </a:rPr>
              <a:t>(1) </a:t>
            </a:r>
            <a:r>
              <a:rPr lang="fr-FR" b="1" dirty="0">
                <a:solidFill>
                  <a:srgbClr val="1173CD"/>
                </a:solidFill>
                <a:latin typeface="Cambria"/>
                <a:ea typeface="Times New Roman"/>
                <a:cs typeface="Times New Roman"/>
              </a:rPr>
              <a:t>»</a:t>
            </a:r>
            <a:endParaRPr lang="fr-FR" dirty="0">
              <a:solidFill>
                <a:srgbClr val="1173CD"/>
              </a:solidFill>
              <a:latin typeface="Times New Roman"/>
              <a:ea typeface="Times New Roman"/>
              <a:cs typeface="Arial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H="1" flipV="1">
            <a:off x="7940304" y="4184405"/>
            <a:ext cx="295062" cy="182084"/>
          </a:xfrm>
          <a:prstGeom prst="line">
            <a:avLst/>
          </a:prstGeom>
          <a:ln w="19050">
            <a:solidFill>
              <a:srgbClr val="0067B8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7940304" y="4047021"/>
            <a:ext cx="0" cy="27476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9768409" y="4598672"/>
            <a:ext cx="416971" cy="274487"/>
          </a:xfrm>
          <a:prstGeom prst="line">
            <a:avLst/>
          </a:prstGeom>
          <a:ln w="31750">
            <a:solidFill>
              <a:srgbClr val="1173C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0185379" y="4873158"/>
            <a:ext cx="0" cy="1762592"/>
          </a:xfrm>
          <a:prstGeom prst="line">
            <a:avLst/>
          </a:prstGeom>
          <a:ln w="31750">
            <a:solidFill>
              <a:srgbClr val="1173C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5137500" y="6635751"/>
            <a:ext cx="5047881" cy="13131"/>
          </a:xfrm>
          <a:prstGeom prst="line">
            <a:avLst/>
          </a:prstGeom>
          <a:ln w="31750">
            <a:solidFill>
              <a:srgbClr val="1173C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 flipV="1">
            <a:off x="4914500" y="6453188"/>
            <a:ext cx="273386" cy="182564"/>
          </a:xfrm>
          <a:prstGeom prst="line">
            <a:avLst/>
          </a:prstGeom>
          <a:ln w="50800">
            <a:solidFill>
              <a:srgbClr val="0067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976406" y="6546830"/>
            <a:ext cx="2391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baseline="30000" dirty="0">
                <a:solidFill>
                  <a:srgbClr val="1173CD"/>
                </a:solidFill>
                <a:latin typeface="Cambria"/>
                <a:ea typeface="Times New Roman"/>
                <a:cs typeface="Times New Roman"/>
              </a:rPr>
              <a:t>(1)  </a:t>
            </a:r>
            <a:r>
              <a:rPr lang="fr-FR" sz="1600" b="1" dirty="0">
                <a:solidFill>
                  <a:srgbClr val="1173CD"/>
                </a:solidFill>
                <a:latin typeface="Cambria"/>
                <a:ea typeface="Times New Roman"/>
                <a:cs typeface="Times New Roman"/>
              </a:rPr>
              <a:t>Cas théorique</a:t>
            </a:r>
            <a:endParaRPr lang="fr-FR" sz="16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5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 bwMode="auto">
          <a:xfrm>
            <a:off x="1775520" y="2751064"/>
            <a:ext cx="864096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3600" dirty="0"/>
              <a:t>Principes généraux issus du guide DGT</a:t>
            </a:r>
            <a:br>
              <a:rPr lang="fr-FR" altLang="fr-FR" sz="3600" dirty="0"/>
            </a:br>
            <a:r>
              <a:rPr lang="fr-FR" altLang="fr-FR" sz="1000" dirty="0"/>
              <a:t> </a:t>
            </a:r>
            <a:br>
              <a:rPr lang="fr-FR" altLang="fr-FR" sz="3600" dirty="0"/>
            </a:br>
            <a:r>
              <a:rPr lang="fr-FR" altLang="fr-FR" sz="3600" dirty="0"/>
              <a:t>« Modification des machines en service »</a:t>
            </a:r>
            <a:br>
              <a:rPr lang="en-US" sz="3600" dirty="0"/>
            </a:br>
            <a:endParaRPr lang="fr-FR" altLang="fr-FR" sz="3600" dirty="0"/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495600" y="4581129"/>
            <a:ext cx="7336904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Journée Occasion </a:t>
            </a:r>
          </a:p>
          <a:p>
            <a:pPr eaLnBrk="1" hangingPunct="1"/>
            <a:r>
              <a:rPr lang="fr-FR" altLang="fr-FR" dirty="0" err="1"/>
              <a:t>Exide</a:t>
            </a:r>
            <a:r>
              <a:rPr lang="fr-FR" altLang="fr-FR" dirty="0"/>
              <a:t> Technologies, Lille</a:t>
            </a:r>
          </a:p>
          <a:p>
            <a:pPr eaLnBrk="1" hangingPunct="1"/>
            <a:r>
              <a:rPr lang="fr-FR" altLang="fr-FR" dirty="0"/>
              <a:t>15 novembre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3472" y="578946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1" defTabSz="914400">
              <a:spcBef>
                <a:spcPct val="0"/>
              </a:spcBef>
              <a:tabLst>
                <a:tab pos="357188" algn="l"/>
              </a:tabLst>
              <a:defRPr/>
            </a:pPr>
            <a:endParaRPr lang="fr-FR" sz="2000" b="1" dirty="0">
              <a:solidFill>
                <a:srgbClr val="A5A7A9"/>
              </a:solidFill>
              <a:latin typeface="Calibri" pitchFamily="34" charset="0"/>
              <a:cs typeface="Arial" charset="0"/>
            </a:endParaRPr>
          </a:p>
          <a:p>
            <a:pPr marL="514350" lvl="1" defTabSz="914400">
              <a:spcBef>
                <a:spcPct val="0"/>
              </a:spcBef>
              <a:tabLst>
                <a:tab pos="357188" algn="l"/>
              </a:tabLst>
              <a:defRPr/>
            </a:pPr>
            <a:r>
              <a:rPr lang="fr-FR" sz="2000" b="1" dirty="0">
                <a:solidFill>
                  <a:srgbClr val="A5A7A9"/>
                </a:solidFill>
                <a:latin typeface="Calibri" pitchFamily="34" charset="0"/>
                <a:cs typeface="Arial" charset="0"/>
              </a:rPr>
              <a:t>Contact: </a:t>
            </a:r>
          </a:p>
          <a:p>
            <a:pPr marL="514350" lvl="1" defTabSz="914400">
              <a:spcBef>
                <a:spcPct val="0"/>
              </a:spcBef>
              <a:tabLst>
                <a:tab pos="357188" algn="l"/>
              </a:tabLst>
              <a:defRPr/>
            </a:pPr>
            <a:r>
              <a:rPr lang="fr-FR" sz="2000" b="1" dirty="0">
                <a:solidFill>
                  <a:srgbClr val="A5A7A9"/>
                </a:solidFill>
                <a:latin typeface="Calibri" pitchFamily="34" charset="0"/>
                <a:cs typeface="Arial" charset="0"/>
                <a:hlinkClick r:id="rId3"/>
              </a:rPr>
              <a:t>richard.cleveland@cisma.fr</a:t>
            </a:r>
            <a:endParaRPr lang="fr-FR" sz="2000" b="1" dirty="0">
              <a:solidFill>
                <a:srgbClr val="A5A7A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21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Principes généraux du guide DGT,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73882"/>
            <a:ext cx="8892480" cy="6038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600" b="1" dirty="0">
                <a:solidFill>
                  <a:srgbClr val="0067B8"/>
                </a:solidFill>
              </a:rPr>
              <a:t>Guide DGT</a:t>
            </a:r>
            <a:r>
              <a:rPr lang="fr-FR" sz="2600" b="1" dirty="0">
                <a:solidFill>
                  <a:srgbClr val="0067B8"/>
                </a:solidFill>
              </a:rPr>
              <a:t>* relatif aux opérations de modification des machines en service**, nov. 2014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r>
              <a:rPr lang="fr-FR" altLang="fr-FR" sz="2400" b="1" dirty="0">
                <a:solidFill>
                  <a:srgbClr val="E8147B"/>
                </a:solidFill>
              </a:rPr>
              <a:t>Fondement juridique</a:t>
            </a: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5494" y="1916833"/>
            <a:ext cx="8438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Obligation 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(issue du Code du Travail et de la Directive 2009/104/CE) </a:t>
            </a:r>
            <a:r>
              <a:rPr lang="fr-FR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de MAINTIEN EN ETAT DE CONFORMITE incombant à l’employeur-utilisateur</a:t>
            </a:r>
            <a:endParaRPr lang="fr-FR" sz="800" b="1" dirty="0">
              <a:solidFill>
                <a:srgbClr val="0067B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47528" y="580526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* DGT: Direction Générale du Travail, Ministère du Travail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**Texte publié au Bulletin Officiel du Ministère du Travail, de l’Emploi, de la Formation Professionnelle et du Dialogue Social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494" y="3861048"/>
            <a:ext cx="8278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8B8E91"/>
                </a:solidFill>
                <a:latin typeface="Calibri" pitchFamily="34" charset="0"/>
                <a:cs typeface="Arial" charset="0"/>
              </a:rPr>
              <a:t>Préciser notion de « modification »  de machines en service </a:t>
            </a: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8B8E91"/>
                </a:solidFill>
                <a:latin typeface="Calibri" pitchFamily="34" charset="0"/>
                <a:cs typeface="Arial" charset="0"/>
              </a:rPr>
              <a:t>Rappeler les règles que doivent prendre en compte les employeurs </a:t>
            </a: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8B8E91"/>
                </a:solidFill>
                <a:latin typeface="Calibri" pitchFamily="34" charset="0"/>
                <a:cs typeface="Arial" charset="0"/>
              </a:rPr>
              <a:t>Proposer d</a:t>
            </a:r>
            <a:r>
              <a:rPr lang="fr-FR" altLang="fr-FR" sz="2400" b="1" dirty="0">
                <a:solidFill>
                  <a:srgbClr val="8B8E91"/>
                </a:solidFill>
                <a:latin typeface="Calibri" pitchFamily="34" charset="0"/>
                <a:cs typeface="Arial" charset="0"/>
              </a:rPr>
              <a:t>es procédures et démarches de prévention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3143" y="3327376"/>
            <a:ext cx="132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rgbClr val="E8147B"/>
                </a:solidFill>
                <a:latin typeface="Calibri" pitchFamily="34" charset="0"/>
                <a:cs typeface="Arial" charset="0"/>
              </a:rPr>
              <a:t>Objectifs</a:t>
            </a:r>
            <a:endParaRPr lang="fr-FR" sz="2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44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Principes généraux du guide DGT,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92932"/>
            <a:ext cx="8229600" cy="53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600" b="1" dirty="0">
                <a:solidFill>
                  <a:srgbClr val="E8147B"/>
                </a:solidFill>
              </a:rPr>
              <a:t>Périmètre du Guide DGT</a:t>
            </a:r>
            <a:br>
              <a:rPr lang="fr-FR" altLang="fr-FR" sz="2600" b="1" dirty="0">
                <a:solidFill>
                  <a:srgbClr val="E8147B"/>
                </a:solidFill>
              </a:rPr>
            </a:b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38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33464" y="119675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Uniquement les opérations pour lesquelles un employeur modifie ou fait modifier une machine </a:t>
            </a:r>
            <a:r>
              <a:rPr lang="fr-FR" sz="2400" b="1" u="sng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déjà utilisée une 1</a:t>
            </a:r>
            <a:r>
              <a:rPr lang="fr-FR" sz="2400" b="1" u="sng" baseline="30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ère</a:t>
            </a:r>
            <a:r>
              <a:rPr lang="fr-FR" sz="2400" b="1" u="sng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fois</a:t>
            </a: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9548784" y="2027750"/>
            <a:ext cx="9525" cy="417459"/>
          </a:xfrm>
          <a:prstGeom prst="line">
            <a:avLst/>
          </a:prstGeom>
          <a:ln w="50800">
            <a:solidFill>
              <a:srgbClr val="E81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9539258" y="836712"/>
            <a:ext cx="0" cy="369332"/>
          </a:xfrm>
          <a:prstGeom prst="line">
            <a:avLst/>
          </a:prstGeom>
          <a:ln w="50800">
            <a:solidFill>
              <a:srgbClr val="E81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5303912" y="821854"/>
            <a:ext cx="4256856" cy="32266"/>
          </a:xfrm>
          <a:prstGeom prst="line">
            <a:avLst/>
          </a:prstGeom>
          <a:ln w="50800">
            <a:solidFill>
              <a:srgbClr val="E81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9539258" y="1242919"/>
            <a:ext cx="19050" cy="784831"/>
          </a:xfrm>
          <a:prstGeom prst="line">
            <a:avLst/>
          </a:prstGeom>
          <a:ln w="50800">
            <a:solidFill>
              <a:srgbClr val="E8147B"/>
            </a:solidFill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1" t="47475" r="23687" b="22900"/>
          <a:stretch/>
        </p:blipFill>
        <p:spPr bwMode="auto">
          <a:xfrm>
            <a:off x="1708056" y="2397081"/>
            <a:ext cx="885244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6081936" y="2413124"/>
            <a:ext cx="4334544" cy="3072024"/>
          </a:xfrm>
          <a:prstGeom prst="roundRect">
            <a:avLst/>
          </a:prstGeom>
          <a:noFill/>
          <a:ln w="47625">
            <a:solidFill>
              <a:srgbClr val="E81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32340" y="2852937"/>
            <a:ext cx="17600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91384" y="2836894"/>
            <a:ext cx="17600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83160" y="6145560"/>
            <a:ext cx="749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(1) Exemple: Directive 2009/104/CE (ou Directive 1989/655/CE pour des machines plus anciennes)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904222" y="260195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629768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Principes généraux du guide DGT,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92932"/>
            <a:ext cx="8229600" cy="53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600" b="1" dirty="0">
                <a:solidFill>
                  <a:srgbClr val="0067B8"/>
                </a:solidFill>
              </a:rPr>
              <a:t>Périmètre technique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r>
              <a:rPr lang="fr-FR" altLang="fr-FR" sz="2400" b="1" dirty="0">
                <a:solidFill>
                  <a:srgbClr val="E8147B"/>
                </a:solidFill>
              </a:rPr>
              <a:t>Qu’est ce qu’une modification ? </a:t>
            </a: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39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19536" y="1485280"/>
            <a:ext cx="8496944" cy="5472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lnSpc>
                <a:spcPct val="80000"/>
              </a:lnSpc>
              <a:buNone/>
            </a:pPr>
            <a:endParaRPr lang="fr-FR" altLang="fr-FR" sz="8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Ajout ou la suppression d’un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élément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 ou d’une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fonction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 non prévue par le fabricant et non prévue dans la notice d’instruction ;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8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Ajout d’un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équipement interchangeable 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(</a:t>
            </a:r>
            <a:r>
              <a:rPr lang="fr-FR" altLang="fr-FR" sz="2400" b="1" dirty="0" err="1">
                <a:solidFill>
                  <a:srgbClr val="7D8083"/>
                </a:solidFill>
                <a:latin typeface="Calibri"/>
              </a:rPr>
              <a:t>Eq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 I) non prévu par le fabricant de la machine de base ou dont les caractéristiques de la machine destinée à le recevoir n’ont pas été définies par le fabricant de l’EI 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8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Assemblage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 d’une machine en service avec une ou plusieurs machines ou quasi-machines neuves ou en service non prévues par les notices d’instructions ou notice d’assemblage ;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8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Modification d’un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composant de sécurité 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;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8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La modification d’une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application définie</a:t>
            </a:r>
            <a:endParaRPr lang="fr-FR" altLang="fr-FR" sz="2400" b="1" dirty="0">
              <a:solidFill>
                <a:srgbClr val="7D808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82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23EF6-A799-4B7D-AB24-A769C917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des valeurs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85E896-5789-4371-82CD-75391BF80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280" y="1458272"/>
            <a:ext cx="10162903" cy="4854295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En 2017, </a:t>
            </a:r>
            <a:r>
              <a:rPr lang="fr-FR" b="1" dirty="0">
                <a:solidFill>
                  <a:schemeClr val="tx1"/>
                </a:solidFill>
              </a:rPr>
              <a:t>12 433 cotations et 122 825 valeurs</a:t>
            </a:r>
            <a:r>
              <a:rPr lang="fr-FR" dirty="0">
                <a:solidFill>
                  <a:schemeClr val="tx1"/>
                </a:solidFill>
              </a:rPr>
              <a:t> soumises :</a:t>
            </a:r>
          </a:p>
          <a:p>
            <a:pPr lvl="3"/>
            <a:r>
              <a:rPr lang="fr-FR" dirty="0"/>
              <a:t>Baisse de 8% de cotations et 6% de valeurs vs 2016</a:t>
            </a:r>
          </a:p>
          <a:p>
            <a:pPr lvl="3"/>
            <a:r>
              <a:rPr lang="fr-FR" dirty="0">
                <a:solidFill>
                  <a:schemeClr val="tx1"/>
                </a:solidFill>
              </a:rPr>
              <a:t>Augmentation de 5,4% et 6,5% vs 2015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b="1" dirty="0"/>
              <a:t>628 cotes et 5617 valeurs</a:t>
            </a:r>
            <a:r>
              <a:rPr lang="fr-FR" dirty="0"/>
              <a:t> calculées :</a:t>
            </a:r>
          </a:p>
          <a:p>
            <a:pPr lvl="3"/>
            <a:r>
              <a:rPr lang="fr-FR" dirty="0"/>
              <a:t>Augmentation de 7% des cotes, baisse de 2,3% de valeurs vs 2016</a:t>
            </a:r>
          </a:p>
          <a:p>
            <a:pPr lvl="3"/>
            <a:r>
              <a:rPr lang="fr-FR" dirty="0"/>
              <a:t>Augmentation de 17,6% et 10% vs 2015</a:t>
            </a:r>
            <a:br>
              <a:rPr lang="fr-FR" dirty="0"/>
            </a:br>
            <a:endParaRPr lang="fr-FR" dirty="0"/>
          </a:p>
          <a:p>
            <a:pPr lvl="1"/>
            <a:r>
              <a:rPr lang="fr-FR" b="1" dirty="0"/>
              <a:t>Baisse du nombre de </a:t>
            </a:r>
            <a:r>
              <a:rPr lang="fr-FR" b="1" dirty="0" err="1"/>
              <a:t>cotateurs</a:t>
            </a:r>
            <a:r>
              <a:rPr lang="fr-FR" dirty="0"/>
              <a:t> :</a:t>
            </a:r>
          </a:p>
          <a:p>
            <a:pPr lvl="3"/>
            <a:r>
              <a:rPr lang="fr-FR" dirty="0"/>
              <a:t>56 en 2015, 52 en 2016, 45 en 2017</a:t>
            </a:r>
          </a:p>
          <a:p>
            <a:pPr lvl="3"/>
            <a:r>
              <a:rPr lang="fr-FR" dirty="0"/>
              <a:t>Plus de travail fournis par les </a:t>
            </a:r>
            <a:r>
              <a:rPr lang="fr-FR" dirty="0" err="1"/>
              <a:t>cotateurs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510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Principes généraux du guide DGT,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92932"/>
            <a:ext cx="8229600" cy="53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600" b="1" dirty="0">
                <a:solidFill>
                  <a:srgbClr val="0067B8"/>
                </a:solidFill>
              </a:rPr>
              <a:t>Périmètre technique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r>
              <a:rPr lang="fr-FR" altLang="fr-FR" sz="2600" b="1" dirty="0">
                <a:solidFill>
                  <a:srgbClr val="E8147B"/>
                </a:solidFill>
              </a:rPr>
              <a:t>Exclusions de la notion de</a:t>
            </a:r>
            <a:r>
              <a:rPr lang="fr-FR" altLang="fr-FR" sz="2400" b="1" dirty="0">
                <a:solidFill>
                  <a:srgbClr val="E8147B"/>
                </a:solidFill>
              </a:rPr>
              <a:t> modification </a:t>
            </a: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40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19536" y="1485280"/>
            <a:ext cx="8496944" cy="49679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lnSpc>
                <a:spcPct val="80000"/>
              </a:lnSpc>
              <a:buNone/>
            </a:pPr>
            <a:endParaRPr lang="fr-FR" altLang="fr-FR" sz="8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Mise en œuvre d’une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fonction prévue 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par le fabricant 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6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Opérations de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réglage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,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maintenance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,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entretien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 et remplacement d’une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pièce référencée 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par le fabricant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6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Mise en place d’un </a:t>
            </a:r>
            <a:r>
              <a:rPr lang="fr-FR" altLang="fr-FR" sz="2400" b="1" dirty="0" err="1">
                <a:solidFill>
                  <a:srgbClr val="E8147B"/>
                </a:solidFill>
                <a:latin typeface="Calibri"/>
              </a:rPr>
              <a:t>Eq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 I prévue par le fabricant 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de la machine de base et définie dans la notice d’instructions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6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Mise en place d’un </a:t>
            </a:r>
            <a:r>
              <a:rPr lang="fr-FR" altLang="fr-FR" sz="2400" b="1" dirty="0" err="1">
                <a:solidFill>
                  <a:srgbClr val="E8147B"/>
                </a:solidFill>
                <a:latin typeface="Calibri"/>
              </a:rPr>
              <a:t>Eq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 I dont le fabricant a défini 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les modèles spécifiques ou les caractéristiques de la machine d’accueil 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6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Intégration ou le retrait d’un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outil 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6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Mise en conformité 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ou </a:t>
            </a: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remise en conformité </a:t>
            </a:r>
            <a:r>
              <a:rPr lang="fr-FR" altLang="fr-FR" sz="2400" b="1" dirty="0">
                <a:solidFill>
                  <a:srgbClr val="7D8083"/>
                </a:solidFill>
                <a:latin typeface="Calibri"/>
              </a:rPr>
              <a:t>avec les prescriptions  réglementaires applicables</a:t>
            </a: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altLang="fr-FR" sz="600" b="1" dirty="0">
              <a:solidFill>
                <a:srgbClr val="7D8083"/>
              </a:solidFill>
              <a:latin typeface="Calibri"/>
            </a:endParaRPr>
          </a:p>
          <a:p>
            <a:pPr algn="just" defTabSz="9144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E8147B"/>
                </a:solidFill>
                <a:latin typeface="Calibri"/>
              </a:rPr>
              <a:t>Réparations</a:t>
            </a:r>
          </a:p>
        </p:txBody>
      </p:sp>
    </p:spTree>
    <p:extLst>
      <p:ext uri="{BB962C8B-B14F-4D97-AF65-F5344CB8AC3E}">
        <p14:creationId xmlns:p14="http://schemas.microsoft.com/office/powerpoint/2010/main" val="3505705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Principes généraux du guide DGT,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92932"/>
            <a:ext cx="8229600" cy="53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600" b="1" dirty="0">
                <a:solidFill>
                  <a:srgbClr val="0067B8"/>
                </a:solidFill>
              </a:rPr>
              <a:t>Principes généraux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r>
              <a:rPr lang="fr-FR" altLang="fr-FR" sz="2400" b="1" dirty="0">
                <a:solidFill>
                  <a:srgbClr val="E8147B"/>
                </a:solidFill>
              </a:rPr>
              <a:t>Résumé 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41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47528" y="155679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Evaluation globale des risques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  <a:t> Documentation traçant la</a:t>
            </a: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 modification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	Dossier de modification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	Notice d’instructions mise à jour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Informer/Former salariés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528" y="494116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700" b="1" dirty="0">
                <a:solidFill>
                  <a:srgbClr val="FF0000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sz="27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Il n'y a pas à produire de nouvelle déclaration CE, ni de nouveau marquage CE, ni même de dossier technique !</a:t>
            </a:r>
            <a:endParaRPr lang="fr-FR" sz="2700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72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Principes généraux du guide DGT,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92932"/>
            <a:ext cx="8229600" cy="53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600" b="1" dirty="0">
                <a:solidFill>
                  <a:srgbClr val="0067B8"/>
                </a:solidFill>
              </a:rPr>
              <a:t>Principes généraux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r>
              <a:rPr lang="fr-FR" altLang="fr-FR" sz="2400" b="1" dirty="0">
                <a:solidFill>
                  <a:srgbClr val="E8147B"/>
                </a:solidFill>
              </a:rPr>
              <a:t>Evaluation globale des risques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42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75520" y="1484784"/>
            <a:ext cx="8712968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À faire pour la </a:t>
            </a:r>
            <a:r>
              <a:rPr lang="fr-FR" sz="2400" b="1" u="sng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partie modifiée seulement</a:t>
            </a: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, mais sous l’angle de la </a:t>
            </a:r>
            <a:r>
              <a:rPr lang="fr-FR" sz="2400" b="1" dirty="0">
                <a:solidFill>
                  <a:srgbClr val="0067B8"/>
                </a:solidFill>
                <a:latin typeface="Calibri" pitchFamily="34" charset="0"/>
                <a:cs typeface="Arial" charset="0"/>
              </a:rPr>
              <a:t>conception</a:t>
            </a: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 et de l’</a:t>
            </a:r>
            <a:r>
              <a:rPr lang="fr-FR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utilisation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Doivent être identifiés  les risques (nouveaux ou accrus dus à la modification) liés à :</a:t>
            </a:r>
          </a:p>
          <a:p>
            <a:pPr marL="0" indent="0" defTabSz="914400" eaLnBrk="1" hangingPunct="1">
              <a:buNone/>
              <a:defRPr/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     - </a:t>
            </a:r>
            <a:r>
              <a:rPr lang="fr-FR" sz="2400" b="1" dirty="0">
                <a:solidFill>
                  <a:srgbClr val="0067B8"/>
                </a:solidFill>
                <a:latin typeface="Calibri" pitchFamily="34" charset="0"/>
                <a:cs typeface="Arial" charset="0"/>
              </a:rPr>
              <a:t>fonctionnement machine   </a:t>
            </a:r>
            <a:r>
              <a:rPr lang="fr-FR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- situation de travail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(environnement)                          </a:t>
            </a:r>
            <a:r>
              <a:rPr lang="fr-FR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			    - poste de travail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41953" r="20059" b="28646"/>
          <a:stretch/>
        </p:blipFill>
        <p:spPr bwMode="auto">
          <a:xfrm>
            <a:off x="3806823" y="2348880"/>
            <a:ext cx="47758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745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Principes généraux du guide DGT,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92932"/>
            <a:ext cx="8229600" cy="53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600" b="1" dirty="0">
                <a:solidFill>
                  <a:srgbClr val="0067B8"/>
                </a:solidFill>
              </a:rPr>
              <a:t>Principes généraux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r>
              <a:rPr lang="fr-FR" altLang="fr-FR" sz="2400" b="1" dirty="0">
                <a:solidFill>
                  <a:srgbClr val="E8147B"/>
                </a:solidFill>
              </a:rPr>
              <a:t>Documentation traçant la modification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43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47528" y="1628801"/>
            <a:ext cx="8424936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Dossier de modifications</a:t>
            </a:r>
          </a:p>
          <a:p>
            <a:pPr algn="just" defTabSz="914400" eaLnBrk="1" hangingPunct="1">
              <a:buFont typeface="Wingdings" pitchFamily="2" charset="2"/>
              <a:buChar char="Ø"/>
              <a:defRPr/>
            </a:pPr>
            <a:r>
              <a:rPr lang="fr-FR" altLang="fr-FR" sz="2400" dirty="0">
                <a:solidFill>
                  <a:prstClr val="black"/>
                </a:solidFill>
                <a:latin typeface="Calibri"/>
              </a:rPr>
              <a:t>Systématiquement: description technique de la modification, résultat de l’analyse de risques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algn="just" defTabSz="914400" eaLnBrk="1" hangingPunct="1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Mettre à jour la notice d’instructions </a:t>
            </a:r>
            <a:r>
              <a:rPr lang="fr-FR" sz="2400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(ex. complément à apporter si ajout d’un Equipement Interchangeable non prévu initialement par le constructeur ou modification si changement d’un élément)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4040" y="5085184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700" b="1" dirty="0">
                <a:solidFill>
                  <a:srgbClr val="FF0000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sz="27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Il n'y a pas à produire de nouvelle déclaration CE, ni de nouveau marquage CE, ni même de dossier technique !</a:t>
            </a:r>
            <a:endParaRPr lang="fr-FR" sz="2700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83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Principes généraux du guide DGT,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92932"/>
            <a:ext cx="8229600" cy="53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600" b="1" dirty="0">
                <a:solidFill>
                  <a:srgbClr val="0067B8"/>
                </a:solidFill>
              </a:rPr>
              <a:t>Principes généraux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r>
              <a:rPr lang="fr-FR" altLang="fr-FR" sz="2600" b="1" dirty="0">
                <a:solidFill>
                  <a:srgbClr val="E8147B"/>
                </a:solidFill>
              </a:rPr>
              <a:t>Informer et former</a:t>
            </a:r>
            <a:br>
              <a:rPr lang="fr-FR" altLang="fr-FR" sz="2600" b="1" dirty="0">
                <a:solidFill>
                  <a:srgbClr val="0067B8"/>
                </a:solidFill>
              </a:rPr>
            </a:b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44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47528" y="1628801"/>
            <a:ext cx="8424936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Informer</a:t>
            </a:r>
          </a:p>
          <a:p>
            <a:pPr marL="0" indent="0" defTabSz="914400" eaLnBrk="1" hangingPunct="1">
              <a:buNone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Mettre à jour les notices d’information destinées aux opérateurs (quels qu’ils soient)</a:t>
            </a:r>
          </a:p>
          <a:p>
            <a:pPr marL="0" indent="0" defTabSz="914400" eaLnBrk="1" hangingPunct="1">
              <a:buNone/>
              <a:defRPr/>
            </a:pPr>
            <a:endParaRPr lang="fr-FR" sz="2400" b="1" dirty="0">
              <a:solidFill>
                <a:srgbClr val="7D8083"/>
              </a:solidFill>
              <a:latin typeface="Calibri" pitchFamily="34" charset="0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7D8083"/>
                </a:solidFill>
                <a:latin typeface="Calibri" pitchFamily="34" charset="0"/>
                <a:cs typeface="Arial" charset="0"/>
              </a:rPr>
              <a:t>Former</a:t>
            </a:r>
          </a:p>
          <a:p>
            <a:pPr marL="0" indent="0" defTabSz="914400" eaLnBrk="1" hangingPunct="1">
              <a:buNone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En fonction de la nature et de l’ampleur de la modification</a:t>
            </a:r>
          </a:p>
        </p:txBody>
      </p:sp>
    </p:spTree>
    <p:extLst>
      <p:ext uri="{BB962C8B-B14F-4D97-AF65-F5344CB8AC3E}">
        <p14:creationId xmlns:p14="http://schemas.microsoft.com/office/powerpoint/2010/main" val="2785127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 bwMode="auto">
          <a:xfrm>
            <a:off x="1775520" y="2751064"/>
            <a:ext cx="864096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3600" dirty="0"/>
              <a:t>Vente d’occasion</a:t>
            </a:r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495600" y="4221089"/>
            <a:ext cx="7336904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Journée Occasion </a:t>
            </a:r>
          </a:p>
          <a:p>
            <a:pPr eaLnBrk="1" hangingPunct="1"/>
            <a:r>
              <a:rPr lang="fr-FR" altLang="fr-FR" dirty="0" err="1"/>
              <a:t>Exide</a:t>
            </a:r>
            <a:r>
              <a:rPr lang="fr-FR" altLang="fr-FR" dirty="0"/>
              <a:t> Technologies, Lille</a:t>
            </a:r>
          </a:p>
          <a:p>
            <a:pPr eaLnBrk="1" hangingPunct="1"/>
            <a:r>
              <a:rPr lang="fr-FR" altLang="fr-FR" dirty="0"/>
              <a:t>15 novembre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3472" y="578946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1" defTabSz="914400">
              <a:spcBef>
                <a:spcPct val="0"/>
              </a:spcBef>
              <a:tabLst>
                <a:tab pos="357188" algn="l"/>
              </a:tabLst>
              <a:defRPr/>
            </a:pPr>
            <a:endParaRPr lang="fr-FR" sz="2000" b="1" dirty="0">
              <a:solidFill>
                <a:srgbClr val="A5A7A9"/>
              </a:solidFill>
              <a:latin typeface="Calibri" pitchFamily="34" charset="0"/>
              <a:cs typeface="Arial" charset="0"/>
            </a:endParaRPr>
          </a:p>
          <a:p>
            <a:pPr marL="514350" lvl="1" defTabSz="914400">
              <a:spcBef>
                <a:spcPct val="0"/>
              </a:spcBef>
              <a:tabLst>
                <a:tab pos="357188" algn="l"/>
              </a:tabLst>
              <a:defRPr/>
            </a:pPr>
            <a:r>
              <a:rPr lang="fr-FR" sz="2000" b="1" dirty="0">
                <a:solidFill>
                  <a:srgbClr val="A5A7A9"/>
                </a:solidFill>
                <a:latin typeface="Calibri" pitchFamily="34" charset="0"/>
                <a:cs typeface="Arial" charset="0"/>
              </a:rPr>
              <a:t>Contact: </a:t>
            </a:r>
          </a:p>
          <a:p>
            <a:pPr marL="514350" lvl="1" defTabSz="914400">
              <a:spcBef>
                <a:spcPct val="0"/>
              </a:spcBef>
              <a:tabLst>
                <a:tab pos="357188" algn="l"/>
              </a:tabLst>
              <a:defRPr/>
            </a:pPr>
            <a:r>
              <a:rPr lang="fr-FR" sz="2000" b="1" dirty="0">
                <a:solidFill>
                  <a:srgbClr val="A5A7A9"/>
                </a:solidFill>
                <a:latin typeface="Calibri" pitchFamily="34" charset="0"/>
                <a:cs typeface="Arial" charset="0"/>
                <a:hlinkClick r:id="rId3"/>
              </a:rPr>
              <a:t>richard.cleveland@cisma.fr</a:t>
            </a:r>
            <a:endParaRPr lang="fr-FR" sz="2000" b="1" dirty="0">
              <a:solidFill>
                <a:srgbClr val="A5A7A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15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Vente d’occasion,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46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22266" r="21913" b="9288"/>
          <a:stretch/>
        </p:blipFill>
        <p:spPr bwMode="auto">
          <a:xfrm>
            <a:off x="1902602" y="548680"/>
            <a:ext cx="8335565" cy="59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15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Vente d’occasion,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47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t="21230" r="21690" b="11712"/>
          <a:stretch/>
        </p:blipFill>
        <p:spPr bwMode="auto">
          <a:xfrm>
            <a:off x="1818482" y="472424"/>
            <a:ext cx="8688761" cy="598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410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Vente d’occasion,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48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22024" r="21021" b="9289"/>
          <a:stretch/>
        </p:blipFill>
        <p:spPr bwMode="auto">
          <a:xfrm>
            <a:off x="1919536" y="620688"/>
            <a:ext cx="8496944" cy="58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58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Vente d’occasion,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49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21825" r="20128" b="9289"/>
          <a:stretch/>
        </p:blipFill>
        <p:spPr bwMode="auto">
          <a:xfrm>
            <a:off x="1818481" y="620836"/>
            <a:ext cx="8605380" cy="59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23EF6-A799-4B7D-AB24-A769C917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des </a:t>
            </a:r>
            <a:r>
              <a:rPr lang="fr-FR" dirty="0" err="1"/>
              <a:t>cotateurs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85E896-5789-4371-82CD-75391BF80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9836" y="1672044"/>
            <a:ext cx="4910347" cy="4602797"/>
          </a:xfrm>
        </p:spPr>
        <p:txBody>
          <a:bodyPr/>
          <a:lstStyle/>
          <a:p>
            <a:pPr lvl="1"/>
            <a:r>
              <a:rPr lang="fr-FR" b="1" dirty="0">
                <a:solidFill>
                  <a:schemeClr val="tx1"/>
                </a:solidFill>
              </a:rPr>
              <a:t>+ de 55%</a:t>
            </a:r>
            <a:r>
              <a:rPr lang="fr-FR" dirty="0">
                <a:solidFill>
                  <a:schemeClr val="tx1"/>
                </a:solidFill>
              </a:rPr>
              <a:t> de </a:t>
            </a:r>
            <a:r>
              <a:rPr lang="fr-FR" dirty="0" err="1">
                <a:solidFill>
                  <a:schemeClr val="tx1"/>
                </a:solidFill>
              </a:rPr>
              <a:t>cotateurs</a:t>
            </a:r>
            <a:r>
              <a:rPr lang="fr-FR" dirty="0">
                <a:solidFill>
                  <a:schemeClr val="tx1"/>
                </a:solidFill>
              </a:rPr>
              <a:t> cotent plus de 250 produits :</a:t>
            </a:r>
          </a:p>
          <a:p>
            <a:pPr lvl="3"/>
            <a:r>
              <a:rPr lang="fr-FR" dirty="0"/>
              <a:t>En progression (+6,7%)</a:t>
            </a:r>
            <a:br>
              <a:rPr lang="fr-FR" dirty="0"/>
            </a:br>
            <a:endParaRPr lang="fr-FR" dirty="0"/>
          </a:p>
          <a:p>
            <a:pPr lvl="1"/>
            <a:r>
              <a:rPr lang="fr-FR" b="1" dirty="0"/>
              <a:t>Stabilité</a:t>
            </a:r>
            <a:r>
              <a:rPr lang="fr-FR" dirty="0"/>
              <a:t> des « grands » </a:t>
            </a:r>
            <a:r>
              <a:rPr lang="fr-FR" dirty="0" err="1"/>
              <a:t>cotateurs</a:t>
            </a:r>
            <a:r>
              <a:rPr lang="fr-FR" dirty="0"/>
              <a:t> (∼ 25%)</a:t>
            </a:r>
          </a:p>
        </p:txBody>
      </p:sp>
      <p:pic>
        <p:nvPicPr>
          <p:cNvPr id="7" name="Image 6" descr="cotate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5" y="1029327"/>
            <a:ext cx="6093533" cy="415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91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751389" y="34925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</a:rPr>
              <a:t>Vente d’occasion, 15 nov. 2017</a:t>
            </a:r>
            <a:endParaRPr lang="fr-FR" altLang="fr-FR" b="1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1573214" y="6453189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0A4D386B-773D-46F5-B4E6-64A7A52456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50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75520" y="592932"/>
            <a:ext cx="8712968" cy="53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800" b="1" dirty="0">
                <a:solidFill>
                  <a:srgbClr val="0067B8"/>
                </a:solidFill>
              </a:rPr>
              <a:t>Nouvelle publication</a:t>
            </a:r>
            <a:br>
              <a:rPr lang="fr-FR" altLang="fr-FR" sz="2600" b="1" dirty="0">
                <a:solidFill>
                  <a:srgbClr val="E8147B"/>
                </a:solidFill>
              </a:rPr>
            </a:br>
            <a:r>
              <a:rPr lang="fr-FR" altLang="fr-FR" sz="2400" b="1" dirty="0">
                <a:solidFill>
                  <a:srgbClr val="E8147B"/>
                </a:solidFill>
              </a:rPr>
              <a:t>Guide CISMA « Matériels d’occasion (en France) »</a:t>
            </a:r>
            <a:br>
              <a:rPr lang="fr-FR" altLang="fr-FR" sz="2400" b="1" dirty="0">
                <a:solidFill>
                  <a:srgbClr val="E8147B"/>
                </a:solidFill>
              </a:rPr>
            </a:br>
            <a:endParaRPr lang="fr-FR" altLang="fr-FR" sz="2400" b="1" dirty="0">
              <a:solidFill>
                <a:srgbClr val="E8147B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47528" y="1700808"/>
            <a:ext cx="8424936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Obligations réglementaires, contractuelles et garanties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fr-FR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Publication imminente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t="16667" r="23252" b="19445"/>
          <a:stretch/>
        </p:blipFill>
        <p:spPr bwMode="auto">
          <a:xfrm rot="5400000">
            <a:off x="4370384" y="3777740"/>
            <a:ext cx="3379222" cy="233680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7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AF38CD2B-C526-421C-8FDB-C58118D9B794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51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83632" y="2795444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4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7593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62604" y="2730137"/>
            <a:ext cx="8373291" cy="942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/>
              <a:t>Information CACES</a:t>
            </a:r>
            <a:endParaRPr lang="fr-FR" sz="4400" dirty="0"/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948103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>
                <a:solidFill>
                  <a:srgbClr val="0067B8"/>
                </a:solidFill>
                <a:latin typeface="Calibri"/>
              </a:rPr>
              <a:t>Renaud Buronfosse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322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23EF6-A799-4B7D-AB24-A769C917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 CACES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85E896-5789-4371-82CD-75391BF80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4450" y="1440032"/>
            <a:ext cx="10271305" cy="4510391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 Un CACES pour les chariots industriels à conducteur porté     </a:t>
            </a:r>
            <a:r>
              <a:rPr lang="fr-FR" dirty="0">
                <a:solidFill>
                  <a:srgbClr val="FF0000"/>
                </a:solidFill>
              </a:rPr>
              <a:t>R489</a:t>
            </a:r>
          </a:p>
          <a:p>
            <a:pPr lvl="1"/>
            <a:r>
              <a:rPr lang="fr-FR" dirty="0"/>
              <a:t> Un CACES pour les chariots industriels à conducteur accompagnant limité aux gerbeurs de levée &gt; 1,20m                 </a:t>
            </a:r>
            <a:r>
              <a:rPr lang="fr-FR" dirty="0">
                <a:solidFill>
                  <a:srgbClr val="FF0000"/>
                </a:solidFill>
              </a:rPr>
              <a:t>R485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Entrée en vigueur le 1° janvier 2020</a:t>
            </a:r>
          </a:p>
          <a:p>
            <a:pPr lvl="1"/>
            <a:r>
              <a:rPr lang="fr-FR" dirty="0"/>
              <a:t> Pendant cette période, adaptation des centres de formation, 	réalisation d’une banque de données pour les tests théoriques.  </a:t>
            </a:r>
          </a:p>
          <a:p>
            <a:pPr lvl="1"/>
            <a:r>
              <a:rPr lang="fr-FR" dirty="0"/>
              <a:t> Rappel: seule l’autorisation de conduite est obligatoire au 		regard du Code du Travail. </a:t>
            </a:r>
          </a:p>
          <a:p>
            <a:pPr lvl="1"/>
            <a:r>
              <a:rPr lang="fr-FR" dirty="0"/>
              <a:t> Pour de plus amples informations:</a:t>
            </a:r>
            <a:r>
              <a:rPr lang="fr-FR" b="1" dirty="0">
                <a:solidFill>
                  <a:srgbClr val="FF0000"/>
                </a:solidFill>
              </a:rPr>
              <a:t> 	</a:t>
            </a:r>
            <a:r>
              <a:rPr lang="fr-FR" b="1" dirty="0">
                <a:solidFill>
                  <a:srgbClr val="FF0000"/>
                </a:solidFill>
                <a:hlinkClick r:id="rId2"/>
              </a:rPr>
              <a:t>renaud.buronfosse@cisma.fr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4055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62604" y="2730137"/>
            <a:ext cx="8373291" cy="942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Information TST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948103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>
                <a:solidFill>
                  <a:srgbClr val="0067B8"/>
                </a:solidFill>
                <a:latin typeface="Calibri"/>
              </a:rPr>
              <a:t>Renaud Buronfosse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815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23EF6-A799-4B7D-AB24-A769C917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 TST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85E896-5789-4371-82CD-75391BF80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fr-FR" dirty="0"/>
              <a:t>  Au 1° janvier 2020 toute personne intervenant lors de travaux sous tension devra être habilitée dans un centre formation agréé.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/>
              <a:t>Au 1° janvier 2018 une première série de centres recevront de la part de la DGT (direction générale du travail) un agrément.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 Au 1° janvier 2017 a été créé un organisme ORG TST-IE dont le Cisma est membre fondateur pour aider la DGT à agréer les centres de formation</a:t>
            </a:r>
          </a:p>
          <a:p>
            <a:pPr lvl="1"/>
            <a:r>
              <a:rPr lang="fr-FR" dirty="0"/>
              <a:t> Pour de plus amples </a:t>
            </a:r>
            <a:r>
              <a:rPr lang="fr-FR"/>
              <a:t>informations </a:t>
            </a:r>
            <a:r>
              <a:rPr lang="fr-FR">
                <a:hlinkClick r:id="rId2"/>
              </a:rPr>
              <a:t>mailys.ngoinyuma@cisma.fr</a:t>
            </a:r>
            <a:r>
              <a:rPr lang="fr-FR"/>
              <a:t>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1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FCE42B-D12C-4A81-99F1-B97562FD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19" y="1811386"/>
            <a:ext cx="4159854" cy="4023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674270" y="2510460"/>
            <a:ext cx="8694476" cy="91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/>
              <a:t>Merci pour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A3E183-1226-44E1-8D20-99E3DABD0D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28" y="1811386"/>
            <a:ext cx="4159854" cy="4023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826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23EF6-A799-4B7D-AB24-A769C917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des marques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85E896-5789-4371-82CD-75391BF80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8916" y="1672044"/>
            <a:ext cx="4061381" cy="4602797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Près de </a:t>
            </a:r>
            <a:r>
              <a:rPr lang="fr-FR" b="1" dirty="0">
                <a:solidFill>
                  <a:schemeClr val="tx1"/>
                </a:solidFill>
              </a:rPr>
              <a:t>la moitié des marques sont cotées par au moi</a:t>
            </a:r>
            <a:r>
              <a:rPr lang="fr-FR" b="1" dirty="0"/>
              <a:t>ns </a:t>
            </a:r>
            <a:r>
              <a:rPr lang="fr-FR" b="1" dirty="0">
                <a:solidFill>
                  <a:schemeClr val="tx1"/>
                </a:solidFill>
              </a:rPr>
              <a:t>25 </a:t>
            </a:r>
            <a:r>
              <a:rPr lang="fr-FR" b="1" dirty="0" err="1">
                <a:solidFill>
                  <a:schemeClr val="tx1"/>
                </a:solidFill>
              </a:rPr>
              <a:t>cotateurs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(contre 5 en 2016)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Les marques sont </a:t>
            </a:r>
            <a:r>
              <a:rPr lang="fr-FR" b="1" dirty="0"/>
              <a:t>soit restées stables, soit on enregistré + de </a:t>
            </a:r>
            <a:r>
              <a:rPr lang="fr-FR" b="1" dirty="0" err="1"/>
              <a:t>cotateurs</a:t>
            </a:r>
            <a:r>
              <a:rPr lang="fr-FR" b="1" dirty="0"/>
              <a:t> </a:t>
            </a:r>
            <a:endParaRPr lang="fr-FR" dirty="0"/>
          </a:p>
        </p:txBody>
      </p:sp>
      <p:pic>
        <p:nvPicPr>
          <p:cNvPr id="4" name="Image 3" descr="marque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8" y="1544018"/>
            <a:ext cx="6570300" cy="38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62604" y="2138289"/>
            <a:ext cx="8373291" cy="15346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marché de l’Occasion 2017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948103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Thomas Barthélémy</a:t>
            </a:r>
          </a:p>
        </p:txBody>
      </p:sp>
    </p:spTree>
    <p:extLst>
      <p:ext uri="{BB962C8B-B14F-4D97-AF65-F5344CB8AC3E}">
        <p14:creationId xmlns:p14="http://schemas.microsoft.com/office/powerpoint/2010/main" val="302616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4843" y="1533377"/>
            <a:ext cx="6921305" cy="900332"/>
          </a:xfrm>
        </p:spPr>
        <p:txBody>
          <a:bodyPr/>
          <a:lstStyle/>
          <a:p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400" dirty="0">
                <a:solidFill>
                  <a:schemeClr val="tx1"/>
                </a:solidFill>
              </a:rPr>
              <a:t>Chariots d’occasion (unités)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Historique 2007-2016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949F24-C5CE-4117-836F-D55A0CA2F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9"/>
          <a:stretch/>
        </p:blipFill>
        <p:spPr>
          <a:xfrm>
            <a:off x="1974165" y="1533377"/>
            <a:ext cx="7856704" cy="454856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BCBC28C-D1EE-4E52-BA29-8CE5DF607138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Un peu d’histoire</a:t>
            </a:r>
          </a:p>
        </p:txBody>
      </p:sp>
    </p:spTree>
    <p:extLst>
      <p:ext uri="{BB962C8B-B14F-4D97-AF65-F5344CB8AC3E}">
        <p14:creationId xmlns:p14="http://schemas.microsoft.com/office/powerpoint/2010/main" val="203073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FBBCD82-E80A-4F6E-9002-5C4B030D1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9"/>
          <a:stretch/>
        </p:blipFill>
        <p:spPr>
          <a:xfrm>
            <a:off x="1889761" y="1664528"/>
            <a:ext cx="8553157" cy="466593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C4113BB-B2EF-48BB-9EA2-8092AABB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144" y="875282"/>
            <a:ext cx="6921305" cy="1378633"/>
          </a:xfrm>
        </p:spPr>
        <p:txBody>
          <a:bodyPr/>
          <a:lstStyle/>
          <a:p>
            <a:br>
              <a:rPr lang="fr-FR" sz="2400" dirty="0">
                <a:solidFill>
                  <a:schemeClr val="tx1"/>
                </a:solidFill>
              </a:rPr>
            </a:br>
            <a:br>
              <a:rPr lang="fr-FR" sz="2400" dirty="0">
                <a:solidFill>
                  <a:schemeClr val="tx1"/>
                </a:solidFill>
              </a:rPr>
            </a:b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Chariots d’occasion (CA)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Historique 2007-2016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39D4D1A-6F11-4C1D-BFC1-827EDCBA8CFB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Un peu d’histoire</a:t>
            </a:r>
          </a:p>
        </p:txBody>
      </p:sp>
    </p:spTree>
    <p:extLst>
      <p:ext uri="{BB962C8B-B14F-4D97-AF65-F5344CB8AC3E}">
        <p14:creationId xmlns:p14="http://schemas.microsoft.com/office/powerpoint/2010/main" val="1993220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gus">
  <a:themeElements>
    <a:clrScheme name="Personnalisée 4">
      <a:dk1>
        <a:sysClr val="windowText" lastClr="000000"/>
      </a:dk1>
      <a:lt1>
        <a:sysClr val="window" lastClr="FFFFFF"/>
      </a:lt1>
      <a:dk2>
        <a:srgbClr val="AED1F6"/>
      </a:dk2>
      <a:lt2>
        <a:srgbClr val="D5EDF4"/>
      </a:lt2>
      <a:accent1>
        <a:srgbClr val="A3DAD1"/>
      </a:accent1>
      <a:accent2>
        <a:srgbClr val="BDC1C1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us" id="{3F2142C8-152C-4E37-963F-4B9AA96B4F0A}" vid="{031A2DD7-7BA3-46E5-AD27-F982ED11C0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Argus</Template>
  <TotalTime>859</TotalTime>
  <Words>2574</Words>
  <Application>Microsoft Office PowerPoint</Application>
  <PresentationFormat>Grand écran</PresentationFormat>
  <Paragraphs>402</Paragraphs>
  <Slides>56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56</vt:i4>
      </vt:variant>
    </vt:vector>
  </HeadingPairs>
  <TitlesOfParts>
    <vt:vector size="66" baseType="lpstr">
      <vt:lpstr>Arial</vt:lpstr>
      <vt:lpstr>Calibri</vt:lpstr>
      <vt:lpstr>Calibri Light</vt:lpstr>
      <vt:lpstr>Cambria</vt:lpstr>
      <vt:lpstr>News Gothic MT</vt:lpstr>
      <vt:lpstr>Times New Roman</vt:lpstr>
      <vt:lpstr>Wingdings</vt:lpstr>
      <vt:lpstr>Wingdings 2</vt:lpstr>
      <vt:lpstr>Argus</vt:lpstr>
      <vt:lpstr>Thème Office</vt:lpstr>
      <vt:lpstr>Journée occasion -2017- Exide Technologies</vt:lpstr>
      <vt:lpstr>Présentation PowerPoint</vt:lpstr>
      <vt:lpstr>Statistiques des visites</vt:lpstr>
      <vt:lpstr>Statistiques des valeurs</vt:lpstr>
      <vt:lpstr>Statistiques des cotateurs</vt:lpstr>
      <vt:lpstr>Statistiques des marques</vt:lpstr>
      <vt:lpstr>Présentation PowerPoint</vt:lpstr>
      <vt:lpstr>   Chariots d’occasion (unités)  Historique 2007-2016 </vt:lpstr>
      <vt:lpstr>   Chariots d’occasion (CA) Historique 2007-2016 </vt:lpstr>
      <vt:lpstr>  Répartition des ventes à utilisateur final Année 2016 </vt:lpstr>
      <vt:lpstr>Répartition des volumes de transactions  Cumul 12 mois à septembre 2017 (unités et %)</vt:lpstr>
      <vt:lpstr>Comparatif des ventes  à utilisateur final Cumul janvier - septembre (unités et CA)</vt:lpstr>
      <vt:lpstr>Comparaison mensuelle 2017-2016 Cumul du CA : ventes à utilisateur final</vt:lpstr>
      <vt:lpstr>Comparatif des ventes  aux marchands  Cumul janvier - septembre (unités et CA)</vt:lpstr>
      <vt:lpstr>Comparaison mensuelle 2017-2016 Cumul du CA : ventes aux marchands</vt:lpstr>
      <vt:lpstr>Nombre de chariots ferraillés (2014-2016)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 Monde : Le marché du neuf -</vt:lpstr>
      <vt:lpstr>- Monde : Le marché du neuf -</vt:lpstr>
      <vt:lpstr>- Monde : Le marché du neuf -</vt:lpstr>
      <vt:lpstr>- Europe : Le marché du neuf -</vt:lpstr>
      <vt:lpstr>- Europe : Le marché du neuf -</vt:lpstr>
      <vt:lpstr>- Europe : Le marché du neuf -</vt:lpstr>
      <vt:lpstr>- Europe : Le marché du neuf -</vt:lpstr>
      <vt:lpstr>- Modifications de machines - régimes juridiques, obligations et recommandations</vt:lpstr>
      <vt:lpstr>Régimes juridiques des modifications Modification avant ou après la 1ère utilisation dans l’UE ?</vt:lpstr>
      <vt:lpstr>Principes généraux issus du guide DGT   « Modification des machines en service » </vt:lpstr>
      <vt:lpstr>Guide DGT* relatif aux opérations de modification des machines en service**, nov. 2014 Fondement juridique</vt:lpstr>
      <vt:lpstr>Périmètre du Guide DGT </vt:lpstr>
      <vt:lpstr>Périmètre technique Qu’est ce qu’une modification ? </vt:lpstr>
      <vt:lpstr>Périmètre technique Exclusions de la notion de modification </vt:lpstr>
      <vt:lpstr>Principes généraux Résumé  </vt:lpstr>
      <vt:lpstr>Principes généraux Evaluation globale des risques </vt:lpstr>
      <vt:lpstr>Principes généraux Documentation traçant la modification </vt:lpstr>
      <vt:lpstr>Principes généraux Informer et former </vt:lpstr>
      <vt:lpstr>Vente d’occasion</vt:lpstr>
      <vt:lpstr>Présentation PowerPoint</vt:lpstr>
      <vt:lpstr>Présentation PowerPoint</vt:lpstr>
      <vt:lpstr>Présentation PowerPoint</vt:lpstr>
      <vt:lpstr>Présentation PowerPoint</vt:lpstr>
      <vt:lpstr>Nouvelle publication Guide CISMA « Matériels d’occasion (en France) » </vt:lpstr>
      <vt:lpstr>Présentation PowerPoint</vt:lpstr>
      <vt:lpstr>Présentation PowerPoint</vt:lpstr>
      <vt:lpstr>Information CACES</vt:lpstr>
      <vt:lpstr>Présentation PowerPoint</vt:lpstr>
      <vt:lpstr>Information TST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pole ECO</dc:creator>
  <cp:lastModifiedBy>pole ECO</cp:lastModifiedBy>
  <cp:revision>62</cp:revision>
  <dcterms:created xsi:type="dcterms:W3CDTF">2016-10-19T07:59:14Z</dcterms:created>
  <dcterms:modified xsi:type="dcterms:W3CDTF">2017-11-24T14:14:18Z</dcterms:modified>
</cp:coreProperties>
</file>