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7.jpg" ContentType="image/jpg"/>
  <Override PartName="/ppt/media/image38.jpg" ContentType="image/jpg"/>
  <Override PartName="/ppt/media/image43.jpg" ContentType="image/jpg"/>
  <Override PartName="/ppt/media/image137.jpg" ContentType="image/jpg"/>
  <Override PartName="/ppt/media/image139.jpg" ContentType="image/jpg"/>
  <Override PartName="/ppt/media/image140.jpg" ContentType="image/jpg"/>
  <Override PartName="/ppt/media/image141.jpg" ContentType="image/jpg"/>
  <Override PartName="/ppt/media/image144.jpg" ContentType="image/jpg"/>
  <Override PartName="/ppt/media/image145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38"/>
  </p:notesMasterIdLst>
  <p:handoutMasterIdLst>
    <p:handoutMasterId r:id="rId39"/>
  </p:handoutMasterIdLst>
  <p:sldIdLst>
    <p:sldId id="1262" r:id="rId3"/>
    <p:sldId id="1263" r:id="rId4"/>
    <p:sldId id="1264" r:id="rId5"/>
    <p:sldId id="1265" r:id="rId6"/>
    <p:sldId id="1266" r:id="rId7"/>
    <p:sldId id="1267" r:id="rId8"/>
    <p:sldId id="1268" r:id="rId9"/>
    <p:sldId id="1269" r:id="rId10"/>
    <p:sldId id="1270" r:id="rId11"/>
    <p:sldId id="1271" r:id="rId12"/>
    <p:sldId id="267" r:id="rId13"/>
    <p:sldId id="1272" r:id="rId14"/>
    <p:sldId id="1273" r:id="rId15"/>
    <p:sldId id="1274" r:id="rId16"/>
    <p:sldId id="1275" r:id="rId17"/>
    <p:sldId id="1251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1257" r:id="rId29"/>
    <p:sldId id="1258" r:id="rId30"/>
    <p:sldId id="1259" r:id="rId31"/>
    <p:sldId id="1253" r:id="rId32"/>
    <p:sldId id="1252" r:id="rId33"/>
    <p:sldId id="369" r:id="rId34"/>
    <p:sldId id="371" r:id="rId35"/>
    <p:sldId id="372" r:id="rId36"/>
    <p:sldId id="269" r:id="rId37"/>
  </p:sldIdLst>
  <p:sldSz cx="12192000" cy="6858000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04"/>
    <a:srgbClr val="F72F04"/>
    <a:srgbClr val="E4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7" autoAdjust="0"/>
    <p:restoredTop sz="94586" autoAdjust="0"/>
  </p:normalViewPr>
  <p:slideViewPr>
    <p:cSldViewPr snapToGrid="0">
      <p:cViewPr varScale="1">
        <p:scale>
          <a:sx n="68" d="100"/>
          <a:sy n="68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8E34-116E-433A-ACB2-3F7960833C5F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5BC2-ECA5-4657-B7AD-2E0B30E17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4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DF5-89BB-406B-9CDC-C6B9878A1D00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C9F2-7D2F-4CDB-A522-4AC07365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7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1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652107" y="2155371"/>
            <a:ext cx="8373291" cy="6532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2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slid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 userDrawn="1"/>
        </p:nvSpPr>
        <p:spPr>
          <a:xfrm>
            <a:off x="-1" y="-2"/>
            <a:ext cx="12192000" cy="99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Forme libre 25"/>
          <p:cNvSpPr/>
          <p:nvPr userDrawn="1"/>
        </p:nvSpPr>
        <p:spPr>
          <a:xfrm>
            <a:off x="-1" y="999066"/>
            <a:ext cx="6162649" cy="5244721"/>
          </a:xfrm>
          <a:custGeom>
            <a:avLst/>
            <a:gdLst>
              <a:gd name="connsiteX0" fmla="*/ 0 w 4586908"/>
              <a:gd name="connsiteY0" fmla="*/ 0 h 5616038"/>
              <a:gd name="connsiteX1" fmla="*/ 4586908 w 4586908"/>
              <a:gd name="connsiteY1" fmla="*/ 0 h 5616038"/>
              <a:gd name="connsiteX2" fmla="*/ 3950435 w 4586908"/>
              <a:gd name="connsiteY2" fmla="*/ 5616038 h 5616038"/>
              <a:gd name="connsiteX3" fmla="*/ 0 w 4586908"/>
              <a:gd name="connsiteY3" fmla="*/ 5583400 h 5616038"/>
              <a:gd name="connsiteX4" fmla="*/ 0 w 4586908"/>
              <a:gd name="connsiteY4" fmla="*/ 0 h 56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6908" h="5616038">
                <a:moveTo>
                  <a:pt x="0" y="0"/>
                </a:moveTo>
                <a:lnTo>
                  <a:pt x="4586908" y="0"/>
                </a:lnTo>
                <a:lnTo>
                  <a:pt x="3950435" y="5616038"/>
                </a:lnTo>
                <a:lnTo>
                  <a:pt x="0" y="5583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9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0" y="6231467"/>
            <a:ext cx="12192000" cy="62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rme libre 5"/>
          <p:cNvSpPr/>
          <p:nvPr userDrawn="1"/>
        </p:nvSpPr>
        <p:spPr>
          <a:xfrm>
            <a:off x="1" y="999068"/>
            <a:ext cx="6162649" cy="5244721"/>
          </a:xfrm>
          <a:custGeom>
            <a:avLst/>
            <a:gdLst>
              <a:gd name="connsiteX0" fmla="*/ 0 w 4586908"/>
              <a:gd name="connsiteY0" fmla="*/ 0 h 5616038"/>
              <a:gd name="connsiteX1" fmla="*/ 4586908 w 4586908"/>
              <a:gd name="connsiteY1" fmla="*/ 0 h 5616038"/>
              <a:gd name="connsiteX2" fmla="*/ 3950435 w 4586908"/>
              <a:gd name="connsiteY2" fmla="*/ 5616038 h 5616038"/>
              <a:gd name="connsiteX3" fmla="*/ 0 w 4586908"/>
              <a:gd name="connsiteY3" fmla="*/ 5583400 h 5616038"/>
              <a:gd name="connsiteX4" fmla="*/ 0 w 4586908"/>
              <a:gd name="connsiteY4" fmla="*/ 0 h 56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6908" h="5616038">
                <a:moveTo>
                  <a:pt x="0" y="0"/>
                </a:moveTo>
                <a:lnTo>
                  <a:pt x="4586908" y="0"/>
                </a:lnTo>
                <a:lnTo>
                  <a:pt x="3950435" y="5616038"/>
                </a:lnTo>
                <a:lnTo>
                  <a:pt x="0" y="5583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1220755"/>
            <a:ext cx="5270335" cy="2305051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 userDrawn="1"/>
        </p:nvGrpSpPr>
        <p:grpSpPr>
          <a:xfrm>
            <a:off x="0" y="995680"/>
            <a:ext cx="12192000" cy="5235787"/>
            <a:chOff x="403225" y="746760"/>
            <a:chExt cx="8489950" cy="392684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3225" y="746760"/>
              <a:ext cx="848995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38100" dist="38100" dir="1740000" algn="tl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03225" y="4673600"/>
              <a:ext cx="8489255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38100" dist="38100" dir="1740000" algn="tl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bject 17"/>
          <p:cNvSpPr txBox="1">
            <a:spLocks/>
          </p:cNvSpPr>
          <p:nvPr userDrawn="1"/>
        </p:nvSpPr>
        <p:spPr>
          <a:xfrm>
            <a:off x="4351637" y="6405331"/>
            <a:ext cx="34887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fr-FR" sz="1200" dirty="0">
                <a:latin typeface="Century Gothic" pitchFamily="34" charset="0"/>
              </a:rPr>
              <a:t>Informations propriété de </a:t>
            </a:r>
            <a:r>
              <a:rPr lang="fr-FR" sz="1200" dirty="0" err="1">
                <a:latin typeface="Century Gothic" pitchFamily="34" charset="0"/>
              </a:rPr>
              <a:t>Saft</a:t>
            </a:r>
            <a:r>
              <a:rPr lang="fr-FR" sz="1200" dirty="0">
                <a:latin typeface="Century Gothic" pitchFamily="34" charset="0"/>
              </a:rPr>
              <a:t> – Confidentiel</a:t>
            </a:r>
            <a:endParaRPr lang="fr-FR" sz="1200" spc="-7" dirty="0">
              <a:latin typeface="Century Gothic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48FA2FC-2A34-427B-9F3B-B9D2B54C52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82" y="6345707"/>
            <a:ext cx="1120485" cy="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-13163" y="1001918"/>
            <a:ext cx="3119669" cy="5229549"/>
          </a:xfrm>
        </p:spPr>
        <p:txBody>
          <a:bodyPr/>
          <a:lstStyle/>
          <a:p>
            <a:r>
              <a:rPr lang="en-US" dirty="0"/>
              <a:t>Click on the icon to add an image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3695734" y="1535113"/>
            <a:ext cx="81618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695734" y="2174875"/>
            <a:ext cx="81618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6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37634" y="3621022"/>
            <a:ext cx="5558367" cy="250514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88022" y="3621022"/>
            <a:ext cx="5552612" cy="250514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37634" y="3140969"/>
            <a:ext cx="5558367" cy="480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88022" y="3140969"/>
            <a:ext cx="5552612" cy="480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07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1672045"/>
            <a:ext cx="10162903" cy="322652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85800" indent="-336550">
              <a:buSzPct val="150000"/>
              <a:buFontTx/>
              <a:buBlip>
                <a:blip r:embed="rId2"/>
              </a:buBlip>
              <a:defRPr sz="2400">
                <a:ln>
                  <a:noFill/>
                </a:ln>
                <a:solidFill>
                  <a:schemeClr val="tx1"/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buSzPct val="100000"/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100000"/>
              <a:defRPr sz="22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1"/>
            <a:r>
              <a:rPr lang="fr-FR" dirty="0"/>
              <a:t>Ajouter une partie</a:t>
            </a:r>
          </a:p>
          <a:p>
            <a:pPr lvl="3"/>
            <a:r>
              <a:rPr lang="fr-FR" dirty="0"/>
              <a:t>Ajouter une sous partie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0832-6E1F-4041-BDE0-6B764A2FBC66}" type="datetimeFigureOut">
              <a:rPr lang="fr-FR" smtClean="0"/>
              <a:pPr/>
              <a:t>22/11/2019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F6B3-A52D-5F4F-AC73-5A3A3C7C7D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182" y="1109383"/>
            <a:ext cx="11083636" cy="4924425"/>
          </a:xfrm>
          <a:custGeom>
            <a:avLst/>
            <a:gdLst/>
            <a:ahLst/>
            <a:cxnLst/>
            <a:rect l="l" t="t" r="r" b="b"/>
            <a:pathLst>
              <a:path w="9144000" h="5581015">
                <a:moveTo>
                  <a:pt x="0" y="0"/>
                </a:moveTo>
                <a:lnTo>
                  <a:pt x="9144000" y="0"/>
                </a:lnTo>
                <a:lnTo>
                  <a:pt x="9144000" y="5580888"/>
                </a:lnTo>
                <a:lnTo>
                  <a:pt x="0" y="5580888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554182" y="1011218"/>
            <a:ext cx="11083636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10869353" y="6154718"/>
            <a:ext cx="199505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k object 19"/>
          <p:cNvSpPr/>
          <p:nvPr/>
        </p:nvSpPr>
        <p:spPr>
          <a:xfrm>
            <a:off x="11176000" y="6173545"/>
            <a:ext cx="66962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bk object 20"/>
          <p:cNvSpPr/>
          <p:nvPr/>
        </p:nvSpPr>
        <p:spPr>
          <a:xfrm>
            <a:off x="11102110" y="6164804"/>
            <a:ext cx="21474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bk object 21"/>
          <p:cNvSpPr/>
          <p:nvPr/>
        </p:nvSpPr>
        <p:spPr>
          <a:xfrm>
            <a:off x="10352115" y="6154718"/>
            <a:ext cx="20874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bk object 22"/>
          <p:cNvSpPr/>
          <p:nvPr/>
        </p:nvSpPr>
        <p:spPr>
          <a:xfrm>
            <a:off x="10597804" y="6154718"/>
            <a:ext cx="219825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bk object 23"/>
          <p:cNvSpPr/>
          <p:nvPr/>
        </p:nvSpPr>
        <p:spPr>
          <a:xfrm>
            <a:off x="10352116" y="6312722"/>
            <a:ext cx="969818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bk object 24"/>
          <p:cNvSpPr/>
          <p:nvPr/>
        </p:nvSpPr>
        <p:spPr>
          <a:xfrm>
            <a:off x="1209040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bk object 25"/>
          <p:cNvSpPr/>
          <p:nvPr/>
        </p:nvSpPr>
        <p:spPr>
          <a:xfrm>
            <a:off x="554182" y="1210236"/>
            <a:ext cx="11083636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915" y="1052442"/>
            <a:ext cx="6629400" cy="393826"/>
          </a:xfrm>
        </p:spPr>
        <p:txBody>
          <a:bodyPr lIns="0" tIns="0" rIns="0" bIns="0"/>
          <a:lstStyle>
            <a:lvl1pPr>
              <a:defRPr sz="2559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6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206" marR="4483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lang="sv-SE" spc="3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59955">
              <a:lnSpc>
                <a:spcPts val="1244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‹N°›</a:t>
            </a:fld>
            <a:endParaRPr lang="fr-FR" sz="1059"/>
          </a:p>
        </p:txBody>
      </p:sp>
    </p:spTree>
    <p:extLst>
      <p:ext uri="{BB962C8B-B14F-4D97-AF65-F5344CB8AC3E}">
        <p14:creationId xmlns:p14="http://schemas.microsoft.com/office/powerpoint/2010/main" val="1034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-13163" y="1001918"/>
            <a:ext cx="3119669" cy="5229549"/>
          </a:xfrm>
        </p:spPr>
        <p:txBody>
          <a:bodyPr/>
          <a:lstStyle/>
          <a:p>
            <a:r>
              <a:rPr lang="en-US" dirty="0"/>
              <a:t>Click on the icon to add an image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3695734" y="1535113"/>
            <a:ext cx="81618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695734" y="2174875"/>
            <a:ext cx="81618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9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8" name="Obje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5"/>
          <p:cNvSpPr/>
          <p:nvPr userDrawn="1"/>
        </p:nvSpPr>
        <p:spPr>
          <a:xfrm>
            <a:off x="0" y="1193372"/>
            <a:ext cx="7608147" cy="2792307"/>
          </a:xfrm>
          <a:custGeom>
            <a:avLst/>
            <a:gdLst/>
            <a:ahLst/>
            <a:cxnLst/>
            <a:rect l="l" t="t" r="r" b="b"/>
            <a:pathLst>
              <a:path w="5706110" h="2094230">
                <a:moveTo>
                  <a:pt x="5705995" y="0"/>
                </a:moveTo>
                <a:lnTo>
                  <a:pt x="0" y="0"/>
                </a:lnTo>
                <a:lnTo>
                  <a:pt x="0" y="2093912"/>
                </a:lnTo>
                <a:lnTo>
                  <a:pt x="4788001" y="2093912"/>
                </a:lnTo>
                <a:lnTo>
                  <a:pt x="5705995" y="0"/>
                </a:lnTo>
                <a:close/>
              </a:path>
            </a:pathLst>
          </a:custGeom>
          <a:solidFill>
            <a:srgbClr val="008FC2">
              <a:alpha val="69804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1862965"/>
            <a:ext cx="5469632" cy="1470025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Presentation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00777" y="1948180"/>
            <a:ext cx="0" cy="14193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081608"/>
            <a:ext cx="12192000" cy="77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159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8" name="Obje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 userDrawn="1"/>
        </p:nvSpPr>
        <p:spPr>
          <a:xfrm>
            <a:off x="0" y="0"/>
            <a:ext cx="12192000" cy="99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4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7634" y="1"/>
            <a:ext cx="11319933" cy="9990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7" name="object 3"/>
          <p:cNvSpPr/>
          <p:nvPr userDrawn="1"/>
        </p:nvSpPr>
        <p:spPr>
          <a:xfrm>
            <a:off x="2" y="1003301"/>
            <a:ext cx="9655333" cy="5235195"/>
          </a:xfrm>
          <a:custGeom>
            <a:avLst/>
            <a:gdLst>
              <a:gd name="connsiteX0" fmla="*/ 7306297 w 7306297"/>
              <a:gd name="connsiteY0" fmla="*/ 0 h 5806795"/>
              <a:gd name="connsiteX1" fmla="*/ 0 w 7306297"/>
              <a:gd name="connsiteY1" fmla="*/ 0 h 5806795"/>
              <a:gd name="connsiteX2" fmla="*/ 0 w 7306297"/>
              <a:gd name="connsiteY2" fmla="*/ 5806795 h 5806795"/>
              <a:gd name="connsiteX3" fmla="*/ 6016490 w 7306297"/>
              <a:gd name="connsiteY3" fmla="*/ 5806795 h 5806795"/>
              <a:gd name="connsiteX4" fmla="*/ 7306297 w 7306297"/>
              <a:gd name="connsiteY4" fmla="*/ 0 h 580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6297" h="5806795">
                <a:moveTo>
                  <a:pt x="7306297" y="0"/>
                </a:moveTo>
                <a:lnTo>
                  <a:pt x="0" y="0"/>
                </a:lnTo>
                <a:lnTo>
                  <a:pt x="0" y="5806795"/>
                </a:lnTo>
                <a:lnTo>
                  <a:pt x="6016490" y="5806795"/>
                </a:lnTo>
                <a:lnTo>
                  <a:pt x="730629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7634" y="1600200"/>
            <a:ext cx="7382569" cy="4638296"/>
          </a:xfrm>
        </p:spPr>
        <p:txBody>
          <a:bodyPr>
            <a:normAutofit/>
          </a:bodyPr>
          <a:lstStyle>
            <a:lvl1pPr marL="609585" indent="-609585">
              <a:buFont typeface="+mj-lt"/>
              <a:buAutoNum type="arabicPeriod"/>
              <a:defRPr sz="29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Type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18768"/>
            <a:ext cx="12192000" cy="63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7"/>
          <p:cNvSpPr txBox="1">
            <a:spLocks/>
          </p:cNvSpPr>
          <p:nvPr userDrawn="1"/>
        </p:nvSpPr>
        <p:spPr>
          <a:xfrm>
            <a:off x="4351637" y="6405331"/>
            <a:ext cx="34887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fr-FR" sz="1200" dirty="0">
                <a:latin typeface="Century Gothic" pitchFamily="34" charset="0"/>
              </a:rPr>
              <a:t>Informations propriété de </a:t>
            </a:r>
            <a:r>
              <a:rPr lang="fr-FR" sz="1200" dirty="0" err="1">
                <a:latin typeface="Century Gothic" pitchFamily="34" charset="0"/>
              </a:rPr>
              <a:t>Saft</a:t>
            </a:r>
            <a:r>
              <a:rPr lang="fr-FR" sz="1200" dirty="0">
                <a:latin typeface="Century Gothic" pitchFamily="34" charset="0"/>
              </a:rPr>
              <a:t> – Confidentiel</a:t>
            </a:r>
            <a:endParaRPr lang="fr-FR" sz="1200" spc="-7" dirty="0">
              <a:latin typeface="Century Gothic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8856F39-BFD5-400A-8162-7FFFB0DED3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82" y="6345707"/>
            <a:ext cx="1120485" cy="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31467"/>
            <a:ext cx="12192000" cy="62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8" name="Obje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95733" y="1508787"/>
            <a:ext cx="7630551" cy="3360373"/>
          </a:xfrm>
        </p:spPr>
        <p:txBody>
          <a:bodyPr anchor="ctr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7"/>
          <p:cNvSpPr txBox="1">
            <a:spLocks/>
          </p:cNvSpPr>
          <p:nvPr userDrawn="1"/>
        </p:nvSpPr>
        <p:spPr>
          <a:xfrm>
            <a:off x="4351637" y="6405331"/>
            <a:ext cx="34887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fr-FR" sz="1200" dirty="0">
                <a:latin typeface="Century Gothic" pitchFamily="34" charset="0"/>
              </a:rPr>
              <a:t>Informations propriété de </a:t>
            </a:r>
            <a:r>
              <a:rPr lang="fr-FR" sz="1200" dirty="0" err="1">
                <a:latin typeface="Century Gothic" pitchFamily="34" charset="0"/>
              </a:rPr>
              <a:t>Saft</a:t>
            </a:r>
            <a:r>
              <a:rPr lang="fr-FR" sz="1200" dirty="0">
                <a:latin typeface="Century Gothic" pitchFamily="34" charset="0"/>
              </a:rPr>
              <a:t> – Confidentiel</a:t>
            </a:r>
            <a:endParaRPr lang="fr-FR" sz="1200" spc="-7" dirty="0">
              <a:latin typeface="Century Gothic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1913CA-11CE-4637-8CA6-EBE5BF3C2E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82" y="6345707"/>
            <a:ext cx="1120485" cy="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37634" y="1892830"/>
            <a:ext cx="11319932" cy="42333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 baseline="0"/>
            </a:lvl3pPr>
            <a:lvl4pPr>
              <a:defRPr sz="16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1316567"/>
            <a:ext cx="8439151" cy="576263"/>
          </a:xfrm>
        </p:spPr>
        <p:txBody>
          <a:bodyPr>
            <a:noAutofit/>
          </a:bodyPr>
          <a:lstStyle>
            <a:lvl1pPr marL="0" indent="0">
              <a:buNone/>
              <a:defRPr sz="2667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9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2" y="78885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2323" y="132696"/>
            <a:ext cx="3055926" cy="8481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660674" y="980871"/>
            <a:ext cx="3694957" cy="4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>
                <a:solidFill>
                  <a:srgbClr val="FF0000"/>
                </a:solidFill>
              </a:rPr>
              <a:t>Journée occasion 2019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0734917" y="6335885"/>
            <a:ext cx="1285434" cy="32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None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06/11/2019</a:t>
            </a:r>
          </a:p>
        </p:txBody>
      </p:sp>
      <p:sp>
        <p:nvSpPr>
          <p:cNvPr id="10" name="Espace réservé de la date 2"/>
          <p:cNvSpPr txBox="1">
            <a:spLocks/>
          </p:cNvSpPr>
          <p:nvPr userDrawn="1"/>
        </p:nvSpPr>
        <p:spPr>
          <a:xfrm>
            <a:off x="215192" y="6335885"/>
            <a:ext cx="346601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www.argus-chariot.com</a:t>
            </a:r>
          </a:p>
        </p:txBody>
      </p:sp>
    </p:spTree>
    <p:extLst>
      <p:ext uri="{BB962C8B-B14F-4D97-AF65-F5344CB8AC3E}">
        <p14:creationId xmlns:p14="http://schemas.microsoft.com/office/powerpoint/2010/main" val="16304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9" r:id="rId4"/>
    <p:sldLayoutId id="214748371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50000"/>
        <a:buFontTx/>
        <a:buNone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7" name="Obje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7634" y="1"/>
            <a:ext cx="11319933" cy="99906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7634" y="1612901"/>
            <a:ext cx="11044767" cy="45132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19403" y="6356351"/>
            <a:ext cx="135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fr-FR"/>
              <a:t>Planning visite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14784" y="6356351"/>
            <a:ext cx="734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2D2473F-88A5-49A5-A347-C33A6A16DE0F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0" y="995680"/>
            <a:ext cx="12192000" cy="5235787"/>
            <a:chOff x="403225" y="746760"/>
            <a:chExt cx="8489950" cy="392684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03225" y="746760"/>
              <a:ext cx="848995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38100" dist="38100" dir="1740000" algn="tl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03225" y="4673600"/>
              <a:ext cx="8489255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>
              <a:outerShdw blurRad="38100" dist="38100" dir="1740000" algn="tl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 droit 23"/>
          <p:cNvCxnSpPr/>
          <p:nvPr userDrawn="1"/>
        </p:nvCxnSpPr>
        <p:spPr>
          <a:xfrm>
            <a:off x="719403" y="6448745"/>
            <a:ext cx="0" cy="180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7"/>
          <p:cNvSpPr txBox="1">
            <a:spLocks/>
          </p:cNvSpPr>
          <p:nvPr userDrawn="1"/>
        </p:nvSpPr>
        <p:spPr>
          <a:xfrm>
            <a:off x="4351637" y="6405331"/>
            <a:ext cx="34887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fr-FR" sz="1200" dirty="0">
                <a:latin typeface="Century Gothic" pitchFamily="34" charset="0"/>
              </a:rPr>
              <a:t>Informations propriété de </a:t>
            </a:r>
            <a:r>
              <a:rPr lang="fr-FR" sz="1200" dirty="0" err="1">
                <a:latin typeface="Century Gothic" pitchFamily="34" charset="0"/>
              </a:rPr>
              <a:t>Saft</a:t>
            </a:r>
            <a:r>
              <a:rPr lang="fr-FR" sz="1200" dirty="0">
                <a:latin typeface="Century Gothic" pitchFamily="34" charset="0"/>
              </a:rPr>
              <a:t> – Confidentiel</a:t>
            </a:r>
            <a:endParaRPr lang="fr-FR" sz="1200" spc="-7" dirty="0">
              <a:latin typeface="Century Gothic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BABFAD9-3937-45C2-B583-82869E866C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82" y="6345707"/>
            <a:ext cx="1120485" cy="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933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55591" indent="-355591" algn="l" defTabSz="121917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80990" algn="l" defTabSz="1219170" rtl="0" eaLnBrk="1" latinLnBrk="0" hangingPunct="1"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77357" indent="-304792" algn="l" defTabSz="1219170" rtl="0" eaLnBrk="1" latinLnBrk="0" hangingPunct="1">
        <a:spcBef>
          <a:spcPts val="800"/>
        </a:spcBef>
        <a:spcAft>
          <a:spcPts val="800"/>
        </a:spcAft>
        <a:buSzPct val="70000"/>
        <a:buFont typeface="Century Gothic" panose="020B0502020202020204" pitchFamily="34" charset="0"/>
        <a:buChar char="○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32948" indent="-304792" algn="l" defTabSz="121917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5.png"/><Relationship Id="rId7" Type="http://schemas.openxmlformats.org/officeDocument/2006/relationships/image" Target="../media/image1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3" Type="http://schemas.openxmlformats.org/officeDocument/2006/relationships/image" Target="../media/image5.png"/><Relationship Id="rId7" Type="http://schemas.openxmlformats.org/officeDocument/2006/relationships/image" Target="../media/image1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42.png"/><Relationship Id="rId5" Type="http://schemas.openxmlformats.org/officeDocument/2006/relationships/image" Target="../media/image7.png"/><Relationship Id="rId10" Type="http://schemas.openxmlformats.org/officeDocument/2006/relationships/image" Target="../media/image141.jpg"/><Relationship Id="rId4" Type="http://schemas.openxmlformats.org/officeDocument/2006/relationships/image" Target="../media/image6.png"/><Relationship Id="rId9" Type="http://schemas.openxmlformats.org/officeDocument/2006/relationships/image" Target="../media/image1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5.png"/><Relationship Id="rId7" Type="http://schemas.openxmlformats.org/officeDocument/2006/relationships/image" Target="../media/image14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aft?" TargetMode="External"/><Relationship Id="rId13" Type="http://schemas.openxmlformats.org/officeDocument/2006/relationships/image" Target="../media/image152.png"/><Relationship Id="rId3" Type="http://schemas.openxmlformats.org/officeDocument/2006/relationships/image" Target="../media/image147.jpeg"/><Relationship Id="rId7" Type="http://schemas.openxmlformats.org/officeDocument/2006/relationships/image" Target="../media/image149.png"/><Relationship Id="rId12" Type="http://schemas.openxmlformats.org/officeDocument/2006/relationships/hyperlink" Target="https://www.youtube.com/c/Saft_DesignedforIndustry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agram.com/saftbatteries/" TargetMode="External"/><Relationship Id="rId11" Type="http://schemas.openxmlformats.org/officeDocument/2006/relationships/image" Target="../media/image151.png"/><Relationship Id="rId5" Type="http://schemas.openxmlformats.org/officeDocument/2006/relationships/image" Target="../media/image148.png"/><Relationship Id="rId10" Type="http://schemas.openxmlformats.org/officeDocument/2006/relationships/hyperlink" Target="https://twitter.com/Saft_batteries" TargetMode="External"/><Relationship Id="rId4" Type="http://schemas.openxmlformats.org/officeDocument/2006/relationships/hyperlink" Target="https://www.saftbatteries.com/fr/" TargetMode="External"/><Relationship Id="rId9" Type="http://schemas.openxmlformats.org/officeDocument/2006/relationships/image" Target="../media/image150.png"/><Relationship Id="rId14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7.png"/><Relationship Id="rId10" Type="http://schemas.openxmlformats.org/officeDocument/2006/relationships/image" Target="../media/image26.jpg"/><Relationship Id="rId4" Type="http://schemas.openxmlformats.org/officeDocument/2006/relationships/image" Target="../media/image6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7.png"/><Relationship Id="rId10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.png"/><Relationship Id="rId7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76" Type="http://schemas.openxmlformats.org/officeDocument/2006/relationships/image" Target="../media/image108.png"/><Relationship Id="rId84" Type="http://schemas.openxmlformats.org/officeDocument/2006/relationships/image" Target="../media/image116.png"/><Relationship Id="rId89" Type="http://schemas.openxmlformats.org/officeDocument/2006/relationships/image" Target="../media/image121.png"/><Relationship Id="rId97" Type="http://schemas.openxmlformats.org/officeDocument/2006/relationships/image" Target="../media/image129.png"/><Relationship Id="rId7" Type="http://schemas.openxmlformats.org/officeDocument/2006/relationships/image" Target="../media/image39.png"/><Relationship Id="rId71" Type="http://schemas.openxmlformats.org/officeDocument/2006/relationships/image" Target="../media/image103.png"/><Relationship Id="rId92" Type="http://schemas.openxmlformats.org/officeDocument/2006/relationships/image" Target="../media/image124.png"/><Relationship Id="rId2" Type="http://schemas.openxmlformats.org/officeDocument/2006/relationships/image" Target="../media/image4.png"/><Relationship Id="rId16" Type="http://schemas.openxmlformats.org/officeDocument/2006/relationships/image" Target="../media/image48.png"/><Relationship Id="rId29" Type="http://schemas.openxmlformats.org/officeDocument/2006/relationships/image" Target="../media/image61.png"/><Relationship Id="rId11" Type="http://schemas.openxmlformats.org/officeDocument/2006/relationships/image" Target="../media/image43.jp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66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image" Target="../media/image111.png"/><Relationship Id="rId87" Type="http://schemas.openxmlformats.org/officeDocument/2006/relationships/image" Target="../media/image119.png"/><Relationship Id="rId102" Type="http://schemas.openxmlformats.org/officeDocument/2006/relationships/image" Target="../media/image134.png"/><Relationship Id="rId5" Type="http://schemas.openxmlformats.org/officeDocument/2006/relationships/image" Target="../media/image7.png"/><Relationship Id="rId61" Type="http://schemas.openxmlformats.org/officeDocument/2006/relationships/image" Target="../media/image93.png"/><Relationship Id="rId82" Type="http://schemas.openxmlformats.org/officeDocument/2006/relationships/image" Target="../media/image114.png"/><Relationship Id="rId90" Type="http://schemas.openxmlformats.org/officeDocument/2006/relationships/image" Target="../media/image122.png"/><Relationship Id="rId95" Type="http://schemas.openxmlformats.org/officeDocument/2006/relationships/image" Target="../media/image127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64" Type="http://schemas.openxmlformats.org/officeDocument/2006/relationships/image" Target="../media/image96.png"/><Relationship Id="rId69" Type="http://schemas.openxmlformats.org/officeDocument/2006/relationships/image" Target="../media/image101.png"/><Relationship Id="rId77" Type="http://schemas.openxmlformats.org/officeDocument/2006/relationships/image" Target="../media/image109.png"/><Relationship Id="rId100" Type="http://schemas.openxmlformats.org/officeDocument/2006/relationships/image" Target="../media/image132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72" Type="http://schemas.openxmlformats.org/officeDocument/2006/relationships/image" Target="../media/image104.png"/><Relationship Id="rId80" Type="http://schemas.openxmlformats.org/officeDocument/2006/relationships/image" Target="../media/image112.png"/><Relationship Id="rId85" Type="http://schemas.openxmlformats.org/officeDocument/2006/relationships/image" Target="../media/image117.png"/><Relationship Id="rId93" Type="http://schemas.openxmlformats.org/officeDocument/2006/relationships/image" Target="../media/image125.png"/><Relationship Id="rId98" Type="http://schemas.openxmlformats.org/officeDocument/2006/relationships/image" Target="../media/image130.png"/><Relationship Id="rId3" Type="http://schemas.openxmlformats.org/officeDocument/2006/relationships/image" Target="../media/image5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png"/><Relationship Id="rId67" Type="http://schemas.openxmlformats.org/officeDocument/2006/relationships/image" Target="../media/image99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70" Type="http://schemas.openxmlformats.org/officeDocument/2006/relationships/image" Target="../media/image102.png"/><Relationship Id="rId75" Type="http://schemas.openxmlformats.org/officeDocument/2006/relationships/image" Target="../media/image107.png"/><Relationship Id="rId83" Type="http://schemas.openxmlformats.org/officeDocument/2006/relationships/image" Target="../media/image115.png"/><Relationship Id="rId88" Type="http://schemas.openxmlformats.org/officeDocument/2006/relationships/image" Target="../media/image120.png"/><Relationship Id="rId91" Type="http://schemas.openxmlformats.org/officeDocument/2006/relationships/image" Target="../media/image123.png"/><Relationship Id="rId96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image" Target="../media/image4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73" Type="http://schemas.openxmlformats.org/officeDocument/2006/relationships/image" Target="../media/image105.png"/><Relationship Id="rId78" Type="http://schemas.openxmlformats.org/officeDocument/2006/relationships/image" Target="../media/image110.png"/><Relationship Id="rId81" Type="http://schemas.openxmlformats.org/officeDocument/2006/relationships/image" Target="../media/image113.png"/><Relationship Id="rId86" Type="http://schemas.openxmlformats.org/officeDocument/2006/relationships/image" Target="../media/image118.png"/><Relationship Id="rId94" Type="http://schemas.openxmlformats.org/officeDocument/2006/relationships/image" Target="../media/image126.png"/><Relationship Id="rId99" Type="http://schemas.openxmlformats.org/officeDocument/2006/relationships/image" Target="../media/image131.png"/><Relationship Id="rId101" Type="http://schemas.openxmlformats.org/officeDocument/2006/relationships/image" Target="../media/image133.png"/><Relationship Id="rId4" Type="http://schemas.openxmlformats.org/officeDocument/2006/relationships/image" Target="../media/image6.pn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403412"/>
            <a:ext cx="8068235" cy="6051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1883" y="6068657"/>
            <a:ext cx="8068235" cy="386043"/>
          </a:xfrm>
          <a:custGeom>
            <a:avLst/>
            <a:gdLst/>
            <a:ahLst/>
            <a:cxnLst/>
            <a:rect l="l" t="t" r="r" b="b"/>
            <a:pathLst>
              <a:path w="9144000" h="437515">
                <a:moveTo>
                  <a:pt x="0" y="0"/>
                </a:moveTo>
                <a:lnTo>
                  <a:pt x="9144000" y="0"/>
                </a:lnTo>
                <a:lnTo>
                  <a:pt x="9144000" y="437388"/>
                </a:lnTo>
                <a:lnTo>
                  <a:pt x="0" y="4373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471" y="2463501"/>
            <a:ext cx="6579646" cy="2230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5850" y="2922046"/>
            <a:ext cx="1205193" cy="1205193"/>
          </a:xfrm>
          <a:custGeom>
            <a:avLst/>
            <a:gdLst/>
            <a:ahLst/>
            <a:cxnLst/>
            <a:rect l="l" t="t" r="r" b="b"/>
            <a:pathLst>
              <a:path w="1365885" h="1365885">
                <a:moveTo>
                  <a:pt x="682752" y="1365504"/>
                </a:moveTo>
                <a:lnTo>
                  <a:pt x="626364" y="1362456"/>
                </a:lnTo>
                <a:lnTo>
                  <a:pt x="571500" y="1356360"/>
                </a:lnTo>
                <a:lnTo>
                  <a:pt x="518160" y="1345692"/>
                </a:lnTo>
                <a:lnTo>
                  <a:pt x="466344" y="1330452"/>
                </a:lnTo>
                <a:lnTo>
                  <a:pt x="416052" y="1310640"/>
                </a:lnTo>
                <a:lnTo>
                  <a:pt x="368808" y="1289304"/>
                </a:lnTo>
                <a:lnTo>
                  <a:pt x="323088" y="1261872"/>
                </a:lnTo>
                <a:lnTo>
                  <a:pt x="278892" y="1232916"/>
                </a:lnTo>
                <a:lnTo>
                  <a:pt x="237744" y="1200912"/>
                </a:lnTo>
                <a:lnTo>
                  <a:pt x="199644" y="1164336"/>
                </a:lnTo>
                <a:lnTo>
                  <a:pt x="163068" y="1126236"/>
                </a:lnTo>
                <a:lnTo>
                  <a:pt x="131064" y="1085088"/>
                </a:lnTo>
                <a:lnTo>
                  <a:pt x="102108" y="1040892"/>
                </a:lnTo>
                <a:lnTo>
                  <a:pt x="76200" y="995172"/>
                </a:lnTo>
                <a:lnTo>
                  <a:pt x="53340" y="947928"/>
                </a:lnTo>
                <a:lnTo>
                  <a:pt x="33528" y="897636"/>
                </a:lnTo>
                <a:lnTo>
                  <a:pt x="19812" y="845820"/>
                </a:lnTo>
                <a:lnTo>
                  <a:pt x="9144" y="792480"/>
                </a:lnTo>
                <a:lnTo>
                  <a:pt x="1524" y="737616"/>
                </a:lnTo>
                <a:lnTo>
                  <a:pt x="0" y="681228"/>
                </a:lnTo>
                <a:lnTo>
                  <a:pt x="1524" y="626364"/>
                </a:lnTo>
                <a:lnTo>
                  <a:pt x="9144" y="571500"/>
                </a:lnTo>
                <a:lnTo>
                  <a:pt x="19812" y="518160"/>
                </a:lnTo>
                <a:lnTo>
                  <a:pt x="35052" y="466344"/>
                </a:lnTo>
                <a:lnTo>
                  <a:pt x="53340" y="416052"/>
                </a:lnTo>
                <a:lnTo>
                  <a:pt x="76200" y="367284"/>
                </a:lnTo>
                <a:lnTo>
                  <a:pt x="102108" y="321564"/>
                </a:lnTo>
                <a:lnTo>
                  <a:pt x="131064" y="278892"/>
                </a:lnTo>
                <a:lnTo>
                  <a:pt x="164592" y="237744"/>
                </a:lnTo>
                <a:lnTo>
                  <a:pt x="199644" y="199644"/>
                </a:lnTo>
                <a:lnTo>
                  <a:pt x="237744" y="163068"/>
                </a:lnTo>
                <a:lnTo>
                  <a:pt x="278892" y="131064"/>
                </a:lnTo>
                <a:lnTo>
                  <a:pt x="323088" y="102108"/>
                </a:lnTo>
                <a:lnTo>
                  <a:pt x="368808" y="74676"/>
                </a:lnTo>
                <a:lnTo>
                  <a:pt x="417576" y="53340"/>
                </a:lnTo>
                <a:lnTo>
                  <a:pt x="466344" y="33528"/>
                </a:lnTo>
                <a:lnTo>
                  <a:pt x="518160" y="18288"/>
                </a:lnTo>
                <a:lnTo>
                  <a:pt x="571500" y="7620"/>
                </a:lnTo>
                <a:lnTo>
                  <a:pt x="626364" y="1524"/>
                </a:lnTo>
                <a:lnTo>
                  <a:pt x="682752" y="0"/>
                </a:lnTo>
                <a:lnTo>
                  <a:pt x="739140" y="1524"/>
                </a:lnTo>
                <a:lnTo>
                  <a:pt x="794004" y="7620"/>
                </a:lnTo>
                <a:lnTo>
                  <a:pt x="847344" y="19812"/>
                </a:lnTo>
                <a:lnTo>
                  <a:pt x="682752" y="19812"/>
                </a:lnTo>
                <a:lnTo>
                  <a:pt x="627888" y="22860"/>
                </a:lnTo>
                <a:lnTo>
                  <a:pt x="574548" y="28956"/>
                </a:lnTo>
                <a:lnTo>
                  <a:pt x="522732" y="39624"/>
                </a:lnTo>
                <a:lnTo>
                  <a:pt x="472440" y="53340"/>
                </a:lnTo>
                <a:lnTo>
                  <a:pt x="423672" y="71628"/>
                </a:lnTo>
                <a:lnTo>
                  <a:pt x="377952" y="94488"/>
                </a:lnTo>
                <a:lnTo>
                  <a:pt x="333756" y="118872"/>
                </a:lnTo>
                <a:lnTo>
                  <a:pt x="291084" y="147828"/>
                </a:lnTo>
                <a:lnTo>
                  <a:pt x="251460" y="179832"/>
                </a:lnTo>
                <a:lnTo>
                  <a:pt x="213360" y="214884"/>
                </a:lnTo>
                <a:lnTo>
                  <a:pt x="179832" y="251460"/>
                </a:lnTo>
                <a:lnTo>
                  <a:pt x="147828" y="291084"/>
                </a:lnTo>
                <a:lnTo>
                  <a:pt x="118872" y="333756"/>
                </a:lnTo>
                <a:lnTo>
                  <a:pt x="94488" y="377952"/>
                </a:lnTo>
                <a:lnTo>
                  <a:pt x="71628" y="425196"/>
                </a:lnTo>
                <a:lnTo>
                  <a:pt x="53340" y="473964"/>
                </a:lnTo>
                <a:lnTo>
                  <a:pt x="39624" y="522732"/>
                </a:lnTo>
                <a:lnTo>
                  <a:pt x="28956" y="574548"/>
                </a:lnTo>
                <a:lnTo>
                  <a:pt x="22860" y="627888"/>
                </a:lnTo>
                <a:lnTo>
                  <a:pt x="19812" y="682752"/>
                </a:lnTo>
                <a:lnTo>
                  <a:pt x="22860" y="737616"/>
                </a:lnTo>
                <a:lnTo>
                  <a:pt x="28956" y="789432"/>
                </a:lnTo>
                <a:lnTo>
                  <a:pt x="39624" y="841248"/>
                </a:lnTo>
                <a:lnTo>
                  <a:pt x="54864" y="891540"/>
                </a:lnTo>
                <a:lnTo>
                  <a:pt x="73152" y="940308"/>
                </a:lnTo>
                <a:lnTo>
                  <a:pt x="94488" y="986028"/>
                </a:lnTo>
                <a:lnTo>
                  <a:pt x="120396" y="1031748"/>
                </a:lnTo>
                <a:lnTo>
                  <a:pt x="147828" y="1072896"/>
                </a:lnTo>
                <a:lnTo>
                  <a:pt x="179832" y="1114044"/>
                </a:lnTo>
                <a:lnTo>
                  <a:pt x="214884" y="1150620"/>
                </a:lnTo>
                <a:lnTo>
                  <a:pt x="251460" y="1185672"/>
                </a:lnTo>
                <a:lnTo>
                  <a:pt x="291084" y="1216152"/>
                </a:lnTo>
                <a:lnTo>
                  <a:pt x="333756" y="1245108"/>
                </a:lnTo>
                <a:lnTo>
                  <a:pt x="377952" y="1271016"/>
                </a:lnTo>
                <a:lnTo>
                  <a:pt x="425196" y="1292352"/>
                </a:lnTo>
                <a:lnTo>
                  <a:pt x="473964" y="1310640"/>
                </a:lnTo>
                <a:lnTo>
                  <a:pt x="524256" y="1324356"/>
                </a:lnTo>
                <a:lnTo>
                  <a:pt x="576072" y="1335024"/>
                </a:lnTo>
                <a:lnTo>
                  <a:pt x="627888" y="1342644"/>
                </a:lnTo>
                <a:lnTo>
                  <a:pt x="682752" y="1344168"/>
                </a:lnTo>
                <a:lnTo>
                  <a:pt x="851001" y="1344168"/>
                </a:lnTo>
                <a:lnTo>
                  <a:pt x="845820" y="1345692"/>
                </a:lnTo>
                <a:lnTo>
                  <a:pt x="792480" y="1356360"/>
                </a:lnTo>
                <a:lnTo>
                  <a:pt x="737616" y="1362456"/>
                </a:lnTo>
                <a:lnTo>
                  <a:pt x="682752" y="1365504"/>
                </a:lnTo>
                <a:close/>
              </a:path>
              <a:path w="1365885" h="1365885">
                <a:moveTo>
                  <a:pt x="851001" y="1344168"/>
                </a:moveTo>
                <a:lnTo>
                  <a:pt x="682752" y="1344168"/>
                </a:lnTo>
                <a:lnTo>
                  <a:pt x="737616" y="1342644"/>
                </a:lnTo>
                <a:lnTo>
                  <a:pt x="790956" y="1335024"/>
                </a:lnTo>
                <a:lnTo>
                  <a:pt x="841248" y="1324356"/>
                </a:lnTo>
                <a:lnTo>
                  <a:pt x="891540" y="1310640"/>
                </a:lnTo>
                <a:lnTo>
                  <a:pt x="940308" y="1292352"/>
                </a:lnTo>
                <a:lnTo>
                  <a:pt x="987552" y="1269492"/>
                </a:lnTo>
                <a:lnTo>
                  <a:pt x="1031748" y="1245108"/>
                </a:lnTo>
                <a:lnTo>
                  <a:pt x="1074420" y="1216152"/>
                </a:lnTo>
                <a:lnTo>
                  <a:pt x="1114044" y="1184148"/>
                </a:lnTo>
                <a:lnTo>
                  <a:pt x="1150620" y="1150620"/>
                </a:lnTo>
                <a:lnTo>
                  <a:pt x="1185672" y="1112520"/>
                </a:lnTo>
                <a:lnTo>
                  <a:pt x="1217676" y="1072896"/>
                </a:lnTo>
                <a:lnTo>
                  <a:pt x="1245108" y="1030224"/>
                </a:lnTo>
                <a:lnTo>
                  <a:pt x="1271016" y="986028"/>
                </a:lnTo>
                <a:lnTo>
                  <a:pt x="1292352" y="938784"/>
                </a:lnTo>
                <a:lnTo>
                  <a:pt x="1310640" y="891540"/>
                </a:lnTo>
                <a:lnTo>
                  <a:pt x="1325880" y="841248"/>
                </a:lnTo>
                <a:lnTo>
                  <a:pt x="1336548" y="789432"/>
                </a:lnTo>
                <a:lnTo>
                  <a:pt x="1342644" y="736092"/>
                </a:lnTo>
                <a:lnTo>
                  <a:pt x="1344168" y="681228"/>
                </a:lnTo>
                <a:lnTo>
                  <a:pt x="1342644" y="627888"/>
                </a:lnTo>
                <a:lnTo>
                  <a:pt x="1336548" y="574548"/>
                </a:lnTo>
                <a:lnTo>
                  <a:pt x="1325880" y="522732"/>
                </a:lnTo>
                <a:lnTo>
                  <a:pt x="1310640" y="472440"/>
                </a:lnTo>
                <a:lnTo>
                  <a:pt x="1292352" y="423672"/>
                </a:lnTo>
                <a:lnTo>
                  <a:pt x="1271016" y="377952"/>
                </a:lnTo>
                <a:lnTo>
                  <a:pt x="1245108" y="333756"/>
                </a:lnTo>
                <a:lnTo>
                  <a:pt x="1216152" y="291084"/>
                </a:lnTo>
                <a:lnTo>
                  <a:pt x="1184148" y="251460"/>
                </a:lnTo>
                <a:lnTo>
                  <a:pt x="1150620" y="213360"/>
                </a:lnTo>
                <a:lnTo>
                  <a:pt x="1112520" y="179832"/>
                </a:lnTo>
                <a:lnTo>
                  <a:pt x="1072896" y="147828"/>
                </a:lnTo>
                <a:lnTo>
                  <a:pt x="1030224" y="118872"/>
                </a:lnTo>
                <a:lnTo>
                  <a:pt x="986028" y="94488"/>
                </a:lnTo>
                <a:lnTo>
                  <a:pt x="940308" y="71628"/>
                </a:lnTo>
                <a:lnTo>
                  <a:pt x="891540" y="53340"/>
                </a:lnTo>
                <a:lnTo>
                  <a:pt x="841248" y="39624"/>
                </a:lnTo>
                <a:lnTo>
                  <a:pt x="789432" y="28956"/>
                </a:lnTo>
                <a:lnTo>
                  <a:pt x="736092" y="22860"/>
                </a:lnTo>
                <a:lnTo>
                  <a:pt x="682752" y="19812"/>
                </a:lnTo>
                <a:lnTo>
                  <a:pt x="847344" y="19812"/>
                </a:lnTo>
                <a:lnTo>
                  <a:pt x="899160" y="33528"/>
                </a:lnTo>
                <a:lnTo>
                  <a:pt x="947928" y="53340"/>
                </a:lnTo>
                <a:lnTo>
                  <a:pt x="996696" y="76200"/>
                </a:lnTo>
                <a:lnTo>
                  <a:pt x="1042416" y="102108"/>
                </a:lnTo>
                <a:lnTo>
                  <a:pt x="1086612" y="131064"/>
                </a:lnTo>
                <a:lnTo>
                  <a:pt x="1127760" y="164592"/>
                </a:lnTo>
                <a:lnTo>
                  <a:pt x="1165860" y="199644"/>
                </a:lnTo>
                <a:lnTo>
                  <a:pt x="1200912" y="237744"/>
                </a:lnTo>
                <a:lnTo>
                  <a:pt x="1234440" y="278892"/>
                </a:lnTo>
                <a:lnTo>
                  <a:pt x="1263396" y="323088"/>
                </a:lnTo>
                <a:lnTo>
                  <a:pt x="1289304" y="368808"/>
                </a:lnTo>
                <a:lnTo>
                  <a:pt x="1312164" y="416052"/>
                </a:lnTo>
                <a:lnTo>
                  <a:pt x="1330452" y="466344"/>
                </a:lnTo>
                <a:lnTo>
                  <a:pt x="1345692" y="518160"/>
                </a:lnTo>
                <a:lnTo>
                  <a:pt x="1356360" y="571500"/>
                </a:lnTo>
                <a:lnTo>
                  <a:pt x="1362456" y="626364"/>
                </a:lnTo>
                <a:lnTo>
                  <a:pt x="1365504" y="682752"/>
                </a:lnTo>
                <a:lnTo>
                  <a:pt x="1362456" y="739140"/>
                </a:lnTo>
                <a:lnTo>
                  <a:pt x="1356360" y="794004"/>
                </a:lnTo>
                <a:lnTo>
                  <a:pt x="1345692" y="847344"/>
                </a:lnTo>
                <a:lnTo>
                  <a:pt x="1330452" y="899160"/>
                </a:lnTo>
                <a:lnTo>
                  <a:pt x="1312164" y="947928"/>
                </a:lnTo>
                <a:lnTo>
                  <a:pt x="1289304" y="996696"/>
                </a:lnTo>
                <a:lnTo>
                  <a:pt x="1263396" y="1042416"/>
                </a:lnTo>
                <a:lnTo>
                  <a:pt x="1232916" y="1085088"/>
                </a:lnTo>
                <a:lnTo>
                  <a:pt x="1200912" y="1126236"/>
                </a:lnTo>
                <a:lnTo>
                  <a:pt x="1164336" y="1165860"/>
                </a:lnTo>
                <a:lnTo>
                  <a:pt x="1126236" y="1200912"/>
                </a:lnTo>
                <a:lnTo>
                  <a:pt x="1085088" y="1232916"/>
                </a:lnTo>
                <a:lnTo>
                  <a:pt x="1042416" y="1263396"/>
                </a:lnTo>
                <a:lnTo>
                  <a:pt x="995172" y="1289304"/>
                </a:lnTo>
                <a:lnTo>
                  <a:pt x="947928" y="1312164"/>
                </a:lnTo>
                <a:lnTo>
                  <a:pt x="897636" y="1330452"/>
                </a:lnTo>
                <a:lnTo>
                  <a:pt x="851001" y="1344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9655" y="6174429"/>
            <a:ext cx="2055719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defTabSz="806867">
              <a:spcBef>
                <a:spcPts val="88"/>
              </a:spcBef>
            </a:pP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63289" y="2913521"/>
            <a:ext cx="4231901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spc="-159" dirty="0">
                <a:solidFill>
                  <a:srgbClr val="FFFFFF"/>
                </a:solidFill>
              </a:rPr>
              <a:t>LES </a:t>
            </a:r>
            <a:r>
              <a:rPr sz="1588" spc="-71" dirty="0">
                <a:solidFill>
                  <a:srgbClr val="FFFFFF"/>
                </a:solidFill>
              </a:rPr>
              <a:t>ACCUMULATEURS </a:t>
            </a:r>
            <a:r>
              <a:rPr sz="1588" spc="-62" dirty="0">
                <a:solidFill>
                  <a:srgbClr val="FFFFFF"/>
                </a:solidFill>
              </a:rPr>
              <a:t>LITHIUM-ION </a:t>
            </a:r>
            <a:r>
              <a:rPr sz="1588" spc="4" dirty="0">
                <a:solidFill>
                  <a:srgbClr val="FFFFFF"/>
                </a:solidFill>
              </a:rPr>
              <a:t>(LI-ION)</a:t>
            </a:r>
            <a:r>
              <a:rPr sz="1588" spc="-163" dirty="0">
                <a:solidFill>
                  <a:srgbClr val="FFFFFF"/>
                </a:solidFill>
              </a:rPr>
              <a:t> </a:t>
            </a:r>
            <a:r>
              <a:rPr sz="1588" dirty="0">
                <a:solidFill>
                  <a:srgbClr val="FFFFFF"/>
                </a:solidFill>
              </a:rPr>
              <a:t>:</a:t>
            </a:r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6349719" y="3451370"/>
            <a:ext cx="3646954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190" dirty="0">
                <a:solidFill>
                  <a:srgbClr val="FFFFFF"/>
                </a:solidFill>
                <a:latin typeface="Times New Roman"/>
                <a:cs typeface="Times New Roman"/>
              </a:rPr>
              <a:t>1/ </a:t>
            </a:r>
            <a:r>
              <a:rPr sz="1588" spc="-44" dirty="0">
                <a:solidFill>
                  <a:srgbClr val="FFFFFF"/>
                </a:solidFill>
                <a:latin typeface="Times New Roman"/>
                <a:cs typeface="Times New Roman"/>
              </a:rPr>
              <a:t>DESCRIPTION </a:t>
            </a:r>
            <a:r>
              <a:rPr sz="1588" spc="-224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1588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88" spc="-35" dirty="0">
                <a:solidFill>
                  <a:srgbClr val="FFFFFF"/>
                </a:solidFill>
                <a:latin typeface="Times New Roman"/>
                <a:cs typeface="Times New Roman"/>
              </a:rPr>
              <a:t>FONCTIONNEMENT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defTabSz="806867"/>
            <a:r>
              <a:rPr sz="1588" spc="190" dirty="0">
                <a:solidFill>
                  <a:srgbClr val="FFFFFF"/>
                </a:solidFill>
                <a:latin typeface="Times New Roman"/>
                <a:cs typeface="Times New Roman"/>
              </a:rPr>
              <a:t>2/ </a:t>
            </a:r>
            <a:r>
              <a:rPr sz="1412" spc="-49" dirty="0">
                <a:solidFill>
                  <a:srgbClr val="FFFFFF"/>
                </a:solidFill>
                <a:latin typeface="Times New Roman"/>
                <a:cs typeface="Times New Roman"/>
              </a:rPr>
              <a:t>PROPRIÉTÉS/ </a:t>
            </a:r>
            <a:r>
              <a:rPr sz="1412" spc="-97" dirty="0">
                <a:solidFill>
                  <a:srgbClr val="FFFFFF"/>
                </a:solidFill>
                <a:latin typeface="Times New Roman"/>
                <a:cs typeface="Times New Roman"/>
              </a:rPr>
              <a:t>SÉCURITÉ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1589" y="6122021"/>
            <a:ext cx="12326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defTabSz="806867">
              <a:spcBef>
                <a:spcPts val="88"/>
              </a:spcBef>
            </a:pP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8240" y="3111648"/>
            <a:ext cx="593351" cy="874059"/>
          </a:xfrm>
          <a:custGeom>
            <a:avLst/>
            <a:gdLst/>
            <a:ahLst/>
            <a:cxnLst/>
            <a:rect l="l" t="t" r="r" b="b"/>
            <a:pathLst>
              <a:path w="672464" h="990600">
                <a:moveTo>
                  <a:pt x="205740" y="335280"/>
                </a:moveTo>
                <a:lnTo>
                  <a:pt x="25908" y="335280"/>
                </a:lnTo>
                <a:lnTo>
                  <a:pt x="32183" y="275533"/>
                </a:lnTo>
                <a:lnTo>
                  <a:pt x="45185" y="221104"/>
                </a:lnTo>
                <a:lnTo>
                  <a:pt x="64916" y="171984"/>
                </a:lnTo>
                <a:lnTo>
                  <a:pt x="91382" y="128162"/>
                </a:lnTo>
                <a:lnTo>
                  <a:pt x="124587" y="89630"/>
                </a:lnTo>
                <a:lnTo>
                  <a:pt x="163242" y="57421"/>
                </a:lnTo>
                <a:lnTo>
                  <a:pt x="206053" y="32349"/>
                </a:lnTo>
                <a:lnTo>
                  <a:pt x="253016" y="14418"/>
                </a:lnTo>
                <a:lnTo>
                  <a:pt x="304126" y="3633"/>
                </a:lnTo>
                <a:lnTo>
                  <a:pt x="359378" y="0"/>
                </a:lnTo>
                <a:lnTo>
                  <a:pt x="402350" y="2375"/>
                </a:lnTo>
                <a:lnTo>
                  <a:pt x="442698" y="9358"/>
                </a:lnTo>
                <a:lnTo>
                  <a:pt x="480438" y="20949"/>
                </a:lnTo>
                <a:lnTo>
                  <a:pt x="515588" y="37147"/>
                </a:lnTo>
                <a:lnTo>
                  <a:pt x="547753" y="57773"/>
                </a:lnTo>
                <a:lnTo>
                  <a:pt x="601902" y="111313"/>
                </a:lnTo>
                <a:lnTo>
                  <a:pt x="623887" y="144208"/>
                </a:lnTo>
                <a:lnTo>
                  <a:pt x="638038" y="172212"/>
                </a:lnTo>
                <a:lnTo>
                  <a:pt x="346805" y="172212"/>
                </a:lnTo>
                <a:lnTo>
                  <a:pt x="318390" y="175015"/>
                </a:lnTo>
                <a:lnTo>
                  <a:pt x="268956" y="197018"/>
                </a:lnTo>
                <a:lnTo>
                  <a:pt x="230452" y="240152"/>
                </a:lnTo>
                <a:lnTo>
                  <a:pt x="209346" y="299665"/>
                </a:lnTo>
                <a:lnTo>
                  <a:pt x="205740" y="335280"/>
                </a:lnTo>
                <a:close/>
              </a:path>
              <a:path w="672464" h="990600">
                <a:moveTo>
                  <a:pt x="672084" y="990600"/>
                </a:moveTo>
                <a:lnTo>
                  <a:pt x="0" y="990600"/>
                </a:lnTo>
                <a:lnTo>
                  <a:pt x="0" y="902589"/>
                </a:lnTo>
                <a:lnTo>
                  <a:pt x="299561" y="597884"/>
                </a:lnTo>
                <a:lnTo>
                  <a:pt x="340137" y="555764"/>
                </a:lnTo>
                <a:lnTo>
                  <a:pt x="374884" y="517074"/>
                </a:lnTo>
                <a:lnTo>
                  <a:pt x="403802" y="481812"/>
                </a:lnTo>
                <a:lnTo>
                  <a:pt x="426891" y="449980"/>
                </a:lnTo>
                <a:lnTo>
                  <a:pt x="459887" y="389072"/>
                </a:lnTo>
                <a:lnTo>
                  <a:pt x="477824" y="328779"/>
                </a:lnTo>
                <a:lnTo>
                  <a:pt x="480060" y="300990"/>
                </a:lnTo>
                <a:lnTo>
                  <a:pt x="477736" y="274340"/>
                </a:lnTo>
                <a:lnTo>
                  <a:pt x="459124" y="228257"/>
                </a:lnTo>
                <a:lnTo>
                  <a:pt x="422832" y="192839"/>
                </a:lnTo>
                <a:lnTo>
                  <a:pt x="374826" y="174551"/>
                </a:lnTo>
                <a:lnTo>
                  <a:pt x="346805" y="172212"/>
                </a:lnTo>
                <a:lnTo>
                  <a:pt x="638038" y="172212"/>
                </a:lnTo>
                <a:lnTo>
                  <a:pt x="641639" y="179337"/>
                </a:lnTo>
                <a:lnTo>
                  <a:pt x="654319" y="214717"/>
                </a:lnTo>
                <a:lnTo>
                  <a:pt x="661927" y="250346"/>
                </a:lnTo>
                <a:lnTo>
                  <a:pt x="664464" y="286226"/>
                </a:lnTo>
                <a:lnTo>
                  <a:pt x="661372" y="330106"/>
                </a:lnTo>
                <a:lnTo>
                  <a:pt x="652093" y="375594"/>
                </a:lnTo>
                <a:lnTo>
                  <a:pt x="636616" y="422689"/>
                </a:lnTo>
                <a:lnTo>
                  <a:pt x="614934" y="471392"/>
                </a:lnTo>
                <a:lnTo>
                  <a:pt x="596170" y="505444"/>
                </a:lnTo>
                <a:lnTo>
                  <a:pt x="572837" y="541496"/>
                </a:lnTo>
                <a:lnTo>
                  <a:pt x="544937" y="579548"/>
                </a:lnTo>
                <a:lnTo>
                  <a:pt x="512473" y="619601"/>
                </a:lnTo>
                <a:lnTo>
                  <a:pt x="475447" y="661654"/>
                </a:lnTo>
                <a:lnTo>
                  <a:pt x="433863" y="705707"/>
                </a:lnTo>
                <a:lnTo>
                  <a:pt x="324231" y="819912"/>
                </a:lnTo>
                <a:lnTo>
                  <a:pt x="672084" y="819912"/>
                </a:lnTo>
                <a:lnTo>
                  <a:pt x="672084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1718" y="6146229"/>
            <a:ext cx="525556" cy="12050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defTabSz="806867">
              <a:spcBef>
                <a:spcPts val="93"/>
              </a:spcBef>
            </a:pPr>
            <a:r>
              <a:rPr sz="706" spc="-26" dirty="0">
                <a:solidFill>
                  <a:prstClr val="black"/>
                </a:solidFill>
                <a:latin typeface="Times New Roman"/>
                <a:cs typeface="Times New Roman"/>
              </a:rPr>
              <a:t>EVOLIS-</a:t>
            </a:r>
            <a:r>
              <a:rPr sz="706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35" dirty="0">
                <a:solidFill>
                  <a:prstClr val="black"/>
                </a:solidFill>
                <a:latin typeface="Times New Roman"/>
                <a:cs typeface="Times New Roman"/>
              </a:rPr>
              <a:t>Saft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0512" y="6263601"/>
            <a:ext cx="605118" cy="110317"/>
          </a:xfrm>
          <a:prstGeom prst="rect">
            <a:avLst/>
          </a:prstGeom>
        </p:spPr>
        <p:txBody>
          <a:bodyPr vert="horz" wrap="square" lIns="0" tIns="1681" rIns="0" bIns="0" rtlCol="0">
            <a:spAutoFit/>
          </a:bodyPr>
          <a:lstStyle/>
          <a:p>
            <a:pPr marL="11206" defTabSz="806867">
              <a:spcBef>
                <a:spcPts val="13"/>
              </a:spcBef>
            </a:pPr>
            <a:r>
              <a:rPr sz="706" spc="22" dirty="0">
                <a:solidFill>
                  <a:prstClr val="black"/>
                </a:solidFill>
                <a:latin typeface="Times New Roman"/>
                <a:cs typeface="Times New Roman"/>
              </a:rPr>
              <a:t>6-7 </a:t>
            </a:r>
            <a:r>
              <a:rPr sz="706" spc="31" dirty="0">
                <a:solidFill>
                  <a:prstClr val="black"/>
                </a:solidFill>
                <a:latin typeface="Times New Roman"/>
                <a:cs typeface="Times New Roman"/>
              </a:rPr>
              <a:t>NOV</a:t>
            </a:r>
            <a:r>
              <a:rPr sz="706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31" dirty="0">
                <a:solidFill>
                  <a:prstClr val="black"/>
                </a:solidFill>
                <a:latin typeface="Times New Roman"/>
                <a:cs typeface="Times New Roman"/>
              </a:rPr>
              <a:t>2019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5228" y="487682"/>
            <a:ext cx="6843993" cy="6080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spcBef>
                <a:spcPts val="84"/>
              </a:spcBef>
            </a:pPr>
            <a:r>
              <a:rPr sz="1941" spc="137" dirty="0">
                <a:solidFill>
                  <a:srgbClr val="004660"/>
                </a:solidFill>
              </a:rPr>
              <a:t>Energie</a:t>
            </a:r>
            <a:r>
              <a:rPr sz="1941" spc="75" dirty="0">
                <a:solidFill>
                  <a:srgbClr val="004660"/>
                </a:solidFill>
              </a:rPr>
              <a:t> </a:t>
            </a:r>
            <a:r>
              <a:rPr sz="1941" spc="207" dirty="0">
                <a:solidFill>
                  <a:srgbClr val="004660"/>
                </a:solidFill>
              </a:rPr>
              <a:t>et</a:t>
            </a:r>
            <a:r>
              <a:rPr sz="1941" spc="79" dirty="0">
                <a:solidFill>
                  <a:srgbClr val="004660"/>
                </a:solidFill>
              </a:rPr>
              <a:t> </a:t>
            </a:r>
            <a:r>
              <a:rPr sz="1941" spc="221" dirty="0">
                <a:solidFill>
                  <a:srgbClr val="004660"/>
                </a:solidFill>
              </a:rPr>
              <a:t>puissance</a:t>
            </a:r>
            <a:r>
              <a:rPr sz="1941" spc="40" dirty="0">
                <a:solidFill>
                  <a:srgbClr val="004660"/>
                </a:solidFill>
              </a:rPr>
              <a:t> </a:t>
            </a:r>
            <a:r>
              <a:rPr sz="1941" dirty="0">
                <a:solidFill>
                  <a:srgbClr val="004660"/>
                </a:solidFill>
              </a:rPr>
              <a:t>:</a:t>
            </a:r>
            <a:r>
              <a:rPr sz="1941" spc="62" dirty="0">
                <a:solidFill>
                  <a:srgbClr val="004660"/>
                </a:solidFill>
              </a:rPr>
              <a:t> </a:t>
            </a:r>
            <a:r>
              <a:rPr sz="1941" spc="229" dirty="0">
                <a:solidFill>
                  <a:srgbClr val="004660"/>
                </a:solidFill>
              </a:rPr>
              <a:t>comparaison</a:t>
            </a:r>
            <a:r>
              <a:rPr sz="1941" spc="57" dirty="0">
                <a:solidFill>
                  <a:srgbClr val="004660"/>
                </a:solidFill>
              </a:rPr>
              <a:t> </a:t>
            </a:r>
            <a:r>
              <a:rPr sz="1941" spc="190" dirty="0">
                <a:solidFill>
                  <a:srgbClr val="004660"/>
                </a:solidFill>
              </a:rPr>
              <a:t>entre</a:t>
            </a:r>
            <a:r>
              <a:rPr sz="1941" spc="79" dirty="0">
                <a:solidFill>
                  <a:srgbClr val="004660"/>
                </a:solidFill>
              </a:rPr>
              <a:t> </a:t>
            </a:r>
            <a:r>
              <a:rPr sz="1941" spc="106" dirty="0">
                <a:solidFill>
                  <a:srgbClr val="004660"/>
                </a:solidFill>
              </a:rPr>
              <a:t>différents</a:t>
            </a:r>
            <a:r>
              <a:rPr sz="1941" spc="62" dirty="0">
                <a:solidFill>
                  <a:srgbClr val="004660"/>
                </a:solidFill>
              </a:rPr>
              <a:t> </a:t>
            </a:r>
            <a:r>
              <a:rPr sz="1941" spc="194" dirty="0">
                <a:solidFill>
                  <a:srgbClr val="004660"/>
                </a:solidFill>
              </a:rPr>
              <a:t>types  </a:t>
            </a:r>
            <a:r>
              <a:rPr sz="1941" spc="202" dirty="0">
                <a:solidFill>
                  <a:srgbClr val="004660"/>
                </a:solidFill>
              </a:rPr>
              <a:t>d’accumulateurs</a:t>
            </a:r>
            <a:endParaRPr sz="1941"/>
          </a:p>
        </p:txBody>
      </p:sp>
      <p:sp>
        <p:nvSpPr>
          <p:cNvPr id="12" name="object 12"/>
          <p:cNvSpPr/>
          <p:nvPr/>
        </p:nvSpPr>
        <p:spPr>
          <a:xfrm>
            <a:off x="4954344" y="2251037"/>
            <a:ext cx="3500269" cy="1672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5772" y="3499794"/>
            <a:ext cx="134078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72424" defTabSz="806867">
              <a:spcBef>
                <a:spcPts val="88"/>
              </a:spcBef>
            </a:pPr>
            <a:r>
              <a:rPr sz="1059" spc="35" dirty="0">
                <a:solidFill>
                  <a:prstClr val="black"/>
                </a:solidFill>
                <a:latin typeface="Times New Roman"/>
                <a:cs typeface="Times New Roman"/>
              </a:rPr>
              <a:t>Li-ion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5772" y="3661184"/>
            <a:ext cx="134078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128875" algn="r" defTabSz="806867">
              <a:spcBef>
                <a:spcPts val="88"/>
              </a:spcBef>
            </a:pPr>
            <a:r>
              <a:rPr sz="1059" spc="-9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59" spc="-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59" spc="115" dirty="0">
                <a:solidFill>
                  <a:prstClr val="black"/>
                </a:solidFill>
                <a:latin typeface="Times New Roman"/>
                <a:cs typeface="Times New Roman"/>
              </a:rPr>
              <a:t>gh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2769" y="3822509"/>
            <a:ext cx="47961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84" dirty="0">
                <a:solidFill>
                  <a:prstClr val="black"/>
                </a:solidFill>
                <a:latin typeface="Times New Roman"/>
                <a:cs typeface="Times New Roman"/>
              </a:rPr>
              <a:t>Energy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86779" y="5180731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6779" y="5043991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6779" y="4946164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6779" y="4871029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86779" y="480934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6779" y="4757065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6779" y="4711513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86779" y="4671256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86779" y="440181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86779" y="4263641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86779" y="4167159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91313" y="4092024"/>
            <a:ext cx="139065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815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86779" y="4092024"/>
            <a:ext cx="3115796" cy="0"/>
          </a:xfrm>
          <a:custGeom>
            <a:avLst/>
            <a:gdLst/>
            <a:ahLst/>
            <a:cxnLst/>
            <a:rect l="l" t="t" r="r" b="b"/>
            <a:pathLst>
              <a:path w="3531235">
                <a:moveTo>
                  <a:pt x="0" y="0"/>
                </a:moveTo>
                <a:lnTo>
                  <a:pt x="353110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91313" y="4030335"/>
            <a:ext cx="139065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815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86779" y="4030335"/>
            <a:ext cx="3115796" cy="0"/>
          </a:xfrm>
          <a:custGeom>
            <a:avLst/>
            <a:gdLst/>
            <a:ahLst/>
            <a:cxnLst/>
            <a:rect l="l" t="t" r="r" b="b"/>
            <a:pathLst>
              <a:path w="3531235">
                <a:moveTo>
                  <a:pt x="0" y="0"/>
                </a:moveTo>
                <a:lnTo>
                  <a:pt x="353110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86779" y="397806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86779" y="3932508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86779" y="389225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86779" y="3622805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86779" y="3484637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86779" y="3388154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86779" y="3311758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86779" y="3250069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86779" y="319771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86779" y="3153503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94063" y="3113246"/>
            <a:ext cx="3588124" cy="0"/>
          </a:xfrm>
          <a:custGeom>
            <a:avLst/>
            <a:gdLst/>
            <a:ahLst/>
            <a:cxnLst/>
            <a:rect l="l" t="t" r="r" b="b"/>
            <a:pathLst>
              <a:path w="4066540">
                <a:moveTo>
                  <a:pt x="0" y="0"/>
                </a:moveTo>
                <a:lnTo>
                  <a:pt x="4066031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86779" y="3113246"/>
            <a:ext cx="1252257" cy="0"/>
          </a:xfrm>
          <a:custGeom>
            <a:avLst/>
            <a:gdLst/>
            <a:ahLst/>
            <a:cxnLst/>
            <a:rect l="l" t="t" r="r" b="b"/>
            <a:pathLst>
              <a:path w="1419225">
                <a:moveTo>
                  <a:pt x="0" y="0"/>
                </a:moveTo>
                <a:lnTo>
                  <a:pt x="1418844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86779" y="2842456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86779" y="2705716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86779" y="2607805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586779" y="2532754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86779" y="2471065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86779" y="241879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86779" y="2374498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86779" y="2334325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86779" y="206345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86779" y="1926711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86779" y="1828799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86779" y="1753748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86779" y="169206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86779" y="1639784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86779" y="1594148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86779" y="1555320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BFBFBF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86779" y="4636377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86779" y="3857456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94063" y="3077107"/>
            <a:ext cx="3588124" cy="0"/>
          </a:xfrm>
          <a:custGeom>
            <a:avLst/>
            <a:gdLst/>
            <a:ahLst/>
            <a:cxnLst/>
            <a:rect l="l" t="t" r="r" b="b"/>
            <a:pathLst>
              <a:path w="4066540">
                <a:moveTo>
                  <a:pt x="0" y="0"/>
                </a:moveTo>
                <a:lnTo>
                  <a:pt x="4066031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586779" y="3077107"/>
            <a:ext cx="1252257" cy="0"/>
          </a:xfrm>
          <a:custGeom>
            <a:avLst/>
            <a:gdLst/>
            <a:ahLst/>
            <a:cxnLst/>
            <a:rect l="l" t="t" r="r" b="b"/>
            <a:pathLst>
              <a:path w="1419225">
                <a:moveTo>
                  <a:pt x="0" y="0"/>
                </a:moveTo>
                <a:lnTo>
                  <a:pt x="1418844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86779" y="2298102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586779" y="1519097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936191" y="1519097"/>
            <a:ext cx="0" cy="1463488"/>
          </a:xfrm>
          <a:custGeom>
            <a:avLst/>
            <a:gdLst/>
            <a:ahLst/>
            <a:cxnLst/>
            <a:rect l="l" t="t" r="r" b="b"/>
            <a:pathLst>
              <a:path h="1658620">
                <a:moveTo>
                  <a:pt x="0" y="0"/>
                </a:moveTo>
                <a:lnTo>
                  <a:pt x="0" y="1658588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36191" y="3146612"/>
            <a:ext cx="0" cy="2269191"/>
          </a:xfrm>
          <a:custGeom>
            <a:avLst/>
            <a:gdLst/>
            <a:ahLst/>
            <a:cxnLst/>
            <a:rect l="l" t="t" r="r" b="b"/>
            <a:pathLst>
              <a:path h="2571750">
                <a:moveTo>
                  <a:pt x="0" y="0"/>
                </a:moveTo>
                <a:lnTo>
                  <a:pt x="0" y="2571273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284258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0"/>
                </a:moveTo>
                <a:lnTo>
                  <a:pt x="0" y="441579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633670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0"/>
                </a:moveTo>
                <a:lnTo>
                  <a:pt x="0" y="441579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981739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0"/>
                </a:moveTo>
                <a:lnTo>
                  <a:pt x="0" y="4415790"/>
                </a:lnTo>
              </a:path>
            </a:pathLst>
          </a:custGeom>
          <a:ln w="476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586779" y="1519097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12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981739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0"/>
                </a:moveTo>
                <a:lnTo>
                  <a:pt x="0" y="4415790"/>
                </a:lnTo>
              </a:path>
            </a:pathLst>
          </a:custGeom>
          <a:ln w="12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86779" y="5415382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6114288" y="0"/>
                </a:moveTo>
                <a:lnTo>
                  <a:pt x="0" y="0"/>
                </a:lnTo>
              </a:path>
            </a:pathLst>
          </a:custGeom>
          <a:ln w="12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86779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4415790"/>
                </a:moveTo>
                <a:lnTo>
                  <a:pt x="0" y="0"/>
                </a:lnTo>
              </a:path>
            </a:pathLst>
          </a:custGeom>
          <a:ln w="12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586779" y="1519097"/>
            <a:ext cx="0" cy="3896285"/>
          </a:xfrm>
          <a:custGeom>
            <a:avLst/>
            <a:gdLst/>
            <a:ahLst/>
            <a:cxnLst/>
            <a:rect l="l" t="t" r="r" b="b"/>
            <a:pathLst>
              <a:path h="4415790">
                <a:moveTo>
                  <a:pt x="0" y="0"/>
                </a:moveTo>
                <a:lnTo>
                  <a:pt x="0" y="441579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86779" y="5415382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586779" y="5180731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86779" y="5043991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586779" y="4946164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586779" y="4871029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86779" y="480934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586779" y="475706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586779" y="4711513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586779" y="4671256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586779" y="4636377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86779" y="440181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86779" y="4263641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586779" y="4167159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586779" y="4092024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586779" y="403033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586779" y="397806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586779" y="3932508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586779" y="389225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586779" y="3857456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586779" y="362280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586779" y="3484637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586779" y="3388154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586779" y="3311758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586779" y="3250069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86779" y="319771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586779" y="3153503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586779" y="3113246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586779" y="3077107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586779" y="2842456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586779" y="2705716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586779" y="260780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586779" y="2532754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586779" y="247106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586779" y="241879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586779" y="2374498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586779" y="2334325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586779" y="2298102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86779" y="206345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586779" y="1926711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586779" y="1828799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586779" y="1753748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586779" y="169206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586779" y="1639784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586779" y="1594148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586779" y="1555320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586779" y="1519097"/>
            <a:ext cx="29696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547782" y="5415382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547782" y="4636377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547782" y="3857456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547782" y="3077107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547782" y="2298102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547782" y="1519097"/>
            <a:ext cx="39221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586779" y="5415382"/>
            <a:ext cx="5395072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574677" y="2285706"/>
            <a:ext cx="4751602" cy="3168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666241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936191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04711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474577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744443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014308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284258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554124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823990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093856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363721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633670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902191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172057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441922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711873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981739" y="5385883"/>
            <a:ext cx="0" cy="29696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3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936191" y="5415382"/>
            <a:ext cx="0" cy="39221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00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284258" y="5415382"/>
            <a:ext cx="0" cy="39221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00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633670" y="5415382"/>
            <a:ext cx="0" cy="39221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00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981739" y="5415382"/>
            <a:ext cx="0" cy="39221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00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411506" y="5320952"/>
            <a:ext cx="9132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42929" y="4542356"/>
            <a:ext cx="16024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274353" y="3763761"/>
            <a:ext cx="22804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205777" y="2982501"/>
            <a:ext cx="297516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069950" y="1425296"/>
            <a:ext cx="433107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71" spc="3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541909" y="5506538"/>
            <a:ext cx="9132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57492" y="5506538"/>
            <a:ext cx="15912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520747" y="5506538"/>
            <a:ext cx="22804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868419" y="5506538"/>
            <a:ext cx="22804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971" spc="4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71" spc="53" dirty="0">
                <a:solidFill>
                  <a:prstClr val="black"/>
                </a:solidFill>
                <a:latin typeface="Times New Roman"/>
                <a:cs typeface="Times New Roman"/>
              </a:rPr>
              <a:t>00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863830" y="2840492"/>
            <a:ext cx="153888" cy="12601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 defTabSz="806867">
              <a:lnSpc>
                <a:spcPts val="1196"/>
              </a:lnSpc>
            </a:pPr>
            <a:r>
              <a:rPr sz="1015" spc="71" dirty="0">
                <a:solidFill>
                  <a:prstClr val="black"/>
                </a:solidFill>
                <a:latin typeface="Times New Roman"/>
                <a:cs typeface="Times New Roman"/>
              </a:rPr>
              <a:t>specific </a:t>
            </a:r>
            <a:r>
              <a:rPr sz="1015" spc="88" dirty="0">
                <a:solidFill>
                  <a:prstClr val="black"/>
                </a:solidFill>
                <a:latin typeface="Times New Roman"/>
                <a:cs typeface="Times New Roman"/>
              </a:rPr>
              <a:t>power</a:t>
            </a:r>
            <a:r>
              <a:rPr sz="1015" spc="-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35" dirty="0">
                <a:solidFill>
                  <a:prstClr val="black"/>
                </a:solidFill>
                <a:latin typeface="Times New Roman"/>
                <a:cs typeface="Times New Roman"/>
              </a:rPr>
              <a:t>W/kg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592149" y="5046093"/>
            <a:ext cx="1342465" cy="128240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 marL="879148" defTabSz="806867">
              <a:lnSpc>
                <a:spcPts val="1046"/>
              </a:lnSpc>
            </a:pPr>
            <a:r>
              <a:rPr sz="1059" spc="93" dirty="0">
                <a:solidFill>
                  <a:srgbClr val="FF9900"/>
                </a:solidFill>
                <a:latin typeface="Times New Roman"/>
                <a:cs typeface="Times New Roman"/>
              </a:rPr>
              <a:t>Plomb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137201" y="2203899"/>
            <a:ext cx="1158128" cy="443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lnSpc>
                <a:spcPts val="1024"/>
              </a:lnSpc>
              <a:spcBef>
                <a:spcPts val="88"/>
              </a:spcBef>
            </a:pPr>
            <a:r>
              <a:rPr sz="971" spc="49" dirty="0">
                <a:solidFill>
                  <a:prstClr val="black"/>
                </a:solidFill>
                <a:latin typeface="Times New Roman"/>
                <a:cs typeface="Times New Roman"/>
              </a:rPr>
              <a:t>10000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4070" defTabSz="806867">
              <a:lnSpc>
                <a:spcPts val="1129"/>
              </a:lnSpc>
            </a:pPr>
            <a:r>
              <a:rPr sz="1059" spc="93" dirty="0">
                <a:solidFill>
                  <a:srgbClr val="BF0000"/>
                </a:solidFill>
                <a:latin typeface="Times New Roman"/>
                <a:cs typeface="Times New Roman"/>
              </a:rPr>
              <a:t>Plomb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4070" defTabSz="806867"/>
            <a:r>
              <a:rPr sz="1059" spc="71" dirty="0">
                <a:solidFill>
                  <a:srgbClr val="BF0000"/>
                </a:solidFill>
                <a:latin typeface="Times New Roman"/>
                <a:cs typeface="Times New Roman"/>
              </a:rPr>
              <a:t>spirallé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331286" y="2875899"/>
            <a:ext cx="380440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-9" dirty="0">
                <a:solidFill>
                  <a:srgbClr val="004489"/>
                </a:solidFill>
                <a:latin typeface="Times New Roman"/>
                <a:cs typeface="Times New Roman"/>
              </a:rPr>
              <a:t>N</a:t>
            </a:r>
            <a:r>
              <a:rPr sz="1059" spc="-4" dirty="0">
                <a:solidFill>
                  <a:srgbClr val="004489"/>
                </a:solidFill>
                <a:latin typeface="Times New Roman"/>
                <a:cs typeface="Times New Roman"/>
              </a:rPr>
              <a:t>i-</a:t>
            </a:r>
            <a:r>
              <a:rPr sz="1059" spc="53" dirty="0">
                <a:solidFill>
                  <a:srgbClr val="004489"/>
                </a:solidFill>
                <a:latin typeface="Times New Roman"/>
                <a:cs typeface="Times New Roman"/>
              </a:rPr>
              <a:t>C</a:t>
            </a:r>
            <a:r>
              <a:rPr sz="1059" spc="115" dirty="0">
                <a:solidFill>
                  <a:srgbClr val="004489"/>
                </a:solidFill>
                <a:latin typeface="Times New Roman"/>
                <a:cs typeface="Times New Roman"/>
              </a:rPr>
              <a:t>d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904163" y="2967297"/>
            <a:ext cx="410135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-9" dirty="0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1059" spc="-4" dirty="0">
                <a:solidFill>
                  <a:srgbClr val="7E7E7E"/>
                </a:solidFill>
                <a:latin typeface="Times New Roman"/>
                <a:cs typeface="Times New Roman"/>
              </a:rPr>
              <a:t>i-</a:t>
            </a:r>
            <a:r>
              <a:rPr sz="1059" spc="-66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1059" spc="-4" dirty="0">
                <a:solidFill>
                  <a:srgbClr val="7E7E7E"/>
                </a:solidFill>
                <a:latin typeface="Times New Roman"/>
                <a:cs typeface="Times New Roman"/>
              </a:rPr>
              <a:t>H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91212" y="3983883"/>
            <a:ext cx="90151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49" dirty="0">
                <a:solidFill>
                  <a:srgbClr val="66CCFF"/>
                </a:solidFill>
                <a:latin typeface="Times New Roman"/>
                <a:cs typeface="Times New Roman"/>
              </a:rPr>
              <a:t>LiM-Polymère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592149" y="1928812"/>
            <a:ext cx="1342465" cy="118366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 marL="45386" defTabSz="806867">
              <a:lnSpc>
                <a:spcPts val="918"/>
              </a:lnSpc>
            </a:pPr>
            <a:r>
              <a:rPr sz="1059" spc="101" dirty="0">
                <a:solidFill>
                  <a:srgbClr val="00AF50"/>
                </a:solidFill>
                <a:latin typeface="Times New Roman"/>
                <a:cs typeface="Times New Roman"/>
              </a:rPr>
              <a:t>Super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592149" y="2034081"/>
            <a:ext cx="1342465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5386" defTabSz="806867">
              <a:spcBef>
                <a:spcPts val="88"/>
              </a:spcBef>
            </a:pPr>
            <a:r>
              <a:rPr sz="1059" spc="101" dirty="0">
                <a:solidFill>
                  <a:srgbClr val="00AF50"/>
                </a:solidFill>
                <a:latin typeface="Times New Roman"/>
                <a:cs typeface="Times New Roman"/>
              </a:rPr>
              <a:t>capacités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938292" y="3486738"/>
            <a:ext cx="1344146" cy="138990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10646" rIns="0" bIns="0" rtlCol="0">
            <a:spAutoFit/>
          </a:bodyPr>
          <a:lstStyle/>
          <a:p>
            <a:pPr marL="768764" defTabSz="806867">
              <a:lnSpc>
                <a:spcPts val="971"/>
              </a:lnSpc>
              <a:spcBef>
                <a:spcPts val="84"/>
              </a:spcBef>
            </a:pPr>
            <a:r>
              <a:rPr sz="1059" spc="53" dirty="0">
                <a:solidFill>
                  <a:srgbClr val="CC00FF"/>
                </a:solidFill>
                <a:latin typeface="Times New Roman"/>
                <a:cs typeface="Times New Roman"/>
              </a:rPr>
              <a:t>Na </a:t>
            </a:r>
            <a:r>
              <a:rPr sz="1059" spc="-4" dirty="0">
                <a:solidFill>
                  <a:srgbClr val="CC00FF"/>
                </a:solidFill>
                <a:latin typeface="Times New Roman"/>
                <a:cs typeface="Times New Roman"/>
              </a:rPr>
              <a:t>/</a:t>
            </a:r>
            <a:r>
              <a:rPr sz="1059" spc="-49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1059" spc="9" dirty="0">
                <a:solidFill>
                  <a:srgbClr val="CC00FF"/>
                </a:solidFill>
                <a:latin typeface="Times New Roman"/>
                <a:cs typeface="Times New Roman"/>
              </a:rPr>
              <a:t>NiCl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260094" y="3563071"/>
            <a:ext cx="61632" cy="12050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defTabSz="806867">
              <a:spcBef>
                <a:spcPts val="93"/>
              </a:spcBef>
            </a:pPr>
            <a:r>
              <a:rPr sz="706" spc="40" dirty="0">
                <a:solidFill>
                  <a:srgbClr val="CC00FF"/>
                </a:solidFill>
                <a:latin typeface="Times New Roman"/>
                <a:cs typeface="Times New Roman"/>
              </a:rPr>
              <a:t>2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806468" y="2857086"/>
            <a:ext cx="450476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i-i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938292" y="1928812"/>
            <a:ext cx="1344146" cy="128240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0" rIns="0" bIns="0" rtlCol="0">
            <a:spAutoFit/>
          </a:bodyPr>
          <a:lstStyle/>
          <a:p>
            <a:pPr marL="370934" defTabSz="806867">
              <a:lnSpc>
                <a:spcPts val="1046"/>
              </a:lnSpc>
            </a:pPr>
            <a:r>
              <a:rPr sz="1059" spc="35" dirty="0">
                <a:solidFill>
                  <a:prstClr val="black"/>
                </a:solidFill>
                <a:latin typeface="Times New Roman"/>
                <a:cs typeface="Times New Roman"/>
              </a:rPr>
              <a:t>Li-ion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938292" y="2061001"/>
            <a:ext cx="1344146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073" defTabSz="806867">
              <a:spcBef>
                <a:spcPts val="88"/>
              </a:spcBef>
            </a:pPr>
            <a:r>
              <a:rPr sz="1059" spc="115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059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9" spc="115" dirty="0">
                <a:solidFill>
                  <a:prstClr val="black"/>
                </a:solidFill>
                <a:latin typeface="Times New Roman"/>
                <a:cs typeface="Times New Roman"/>
              </a:rPr>
              <a:t>puissance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2250141" y="2513254"/>
            <a:ext cx="574301" cy="1679762"/>
          </a:xfrm>
          <a:custGeom>
            <a:avLst/>
            <a:gdLst/>
            <a:ahLst/>
            <a:cxnLst/>
            <a:rect l="l" t="t" r="r" b="b"/>
            <a:pathLst>
              <a:path w="650875" h="1903729">
                <a:moveTo>
                  <a:pt x="650748" y="475488"/>
                </a:moveTo>
                <a:lnTo>
                  <a:pt x="0" y="475488"/>
                </a:lnTo>
                <a:lnTo>
                  <a:pt x="324612" y="0"/>
                </a:lnTo>
                <a:lnTo>
                  <a:pt x="650748" y="475488"/>
                </a:lnTo>
                <a:close/>
              </a:path>
              <a:path w="650875" h="1903729">
                <a:moveTo>
                  <a:pt x="487680" y="1903476"/>
                </a:moveTo>
                <a:lnTo>
                  <a:pt x="163068" y="1903476"/>
                </a:lnTo>
                <a:lnTo>
                  <a:pt x="163068" y="475488"/>
                </a:lnTo>
                <a:lnTo>
                  <a:pt x="487680" y="475488"/>
                </a:lnTo>
                <a:lnTo>
                  <a:pt x="487680" y="1903476"/>
                </a:lnTo>
                <a:close/>
              </a:path>
            </a:pathLst>
          </a:custGeom>
          <a:solidFill>
            <a:srgbClr val="DB3305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2244762" y="2507877"/>
            <a:ext cx="584947" cy="1690407"/>
          </a:xfrm>
          <a:custGeom>
            <a:avLst/>
            <a:gdLst/>
            <a:ahLst/>
            <a:cxnLst/>
            <a:rect l="l" t="t" r="r" b="b"/>
            <a:pathLst>
              <a:path w="662940" h="1915795">
                <a:moveTo>
                  <a:pt x="161544" y="487680"/>
                </a:moveTo>
                <a:lnTo>
                  <a:pt x="4572" y="487680"/>
                </a:lnTo>
                <a:lnTo>
                  <a:pt x="1524" y="486156"/>
                </a:lnTo>
                <a:lnTo>
                  <a:pt x="1524" y="484632"/>
                </a:lnTo>
                <a:lnTo>
                  <a:pt x="0" y="481584"/>
                </a:lnTo>
                <a:lnTo>
                  <a:pt x="0" y="480060"/>
                </a:lnTo>
                <a:lnTo>
                  <a:pt x="1524" y="478536"/>
                </a:lnTo>
                <a:lnTo>
                  <a:pt x="324612" y="1524"/>
                </a:lnTo>
                <a:lnTo>
                  <a:pt x="326136" y="0"/>
                </a:lnTo>
                <a:lnTo>
                  <a:pt x="335280" y="0"/>
                </a:lnTo>
                <a:lnTo>
                  <a:pt x="335280" y="1524"/>
                </a:lnTo>
                <a:lnTo>
                  <a:pt x="340489" y="9144"/>
                </a:lnTo>
                <a:lnTo>
                  <a:pt x="324612" y="9144"/>
                </a:lnTo>
                <a:lnTo>
                  <a:pt x="329971" y="16957"/>
                </a:lnTo>
                <a:lnTo>
                  <a:pt x="18405" y="475488"/>
                </a:lnTo>
                <a:lnTo>
                  <a:pt x="6096" y="475488"/>
                </a:lnTo>
                <a:lnTo>
                  <a:pt x="12192" y="484632"/>
                </a:lnTo>
                <a:lnTo>
                  <a:pt x="161544" y="484632"/>
                </a:lnTo>
                <a:lnTo>
                  <a:pt x="161544" y="487680"/>
                </a:lnTo>
                <a:close/>
              </a:path>
              <a:path w="662940" h="1915795">
                <a:moveTo>
                  <a:pt x="329971" y="16957"/>
                </a:moveTo>
                <a:lnTo>
                  <a:pt x="324612" y="9144"/>
                </a:lnTo>
                <a:lnTo>
                  <a:pt x="335280" y="9144"/>
                </a:lnTo>
                <a:lnTo>
                  <a:pt x="329971" y="16957"/>
                </a:lnTo>
                <a:close/>
              </a:path>
              <a:path w="662940" h="1915795">
                <a:moveTo>
                  <a:pt x="650748" y="484632"/>
                </a:moveTo>
                <a:lnTo>
                  <a:pt x="329971" y="16957"/>
                </a:lnTo>
                <a:lnTo>
                  <a:pt x="335280" y="9144"/>
                </a:lnTo>
                <a:lnTo>
                  <a:pt x="340489" y="9144"/>
                </a:lnTo>
                <a:lnTo>
                  <a:pt x="659332" y="475488"/>
                </a:lnTo>
                <a:lnTo>
                  <a:pt x="656844" y="475488"/>
                </a:lnTo>
                <a:lnTo>
                  <a:pt x="650748" y="484632"/>
                </a:lnTo>
                <a:close/>
              </a:path>
              <a:path w="662940" h="1915795">
                <a:moveTo>
                  <a:pt x="12192" y="484632"/>
                </a:moveTo>
                <a:lnTo>
                  <a:pt x="6096" y="475488"/>
                </a:lnTo>
                <a:lnTo>
                  <a:pt x="18405" y="475488"/>
                </a:lnTo>
                <a:lnTo>
                  <a:pt x="12192" y="484632"/>
                </a:lnTo>
                <a:close/>
              </a:path>
              <a:path w="662940" h="1915795">
                <a:moveTo>
                  <a:pt x="161544" y="484632"/>
                </a:moveTo>
                <a:lnTo>
                  <a:pt x="12192" y="484632"/>
                </a:lnTo>
                <a:lnTo>
                  <a:pt x="18405" y="475488"/>
                </a:lnTo>
                <a:lnTo>
                  <a:pt x="172212" y="475488"/>
                </a:lnTo>
                <a:lnTo>
                  <a:pt x="175260" y="478536"/>
                </a:lnTo>
                <a:lnTo>
                  <a:pt x="175260" y="481584"/>
                </a:lnTo>
                <a:lnTo>
                  <a:pt x="161544" y="481584"/>
                </a:lnTo>
                <a:lnTo>
                  <a:pt x="161544" y="484632"/>
                </a:lnTo>
                <a:close/>
              </a:path>
              <a:path w="662940" h="1915795">
                <a:moveTo>
                  <a:pt x="487680" y="1909572"/>
                </a:moveTo>
                <a:lnTo>
                  <a:pt x="487680" y="478536"/>
                </a:lnTo>
                <a:lnTo>
                  <a:pt x="490728" y="475488"/>
                </a:lnTo>
                <a:lnTo>
                  <a:pt x="644476" y="475488"/>
                </a:lnTo>
                <a:lnTo>
                  <a:pt x="648657" y="481584"/>
                </a:lnTo>
                <a:lnTo>
                  <a:pt x="499872" y="481584"/>
                </a:lnTo>
                <a:lnTo>
                  <a:pt x="493776" y="487680"/>
                </a:lnTo>
                <a:lnTo>
                  <a:pt x="499872" y="487680"/>
                </a:lnTo>
                <a:lnTo>
                  <a:pt x="499872" y="1901952"/>
                </a:lnTo>
                <a:lnTo>
                  <a:pt x="493776" y="1901952"/>
                </a:lnTo>
                <a:lnTo>
                  <a:pt x="487680" y="1909572"/>
                </a:lnTo>
                <a:close/>
              </a:path>
              <a:path w="662940" h="1915795">
                <a:moveTo>
                  <a:pt x="661416" y="484632"/>
                </a:moveTo>
                <a:lnTo>
                  <a:pt x="650748" y="484632"/>
                </a:lnTo>
                <a:lnTo>
                  <a:pt x="656844" y="475488"/>
                </a:lnTo>
                <a:lnTo>
                  <a:pt x="659332" y="475488"/>
                </a:lnTo>
                <a:lnTo>
                  <a:pt x="661416" y="478536"/>
                </a:lnTo>
                <a:lnTo>
                  <a:pt x="662940" y="480060"/>
                </a:lnTo>
                <a:lnTo>
                  <a:pt x="662940" y="481584"/>
                </a:lnTo>
                <a:lnTo>
                  <a:pt x="661416" y="484632"/>
                </a:lnTo>
                <a:close/>
              </a:path>
              <a:path w="662940" h="1915795">
                <a:moveTo>
                  <a:pt x="498348" y="1915668"/>
                </a:moveTo>
                <a:lnTo>
                  <a:pt x="164592" y="1915668"/>
                </a:lnTo>
                <a:lnTo>
                  <a:pt x="161544" y="1912620"/>
                </a:lnTo>
                <a:lnTo>
                  <a:pt x="161544" y="481584"/>
                </a:lnTo>
                <a:lnTo>
                  <a:pt x="169164" y="487680"/>
                </a:lnTo>
                <a:lnTo>
                  <a:pt x="175260" y="487680"/>
                </a:lnTo>
                <a:lnTo>
                  <a:pt x="175260" y="1901952"/>
                </a:lnTo>
                <a:lnTo>
                  <a:pt x="169164" y="1901952"/>
                </a:lnTo>
                <a:lnTo>
                  <a:pt x="175260" y="1909572"/>
                </a:lnTo>
                <a:lnTo>
                  <a:pt x="499872" y="1909572"/>
                </a:lnTo>
                <a:lnTo>
                  <a:pt x="499872" y="1912620"/>
                </a:lnTo>
                <a:lnTo>
                  <a:pt x="498348" y="1915668"/>
                </a:lnTo>
                <a:close/>
              </a:path>
              <a:path w="662940" h="1915795">
                <a:moveTo>
                  <a:pt x="175260" y="487680"/>
                </a:moveTo>
                <a:lnTo>
                  <a:pt x="169164" y="487680"/>
                </a:lnTo>
                <a:lnTo>
                  <a:pt x="161544" y="481584"/>
                </a:lnTo>
                <a:lnTo>
                  <a:pt x="175260" y="481584"/>
                </a:lnTo>
                <a:lnTo>
                  <a:pt x="175260" y="487680"/>
                </a:lnTo>
                <a:close/>
              </a:path>
              <a:path w="662940" h="1915795">
                <a:moveTo>
                  <a:pt x="499872" y="487680"/>
                </a:moveTo>
                <a:lnTo>
                  <a:pt x="493776" y="487680"/>
                </a:lnTo>
                <a:lnTo>
                  <a:pt x="499872" y="481584"/>
                </a:lnTo>
                <a:lnTo>
                  <a:pt x="499872" y="487680"/>
                </a:lnTo>
                <a:close/>
              </a:path>
              <a:path w="662940" h="1915795">
                <a:moveTo>
                  <a:pt x="658368" y="487680"/>
                </a:moveTo>
                <a:lnTo>
                  <a:pt x="499872" y="487680"/>
                </a:lnTo>
                <a:lnTo>
                  <a:pt x="499872" y="481584"/>
                </a:lnTo>
                <a:lnTo>
                  <a:pt x="648657" y="481584"/>
                </a:lnTo>
                <a:lnTo>
                  <a:pt x="650748" y="484632"/>
                </a:lnTo>
                <a:lnTo>
                  <a:pt x="661416" y="484632"/>
                </a:lnTo>
                <a:lnTo>
                  <a:pt x="661416" y="486156"/>
                </a:lnTo>
                <a:lnTo>
                  <a:pt x="658368" y="487680"/>
                </a:lnTo>
                <a:close/>
              </a:path>
              <a:path w="662940" h="1915795">
                <a:moveTo>
                  <a:pt x="175260" y="1909572"/>
                </a:moveTo>
                <a:lnTo>
                  <a:pt x="169164" y="1901952"/>
                </a:lnTo>
                <a:lnTo>
                  <a:pt x="175260" y="1901952"/>
                </a:lnTo>
                <a:lnTo>
                  <a:pt x="175260" y="1909572"/>
                </a:lnTo>
                <a:close/>
              </a:path>
              <a:path w="662940" h="1915795">
                <a:moveTo>
                  <a:pt x="487680" y="1909572"/>
                </a:moveTo>
                <a:lnTo>
                  <a:pt x="175260" y="1909572"/>
                </a:lnTo>
                <a:lnTo>
                  <a:pt x="175260" y="1901952"/>
                </a:lnTo>
                <a:lnTo>
                  <a:pt x="487680" y="1901952"/>
                </a:lnTo>
                <a:lnTo>
                  <a:pt x="487680" y="1909572"/>
                </a:lnTo>
                <a:close/>
              </a:path>
              <a:path w="662940" h="1915795">
                <a:moveTo>
                  <a:pt x="499872" y="1909572"/>
                </a:moveTo>
                <a:lnTo>
                  <a:pt x="487680" y="1909572"/>
                </a:lnTo>
                <a:lnTo>
                  <a:pt x="493776" y="1901952"/>
                </a:lnTo>
                <a:lnTo>
                  <a:pt x="499872" y="1901952"/>
                </a:lnTo>
                <a:lnTo>
                  <a:pt x="499872" y="190957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416857" y="2860585"/>
            <a:ext cx="230832" cy="11637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 defTabSz="806867">
              <a:lnSpc>
                <a:spcPts val="1822"/>
              </a:lnSpc>
            </a:pPr>
            <a:r>
              <a:rPr sz="1588" dirty="0">
                <a:solidFill>
                  <a:srgbClr val="F2F9A8"/>
                </a:solidFill>
                <a:latin typeface="Times New Roman"/>
                <a:cs typeface="Times New Roman"/>
              </a:rPr>
              <a:t>P</a:t>
            </a:r>
            <a:r>
              <a:rPr sz="1588" spc="-4" dirty="0">
                <a:solidFill>
                  <a:srgbClr val="F2F9A8"/>
                </a:solidFill>
                <a:latin typeface="Times New Roman"/>
                <a:cs typeface="Times New Roman"/>
              </a:rPr>
              <a:t>U</a:t>
            </a:r>
            <a:r>
              <a:rPr sz="1588" dirty="0">
                <a:solidFill>
                  <a:srgbClr val="F2F9A8"/>
                </a:solidFill>
                <a:latin typeface="Times New Roman"/>
                <a:cs typeface="Times New Roman"/>
              </a:rPr>
              <a:t>I</a:t>
            </a:r>
            <a:r>
              <a:rPr sz="1588" spc="-13" dirty="0">
                <a:solidFill>
                  <a:srgbClr val="F2F9A8"/>
                </a:solidFill>
                <a:latin typeface="Times New Roman"/>
                <a:cs typeface="Times New Roman"/>
              </a:rPr>
              <a:t>S</a:t>
            </a:r>
            <a:r>
              <a:rPr sz="1588" spc="4" dirty="0">
                <a:solidFill>
                  <a:srgbClr val="F2F9A8"/>
                </a:solidFill>
                <a:latin typeface="Times New Roman"/>
                <a:cs typeface="Times New Roman"/>
              </a:rPr>
              <a:t>S</a:t>
            </a:r>
            <a:r>
              <a:rPr sz="1588" spc="-4" dirty="0">
                <a:solidFill>
                  <a:srgbClr val="F2F9A8"/>
                </a:solidFill>
                <a:latin typeface="Times New Roman"/>
                <a:cs typeface="Times New Roman"/>
              </a:rPr>
              <a:t>ANC</a:t>
            </a:r>
            <a:r>
              <a:rPr sz="1588" dirty="0">
                <a:solidFill>
                  <a:srgbClr val="F2F9A8"/>
                </a:solidFill>
                <a:latin typeface="Times New Roman"/>
                <a:cs typeface="Times New Roman"/>
              </a:rPr>
              <a:t>E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153361" y="5809129"/>
            <a:ext cx="2487706" cy="403412"/>
          </a:xfrm>
          <a:custGeom>
            <a:avLst/>
            <a:gdLst/>
            <a:ahLst/>
            <a:cxnLst/>
            <a:rect l="l" t="t" r="r" b="b"/>
            <a:pathLst>
              <a:path w="2819400" h="457200">
                <a:moveTo>
                  <a:pt x="2115312" y="457200"/>
                </a:moveTo>
                <a:lnTo>
                  <a:pt x="2115312" y="342900"/>
                </a:lnTo>
                <a:lnTo>
                  <a:pt x="0" y="342900"/>
                </a:lnTo>
                <a:lnTo>
                  <a:pt x="0" y="114300"/>
                </a:lnTo>
                <a:lnTo>
                  <a:pt x="2115312" y="114300"/>
                </a:lnTo>
                <a:lnTo>
                  <a:pt x="2115312" y="0"/>
                </a:lnTo>
                <a:lnTo>
                  <a:pt x="2819400" y="228600"/>
                </a:lnTo>
                <a:lnTo>
                  <a:pt x="2115312" y="457200"/>
                </a:lnTo>
                <a:close/>
              </a:path>
            </a:pathLst>
          </a:custGeom>
          <a:solidFill>
            <a:srgbClr val="DB3305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147981" y="5803750"/>
            <a:ext cx="2498912" cy="414618"/>
          </a:xfrm>
          <a:custGeom>
            <a:avLst/>
            <a:gdLst/>
            <a:ahLst/>
            <a:cxnLst/>
            <a:rect l="l" t="t" r="r" b="b"/>
            <a:pathLst>
              <a:path w="2832100" h="469900">
                <a:moveTo>
                  <a:pt x="2113788" y="120396"/>
                </a:moveTo>
                <a:lnTo>
                  <a:pt x="2113788" y="4572"/>
                </a:lnTo>
                <a:lnTo>
                  <a:pt x="2118360" y="0"/>
                </a:lnTo>
                <a:lnTo>
                  <a:pt x="2122932" y="0"/>
                </a:lnTo>
                <a:lnTo>
                  <a:pt x="2141707" y="6096"/>
                </a:lnTo>
                <a:lnTo>
                  <a:pt x="2127504" y="6096"/>
                </a:lnTo>
                <a:lnTo>
                  <a:pt x="2118360" y="12192"/>
                </a:lnTo>
                <a:lnTo>
                  <a:pt x="2127504" y="15154"/>
                </a:lnTo>
                <a:lnTo>
                  <a:pt x="2127504" y="114300"/>
                </a:lnTo>
                <a:lnTo>
                  <a:pt x="2121408" y="114300"/>
                </a:lnTo>
                <a:lnTo>
                  <a:pt x="2113788" y="120396"/>
                </a:lnTo>
                <a:close/>
              </a:path>
              <a:path w="2832100" h="469900">
                <a:moveTo>
                  <a:pt x="2127504" y="15154"/>
                </a:moveTo>
                <a:lnTo>
                  <a:pt x="2118360" y="12192"/>
                </a:lnTo>
                <a:lnTo>
                  <a:pt x="2127504" y="6096"/>
                </a:lnTo>
                <a:lnTo>
                  <a:pt x="2127504" y="15154"/>
                </a:lnTo>
                <a:close/>
              </a:path>
              <a:path w="2832100" h="469900">
                <a:moveTo>
                  <a:pt x="2805155" y="234696"/>
                </a:moveTo>
                <a:lnTo>
                  <a:pt x="2127504" y="15154"/>
                </a:lnTo>
                <a:lnTo>
                  <a:pt x="2127504" y="6096"/>
                </a:lnTo>
                <a:lnTo>
                  <a:pt x="2141707" y="6096"/>
                </a:lnTo>
                <a:lnTo>
                  <a:pt x="2827020" y="228600"/>
                </a:lnTo>
                <a:lnTo>
                  <a:pt x="2823972" y="228600"/>
                </a:lnTo>
                <a:lnTo>
                  <a:pt x="2805155" y="234696"/>
                </a:lnTo>
                <a:close/>
              </a:path>
              <a:path w="2832100" h="469900">
                <a:moveTo>
                  <a:pt x="2113788" y="355092"/>
                </a:moveTo>
                <a:lnTo>
                  <a:pt x="3048" y="355092"/>
                </a:lnTo>
                <a:lnTo>
                  <a:pt x="0" y="352044"/>
                </a:lnTo>
                <a:lnTo>
                  <a:pt x="0" y="117348"/>
                </a:lnTo>
                <a:lnTo>
                  <a:pt x="3048" y="114300"/>
                </a:lnTo>
                <a:lnTo>
                  <a:pt x="2113788" y="114300"/>
                </a:lnTo>
                <a:lnTo>
                  <a:pt x="2113788" y="120396"/>
                </a:lnTo>
                <a:lnTo>
                  <a:pt x="12192" y="120396"/>
                </a:lnTo>
                <a:lnTo>
                  <a:pt x="6096" y="126492"/>
                </a:lnTo>
                <a:lnTo>
                  <a:pt x="12192" y="126492"/>
                </a:lnTo>
                <a:lnTo>
                  <a:pt x="12192" y="342900"/>
                </a:lnTo>
                <a:lnTo>
                  <a:pt x="6096" y="342900"/>
                </a:lnTo>
                <a:lnTo>
                  <a:pt x="12192" y="348996"/>
                </a:lnTo>
                <a:lnTo>
                  <a:pt x="2113788" y="348996"/>
                </a:lnTo>
                <a:lnTo>
                  <a:pt x="2113788" y="355092"/>
                </a:lnTo>
                <a:close/>
              </a:path>
              <a:path w="2832100" h="469900">
                <a:moveTo>
                  <a:pt x="2124456" y="126492"/>
                </a:moveTo>
                <a:lnTo>
                  <a:pt x="12192" y="126492"/>
                </a:lnTo>
                <a:lnTo>
                  <a:pt x="12192" y="120396"/>
                </a:lnTo>
                <a:lnTo>
                  <a:pt x="2113788" y="120396"/>
                </a:lnTo>
                <a:lnTo>
                  <a:pt x="2121408" y="114300"/>
                </a:lnTo>
                <a:lnTo>
                  <a:pt x="2127504" y="114300"/>
                </a:lnTo>
                <a:lnTo>
                  <a:pt x="2127504" y="124968"/>
                </a:lnTo>
                <a:lnTo>
                  <a:pt x="2124456" y="126492"/>
                </a:lnTo>
                <a:close/>
              </a:path>
              <a:path w="2832100" h="469900">
                <a:moveTo>
                  <a:pt x="12192" y="126492"/>
                </a:moveTo>
                <a:lnTo>
                  <a:pt x="6096" y="126492"/>
                </a:lnTo>
                <a:lnTo>
                  <a:pt x="12192" y="120396"/>
                </a:lnTo>
                <a:lnTo>
                  <a:pt x="12192" y="126492"/>
                </a:lnTo>
                <a:close/>
              </a:path>
              <a:path w="2832100" h="469900">
                <a:moveTo>
                  <a:pt x="2823972" y="240792"/>
                </a:moveTo>
                <a:lnTo>
                  <a:pt x="2805155" y="234696"/>
                </a:lnTo>
                <a:lnTo>
                  <a:pt x="2823972" y="228600"/>
                </a:lnTo>
                <a:lnTo>
                  <a:pt x="2823972" y="240792"/>
                </a:lnTo>
                <a:close/>
              </a:path>
              <a:path w="2832100" h="469900">
                <a:moveTo>
                  <a:pt x="2830068" y="240792"/>
                </a:moveTo>
                <a:lnTo>
                  <a:pt x="2823972" y="240792"/>
                </a:lnTo>
                <a:lnTo>
                  <a:pt x="2823972" y="228600"/>
                </a:lnTo>
                <a:lnTo>
                  <a:pt x="2827020" y="228600"/>
                </a:lnTo>
                <a:lnTo>
                  <a:pt x="2830068" y="230124"/>
                </a:lnTo>
                <a:lnTo>
                  <a:pt x="2831592" y="231648"/>
                </a:lnTo>
                <a:lnTo>
                  <a:pt x="2831592" y="237744"/>
                </a:lnTo>
                <a:lnTo>
                  <a:pt x="2830068" y="240792"/>
                </a:lnTo>
                <a:close/>
              </a:path>
              <a:path w="2832100" h="469900">
                <a:moveTo>
                  <a:pt x="2141707" y="463296"/>
                </a:moveTo>
                <a:lnTo>
                  <a:pt x="2127504" y="463296"/>
                </a:lnTo>
                <a:lnTo>
                  <a:pt x="2127504" y="454237"/>
                </a:lnTo>
                <a:lnTo>
                  <a:pt x="2805155" y="234696"/>
                </a:lnTo>
                <a:lnTo>
                  <a:pt x="2823972" y="240792"/>
                </a:lnTo>
                <a:lnTo>
                  <a:pt x="2827020" y="240792"/>
                </a:lnTo>
                <a:lnTo>
                  <a:pt x="2141707" y="463296"/>
                </a:lnTo>
                <a:close/>
              </a:path>
              <a:path w="2832100" h="469900">
                <a:moveTo>
                  <a:pt x="12192" y="348996"/>
                </a:moveTo>
                <a:lnTo>
                  <a:pt x="6096" y="342900"/>
                </a:lnTo>
                <a:lnTo>
                  <a:pt x="12192" y="342900"/>
                </a:lnTo>
                <a:lnTo>
                  <a:pt x="12192" y="348996"/>
                </a:lnTo>
                <a:close/>
              </a:path>
              <a:path w="2832100" h="469900">
                <a:moveTo>
                  <a:pt x="2127504" y="355092"/>
                </a:moveTo>
                <a:lnTo>
                  <a:pt x="2121408" y="355092"/>
                </a:lnTo>
                <a:lnTo>
                  <a:pt x="2113788" y="348996"/>
                </a:lnTo>
                <a:lnTo>
                  <a:pt x="12192" y="348996"/>
                </a:lnTo>
                <a:lnTo>
                  <a:pt x="12192" y="342900"/>
                </a:lnTo>
                <a:lnTo>
                  <a:pt x="2124456" y="342900"/>
                </a:lnTo>
                <a:lnTo>
                  <a:pt x="2127504" y="345948"/>
                </a:lnTo>
                <a:lnTo>
                  <a:pt x="2127504" y="355092"/>
                </a:lnTo>
                <a:close/>
              </a:path>
              <a:path w="2832100" h="469900">
                <a:moveTo>
                  <a:pt x="2122932" y="469392"/>
                </a:moveTo>
                <a:lnTo>
                  <a:pt x="2118360" y="469392"/>
                </a:lnTo>
                <a:lnTo>
                  <a:pt x="2116836" y="467868"/>
                </a:lnTo>
                <a:lnTo>
                  <a:pt x="2115312" y="467868"/>
                </a:lnTo>
                <a:lnTo>
                  <a:pt x="2113788" y="464820"/>
                </a:lnTo>
                <a:lnTo>
                  <a:pt x="2113788" y="348996"/>
                </a:lnTo>
                <a:lnTo>
                  <a:pt x="2121408" y="355092"/>
                </a:lnTo>
                <a:lnTo>
                  <a:pt x="2127504" y="355092"/>
                </a:lnTo>
                <a:lnTo>
                  <a:pt x="2127504" y="454237"/>
                </a:lnTo>
                <a:lnTo>
                  <a:pt x="2118360" y="457200"/>
                </a:lnTo>
                <a:lnTo>
                  <a:pt x="2127504" y="463296"/>
                </a:lnTo>
                <a:lnTo>
                  <a:pt x="2141707" y="463296"/>
                </a:lnTo>
                <a:lnTo>
                  <a:pt x="2122932" y="469392"/>
                </a:lnTo>
                <a:close/>
              </a:path>
              <a:path w="2832100" h="469900">
                <a:moveTo>
                  <a:pt x="2127504" y="463296"/>
                </a:moveTo>
                <a:lnTo>
                  <a:pt x="2118360" y="457200"/>
                </a:lnTo>
                <a:lnTo>
                  <a:pt x="2127504" y="454237"/>
                </a:lnTo>
                <a:lnTo>
                  <a:pt x="2127504" y="463296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593999" y="5468040"/>
            <a:ext cx="1380004" cy="635770"/>
          </a:xfrm>
          <a:prstGeom prst="rect">
            <a:avLst/>
          </a:prstGeom>
        </p:spPr>
        <p:txBody>
          <a:bodyPr vert="horz" wrap="square" lIns="0" tIns="49866" rIns="0" bIns="0" rtlCol="0">
            <a:spAutoFit/>
          </a:bodyPr>
          <a:lstStyle/>
          <a:p>
            <a:pPr marL="1121" algn="ctr" defTabSz="806867">
              <a:spcBef>
                <a:spcPts val="393"/>
              </a:spcBef>
            </a:pPr>
            <a:r>
              <a:rPr sz="971" spc="49" dirty="0">
                <a:solidFill>
                  <a:prstClr val="black"/>
                </a:solidFill>
                <a:latin typeface="Times New Roman"/>
                <a:cs typeface="Times New Roman"/>
              </a:rPr>
              <a:t>100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06867">
              <a:lnSpc>
                <a:spcPts val="1213"/>
              </a:lnSpc>
              <a:spcBef>
                <a:spcPts val="313"/>
              </a:spcBef>
            </a:pPr>
            <a:r>
              <a:rPr sz="1015" spc="71" dirty="0">
                <a:solidFill>
                  <a:prstClr val="black"/>
                </a:solidFill>
                <a:latin typeface="Times New Roman"/>
                <a:cs typeface="Times New Roman"/>
              </a:rPr>
              <a:t>specific </a:t>
            </a:r>
            <a:r>
              <a:rPr sz="1015" spc="88" dirty="0">
                <a:solidFill>
                  <a:prstClr val="black"/>
                </a:solidFill>
                <a:latin typeface="Times New Roman"/>
                <a:cs typeface="Times New Roman"/>
              </a:rPr>
              <a:t>energy</a:t>
            </a:r>
            <a:r>
              <a:rPr sz="1015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53" dirty="0">
                <a:solidFill>
                  <a:prstClr val="black"/>
                </a:solidFill>
                <a:latin typeface="Times New Roman"/>
                <a:cs typeface="Times New Roman"/>
              </a:rPr>
              <a:t>Wh/kg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5472" algn="ctr" defTabSz="806867">
              <a:lnSpc>
                <a:spcPts val="1902"/>
              </a:lnSpc>
            </a:pPr>
            <a:r>
              <a:rPr sz="1588" spc="71" dirty="0">
                <a:solidFill>
                  <a:srgbClr val="F2F9A8"/>
                </a:solidFill>
                <a:latin typeface="Times New Roman"/>
                <a:cs typeface="Times New Roman"/>
              </a:rPr>
              <a:t>ENERGIE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207590" y="6115668"/>
            <a:ext cx="267821" cy="261901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22413" defTabSz="806867">
              <a:spcBef>
                <a:spcPts val="137"/>
              </a:spcBef>
            </a:pPr>
            <a:fld id="{81D60167-4931-47E6-BA6A-407CBD079E47}" type="slidenum"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pPr marL="22413" defTabSz="806867">
                <a:spcBef>
                  <a:spcPts val="137"/>
                </a:spcBef>
              </a:pPr>
              <a:t>10</a:t>
            </a:fld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5228" y="698796"/>
            <a:ext cx="4072778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168" dirty="0">
                <a:solidFill>
                  <a:srgbClr val="004660"/>
                </a:solidFill>
              </a:rPr>
              <a:t>L’accumulateur </a:t>
            </a:r>
            <a:r>
              <a:rPr sz="1941" spc="22" dirty="0">
                <a:solidFill>
                  <a:srgbClr val="004660"/>
                </a:solidFill>
              </a:rPr>
              <a:t>Li-ion </a:t>
            </a:r>
            <a:r>
              <a:rPr sz="1941" dirty="0">
                <a:solidFill>
                  <a:srgbClr val="004660"/>
                </a:solidFill>
              </a:rPr>
              <a:t>:</a:t>
            </a:r>
            <a:r>
              <a:rPr sz="1941" spc="-31" dirty="0">
                <a:solidFill>
                  <a:srgbClr val="004660"/>
                </a:solidFill>
              </a:rPr>
              <a:t> </a:t>
            </a:r>
            <a:r>
              <a:rPr sz="1941" spc="260" dirty="0">
                <a:solidFill>
                  <a:srgbClr val="004660"/>
                </a:solidFill>
              </a:rPr>
              <a:t>avantages</a:t>
            </a:r>
            <a:endParaRPr sz="1941"/>
          </a:p>
        </p:txBody>
      </p:sp>
      <p:sp>
        <p:nvSpPr>
          <p:cNvPr id="13" name="object 13"/>
          <p:cNvSpPr txBox="1"/>
          <p:nvPr/>
        </p:nvSpPr>
        <p:spPr>
          <a:xfrm>
            <a:off x="2207590" y="6115668"/>
            <a:ext cx="267821" cy="261901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22413" defTabSz="806867">
              <a:spcBef>
                <a:spcPts val="137"/>
              </a:spcBef>
            </a:pPr>
            <a:fld id="{81D60167-4931-47E6-BA6A-407CBD079E47}" type="slidenum"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pPr marL="22413" defTabSz="806867">
                <a:spcBef>
                  <a:spcPts val="137"/>
                </a:spcBef>
              </a:pPr>
              <a:t>11</a:t>
            </a:fld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9184" y="1410883"/>
            <a:ext cx="5479676" cy="4505687"/>
          </a:xfrm>
          <a:prstGeom prst="rect">
            <a:avLst/>
          </a:prstGeom>
        </p:spPr>
        <p:txBody>
          <a:bodyPr vert="horz" wrap="square" lIns="0" tIns="125506" rIns="0" bIns="0" rtlCol="0">
            <a:spAutoFit/>
          </a:bodyPr>
          <a:lstStyle/>
          <a:p>
            <a:pPr marL="316023" indent="-304816" defTabSz="806867">
              <a:spcBef>
                <a:spcPts val="988"/>
              </a:spcBef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180" dirty="0">
                <a:solidFill>
                  <a:prstClr val="black"/>
                </a:solidFill>
                <a:latin typeface="Times New Roman"/>
                <a:cs typeface="Times New Roman"/>
              </a:rPr>
              <a:t>Avantages </a:t>
            </a:r>
            <a:r>
              <a:rPr sz="1588" spc="282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588" spc="-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0" dirty="0">
                <a:solidFill>
                  <a:prstClr val="black"/>
                </a:solidFill>
                <a:latin typeface="Times New Roman"/>
                <a:cs typeface="Times New Roman"/>
              </a:rPr>
              <a:t>l’accumulateur </a:t>
            </a:r>
            <a:r>
              <a:rPr sz="1588" spc="18" dirty="0">
                <a:solidFill>
                  <a:prstClr val="black"/>
                </a:solidFill>
                <a:latin typeface="Times New Roman"/>
                <a:cs typeface="Times New Roman"/>
              </a:rPr>
              <a:t>Li-ion </a:t>
            </a:r>
            <a:r>
              <a:rPr sz="1588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marR="762601" lvl="1" indent="-485801" defTabSz="806867">
              <a:lnSpc>
                <a:spcPts val="2471"/>
              </a:lnSpc>
              <a:spcBef>
                <a:spcPts val="40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Tension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72" dirty="0">
                <a:solidFill>
                  <a:prstClr val="black"/>
                </a:solidFill>
                <a:latin typeface="Times New Roman"/>
                <a:cs typeface="Times New Roman"/>
              </a:rPr>
              <a:t>moyenne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fonctionnement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8" dirty="0">
                <a:solidFill>
                  <a:prstClr val="black"/>
                </a:solidFill>
                <a:latin typeface="Times New Roman"/>
                <a:cs typeface="Times New Roman"/>
              </a:rPr>
              <a:t>élevée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(3.3-3.8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" dirty="0">
                <a:solidFill>
                  <a:prstClr val="black"/>
                </a:solidFill>
                <a:latin typeface="Times New Roman"/>
                <a:cs typeface="Times New Roman"/>
              </a:rPr>
              <a:t>V)  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(1.2V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pour </a:t>
            </a:r>
            <a:r>
              <a:rPr sz="1235" spc="84" dirty="0">
                <a:solidFill>
                  <a:prstClr val="black"/>
                </a:solidFill>
                <a:latin typeface="Times New Roman"/>
                <a:cs typeface="Times New Roman"/>
              </a:rPr>
              <a:t>Ni-Cd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ou</a:t>
            </a:r>
            <a:r>
              <a:rPr sz="1235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Ni-MH)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732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Énergie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spécifique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très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8" dirty="0">
                <a:solidFill>
                  <a:prstClr val="black"/>
                </a:solidFill>
                <a:latin typeface="Times New Roman"/>
                <a:cs typeface="Times New Roman"/>
              </a:rPr>
              <a:t>élevée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(&gt;150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Wh/kg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élément)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97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Énergie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5" dirty="0">
                <a:solidFill>
                  <a:prstClr val="black"/>
                </a:solidFill>
                <a:latin typeface="Times New Roman"/>
                <a:cs typeface="Times New Roman"/>
              </a:rPr>
              <a:t>volumique</a:t>
            </a:r>
            <a:r>
              <a:rPr sz="1235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très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8" dirty="0">
                <a:solidFill>
                  <a:prstClr val="black"/>
                </a:solidFill>
                <a:latin typeface="Times New Roman"/>
                <a:cs typeface="Times New Roman"/>
              </a:rPr>
              <a:t>élevée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(&gt;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450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Wh/l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élément)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buClr>
                <a:srgbClr val="008EC1"/>
              </a:buClr>
              <a:buFont typeface="Times New Roman"/>
              <a:buChar char="•"/>
            </a:pP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Longue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4" dirty="0">
                <a:solidFill>
                  <a:prstClr val="black"/>
                </a:solidFill>
                <a:latin typeface="Times New Roman"/>
                <a:cs typeface="Times New Roman"/>
              </a:rPr>
              <a:t>durée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vie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8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76" dirty="0">
                <a:solidFill>
                  <a:prstClr val="black"/>
                </a:solidFill>
                <a:latin typeface="Times New Roman"/>
                <a:cs typeface="Times New Roman"/>
              </a:rPr>
              <a:t>cyclage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calendaire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97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Autodécharge </a:t>
            </a: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faible </a:t>
            </a:r>
            <a:r>
              <a:rPr sz="1235" spc="18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1235" spc="-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3" dirty="0">
                <a:solidFill>
                  <a:prstClr val="black"/>
                </a:solidFill>
                <a:latin typeface="Times New Roman"/>
                <a:cs typeface="Times New Roman"/>
              </a:rPr>
              <a:t>stockage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8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84" dirty="0">
                <a:solidFill>
                  <a:prstClr val="black"/>
                </a:solidFill>
                <a:latin typeface="Times New Roman"/>
                <a:cs typeface="Times New Roman"/>
              </a:rPr>
              <a:t>Excellent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rendement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coulombique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(100%)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énergétique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(&gt;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90%)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buClr>
                <a:srgbClr val="008EC1"/>
              </a:buClr>
              <a:buFont typeface="Times New Roman"/>
              <a:buChar char="•"/>
            </a:pP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13"/>
              </a:spcBef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54" dirty="0">
                <a:solidFill>
                  <a:prstClr val="black"/>
                </a:solidFill>
                <a:latin typeface="Times New Roman"/>
                <a:cs typeface="Times New Roman"/>
              </a:rPr>
              <a:t>Charge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rapide</a:t>
            </a:r>
            <a:r>
              <a:rPr sz="1235" spc="-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possible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8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Pas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d’effet</a:t>
            </a:r>
            <a:r>
              <a:rPr sz="1235" spc="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mémoire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contrairement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69" dirty="0">
                <a:solidFill>
                  <a:prstClr val="black"/>
                </a:solidFill>
                <a:latin typeface="Times New Roman"/>
                <a:cs typeface="Times New Roman"/>
              </a:rPr>
              <a:t>à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Ni/Cd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ou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Ni/MH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8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97" dirty="0">
                <a:solidFill>
                  <a:prstClr val="black"/>
                </a:solidFill>
                <a:latin typeface="Times New Roman"/>
                <a:cs typeface="Times New Roman"/>
              </a:rPr>
              <a:t>Sécurité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très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améliorée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par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5" dirty="0">
                <a:solidFill>
                  <a:prstClr val="black"/>
                </a:solidFill>
                <a:latin typeface="Times New Roman"/>
                <a:cs typeface="Times New Roman"/>
              </a:rPr>
              <a:t>rapport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90" dirty="0">
                <a:solidFill>
                  <a:prstClr val="black"/>
                </a:solidFill>
                <a:latin typeface="Times New Roman"/>
                <a:cs typeface="Times New Roman"/>
              </a:rPr>
              <a:t>au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lithium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métal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485801" defTabSz="806867">
              <a:spcBef>
                <a:spcPts val="997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Technologie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très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flexible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8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termes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ratio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puissance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/énergie.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5228" y="698796"/>
            <a:ext cx="4122084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168" dirty="0">
                <a:solidFill>
                  <a:srgbClr val="004660"/>
                </a:solidFill>
              </a:rPr>
              <a:t>L’accumulateur </a:t>
            </a:r>
            <a:r>
              <a:rPr sz="1941" spc="22" dirty="0">
                <a:solidFill>
                  <a:srgbClr val="004660"/>
                </a:solidFill>
              </a:rPr>
              <a:t>Li-ion </a:t>
            </a:r>
            <a:r>
              <a:rPr sz="1941" dirty="0">
                <a:solidFill>
                  <a:srgbClr val="004660"/>
                </a:solidFill>
              </a:rPr>
              <a:t>:</a:t>
            </a:r>
            <a:r>
              <a:rPr sz="1941" spc="-62" dirty="0">
                <a:solidFill>
                  <a:srgbClr val="004660"/>
                </a:solidFill>
              </a:rPr>
              <a:t> </a:t>
            </a:r>
            <a:r>
              <a:rPr sz="1941" spc="172" dirty="0">
                <a:solidFill>
                  <a:srgbClr val="004660"/>
                </a:solidFill>
              </a:rPr>
              <a:t>contraintes</a:t>
            </a:r>
            <a:endParaRPr sz="1941"/>
          </a:p>
        </p:txBody>
      </p:sp>
      <p:sp>
        <p:nvSpPr>
          <p:cNvPr id="13" name="object 13"/>
          <p:cNvSpPr txBox="1"/>
          <p:nvPr/>
        </p:nvSpPr>
        <p:spPr>
          <a:xfrm>
            <a:off x="2207590" y="6115668"/>
            <a:ext cx="267821" cy="261901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22413" defTabSz="806867">
              <a:spcBef>
                <a:spcPts val="137"/>
              </a:spcBef>
            </a:pPr>
            <a:fld id="{81D60167-4931-47E6-BA6A-407CBD079E47}" type="slidenum"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pPr marL="22413" defTabSz="806867">
                <a:spcBef>
                  <a:spcPts val="137"/>
                </a:spcBef>
              </a:pPr>
              <a:t>12</a:t>
            </a:fld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7898" y="1420376"/>
            <a:ext cx="7446869" cy="4533719"/>
          </a:xfrm>
          <a:prstGeom prst="rect">
            <a:avLst/>
          </a:prstGeom>
        </p:spPr>
        <p:txBody>
          <a:bodyPr vert="horz" wrap="square" lIns="0" tIns="124946" rIns="0" bIns="0" rtlCol="0">
            <a:spAutoFit/>
          </a:bodyPr>
          <a:lstStyle/>
          <a:p>
            <a:pPr marL="316023" indent="-304816" defTabSz="806867">
              <a:spcBef>
                <a:spcPts val="984"/>
              </a:spcBef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124" dirty="0">
                <a:solidFill>
                  <a:prstClr val="black"/>
                </a:solidFill>
                <a:latin typeface="Times New Roman"/>
                <a:cs typeface="Times New Roman"/>
              </a:rPr>
              <a:t>Fabrication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07" dirty="0">
                <a:solidFill>
                  <a:prstClr val="black"/>
                </a:solidFill>
                <a:latin typeface="Times New Roman"/>
                <a:cs typeface="Times New Roman"/>
              </a:rPr>
              <a:t>dans</a:t>
            </a:r>
            <a:r>
              <a:rPr sz="1588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12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28" dirty="0">
                <a:solidFill>
                  <a:prstClr val="black"/>
                </a:solidFill>
                <a:latin typeface="Times New Roman"/>
                <a:cs typeface="Times New Roman"/>
              </a:rPr>
              <a:t>conditions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10" dirty="0">
                <a:solidFill>
                  <a:prstClr val="black"/>
                </a:solidFill>
                <a:latin typeface="Times New Roman"/>
                <a:cs typeface="Times New Roman"/>
              </a:rPr>
              <a:t>particulières: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8824" marR="3374831" lvl="1" indent="-72282" defTabSz="806867">
              <a:lnSpc>
                <a:spcPts val="2471"/>
              </a:lnSpc>
              <a:spcBef>
                <a:spcPts val="4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u="heavy" spc="7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Salle</a:t>
            </a:r>
            <a:r>
              <a:rPr sz="1235" u="heavy" spc="1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26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à</a:t>
            </a:r>
            <a:r>
              <a:rPr sz="1235" u="heavy" spc="1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10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humidité</a:t>
            </a:r>
            <a:r>
              <a:rPr sz="1235" u="heavy" spc="22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12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contrôlée</a:t>
            </a:r>
            <a:r>
              <a:rPr sz="1235" u="heavy" spc="4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9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(dite</a:t>
            </a:r>
            <a:r>
              <a:rPr sz="1235" u="heavy" spc="4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-5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</a:t>
            </a:r>
            <a:r>
              <a:rPr sz="1235" u="heavy" spc="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9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salle</a:t>
            </a:r>
            <a:r>
              <a:rPr sz="1235" u="heavy" spc="3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1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sèche</a:t>
            </a:r>
            <a:r>
              <a:rPr sz="1235" u="heavy" spc="4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») </a:t>
            </a:r>
            <a:r>
              <a:rPr sz="1235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Point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12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rosée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40°C</a:t>
            </a:r>
            <a:r>
              <a:rPr sz="1235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(soit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0,078</a:t>
            </a:r>
            <a:r>
              <a:rPr sz="1235" spc="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99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12" dirty="0">
                <a:solidFill>
                  <a:prstClr val="black"/>
                </a:solidFill>
                <a:latin typeface="Times New Roman"/>
                <a:cs typeface="Times New Roman"/>
              </a:rPr>
              <a:t>eau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72" dirty="0">
                <a:solidFill>
                  <a:prstClr val="black"/>
                </a:solidFill>
                <a:latin typeface="Times New Roman"/>
                <a:cs typeface="Times New Roman"/>
              </a:rPr>
              <a:t>/kg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air)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8824" defTabSz="806867">
              <a:spcBef>
                <a:spcPts val="732"/>
              </a:spcBef>
            </a:pP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Consignes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69" dirty="0">
                <a:solidFill>
                  <a:prstClr val="black"/>
                </a:solidFill>
                <a:latin typeface="Times New Roman"/>
                <a:cs typeface="Times New Roman"/>
              </a:rPr>
              <a:t>à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respecter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limitation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9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4" dirty="0">
                <a:solidFill>
                  <a:prstClr val="black"/>
                </a:solidFill>
                <a:latin typeface="Times New Roman"/>
                <a:cs typeface="Times New Roman"/>
              </a:rPr>
              <a:t>nombre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personnes,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93" dirty="0">
                <a:solidFill>
                  <a:prstClr val="black"/>
                </a:solidFill>
                <a:latin typeface="Times New Roman"/>
                <a:cs typeface="Times New Roman"/>
              </a:rPr>
              <a:t>port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masques.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8824" marR="2586456" lvl="1" indent="-72282" defTabSz="806867">
              <a:lnSpc>
                <a:spcPct val="166400"/>
              </a:lnSpc>
              <a:spcBef>
                <a:spcPts val="13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u="heavy" spc="15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Grande</a:t>
            </a:r>
            <a:r>
              <a:rPr sz="1235" u="heavy" spc="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5" u="heavy" spc="12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propreté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requise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5" dirty="0">
                <a:solidFill>
                  <a:prstClr val="black"/>
                </a:solidFill>
                <a:latin typeface="Times New Roman"/>
                <a:cs typeface="Times New Roman"/>
              </a:rPr>
              <a:t>pour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équipements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électrodes  </a:t>
            </a:r>
            <a:r>
              <a:rPr sz="1235" spc="176" dirty="0">
                <a:solidFill>
                  <a:prstClr val="black"/>
                </a:solidFill>
                <a:latin typeface="Times New Roman"/>
                <a:cs typeface="Times New Roman"/>
              </a:rPr>
              <a:t>(absence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requise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particules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métalliques)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buClr>
                <a:srgbClr val="008EC1"/>
              </a:buClr>
              <a:buFont typeface="Times New Roman"/>
              <a:buChar char="•"/>
            </a:pP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44"/>
              </a:spcBef>
              <a:buClr>
                <a:srgbClr val="008EC1"/>
              </a:buClr>
              <a:buFont typeface="Times New Roman"/>
              <a:buChar char="•"/>
            </a:pP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023" indent="-304816" defTabSz="806867">
              <a:spcBef>
                <a:spcPts val="4"/>
              </a:spcBef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154" dirty="0">
                <a:solidFill>
                  <a:prstClr val="black"/>
                </a:solidFill>
                <a:latin typeface="Times New Roman"/>
                <a:cs typeface="Times New Roman"/>
              </a:rPr>
              <a:t>Nécessité</a:t>
            </a:r>
            <a:r>
              <a:rPr sz="1588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9" dirty="0">
                <a:solidFill>
                  <a:prstClr val="black"/>
                </a:solidFill>
                <a:latin typeface="Times New Roman"/>
                <a:cs typeface="Times New Roman"/>
              </a:rPr>
              <a:t>d’une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41" dirty="0">
                <a:solidFill>
                  <a:prstClr val="black"/>
                </a:solidFill>
                <a:latin typeface="Times New Roman"/>
                <a:cs typeface="Times New Roman"/>
              </a:rPr>
              <a:t>gestion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9" dirty="0">
                <a:solidFill>
                  <a:prstClr val="black"/>
                </a:solidFill>
                <a:latin typeface="Times New Roman"/>
                <a:cs typeface="Times New Roman"/>
              </a:rPr>
              <a:t>électronique</a:t>
            </a:r>
            <a:r>
              <a:rPr sz="1588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01" dirty="0">
                <a:solidFill>
                  <a:prstClr val="black"/>
                </a:solidFill>
                <a:latin typeface="Times New Roman"/>
                <a:cs typeface="Times New Roman"/>
              </a:rPr>
              <a:t>individuelle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marR="10646" lvl="1" indent="-239258" defTabSz="806867">
              <a:lnSpc>
                <a:spcPct val="125000"/>
              </a:lnSpc>
              <a:spcBef>
                <a:spcPts val="401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3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rendement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faradique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100%</a:t>
            </a:r>
            <a:r>
              <a:rPr sz="1235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exclut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toute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possibilité</a:t>
            </a:r>
            <a:r>
              <a:rPr sz="1235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d’équilibrage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93" dirty="0">
                <a:solidFill>
                  <a:prstClr val="black"/>
                </a:solidFill>
                <a:latin typeface="Times New Roman"/>
                <a:cs typeface="Times New Roman"/>
              </a:rPr>
              <a:t>naturel,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surcharge</a:t>
            </a: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et 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surdécharge </a:t>
            </a:r>
            <a:r>
              <a:rPr sz="1235" spc="97" dirty="0">
                <a:solidFill>
                  <a:prstClr val="black"/>
                </a:solidFill>
                <a:latin typeface="Times New Roman"/>
                <a:cs typeface="Times New Roman"/>
              </a:rPr>
              <a:t>sont</a:t>
            </a:r>
            <a:r>
              <a:rPr sz="1235" spc="-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interdites).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buClr>
                <a:srgbClr val="008EC1"/>
              </a:buClr>
              <a:buFont typeface="Times New Roman"/>
              <a:buChar char="•"/>
            </a:pP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31"/>
              </a:spcBef>
              <a:buClr>
                <a:srgbClr val="008EC1"/>
              </a:buClr>
              <a:buFont typeface="Times New Roman"/>
              <a:buChar char="•"/>
            </a:pPr>
            <a:endParaRPr sz="154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023" marR="254947" indent="-304816" defTabSz="806867">
              <a:lnSpc>
                <a:spcPts val="1853"/>
              </a:lnSpc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Instabilité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588" spc="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10" dirty="0">
                <a:solidFill>
                  <a:prstClr val="black"/>
                </a:solidFill>
                <a:latin typeface="Times New Roman"/>
                <a:cs typeface="Times New Roman"/>
              </a:rPr>
              <a:t>inflammabilité</a:t>
            </a:r>
            <a:r>
              <a:rPr sz="1588" spc="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28" dirty="0">
                <a:solidFill>
                  <a:prstClr val="black"/>
                </a:solidFill>
                <a:latin typeface="Times New Roman"/>
                <a:cs typeface="Times New Roman"/>
              </a:rPr>
              <a:t>potentielle</a:t>
            </a:r>
            <a:r>
              <a:rPr sz="1588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07" dirty="0">
                <a:solidFill>
                  <a:prstClr val="black"/>
                </a:solidFill>
                <a:latin typeface="Times New Roman"/>
                <a:cs typeface="Times New Roman"/>
              </a:rPr>
              <a:t>dans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06" dirty="0">
                <a:solidFill>
                  <a:prstClr val="black"/>
                </a:solidFill>
                <a:latin typeface="Times New Roman"/>
                <a:cs typeface="Times New Roman"/>
              </a:rPr>
              <a:t>les</a:t>
            </a:r>
            <a:r>
              <a:rPr sz="1588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28" dirty="0">
                <a:solidFill>
                  <a:prstClr val="black"/>
                </a:solidFill>
                <a:latin typeface="Times New Roman"/>
                <a:cs typeface="Times New Roman"/>
              </a:rPr>
              <a:t>conditions</a:t>
            </a:r>
            <a:r>
              <a:rPr sz="1588" spc="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71" dirty="0">
                <a:solidFill>
                  <a:prstClr val="black"/>
                </a:solidFill>
                <a:latin typeface="Times New Roman"/>
                <a:cs typeface="Times New Roman"/>
              </a:rPr>
              <a:t>d’utilisations  </a:t>
            </a:r>
            <a:r>
              <a:rPr sz="1588" spc="154" dirty="0">
                <a:solidFill>
                  <a:prstClr val="black"/>
                </a:solidFill>
                <a:latin typeface="Times New Roman"/>
                <a:cs typeface="Times New Roman"/>
              </a:rPr>
              <a:t>abusives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marR="4483" lvl="1" indent="-239258" defTabSz="806867">
              <a:lnSpc>
                <a:spcPct val="125000"/>
              </a:lnSpc>
              <a:spcBef>
                <a:spcPts val="375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235" spc="115" dirty="0">
                <a:solidFill>
                  <a:prstClr val="black"/>
                </a:solidFill>
                <a:latin typeface="Times New Roman"/>
                <a:cs typeface="Times New Roman"/>
              </a:rPr>
              <a:t>(surcharge,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84" dirty="0">
                <a:solidFill>
                  <a:prstClr val="black"/>
                </a:solidFill>
                <a:latin typeface="Times New Roman"/>
                <a:cs typeface="Times New Roman"/>
              </a:rPr>
              <a:t>court-circuit,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97" dirty="0">
                <a:solidFill>
                  <a:prstClr val="black"/>
                </a:solidFill>
                <a:latin typeface="Times New Roman"/>
                <a:cs typeface="Times New Roman"/>
              </a:rPr>
              <a:t>surchauffe,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perforation,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…)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notamment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pour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les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accumulateurs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21" dirty="0">
                <a:solidFill>
                  <a:prstClr val="black"/>
                </a:solidFill>
                <a:latin typeface="Times New Roman"/>
                <a:cs typeface="Times New Roman"/>
              </a:rPr>
              <a:t>de  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fortes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capacités.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3837" y="698796"/>
            <a:ext cx="5741334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-31" dirty="0">
                <a:solidFill>
                  <a:srgbClr val="004660"/>
                </a:solidFill>
              </a:rPr>
              <a:t>NERSAC </a:t>
            </a:r>
            <a:r>
              <a:rPr sz="1941" dirty="0">
                <a:solidFill>
                  <a:srgbClr val="004660"/>
                </a:solidFill>
              </a:rPr>
              <a:t>: </a:t>
            </a:r>
            <a:r>
              <a:rPr sz="1941" spc="150" dirty="0">
                <a:solidFill>
                  <a:srgbClr val="004660"/>
                </a:solidFill>
              </a:rPr>
              <a:t>cell </a:t>
            </a:r>
            <a:r>
              <a:rPr sz="1941" spc="185" dirty="0">
                <a:solidFill>
                  <a:srgbClr val="004660"/>
                </a:solidFill>
              </a:rPr>
              <a:t>manufacturing </a:t>
            </a:r>
            <a:r>
              <a:rPr sz="1941" spc="168" dirty="0">
                <a:solidFill>
                  <a:srgbClr val="004660"/>
                </a:solidFill>
              </a:rPr>
              <a:t>Process </a:t>
            </a:r>
            <a:r>
              <a:rPr sz="1941" spc="44" dirty="0">
                <a:solidFill>
                  <a:srgbClr val="004660"/>
                </a:solidFill>
              </a:rPr>
              <a:t>Flow</a:t>
            </a:r>
            <a:r>
              <a:rPr sz="1941" spc="-57" dirty="0">
                <a:solidFill>
                  <a:srgbClr val="004660"/>
                </a:solidFill>
              </a:rPr>
              <a:t> </a:t>
            </a:r>
            <a:r>
              <a:rPr sz="1941" spc="168" dirty="0">
                <a:solidFill>
                  <a:srgbClr val="004660"/>
                </a:solidFill>
              </a:rPr>
              <a:t>Chart</a:t>
            </a:r>
            <a:endParaRPr sz="1941"/>
          </a:p>
        </p:txBody>
      </p:sp>
      <p:sp>
        <p:nvSpPr>
          <p:cNvPr id="3" name="object 3"/>
          <p:cNvSpPr/>
          <p:nvPr/>
        </p:nvSpPr>
        <p:spPr>
          <a:xfrm>
            <a:off x="3003177" y="1114761"/>
            <a:ext cx="6240779" cy="4904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81" rIns="0" bIns="0" rtlCol="0">
            <a:spAutoFit/>
          </a:bodyPr>
          <a:lstStyle/>
          <a:p>
            <a:pPr marL="11206" marR="4483" defTabSz="806867">
              <a:spcBef>
                <a:spcPts val="13"/>
              </a:spcBef>
            </a:pPr>
            <a:r>
              <a:rPr spc="-26" dirty="0">
                <a:solidFill>
                  <a:prstClr val="black"/>
                </a:solidFill>
              </a:rPr>
              <a:t>EVOLIS- </a:t>
            </a:r>
            <a:r>
              <a:rPr spc="35" dirty="0">
                <a:solidFill>
                  <a:prstClr val="black"/>
                </a:solidFill>
              </a:rPr>
              <a:t>Saft  </a:t>
            </a:r>
            <a:r>
              <a:rPr spc="22" dirty="0">
                <a:solidFill>
                  <a:prstClr val="black"/>
                </a:solidFill>
              </a:rPr>
              <a:t>6-7 </a:t>
            </a:r>
            <a:r>
              <a:rPr spc="31" dirty="0">
                <a:solidFill>
                  <a:prstClr val="black"/>
                </a:solidFill>
              </a:rPr>
              <a:t>NOV</a:t>
            </a:r>
            <a:r>
              <a:rPr spc="-62" dirty="0">
                <a:solidFill>
                  <a:prstClr val="black"/>
                </a:solidFill>
              </a:rPr>
              <a:t> </a:t>
            </a:r>
            <a:r>
              <a:rPr spc="3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4075" y="6178291"/>
            <a:ext cx="1708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1244"/>
              </a:lnSpc>
            </a:pPr>
            <a:r>
              <a:rPr sz="1059" spc="4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059" spc="53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8449" y="6185411"/>
            <a:ext cx="206692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8449" y="6174429"/>
            <a:ext cx="206692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01605" y="587171"/>
            <a:ext cx="6073588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  <a:tabLst>
                <a:tab pos="2068156" algn="l"/>
              </a:tabLst>
            </a:pPr>
            <a:r>
              <a:rPr sz="1941" spc="199" dirty="0">
                <a:solidFill>
                  <a:srgbClr val="004660"/>
                </a:solidFill>
              </a:rPr>
              <a:t>Mandatory</a:t>
            </a:r>
            <a:r>
              <a:rPr sz="1941" spc="57" dirty="0">
                <a:solidFill>
                  <a:srgbClr val="004660"/>
                </a:solidFill>
              </a:rPr>
              <a:t> </a:t>
            </a:r>
            <a:r>
              <a:rPr sz="1941" spc="35" dirty="0">
                <a:solidFill>
                  <a:srgbClr val="004660"/>
                </a:solidFill>
              </a:rPr>
              <a:t>for</a:t>
            </a:r>
            <a:r>
              <a:rPr sz="1941" spc="84" dirty="0">
                <a:solidFill>
                  <a:srgbClr val="004660"/>
                </a:solidFill>
              </a:rPr>
              <a:t> </a:t>
            </a:r>
            <a:r>
              <a:rPr sz="1941" spc="-207" dirty="0">
                <a:solidFill>
                  <a:srgbClr val="004660"/>
                </a:solidFill>
              </a:rPr>
              <a:t>Li	</a:t>
            </a:r>
            <a:r>
              <a:rPr sz="1941" spc="128" dirty="0">
                <a:solidFill>
                  <a:srgbClr val="004660"/>
                </a:solidFill>
              </a:rPr>
              <a:t>ion </a:t>
            </a:r>
            <a:r>
              <a:rPr sz="1941" dirty="0">
                <a:solidFill>
                  <a:srgbClr val="004660"/>
                </a:solidFill>
              </a:rPr>
              <a:t>: </a:t>
            </a:r>
            <a:r>
              <a:rPr sz="1941" spc="185" dirty="0">
                <a:solidFill>
                  <a:srgbClr val="004660"/>
                </a:solidFill>
              </a:rPr>
              <a:t>Contamination </a:t>
            </a:r>
            <a:r>
              <a:rPr sz="1941" spc="146" dirty="0">
                <a:solidFill>
                  <a:srgbClr val="004660"/>
                </a:solidFill>
              </a:rPr>
              <a:t>control</a:t>
            </a:r>
            <a:r>
              <a:rPr sz="1941" spc="-97" dirty="0">
                <a:solidFill>
                  <a:srgbClr val="004660"/>
                </a:solidFill>
              </a:rPr>
              <a:t> </a:t>
            </a:r>
            <a:r>
              <a:rPr sz="1941" spc="221" dirty="0">
                <a:solidFill>
                  <a:srgbClr val="004660"/>
                </a:solidFill>
              </a:rPr>
              <a:t>chain</a:t>
            </a:r>
            <a:endParaRPr sz="1941"/>
          </a:p>
        </p:txBody>
      </p:sp>
      <p:sp>
        <p:nvSpPr>
          <p:cNvPr id="13" name="object 13"/>
          <p:cNvSpPr/>
          <p:nvPr/>
        </p:nvSpPr>
        <p:spPr>
          <a:xfrm>
            <a:off x="3351455" y="2351890"/>
            <a:ext cx="5451438" cy="605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6818" y="3080759"/>
            <a:ext cx="981075" cy="87847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defTabSz="806867">
              <a:lnSpc>
                <a:spcPct val="110000"/>
              </a:lnSpc>
              <a:spcBef>
                <a:spcPts val="88"/>
              </a:spcBef>
            </a:pP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Controlled  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nm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0899" marR="198915" defTabSz="806867">
              <a:lnSpc>
                <a:spcPct val="120000"/>
              </a:lnSpc>
              <a:spcBef>
                <a:spcPts val="115"/>
              </a:spcBef>
            </a:pP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235" spc="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35" spc="-62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s  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-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8481" y="3099074"/>
            <a:ext cx="846604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Employees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8520" y="3509733"/>
            <a:ext cx="756957" cy="9037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defTabSz="806867">
              <a:lnSpc>
                <a:spcPct val="120000"/>
              </a:lnSpc>
              <a:spcBef>
                <a:spcPts val="88"/>
              </a:spcBef>
            </a:pPr>
            <a:r>
              <a:rPr sz="1235" spc="4" dirty="0">
                <a:solidFill>
                  <a:prstClr val="black"/>
                </a:solidFill>
                <a:latin typeface="Times New Roman"/>
                <a:cs typeface="Times New Roman"/>
              </a:rPr>
              <a:t>Activities  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Apparel  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Training  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35" spc="-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0345" y="3080759"/>
            <a:ext cx="1352550" cy="13346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39294" defTabSz="806867">
              <a:lnSpc>
                <a:spcPct val="110000"/>
              </a:lnSpc>
              <a:spcBef>
                <a:spcPts val="88"/>
              </a:spcBef>
            </a:pP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Equipment</a:t>
            </a:r>
            <a:r>
              <a:rPr sz="1235" spc="-7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/  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Procedures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3054" marR="4483" defTabSz="806867">
              <a:lnSpc>
                <a:spcPct val="120000"/>
              </a:lnSpc>
              <a:spcBef>
                <a:spcPts val="115"/>
              </a:spcBef>
            </a:pP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-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Enclosures 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Containers 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Housekeeping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6086" y="3099074"/>
            <a:ext cx="70653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Materials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8049" y="3546868"/>
            <a:ext cx="928407" cy="62050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357487" defTabSz="806867">
              <a:spcBef>
                <a:spcPts val="93"/>
              </a:spcBef>
            </a:pP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Clean 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ou</a:t>
            </a: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defTabSz="806867">
              <a:spcBef>
                <a:spcPts val="296"/>
              </a:spcBef>
            </a:pP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Incoming</a:t>
            </a:r>
            <a:r>
              <a:rPr sz="1235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QA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8796" y="6122021"/>
            <a:ext cx="24540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7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07841" y="4510144"/>
            <a:ext cx="767827" cy="1703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50502" y="4701092"/>
            <a:ext cx="2018404" cy="13245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65234" y="4701092"/>
            <a:ext cx="1787113" cy="13245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07319" y="4706471"/>
            <a:ext cx="1421354" cy="1129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0989" y="1145259"/>
            <a:ext cx="6644528" cy="100890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defTabSz="806867">
              <a:spcBef>
                <a:spcPts val="84"/>
              </a:spcBef>
            </a:pPr>
            <a:r>
              <a:rPr sz="1412" spc="71" dirty="0">
                <a:solidFill>
                  <a:srgbClr val="112F52"/>
                </a:solidFill>
                <a:latin typeface="Times New Roman"/>
                <a:cs typeface="Times New Roman"/>
              </a:rPr>
              <a:t>what </a:t>
            </a:r>
            <a:r>
              <a:rPr sz="1412" dirty="0">
                <a:solidFill>
                  <a:srgbClr val="112F52"/>
                </a:solidFill>
                <a:latin typeface="Times New Roman"/>
                <a:cs typeface="Times New Roman"/>
              </a:rPr>
              <a:t>is </a:t>
            </a:r>
            <a:r>
              <a:rPr sz="1412" spc="66" dirty="0">
                <a:solidFill>
                  <a:srgbClr val="112F52"/>
                </a:solidFill>
                <a:latin typeface="Times New Roman"/>
                <a:cs typeface="Times New Roman"/>
              </a:rPr>
              <a:t>mandatory </a:t>
            </a:r>
            <a:r>
              <a:rPr sz="1412" spc="18" dirty="0">
                <a:solidFill>
                  <a:srgbClr val="112F52"/>
                </a:solidFill>
                <a:latin typeface="Times New Roman"/>
                <a:cs typeface="Times New Roman"/>
              </a:rPr>
              <a:t>for </a:t>
            </a:r>
            <a:r>
              <a:rPr sz="1412" spc="-124" dirty="0">
                <a:solidFill>
                  <a:srgbClr val="112F52"/>
                </a:solidFill>
                <a:latin typeface="Times New Roman"/>
                <a:cs typeface="Times New Roman"/>
              </a:rPr>
              <a:t>Li </a:t>
            </a:r>
            <a:r>
              <a:rPr sz="1412" spc="18" dirty="0">
                <a:solidFill>
                  <a:srgbClr val="112F52"/>
                </a:solidFill>
                <a:latin typeface="Times New Roman"/>
                <a:cs typeface="Times New Roman"/>
              </a:rPr>
              <a:t>ion </a:t>
            </a:r>
            <a:r>
              <a:rPr sz="1412" spc="44" dirty="0">
                <a:solidFill>
                  <a:srgbClr val="112F52"/>
                </a:solidFill>
                <a:latin typeface="Times New Roman"/>
                <a:cs typeface="Times New Roman"/>
              </a:rPr>
              <a:t>production </a:t>
            </a:r>
            <a:r>
              <a:rPr sz="1412" spc="4" dirty="0">
                <a:solidFill>
                  <a:srgbClr val="112F52"/>
                </a:solidFill>
                <a:latin typeface="Times New Roman"/>
                <a:cs typeface="Times New Roman"/>
              </a:rPr>
              <a:t>:An </a:t>
            </a:r>
            <a:r>
              <a:rPr sz="1412" spc="62" dirty="0">
                <a:solidFill>
                  <a:srgbClr val="112F52"/>
                </a:solidFill>
                <a:latin typeface="Times New Roman"/>
                <a:cs typeface="Times New Roman"/>
              </a:rPr>
              <a:t>integrated </a:t>
            </a:r>
            <a:r>
              <a:rPr sz="1412" spc="66" dirty="0">
                <a:solidFill>
                  <a:srgbClr val="112F52"/>
                </a:solidFill>
                <a:latin typeface="Times New Roman"/>
                <a:cs typeface="Times New Roman"/>
              </a:rPr>
              <a:t>strategy </a:t>
            </a:r>
            <a:r>
              <a:rPr sz="1412" dirty="0">
                <a:solidFill>
                  <a:srgbClr val="112F52"/>
                </a:solidFill>
                <a:latin typeface="Times New Roman"/>
                <a:cs typeface="Times New Roman"/>
              </a:rPr>
              <a:t>is </a:t>
            </a:r>
            <a:r>
              <a:rPr sz="1412" spc="93" dirty="0">
                <a:solidFill>
                  <a:srgbClr val="112F52"/>
                </a:solidFill>
                <a:latin typeface="Times New Roman"/>
                <a:cs typeface="Times New Roman"/>
              </a:rPr>
              <a:t>needed </a:t>
            </a:r>
            <a:r>
              <a:rPr sz="1412" spc="66" dirty="0">
                <a:solidFill>
                  <a:srgbClr val="112F52"/>
                </a:solidFill>
                <a:latin typeface="Times New Roman"/>
                <a:cs typeface="Times New Roman"/>
              </a:rPr>
              <a:t>to </a:t>
            </a:r>
            <a:r>
              <a:rPr sz="1412" spc="79" dirty="0">
                <a:solidFill>
                  <a:srgbClr val="112F52"/>
                </a:solidFill>
                <a:latin typeface="Times New Roman"/>
                <a:cs typeface="Times New Roman"/>
              </a:rPr>
              <a:t>ensure  </a:t>
            </a:r>
            <a:r>
              <a:rPr sz="1412" spc="49" dirty="0">
                <a:solidFill>
                  <a:srgbClr val="112F52"/>
                </a:solidFill>
                <a:latin typeface="Times New Roman"/>
                <a:cs typeface="Times New Roman"/>
              </a:rPr>
              <a:t>contamination</a:t>
            </a:r>
            <a:r>
              <a:rPr sz="1412" spc="124" dirty="0">
                <a:solidFill>
                  <a:srgbClr val="112F52"/>
                </a:solidFill>
                <a:latin typeface="Times New Roman"/>
                <a:cs typeface="Times New Roman"/>
              </a:rPr>
              <a:t> </a:t>
            </a:r>
            <a:r>
              <a:rPr sz="1412" spc="40" dirty="0">
                <a:solidFill>
                  <a:srgbClr val="112F52"/>
                </a:solidFill>
                <a:latin typeface="Times New Roman"/>
                <a:cs typeface="Times New Roman"/>
              </a:rPr>
              <a:t>control: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4"/>
              </a:spcBef>
            </a:pPr>
            <a:endParaRPr sz="207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90867" defTabSz="806867"/>
            <a:r>
              <a:rPr sz="1588" spc="119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88" spc="128" dirty="0">
                <a:solidFill>
                  <a:prstClr val="black"/>
                </a:solidFill>
                <a:latin typeface="Times New Roman"/>
                <a:cs typeface="Times New Roman"/>
              </a:rPr>
              <a:t>Contamination </a:t>
            </a:r>
            <a:r>
              <a:rPr sz="1588" spc="110" dirty="0">
                <a:solidFill>
                  <a:prstClr val="black"/>
                </a:solidFill>
                <a:latin typeface="Times New Roman"/>
                <a:cs typeface="Times New Roman"/>
              </a:rPr>
              <a:t>Control</a:t>
            </a:r>
            <a:r>
              <a:rPr sz="1588" spc="-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19" dirty="0">
                <a:solidFill>
                  <a:prstClr val="black"/>
                </a:solidFill>
                <a:latin typeface="Times New Roman"/>
                <a:cs typeface="Times New Roman"/>
              </a:rPr>
              <a:t>Chain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0319" y="6104519"/>
            <a:ext cx="692524" cy="22912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706" spc="-26" dirty="0">
                <a:solidFill>
                  <a:prstClr val="black"/>
                </a:solidFill>
                <a:latin typeface="Times New Roman"/>
                <a:cs typeface="Times New Roman"/>
              </a:rPr>
              <a:t>EVOLIS- </a:t>
            </a:r>
            <a:r>
              <a:rPr sz="706" spc="35" dirty="0">
                <a:solidFill>
                  <a:prstClr val="black"/>
                </a:solidFill>
                <a:latin typeface="Times New Roman"/>
                <a:cs typeface="Times New Roman"/>
              </a:rPr>
              <a:t>Saft</a:t>
            </a:r>
            <a:r>
              <a:rPr sz="706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22" dirty="0">
                <a:solidFill>
                  <a:prstClr val="black"/>
                </a:solidFill>
                <a:latin typeface="Times New Roman"/>
                <a:cs typeface="Times New Roman"/>
              </a:rPr>
              <a:t>6-7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defTabSz="806867"/>
            <a:r>
              <a:rPr sz="706" spc="31" dirty="0">
                <a:solidFill>
                  <a:prstClr val="black"/>
                </a:solidFill>
                <a:latin typeface="Times New Roman"/>
                <a:cs typeface="Times New Roman"/>
              </a:rPr>
              <a:t>NOV</a:t>
            </a:r>
            <a:r>
              <a:rPr sz="706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35" dirty="0">
                <a:solidFill>
                  <a:prstClr val="black"/>
                </a:solidFill>
                <a:latin typeface="Times New Roman"/>
                <a:cs typeface="Times New Roman"/>
              </a:rPr>
              <a:t>2019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8449" y="6174429"/>
            <a:ext cx="218010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1883" y="1613648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02271" y="2390887"/>
            <a:ext cx="404756" cy="7570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92857" y="2384163"/>
            <a:ext cx="421341" cy="772085"/>
          </a:xfrm>
          <a:custGeom>
            <a:avLst/>
            <a:gdLst/>
            <a:ahLst/>
            <a:cxnLst/>
            <a:rect l="l" t="t" r="r" b="b"/>
            <a:pathLst>
              <a:path w="477520" h="875029">
                <a:moveTo>
                  <a:pt x="269315" y="694955"/>
                </a:moveTo>
                <a:lnTo>
                  <a:pt x="248412" y="621792"/>
                </a:lnTo>
                <a:lnTo>
                  <a:pt x="234696" y="580644"/>
                </a:lnTo>
                <a:lnTo>
                  <a:pt x="220980" y="537972"/>
                </a:lnTo>
                <a:lnTo>
                  <a:pt x="205740" y="495300"/>
                </a:lnTo>
                <a:lnTo>
                  <a:pt x="190500" y="454152"/>
                </a:lnTo>
                <a:lnTo>
                  <a:pt x="140208" y="330708"/>
                </a:lnTo>
                <a:lnTo>
                  <a:pt x="121920" y="289560"/>
                </a:lnTo>
                <a:lnTo>
                  <a:pt x="103632" y="249936"/>
                </a:lnTo>
                <a:lnTo>
                  <a:pt x="85344" y="208788"/>
                </a:lnTo>
                <a:lnTo>
                  <a:pt x="45720" y="129540"/>
                </a:lnTo>
                <a:lnTo>
                  <a:pt x="3048" y="51816"/>
                </a:lnTo>
                <a:lnTo>
                  <a:pt x="0" y="45720"/>
                </a:lnTo>
                <a:lnTo>
                  <a:pt x="3048" y="38100"/>
                </a:lnTo>
                <a:lnTo>
                  <a:pt x="9144" y="33528"/>
                </a:lnTo>
                <a:lnTo>
                  <a:pt x="67056" y="1524"/>
                </a:lnTo>
                <a:lnTo>
                  <a:pt x="70104" y="0"/>
                </a:lnTo>
                <a:lnTo>
                  <a:pt x="73152" y="0"/>
                </a:lnTo>
                <a:lnTo>
                  <a:pt x="76200" y="1524"/>
                </a:lnTo>
                <a:lnTo>
                  <a:pt x="79248" y="1524"/>
                </a:lnTo>
                <a:lnTo>
                  <a:pt x="82296" y="4572"/>
                </a:lnTo>
                <a:lnTo>
                  <a:pt x="83820" y="7620"/>
                </a:lnTo>
                <a:lnTo>
                  <a:pt x="90384" y="19812"/>
                </a:lnTo>
                <a:lnTo>
                  <a:pt x="60960" y="19812"/>
                </a:lnTo>
                <a:lnTo>
                  <a:pt x="67381" y="30941"/>
                </a:lnTo>
                <a:lnTo>
                  <a:pt x="51670" y="39624"/>
                </a:lnTo>
                <a:lnTo>
                  <a:pt x="25908" y="39624"/>
                </a:lnTo>
                <a:lnTo>
                  <a:pt x="21336" y="56388"/>
                </a:lnTo>
                <a:lnTo>
                  <a:pt x="34934" y="56388"/>
                </a:lnTo>
                <a:lnTo>
                  <a:pt x="68580" y="118872"/>
                </a:lnTo>
                <a:lnTo>
                  <a:pt x="108204" y="198120"/>
                </a:lnTo>
                <a:lnTo>
                  <a:pt x="128016" y="239268"/>
                </a:lnTo>
                <a:lnTo>
                  <a:pt x="146304" y="280416"/>
                </a:lnTo>
                <a:lnTo>
                  <a:pt x="163068" y="321564"/>
                </a:lnTo>
                <a:lnTo>
                  <a:pt x="181356" y="362712"/>
                </a:lnTo>
                <a:lnTo>
                  <a:pt x="198120" y="403860"/>
                </a:lnTo>
                <a:lnTo>
                  <a:pt x="213360" y="445008"/>
                </a:lnTo>
                <a:lnTo>
                  <a:pt x="230124" y="487680"/>
                </a:lnTo>
                <a:lnTo>
                  <a:pt x="243840" y="530352"/>
                </a:lnTo>
                <a:lnTo>
                  <a:pt x="259080" y="573024"/>
                </a:lnTo>
                <a:lnTo>
                  <a:pt x="272796" y="615696"/>
                </a:lnTo>
                <a:lnTo>
                  <a:pt x="294567" y="691896"/>
                </a:lnTo>
                <a:lnTo>
                  <a:pt x="283464" y="691896"/>
                </a:lnTo>
                <a:lnTo>
                  <a:pt x="269315" y="694955"/>
                </a:lnTo>
                <a:close/>
              </a:path>
              <a:path w="477520" h="875029">
                <a:moveTo>
                  <a:pt x="67381" y="30941"/>
                </a:moveTo>
                <a:lnTo>
                  <a:pt x="60960" y="19812"/>
                </a:lnTo>
                <a:lnTo>
                  <a:pt x="79248" y="24384"/>
                </a:lnTo>
                <a:lnTo>
                  <a:pt x="67381" y="30941"/>
                </a:lnTo>
                <a:close/>
              </a:path>
              <a:path w="477520" h="875029">
                <a:moveTo>
                  <a:pt x="345948" y="704088"/>
                </a:moveTo>
                <a:lnTo>
                  <a:pt x="339852" y="699516"/>
                </a:lnTo>
                <a:lnTo>
                  <a:pt x="338328" y="693420"/>
                </a:lnTo>
                <a:lnTo>
                  <a:pt x="326136" y="649224"/>
                </a:lnTo>
                <a:lnTo>
                  <a:pt x="312420" y="606552"/>
                </a:lnTo>
                <a:lnTo>
                  <a:pt x="298704" y="562356"/>
                </a:lnTo>
                <a:lnTo>
                  <a:pt x="268224" y="477012"/>
                </a:lnTo>
                <a:lnTo>
                  <a:pt x="252984" y="432816"/>
                </a:lnTo>
                <a:lnTo>
                  <a:pt x="236220" y="391668"/>
                </a:lnTo>
                <a:lnTo>
                  <a:pt x="219456" y="348996"/>
                </a:lnTo>
                <a:lnTo>
                  <a:pt x="201168" y="306324"/>
                </a:lnTo>
                <a:lnTo>
                  <a:pt x="182880" y="265176"/>
                </a:lnTo>
                <a:lnTo>
                  <a:pt x="164592" y="222504"/>
                </a:lnTo>
                <a:lnTo>
                  <a:pt x="124968" y="140208"/>
                </a:lnTo>
                <a:lnTo>
                  <a:pt x="105156" y="100584"/>
                </a:lnTo>
                <a:lnTo>
                  <a:pt x="83820" y="59436"/>
                </a:lnTo>
                <a:lnTo>
                  <a:pt x="67381" y="30941"/>
                </a:lnTo>
                <a:lnTo>
                  <a:pt x="79248" y="24384"/>
                </a:lnTo>
                <a:lnTo>
                  <a:pt x="60960" y="19812"/>
                </a:lnTo>
                <a:lnTo>
                  <a:pt x="90384" y="19812"/>
                </a:lnTo>
                <a:lnTo>
                  <a:pt x="147828" y="129540"/>
                </a:lnTo>
                <a:lnTo>
                  <a:pt x="187452" y="211836"/>
                </a:lnTo>
                <a:lnTo>
                  <a:pt x="207264" y="254508"/>
                </a:lnTo>
                <a:lnTo>
                  <a:pt x="225552" y="295656"/>
                </a:lnTo>
                <a:lnTo>
                  <a:pt x="242316" y="338328"/>
                </a:lnTo>
                <a:lnTo>
                  <a:pt x="260604" y="381000"/>
                </a:lnTo>
                <a:lnTo>
                  <a:pt x="275844" y="423672"/>
                </a:lnTo>
                <a:lnTo>
                  <a:pt x="292608" y="467868"/>
                </a:lnTo>
                <a:lnTo>
                  <a:pt x="307848" y="510540"/>
                </a:lnTo>
                <a:lnTo>
                  <a:pt x="323088" y="554736"/>
                </a:lnTo>
                <a:lnTo>
                  <a:pt x="336804" y="598932"/>
                </a:lnTo>
                <a:lnTo>
                  <a:pt x="348996" y="641604"/>
                </a:lnTo>
                <a:lnTo>
                  <a:pt x="359490" y="675419"/>
                </a:lnTo>
                <a:lnTo>
                  <a:pt x="347472" y="678180"/>
                </a:lnTo>
                <a:lnTo>
                  <a:pt x="362712" y="685800"/>
                </a:lnTo>
                <a:lnTo>
                  <a:pt x="431101" y="685800"/>
                </a:lnTo>
                <a:lnTo>
                  <a:pt x="353568" y="702564"/>
                </a:lnTo>
                <a:lnTo>
                  <a:pt x="345948" y="704088"/>
                </a:lnTo>
                <a:close/>
              </a:path>
              <a:path w="477520" h="875029">
                <a:moveTo>
                  <a:pt x="21336" y="56388"/>
                </a:moveTo>
                <a:lnTo>
                  <a:pt x="25908" y="39624"/>
                </a:lnTo>
                <a:lnTo>
                  <a:pt x="31816" y="50596"/>
                </a:lnTo>
                <a:lnTo>
                  <a:pt x="21336" y="56388"/>
                </a:lnTo>
                <a:close/>
              </a:path>
              <a:path w="477520" h="875029">
                <a:moveTo>
                  <a:pt x="31816" y="50596"/>
                </a:moveTo>
                <a:lnTo>
                  <a:pt x="25908" y="39624"/>
                </a:lnTo>
                <a:lnTo>
                  <a:pt x="51670" y="39624"/>
                </a:lnTo>
                <a:lnTo>
                  <a:pt x="31816" y="50596"/>
                </a:lnTo>
                <a:close/>
              </a:path>
              <a:path w="477520" h="875029">
                <a:moveTo>
                  <a:pt x="34934" y="56388"/>
                </a:moveTo>
                <a:lnTo>
                  <a:pt x="21336" y="56388"/>
                </a:lnTo>
                <a:lnTo>
                  <a:pt x="31816" y="50596"/>
                </a:lnTo>
                <a:lnTo>
                  <a:pt x="34934" y="56388"/>
                </a:lnTo>
                <a:close/>
              </a:path>
              <a:path w="477520" h="875029">
                <a:moveTo>
                  <a:pt x="431101" y="685800"/>
                </a:moveTo>
                <a:lnTo>
                  <a:pt x="362712" y="685800"/>
                </a:lnTo>
                <a:lnTo>
                  <a:pt x="359490" y="675419"/>
                </a:lnTo>
                <a:lnTo>
                  <a:pt x="460248" y="652272"/>
                </a:lnTo>
                <a:lnTo>
                  <a:pt x="464820" y="652272"/>
                </a:lnTo>
                <a:lnTo>
                  <a:pt x="470916" y="653796"/>
                </a:lnTo>
                <a:lnTo>
                  <a:pt x="472440" y="656844"/>
                </a:lnTo>
                <a:lnTo>
                  <a:pt x="474472" y="659892"/>
                </a:lnTo>
                <a:lnTo>
                  <a:pt x="451104" y="659892"/>
                </a:lnTo>
                <a:lnTo>
                  <a:pt x="438150" y="684276"/>
                </a:lnTo>
                <a:lnTo>
                  <a:pt x="431101" y="685800"/>
                </a:lnTo>
                <a:close/>
              </a:path>
              <a:path w="477520" h="875029">
                <a:moveTo>
                  <a:pt x="438150" y="684276"/>
                </a:moveTo>
                <a:lnTo>
                  <a:pt x="451104" y="659892"/>
                </a:lnTo>
                <a:lnTo>
                  <a:pt x="466344" y="678180"/>
                </a:lnTo>
                <a:lnTo>
                  <a:pt x="438150" y="684276"/>
                </a:lnTo>
                <a:close/>
              </a:path>
              <a:path w="477520" h="875029">
                <a:moveTo>
                  <a:pt x="376758" y="854964"/>
                </a:moveTo>
                <a:lnTo>
                  <a:pt x="347472" y="854964"/>
                </a:lnTo>
                <a:lnTo>
                  <a:pt x="367284" y="850392"/>
                </a:lnTo>
                <a:lnTo>
                  <a:pt x="354608" y="841529"/>
                </a:lnTo>
                <a:lnTo>
                  <a:pt x="438150" y="684276"/>
                </a:lnTo>
                <a:lnTo>
                  <a:pt x="466344" y="678180"/>
                </a:lnTo>
                <a:lnTo>
                  <a:pt x="451104" y="659892"/>
                </a:lnTo>
                <a:lnTo>
                  <a:pt x="474472" y="659892"/>
                </a:lnTo>
                <a:lnTo>
                  <a:pt x="475488" y="661416"/>
                </a:lnTo>
                <a:lnTo>
                  <a:pt x="477012" y="665988"/>
                </a:lnTo>
                <a:lnTo>
                  <a:pt x="473964" y="670560"/>
                </a:lnTo>
                <a:lnTo>
                  <a:pt x="376758" y="854964"/>
                </a:lnTo>
                <a:close/>
              </a:path>
              <a:path w="477520" h="875029">
                <a:moveTo>
                  <a:pt x="362712" y="685800"/>
                </a:moveTo>
                <a:lnTo>
                  <a:pt x="347472" y="678180"/>
                </a:lnTo>
                <a:lnTo>
                  <a:pt x="359490" y="675419"/>
                </a:lnTo>
                <a:lnTo>
                  <a:pt x="362712" y="685800"/>
                </a:lnTo>
                <a:close/>
              </a:path>
              <a:path w="477520" h="875029">
                <a:moveTo>
                  <a:pt x="272796" y="707136"/>
                </a:moveTo>
                <a:lnTo>
                  <a:pt x="269315" y="694955"/>
                </a:lnTo>
                <a:lnTo>
                  <a:pt x="283464" y="691896"/>
                </a:lnTo>
                <a:lnTo>
                  <a:pt x="272796" y="707136"/>
                </a:lnTo>
                <a:close/>
              </a:path>
              <a:path w="477520" h="875029">
                <a:moveTo>
                  <a:pt x="298704" y="707136"/>
                </a:moveTo>
                <a:lnTo>
                  <a:pt x="272796" y="707136"/>
                </a:lnTo>
                <a:lnTo>
                  <a:pt x="283464" y="691896"/>
                </a:lnTo>
                <a:lnTo>
                  <a:pt x="294567" y="691896"/>
                </a:lnTo>
                <a:lnTo>
                  <a:pt x="297180" y="701040"/>
                </a:lnTo>
                <a:lnTo>
                  <a:pt x="298704" y="704088"/>
                </a:lnTo>
                <a:lnTo>
                  <a:pt x="298704" y="707136"/>
                </a:lnTo>
                <a:close/>
              </a:path>
              <a:path w="477520" h="875029">
                <a:moveTo>
                  <a:pt x="358140" y="874776"/>
                </a:moveTo>
                <a:lnTo>
                  <a:pt x="352044" y="871728"/>
                </a:lnTo>
                <a:lnTo>
                  <a:pt x="166116" y="739140"/>
                </a:lnTo>
                <a:lnTo>
                  <a:pt x="161544" y="736092"/>
                </a:lnTo>
                <a:lnTo>
                  <a:pt x="160020" y="731520"/>
                </a:lnTo>
                <a:lnTo>
                  <a:pt x="160020" y="726948"/>
                </a:lnTo>
                <a:lnTo>
                  <a:pt x="161544" y="722376"/>
                </a:lnTo>
                <a:lnTo>
                  <a:pt x="164592" y="717804"/>
                </a:lnTo>
                <a:lnTo>
                  <a:pt x="170688" y="716280"/>
                </a:lnTo>
                <a:lnTo>
                  <a:pt x="269315" y="694955"/>
                </a:lnTo>
                <a:lnTo>
                  <a:pt x="272796" y="707136"/>
                </a:lnTo>
                <a:lnTo>
                  <a:pt x="298704" y="707136"/>
                </a:lnTo>
                <a:lnTo>
                  <a:pt x="297180" y="710184"/>
                </a:lnTo>
                <a:lnTo>
                  <a:pt x="294132" y="713232"/>
                </a:lnTo>
                <a:lnTo>
                  <a:pt x="292608" y="716280"/>
                </a:lnTo>
                <a:lnTo>
                  <a:pt x="288036" y="716280"/>
                </a:lnTo>
                <a:lnTo>
                  <a:pt x="274768" y="719328"/>
                </a:lnTo>
                <a:lnTo>
                  <a:pt x="179832" y="719328"/>
                </a:lnTo>
                <a:lnTo>
                  <a:pt x="175260" y="742188"/>
                </a:lnTo>
                <a:lnTo>
                  <a:pt x="212527" y="742188"/>
                </a:lnTo>
                <a:lnTo>
                  <a:pt x="354608" y="841529"/>
                </a:lnTo>
                <a:lnTo>
                  <a:pt x="347472" y="854964"/>
                </a:lnTo>
                <a:lnTo>
                  <a:pt x="376758" y="854964"/>
                </a:lnTo>
                <a:lnTo>
                  <a:pt x="370332" y="867156"/>
                </a:lnTo>
                <a:lnTo>
                  <a:pt x="368808" y="870204"/>
                </a:lnTo>
                <a:lnTo>
                  <a:pt x="362712" y="873252"/>
                </a:lnTo>
                <a:lnTo>
                  <a:pt x="358140" y="874776"/>
                </a:lnTo>
                <a:close/>
              </a:path>
              <a:path w="477520" h="875029">
                <a:moveTo>
                  <a:pt x="175260" y="742188"/>
                </a:moveTo>
                <a:lnTo>
                  <a:pt x="179832" y="719328"/>
                </a:lnTo>
                <a:lnTo>
                  <a:pt x="203310" y="735743"/>
                </a:lnTo>
                <a:lnTo>
                  <a:pt x="175260" y="742188"/>
                </a:lnTo>
                <a:close/>
              </a:path>
              <a:path w="477520" h="875029">
                <a:moveTo>
                  <a:pt x="203310" y="735743"/>
                </a:moveTo>
                <a:lnTo>
                  <a:pt x="179832" y="719328"/>
                </a:lnTo>
                <a:lnTo>
                  <a:pt x="274768" y="719328"/>
                </a:lnTo>
                <a:lnTo>
                  <a:pt x="203310" y="735743"/>
                </a:lnTo>
                <a:close/>
              </a:path>
              <a:path w="477520" h="875029">
                <a:moveTo>
                  <a:pt x="212527" y="742188"/>
                </a:moveTo>
                <a:lnTo>
                  <a:pt x="175260" y="742188"/>
                </a:lnTo>
                <a:lnTo>
                  <a:pt x="203310" y="735743"/>
                </a:lnTo>
                <a:lnTo>
                  <a:pt x="212527" y="742188"/>
                </a:lnTo>
                <a:close/>
              </a:path>
              <a:path w="477520" h="875029">
                <a:moveTo>
                  <a:pt x="347472" y="854964"/>
                </a:moveTo>
                <a:lnTo>
                  <a:pt x="354608" y="841529"/>
                </a:lnTo>
                <a:lnTo>
                  <a:pt x="367284" y="850392"/>
                </a:lnTo>
                <a:lnTo>
                  <a:pt x="347472" y="854964"/>
                </a:lnTo>
                <a:close/>
              </a:path>
            </a:pathLst>
          </a:custGeom>
          <a:solidFill>
            <a:srgbClr val="00678E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78690" y="928625"/>
            <a:ext cx="5849471" cy="4051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pc="141" dirty="0"/>
              <a:t>Typical </a:t>
            </a:r>
            <a:r>
              <a:rPr spc="202" dirty="0"/>
              <a:t>System </a:t>
            </a:r>
            <a:r>
              <a:rPr spc="185" dirty="0"/>
              <a:t>Safety</a:t>
            </a:r>
            <a:r>
              <a:rPr spc="-199" dirty="0"/>
              <a:t> </a:t>
            </a:r>
            <a:r>
              <a:rPr spc="221" dirty="0"/>
              <a:t>Features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75576" y="5339403"/>
            <a:ext cx="2069726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1121" algn="ctr" defTabSz="806867">
              <a:spcBef>
                <a:spcPts val="88"/>
              </a:spcBef>
            </a:pPr>
            <a:r>
              <a:rPr sz="1588" spc="159" dirty="0">
                <a:solidFill>
                  <a:prstClr val="black"/>
                </a:solidFill>
                <a:latin typeface="Times New Roman"/>
                <a:cs typeface="Times New Roman"/>
              </a:rPr>
              <a:t>Performance  </a:t>
            </a:r>
            <a:r>
              <a:rPr sz="1588" spc="88" dirty="0">
                <a:solidFill>
                  <a:prstClr val="black"/>
                </a:solidFill>
                <a:latin typeface="Times New Roman"/>
                <a:cs typeface="Times New Roman"/>
              </a:rPr>
              <a:t>Monitoring </a:t>
            </a: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SOC,</a:t>
            </a:r>
            <a:r>
              <a:rPr sz="1588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8" dirty="0">
                <a:solidFill>
                  <a:prstClr val="black"/>
                </a:solidFill>
                <a:latin typeface="Times New Roman"/>
                <a:cs typeface="Times New Roman"/>
              </a:rPr>
              <a:t>SOH  </a:t>
            </a:r>
            <a:r>
              <a:rPr sz="1588" spc="-159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588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6" dirty="0">
                <a:solidFill>
                  <a:prstClr val="black"/>
                </a:solidFill>
                <a:latin typeface="Times New Roman"/>
                <a:cs typeface="Times New Roman"/>
              </a:rPr>
              <a:t>communication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7808" y="3099075"/>
            <a:ext cx="1535206" cy="9887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ctr" defTabSz="806867">
              <a:spcBef>
                <a:spcPts val="88"/>
              </a:spcBef>
            </a:pPr>
            <a:r>
              <a:rPr sz="1588" spc="154" dirty="0">
                <a:solidFill>
                  <a:srgbClr val="FF0000"/>
                </a:solidFill>
                <a:latin typeface="Times New Roman"/>
                <a:cs typeface="Times New Roman"/>
              </a:rPr>
              <a:t>Contactors</a:t>
            </a:r>
            <a:r>
              <a:rPr sz="1588" spc="-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251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588" spc="12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66" dirty="0">
                <a:solidFill>
                  <a:srgbClr val="FF0000"/>
                </a:solidFill>
                <a:latin typeface="Times New Roman"/>
                <a:cs typeface="Times New Roman"/>
              </a:rPr>
              <a:t>Short </a:t>
            </a:r>
            <a:r>
              <a:rPr sz="1588" spc="75" dirty="0">
                <a:solidFill>
                  <a:srgbClr val="FF0000"/>
                </a:solidFill>
                <a:latin typeface="Times New Roman"/>
                <a:cs typeface="Times New Roman"/>
              </a:rPr>
              <a:t>Circuit  </a:t>
            </a:r>
            <a:r>
              <a:rPr sz="1588" spc="119" dirty="0">
                <a:solidFill>
                  <a:srgbClr val="FF0000"/>
                </a:solidFill>
                <a:latin typeface="Times New Roman"/>
                <a:cs typeface="Times New Roman"/>
              </a:rPr>
              <a:t>Protection  </a:t>
            </a:r>
            <a:r>
              <a:rPr sz="1588" spc="101" dirty="0">
                <a:solidFill>
                  <a:srgbClr val="FF0000"/>
                </a:solidFill>
                <a:latin typeface="Times New Roman"/>
                <a:cs typeface="Times New Roman"/>
              </a:rPr>
              <a:t>(fuse)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5674" y="5046201"/>
            <a:ext cx="1369919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4912" defTabSz="806867">
              <a:spcBef>
                <a:spcPts val="88"/>
              </a:spcBef>
            </a:pPr>
            <a:r>
              <a:rPr sz="1588" spc="146" dirty="0">
                <a:solidFill>
                  <a:srgbClr val="5691DB"/>
                </a:solidFill>
                <a:latin typeface="Times New Roman"/>
                <a:cs typeface="Times New Roman"/>
              </a:rPr>
              <a:t>Temperature  </a:t>
            </a:r>
            <a:r>
              <a:rPr sz="1588" spc="13" dirty="0">
                <a:solidFill>
                  <a:srgbClr val="5691DB"/>
                </a:solidFill>
                <a:latin typeface="Times New Roman"/>
                <a:cs typeface="Times New Roman"/>
              </a:rPr>
              <a:t>M</a:t>
            </a:r>
            <a:r>
              <a:rPr sz="1588" spc="309" dirty="0">
                <a:solidFill>
                  <a:srgbClr val="5691DB"/>
                </a:solidFill>
                <a:latin typeface="Times New Roman"/>
                <a:cs typeface="Times New Roman"/>
              </a:rPr>
              <a:t>e</a:t>
            </a:r>
            <a:r>
              <a:rPr sz="1588" spc="340" dirty="0">
                <a:solidFill>
                  <a:srgbClr val="5691DB"/>
                </a:solidFill>
                <a:latin typeface="Times New Roman"/>
                <a:cs typeface="Times New Roman"/>
              </a:rPr>
              <a:t>a</a:t>
            </a:r>
            <a:r>
              <a:rPr sz="1588" spc="75" dirty="0">
                <a:solidFill>
                  <a:srgbClr val="5691DB"/>
                </a:solidFill>
                <a:latin typeface="Times New Roman"/>
                <a:cs typeface="Times New Roman"/>
              </a:rPr>
              <a:t>s</a:t>
            </a:r>
            <a:r>
              <a:rPr sz="1588" spc="159" dirty="0">
                <a:solidFill>
                  <a:srgbClr val="5691DB"/>
                </a:solidFill>
                <a:latin typeface="Times New Roman"/>
                <a:cs typeface="Times New Roman"/>
              </a:rPr>
              <a:t>u</a:t>
            </a:r>
            <a:r>
              <a:rPr sz="1588" spc="-26" dirty="0">
                <a:solidFill>
                  <a:srgbClr val="5691DB"/>
                </a:solidFill>
                <a:latin typeface="Times New Roman"/>
                <a:cs typeface="Times New Roman"/>
              </a:rPr>
              <a:t>r</a:t>
            </a:r>
            <a:r>
              <a:rPr sz="1588" spc="309" dirty="0">
                <a:solidFill>
                  <a:srgbClr val="5691DB"/>
                </a:solidFill>
                <a:latin typeface="Times New Roman"/>
                <a:cs typeface="Times New Roman"/>
              </a:rPr>
              <a:t>e</a:t>
            </a:r>
            <a:r>
              <a:rPr sz="1588" spc="256" dirty="0">
                <a:solidFill>
                  <a:srgbClr val="5691DB"/>
                </a:solidFill>
                <a:latin typeface="Times New Roman"/>
                <a:cs typeface="Times New Roman"/>
              </a:rPr>
              <a:t>m</a:t>
            </a:r>
            <a:r>
              <a:rPr sz="1588" spc="309" dirty="0">
                <a:solidFill>
                  <a:srgbClr val="5691DB"/>
                </a:solidFill>
                <a:latin typeface="Times New Roman"/>
                <a:cs typeface="Times New Roman"/>
              </a:rPr>
              <a:t>e</a:t>
            </a:r>
            <a:r>
              <a:rPr sz="1588" spc="159" dirty="0">
                <a:solidFill>
                  <a:srgbClr val="5691DB"/>
                </a:solidFill>
                <a:latin typeface="Times New Roman"/>
                <a:cs typeface="Times New Roman"/>
              </a:rPr>
              <a:t>n</a:t>
            </a:r>
            <a:r>
              <a:rPr sz="1588" spc="31" dirty="0">
                <a:solidFill>
                  <a:srgbClr val="5691DB"/>
                </a:solidFill>
                <a:latin typeface="Times New Roman"/>
                <a:cs typeface="Times New Roman"/>
              </a:rPr>
              <a:t>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4422" y="3397595"/>
            <a:ext cx="1369919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314342" defTabSz="806867">
              <a:spcBef>
                <a:spcPts val="88"/>
              </a:spcBef>
            </a:pPr>
            <a:r>
              <a:rPr sz="1588" spc="110" dirty="0">
                <a:solidFill>
                  <a:srgbClr val="99CC00"/>
                </a:solidFill>
                <a:latin typeface="Times New Roman"/>
                <a:cs typeface="Times New Roman"/>
              </a:rPr>
              <a:t>Current  </a:t>
            </a:r>
            <a:r>
              <a:rPr sz="1588" spc="13" dirty="0">
                <a:solidFill>
                  <a:srgbClr val="99CC00"/>
                </a:solidFill>
                <a:latin typeface="Times New Roman"/>
                <a:cs typeface="Times New Roman"/>
              </a:rPr>
              <a:t>M</a:t>
            </a:r>
            <a:r>
              <a:rPr sz="1588" spc="309" dirty="0">
                <a:solidFill>
                  <a:srgbClr val="99CC00"/>
                </a:solidFill>
                <a:latin typeface="Times New Roman"/>
                <a:cs typeface="Times New Roman"/>
              </a:rPr>
              <a:t>e</a:t>
            </a:r>
            <a:r>
              <a:rPr sz="1588" spc="340" dirty="0">
                <a:solidFill>
                  <a:srgbClr val="99CC00"/>
                </a:solidFill>
                <a:latin typeface="Times New Roman"/>
                <a:cs typeface="Times New Roman"/>
              </a:rPr>
              <a:t>a</a:t>
            </a:r>
            <a:r>
              <a:rPr sz="1588" spc="75" dirty="0">
                <a:solidFill>
                  <a:srgbClr val="99CC00"/>
                </a:solidFill>
                <a:latin typeface="Times New Roman"/>
                <a:cs typeface="Times New Roman"/>
              </a:rPr>
              <a:t>s</a:t>
            </a:r>
            <a:r>
              <a:rPr sz="1588" spc="159" dirty="0">
                <a:solidFill>
                  <a:srgbClr val="99CC00"/>
                </a:solidFill>
                <a:latin typeface="Times New Roman"/>
                <a:cs typeface="Times New Roman"/>
              </a:rPr>
              <a:t>u</a:t>
            </a:r>
            <a:r>
              <a:rPr sz="1588" spc="-26" dirty="0">
                <a:solidFill>
                  <a:srgbClr val="99CC00"/>
                </a:solidFill>
                <a:latin typeface="Times New Roman"/>
                <a:cs typeface="Times New Roman"/>
              </a:rPr>
              <a:t>r</a:t>
            </a:r>
            <a:r>
              <a:rPr sz="1588" spc="309" dirty="0">
                <a:solidFill>
                  <a:srgbClr val="99CC00"/>
                </a:solidFill>
                <a:latin typeface="Times New Roman"/>
                <a:cs typeface="Times New Roman"/>
              </a:rPr>
              <a:t>e</a:t>
            </a:r>
            <a:r>
              <a:rPr sz="1588" spc="256" dirty="0">
                <a:solidFill>
                  <a:srgbClr val="99CC00"/>
                </a:solidFill>
                <a:latin typeface="Times New Roman"/>
                <a:cs typeface="Times New Roman"/>
              </a:rPr>
              <a:t>m</a:t>
            </a:r>
            <a:r>
              <a:rPr sz="1588" spc="309" dirty="0">
                <a:solidFill>
                  <a:srgbClr val="99CC00"/>
                </a:solidFill>
                <a:latin typeface="Times New Roman"/>
                <a:cs typeface="Times New Roman"/>
              </a:rPr>
              <a:t>e</a:t>
            </a:r>
            <a:r>
              <a:rPr sz="1588" spc="159" dirty="0">
                <a:solidFill>
                  <a:srgbClr val="99CC00"/>
                </a:solidFill>
                <a:latin typeface="Times New Roman"/>
                <a:cs typeface="Times New Roman"/>
              </a:rPr>
              <a:t>n</a:t>
            </a:r>
            <a:r>
              <a:rPr sz="1588" spc="31" dirty="0">
                <a:solidFill>
                  <a:srgbClr val="99CC00"/>
                </a:solidFill>
                <a:latin typeface="Times New Roman"/>
                <a:cs typeface="Times New Roman"/>
              </a:rPr>
              <a:t>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5474" y="1407429"/>
            <a:ext cx="40565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176" dirty="0">
                <a:solidFill>
                  <a:srgbClr val="99CC00"/>
                </a:solidFill>
                <a:latin typeface="Times New Roman"/>
                <a:cs typeface="Times New Roman"/>
              </a:rPr>
              <a:t>C</a:t>
            </a:r>
            <a:r>
              <a:rPr sz="1588" spc="309" dirty="0">
                <a:solidFill>
                  <a:srgbClr val="99CC00"/>
                </a:solidFill>
                <a:latin typeface="Times New Roman"/>
                <a:cs typeface="Times New Roman"/>
              </a:rPr>
              <a:t>e</a:t>
            </a:r>
            <a:r>
              <a:rPr sz="1588" spc="-62" dirty="0">
                <a:solidFill>
                  <a:srgbClr val="99CC00"/>
                </a:solidFill>
                <a:latin typeface="Times New Roman"/>
                <a:cs typeface="Times New Roman"/>
              </a:rPr>
              <a:t>ll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5673" y="1649515"/>
            <a:ext cx="100684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141" dirty="0">
                <a:solidFill>
                  <a:srgbClr val="99CC00"/>
                </a:solidFill>
                <a:latin typeface="Times New Roman"/>
                <a:cs typeface="Times New Roman"/>
              </a:rPr>
              <a:t>Balancing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1199" y="1681818"/>
            <a:ext cx="1059516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560" algn="ctr" defTabSz="806867">
              <a:spcBef>
                <a:spcPts val="88"/>
              </a:spcBef>
            </a:pPr>
            <a:r>
              <a:rPr sz="1588" spc="88" dirty="0">
                <a:solidFill>
                  <a:srgbClr val="99CC00"/>
                </a:solidFill>
                <a:latin typeface="Times New Roman"/>
                <a:cs typeface="Times New Roman"/>
              </a:rPr>
              <a:t>Cell  </a:t>
            </a:r>
            <a:r>
              <a:rPr sz="1588" spc="150" dirty="0">
                <a:solidFill>
                  <a:srgbClr val="99CC00"/>
                </a:solidFill>
                <a:latin typeface="Times New Roman"/>
                <a:cs typeface="Times New Roman"/>
              </a:rPr>
              <a:t>Voltage  </a:t>
            </a:r>
            <a:r>
              <a:rPr sz="1588" spc="13" dirty="0">
                <a:solidFill>
                  <a:srgbClr val="99CC00"/>
                </a:solidFill>
                <a:latin typeface="Times New Roman"/>
                <a:cs typeface="Times New Roman"/>
              </a:rPr>
              <a:t>M</a:t>
            </a:r>
            <a:r>
              <a:rPr sz="1588" spc="221" dirty="0">
                <a:solidFill>
                  <a:srgbClr val="99CC00"/>
                </a:solidFill>
                <a:latin typeface="Times New Roman"/>
                <a:cs typeface="Times New Roman"/>
              </a:rPr>
              <a:t>o</a:t>
            </a:r>
            <a:r>
              <a:rPr sz="1588" spc="159" dirty="0">
                <a:solidFill>
                  <a:srgbClr val="99CC00"/>
                </a:solidFill>
                <a:latin typeface="Times New Roman"/>
                <a:cs typeface="Times New Roman"/>
              </a:rPr>
              <a:t>n</a:t>
            </a:r>
            <a:r>
              <a:rPr sz="1588" spc="-62" dirty="0">
                <a:solidFill>
                  <a:srgbClr val="99CC00"/>
                </a:solidFill>
                <a:latin typeface="Times New Roman"/>
                <a:cs typeface="Times New Roman"/>
              </a:rPr>
              <a:t>i</a:t>
            </a:r>
            <a:r>
              <a:rPr sz="1588" spc="31" dirty="0">
                <a:solidFill>
                  <a:srgbClr val="99CC00"/>
                </a:solidFill>
                <a:latin typeface="Times New Roman"/>
                <a:cs typeface="Times New Roman"/>
              </a:rPr>
              <a:t>t</a:t>
            </a:r>
            <a:r>
              <a:rPr sz="1588" spc="221" dirty="0">
                <a:solidFill>
                  <a:srgbClr val="99CC00"/>
                </a:solidFill>
                <a:latin typeface="Times New Roman"/>
                <a:cs typeface="Times New Roman"/>
              </a:rPr>
              <a:t>o</a:t>
            </a:r>
            <a:r>
              <a:rPr sz="1588" spc="-26" dirty="0">
                <a:solidFill>
                  <a:srgbClr val="99CC00"/>
                </a:solidFill>
                <a:latin typeface="Times New Roman"/>
                <a:cs typeface="Times New Roman"/>
              </a:rPr>
              <a:t>r</a:t>
            </a:r>
            <a:r>
              <a:rPr sz="1588" spc="-62" dirty="0">
                <a:solidFill>
                  <a:srgbClr val="99CC00"/>
                </a:solidFill>
                <a:latin typeface="Times New Roman"/>
                <a:cs typeface="Times New Roman"/>
              </a:rPr>
              <a:t>i</a:t>
            </a:r>
            <a:r>
              <a:rPr sz="1588" spc="159" dirty="0">
                <a:solidFill>
                  <a:srgbClr val="99CC00"/>
                </a:solidFill>
                <a:latin typeface="Times New Roman"/>
                <a:cs typeface="Times New Roman"/>
              </a:rPr>
              <a:t>n</a:t>
            </a:r>
            <a:r>
              <a:rPr sz="1588" spc="251" dirty="0">
                <a:solidFill>
                  <a:srgbClr val="99CC00"/>
                </a:solidFill>
                <a:latin typeface="Times New Roman"/>
                <a:cs typeface="Times New Roman"/>
              </a:rPr>
              <a:t>g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2235" y="1396693"/>
            <a:ext cx="1373841" cy="9887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2241" algn="ctr" defTabSz="806867">
              <a:spcBef>
                <a:spcPts val="88"/>
              </a:spcBef>
            </a:pPr>
            <a:r>
              <a:rPr sz="1588" spc="35" dirty="0">
                <a:solidFill>
                  <a:srgbClr val="FF0000"/>
                </a:solidFill>
                <a:latin typeface="Times New Roman"/>
                <a:cs typeface="Times New Roman"/>
              </a:rPr>
              <a:t>Min </a:t>
            </a:r>
            <a:r>
              <a:rPr sz="1588" spc="251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588" spc="150" dirty="0">
                <a:solidFill>
                  <a:srgbClr val="FF0000"/>
                </a:solidFill>
                <a:latin typeface="Times New Roman"/>
                <a:cs typeface="Times New Roman"/>
              </a:rPr>
              <a:t>Max  </a:t>
            </a:r>
            <a:r>
              <a:rPr sz="1588" spc="124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1588" spc="1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168" dirty="0">
                <a:solidFill>
                  <a:srgbClr val="FF0000"/>
                </a:solidFill>
                <a:latin typeface="Times New Roman"/>
                <a:cs typeface="Times New Roman"/>
              </a:rPr>
              <a:t>voltage</a:t>
            </a:r>
            <a:r>
              <a:rPr sz="1588" spc="1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-159" dirty="0">
                <a:solidFill>
                  <a:srgbClr val="FF0000"/>
                </a:solidFill>
                <a:latin typeface="Times New Roman"/>
                <a:cs typeface="Times New Roman"/>
              </a:rPr>
              <a:t>&amp; </a:t>
            </a:r>
            <a:r>
              <a:rPr sz="1588" spc="-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-44" dirty="0">
                <a:solidFill>
                  <a:srgbClr val="FF0000"/>
                </a:solidFill>
                <a:latin typeface="Times New Roman"/>
                <a:cs typeface="Times New Roman"/>
              </a:rPr>
              <a:t>Btr </a:t>
            </a:r>
            <a:r>
              <a:rPr sz="1588" spc="132" dirty="0">
                <a:solidFill>
                  <a:srgbClr val="FF0000"/>
                </a:solidFill>
                <a:latin typeface="Times New Roman"/>
                <a:cs typeface="Times New Roman"/>
              </a:rPr>
              <a:t>current  </a:t>
            </a:r>
            <a:r>
              <a:rPr sz="1588" spc="124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4380" y="2142116"/>
            <a:ext cx="3064809" cy="3064809"/>
          </a:xfrm>
          <a:custGeom>
            <a:avLst/>
            <a:gdLst/>
            <a:ahLst/>
            <a:cxnLst/>
            <a:rect l="l" t="t" r="r" b="b"/>
            <a:pathLst>
              <a:path w="3473450" h="3473450">
                <a:moveTo>
                  <a:pt x="1735836" y="3473196"/>
                </a:moveTo>
                <a:lnTo>
                  <a:pt x="1687253" y="3472529"/>
                </a:lnTo>
                <a:lnTo>
                  <a:pt x="1639000" y="3470539"/>
                </a:lnTo>
                <a:lnTo>
                  <a:pt x="1591094" y="3467245"/>
                </a:lnTo>
                <a:lnTo>
                  <a:pt x="1543553" y="3462663"/>
                </a:lnTo>
                <a:lnTo>
                  <a:pt x="1496395" y="3456811"/>
                </a:lnTo>
                <a:lnTo>
                  <a:pt x="1449636" y="3449706"/>
                </a:lnTo>
                <a:lnTo>
                  <a:pt x="1403294" y="3441366"/>
                </a:lnTo>
                <a:lnTo>
                  <a:pt x="1357387" y="3431807"/>
                </a:lnTo>
                <a:lnTo>
                  <a:pt x="1311931" y="3421048"/>
                </a:lnTo>
                <a:lnTo>
                  <a:pt x="1266945" y="3409105"/>
                </a:lnTo>
                <a:lnTo>
                  <a:pt x="1222445" y="3395997"/>
                </a:lnTo>
                <a:lnTo>
                  <a:pt x="1178450" y="3381739"/>
                </a:lnTo>
                <a:lnTo>
                  <a:pt x="1134976" y="3366350"/>
                </a:lnTo>
                <a:lnTo>
                  <a:pt x="1092041" y="3349848"/>
                </a:lnTo>
                <a:lnTo>
                  <a:pt x="1049662" y="3332248"/>
                </a:lnTo>
                <a:lnTo>
                  <a:pt x="1007857" y="3313570"/>
                </a:lnTo>
                <a:lnTo>
                  <a:pt x="966643" y="3293829"/>
                </a:lnTo>
                <a:lnTo>
                  <a:pt x="926037" y="3273044"/>
                </a:lnTo>
                <a:lnTo>
                  <a:pt x="886058" y="3251232"/>
                </a:lnTo>
                <a:lnTo>
                  <a:pt x="846722" y="3228411"/>
                </a:lnTo>
                <a:lnTo>
                  <a:pt x="808046" y="3204596"/>
                </a:lnTo>
                <a:lnTo>
                  <a:pt x="770049" y="3179807"/>
                </a:lnTo>
                <a:lnTo>
                  <a:pt x="732748" y="3154060"/>
                </a:lnTo>
                <a:lnTo>
                  <a:pt x="696159" y="3127373"/>
                </a:lnTo>
                <a:lnTo>
                  <a:pt x="660301" y="3099763"/>
                </a:lnTo>
                <a:lnTo>
                  <a:pt x="625190" y="3071247"/>
                </a:lnTo>
                <a:lnTo>
                  <a:pt x="590845" y="3041843"/>
                </a:lnTo>
                <a:lnTo>
                  <a:pt x="557282" y="3011568"/>
                </a:lnTo>
                <a:lnTo>
                  <a:pt x="524520" y="2980439"/>
                </a:lnTo>
                <a:lnTo>
                  <a:pt x="492575" y="2948475"/>
                </a:lnTo>
                <a:lnTo>
                  <a:pt x="461464" y="2915692"/>
                </a:lnTo>
                <a:lnTo>
                  <a:pt x="431206" y="2882107"/>
                </a:lnTo>
                <a:lnTo>
                  <a:pt x="401818" y="2847738"/>
                </a:lnTo>
                <a:lnTo>
                  <a:pt x="373317" y="2812603"/>
                </a:lnTo>
                <a:lnTo>
                  <a:pt x="345720" y="2776718"/>
                </a:lnTo>
                <a:lnTo>
                  <a:pt x="319045" y="2740101"/>
                </a:lnTo>
                <a:lnTo>
                  <a:pt x="293309" y="2702770"/>
                </a:lnTo>
                <a:lnTo>
                  <a:pt x="268530" y="2664741"/>
                </a:lnTo>
                <a:lnTo>
                  <a:pt x="244725" y="2626033"/>
                </a:lnTo>
                <a:lnTo>
                  <a:pt x="221912" y="2586662"/>
                </a:lnTo>
                <a:lnTo>
                  <a:pt x="200107" y="2546646"/>
                </a:lnTo>
                <a:lnTo>
                  <a:pt x="179329" y="2506002"/>
                </a:lnTo>
                <a:lnTo>
                  <a:pt x="159595" y="2464748"/>
                </a:lnTo>
                <a:lnTo>
                  <a:pt x="140922" y="2422901"/>
                </a:lnTo>
                <a:lnTo>
                  <a:pt x="123327" y="2380478"/>
                </a:lnTo>
                <a:lnTo>
                  <a:pt x="106828" y="2337497"/>
                </a:lnTo>
                <a:lnTo>
                  <a:pt x="91443" y="2293975"/>
                </a:lnTo>
                <a:lnTo>
                  <a:pt x="77189" y="2249929"/>
                </a:lnTo>
                <a:lnTo>
                  <a:pt x="64082" y="2205377"/>
                </a:lnTo>
                <a:lnTo>
                  <a:pt x="52142" y="2160336"/>
                </a:lnTo>
                <a:lnTo>
                  <a:pt x="41384" y="2114824"/>
                </a:lnTo>
                <a:lnTo>
                  <a:pt x="31827" y="2068858"/>
                </a:lnTo>
                <a:lnTo>
                  <a:pt x="23487" y="2022454"/>
                </a:lnTo>
                <a:lnTo>
                  <a:pt x="16383" y="1975632"/>
                </a:lnTo>
                <a:lnTo>
                  <a:pt x="10531" y="1928407"/>
                </a:lnTo>
                <a:lnTo>
                  <a:pt x="5950" y="1880798"/>
                </a:lnTo>
                <a:lnTo>
                  <a:pt x="2656" y="1832821"/>
                </a:lnTo>
                <a:lnTo>
                  <a:pt x="666" y="1784495"/>
                </a:lnTo>
                <a:lnTo>
                  <a:pt x="0" y="1735836"/>
                </a:lnTo>
                <a:lnTo>
                  <a:pt x="666" y="1687253"/>
                </a:lnTo>
                <a:lnTo>
                  <a:pt x="2656" y="1639000"/>
                </a:lnTo>
                <a:lnTo>
                  <a:pt x="5950" y="1591094"/>
                </a:lnTo>
                <a:lnTo>
                  <a:pt x="10531" y="1543553"/>
                </a:lnTo>
                <a:lnTo>
                  <a:pt x="16383" y="1496395"/>
                </a:lnTo>
                <a:lnTo>
                  <a:pt x="23487" y="1449636"/>
                </a:lnTo>
                <a:lnTo>
                  <a:pt x="31827" y="1403294"/>
                </a:lnTo>
                <a:lnTo>
                  <a:pt x="41384" y="1357387"/>
                </a:lnTo>
                <a:lnTo>
                  <a:pt x="52142" y="1311931"/>
                </a:lnTo>
                <a:lnTo>
                  <a:pt x="64082" y="1266945"/>
                </a:lnTo>
                <a:lnTo>
                  <a:pt x="77189" y="1222445"/>
                </a:lnTo>
                <a:lnTo>
                  <a:pt x="91443" y="1178450"/>
                </a:lnTo>
                <a:lnTo>
                  <a:pt x="106828" y="1134976"/>
                </a:lnTo>
                <a:lnTo>
                  <a:pt x="123327" y="1092041"/>
                </a:lnTo>
                <a:lnTo>
                  <a:pt x="140922" y="1049662"/>
                </a:lnTo>
                <a:lnTo>
                  <a:pt x="159595" y="1007857"/>
                </a:lnTo>
                <a:lnTo>
                  <a:pt x="179329" y="966643"/>
                </a:lnTo>
                <a:lnTo>
                  <a:pt x="200107" y="926037"/>
                </a:lnTo>
                <a:lnTo>
                  <a:pt x="221912" y="886058"/>
                </a:lnTo>
                <a:lnTo>
                  <a:pt x="244725" y="846722"/>
                </a:lnTo>
                <a:lnTo>
                  <a:pt x="268530" y="808046"/>
                </a:lnTo>
                <a:lnTo>
                  <a:pt x="293309" y="770049"/>
                </a:lnTo>
                <a:lnTo>
                  <a:pt x="319045" y="732748"/>
                </a:lnTo>
                <a:lnTo>
                  <a:pt x="345720" y="696159"/>
                </a:lnTo>
                <a:lnTo>
                  <a:pt x="373317" y="660301"/>
                </a:lnTo>
                <a:lnTo>
                  <a:pt x="401818" y="625190"/>
                </a:lnTo>
                <a:lnTo>
                  <a:pt x="431206" y="590845"/>
                </a:lnTo>
                <a:lnTo>
                  <a:pt x="461464" y="557282"/>
                </a:lnTo>
                <a:lnTo>
                  <a:pt x="492575" y="524520"/>
                </a:lnTo>
                <a:lnTo>
                  <a:pt x="524520" y="492575"/>
                </a:lnTo>
                <a:lnTo>
                  <a:pt x="557282" y="461464"/>
                </a:lnTo>
                <a:lnTo>
                  <a:pt x="590845" y="431206"/>
                </a:lnTo>
                <a:lnTo>
                  <a:pt x="625190" y="401818"/>
                </a:lnTo>
                <a:lnTo>
                  <a:pt x="660301" y="373317"/>
                </a:lnTo>
                <a:lnTo>
                  <a:pt x="696159" y="345720"/>
                </a:lnTo>
                <a:lnTo>
                  <a:pt x="732748" y="319045"/>
                </a:lnTo>
                <a:lnTo>
                  <a:pt x="770049" y="293309"/>
                </a:lnTo>
                <a:lnTo>
                  <a:pt x="808046" y="268530"/>
                </a:lnTo>
                <a:lnTo>
                  <a:pt x="846722" y="244725"/>
                </a:lnTo>
                <a:lnTo>
                  <a:pt x="886058" y="221912"/>
                </a:lnTo>
                <a:lnTo>
                  <a:pt x="926037" y="200107"/>
                </a:lnTo>
                <a:lnTo>
                  <a:pt x="966643" y="179329"/>
                </a:lnTo>
                <a:lnTo>
                  <a:pt x="1007857" y="159595"/>
                </a:lnTo>
                <a:lnTo>
                  <a:pt x="1049662" y="140922"/>
                </a:lnTo>
                <a:lnTo>
                  <a:pt x="1092041" y="123327"/>
                </a:lnTo>
                <a:lnTo>
                  <a:pt x="1134976" y="106828"/>
                </a:lnTo>
                <a:lnTo>
                  <a:pt x="1178450" y="91443"/>
                </a:lnTo>
                <a:lnTo>
                  <a:pt x="1222445" y="77189"/>
                </a:lnTo>
                <a:lnTo>
                  <a:pt x="1266945" y="64082"/>
                </a:lnTo>
                <a:lnTo>
                  <a:pt x="1311931" y="52142"/>
                </a:lnTo>
                <a:lnTo>
                  <a:pt x="1357387" y="41384"/>
                </a:lnTo>
                <a:lnTo>
                  <a:pt x="1403294" y="31827"/>
                </a:lnTo>
                <a:lnTo>
                  <a:pt x="1449636" y="23487"/>
                </a:lnTo>
                <a:lnTo>
                  <a:pt x="1496395" y="16383"/>
                </a:lnTo>
                <a:lnTo>
                  <a:pt x="1543553" y="10531"/>
                </a:lnTo>
                <a:lnTo>
                  <a:pt x="1591094" y="5950"/>
                </a:lnTo>
                <a:lnTo>
                  <a:pt x="1639000" y="2656"/>
                </a:lnTo>
                <a:lnTo>
                  <a:pt x="1687253" y="666"/>
                </a:lnTo>
                <a:lnTo>
                  <a:pt x="1735836" y="0"/>
                </a:lnTo>
                <a:lnTo>
                  <a:pt x="1784495" y="666"/>
                </a:lnTo>
                <a:lnTo>
                  <a:pt x="1832821" y="2656"/>
                </a:lnTo>
                <a:lnTo>
                  <a:pt x="1880798" y="5950"/>
                </a:lnTo>
                <a:lnTo>
                  <a:pt x="1928407" y="10531"/>
                </a:lnTo>
                <a:lnTo>
                  <a:pt x="1975632" y="16383"/>
                </a:lnTo>
                <a:lnTo>
                  <a:pt x="2022454" y="23487"/>
                </a:lnTo>
                <a:lnTo>
                  <a:pt x="2068858" y="31827"/>
                </a:lnTo>
                <a:lnTo>
                  <a:pt x="2114824" y="41384"/>
                </a:lnTo>
                <a:lnTo>
                  <a:pt x="2160336" y="52142"/>
                </a:lnTo>
                <a:lnTo>
                  <a:pt x="2205377" y="64082"/>
                </a:lnTo>
                <a:lnTo>
                  <a:pt x="2249929" y="77189"/>
                </a:lnTo>
                <a:lnTo>
                  <a:pt x="2293975" y="91443"/>
                </a:lnTo>
                <a:lnTo>
                  <a:pt x="2337497" y="106828"/>
                </a:lnTo>
                <a:lnTo>
                  <a:pt x="2380478" y="123327"/>
                </a:lnTo>
                <a:lnTo>
                  <a:pt x="2422901" y="140922"/>
                </a:lnTo>
                <a:lnTo>
                  <a:pt x="2464748" y="159595"/>
                </a:lnTo>
                <a:lnTo>
                  <a:pt x="2506002" y="179329"/>
                </a:lnTo>
                <a:lnTo>
                  <a:pt x="2546646" y="200107"/>
                </a:lnTo>
                <a:lnTo>
                  <a:pt x="2586662" y="221912"/>
                </a:lnTo>
                <a:lnTo>
                  <a:pt x="2626033" y="244725"/>
                </a:lnTo>
                <a:lnTo>
                  <a:pt x="2664741" y="268530"/>
                </a:lnTo>
                <a:lnTo>
                  <a:pt x="2702770" y="293309"/>
                </a:lnTo>
                <a:lnTo>
                  <a:pt x="2740101" y="319045"/>
                </a:lnTo>
                <a:lnTo>
                  <a:pt x="2776718" y="345720"/>
                </a:lnTo>
                <a:lnTo>
                  <a:pt x="2812603" y="373317"/>
                </a:lnTo>
                <a:lnTo>
                  <a:pt x="2847738" y="401818"/>
                </a:lnTo>
                <a:lnTo>
                  <a:pt x="2882107" y="431206"/>
                </a:lnTo>
                <a:lnTo>
                  <a:pt x="2915692" y="461464"/>
                </a:lnTo>
                <a:lnTo>
                  <a:pt x="2948475" y="492575"/>
                </a:lnTo>
                <a:lnTo>
                  <a:pt x="2980439" y="524520"/>
                </a:lnTo>
                <a:lnTo>
                  <a:pt x="3011568" y="557282"/>
                </a:lnTo>
                <a:lnTo>
                  <a:pt x="3041843" y="590845"/>
                </a:lnTo>
                <a:lnTo>
                  <a:pt x="3071247" y="625190"/>
                </a:lnTo>
                <a:lnTo>
                  <a:pt x="3099763" y="660301"/>
                </a:lnTo>
                <a:lnTo>
                  <a:pt x="3127373" y="696159"/>
                </a:lnTo>
                <a:lnTo>
                  <a:pt x="3154060" y="732748"/>
                </a:lnTo>
                <a:lnTo>
                  <a:pt x="3179807" y="770049"/>
                </a:lnTo>
                <a:lnTo>
                  <a:pt x="3204596" y="808046"/>
                </a:lnTo>
                <a:lnTo>
                  <a:pt x="3228411" y="846722"/>
                </a:lnTo>
                <a:lnTo>
                  <a:pt x="3251232" y="886058"/>
                </a:lnTo>
                <a:lnTo>
                  <a:pt x="3273044" y="926037"/>
                </a:lnTo>
                <a:lnTo>
                  <a:pt x="3293829" y="966643"/>
                </a:lnTo>
                <a:lnTo>
                  <a:pt x="3313570" y="1007857"/>
                </a:lnTo>
                <a:lnTo>
                  <a:pt x="3332248" y="1049662"/>
                </a:lnTo>
                <a:lnTo>
                  <a:pt x="3349848" y="1092041"/>
                </a:lnTo>
                <a:lnTo>
                  <a:pt x="3366350" y="1134976"/>
                </a:lnTo>
                <a:lnTo>
                  <a:pt x="3381739" y="1178450"/>
                </a:lnTo>
                <a:lnTo>
                  <a:pt x="3395997" y="1222445"/>
                </a:lnTo>
                <a:lnTo>
                  <a:pt x="3409105" y="1266945"/>
                </a:lnTo>
                <a:lnTo>
                  <a:pt x="3421048" y="1311931"/>
                </a:lnTo>
                <a:lnTo>
                  <a:pt x="3431807" y="1357387"/>
                </a:lnTo>
                <a:lnTo>
                  <a:pt x="3441366" y="1403294"/>
                </a:lnTo>
                <a:lnTo>
                  <a:pt x="3449706" y="1449636"/>
                </a:lnTo>
                <a:lnTo>
                  <a:pt x="3456811" y="1496395"/>
                </a:lnTo>
                <a:lnTo>
                  <a:pt x="3462663" y="1543553"/>
                </a:lnTo>
                <a:lnTo>
                  <a:pt x="3467245" y="1591094"/>
                </a:lnTo>
                <a:lnTo>
                  <a:pt x="3470539" y="1639000"/>
                </a:lnTo>
                <a:lnTo>
                  <a:pt x="3472529" y="1687253"/>
                </a:lnTo>
                <a:lnTo>
                  <a:pt x="3473196" y="1735836"/>
                </a:lnTo>
                <a:lnTo>
                  <a:pt x="3472529" y="1784495"/>
                </a:lnTo>
                <a:lnTo>
                  <a:pt x="3470539" y="1832821"/>
                </a:lnTo>
                <a:lnTo>
                  <a:pt x="3467245" y="1880798"/>
                </a:lnTo>
                <a:lnTo>
                  <a:pt x="3462663" y="1928407"/>
                </a:lnTo>
                <a:lnTo>
                  <a:pt x="3456811" y="1975632"/>
                </a:lnTo>
                <a:lnTo>
                  <a:pt x="3449706" y="2022454"/>
                </a:lnTo>
                <a:lnTo>
                  <a:pt x="3441366" y="2068858"/>
                </a:lnTo>
                <a:lnTo>
                  <a:pt x="3431807" y="2114824"/>
                </a:lnTo>
                <a:lnTo>
                  <a:pt x="3421048" y="2160336"/>
                </a:lnTo>
                <a:lnTo>
                  <a:pt x="3409105" y="2205377"/>
                </a:lnTo>
                <a:lnTo>
                  <a:pt x="3395997" y="2249929"/>
                </a:lnTo>
                <a:lnTo>
                  <a:pt x="3381739" y="2293975"/>
                </a:lnTo>
                <a:lnTo>
                  <a:pt x="3366350" y="2337497"/>
                </a:lnTo>
                <a:lnTo>
                  <a:pt x="3349848" y="2380478"/>
                </a:lnTo>
                <a:lnTo>
                  <a:pt x="3332248" y="2422901"/>
                </a:lnTo>
                <a:lnTo>
                  <a:pt x="3313570" y="2464748"/>
                </a:lnTo>
                <a:lnTo>
                  <a:pt x="3293829" y="2506002"/>
                </a:lnTo>
                <a:lnTo>
                  <a:pt x="3273044" y="2546646"/>
                </a:lnTo>
                <a:lnTo>
                  <a:pt x="3251232" y="2586662"/>
                </a:lnTo>
                <a:lnTo>
                  <a:pt x="3228411" y="2626033"/>
                </a:lnTo>
                <a:lnTo>
                  <a:pt x="3204596" y="2664741"/>
                </a:lnTo>
                <a:lnTo>
                  <a:pt x="3179807" y="2702770"/>
                </a:lnTo>
                <a:lnTo>
                  <a:pt x="3154060" y="2740101"/>
                </a:lnTo>
                <a:lnTo>
                  <a:pt x="3127373" y="2776718"/>
                </a:lnTo>
                <a:lnTo>
                  <a:pt x="3099763" y="2812603"/>
                </a:lnTo>
                <a:lnTo>
                  <a:pt x="3071247" y="2847738"/>
                </a:lnTo>
                <a:lnTo>
                  <a:pt x="3041843" y="2882107"/>
                </a:lnTo>
                <a:lnTo>
                  <a:pt x="3011568" y="2915692"/>
                </a:lnTo>
                <a:lnTo>
                  <a:pt x="2980439" y="2948475"/>
                </a:lnTo>
                <a:lnTo>
                  <a:pt x="2948475" y="2980439"/>
                </a:lnTo>
                <a:lnTo>
                  <a:pt x="2915692" y="3011568"/>
                </a:lnTo>
                <a:lnTo>
                  <a:pt x="2882107" y="3041843"/>
                </a:lnTo>
                <a:lnTo>
                  <a:pt x="2847738" y="3071247"/>
                </a:lnTo>
                <a:lnTo>
                  <a:pt x="2812603" y="3099763"/>
                </a:lnTo>
                <a:lnTo>
                  <a:pt x="2776718" y="3127373"/>
                </a:lnTo>
                <a:lnTo>
                  <a:pt x="2740101" y="3154060"/>
                </a:lnTo>
                <a:lnTo>
                  <a:pt x="2702770" y="3179807"/>
                </a:lnTo>
                <a:lnTo>
                  <a:pt x="2664741" y="3204596"/>
                </a:lnTo>
                <a:lnTo>
                  <a:pt x="2626033" y="3228411"/>
                </a:lnTo>
                <a:lnTo>
                  <a:pt x="2586662" y="3251232"/>
                </a:lnTo>
                <a:lnTo>
                  <a:pt x="2546646" y="3273044"/>
                </a:lnTo>
                <a:lnTo>
                  <a:pt x="2506002" y="3293829"/>
                </a:lnTo>
                <a:lnTo>
                  <a:pt x="2464748" y="3313570"/>
                </a:lnTo>
                <a:lnTo>
                  <a:pt x="2422901" y="3332248"/>
                </a:lnTo>
                <a:lnTo>
                  <a:pt x="2380478" y="3349848"/>
                </a:lnTo>
                <a:lnTo>
                  <a:pt x="2337497" y="3366350"/>
                </a:lnTo>
                <a:lnTo>
                  <a:pt x="2293975" y="3381739"/>
                </a:lnTo>
                <a:lnTo>
                  <a:pt x="2249929" y="3395997"/>
                </a:lnTo>
                <a:lnTo>
                  <a:pt x="2205377" y="3409105"/>
                </a:lnTo>
                <a:lnTo>
                  <a:pt x="2160336" y="3421048"/>
                </a:lnTo>
                <a:lnTo>
                  <a:pt x="2114824" y="3431807"/>
                </a:lnTo>
                <a:lnTo>
                  <a:pt x="2068858" y="3441366"/>
                </a:lnTo>
                <a:lnTo>
                  <a:pt x="2022454" y="3449706"/>
                </a:lnTo>
                <a:lnTo>
                  <a:pt x="1975632" y="3456811"/>
                </a:lnTo>
                <a:lnTo>
                  <a:pt x="1928407" y="3462663"/>
                </a:lnTo>
                <a:lnTo>
                  <a:pt x="1880798" y="3467245"/>
                </a:lnTo>
                <a:lnTo>
                  <a:pt x="1832821" y="3470539"/>
                </a:lnTo>
                <a:lnTo>
                  <a:pt x="1784495" y="3472529"/>
                </a:lnTo>
                <a:lnTo>
                  <a:pt x="1735836" y="3473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53623" y="2130014"/>
            <a:ext cx="3086099" cy="3081618"/>
          </a:xfrm>
          <a:custGeom>
            <a:avLst/>
            <a:gdLst/>
            <a:ahLst/>
            <a:cxnLst/>
            <a:rect l="l" t="t" r="r" b="b"/>
            <a:pathLst>
              <a:path w="3497579" h="3492500">
                <a:moveTo>
                  <a:pt x="1839468" y="3492500"/>
                </a:moveTo>
                <a:lnTo>
                  <a:pt x="1659636" y="3492500"/>
                </a:lnTo>
                <a:lnTo>
                  <a:pt x="1312164" y="3441700"/>
                </a:lnTo>
                <a:lnTo>
                  <a:pt x="1228344" y="3416300"/>
                </a:lnTo>
                <a:lnTo>
                  <a:pt x="1147572" y="3390900"/>
                </a:lnTo>
                <a:lnTo>
                  <a:pt x="990600" y="3314700"/>
                </a:lnTo>
                <a:lnTo>
                  <a:pt x="841248" y="3238500"/>
                </a:lnTo>
                <a:lnTo>
                  <a:pt x="771144" y="3200400"/>
                </a:lnTo>
                <a:lnTo>
                  <a:pt x="702564" y="3149600"/>
                </a:lnTo>
                <a:lnTo>
                  <a:pt x="635508" y="3098800"/>
                </a:lnTo>
                <a:lnTo>
                  <a:pt x="573024" y="3035300"/>
                </a:lnTo>
                <a:lnTo>
                  <a:pt x="512064" y="2984500"/>
                </a:lnTo>
                <a:lnTo>
                  <a:pt x="454152" y="2921000"/>
                </a:lnTo>
                <a:lnTo>
                  <a:pt x="399288" y="2857500"/>
                </a:lnTo>
                <a:lnTo>
                  <a:pt x="347472" y="2794000"/>
                </a:lnTo>
                <a:lnTo>
                  <a:pt x="298704" y="2717800"/>
                </a:lnTo>
                <a:lnTo>
                  <a:pt x="252984" y="2654300"/>
                </a:lnTo>
                <a:lnTo>
                  <a:pt x="210312" y="2578100"/>
                </a:lnTo>
                <a:lnTo>
                  <a:pt x="172212" y="2501900"/>
                </a:lnTo>
                <a:lnTo>
                  <a:pt x="137160" y="2425700"/>
                </a:lnTo>
                <a:lnTo>
                  <a:pt x="105156" y="2349500"/>
                </a:lnTo>
                <a:lnTo>
                  <a:pt x="77724" y="2260600"/>
                </a:lnTo>
                <a:lnTo>
                  <a:pt x="54864" y="2184400"/>
                </a:lnTo>
                <a:lnTo>
                  <a:pt x="35052" y="2095500"/>
                </a:lnTo>
                <a:lnTo>
                  <a:pt x="19812" y="2006600"/>
                </a:lnTo>
                <a:lnTo>
                  <a:pt x="7620" y="1917700"/>
                </a:lnTo>
                <a:lnTo>
                  <a:pt x="1524" y="1828800"/>
                </a:lnTo>
                <a:lnTo>
                  <a:pt x="0" y="1739900"/>
                </a:lnTo>
                <a:lnTo>
                  <a:pt x="1524" y="1651000"/>
                </a:lnTo>
                <a:lnTo>
                  <a:pt x="7620" y="1562100"/>
                </a:lnTo>
                <a:lnTo>
                  <a:pt x="19812" y="1473200"/>
                </a:lnTo>
                <a:lnTo>
                  <a:pt x="35052" y="1397000"/>
                </a:lnTo>
                <a:lnTo>
                  <a:pt x="54864" y="1308100"/>
                </a:lnTo>
                <a:lnTo>
                  <a:pt x="77724" y="1219200"/>
                </a:lnTo>
                <a:lnTo>
                  <a:pt x="105156" y="1143000"/>
                </a:lnTo>
                <a:lnTo>
                  <a:pt x="137160" y="1066800"/>
                </a:lnTo>
                <a:lnTo>
                  <a:pt x="172212" y="990600"/>
                </a:lnTo>
                <a:lnTo>
                  <a:pt x="210312" y="914400"/>
                </a:lnTo>
                <a:lnTo>
                  <a:pt x="252984" y="838200"/>
                </a:lnTo>
                <a:lnTo>
                  <a:pt x="297180" y="762000"/>
                </a:lnTo>
                <a:lnTo>
                  <a:pt x="347472" y="698500"/>
                </a:lnTo>
                <a:lnTo>
                  <a:pt x="399288" y="635000"/>
                </a:lnTo>
                <a:lnTo>
                  <a:pt x="454152" y="571500"/>
                </a:lnTo>
                <a:lnTo>
                  <a:pt x="512064" y="508000"/>
                </a:lnTo>
                <a:lnTo>
                  <a:pt x="573024" y="444500"/>
                </a:lnTo>
                <a:lnTo>
                  <a:pt x="635508" y="393700"/>
                </a:lnTo>
                <a:lnTo>
                  <a:pt x="701040" y="342900"/>
                </a:lnTo>
                <a:lnTo>
                  <a:pt x="769620" y="292100"/>
                </a:lnTo>
                <a:lnTo>
                  <a:pt x="841248" y="254000"/>
                </a:lnTo>
                <a:lnTo>
                  <a:pt x="914400" y="203200"/>
                </a:lnTo>
                <a:lnTo>
                  <a:pt x="1068324" y="127000"/>
                </a:lnTo>
                <a:lnTo>
                  <a:pt x="1310640" y="50800"/>
                </a:lnTo>
                <a:lnTo>
                  <a:pt x="1395984" y="25400"/>
                </a:lnTo>
                <a:lnTo>
                  <a:pt x="1569720" y="0"/>
                </a:lnTo>
                <a:lnTo>
                  <a:pt x="1927860" y="0"/>
                </a:lnTo>
                <a:lnTo>
                  <a:pt x="2101596" y="25400"/>
                </a:lnTo>
                <a:lnTo>
                  <a:pt x="1572768" y="25400"/>
                </a:lnTo>
                <a:lnTo>
                  <a:pt x="1402080" y="50800"/>
                </a:lnTo>
                <a:lnTo>
                  <a:pt x="1235964" y="101600"/>
                </a:lnTo>
                <a:lnTo>
                  <a:pt x="1077468" y="152400"/>
                </a:lnTo>
                <a:lnTo>
                  <a:pt x="1001268" y="190500"/>
                </a:lnTo>
                <a:lnTo>
                  <a:pt x="926592" y="228600"/>
                </a:lnTo>
                <a:lnTo>
                  <a:pt x="854964" y="266700"/>
                </a:lnTo>
                <a:lnTo>
                  <a:pt x="784860" y="317500"/>
                </a:lnTo>
                <a:lnTo>
                  <a:pt x="717804" y="368300"/>
                </a:lnTo>
                <a:lnTo>
                  <a:pt x="652272" y="419100"/>
                </a:lnTo>
                <a:lnTo>
                  <a:pt x="589788" y="469900"/>
                </a:lnTo>
                <a:lnTo>
                  <a:pt x="530352" y="520700"/>
                </a:lnTo>
                <a:lnTo>
                  <a:pt x="472440" y="584200"/>
                </a:lnTo>
                <a:lnTo>
                  <a:pt x="419100" y="647700"/>
                </a:lnTo>
                <a:lnTo>
                  <a:pt x="367284" y="711200"/>
                </a:lnTo>
                <a:lnTo>
                  <a:pt x="320040" y="774700"/>
                </a:lnTo>
                <a:lnTo>
                  <a:pt x="274320" y="850900"/>
                </a:lnTo>
                <a:lnTo>
                  <a:pt x="233172" y="927100"/>
                </a:lnTo>
                <a:lnTo>
                  <a:pt x="195072" y="990600"/>
                </a:lnTo>
                <a:lnTo>
                  <a:pt x="160020" y="1066800"/>
                </a:lnTo>
                <a:lnTo>
                  <a:pt x="129540" y="1155700"/>
                </a:lnTo>
                <a:lnTo>
                  <a:pt x="102108" y="1231900"/>
                </a:lnTo>
                <a:lnTo>
                  <a:pt x="79248" y="1308100"/>
                </a:lnTo>
                <a:lnTo>
                  <a:pt x="59436" y="1397000"/>
                </a:lnTo>
                <a:lnTo>
                  <a:pt x="44196" y="1485900"/>
                </a:lnTo>
                <a:lnTo>
                  <a:pt x="33528" y="1562100"/>
                </a:lnTo>
                <a:lnTo>
                  <a:pt x="27432" y="1651000"/>
                </a:lnTo>
                <a:lnTo>
                  <a:pt x="24384" y="1739900"/>
                </a:lnTo>
                <a:lnTo>
                  <a:pt x="27432" y="1828800"/>
                </a:lnTo>
                <a:lnTo>
                  <a:pt x="33528" y="1917700"/>
                </a:lnTo>
                <a:lnTo>
                  <a:pt x="44196" y="2006600"/>
                </a:lnTo>
                <a:lnTo>
                  <a:pt x="59436" y="2095500"/>
                </a:lnTo>
                <a:lnTo>
                  <a:pt x="79248" y="2171700"/>
                </a:lnTo>
                <a:lnTo>
                  <a:pt x="102108" y="2260600"/>
                </a:lnTo>
                <a:lnTo>
                  <a:pt x="129540" y="2336800"/>
                </a:lnTo>
                <a:lnTo>
                  <a:pt x="160020" y="2413000"/>
                </a:lnTo>
                <a:lnTo>
                  <a:pt x="195072" y="2489200"/>
                </a:lnTo>
                <a:lnTo>
                  <a:pt x="233172" y="2565400"/>
                </a:lnTo>
                <a:lnTo>
                  <a:pt x="274320" y="2641600"/>
                </a:lnTo>
                <a:lnTo>
                  <a:pt x="318516" y="2705100"/>
                </a:lnTo>
                <a:lnTo>
                  <a:pt x="367284" y="2781300"/>
                </a:lnTo>
                <a:lnTo>
                  <a:pt x="417576" y="2844800"/>
                </a:lnTo>
                <a:lnTo>
                  <a:pt x="472440" y="2908300"/>
                </a:lnTo>
                <a:lnTo>
                  <a:pt x="528828" y="2959100"/>
                </a:lnTo>
                <a:lnTo>
                  <a:pt x="589788" y="3022600"/>
                </a:lnTo>
                <a:lnTo>
                  <a:pt x="652272" y="3073400"/>
                </a:lnTo>
                <a:lnTo>
                  <a:pt x="716280" y="3124200"/>
                </a:lnTo>
                <a:lnTo>
                  <a:pt x="784860" y="3175000"/>
                </a:lnTo>
                <a:lnTo>
                  <a:pt x="854964" y="3213100"/>
                </a:lnTo>
                <a:lnTo>
                  <a:pt x="926592" y="3263900"/>
                </a:lnTo>
                <a:lnTo>
                  <a:pt x="1001268" y="3302000"/>
                </a:lnTo>
                <a:lnTo>
                  <a:pt x="1077468" y="3327400"/>
                </a:lnTo>
                <a:lnTo>
                  <a:pt x="1155192" y="3365500"/>
                </a:lnTo>
                <a:lnTo>
                  <a:pt x="1318260" y="3416300"/>
                </a:lnTo>
                <a:lnTo>
                  <a:pt x="1659636" y="3467100"/>
                </a:lnTo>
                <a:lnTo>
                  <a:pt x="2016252" y="3467100"/>
                </a:lnTo>
                <a:lnTo>
                  <a:pt x="1839468" y="3492500"/>
                </a:lnTo>
                <a:close/>
              </a:path>
              <a:path w="3497579" h="3492500">
                <a:moveTo>
                  <a:pt x="2016252" y="3467100"/>
                </a:moveTo>
                <a:lnTo>
                  <a:pt x="1837944" y="3467100"/>
                </a:lnTo>
                <a:lnTo>
                  <a:pt x="2179320" y="3416300"/>
                </a:lnTo>
                <a:lnTo>
                  <a:pt x="2261616" y="3390900"/>
                </a:lnTo>
                <a:lnTo>
                  <a:pt x="2340864" y="3365500"/>
                </a:lnTo>
                <a:lnTo>
                  <a:pt x="2420112" y="3327400"/>
                </a:lnTo>
                <a:lnTo>
                  <a:pt x="2496312" y="3302000"/>
                </a:lnTo>
                <a:lnTo>
                  <a:pt x="2570988" y="3263900"/>
                </a:lnTo>
                <a:lnTo>
                  <a:pt x="2642616" y="3213100"/>
                </a:lnTo>
                <a:lnTo>
                  <a:pt x="2712720" y="3175000"/>
                </a:lnTo>
                <a:lnTo>
                  <a:pt x="2779776" y="3124200"/>
                </a:lnTo>
                <a:lnTo>
                  <a:pt x="2845308" y="3073400"/>
                </a:lnTo>
                <a:lnTo>
                  <a:pt x="2907792" y="3022600"/>
                </a:lnTo>
                <a:lnTo>
                  <a:pt x="2967228" y="2959100"/>
                </a:lnTo>
                <a:lnTo>
                  <a:pt x="3025140" y="2908300"/>
                </a:lnTo>
                <a:lnTo>
                  <a:pt x="3078480" y="2844800"/>
                </a:lnTo>
                <a:lnTo>
                  <a:pt x="3130296" y="2781300"/>
                </a:lnTo>
                <a:lnTo>
                  <a:pt x="3177540" y="2705100"/>
                </a:lnTo>
                <a:lnTo>
                  <a:pt x="3223260" y="2641600"/>
                </a:lnTo>
                <a:lnTo>
                  <a:pt x="3264408" y="2565400"/>
                </a:lnTo>
                <a:lnTo>
                  <a:pt x="3302508" y="2489200"/>
                </a:lnTo>
                <a:lnTo>
                  <a:pt x="3337560" y="2413000"/>
                </a:lnTo>
                <a:lnTo>
                  <a:pt x="3368040" y="2336800"/>
                </a:lnTo>
                <a:lnTo>
                  <a:pt x="3395472" y="2260600"/>
                </a:lnTo>
                <a:lnTo>
                  <a:pt x="3418332" y="2171700"/>
                </a:lnTo>
                <a:lnTo>
                  <a:pt x="3438144" y="2095500"/>
                </a:lnTo>
                <a:lnTo>
                  <a:pt x="3453384" y="2006600"/>
                </a:lnTo>
                <a:lnTo>
                  <a:pt x="3464052" y="1917700"/>
                </a:lnTo>
                <a:lnTo>
                  <a:pt x="3470148" y="1828800"/>
                </a:lnTo>
                <a:lnTo>
                  <a:pt x="3473196" y="1739900"/>
                </a:lnTo>
                <a:lnTo>
                  <a:pt x="3470148" y="1651000"/>
                </a:lnTo>
                <a:lnTo>
                  <a:pt x="3464052" y="1562100"/>
                </a:lnTo>
                <a:lnTo>
                  <a:pt x="3453384" y="1485900"/>
                </a:lnTo>
                <a:lnTo>
                  <a:pt x="3438144" y="1397000"/>
                </a:lnTo>
                <a:lnTo>
                  <a:pt x="3418332" y="1308100"/>
                </a:lnTo>
                <a:lnTo>
                  <a:pt x="3395472" y="1231900"/>
                </a:lnTo>
                <a:lnTo>
                  <a:pt x="3368040" y="1155700"/>
                </a:lnTo>
                <a:lnTo>
                  <a:pt x="3337560" y="1066800"/>
                </a:lnTo>
                <a:lnTo>
                  <a:pt x="3302508" y="990600"/>
                </a:lnTo>
                <a:lnTo>
                  <a:pt x="3264408" y="927100"/>
                </a:lnTo>
                <a:lnTo>
                  <a:pt x="3223260" y="850900"/>
                </a:lnTo>
                <a:lnTo>
                  <a:pt x="3179064" y="774700"/>
                </a:lnTo>
                <a:lnTo>
                  <a:pt x="3130296" y="711200"/>
                </a:lnTo>
                <a:lnTo>
                  <a:pt x="3080004" y="647700"/>
                </a:lnTo>
                <a:lnTo>
                  <a:pt x="3025140" y="584200"/>
                </a:lnTo>
                <a:lnTo>
                  <a:pt x="2968752" y="520700"/>
                </a:lnTo>
                <a:lnTo>
                  <a:pt x="2907792" y="469900"/>
                </a:lnTo>
                <a:lnTo>
                  <a:pt x="2845308" y="419100"/>
                </a:lnTo>
                <a:lnTo>
                  <a:pt x="2779776" y="368300"/>
                </a:lnTo>
                <a:lnTo>
                  <a:pt x="2712720" y="317500"/>
                </a:lnTo>
                <a:lnTo>
                  <a:pt x="2642616" y="266700"/>
                </a:lnTo>
                <a:lnTo>
                  <a:pt x="2570988" y="228600"/>
                </a:lnTo>
                <a:lnTo>
                  <a:pt x="2496312" y="190500"/>
                </a:lnTo>
                <a:lnTo>
                  <a:pt x="2420112" y="152400"/>
                </a:lnTo>
                <a:lnTo>
                  <a:pt x="2342388" y="127000"/>
                </a:lnTo>
                <a:lnTo>
                  <a:pt x="2097024" y="50800"/>
                </a:lnTo>
                <a:lnTo>
                  <a:pt x="1924812" y="25400"/>
                </a:lnTo>
                <a:lnTo>
                  <a:pt x="2101596" y="25400"/>
                </a:lnTo>
                <a:lnTo>
                  <a:pt x="2269236" y="76200"/>
                </a:lnTo>
                <a:lnTo>
                  <a:pt x="2429256" y="127000"/>
                </a:lnTo>
                <a:lnTo>
                  <a:pt x="2583180" y="203200"/>
                </a:lnTo>
                <a:lnTo>
                  <a:pt x="2656332" y="241300"/>
                </a:lnTo>
                <a:lnTo>
                  <a:pt x="2726436" y="292100"/>
                </a:lnTo>
                <a:lnTo>
                  <a:pt x="2795016" y="342900"/>
                </a:lnTo>
                <a:lnTo>
                  <a:pt x="2862072" y="393700"/>
                </a:lnTo>
                <a:lnTo>
                  <a:pt x="2924556" y="444500"/>
                </a:lnTo>
                <a:lnTo>
                  <a:pt x="2985516" y="508000"/>
                </a:lnTo>
                <a:lnTo>
                  <a:pt x="3043428" y="571500"/>
                </a:lnTo>
                <a:lnTo>
                  <a:pt x="3098292" y="635000"/>
                </a:lnTo>
                <a:lnTo>
                  <a:pt x="3150108" y="698500"/>
                </a:lnTo>
                <a:lnTo>
                  <a:pt x="3198876" y="762000"/>
                </a:lnTo>
                <a:lnTo>
                  <a:pt x="3244596" y="838200"/>
                </a:lnTo>
                <a:lnTo>
                  <a:pt x="3287268" y="914400"/>
                </a:lnTo>
                <a:lnTo>
                  <a:pt x="3325368" y="990600"/>
                </a:lnTo>
                <a:lnTo>
                  <a:pt x="3360420" y="1066800"/>
                </a:lnTo>
                <a:lnTo>
                  <a:pt x="3392424" y="1143000"/>
                </a:lnTo>
                <a:lnTo>
                  <a:pt x="3419856" y="1219200"/>
                </a:lnTo>
                <a:lnTo>
                  <a:pt x="3442716" y="1308100"/>
                </a:lnTo>
                <a:lnTo>
                  <a:pt x="3462528" y="1397000"/>
                </a:lnTo>
                <a:lnTo>
                  <a:pt x="3477768" y="1473200"/>
                </a:lnTo>
                <a:lnTo>
                  <a:pt x="3488436" y="1562100"/>
                </a:lnTo>
                <a:lnTo>
                  <a:pt x="3496056" y="1651000"/>
                </a:lnTo>
                <a:lnTo>
                  <a:pt x="3497580" y="1739900"/>
                </a:lnTo>
                <a:lnTo>
                  <a:pt x="3496056" y="1828800"/>
                </a:lnTo>
                <a:lnTo>
                  <a:pt x="3489960" y="1917700"/>
                </a:lnTo>
                <a:lnTo>
                  <a:pt x="3477768" y="2006600"/>
                </a:lnTo>
                <a:lnTo>
                  <a:pt x="3462528" y="2095500"/>
                </a:lnTo>
                <a:lnTo>
                  <a:pt x="3442716" y="2184400"/>
                </a:lnTo>
                <a:lnTo>
                  <a:pt x="3419856" y="2260600"/>
                </a:lnTo>
                <a:lnTo>
                  <a:pt x="3392424" y="2349500"/>
                </a:lnTo>
                <a:lnTo>
                  <a:pt x="3360420" y="2425700"/>
                </a:lnTo>
                <a:lnTo>
                  <a:pt x="3325368" y="2501900"/>
                </a:lnTo>
                <a:lnTo>
                  <a:pt x="3287268" y="2578100"/>
                </a:lnTo>
                <a:lnTo>
                  <a:pt x="3244596" y="2654300"/>
                </a:lnTo>
                <a:lnTo>
                  <a:pt x="3198876" y="2717800"/>
                </a:lnTo>
                <a:lnTo>
                  <a:pt x="3150108" y="2794000"/>
                </a:lnTo>
                <a:lnTo>
                  <a:pt x="3098292" y="2857500"/>
                </a:lnTo>
                <a:lnTo>
                  <a:pt x="3043428" y="2921000"/>
                </a:lnTo>
                <a:lnTo>
                  <a:pt x="2985516" y="2984500"/>
                </a:lnTo>
                <a:lnTo>
                  <a:pt x="2926080" y="3035300"/>
                </a:lnTo>
                <a:lnTo>
                  <a:pt x="2862072" y="3098800"/>
                </a:lnTo>
                <a:lnTo>
                  <a:pt x="2795016" y="3149600"/>
                </a:lnTo>
                <a:lnTo>
                  <a:pt x="2726436" y="3200400"/>
                </a:lnTo>
                <a:lnTo>
                  <a:pt x="2656332" y="3238500"/>
                </a:lnTo>
                <a:lnTo>
                  <a:pt x="2583180" y="3276600"/>
                </a:lnTo>
                <a:lnTo>
                  <a:pt x="2430780" y="3352800"/>
                </a:lnTo>
                <a:lnTo>
                  <a:pt x="2350008" y="3390900"/>
                </a:lnTo>
                <a:lnTo>
                  <a:pt x="2186940" y="3441700"/>
                </a:lnTo>
                <a:lnTo>
                  <a:pt x="2016252" y="3467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78941" y="4617719"/>
            <a:ext cx="821951" cy="495300"/>
          </a:xfrm>
          <a:custGeom>
            <a:avLst/>
            <a:gdLst/>
            <a:ahLst/>
            <a:cxnLst/>
            <a:rect l="l" t="t" r="r" b="b"/>
            <a:pathLst>
              <a:path w="931545" h="561339">
                <a:moveTo>
                  <a:pt x="116210" y="507020"/>
                </a:moveTo>
                <a:lnTo>
                  <a:pt x="103687" y="485849"/>
                </a:lnTo>
                <a:lnTo>
                  <a:pt x="917448" y="0"/>
                </a:lnTo>
                <a:lnTo>
                  <a:pt x="931164" y="22860"/>
                </a:lnTo>
                <a:lnTo>
                  <a:pt x="116210" y="507020"/>
                </a:lnTo>
                <a:close/>
              </a:path>
              <a:path w="931545" h="561339">
                <a:moveTo>
                  <a:pt x="0" y="560832"/>
                </a:moveTo>
                <a:lnTo>
                  <a:pt x="77724" y="441960"/>
                </a:lnTo>
                <a:lnTo>
                  <a:pt x="103687" y="485849"/>
                </a:lnTo>
                <a:lnTo>
                  <a:pt x="92964" y="492252"/>
                </a:lnTo>
                <a:lnTo>
                  <a:pt x="105156" y="513588"/>
                </a:lnTo>
                <a:lnTo>
                  <a:pt x="120095" y="513588"/>
                </a:lnTo>
                <a:lnTo>
                  <a:pt x="141732" y="550164"/>
                </a:lnTo>
                <a:lnTo>
                  <a:pt x="0" y="560832"/>
                </a:lnTo>
                <a:close/>
              </a:path>
              <a:path w="931545" h="561339">
                <a:moveTo>
                  <a:pt x="105156" y="513588"/>
                </a:moveTo>
                <a:lnTo>
                  <a:pt x="92964" y="492252"/>
                </a:lnTo>
                <a:lnTo>
                  <a:pt x="103687" y="485849"/>
                </a:lnTo>
                <a:lnTo>
                  <a:pt x="116210" y="507020"/>
                </a:lnTo>
                <a:lnTo>
                  <a:pt x="105156" y="513588"/>
                </a:lnTo>
                <a:close/>
              </a:path>
              <a:path w="931545" h="561339">
                <a:moveTo>
                  <a:pt x="120095" y="513588"/>
                </a:moveTo>
                <a:lnTo>
                  <a:pt x="105156" y="513588"/>
                </a:lnTo>
                <a:lnTo>
                  <a:pt x="116210" y="507020"/>
                </a:lnTo>
                <a:lnTo>
                  <a:pt x="120095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63296" y="3602467"/>
            <a:ext cx="598394" cy="112059"/>
          </a:xfrm>
          <a:custGeom>
            <a:avLst/>
            <a:gdLst/>
            <a:ahLst/>
            <a:cxnLst/>
            <a:rect l="l" t="t" r="r" b="b"/>
            <a:pathLst>
              <a:path w="678179" h="127000">
                <a:moveTo>
                  <a:pt x="126492" y="126492"/>
                </a:moveTo>
                <a:lnTo>
                  <a:pt x="0" y="64008"/>
                </a:lnTo>
                <a:lnTo>
                  <a:pt x="126492" y="0"/>
                </a:lnTo>
                <a:lnTo>
                  <a:pt x="126492" y="50259"/>
                </a:lnTo>
                <a:lnTo>
                  <a:pt x="114300" y="50292"/>
                </a:lnTo>
                <a:lnTo>
                  <a:pt x="114300" y="76200"/>
                </a:lnTo>
                <a:lnTo>
                  <a:pt x="126492" y="76200"/>
                </a:lnTo>
                <a:lnTo>
                  <a:pt x="126492" y="126492"/>
                </a:lnTo>
                <a:close/>
              </a:path>
              <a:path w="678179" h="127000">
                <a:moveTo>
                  <a:pt x="126492" y="76167"/>
                </a:moveTo>
                <a:lnTo>
                  <a:pt x="126492" y="50259"/>
                </a:lnTo>
                <a:lnTo>
                  <a:pt x="678180" y="48768"/>
                </a:lnTo>
                <a:lnTo>
                  <a:pt x="678180" y="74676"/>
                </a:lnTo>
                <a:lnTo>
                  <a:pt x="126492" y="76167"/>
                </a:lnTo>
                <a:close/>
              </a:path>
              <a:path w="678179" h="127000">
                <a:moveTo>
                  <a:pt x="114300" y="76200"/>
                </a:moveTo>
                <a:lnTo>
                  <a:pt x="114300" y="50292"/>
                </a:lnTo>
                <a:lnTo>
                  <a:pt x="126492" y="50259"/>
                </a:lnTo>
                <a:lnTo>
                  <a:pt x="126492" y="76167"/>
                </a:lnTo>
                <a:lnTo>
                  <a:pt x="114300" y="76200"/>
                </a:lnTo>
                <a:close/>
              </a:path>
              <a:path w="678179" h="127000">
                <a:moveTo>
                  <a:pt x="126492" y="76200"/>
                </a:moveTo>
                <a:lnTo>
                  <a:pt x="114300" y="76200"/>
                </a:lnTo>
                <a:lnTo>
                  <a:pt x="126492" y="7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84811" y="2139426"/>
            <a:ext cx="927847" cy="563656"/>
          </a:xfrm>
          <a:custGeom>
            <a:avLst/>
            <a:gdLst/>
            <a:ahLst/>
            <a:cxnLst/>
            <a:rect l="l" t="t" r="r" b="b"/>
            <a:pathLst>
              <a:path w="1051560" h="638810">
                <a:moveTo>
                  <a:pt x="76200" y="118872"/>
                </a:moveTo>
                <a:lnTo>
                  <a:pt x="0" y="0"/>
                </a:lnTo>
                <a:lnTo>
                  <a:pt x="141732" y="10668"/>
                </a:lnTo>
                <a:lnTo>
                  <a:pt x="119580" y="47244"/>
                </a:lnTo>
                <a:lnTo>
                  <a:pt x="103632" y="47244"/>
                </a:lnTo>
                <a:lnTo>
                  <a:pt x="91440" y="68580"/>
                </a:lnTo>
                <a:lnTo>
                  <a:pt x="102595" y="75287"/>
                </a:lnTo>
                <a:lnTo>
                  <a:pt x="76200" y="118872"/>
                </a:lnTo>
                <a:close/>
              </a:path>
              <a:path w="1051560" h="638810">
                <a:moveTo>
                  <a:pt x="102595" y="75287"/>
                </a:moveTo>
                <a:lnTo>
                  <a:pt x="91440" y="68580"/>
                </a:lnTo>
                <a:lnTo>
                  <a:pt x="103632" y="47244"/>
                </a:lnTo>
                <a:lnTo>
                  <a:pt x="115322" y="54273"/>
                </a:lnTo>
                <a:lnTo>
                  <a:pt x="102595" y="75287"/>
                </a:lnTo>
                <a:close/>
              </a:path>
              <a:path w="1051560" h="638810">
                <a:moveTo>
                  <a:pt x="115322" y="54273"/>
                </a:moveTo>
                <a:lnTo>
                  <a:pt x="103632" y="47244"/>
                </a:lnTo>
                <a:lnTo>
                  <a:pt x="119580" y="47244"/>
                </a:lnTo>
                <a:lnTo>
                  <a:pt x="115322" y="54273"/>
                </a:lnTo>
                <a:close/>
              </a:path>
              <a:path w="1051560" h="638810">
                <a:moveTo>
                  <a:pt x="1039368" y="638556"/>
                </a:moveTo>
                <a:lnTo>
                  <a:pt x="102595" y="75287"/>
                </a:lnTo>
                <a:lnTo>
                  <a:pt x="115322" y="54273"/>
                </a:lnTo>
                <a:lnTo>
                  <a:pt x="1051560" y="617220"/>
                </a:lnTo>
                <a:lnTo>
                  <a:pt x="1039368" y="63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81207" y="1886622"/>
            <a:ext cx="112059" cy="248771"/>
          </a:xfrm>
          <a:custGeom>
            <a:avLst/>
            <a:gdLst/>
            <a:ahLst/>
            <a:cxnLst/>
            <a:rect l="l" t="t" r="r" b="b"/>
            <a:pathLst>
              <a:path w="127000" h="281939">
                <a:moveTo>
                  <a:pt x="0" y="128016"/>
                </a:moveTo>
                <a:lnTo>
                  <a:pt x="62484" y="0"/>
                </a:lnTo>
                <a:lnTo>
                  <a:pt x="120322" y="114300"/>
                </a:lnTo>
                <a:lnTo>
                  <a:pt x="50292" y="114300"/>
                </a:lnTo>
                <a:lnTo>
                  <a:pt x="50411" y="127408"/>
                </a:lnTo>
                <a:lnTo>
                  <a:pt x="0" y="128016"/>
                </a:lnTo>
                <a:close/>
              </a:path>
              <a:path w="127000" h="281939">
                <a:moveTo>
                  <a:pt x="50411" y="127408"/>
                </a:moveTo>
                <a:lnTo>
                  <a:pt x="50292" y="114300"/>
                </a:lnTo>
                <a:lnTo>
                  <a:pt x="76200" y="114300"/>
                </a:lnTo>
                <a:lnTo>
                  <a:pt x="76317" y="127096"/>
                </a:lnTo>
                <a:lnTo>
                  <a:pt x="50411" y="127408"/>
                </a:lnTo>
                <a:close/>
              </a:path>
              <a:path w="127000" h="281939">
                <a:moveTo>
                  <a:pt x="76317" y="127096"/>
                </a:moveTo>
                <a:lnTo>
                  <a:pt x="76200" y="114300"/>
                </a:lnTo>
                <a:lnTo>
                  <a:pt x="120322" y="114300"/>
                </a:lnTo>
                <a:lnTo>
                  <a:pt x="126492" y="126492"/>
                </a:lnTo>
                <a:lnTo>
                  <a:pt x="76317" y="127096"/>
                </a:lnTo>
                <a:close/>
              </a:path>
              <a:path w="127000" h="281939">
                <a:moveTo>
                  <a:pt x="51816" y="281940"/>
                </a:moveTo>
                <a:lnTo>
                  <a:pt x="50411" y="127408"/>
                </a:lnTo>
                <a:lnTo>
                  <a:pt x="76317" y="127096"/>
                </a:lnTo>
                <a:lnTo>
                  <a:pt x="77724" y="280416"/>
                </a:lnTo>
                <a:lnTo>
                  <a:pt x="51816" y="28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46245" y="5198633"/>
            <a:ext cx="113179" cy="453278"/>
          </a:xfrm>
          <a:custGeom>
            <a:avLst/>
            <a:gdLst/>
            <a:ahLst/>
            <a:cxnLst/>
            <a:rect l="l" t="t" r="r" b="b"/>
            <a:pathLst>
              <a:path w="128270" h="513714">
                <a:moveTo>
                  <a:pt x="76297" y="386480"/>
                </a:moveTo>
                <a:lnTo>
                  <a:pt x="51865" y="386189"/>
                </a:lnTo>
                <a:lnTo>
                  <a:pt x="53340" y="0"/>
                </a:lnTo>
                <a:lnTo>
                  <a:pt x="79248" y="0"/>
                </a:lnTo>
                <a:lnTo>
                  <a:pt x="76297" y="386480"/>
                </a:lnTo>
                <a:close/>
              </a:path>
              <a:path w="128270" h="513714">
                <a:moveTo>
                  <a:pt x="64008" y="513588"/>
                </a:moveTo>
                <a:lnTo>
                  <a:pt x="0" y="385572"/>
                </a:lnTo>
                <a:lnTo>
                  <a:pt x="51865" y="386189"/>
                </a:lnTo>
                <a:lnTo>
                  <a:pt x="51816" y="399288"/>
                </a:lnTo>
                <a:lnTo>
                  <a:pt x="121846" y="399288"/>
                </a:lnTo>
                <a:lnTo>
                  <a:pt x="64008" y="513588"/>
                </a:lnTo>
                <a:close/>
              </a:path>
              <a:path w="128270" h="513714">
                <a:moveTo>
                  <a:pt x="76200" y="399288"/>
                </a:moveTo>
                <a:lnTo>
                  <a:pt x="51816" y="399288"/>
                </a:lnTo>
                <a:lnTo>
                  <a:pt x="51865" y="386189"/>
                </a:lnTo>
                <a:lnTo>
                  <a:pt x="76297" y="386480"/>
                </a:lnTo>
                <a:lnTo>
                  <a:pt x="76200" y="399288"/>
                </a:lnTo>
                <a:close/>
              </a:path>
              <a:path w="128270" h="513714">
                <a:moveTo>
                  <a:pt x="121846" y="399288"/>
                </a:moveTo>
                <a:lnTo>
                  <a:pt x="76200" y="399288"/>
                </a:lnTo>
                <a:lnTo>
                  <a:pt x="76297" y="386480"/>
                </a:lnTo>
                <a:lnTo>
                  <a:pt x="128016" y="387096"/>
                </a:lnTo>
                <a:lnTo>
                  <a:pt x="121846" y="39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49265" y="2214730"/>
            <a:ext cx="1011331" cy="613522"/>
          </a:xfrm>
          <a:custGeom>
            <a:avLst/>
            <a:gdLst/>
            <a:ahLst/>
            <a:cxnLst/>
            <a:rect l="l" t="t" r="r" b="b"/>
            <a:pathLst>
              <a:path w="1146175" h="695325">
                <a:moveTo>
                  <a:pt x="1030320" y="53605"/>
                </a:moveTo>
                <a:lnTo>
                  <a:pt x="1004316" y="10668"/>
                </a:lnTo>
                <a:lnTo>
                  <a:pt x="1146048" y="0"/>
                </a:lnTo>
                <a:lnTo>
                  <a:pt x="1115763" y="47244"/>
                </a:lnTo>
                <a:lnTo>
                  <a:pt x="1040892" y="47244"/>
                </a:lnTo>
                <a:lnTo>
                  <a:pt x="1030320" y="53605"/>
                </a:lnTo>
                <a:close/>
              </a:path>
              <a:path w="1146175" h="695325">
                <a:moveTo>
                  <a:pt x="1044119" y="76390"/>
                </a:moveTo>
                <a:lnTo>
                  <a:pt x="1030320" y="53605"/>
                </a:lnTo>
                <a:lnTo>
                  <a:pt x="1040892" y="47244"/>
                </a:lnTo>
                <a:lnTo>
                  <a:pt x="1054608" y="70104"/>
                </a:lnTo>
                <a:lnTo>
                  <a:pt x="1044119" y="76390"/>
                </a:lnTo>
                <a:close/>
              </a:path>
              <a:path w="1146175" h="695325">
                <a:moveTo>
                  <a:pt x="1069848" y="118872"/>
                </a:moveTo>
                <a:lnTo>
                  <a:pt x="1044119" y="76390"/>
                </a:lnTo>
                <a:lnTo>
                  <a:pt x="1054608" y="70104"/>
                </a:lnTo>
                <a:lnTo>
                  <a:pt x="1040892" y="47244"/>
                </a:lnTo>
                <a:lnTo>
                  <a:pt x="1115763" y="47244"/>
                </a:lnTo>
                <a:lnTo>
                  <a:pt x="1069848" y="118872"/>
                </a:lnTo>
                <a:close/>
              </a:path>
              <a:path w="1146175" h="695325">
                <a:moveTo>
                  <a:pt x="12192" y="694944"/>
                </a:moveTo>
                <a:lnTo>
                  <a:pt x="0" y="673608"/>
                </a:lnTo>
                <a:lnTo>
                  <a:pt x="1030320" y="53605"/>
                </a:lnTo>
                <a:lnTo>
                  <a:pt x="1044119" y="76390"/>
                </a:lnTo>
                <a:lnTo>
                  <a:pt x="12192" y="694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34344" y="3681804"/>
            <a:ext cx="941294" cy="112059"/>
          </a:xfrm>
          <a:custGeom>
            <a:avLst/>
            <a:gdLst/>
            <a:ahLst/>
            <a:cxnLst/>
            <a:rect l="l" t="t" r="r" b="b"/>
            <a:pathLst>
              <a:path w="1066800" h="127000">
                <a:moveTo>
                  <a:pt x="940308" y="50389"/>
                </a:moveTo>
                <a:lnTo>
                  <a:pt x="940308" y="0"/>
                </a:lnTo>
                <a:lnTo>
                  <a:pt x="1042118" y="50292"/>
                </a:lnTo>
                <a:lnTo>
                  <a:pt x="952500" y="50292"/>
                </a:lnTo>
                <a:lnTo>
                  <a:pt x="940308" y="50389"/>
                </a:lnTo>
                <a:close/>
              </a:path>
              <a:path w="1066800" h="127000">
                <a:moveTo>
                  <a:pt x="940308" y="76297"/>
                </a:moveTo>
                <a:lnTo>
                  <a:pt x="940308" y="50389"/>
                </a:lnTo>
                <a:lnTo>
                  <a:pt x="952500" y="50292"/>
                </a:lnTo>
                <a:lnTo>
                  <a:pt x="952500" y="76200"/>
                </a:lnTo>
                <a:lnTo>
                  <a:pt x="940308" y="76297"/>
                </a:lnTo>
                <a:close/>
              </a:path>
              <a:path w="1066800" h="127000">
                <a:moveTo>
                  <a:pt x="940308" y="126492"/>
                </a:moveTo>
                <a:lnTo>
                  <a:pt x="940308" y="76297"/>
                </a:lnTo>
                <a:lnTo>
                  <a:pt x="952500" y="76200"/>
                </a:lnTo>
                <a:lnTo>
                  <a:pt x="952500" y="50292"/>
                </a:lnTo>
                <a:lnTo>
                  <a:pt x="1042118" y="50292"/>
                </a:lnTo>
                <a:lnTo>
                  <a:pt x="1066800" y="62484"/>
                </a:lnTo>
                <a:lnTo>
                  <a:pt x="940308" y="126492"/>
                </a:lnTo>
                <a:close/>
              </a:path>
              <a:path w="1066800" h="127000">
                <a:moveTo>
                  <a:pt x="0" y="83820"/>
                </a:moveTo>
                <a:lnTo>
                  <a:pt x="0" y="57912"/>
                </a:lnTo>
                <a:lnTo>
                  <a:pt x="940308" y="50389"/>
                </a:lnTo>
                <a:lnTo>
                  <a:pt x="940308" y="76297"/>
                </a:lnTo>
                <a:lnTo>
                  <a:pt x="0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14794" y="4693023"/>
            <a:ext cx="811306" cy="614643"/>
          </a:xfrm>
          <a:custGeom>
            <a:avLst/>
            <a:gdLst/>
            <a:ahLst/>
            <a:cxnLst/>
            <a:rect l="l" t="t" r="r" b="b"/>
            <a:pathLst>
              <a:path w="919479" h="696595">
                <a:moveTo>
                  <a:pt x="809585" y="629258"/>
                </a:moveTo>
                <a:lnTo>
                  <a:pt x="0" y="19812"/>
                </a:lnTo>
                <a:lnTo>
                  <a:pt x="15240" y="0"/>
                </a:lnTo>
                <a:lnTo>
                  <a:pt x="824534" y="609227"/>
                </a:lnTo>
                <a:lnTo>
                  <a:pt x="809585" y="629258"/>
                </a:lnTo>
                <a:close/>
              </a:path>
              <a:path w="919479" h="696595">
                <a:moveTo>
                  <a:pt x="889254" y="637032"/>
                </a:moveTo>
                <a:lnTo>
                  <a:pt x="819912" y="637032"/>
                </a:lnTo>
                <a:lnTo>
                  <a:pt x="835152" y="617220"/>
                </a:lnTo>
                <a:lnTo>
                  <a:pt x="824534" y="609227"/>
                </a:lnTo>
                <a:lnTo>
                  <a:pt x="854964" y="568452"/>
                </a:lnTo>
                <a:lnTo>
                  <a:pt x="889254" y="637032"/>
                </a:lnTo>
                <a:close/>
              </a:path>
              <a:path w="919479" h="696595">
                <a:moveTo>
                  <a:pt x="819912" y="637032"/>
                </a:moveTo>
                <a:lnTo>
                  <a:pt x="809585" y="629258"/>
                </a:lnTo>
                <a:lnTo>
                  <a:pt x="824534" y="609227"/>
                </a:lnTo>
                <a:lnTo>
                  <a:pt x="835152" y="617220"/>
                </a:lnTo>
                <a:lnTo>
                  <a:pt x="819912" y="637032"/>
                </a:lnTo>
                <a:close/>
              </a:path>
              <a:path w="919479" h="696595">
                <a:moveTo>
                  <a:pt x="918972" y="696468"/>
                </a:moveTo>
                <a:lnTo>
                  <a:pt x="778764" y="670560"/>
                </a:lnTo>
                <a:lnTo>
                  <a:pt x="809585" y="629258"/>
                </a:lnTo>
                <a:lnTo>
                  <a:pt x="819912" y="637032"/>
                </a:lnTo>
                <a:lnTo>
                  <a:pt x="889254" y="637032"/>
                </a:lnTo>
                <a:lnTo>
                  <a:pt x="918972" y="696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20076" y="6132731"/>
            <a:ext cx="24540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7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9194" y="5582769"/>
            <a:ext cx="1353671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80722" defTabSz="806867">
              <a:spcBef>
                <a:spcPts val="88"/>
              </a:spcBef>
            </a:pPr>
            <a:r>
              <a:rPr sz="1588" spc="97" dirty="0">
                <a:solidFill>
                  <a:srgbClr val="5691DB"/>
                </a:solidFill>
                <a:latin typeface="Times New Roman"/>
                <a:cs typeface="Times New Roman"/>
              </a:rPr>
              <a:t>Thermal  </a:t>
            </a:r>
            <a:r>
              <a:rPr sz="1588" spc="13" dirty="0">
                <a:solidFill>
                  <a:srgbClr val="5691DB"/>
                </a:solidFill>
                <a:latin typeface="Times New Roman"/>
                <a:cs typeface="Times New Roman"/>
              </a:rPr>
              <a:t>M</a:t>
            </a:r>
            <a:r>
              <a:rPr sz="1588" spc="340" dirty="0">
                <a:solidFill>
                  <a:srgbClr val="5691DB"/>
                </a:solidFill>
                <a:latin typeface="Times New Roman"/>
                <a:cs typeface="Times New Roman"/>
              </a:rPr>
              <a:t>a</a:t>
            </a:r>
            <a:r>
              <a:rPr sz="1588" spc="159" dirty="0">
                <a:solidFill>
                  <a:srgbClr val="5691DB"/>
                </a:solidFill>
                <a:latin typeface="Times New Roman"/>
                <a:cs typeface="Times New Roman"/>
              </a:rPr>
              <a:t>n</a:t>
            </a:r>
            <a:r>
              <a:rPr sz="1588" spc="340" dirty="0">
                <a:solidFill>
                  <a:srgbClr val="5691DB"/>
                </a:solidFill>
                <a:latin typeface="Times New Roman"/>
                <a:cs typeface="Times New Roman"/>
              </a:rPr>
              <a:t>a</a:t>
            </a:r>
            <a:r>
              <a:rPr sz="1588" spc="251" dirty="0">
                <a:solidFill>
                  <a:srgbClr val="5691DB"/>
                </a:solidFill>
                <a:latin typeface="Times New Roman"/>
                <a:cs typeface="Times New Roman"/>
              </a:rPr>
              <a:t>g</a:t>
            </a:r>
            <a:r>
              <a:rPr sz="1588" spc="309" dirty="0">
                <a:solidFill>
                  <a:srgbClr val="5691DB"/>
                </a:solidFill>
                <a:latin typeface="Times New Roman"/>
                <a:cs typeface="Times New Roman"/>
              </a:rPr>
              <a:t>e</a:t>
            </a:r>
            <a:r>
              <a:rPr sz="1588" spc="256" dirty="0">
                <a:solidFill>
                  <a:srgbClr val="5691DB"/>
                </a:solidFill>
                <a:latin typeface="Times New Roman"/>
                <a:cs typeface="Times New Roman"/>
              </a:rPr>
              <a:t>m</a:t>
            </a:r>
            <a:r>
              <a:rPr sz="1588" spc="309" dirty="0">
                <a:solidFill>
                  <a:srgbClr val="5691DB"/>
                </a:solidFill>
                <a:latin typeface="Times New Roman"/>
                <a:cs typeface="Times New Roman"/>
              </a:rPr>
              <a:t>e</a:t>
            </a:r>
            <a:r>
              <a:rPr sz="1588" spc="159" dirty="0">
                <a:solidFill>
                  <a:srgbClr val="5691DB"/>
                </a:solidFill>
                <a:latin typeface="Times New Roman"/>
                <a:cs typeface="Times New Roman"/>
              </a:rPr>
              <a:t>n</a:t>
            </a:r>
            <a:r>
              <a:rPr sz="1588" spc="31" dirty="0">
                <a:solidFill>
                  <a:srgbClr val="5691DB"/>
                </a:solidFill>
                <a:latin typeface="Times New Roman"/>
                <a:cs typeface="Times New Roman"/>
              </a:rPr>
              <a:t>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86256" y="2962387"/>
            <a:ext cx="2612763" cy="1372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82261" y="2630245"/>
            <a:ext cx="2282078" cy="312084"/>
          </a:xfrm>
          <a:custGeom>
            <a:avLst/>
            <a:gdLst/>
            <a:ahLst/>
            <a:cxnLst/>
            <a:rect l="l" t="t" r="r" b="b"/>
            <a:pathLst>
              <a:path w="2586354" h="353695">
                <a:moveTo>
                  <a:pt x="2583180" y="353568"/>
                </a:moveTo>
                <a:lnTo>
                  <a:pt x="1524" y="353568"/>
                </a:lnTo>
                <a:lnTo>
                  <a:pt x="0" y="352044"/>
                </a:lnTo>
                <a:lnTo>
                  <a:pt x="0" y="3048"/>
                </a:lnTo>
                <a:lnTo>
                  <a:pt x="1524" y="0"/>
                </a:lnTo>
                <a:lnTo>
                  <a:pt x="2583180" y="0"/>
                </a:lnTo>
                <a:lnTo>
                  <a:pt x="2586228" y="3048"/>
                </a:lnTo>
                <a:lnTo>
                  <a:pt x="258622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44424"/>
                </a:lnTo>
                <a:lnTo>
                  <a:pt x="4572" y="344424"/>
                </a:lnTo>
                <a:lnTo>
                  <a:pt x="9144" y="348996"/>
                </a:lnTo>
                <a:lnTo>
                  <a:pt x="2586228" y="348996"/>
                </a:lnTo>
                <a:lnTo>
                  <a:pt x="2586228" y="352044"/>
                </a:lnTo>
                <a:lnTo>
                  <a:pt x="2583180" y="353568"/>
                </a:lnTo>
                <a:close/>
              </a:path>
              <a:path w="2586354" h="353695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2586354" h="353695">
                <a:moveTo>
                  <a:pt x="2575560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2575560" y="4572"/>
                </a:lnTo>
                <a:lnTo>
                  <a:pt x="2575560" y="9144"/>
                </a:lnTo>
                <a:close/>
              </a:path>
              <a:path w="2586354" h="353695">
                <a:moveTo>
                  <a:pt x="2575560" y="348996"/>
                </a:moveTo>
                <a:lnTo>
                  <a:pt x="2575560" y="4572"/>
                </a:lnTo>
                <a:lnTo>
                  <a:pt x="2581656" y="9144"/>
                </a:lnTo>
                <a:lnTo>
                  <a:pt x="2586228" y="9144"/>
                </a:lnTo>
                <a:lnTo>
                  <a:pt x="2586228" y="344424"/>
                </a:lnTo>
                <a:lnTo>
                  <a:pt x="2581656" y="344424"/>
                </a:lnTo>
                <a:lnTo>
                  <a:pt x="2575560" y="348996"/>
                </a:lnTo>
                <a:close/>
              </a:path>
              <a:path w="2586354" h="353695">
                <a:moveTo>
                  <a:pt x="2586228" y="9144"/>
                </a:moveTo>
                <a:lnTo>
                  <a:pt x="2581656" y="9144"/>
                </a:lnTo>
                <a:lnTo>
                  <a:pt x="2575560" y="4572"/>
                </a:lnTo>
                <a:lnTo>
                  <a:pt x="2586228" y="4572"/>
                </a:lnTo>
                <a:lnTo>
                  <a:pt x="2586228" y="9144"/>
                </a:lnTo>
                <a:close/>
              </a:path>
              <a:path w="2586354" h="353695">
                <a:moveTo>
                  <a:pt x="9144" y="348996"/>
                </a:moveTo>
                <a:lnTo>
                  <a:pt x="4572" y="344424"/>
                </a:lnTo>
                <a:lnTo>
                  <a:pt x="9144" y="344424"/>
                </a:lnTo>
                <a:lnTo>
                  <a:pt x="9144" y="348996"/>
                </a:lnTo>
                <a:close/>
              </a:path>
              <a:path w="2586354" h="353695">
                <a:moveTo>
                  <a:pt x="2575560" y="348996"/>
                </a:moveTo>
                <a:lnTo>
                  <a:pt x="9144" y="348996"/>
                </a:lnTo>
                <a:lnTo>
                  <a:pt x="9144" y="344424"/>
                </a:lnTo>
                <a:lnTo>
                  <a:pt x="2575560" y="344424"/>
                </a:lnTo>
                <a:lnTo>
                  <a:pt x="2575560" y="348996"/>
                </a:lnTo>
                <a:close/>
              </a:path>
              <a:path w="2586354" h="353695">
                <a:moveTo>
                  <a:pt x="2586228" y="348996"/>
                </a:moveTo>
                <a:lnTo>
                  <a:pt x="2575560" y="348996"/>
                </a:lnTo>
                <a:lnTo>
                  <a:pt x="2581656" y="344424"/>
                </a:lnTo>
                <a:lnTo>
                  <a:pt x="2586228" y="344424"/>
                </a:lnTo>
                <a:lnTo>
                  <a:pt x="2586228" y="348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55745" y="2660724"/>
            <a:ext cx="2086535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412" spc="150" dirty="0">
                <a:solidFill>
                  <a:prstClr val="black"/>
                </a:solidFill>
                <a:latin typeface="Times New Roman"/>
                <a:cs typeface="Times New Roman"/>
              </a:rPr>
              <a:t>Redundant </a:t>
            </a:r>
            <a:r>
              <a:rPr sz="1412" spc="115" dirty="0">
                <a:solidFill>
                  <a:prstClr val="black"/>
                </a:solidFill>
                <a:latin typeface="Times New Roman"/>
                <a:cs typeface="Times New Roman"/>
              </a:rPr>
              <a:t>safety</a:t>
            </a:r>
            <a:r>
              <a:rPr sz="1412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59" dirty="0">
                <a:solidFill>
                  <a:prstClr val="black"/>
                </a:solidFill>
                <a:latin typeface="Times New Roman"/>
                <a:cs typeface="Times New Roman"/>
              </a:rPr>
              <a:t>chain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44248" y="4246580"/>
            <a:ext cx="957543" cy="461682"/>
          </a:xfrm>
          <a:custGeom>
            <a:avLst/>
            <a:gdLst/>
            <a:ahLst/>
            <a:cxnLst/>
            <a:rect l="l" t="t" r="r" b="b"/>
            <a:pathLst>
              <a:path w="1085215" h="523239">
                <a:moveTo>
                  <a:pt x="964285" y="477882"/>
                </a:moveTo>
                <a:lnTo>
                  <a:pt x="0" y="22860"/>
                </a:lnTo>
                <a:lnTo>
                  <a:pt x="12192" y="0"/>
                </a:lnTo>
                <a:lnTo>
                  <a:pt x="975533" y="453780"/>
                </a:lnTo>
                <a:lnTo>
                  <a:pt x="964285" y="477882"/>
                </a:lnTo>
                <a:close/>
              </a:path>
              <a:path w="1085215" h="523239">
                <a:moveTo>
                  <a:pt x="1056027" y="483108"/>
                </a:moveTo>
                <a:lnTo>
                  <a:pt x="975360" y="483108"/>
                </a:lnTo>
                <a:lnTo>
                  <a:pt x="986028" y="458724"/>
                </a:lnTo>
                <a:lnTo>
                  <a:pt x="975533" y="453780"/>
                </a:lnTo>
                <a:lnTo>
                  <a:pt x="996696" y="408432"/>
                </a:lnTo>
                <a:lnTo>
                  <a:pt x="1056027" y="483108"/>
                </a:lnTo>
                <a:close/>
              </a:path>
              <a:path w="1085215" h="523239">
                <a:moveTo>
                  <a:pt x="975360" y="483108"/>
                </a:moveTo>
                <a:lnTo>
                  <a:pt x="964285" y="477882"/>
                </a:lnTo>
                <a:lnTo>
                  <a:pt x="975533" y="453780"/>
                </a:lnTo>
                <a:lnTo>
                  <a:pt x="986028" y="458724"/>
                </a:lnTo>
                <a:lnTo>
                  <a:pt x="975360" y="483108"/>
                </a:lnTo>
                <a:close/>
              </a:path>
              <a:path w="1085215" h="523239">
                <a:moveTo>
                  <a:pt x="943356" y="522732"/>
                </a:moveTo>
                <a:lnTo>
                  <a:pt x="964285" y="477882"/>
                </a:lnTo>
                <a:lnTo>
                  <a:pt x="975360" y="483108"/>
                </a:lnTo>
                <a:lnTo>
                  <a:pt x="1056027" y="483108"/>
                </a:lnTo>
                <a:lnTo>
                  <a:pt x="1085088" y="519684"/>
                </a:lnTo>
                <a:lnTo>
                  <a:pt x="943356" y="522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77809" y="4412819"/>
            <a:ext cx="1331819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60" algn="ctr" defTabSz="806867">
              <a:spcBef>
                <a:spcPts val="88"/>
              </a:spcBef>
            </a:pPr>
            <a:r>
              <a:rPr sz="1588" spc="66" dirty="0">
                <a:solidFill>
                  <a:srgbClr val="FF0000"/>
                </a:solidFill>
                <a:latin typeface="Times New Roman"/>
                <a:cs typeface="Times New Roman"/>
              </a:rPr>
              <a:t>Fault  </a:t>
            </a:r>
            <a:r>
              <a:rPr sz="1588" spc="97" dirty="0">
                <a:solidFill>
                  <a:srgbClr val="FF0000"/>
                </a:solidFill>
                <a:latin typeface="Times New Roman"/>
                <a:cs typeface="Times New Roman"/>
              </a:rPr>
              <a:t>Localization</a:t>
            </a:r>
            <a:r>
              <a:rPr sz="1588" spc="-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8" spc="287" dirty="0">
                <a:solidFill>
                  <a:srgbClr val="FF0000"/>
                </a:solidFill>
                <a:latin typeface="Times New Roman"/>
                <a:cs typeface="Times New Roman"/>
              </a:rPr>
              <a:t>/  </a:t>
            </a:r>
            <a:r>
              <a:rPr sz="1588" spc="57" dirty="0">
                <a:solidFill>
                  <a:srgbClr val="FF0000"/>
                </a:solidFill>
                <a:latin typeface="Times New Roman"/>
                <a:cs typeface="Times New Roman"/>
              </a:rPr>
              <a:t>Built-in-test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80512" y="6263601"/>
            <a:ext cx="605118" cy="110317"/>
          </a:xfrm>
          <a:prstGeom prst="rect">
            <a:avLst/>
          </a:prstGeom>
        </p:spPr>
        <p:txBody>
          <a:bodyPr vert="horz" wrap="square" lIns="0" tIns="1681" rIns="0" bIns="0" rtlCol="0">
            <a:spAutoFit/>
          </a:bodyPr>
          <a:lstStyle/>
          <a:p>
            <a:pPr marL="11206" defTabSz="806867">
              <a:spcBef>
                <a:spcPts val="13"/>
              </a:spcBef>
            </a:pPr>
            <a:r>
              <a:rPr sz="706" spc="22" dirty="0">
                <a:solidFill>
                  <a:prstClr val="black"/>
                </a:solidFill>
                <a:latin typeface="Times New Roman"/>
                <a:cs typeface="Times New Roman"/>
              </a:rPr>
              <a:t>6-7 </a:t>
            </a:r>
            <a:r>
              <a:rPr sz="706" spc="31" dirty="0">
                <a:solidFill>
                  <a:prstClr val="black"/>
                </a:solidFill>
                <a:latin typeface="Times New Roman"/>
                <a:cs typeface="Times New Roman"/>
              </a:rPr>
              <a:t>NOV</a:t>
            </a:r>
            <a:r>
              <a:rPr sz="706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31" dirty="0">
                <a:solidFill>
                  <a:prstClr val="black"/>
                </a:solidFill>
                <a:latin typeface="Times New Roman"/>
                <a:cs typeface="Times New Roman"/>
              </a:rPr>
              <a:t>2019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80512" y="6146229"/>
            <a:ext cx="536762" cy="12050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706" spc="-26" dirty="0">
                <a:solidFill>
                  <a:prstClr val="black"/>
                </a:solidFill>
                <a:latin typeface="Times New Roman"/>
                <a:cs typeface="Times New Roman"/>
              </a:rPr>
              <a:t>EVOLIS-</a:t>
            </a:r>
            <a:r>
              <a:rPr sz="706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06" spc="35" dirty="0">
                <a:solidFill>
                  <a:prstClr val="black"/>
                </a:solidFill>
                <a:latin typeface="Times New Roman"/>
                <a:cs typeface="Times New Roman"/>
              </a:rPr>
              <a:t>Saft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 savoir plus sur Saft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983641" y="1177116"/>
            <a:ext cx="2823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 err="1">
                <a:solidFill>
                  <a:srgbClr val="122F53"/>
                </a:solidFill>
                <a:latin typeface="Century Gothic"/>
              </a:rPr>
              <a:t>Suivez-nous !</a:t>
            </a: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883" y="1138170"/>
            <a:ext cx="663756" cy="469487"/>
          </a:xfrm>
          <a:prstGeom prst="rect">
            <a:avLst/>
          </a:prstGeom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3" y="1001917"/>
            <a:ext cx="3119669" cy="5234345"/>
          </a:xfrm>
        </p:spPr>
      </p:pic>
      <p:sp>
        <p:nvSpPr>
          <p:cNvPr id="16" name="ZoneTexte 15"/>
          <p:cNvSpPr txBox="1"/>
          <p:nvPr/>
        </p:nvSpPr>
        <p:spPr>
          <a:xfrm>
            <a:off x="5003481" y="2171590"/>
            <a:ext cx="180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fr-FR" sz="1200" i="1" dirty="0">
                <a:solidFill>
                  <a:prstClr val="black"/>
                </a:solidFill>
                <a:latin typeface="Century Gothic"/>
              </a:rPr>
              <a:t>Saft International</a:t>
            </a:r>
            <a:br>
              <a:rPr lang="fr-FR" sz="1200" i="1" dirty="0">
                <a:solidFill>
                  <a:prstClr val="black"/>
                </a:solidFill>
                <a:latin typeface="Century Gothic"/>
              </a:rPr>
            </a:br>
            <a:r>
              <a:rPr lang="fr-FR" sz="1200" i="1" dirty="0">
                <a:solidFill>
                  <a:prstClr val="black"/>
                </a:solidFill>
                <a:latin typeface="Century Gothic"/>
              </a:rPr>
              <a:t>Magazine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31571" y="1771572"/>
            <a:ext cx="127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fr-FR" sz="1200" i="1" dirty="0">
                <a:solidFill>
                  <a:prstClr val="black"/>
                </a:solidFill>
                <a:latin typeface="Century Gothic"/>
              </a:rPr>
              <a:t>Brochure</a:t>
            </a:r>
          </a:p>
          <a:p>
            <a:pPr algn="r" defTabSz="1219170"/>
            <a:r>
              <a:rPr lang="fr-FR" sz="1200" i="1" dirty="0" err="1">
                <a:solidFill>
                  <a:prstClr val="black"/>
                </a:solidFill>
                <a:latin typeface="Century Gothic"/>
              </a:rPr>
              <a:t>corporate</a:t>
            </a:r>
            <a:endParaRPr lang="fr-FR" sz="1200" i="1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488653" y="4356243"/>
            <a:ext cx="21279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32" y="4821442"/>
            <a:ext cx="921600" cy="925660"/>
          </a:xfrm>
          <a:prstGeom prst="rect">
            <a:avLst/>
          </a:prstGeom>
        </p:spPr>
      </p:pic>
      <p:pic>
        <p:nvPicPr>
          <p:cNvPr id="22" name="Image 21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00" y="4821441"/>
            <a:ext cx="921600" cy="921600"/>
          </a:xfrm>
          <a:prstGeom prst="rect">
            <a:avLst/>
          </a:prstGeom>
        </p:spPr>
      </p:pic>
      <p:pic>
        <p:nvPicPr>
          <p:cNvPr id="23" name="Image 22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566" y="4821441"/>
            <a:ext cx="921601" cy="921601"/>
          </a:xfrm>
          <a:prstGeom prst="rect">
            <a:avLst/>
          </a:prstGeom>
        </p:spPr>
      </p:pic>
      <p:pic>
        <p:nvPicPr>
          <p:cNvPr id="24" name="Image 23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4830161"/>
            <a:ext cx="921600" cy="921600"/>
          </a:xfrm>
          <a:prstGeom prst="rect">
            <a:avLst/>
          </a:prstGeom>
        </p:spPr>
      </p:pic>
      <p:pic>
        <p:nvPicPr>
          <p:cNvPr id="25" name="Image 24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533" y="4825501"/>
            <a:ext cx="921600" cy="9216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392752F-32F9-4BCA-AF62-5C8989F601D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400" y="1562395"/>
            <a:ext cx="2127920" cy="2827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AFC4627-6EBF-410C-99B8-DA5A327C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7C4542-A1A3-4B0F-8DA7-763417D6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D2473F-88A5-49A5-A347-C33A6A16DE0F}" type="slidenum">
              <a:rPr lang="fr-FR">
                <a:solidFill>
                  <a:prstClr val="black"/>
                </a:solidFill>
                <a:latin typeface="Century Gothic"/>
              </a:rPr>
              <a:pPr defTabSz="1219170"/>
              <a:t>16</a:t>
            </a:fld>
            <a:endParaRPr lang="fr-FR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47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 bwMode="auto">
          <a:xfrm>
            <a:off x="3683732" y="512751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Renaud Buronfosse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BE609E3-EF4C-4139-99CD-618E36B94B29}"/>
              </a:ext>
            </a:extLst>
          </p:cNvPr>
          <p:cNvSpPr txBox="1">
            <a:spLocks/>
          </p:cNvSpPr>
          <p:nvPr/>
        </p:nvSpPr>
        <p:spPr>
          <a:xfrm>
            <a:off x="152400" y="890954"/>
            <a:ext cx="11887199" cy="34231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900" dirty="0"/>
              <a:t>Réforme des CACES </a:t>
            </a:r>
          </a:p>
          <a:p>
            <a:r>
              <a:rPr lang="fr-FR" sz="4900" dirty="0"/>
              <a:t>au 1</a:t>
            </a:r>
            <a:r>
              <a:rPr lang="fr-FR" sz="4900" baseline="30000" dirty="0"/>
              <a:t>er</a:t>
            </a:r>
            <a:r>
              <a:rPr lang="fr-FR" sz="4900" dirty="0"/>
              <a:t> janvier 2020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14135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4080" y="2389632"/>
            <a:ext cx="10162903" cy="3679371"/>
          </a:xfrm>
        </p:spPr>
        <p:txBody>
          <a:bodyPr/>
          <a:lstStyle/>
          <a:p>
            <a:pPr>
              <a:tabLst>
                <a:tab pos="804863" algn="l"/>
              </a:tabLst>
            </a:pPr>
            <a:r>
              <a:rPr lang="fr-FR" sz="3200" b="1" dirty="0">
                <a:solidFill>
                  <a:schemeClr val="tx1"/>
                </a:solidFill>
              </a:rPr>
              <a:t> CACES : certificats d’aptitude à la conduite en 	sécurité</a:t>
            </a:r>
          </a:p>
          <a:p>
            <a:pPr marL="0" indent="0">
              <a:buNone/>
            </a:pPr>
            <a:endParaRPr lang="fr-FR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32" y="1301496"/>
            <a:ext cx="11311128" cy="4934712"/>
          </a:xfrm>
        </p:spPr>
        <p:txBody>
          <a:bodyPr/>
          <a:lstStyle/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R.372 modifiée par la R.482 Engins de chantier</a:t>
            </a:r>
          </a:p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R.377 modifiée par la R.487 Grues à tour</a:t>
            </a:r>
          </a:p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R.383 modifiée par la R.483 Grues mobiles</a:t>
            </a:r>
          </a:p>
          <a:p>
            <a:pPr>
              <a:tabLst>
                <a:tab pos="539750" algn="l"/>
              </a:tabLst>
            </a:pPr>
            <a:r>
              <a:rPr lang="fr-FR" sz="2800" b="1" dirty="0">
                <a:solidFill>
                  <a:srgbClr val="0070C0"/>
                </a:solidFill>
              </a:rPr>
              <a:t>R.386 par la R.486 Plateformes élévatrices mobiles de 	personnes</a:t>
            </a:r>
          </a:p>
          <a:p>
            <a:pPr>
              <a:tabLst>
                <a:tab pos="539750" algn="l"/>
              </a:tabLst>
            </a:pPr>
            <a:r>
              <a:rPr lang="fr-FR" sz="2800" b="1" dirty="0">
                <a:solidFill>
                  <a:srgbClr val="0070C0"/>
                </a:solidFill>
              </a:rPr>
              <a:t>R.389 par la R.489 Chariots automoteurs de manutention 	à conducteur porté</a:t>
            </a:r>
          </a:p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R.390 par la R.490 Grues de chargement de véhicules</a:t>
            </a: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69B9CB-AC49-4965-86F5-AAF895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</p:spPr>
        <p:txBody>
          <a:bodyPr/>
          <a:lstStyle/>
          <a:p>
            <a:r>
              <a:rPr lang="fr-FR" dirty="0"/>
              <a:t>Révision des 6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40729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8581" y="6094207"/>
            <a:ext cx="0" cy="159124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10668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01605" y="569749"/>
            <a:ext cx="1518397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71" dirty="0">
                <a:solidFill>
                  <a:srgbClr val="9A6EA8"/>
                </a:solidFill>
              </a:rPr>
              <a:t>Unité</a:t>
            </a:r>
            <a:r>
              <a:rPr sz="1941" spc="31" dirty="0">
                <a:solidFill>
                  <a:srgbClr val="9A6EA8"/>
                </a:solidFill>
              </a:rPr>
              <a:t> </a:t>
            </a:r>
            <a:r>
              <a:rPr sz="1941" spc="35" dirty="0">
                <a:solidFill>
                  <a:srgbClr val="9A6EA8"/>
                </a:solidFill>
              </a:rPr>
              <a:t>Lithium</a:t>
            </a:r>
            <a:endParaRPr sz="1941"/>
          </a:p>
        </p:txBody>
      </p:sp>
      <p:sp>
        <p:nvSpPr>
          <p:cNvPr id="12" name="object 12"/>
          <p:cNvSpPr txBox="1"/>
          <p:nvPr/>
        </p:nvSpPr>
        <p:spPr>
          <a:xfrm>
            <a:off x="2408391" y="2055616"/>
            <a:ext cx="3210485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971" spc="71" dirty="0">
                <a:solidFill>
                  <a:srgbClr val="595959"/>
                </a:solidFill>
                <a:latin typeface="Times New Roman"/>
                <a:cs typeface="Times New Roman"/>
              </a:rPr>
              <a:t>Une</a:t>
            </a:r>
            <a:r>
              <a:rPr sz="971" spc="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106" dirty="0">
                <a:solidFill>
                  <a:srgbClr val="595959"/>
                </a:solidFill>
                <a:latin typeface="Times New Roman"/>
                <a:cs typeface="Times New Roman"/>
              </a:rPr>
              <a:t>empreinte</a:t>
            </a:r>
            <a:r>
              <a:rPr sz="971" spc="-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53" dirty="0">
                <a:solidFill>
                  <a:srgbClr val="595959"/>
                </a:solidFill>
                <a:latin typeface="Times New Roman"/>
                <a:cs typeface="Times New Roman"/>
              </a:rPr>
              <a:t>industrielle</a:t>
            </a:r>
            <a:r>
              <a:rPr sz="971" spc="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13" dirty="0">
                <a:solidFill>
                  <a:srgbClr val="595959"/>
                </a:solidFill>
                <a:latin typeface="Times New Roman"/>
                <a:cs typeface="Times New Roman"/>
              </a:rPr>
              <a:t>Li-ion</a:t>
            </a:r>
            <a:r>
              <a:rPr sz="971" spc="1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146" dirty="0">
                <a:solidFill>
                  <a:srgbClr val="595959"/>
                </a:solidFill>
                <a:latin typeface="Times New Roman"/>
                <a:cs typeface="Times New Roman"/>
              </a:rPr>
              <a:t>en</a:t>
            </a:r>
            <a:r>
              <a:rPr sz="971" spc="1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79" dirty="0">
                <a:solidFill>
                  <a:srgbClr val="595959"/>
                </a:solidFill>
                <a:latin typeface="Times New Roman"/>
                <a:cs typeface="Times New Roman"/>
              </a:rPr>
              <a:t>Europe</a:t>
            </a:r>
            <a:r>
              <a:rPr sz="971" spc="1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-93" dirty="0">
                <a:solidFill>
                  <a:srgbClr val="595959"/>
                </a:solidFill>
                <a:latin typeface="Times New Roman"/>
                <a:cs typeface="Times New Roman"/>
              </a:rPr>
              <a:t>&amp;</a:t>
            </a:r>
            <a:r>
              <a:rPr sz="971" spc="1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124" dirty="0">
                <a:solidFill>
                  <a:srgbClr val="595959"/>
                </a:solidFill>
                <a:latin typeface="Times New Roman"/>
                <a:cs typeface="Times New Roman"/>
              </a:rPr>
              <a:t>aux</a:t>
            </a:r>
            <a:r>
              <a:rPr sz="971" spc="2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-31" dirty="0">
                <a:solidFill>
                  <a:srgbClr val="595959"/>
                </a:solidFill>
                <a:latin typeface="Times New Roman"/>
                <a:cs typeface="Times New Roman"/>
              </a:rPr>
              <a:t>USA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99404" y="2309532"/>
            <a:ext cx="3208804" cy="0"/>
          </a:xfrm>
          <a:custGeom>
            <a:avLst/>
            <a:gdLst/>
            <a:ahLst/>
            <a:cxnLst/>
            <a:rect l="l" t="t" r="r" b="b"/>
            <a:pathLst>
              <a:path w="3636645">
                <a:moveTo>
                  <a:pt x="0" y="0"/>
                </a:moveTo>
                <a:lnTo>
                  <a:pt x="3636264" y="0"/>
                </a:lnTo>
              </a:path>
            </a:pathLst>
          </a:custGeom>
          <a:ln w="56388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5432" y="2614108"/>
            <a:ext cx="1674158" cy="999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0054" y="2607384"/>
            <a:ext cx="640080" cy="1009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5562" y="3039926"/>
            <a:ext cx="651062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62" dirty="0">
                <a:solidFill>
                  <a:srgbClr val="FFFFFF"/>
                </a:solidFill>
                <a:latin typeface="Times New Roman"/>
                <a:cs typeface="Times New Roman"/>
              </a:rPr>
              <a:t>Cockeysville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3627" y="2610074"/>
            <a:ext cx="1938057" cy="849569"/>
          </a:xfrm>
          <a:prstGeom prst="rect">
            <a:avLst/>
          </a:prstGeom>
          <a:solidFill>
            <a:srgbClr val="9A6EA8"/>
          </a:solidFill>
        </p:spPr>
        <p:txBody>
          <a:bodyPr vert="horz" wrap="square" lIns="0" tIns="1121" rIns="0" bIns="0" rtlCol="0">
            <a:spAutoFit/>
          </a:bodyPr>
          <a:lstStyle/>
          <a:p>
            <a:pPr defTabSz="806867">
              <a:spcBef>
                <a:spcPts val="9"/>
              </a:spcBef>
            </a:pPr>
            <a:endParaRPr sz="110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807" marR="116547" defTabSz="806867"/>
            <a:r>
              <a:rPr sz="882" spc="97" dirty="0">
                <a:solidFill>
                  <a:srgbClr val="FFFFFF"/>
                </a:solidFill>
                <a:latin typeface="Times New Roman"/>
                <a:cs typeface="Times New Roman"/>
              </a:rPr>
              <a:t>Centre </a:t>
            </a:r>
            <a:r>
              <a:rPr sz="882" spc="168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82" spc="-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26" dirty="0">
                <a:solidFill>
                  <a:srgbClr val="FFFFFF"/>
                </a:solidFill>
                <a:latin typeface="Times New Roman"/>
                <a:cs typeface="Times New Roman"/>
              </a:rPr>
              <a:t>R&amp;D </a:t>
            </a:r>
            <a:r>
              <a:rPr sz="882" spc="84" dirty="0">
                <a:solidFill>
                  <a:srgbClr val="FFFFFF"/>
                </a:solidFill>
                <a:latin typeface="Times New Roman"/>
                <a:cs typeface="Times New Roman"/>
              </a:rPr>
              <a:t>pour </a:t>
            </a:r>
            <a:r>
              <a:rPr sz="882" spc="57" dirty="0">
                <a:solidFill>
                  <a:srgbClr val="FFFFFF"/>
                </a:solidFill>
                <a:latin typeface="Times New Roman"/>
                <a:cs typeface="Times New Roman"/>
              </a:rPr>
              <a:t>l’Amérique  </a:t>
            </a:r>
            <a:r>
              <a:rPr sz="882" spc="12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882" spc="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nord.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4"/>
              </a:spcBef>
            </a:pP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807" marR="103099" defTabSz="806867"/>
            <a:r>
              <a:rPr sz="882" spc="71" dirty="0">
                <a:solidFill>
                  <a:srgbClr val="FFFFFF"/>
                </a:solidFill>
                <a:latin typeface="Times New Roman"/>
                <a:cs typeface="Times New Roman"/>
              </a:rPr>
              <a:t>Fabrication</a:t>
            </a:r>
            <a:r>
              <a:rPr sz="882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multi-technologique  </a:t>
            </a:r>
            <a:r>
              <a:rPr sz="882" spc="84" dirty="0">
                <a:solidFill>
                  <a:srgbClr val="FFFFFF"/>
                </a:solidFill>
                <a:latin typeface="Times New Roman"/>
                <a:cs typeface="Times New Roman"/>
              </a:rPr>
              <a:t>(éléments </a:t>
            </a:r>
            <a:r>
              <a:rPr sz="882" spc="11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882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62" dirty="0">
                <a:solidFill>
                  <a:srgbClr val="FFFFFF"/>
                </a:solidFill>
                <a:latin typeface="Times New Roman"/>
                <a:cs typeface="Times New Roman"/>
              </a:rPr>
              <a:t>systèmes)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95370" y="2616798"/>
            <a:ext cx="1699708" cy="1015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87301" y="2610073"/>
            <a:ext cx="646804" cy="10246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3492" y="3050668"/>
            <a:ext cx="494740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-66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94" spc="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794" spc="-1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94" spc="12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794" spc="15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94" spc="172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94" spc="79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794" spc="44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3563" y="2615453"/>
            <a:ext cx="1938057" cy="890233"/>
          </a:xfrm>
          <a:prstGeom prst="rect">
            <a:avLst/>
          </a:prstGeom>
          <a:solidFill>
            <a:srgbClr val="9A6EA8"/>
          </a:solidFill>
        </p:spPr>
        <p:txBody>
          <a:bodyPr vert="horz" wrap="square" lIns="0" tIns="560" rIns="0" bIns="0" rtlCol="0">
            <a:spAutoFit/>
          </a:bodyPr>
          <a:lstStyle/>
          <a:p>
            <a:pPr defTabSz="806867">
              <a:spcBef>
                <a:spcPts val="4"/>
              </a:spcBef>
            </a:pPr>
            <a:endParaRPr sz="92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marR="117108" defTabSz="806867"/>
            <a:r>
              <a:rPr sz="971" spc="53" dirty="0">
                <a:solidFill>
                  <a:srgbClr val="FFFFFF"/>
                </a:solidFill>
                <a:latin typeface="Times New Roman"/>
                <a:cs typeface="Times New Roman"/>
              </a:rPr>
              <a:t>Ligne </a:t>
            </a:r>
            <a:r>
              <a:rPr sz="971" spc="75" dirty="0">
                <a:solidFill>
                  <a:srgbClr val="FFFFFF"/>
                </a:solidFill>
                <a:latin typeface="Times New Roman"/>
                <a:cs typeface="Times New Roman"/>
              </a:rPr>
              <a:t>pilote </a:t>
            </a:r>
            <a:r>
              <a:rPr sz="971" spc="97" dirty="0">
                <a:solidFill>
                  <a:srgbClr val="FFFFFF"/>
                </a:solidFill>
                <a:latin typeface="Times New Roman"/>
                <a:cs typeface="Times New Roman"/>
              </a:rPr>
              <a:t>opérationnelle  depuis</a:t>
            </a:r>
            <a:r>
              <a:rPr sz="971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71" spc="53" dirty="0">
                <a:solidFill>
                  <a:srgbClr val="FFFFFF"/>
                </a:solidFill>
                <a:latin typeface="Times New Roman"/>
                <a:cs typeface="Times New Roman"/>
              </a:rPr>
              <a:t>plus</a:t>
            </a:r>
            <a:r>
              <a:rPr sz="971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71" spc="18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9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71" spc="49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971" spc="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71" spc="88" dirty="0">
                <a:solidFill>
                  <a:srgbClr val="FFFFFF"/>
                </a:solidFill>
                <a:latin typeface="Times New Roman"/>
                <a:cs typeface="Times New Roman"/>
              </a:rPr>
              <a:t>ans,</a:t>
            </a:r>
            <a:r>
              <a:rPr sz="9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71" spc="124" dirty="0">
                <a:solidFill>
                  <a:srgbClr val="FFFFFF"/>
                </a:solidFill>
                <a:latin typeface="Times New Roman"/>
                <a:cs typeface="Times New Roman"/>
              </a:rPr>
              <a:t>centre  </a:t>
            </a:r>
            <a:r>
              <a:rPr sz="971" spc="19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971" spc="124" dirty="0">
                <a:solidFill>
                  <a:srgbClr val="FFFFFF"/>
                </a:solidFill>
                <a:latin typeface="Times New Roman"/>
                <a:cs typeface="Times New Roman"/>
              </a:rPr>
              <a:t>Recherche </a:t>
            </a:r>
            <a:r>
              <a:rPr sz="971" spc="128" dirty="0">
                <a:solidFill>
                  <a:srgbClr val="FFFFFF"/>
                </a:solidFill>
                <a:latin typeface="Times New Roman"/>
                <a:cs typeface="Times New Roman"/>
              </a:rPr>
              <a:t>et  </a:t>
            </a:r>
            <a:r>
              <a:rPr sz="971" spc="137" dirty="0">
                <a:solidFill>
                  <a:srgbClr val="FFFFFF"/>
                </a:solidFill>
                <a:latin typeface="Times New Roman"/>
                <a:cs typeface="Times New Roman"/>
              </a:rPr>
              <a:t>développement </a:t>
            </a:r>
            <a:r>
              <a:rPr sz="971" spc="97" dirty="0">
                <a:solidFill>
                  <a:srgbClr val="FFFFFF"/>
                </a:solidFill>
                <a:latin typeface="Times New Roman"/>
                <a:cs typeface="Times New Roman"/>
              </a:rPr>
              <a:t>pour  </a:t>
            </a:r>
            <a:r>
              <a:rPr sz="971" spc="53" dirty="0">
                <a:solidFill>
                  <a:srgbClr val="FFFFFF"/>
                </a:solidFill>
                <a:latin typeface="Times New Roman"/>
                <a:cs typeface="Times New Roman"/>
              </a:rPr>
              <a:t>l'Europe.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65432" y="3933265"/>
            <a:ext cx="1679538" cy="1019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64088" y="3926540"/>
            <a:ext cx="691179" cy="1028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7236" y="4369835"/>
            <a:ext cx="624728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71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794" spc="172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94" spc="15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94" spc="62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94" spc="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794" spc="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794" spc="79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94" spc="44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794" spc="-31" dirty="0">
                <a:solidFill>
                  <a:srgbClr val="FFFFFF"/>
                </a:solidFill>
                <a:latin typeface="Times New Roman"/>
                <a:cs typeface="Times New Roman"/>
              </a:rPr>
              <a:t>ill</a:t>
            </a:r>
            <a:r>
              <a:rPr sz="794" spc="15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9592" y="3933265"/>
            <a:ext cx="1938057" cy="919686"/>
          </a:xfrm>
          <a:prstGeom prst="rect">
            <a:avLst/>
          </a:prstGeom>
          <a:solidFill>
            <a:srgbClr val="9A6EA8"/>
          </a:solidFill>
        </p:spPr>
        <p:txBody>
          <a:bodyPr vert="horz" wrap="square" lIns="0" tIns="104215" rIns="0" bIns="0" rtlCol="0">
            <a:spAutoFit/>
          </a:bodyPr>
          <a:lstStyle/>
          <a:p>
            <a:pPr marL="80126" marR="75644" algn="just" defTabSz="806867">
              <a:spcBef>
                <a:spcPts val="821"/>
              </a:spcBef>
            </a:pPr>
            <a:r>
              <a:rPr sz="882" spc="62" dirty="0">
                <a:solidFill>
                  <a:srgbClr val="FFFFFF"/>
                </a:solidFill>
                <a:latin typeface="Times New Roman"/>
                <a:cs typeface="Times New Roman"/>
              </a:rPr>
              <a:t>Depuis </a:t>
            </a:r>
            <a:r>
              <a:rPr sz="882" spc="40" dirty="0">
                <a:solidFill>
                  <a:srgbClr val="FFFFFF"/>
                </a:solidFill>
                <a:latin typeface="Times New Roman"/>
                <a:cs typeface="Times New Roman"/>
              </a:rPr>
              <a:t>2011, </a:t>
            </a:r>
            <a:r>
              <a:rPr sz="882" spc="53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882" spc="40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882" spc="115" dirty="0">
                <a:solidFill>
                  <a:srgbClr val="FFFFFF"/>
                </a:solidFill>
                <a:latin typeface="Times New Roman"/>
                <a:cs typeface="Times New Roman"/>
              </a:rPr>
              <a:t>répond </a:t>
            </a:r>
            <a:r>
              <a:rPr sz="882" spc="93" dirty="0">
                <a:solidFill>
                  <a:srgbClr val="FFFFFF"/>
                </a:solidFill>
                <a:latin typeface="Times New Roman"/>
                <a:cs typeface="Times New Roman"/>
              </a:rPr>
              <a:t>aux  </a:t>
            </a:r>
            <a:r>
              <a:rPr sz="882" spc="97" dirty="0">
                <a:solidFill>
                  <a:srgbClr val="FFFFFF"/>
                </a:solidFill>
                <a:latin typeface="Times New Roman"/>
                <a:cs typeface="Times New Roman"/>
              </a:rPr>
              <a:t>exigences</a:t>
            </a:r>
            <a:r>
              <a:rPr sz="882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-22" dirty="0">
                <a:solidFill>
                  <a:srgbClr val="FFFFFF"/>
                </a:solidFill>
                <a:latin typeface="Times New Roman"/>
                <a:cs typeface="Times New Roman"/>
              </a:rPr>
              <a:t>BAA.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marR="74523" algn="just" defTabSz="806867"/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Volume important, </a:t>
            </a:r>
            <a:r>
              <a:rPr sz="882" spc="71" dirty="0">
                <a:solidFill>
                  <a:srgbClr val="FFFFFF"/>
                </a:solidFill>
                <a:latin typeface="Times New Roman"/>
                <a:cs typeface="Times New Roman"/>
              </a:rPr>
              <a:t>incluant </a:t>
            </a:r>
            <a:r>
              <a:rPr sz="882" spc="115" dirty="0">
                <a:solidFill>
                  <a:srgbClr val="FFFFFF"/>
                </a:solidFill>
                <a:latin typeface="Times New Roman"/>
                <a:cs typeface="Times New Roman"/>
              </a:rPr>
              <a:t>une  </a:t>
            </a:r>
            <a:r>
              <a:rPr sz="882" spc="57" dirty="0">
                <a:solidFill>
                  <a:srgbClr val="FFFFFF"/>
                </a:solidFill>
                <a:latin typeface="Times New Roman"/>
                <a:cs typeface="Times New Roman"/>
              </a:rPr>
              <a:t>ligne </a:t>
            </a:r>
            <a:r>
              <a:rPr sz="882" spc="168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fabrication </a:t>
            </a:r>
            <a:r>
              <a:rPr sz="882" spc="84" dirty="0">
                <a:solidFill>
                  <a:srgbClr val="FFFFFF"/>
                </a:solidFill>
                <a:latin typeface="Times New Roman"/>
                <a:cs typeface="Times New Roman"/>
              </a:rPr>
              <a:t>pour </a:t>
            </a:r>
            <a:r>
              <a:rPr sz="882" spc="115" dirty="0">
                <a:solidFill>
                  <a:srgbClr val="FFFFFF"/>
                </a:solidFill>
                <a:latin typeface="Times New Roman"/>
                <a:cs typeface="Times New Roman"/>
              </a:rPr>
              <a:t>des  </a:t>
            </a:r>
            <a:r>
              <a:rPr sz="882" spc="93" dirty="0">
                <a:solidFill>
                  <a:srgbClr val="FFFFFF"/>
                </a:solidFill>
                <a:latin typeface="Times New Roman"/>
                <a:cs typeface="Times New Roman"/>
              </a:rPr>
              <a:t>éléments</a:t>
            </a:r>
            <a:r>
              <a:rPr sz="882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66" dirty="0">
                <a:solidFill>
                  <a:srgbClr val="FFFFFF"/>
                </a:solidFill>
                <a:latin typeface="Times New Roman"/>
                <a:cs typeface="Times New Roman"/>
              </a:rPr>
              <a:t>prismatiques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algn="just" defTabSz="806867"/>
            <a:r>
              <a:rPr sz="882" spc="128" dirty="0">
                <a:solidFill>
                  <a:srgbClr val="FFFFFF"/>
                </a:solidFill>
                <a:latin typeface="Times New Roman"/>
                <a:cs typeface="Times New Roman"/>
              </a:rPr>
              <a:t>Capacité </a:t>
            </a:r>
            <a:r>
              <a:rPr sz="882" spc="-4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882" spc="44" dirty="0">
                <a:solidFill>
                  <a:srgbClr val="FFFFFF"/>
                </a:solidFill>
                <a:latin typeface="Times New Roman"/>
                <a:cs typeface="Times New Roman"/>
              </a:rPr>
              <a:t>300</a:t>
            </a:r>
            <a:r>
              <a:rPr sz="882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dirty="0">
                <a:solidFill>
                  <a:srgbClr val="FFFFFF"/>
                </a:solidFill>
                <a:latin typeface="Times New Roman"/>
                <a:cs typeface="Times New Roman"/>
              </a:rPr>
              <a:t>MWH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95369" y="3930575"/>
            <a:ext cx="1678193" cy="1026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91336" y="3923852"/>
            <a:ext cx="642769" cy="10394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29380" y="4369835"/>
            <a:ext cx="369794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94" spc="15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94" spc="-1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94" spc="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794" spc="172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94" spc="15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907638" y="6143984"/>
            <a:ext cx="2155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588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55" defTabSz="806867">
              <a:lnSpc>
                <a:spcPts val="1244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2</a:t>
            </a:fld>
            <a:endParaRPr sz="1059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18449" y="6185411"/>
            <a:ext cx="206692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73563" y="3929231"/>
            <a:ext cx="1938057" cy="991497"/>
          </a:xfrm>
          <a:prstGeom prst="rect">
            <a:avLst/>
          </a:prstGeom>
          <a:solidFill>
            <a:srgbClr val="9A6EA8"/>
          </a:solidFill>
        </p:spPr>
        <p:txBody>
          <a:bodyPr vert="horz" wrap="square" lIns="0" tIns="40901" rIns="0" bIns="0" rtlCol="0">
            <a:spAutoFit/>
          </a:bodyPr>
          <a:lstStyle/>
          <a:p>
            <a:pPr marL="80126" marR="74523" algn="just" defTabSz="806867">
              <a:spcBef>
                <a:spcPts val="322"/>
              </a:spcBef>
            </a:pPr>
            <a:r>
              <a:rPr sz="882" spc="9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882" spc="35" dirty="0">
                <a:solidFill>
                  <a:srgbClr val="FFFFFF"/>
                </a:solidFill>
                <a:latin typeface="Times New Roman"/>
                <a:cs typeface="Times New Roman"/>
              </a:rPr>
              <a:t>2008, </a:t>
            </a:r>
            <a:r>
              <a:rPr sz="882" spc="88" dirty="0">
                <a:solidFill>
                  <a:srgbClr val="FFFFFF"/>
                </a:solidFill>
                <a:latin typeface="Times New Roman"/>
                <a:cs typeface="Times New Roman"/>
              </a:rPr>
              <a:t>Nersac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est </a:t>
            </a:r>
            <a:r>
              <a:rPr sz="882" spc="57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882" spc="49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860" spc="72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er </a:t>
            </a:r>
            <a:r>
              <a:rPr sz="882" spc="40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882" spc="150" dirty="0">
                <a:solidFill>
                  <a:srgbClr val="FFFFFF"/>
                </a:solidFill>
                <a:latin typeface="Times New Roman"/>
                <a:cs typeface="Times New Roman"/>
              </a:rPr>
              <a:t>au  </a:t>
            </a:r>
            <a:r>
              <a:rPr sz="882" spc="137" dirty="0">
                <a:solidFill>
                  <a:srgbClr val="FFFFFF"/>
                </a:solidFill>
                <a:latin typeface="Times New Roman"/>
                <a:cs typeface="Times New Roman"/>
              </a:rPr>
              <a:t>monde </a:t>
            </a:r>
            <a:r>
              <a:rPr sz="882" spc="207" dirty="0">
                <a:solidFill>
                  <a:srgbClr val="FFFFFF"/>
                </a:solidFill>
                <a:latin typeface="Times New Roman"/>
                <a:cs typeface="Times New Roman"/>
              </a:rPr>
              <a:t>à </a:t>
            </a:r>
            <a:r>
              <a:rPr sz="882" spc="57" dirty="0">
                <a:solidFill>
                  <a:srgbClr val="FFFFFF"/>
                </a:solidFill>
                <a:latin typeface="Times New Roman"/>
                <a:cs typeface="Times New Roman"/>
              </a:rPr>
              <a:t>avoir </a:t>
            </a:r>
            <a:r>
              <a:rPr sz="882" spc="97" dirty="0">
                <a:solidFill>
                  <a:srgbClr val="FFFFFF"/>
                </a:solidFill>
                <a:latin typeface="Times New Roman"/>
                <a:cs typeface="Times New Roman"/>
              </a:rPr>
              <a:t>adressé </a:t>
            </a:r>
            <a:r>
              <a:rPr sz="882" spc="154" dirty="0">
                <a:solidFill>
                  <a:srgbClr val="FFFFFF"/>
                </a:solidFill>
                <a:latin typeface="Times New Roman"/>
                <a:cs typeface="Times New Roman"/>
              </a:rPr>
              <a:t>au  </a:t>
            </a:r>
            <a:r>
              <a:rPr sz="882" spc="128" dirty="0">
                <a:solidFill>
                  <a:srgbClr val="FFFFFF"/>
                </a:solidFill>
                <a:latin typeface="Times New Roman"/>
                <a:cs typeface="Times New Roman"/>
              </a:rPr>
              <a:t>marché </a:t>
            </a:r>
            <a:r>
              <a:rPr sz="882" spc="168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l’automobile </a:t>
            </a:r>
            <a:r>
              <a:rPr sz="882" spc="110" dirty="0">
                <a:solidFill>
                  <a:srgbClr val="FFFFFF"/>
                </a:solidFill>
                <a:latin typeface="Times New Roman"/>
                <a:cs typeface="Times New Roman"/>
              </a:rPr>
              <a:t>des  </a:t>
            </a:r>
            <a:r>
              <a:rPr sz="882" spc="75" dirty="0">
                <a:solidFill>
                  <a:srgbClr val="FFFFFF"/>
                </a:solidFill>
                <a:latin typeface="Times New Roman"/>
                <a:cs typeface="Times New Roman"/>
              </a:rPr>
              <a:t>batteries.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4"/>
              </a:spcBef>
            </a:pP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marR="529506" defTabSz="806867"/>
            <a:r>
              <a:rPr sz="882" spc="26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882" spc="49" dirty="0">
                <a:solidFill>
                  <a:srgbClr val="FFFFFF"/>
                </a:solidFill>
                <a:latin typeface="Times New Roman"/>
                <a:cs typeface="Times New Roman"/>
              </a:rPr>
              <a:t>qualifié </a:t>
            </a:r>
            <a:r>
              <a:rPr sz="882" spc="-18" dirty="0">
                <a:solidFill>
                  <a:srgbClr val="FFFFFF"/>
                </a:solidFill>
                <a:latin typeface="Times New Roman"/>
                <a:cs typeface="Times New Roman"/>
              </a:rPr>
              <a:t>ISO/TS </a:t>
            </a:r>
            <a:r>
              <a:rPr sz="882" spc="44" dirty="0">
                <a:solidFill>
                  <a:srgbClr val="FFFFFF"/>
                </a:solidFill>
                <a:latin typeface="Times New Roman"/>
                <a:cs typeface="Times New Roman"/>
              </a:rPr>
              <a:t>16949  </a:t>
            </a:r>
            <a:r>
              <a:rPr sz="882" spc="115" dirty="0">
                <a:solidFill>
                  <a:srgbClr val="FFFFFF"/>
                </a:solidFill>
                <a:latin typeface="Times New Roman"/>
                <a:cs typeface="Times New Roman"/>
              </a:rPr>
              <a:t>Capacité: </a:t>
            </a:r>
            <a:r>
              <a:rPr sz="882" spc="40" dirty="0">
                <a:solidFill>
                  <a:srgbClr val="FFFFFF"/>
                </a:solidFill>
                <a:latin typeface="Times New Roman"/>
                <a:cs typeface="Times New Roman"/>
              </a:rPr>
              <a:t>60</a:t>
            </a:r>
            <a:r>
              <a:rPr sz="882" spc="-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82" spc="44" dirty="0">
                <a:solidFill>
                  <a:srgbClr val="FFFFFF"/>
                </a:solidFill>
                <a:latin typeface="Times New Roman"/>
                <a:cs typeface="Times New Roman"/>
              </a:rPr>
              <a:t>MWh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36" y="1776984"/>
            <a:ext cx="11311128" cy="2913888"/>
          </a:xfrm>
        </p:spPr>
        <p:txBody>
          <a:bodyPr/>
          <a:lstStyle/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R.484 Portiques et ponts roulants</a:t>
            </a:r>
          </a:p>
          <a:p>
            <a:pPr marL="0" indent="0">
              <a:buNone/>
              <a:tabLst>
                <a:tab pos="804863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>
              <a:tabLst>
                <a:tab pos="712788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R.485 Chariots automoteurs de manutention à conducteur 	accompagnant</a:t>
            </a: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69B9CB-AC49-4965-86F5-AAF895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6" y="247997"/>
            <a:ext cx="8373291" cy="727869"/>
          </a:xfrm>
        </p:spPr>
        <p:txBody>
          <a:bodyPr/>
          <a:lstStyle/>
          <a:p>
            <a:r>
              <a:rPr lang="fr-FR" dirty="0"/>
              <a:t>2 recommandations créées</a:t>
            </a:r>
          </a:p>
        </p:txBody>
      </p:sp>
    </p:spTree>
    <p:extLst>
      <p:ext uri="{BB962C8B-B14F-4D97-AF65-F5344CB8AC3E}">
        <p14:creationId xmlns:p14="http://schemas.microsoft.com/office/powerpoint/2010/main" val="213577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BDB0F5E-AD72-445B-8B2F-7F11CCDB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80" y="2460845"/>
            <a:ext cx="8373291" cy="968155"/>
          </a:xfrm>
        </p:spPr>
        <p:txBody>
          <a:bodyPr/>
          <a:lstStyle/>
          <a:p>
            <a:r>
              <a:rPr lang="fr-FR" dirty="0"/>
              <a:t>VALIDITÉ</a:t>
            </a:r>
          </a:p>
        </p:txBody>
      </p:sp>
    </p:spTree>
    <p:extLst>
      <p:ext uri="{BB962C8B-B14F-4D97-AF65-F5344CB8AC3E}">
        <p14:creationId xmlns:p14="http://schemas.microsoft.com/office/powerpoint/2010/main" val="195573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36" y="2279904"/>
            <a:ext cx="11311128" cy="2913888"/>
          </a:xfrm>
        </p:spPr>
        <p:txBody>
          <a:bodyPr/>
          <a:lstStyle/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Réglementation versus recommandation</a:t>
            </a:r>
          </a:p>
          <a:p>
            <a:pPr marL="0" indent="0">
              <a:buNone/>
              <a:tabLst>
                <a:tab pos="804863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712788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69B9CB-AC49-4965-86F5-AAF895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6" y="247997"/>
            <a:ext cx="8819080" cy="727869"/>
          </a:xfrm>
        </p:spPr>
        <p:txBody>
          <a:bodyPr/>
          <a:lstStyle/>
          <a:p>
            <a:r>
              <a:rPr lang="fr-FR" dirty="0"/>
              <a:t>Autorisation de conduite et CACES</a:t>
            </a:r>
          </a:p>
        </p:txBody>
      </p:sp>
    </p:spTree>
    <p:extLst>
      <p:ext uri="{BB962C8B-B14F-4D97-AF65-F5344CB8AC3E}">
        <p14:creationId xmlns:p14="http://schemas.microsoft.com/office/powerpoint/2010/main" val="203398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36" y="2279904"/>
            <a:ext cx="11311128" cy="3297936"/>
          </a:xfrm>
        </p:spPr>
        <p:txBody>
          <a:bodyPr/>
          <a:lstStyle/>
          <a:p>
            <a:pPr>
              <a:tabLst>
                <a:tab pos="8048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Rigueur accentuée dans la réalisation des tests</a:t>
            </a:r>
          </a:p>
          <a:p>
            <a:pPr>
              <a:tabLst>
                <a:tab pos="630238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L’organisme testeur doit disposer d’un centre de 	déroulement des tests pour les épreuves théoriques et 	pratiques</a:t>
            </a:r>
          </a:p>
          <a:p>
            <a:pPr>
              <a:tabLst>
                <a:tab pos="630238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Possibilité renforcée d’éliminer un candidat lors des 	 	épreuves pratiques</a:t>
            </a:r>
          </a:p>
          <a:p>
            <a:pPr marL="0" indent="0">
              <a:buNone/>
              <a:tabLst>
                <a:tab pos="804863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712788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69B9CB-AC49-4965-86F5-AAF895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6" y="247997"/>
            <a:ext cx="8819080" cy="727869"/>
          </a:xfrm>
        </p:spPr>
        <p:txBody>
          <a:bodyPr/>
          <a:lstStyle/>
          <a:p>
            <a:r>
              <a:rPr lang="fr-FR" dirty="0"/>
              <a:t>Evolution des nouveaux CACES</a:t>
            </a:r>
          </a:p>
        </p:txBody>
      </p:sp>
    </p:spTree>
    <p:extLst>
      <p:ext uri="{BB962C8B-B14F-4D97-AF65-F5344CB8AC3E}">
        <p14:creationId xmlns:p14="http://schemas.microsoft.com/office/powerpoint/2010/main" val="3524111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BDB0F5E-AD72-445B-8B2F-7F11CCDB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281269"/>
            <a:ext cx="11137392" cy="3519331"/>
          </a:xfrm>
        </p:spPr>
        <p:txBody>
          <a:bodyPr/>
          <a:lstStyle/>
          <a:p>
            <a:r>
              <a:rPr lang="fr-FR" dirty="0"/>
              <a:t>Souhait de développer une banque de données pour les épreuves théoriques à l’image de ce qui existe pour </a:t>
            </a:r>
            <a:br>
              <a:rPr lang="fr-FR" dirty="0"/>
            </a:br>
            <a:r>
              <a:rPr lang="fr-FR" dirty="0"/>
              <a:t>le code de la route</a:t>
            </a:r>
          </a:p>
        </p:txBody>
      </p:sp>
    </p:spTree>
    <p:extLst>
      <p:ext uri="{BB962C8B-B14F-4D97-AF65-F5344CB8AC3E}">
        <p14:creationId xmlns:p14="http://schemas.microsoft.com/office/powerpoint/2010/main" val="346469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36" y="2540093"/>
            <a:ext cx="11311128" cy="1885603"/>
          </a:xfrm>
        </p:spPr>
        <p:txBody>
          <a:bodyPr/>
          <a:lstStyle/>
          <a:p>
            <a:pPr>
              <a:tabLst>
                <a:tab pos="630238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 Déplacement, chargement/déchargement, transfert sans 	activité de production pour maintenance, démonstration, 	essais </a:t>
            </a:r>
          </a:p>
          <a:p>
            <a:pPr marL="0" indent="0">
              <a:buNone/>
              <a:tabLst>
                <a:tab pos="712788" algn="l"/>
              </a:tabLst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69B9CB-AC49-4965-86F5-AAF895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247997"/>
            <a:ext cx="8933688" cy="1388779"/>
          </a:xfrm>
        </p:spPr>
        <p:txBody>
          <a:bodyPr/>
          <a:lstStyle/>
          <a:p>
            <a:r>
              <a:rPr lang="fr-FR" dirty="0"/>
              <a:t>Mise en place d’une catégorie conduite hors production</a:t>
            </a:r>
          </a:p>
        </p:txBody>
      </p:sp>
    </p:spTree>
    <p:extLst>
      <p:ext uri="{BB962C8B-B14F-4D97-AF65-F5344CB8AC3E}">
        <p14:creationId xmlns:p14="http://schemas.microsoft.com/office/powerpoint/2010/main" val="40864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5CD0-E839-634D-941A-E69FAF5E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1" y="3004459"/>
            <a:ext cx="8373291" cy="653214"/>
          </a:xfrm>
        </p:spPr>
        <p:txBody>
          <a:bodyPr/>
          <a:lstStyle/>
          <a:p>
            <a:r>
              <a:rPr lang="fr-FR" dirty="0"/>
              <a:t>Tirages au sort et jeu concours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2C2AD3-EE98-47C9-8078-936EADA6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2" y="883375"/>
            <a:ext cx="241935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032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0981BB-F2B9-B545-AD58-82D1842DA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critères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8B8B16-F037-7D48-AFB5-1405DC94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"/>
            <a:ext cx="9039497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5318C7-2718-8A49-9BA6-51BC19F6D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617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1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0452463-69D8-EA4E-B3A5-46D759E2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2517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8581" y="6094207"/>
            <a:ext cx="0" cy="159124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10668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01605" y="569749"/>
            <a:ext cx="1518397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71" dirty="0">
                <a:solidFill>
                  <a:srgbClr val="9A6EA8"/>
                </a:solidFill>
              </a:rPr>
              <a:t>Unité</a:t>
            </a:r>
            <a:r>
              <a:rPr sz="1941" spc="31" dirty="0">
                <a:solidFill>
                  <a:srgbClr val="9A6EA8"/>
                </a:solidFill>
              </a:rPr>
              <a:t> </a:t>
            </a:r>
            <a:r>
              <a:rPr sz="1941" spc="35" dirty="0">
                <a:solidFill>
                  <a:srgbClr val="9A6EA8"/>
                </a:solidFill>
              </a:rPr>
              <a:t>Lithium</a:t>
            </a:r>
            <a:endParaRPr sz="1941"/>
          </a:p>
        </p:txBody>
      </p:sp>
      <p:sp>
        <p:nvSpPr>
          <p:cNvPr id="12" name="object 12"/>
          <p:cNvSpPr/>
          <p:nvPr/>
        </p:nvSpPr>
        <p:spPr>
          <a:xfrm>
            <a:off x="4489077" y="2397611"/>
            <a:ext cx="1461806" cy="0"/>
          </a:xfrm>
          <a:custGeom>
            <a:avLst/>
            <a:gdLst/>
            <a:ahLst/>
            <a:cxnLst/>
            <a:rect l="l" t="t" r="r" b="b"/>
            <a:pathLst>
              <a:path w="1656714">
                <a:moveTo>
                  <a:pt x="0" y="0"/>
                </a:moveTo>
                <a:lnTo>
                  <a:pt x="1656588" y="0"/>
                </a:lnTo>
              </a:path>
            </a:pathLst>
          </a:custGeom>
          <a:ln w="57912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4084495" y="1890903"/>
            <a:ext cx="5905599" cy="270402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8891">
              <a:spcBef>
                <a:spcPts val="93"/>
              </a:spcBef>
            </a:pPr>
            <a:r>
              <a:rPr spc="71" dirty="0"/>
              <a:t>Principales</a:t>
            </a:r>
            <a:r>
              <a:rPr spc="-4" dirty="0"/>
              <a:t> </a:t>
            </a:r>
            <a:r>
              <a:rPr spc="93" dirty="0"/>
              <a:t>applications</a:t>
            </a:r>
          </a:p>
          <a:p>
            <a:pPr marL="759799">
              <a:spcBef>
                <a:spcPts val="40"/>
              </a:spcBef>
            </a:pPr>
            <a:endParaRPr sz="1500"/>
          </a:p>
          <a:p>
            <a:pPr marL="771006"/>
            <a:r>
              <a:rPr spc="53" dirty="0">
                <a:solidFill>
                  <a:srgbClr val="000000"/>
                </a:solidFill>
              </a:rPr>
              <a:t>Saft</a:t>
            </a:r>
            <a:r>
              <a:rPr spc="26" dirty="0">
                <a:solidFill>
                  <a:srgbClr val="000000"/>
                </a:solidFill>
              </a:rPr>
              <a:t> </a:t>
            </a:r>
            <a:r>
              <a:rPr spc="101" dirty="0">
                <a:solidFill>
                  <a:srgbClr val="000000"/>
                </a:solidFill>
              </a:rPr>
              <a:t>Nersac</a:t>
            </a:r>
            <a:r>
              <a:rPr spc="-18" dirty="0">
                <a:solidFill>
                  <a:srgbClr val="000000"/>
                </a:solidFill>
              </a:rPr>
              <a:t> </a:t>
            </a:r>
            <a:r>
              <a:rPr spc="18" dirty="0">
                <a:solidFill>
                  <a:srgbClr val="000000"/>
                </a:solidFill>
              </a:rPr>
              <a:t>Lithium </a:t>
            </a:r>
            <a:r>
              <a:rPr spc="97" dirty="0">
                <a:solidFill>
                  <a:srgbClr val="000000"/>
                </a:solidFill>
              </a:rPr>
              <a:t>se</a:t>
            </a:r>
            <a:r>
              <a:rPr spc="13" dirty="0">
                <a:solidFill>
                  <a:srgbClr val="000000"/>
                </a:solidFill>
              </a:rPr>
              <a:t> </a:t>
            </a:r>
            <a:r>
              <a:rPr spc="79" dirty="0">
                <a:solidFill>
                  <a:srgbClr val="000000"/>
                </a:solidFill>
              </a:rPr>
              <a:t>positionne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22" dirty="0">
                <a:solidFill>
                  <a:srgbClr val="000000"/>
                </a:solidFill>
              </a:rPr>
              <a:t>sur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90" dirty="0">
                <a:solidFill>
                  <a:srgbClr val="000000"/>
                </a:solidFill>
              </a:rPr>
              <a:t>de</a:t>
            </a:r>
            <a:r>
              <a:rPr spc="13" dirty="0">
                <a:solidFill>
                  <a:srgbClr val="000000"/>
                </a:solidFill>
              </a:rPr>
              <a:t> </a:t>
            </a:r>
            <a:r>
              <a:rPr spc="115" dirty="0">
                <a:solidFill>
                  <a:srgbClr val="000000"/>
                </a:solidFill>
              </a:rPr>
              <a:t>nouveaux</a:t>
            </a:r>
            <a:r>
              <a:rPr spc="-4" dirty="0">
                <a:solidFill>
                  <a:srgbClr val="000000"/>
                </a:solidFill>
              </a:rPr>
              <a:t> </a:t>
            </a:r>
            <a:r>
              <a:rPr spc="124" dirty="0">
                <a:solidFill>
                  <a:srgbClr val="000000"/>
                </a:solidFill>
              </a:rPr>
              <a:t>marchés</a:t>
            </a:r>
            <a:r>
              <a:rPr spc="4" dirty="0">
                <a:solidFill>
                  <a:srgbClr val="000000"/>
                </a:solidFill>
              </a:rPr>
              <a:t> </a:t>
            </a:r>
            <a:r>
              <a:rPr spc="172" dirty="0">
                <a:solidFill>
                  <a:srgbClr val="000000"/>
                </a:solidFill>
              </a:rPr>
              <a:t>comme</a:t>
            </a:r>
            <a:r>
              <a:rPr spc="22" dirty="0">
                <a:solidFill>
                  <a:srgbClr val="000000"/>
                </a:solidFill>
              </a:rPr>
              <a:t> </a:t>
            </a:r>
            <a:r>
              <a:rPr spc="-4" dirty="0">
                <a:solidFill>
                  <a:srgbClr val="000000"/>
                </a:solidFill>
              </a:rPr>
              <a:t>:</a:t>
            </a:r>
          </a:p>
          <a:p>
            <a:pPr marL="771006" marR="1922472">
              <a:lnSpc>
                <a:spcPct val="200000"/>
              </a:lnSpc>
              <a:spcBef>
                <a:spcPts val="529"/>
              </a:spcBef>
            </a:pPr>
            <a:r>
              <a:rPr spc="22" dirty="0">
                <a:solidFill>
                  <a:srgbClr val="112F52"/>
                </a:solidFill>
              </a:rPr>
              <a:t>Les </a:t>
            </a:r>
            <a:r>
              <a:rPr spc="97" dirty="0">
                <a:solidFill>
                  <a:srgbClr val="112F52"/>
                </a:solidFill>
              </a:rPr>
              <a:t>systèmes</a:t>
            </a:r>
            <a:r>
              <a:rPr spc="26" dirty="0">
                <a:solidFill>
                  <a:srgbClr val="112F52"/>
                </a:solidFill>
              </a:rPr>
              <a:t> </a:t>
            </a:r>
            <a:r>
              <a:rPr spc="172" dirty="0">
                <a:solidFill>
                  <a:srgbClr val="112F52"/>
                </a:solidFill>
              </a:rPr>
              <a:t>de</a:t>
            </a:r>
            <a:r>
              <a:rPr spc="9" dirty="0">
                <a:solidFill>
                  <a:srgbClr val="112F52"/>
                </a:solidFill>
              </a:rPr>
              <a:t> </a:t>
            </a:r>
            <a:r>
              <a:rPr spc="128" dirty="0">
                <a:solidFill>
                  <a:srgbClr val="112F52"/>
                </a:solidFill>
              </a:rPr>
              <a:t>stockage</a:t>
            </a:r>
            <a:r>
              <a:rPr spc="-13" dirty="0">
                <a:solidFill>
                  <a:srgbClr val="112F52"/>
                </a:solidFill>
              </a:rPr>
              <a:t> </a:t>
            </a:r>
            <a:r>
              <a:rPr spc="97" dirty="0">
                <a:solidFill>
                  <a:srgbClr val="112F52"/>
                </a:solidFill>
              </a:rPr>
              <a:t>d’énergie  </a:t>
            </a:r>
            <a:r>
              <a:rPr spc="18" dirty="0">
                <a:solidFill>
                  <a:srgbClr val="112F52"/>
                </a:solidFill>
              </a:rPr>
              <a:t>La </a:t>
            </a:r>
            <a:r>
              <a:rPr spc="97" dirty="0">
                <a:solidFill>
                  <a:srgbClr val="112F52"/>
                </a:solidFill>
              </a:rPr>
              <a:t>marine </a:t>
            </a:r>
            <a:r>
              <a:rPr spc="53" dirty="0">
                <a:solidFill>
                  <a:srgbClr val="112F52"/>
                </a:solidFill>
              </a:rPr>
              <a:t>civile</a:t>
            </a:r>
            <a:r>
              <a:rPr spc="-53" dirty="0">
                <a:solidFill>
                  <a:srgbClr val="112F52"/>
                </a:solidFill>
              </a:rPr>
              <a:t> </a:t>
            </a:r>
            <a:r>
              <a:rPr dirty="0">
                <a:solidFill>
                  <a:srgbClr val="112F52"/>
                </a:solidFill>
              </a:rPr>
              <a:t>: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101" dirty="0">
                <a:solidFill>
                  <a:srgbClr val="112F52"/>
                </a:solidFill>
              </a:rPr>
              <a:t>Bateaux </a:t>
            </a:r>
            <a:r>
              <a:rPr spc="190" dirty="0">
                <a:solidFill>
                  <a:srgbClr val="112F52"/>
                </a:solidFill>
              </a:rPr>
              <a:t>de</a:t>
            </a:r>
            <a:r>
              <a:rPr spc="-97" dirty="0">
                <a:solidFill>
                  <a:srgbClr val="112F52"/>
                </a:solidFill>
              </a:rPr>
              <a:t> </a:t>
            </a:r>
            <a:r>
              <a:rPr spc="75" dirty="0">
                <a:solidFill>
                  <a:srgbClr val="112F52"/>
                </a:solidFill>
              </a:rPr>
              <a:t>servitude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26" dirty="0">
                <a:solidFill>
                  <a:srgbClr val="112F52"/>
                </a:solidFill>
              </a:rPr>
              <a:t>Ferries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101" dirty="0">
                <a:solidFill>
                  <a:srgbClr val="112F52"/>
                </a:solidFill>
              </a:rPr>
              <a:t>Bateaux</a:t>
            </a:r>
            <a:r>
              <a:rPr spc="-4" dirty="0">
                <a:solidFill>
                  <a:srgbClr val="112F52"/>
                </a:solidFill>
              </a:rPr>
              <a:t> </a:t>
            </a:r>
            <a:r>
              <a:rPr spc="66" dirty="0">
                <a:solidFill>
                  <a:srgbClr val="112F52"/>
                </a:solidFill>
              </a:rPr>
              <a:t>Offshore</a:t>
            </a:r>
            <a:r>
              <a:rPr dirty="0">
                <a:solidFill>
                  <a:srgbClr val="112F52"/>
                </a:solidFill>
              </a:rPr>
              <a:t> </a:t>
            </a:r>
            <a:r>
              <a:rPr spc="-22" dirty="0">
                <a:solidFill>
                  <a:srgbClr val="112F52"/>
                </a:solidFill>
              </a:rPr>
              <a:t>&amp;</a:t>
            </a:r>
            <a:r>
              <a:rPr spc="22" dirty="0">
                <a:solidFill>
                  <a:srgbClr val="112F52"/>
                </a:solidFill>
              </a:rPr>
              <a:t> </a:t>
            </a:r>
            <a:r>
              <a:rPr spc="141" dirty="0">
                <a:solidFill>
                  <a:srgbClr val="112F52"/>
                </a:solidFill>
              </a:rPr>
              <a:t>bateaux</a:t>
            </a:r>
            <a:r>
              <a:rPr spc="-9" dirty="0">
                <a:solidFill>
                  <a:srgbClr val="112F52"/>
                </a:solidFill>
              </a:rPr>
              <a:t> </a:t>
            </a:r>
            <a:r>
              <a:rPr spc="190" dirty="0">
                <a:solidFill>
                  <a:srgbClr val="112F52"/>
                </a:solidFill>
              </a:rPr>
              <a:t>de</a:t>
            </a:r>
            <a:r>
              <a:rPr spc="9" dirty="0">
                <a:solidFill>
                  <a:srgbClr val="112F52"/>
                </a:solidFill>
              </a:rPr>
              <a:t> </a:t>
            </a:r>
            <a:r>
              <a:rPr spc="53" dirty="0">
                <a:solidFill>
                  <a:srgbClr val="112F52"/>
                </a:solidFill>
              </a:rPr>
              <a:t>croisières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110" dirty="0">
                <a:solidFill>
                  <a:srgbClr val="112F52"/>
                </a:solidFill>
              </a:rPr>
              <a:t>Cargos</a:t>
            </a:r>
          </a:p>
          <a:p>
            <a:pPr marL="759799">
              <a:buClr>
                <a:srgbClr val="008EC1"/>
              </a:buClr>
              <a:buFont typeface="Times New Roman"/>
              <a:buChar char="•"/>
            </a:pPr>
            <a:endParaRPr sz="1015"/>
          </a:p>
          <a:p>
            <a:pPr marL="771006"/>
            <a:r>
              <a:rPr spc="18" dirty="0">
                <a:solidFill>
                  <a:srgbClr val="112F52"/>
                </a:solidFill>
              </a:rPr>
              <a:t>La </a:t>
            </a:r>
            <a:r>
              <a:rPr spc="66" dirty="0">
                <a:solidFill>
                  <a:srgbClr val="112F52"/>
                </a:solidFill>
              </a:rPr>
              <a:t>mobilité</a:t>
            </a:r>
            <a:r>
              <a:rPr spc="18" dirty="0">
                <a:solidFill>
                  <a:srgbClr val="112F52"/>
                </a:solidFill>
              </a:rPr>
              <a:t> </a:t>
            </a:r>
            <a:r>
              <a:rPr dirty="0">
                <a:solidFill>
                  <a:srgbClr val="112F52"/>
                </a:solidFill>
              </a:rPr>
              <a:t>: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71" dirty="0">
                <a:solidFill>
                  <a:srgbClr val="112F52"/>
                </a:solidFill>
              </a:rPr>
              <a:t>Véhicules</a:t>
            </a:r>
            <a:r>
              <a:rPr spc="-4" dirty="0">
                <a:solidFill>
                  <a:srgbClr val="112F52"/>
                </a:solidFill>
              </a:rPr>
              <a:t> </a:t>
            </a:r>
            <a:r>
              <a:rPr spc="75" dirty="0">
                <a:solidFill>
                  <a:srgbClr val="112F52"/>
                </a:solidFill>
              </a:rPr>
              <a:t>hybrides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4" dirty="0">
                <a:solidFill>
                  <a:srgbClr val="112F52"/>
                </a:solidFill>
              </a:rPr>
              <a:t>Bus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84" dirty="0">
                <a:solidFill>
                  <a:srgbClr val="112F52"/>
                </a:solidFill>
              </a:rPr>
              <a:t>Scooters</a:t>
            </a:r>
          </a:p>
          <a:p>
            <a:pPr marL="1408094" indent="-251585">
              <a:buClr>
                <a:srgbClr val="008EC1"/>
              </a:buClr>
              <a:buSzPct val="63636"/>
              <a:buChar char="•"/>
              <a:tabLst>
                <a:tab pos="1408655" algn="l"/>
                <a:tab pos="1409215" algn="l"/>
              </a:tabLst>
            </a:pPr>
            <a:r>
              <a:rPr spc="71" dirty="0">
                <a:solidFill>
                  <a:srgbClr val="112F52"/>
                </a:solidFill>
              </a:rPr>
              <a:t>Chariots</a:t>
            </a:r>
            <a:r>
              <a:rPr spc="4" dirty="0">
                <a:solidFill>
                  <a:srgbClr val="112F52"/>
                </a:solidFill>
              </a:rPr>
              <a:t> </a:t>
            </a:r>
            <a:r>
              <a:rPr spc="93" dirty="0">
                <a:solidFill>
                  <a:srgbClr val="112F52"/>
                </a:solidFill>
              </a:rPr>
              <a:t>élévateurs</a:t>
            </a:r>
          </a:p>
        </p:txBody>
      </p:sp>
      <p:sp>
        <p:nvSpPr>
          <p:cNvPr id="14" name="object 14"/>
          <p:cNvSpPr/>
          <p:nvPr/>
        </p:nvSpPr>
        <p:spPr>
          <a:xfrm>
            <a:off x="2061883" y="1826111"/>
            <a:ext cx="2056055" cy="345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907638" y="6143984"/>
            <a:ext cx="2155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588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55" defTabSz="806867">
              <a:lnSpc>
                <a:spcPts val="1244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3</a:t>
            </a:fld>
            <a:endParaRPr sz="1059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8449" y="6185411"/>
            <a:ext cx="206692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5CD0-E839-634D-941A-E69FAF5E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1" y="3004459"/>
            <a:ext cx="8373291" cy="653214"/>
          </a:xfrm>
        </p:spPr>
        <p:txBody>
          <a:bodyPr/>
          <a:lstStyle/>
          <a:p>
            <a:r>
              <a:rPr lang="fr-FR" dirty="0"/>
              <a:t>Visite de </a:t>
            </a:r>
            <a:r>
              <a:rPr lang="fr-FR" dirty="0" err="1"/>
              <a:t>Saft</a:t>
            </a:r>
            <a:r>
              <a:rPr lang="fr-FR" dirty="0"/>
              <a:t> Batteries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B202C77-BB24-4020-AE0E-6A8B0AD074DB}"/>
              </a:ext>
            </a:extLst>
          </p:cNvPr>
          <p:cNvSpPr txBox="1">
            <a:spLocks/>
          </p:cNvSpPr>
          <p:nvPr/>
        </p:nvSpPr>
        <p:spPr bwMode="auto">
          <a:xfrm>
            <a:off x="6581676" y="3657673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Thierry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Bouilleau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995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2886"/>
          <a:stretch/>
        </p:blipFill>
        <p:spPr>
          <a:xfrm>
            <a:off x="0" y="0"/>
            <a:ext cx="12192000" cy="6123093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600777" y="1948180"/>
            <a:ext cx="0" cy="14193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5"/>
          <p:cNvSpPr/>
          <p:nvPr/>
        </p:nvSpPr>
        <p:spPr>
          <a:xfrm>
            <a:off x="0" y="1193372"/>
            <a:ext cx="7608147" cy="2792307"/>
          </a:xfrm>
          <a:custGeom>
            <a:avLst/>
            <a:gdLst/>
            <a:ahLst/>
            <a:cxnLst/>
            <a:rect l="l" t="t" r="r" b="b"/>
            <a:pathLst>
              <a:path w="5706110" h="2094230">
                <a:moveTo>
                  <a:pt x="5705995" y="0"/>
                </a:moveTo>
                <a:lnTo>
                  <a:pt x="0" y="0"/>
                </a:lnTo>
                <a:lnTo>
                  <a:pt x="0" y="2093912"/>
                </a:lnTo>
                <a:lnTo>
                  <a:pt x="4788001" y="2093912"/>
                </a:lnTo>
                <a:lnTo>
                  <a:pt x="5705995" y="0"/>
                </a:lnTo>
                <a:close/>
              </a:path>
            </a:pathLst>
          </a:custGeom>
          <a:solidFill>
            <a:srgbClr val="008FC2">
              <a:alpha val="69804"/>
            </a:srgbClr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86649" y="1948180"/>
            <a:ext cx="5469632" cy="1470025"/>
          </a:xfrm>
          <a:prstGeom prst="rect">
            <a:avLst/>
          </a:prstGeom>
        </p:spPr>
        <p:txBody>
          <a:bodyPr vert="horz" lIns="0" tIns="60960" rIns="121920" bIns="6096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fr-FR" sz="5333" dirty="0">
                <a:solidFill>
                  <a:prstClr val="white"/>
                </a:solidFill>
                <a:latin typeface="Century Gothic"/>
              </a:rPr>
              <a:t>Etablissement de Nersac</a:t>
            </a:r>
            <a:endParaRPr lang="en-US" sz="5333" dirty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9622182" y="5263911"/>
            <a:ext cx="2249508" cy="1537828"/>
            <a:chOff x="7017028" y="3854371"/>
            <a:chExt cx="1687131" cy="11533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5EC44D-E764-43F7-829F-610759F60EED}"/>
                </a:ext>
              </a:extLst>
            </p:cNvPr>
            <p:cNvSpPr/>
            <p:nvPr/>
          </p:nvSpPr>
          <p:spPr>
            <a:xfrm>
              <a:off x="7017028" y="3854371"/>
              <a:ext cx="1687131" cy="1153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A511D54-BCEC-4F37-B7A1-84748DE7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479" y="3952620"/>
              <a:ext cx="1520095" cy="1008822"/>
            </a:xfrm>
            <a:prstGeom prst="rect">
              <a:avLst/>
            </a:prstGeom>
          </p:spPr>
        </p:pic>
      </p:grpSp>
      <p:cxnSp>
        <p:nvCxnSpPr>
          <p:cNvPr id="9" name="Connecteur droit 8"/>
          <p:cNvCxnSpPr/>
          <p:nvPr/>
        </p:nvCxnSpPr>
        <p:spPr>
          <a:xfrm>
            <a:off x="600777" y="1948180"/>
            <a:ext cx="0" cy="14193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Usine de Nersac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>
                <a:solidFill>
                  <a:prstClr val="black"/>
                </a:solidFill>
                <a:latin typeface="Century Gothic"/>
              </a:rPr>
              <a:t>Planning visite</a:t>
            </a:r>
            <a:endParaRPr lang="fr-FR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D2473F-88A5-49A5-A347-C33A6A16DE0F}" type="slidenum">
              <a:rPr lang="fr-FR">
                <a:solidFill>
                  <a:prstClr val="black"/>
                </a:solidFill>
                <a:latin typeface="Century Gothic"/>
              </a:rPr>
              <a:pPr defTabSz="1219170"/>
              <a:t>32</a:t>
            </a:fld>
            <a:endParaRPr lang="fr-FR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189349" y="1962545"/>
            <a:ext cx="4251931" cy="25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67" dirty="0"/>
              <a:t>Site de Nersac (16)</a:t>
            </a:r>
          </a:p>
          <a:p>
            <a:pPr marL="0" indent="0">
              <a:buNone/>
            </a:pPr>
            <a:r>
              <a:rPr lang="fr-FR" sz="1467" dirty="0"/>
              <a:t>Zone Industrielle - 16440 NERSAC</a:t>
            </a:r>
          </a:p>
          <a:p>
            <a:pPr marL="0" indent="0">
              <a:buNone/>
            </a:pPr>
            <a:r>
              <a:rPr lang="fr-FR" sz="1467"/>
              <a:t>Tel. </a:t>
            </a:r>
            <a:r>
              <a:rPr lang="fr-FR" sz="1467" dirty="0"/>
              <a:t>: 05 45 90 50 26</a:t>
            </a:r>
            <a:endParaRPr lang="en-US" sz="1467" dirty="0"/>
          </a:p>
        </p:txBody>
      </p:sp>
      <p:grpSp>
        <p:nvGrpSpPr>
          <p:cNvPr id="9" name="Groupe 8"/>
          <p:cNvGrpSpPr/>
          <p:nvPr/>
        </p:nvGrpSpPr>
        <p:grpSpPr>
          <a:xfrm>
            <a:off x="6893857" y="1103423"/>
            <a:ext cx="5062320" cy="4956717"/>
            <a:chOff x="5476743" y="988932"/>
            <a:chExt cx="3416432" cy="3358167"/>
          </a:xfrm>
        </p:grpSpPr>
        <p:pic>
          <p:nvPicPr>
            <p:cNvPr id="53250" name="Picture 2" descr="RÃ©sultat de recherche d'images pour &quot;carte france nersac&quot;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743" y="988932"/>
              <a:ext cx="3416432" cy="335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9598" y="2528057"/>
              <a:ext cx="645289" cy="622435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2" y="1962546"/>
            <a:ext cx="1083997" cy="7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du 07/11/2019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>
                <a:solidFill>
                  <a:prstClr val="black"/>
                </a:solidFill>
                <a:latin typeface="Century Gothic"/>
              </a:rPr>
              <a:t>Planning visite</a:t>
            </a:r>
            <a:endParaRPr lang="fr-FR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D2473F-88A5-49A5-A347-C33A6A16DE0F}" type="slidenum">
              <a:rPr lang="fr-FR">
                <a:solidFill>
                  <a:prstClr val="black"/>
                </a:solidFill>
                <a:latin typeface="Century Gothic"/>
              </a:rPr>
              <a:pPr defTabSz="1219170"/>
              <a:t>33</a:t>
            </a:fld>
            <a:endParaRPr lang="fr-FR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Espace réservé du contenu 9"/>
          <p:cNvSpPr>
            <a:spLocks noGrp="1"/>
          </p:cNvSpPr>
          <p:nvPr>
            <p:ph sz="quarter" idx="4"/>
          </p:nvPr>
        </p:nvSpPr>
        <p:spPr>
          <a:xfrm>
            <a:off x="537634" y="1480555"/>
            <a:ext cx="3807105" cy="39512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2F53"/>
                </a:solidFill>
              </a:rPr>
              <a:t>8h30_Arrivée sur le site de Nersac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endParaRPr lang="fr-FR" sz="1600" b="1" dirty="0">
              <a:solidFill>
                <a:srgbClr val="122F53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Tx/>
              <a:buChar char="-"/>
            </a:pPr>
            <a:r>
              <a:rPr lang="fr-FR" sz="1600" dirty="0">
                <a:solidFill>
                  <a:srgbClr val="122F53"/>
                </a:solidFill>
              </a:rPr>
              <a:t>Des places de parking vous sont réservées,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endParaRPr lang="fr-FR" sz="1600" dirty="0">
              <a:solidFill>
                <a:srgbClr val="122F53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Tx/>
              <a:buChar char="-"/>
            </a:pPr>
            <a:r>
              <a:rPr lang="fr-FR" sz="1600" dirty="0">
                <a:solidFill>
                  <a:srgbClr val="122F53"/>
                </a:solidFill>
              </a:rPr>
              <a:t>Merci de vous présenter au poste de garde, muni de votre pièce d’identité et vos chaussures de sécurité/lunettes.</a:t>
            </a:r>
            <a:endParaRPr lang="fr-FR" sz="1600" b="1" dirty="0">
              <a:solidFill>
                <a:srgbClr val="122F53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4220637" y="1320801"/>
            <a:ext cx="7818963" cy="4766449"/>
            <a:chOff x="2124541" y="859402"/>
            <a:chExt cx="7019459" cy="4094042"/>
          </a:xfrm>
        </p:grpSpPr>
        <p:grpSp>
          <p:nvGrpSpPr>
            <p:cNvPr id="18" name="Groupe 17"/>
            <p:cNvGrpSpPr/>
            <p:nvPr/>
          </p:nvGrpSpPr>
          <p:grpSpPr>
            <a:xfrm>
              <a:off x="2266357" y="859402"/>
              <a:ext cx="6877643" cy="3771102"/>
              <a:chOff x="2177457" y="872102"/>
              <a:chExt cx="6877643" cy="3771102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2177457" y="872102"/>
                <a:ext cx="6877643" cy="3771102"/>
                <a:chOff x="2177457" y="872102"/>
                <a:chExt cx="6877643" cy="3771102"/>
              </a:xfrm>
            </p:grpSpPr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8696" t="29820" r="12723" b="10231"/>
                <a:stretch/>
              </p:blipFill>
              <p:spPr>
                <a:xfrm>
                  <a:off x="2662518" y="872102"/>
                  <a:ext cx="6392582" cy="3771102"/>
                </a:xfrm>
                <a:prstGeom prst="rect">
                  <a:avLst/>
                </a:prstGeom>
                <a:ln>
                  <a:tailEnd type="triangle"/>
                </a:ln>
              </p:spPr>
            </p:pic>
            <p:sp>
              <p:nvSpPr>
                <p:cNvPr id="13" name="Flèche droite 12"/>
                <p:cNvSpPr/>
                <p:nvPr/>
              </p:nvSpPr>
              <p:spPr>
                <a:xfrm>
                  <a:off x="2177457" y="4111394"/>
                  <a:ext cx="684156" cy="226202"/>
                </a:xfrm>
                <a:prstGeom prst="rightArrow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1002">
                  <a:schemeClr val="lt2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fr-FR" sz="2400">
                    <a:solidFill>
                      <a:srgbClr val="C00000"/>
                    </a:solidFill>
                    <a:latin typeface="Century Gothic"/>
                  </a:endParaRPr>
                </a:p>
              </p:txBody>
            </p:sp>
            <p:sp>
              <p:nvSpPr>
                <p:cNvPr id="15" name="Flèche droite 14"/>
                <p:cNvSpPr/>
                <p:nvPr/>
              </p:nvSpPr>
              <p:spPr>
                <a:xfrm rot="16200000">
                  <a:off x="2703211" y="3490243"/>
                  <a:ext cx="684156" cy="224703"/>
                </a:xfrm>
                <a:prstGeom prst="rightArrow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1002">
                  <a:schemeClr val="lt2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fr-FR" sz="240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20" name="Flèche droite 19"/>
              <p:cNvSpPr/>
              <p:nvPr/>
            </p:nvSpPr>
            <p:spPr>
              <a:xfrm>
                <a:off x="4004525" y="3098924"/>
                <a:ext cx="684156" cy="226202"/>
              </a:xfrm>
              <a:prstGeom prst="rightArrow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1002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/>
                <a:endParaRPr lang="fr-FR" sz="2400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21" name="Flèche droite 20"/>
              <p:cNvSpPr/>
              <p:nvPr/>
            </p:nvSpPr>
            <p:spPr>
              <a:xfrm>
                <a:off x="5410523" y="3098924"/>
                <a:ext cx="684156" cy="226202"/>
              </a:xfrm>
              <a:prstGeom prst="rightArrow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1002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/>
                <a:endParaRPr lang="fr-FR" sz="2400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>
                <a:off x="6684049" y="3098924"/>
                <a:ext cx="684156" cy="226202"/>
              </a:xfrm>
              <a:prstGeom prst="rightArrow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dk1"/>
              </a:lnRef>
              <a:fillRef idx="1002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/>
                <a:endParaRPr lang="fr-FR" sz="2400">
                  <a:solidFill>
                    <a:prstClr val="black"/>
                  </a:solidFill>
                  <a:latin typeface="Century Gothic"/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2124541" y="4380558"/>
              <a:ext cx="1010924" cy="57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fr-FR" sz="1867" b="1" dirty="0">
                  <a:solidFill>
                    <a:srgbClr val="C00000"/>
                  </a:solidFill>
                  <a:latin typeface="Futura Std Book" panose="020B0502020204020303" pitchFamily="34" charset="0"/>
                </a:rPr>
                <a:t>Entrée du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127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du 07/11/2019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dirty="0">
                <a:solidFill>
                  <a:prstClr val="black"/>
                </a:solidFill>
                <a:latin typeface="Century Gothic"/>
              </a:rPr>
              <a:t>Planning visite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D2473F-88A5-49A5-A347-C33A6A16DE0F}" type="slidenum">
              <a:rPr lang="fr-FR">
                <a:solidFill>
                  <a:prstClr val="black"/>
                </a:solidFill>
                <a:latin typeface="Century Gothic"/>
              </a:rPr>
              <a:pPr defTabSz="1219170"/>
              <a:t>34</a:t>
            </a:fld>
            <a:endParaRPr lang="fr-FR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Espace réservé du contenu 9"/>
          <p:cNvSpPr>
            <a:spLocks noGrp="1"/>
          </p:cNvSpPr>
          <p:nvPr>
            <p:ph sz="quarter" idx="4"/>
          </p:nvPr>
        </p:nvSpPr>
        <p:spPr>
          <a:xfrm>
            <a:off x="3695734" y="1429320"/>
            <a:ext cx="8161833" cy="44298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2F53"/>
                </a:solidFill>
              </a:rPr>
              <a:t>8h45_Café d’accueil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r>
              <a:rPr lang="fr-FR" sz="1600" dirty="0">
                <a:solidFill>
                  <a:srgbClr val="122F53"/>
                </a:solidFill>
              </a:rPr>
              <a:t>Présentation de Saft Batteries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endParaRPr lang="fr-FR" sz="1600" b="1" dirty="0">
              <a:solidFill>
                <a:srgbClr val="122F5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2F53"/>
                </a:solidFill>
              </a:rPr>
              <a:t>10h00_Accueil sécurité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r>
              <a:rPr lang="fr-FR" sz="1600" dirty="0">
                <a:solidFill>
                  <a:srgbClr val="122F53"/>
                </a:solidFill>
              </a:rPr>
              <a:t>Vous allez pénétrer sur un site SEVESO, merci de bien vouloir respecter les consignes de sécurité.	</a:t>
            </a:r>
          </a:p>
          <a:p>
            <a:pPr marL="361942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endParaRPr lang="fr-FR" sz="1600" dirty="0">
              <a:solidFill>
                <a:srgbClr val="122F5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2F53"/>
                </a:solidFill>
              </a:rPr>
              <a:t>10h15_Visite Usine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r>
              <a:rPr lang="fr-FR" sz="1600" dirty="0">
                <a:solidFill>
                  <a:srgbClr val="122F53"/>
                </a:solidFill>
              </a:rPr>
              <a:t>4 groupes, 2 départs à 10h15 et 10h30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None/>
            </a:pPr>
            <a:endParaRPr lang="fr-FR" sz="1600" dirty="0">
              <a:solidFill>
                <a:srgbClr val="122F5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C2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2F53"/>
                </a:solidFill>
              </a:rPr>
              <a:t>12h00_Buffet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r="28562"/>
          <a:stretch/>
        </p:blipFill>
        <p:spPr>
          <a:xfrm>
            <a:off x="0" y="999066"/>
            <a:ext cx="3132667" cy="52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B234E7E-4905-4CAE-8A49-3D2EC9C45818}"/>
              </a:ext>
            </a:extLst>
          </p:cNvPr>
          <p:cNvSpPr txBox="1">
            <a:spLocks/>
          </p:cNvSpPr>
          <p:nvPr/>
        </p:nvSpPr>
        <p:spPr>
          <a:xfrm>
            <a:off x="0" y="1946366"/>
            <a:ext cx="11887199" cy="38759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00" dirty="0"/>
              <a:t>Merci pour votre attention</a:t>
            </a:r>
          </a:p>
          <a:p>
            <a:endParaRPr lang="fr-FR" sz="3000" dirty="0"/>
          </a:p>
          <a:p>
            <a:r>
              <a:rPr lang="fr-FR" sz="3000" dirty="0"/>
              <a:t>Rdv demain chez Saft Batteries à 8h30</a:t>
            </a:r>
          </a:p>
          <a:p>
            <a:r>
              <a:rPr lang="fr-FR" sz="3000" dirty="0"/>
              <a:t>Zone Industrielle de Nersac</a:t>
            </a:r>
          </a:p>
          <a:p>
            <a:r>
              <a:rPr lang="fr-FR" sz="3000" dirty="0"/>
              <a:t>10 rue Ampère </a:t>
            </a:r>
          </a:p>
          <a:p>
            <a:r>
              <a:rPr lang="fr-FR" sz="3000" dirty="0"/>
              <a:t>16440 Nersac</a:t>
            </a:r>
          </a:p>
          <a:p>
            <a:endParaRPr lang="fr-FR" sz="3000" dirty="0"/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65966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8581" y="6094207"/>
            <a:ext cx="0" cy="159124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10668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01605" y="569749"/>
            <a:ext cx="3736041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159" dirty="0">
                <a:solidFill>
                  <a:srgbClr val="9A6EA8"/>
                </a:solidFill>
              </a:rPr>
              <a:t>Qualité </a:t>
            </a:r>
            <a:r>
              <a:rPr sz="1941" dirty="0">
                <a:solidFill>
                  <a:srgbClr val="9A6EA8"/>
                </a:solidFill>
              </a:rPr>
              <a:t>: </a:t>
            </a:r>
            <a:r>
              <a:rPr sz="1941" spc="190" dirty="0">
                <a:solidFill>
                  <a:srgbClr val="9A6EA8"/>
                </a:solidFill>
              </a:rPr>
              <a:t>un </a:t>
            </a:r>
            <a:r>
              <a:rPr sz="1941" spc="291" dirty="0">
                <a:solidFill>
                  <a:srgbClr val="9A6EA8"/>
                </a:solidFill>
              </a:rPr>
              <a:t>engagement</a:t>
            </a:r>
            <a:r>
              <a:rPr sz="1941" spc="-176" dirty="0">
                <a:solidFill>
                  <a:srgbClr val="9A6EA8"/>
                </a:solidFill>
              </a:rPr>
              <a:t> </a:t>
            </a:r>
            <a:r>
              <a:rPr sz="1941" spc="84" dirty="0">
                <a:solidFill>
                  <a:srgbClr val="9A6EA8"/>
                </a:solidFill>
              </a:rPr>
              <a:t>unifié</a:t>
            </a:r>
            <a:endParaRPr sz="1941"/>
          </a:p>
        </p:txBody>
      </p:sp>
      <p:sp>
        <p:nvSpPr>
          <p:cNvPr id="12" name="object 12"/>
          <p:cNvSpPr/>
          <p:nvPr/>
        </p:nvSpPr>
        <p:spPr>
          <a:xfrm>
            <a:off x="4489077" y="2407696"/>
            <a:ext cx="1366557" cy="0"/>
          </a:xfrm>
          <a:custGeom>
            <a:avLst/>
            <a:gdLst/>
            <a:ahLst/>
            <a:cxnLst/>
            <a:rect l="l" t="t" r="r" b="b"/>
            <a:pathLst>
              <a:path w="1548764">
                <a:moveTo>
                  <a:pt x="0" y="0"/>
                </a:moveTo>
                <a:lnTo>
                  <a:pt x="1548384" y="0"/>
                </a:lnTo>
              </a:path>
            </a:pathLst>
          </a:custGeom>
          <a:ln w="56388">
            <a:solidFill>
              <a:srgbClr val="008EC1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8036" y="2176611"/>
            <a:ext cx="2878790" cy="151947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971" spc="93" dirty="0">
                <a:solidFill>
                  <a:srgbClr val="595959"/>
                </a:solidFill>
                <a:latin typeface="Times New Roman"/>
                <a:cs typeface="Times New Roman"/>
              </a:rPr>
              <a:t>Nersac, </a:t>
            </a:r>
            <a:r>
              <a:rPr sz="971" spc="97" dirty="0">
                <a:solidFill>
                  <a:srgbClr val="595959"/>
                </a:solidFill>
                <a:latin typeface="Times New Roman"/>
                <a:cs typeface="Times New Roman"/>
              </a:rPr>
              <a:t>un </a:t>
            </a:r>
            <a:r>
              <a:rPr sz="971" spc="53" dirty="0">
                <a:solidFill>
                  <a:srgbClr val="595959"/>
                </a:solidFill>
                <a:latin typeface="Times New Roman"/>
                <a:cs typeface="Times New Roman"/>
              </a:rPr>
              <a:t>site</a:t>
            </a:r>
            <a:r>
              <a:rPr sz="971" spc="-11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71" spc="57" dirty="0">
                <a:solidFill>
                  <a:srgbClr val="595959"/>
                </a:solidFill>
                <a:latin typeface="Times New Roman"/>
                <a:cs typeface="Times New Roman"/>
              </a:rPr>
              <a:t>certifié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/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35"/>
              </a:spcBef>
            </a:pP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6543" indent="-235336" defTabSz="806867">
              <a:buClr>
                <a:srgbClr val="008EC1"/>
              </a:buClr>
              <a:buSzPct val="109090"/>
              <a:buFontTx/>
              <a:buChar char="•"/>
              <a:tabLst>
                <a:tab pos="245982" algn="l"/>
                <a:tab pos="247103" algn="l"/>
              </a:tabLst>
            </a:pPr>
            <a:r>
              <a:rPr sz="971" dirty="0">
                <a:solidFill>
                  <a:srgbClr val="112F52"/>
                </a:solidFill>
                <a:latin typeface="Times New Roman"/>
                <a:cs typeface="Times New Roman"/>
              </a:rPr>
              <a:t>ISO </a:t>
            </a:r>
            <a:r>
              <a:rPr sz="971" spc="53" dirty="0">
                <a:solidFill>
                  <a:srgbClr val="112F52"/>
                </a:solidFill>
                <a:latin typeface="Times New Roman"/>
                <a:cs typeface="Times New Roman"/>
              </a:rPr>
              <a:t>9001 </a:t>
            </a:r>
            <a:r>
              <a:rPr sz="971" spc="57" dirty="0">
                <a:solidFill>
                  <a:srgbClr val="112F52"/>
                </a:solidFill>
                <a:latin typeface="Times New Roman"/>
                <a:cs typeface="Times New Roman"/>
              </a:rPr>
              <a:t>version </a:t>
            </a:r>
            <a:r>
              <a:rPr sz="971" spc="53" dirty="0">
                <a:solidFill>
                  <a:srgbClr val="112F52"/>
                </a:solidFill>
                <a:latin typeface="Times New Roman"/>
                <a:cs typeface="Times New Roman"/>
              </a:rPr>
              <a:t>2008 </a:t>
            </a:r>
            <a:r>
              <a:rPr sz="971" spc="44" dirty="0">
                <a:solidFill>
                  <a:srgbClr val="112F52"/>
                </a:solidFill>
                <a:latin typeface="Times New Roman"/>
                <a:cs typeface="Times New Roman"/>
              </a:rPr>
              <a:t>(Saft </a:t>
            </a:r>
            <a:r>
              <a:rPr sz="971" spc="75" dirty="0">
                <a:solidFill>
                  <a:srgbClr val="112F52"/>
                </a:solidFill>
                <a:latin typeface="Times New Roman"/>
                <a:cs typeface="Times New Roman"/>
              </a:rPr>
              <a:t>Chimie</a:t>
            </a:r>
            <a:r>
              <a:rPr sz="971" spc="-141" dirty="0">
                <a:solidFill>
                  <a:srgbClr val="112F52"/>
                </a:solidFill>
                <a:latin typeface="Times New Roman"/>
                <a:cs typeface="Times New Roman"/>
              </a:rPr>
              <a:t> </a:t>
            </a:r>
            <a:r>
              <a:rPr sz="971" spc="57" dirty="0">
                <a:solidFill>
                  <a:srgbClr val="112F52"/>
                </a:solidFill>
                <a:latin typeface="Times New Roman"/>
                <a:cs typeface="Times New Roman"/>
              </a:rPr>
              <a:t>Alcaline),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9"/>
              </a:spcBef>
              <a:buClr>
                <a:srgbClr val="008EC1"/>
              </a:buClr>
              <a:buFont typeface="Times New Roman"/>
              <a:buChar char="•"/>
            </a:pP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6543" indent="-235336" defTabSz="806867">
              <a:buClr>
                <a:srgbClr val="008EC1"/>
              </a:buClr>
              <a:buSzPct val="109090"/>
              <a:buFontTx/>
              <a:buChar char="•"/>
              <a:tabLst>
                <a:tab pos="245982" algn="l"/>
                <a:tab pos="247103" algn="l"/>
              </a:tabLst>
            </a:pPr>
            <a:r>
              <a:rPr sz="971" dirty="0">
                <a:solidFill>
                  <a:srgbClr val="112F52"/>
                </a:solidFill>
                <a:latin typeface="Times New Roman"/>
                <a:cs typeface="Times New Roman"/>
              </a:rPr>
              <a:t>ISO </a:t>
            </a:r>
            <a:r>
              <a:rPr sz="971" spc="53" dirty="0">
                <a:solidFill>
                  <a:srgbClr val="112F52"/>
                </a:solidFill>
                <a:latin typeface="Times New Roman"/>
                <a:cs typeface="Times New Roman"/>
              </a:rPr>
              <a:t>14001 </a:t>
            </a:r>
            <a:r>
              <a:rPr sz="971" spc="57" dirty="0">
                <a:solidFill>
                  <a:srgbClr val="112F52"/>
                </a:solidFill>
                <a:latin typeface="Times New Roman"/>
                <a:cs typeface="Times New Roman"/>
              </a:rPr>
              <a:t>version</a:t>
            </a:r>
            <a:r>
              <a:rPr sz="971" spc="-62" dirty="0">
                <a:solidFill>
                  <a:srgbClr val="112F52"/>
                </a:solidFill>
                <a:latin typeface="Times New Roman"/>
                <a:cs typeface="Times New Roman"/>
              </a:rPr>
              <a:t> </a:t>
            </a:r>
            <a:r>
              <a:rPr sz="971" spc="49" dirty="0">
                <a:solidFill>
                  <a:srgbClr val="112F52"/>
                </a:solidFill>
                <a:latin typeface="Times New Roman"/>
                <a:cs typeface="Times New Roman"/>
              </a:rPr>
              <a:t>2004,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9"/>
              </a:spcBef>
              <a:buClr>
                <a:srgbClr val="008EC1"/>
              </a:buClr>
              <a:buFont typeface="Times New Roman"/>
              <a:buChar char="•"/>
            </a:pP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6543" indent="-235336" defTabSz="806867">
              <a:buClr>
                <a:srgbClr val="008EC1"/>
              </a:buClr>
              <a:buSzPct val="109090"/>
              <a:buFontTx/>
              <a:buChar char="•"/>
              <a:tabLst>
                <a:tab pos="245982" algn="l"/>
                <a:tab pos="247103" algn="l"/>
              </a:tabLst>
            </a:pPr>
            <a:r>
              <a:rPr sz="971" spc="-18" dirty="0">
                <a:solidFill>
                  <a:srgbClr val="112F52"/>
                </a:solidFill>
                <a:latin typeface="Times New Roman"/>
                <a:cs typeface="Times New Roman"/>
              </a:rPr>
              <a:t>ISO/TS </a:t>
            </a:r>
            <a:r>
              <a:rPr sz="971" spc="49" dirty="0">
                <a:solidFill>
                  <a:srgbClr val="112F52"/>
                </a:solidFill>
                <a:latin typeface="Times New Roman"/>
                <a:cs typeface="Times New Roman"/>
              </a:rPr>
              <a:t>16949 </a:t>
            </a:r>
            <a:r>
              <a:rPr sz="971" spc="57" dirty="0">
                <a:solidFill>
                  <a:srgbClr val="112F52"/>
                </a:solidFill>
                <a:latin typeface="Times New Roman"/>
                <a:cs typeface="Times New Roman"/>
              </a:rPr>
              <a:t>version </a:t>
            </a:r>
            <a:r>
              <a:rPr sz="971" spc="53" dirty="0">
                <a:solidFill>
                  <a:srgbClr val="112F52"/>
                </a:solidFill>
                <a:latin typeface="Times New Roman"/>
                <a:cs typeface="Times New Roman"/>
              </a:rPr>
              <a:t>2009 </a:t>
            </a:r>
            <a:r>
              <a:rPr sz="971" spc="44" dirty="0">
                <a:solidFill>
                  <a:srgbClr val="112F52"/>
                </a:solidFill>
                <a:latin typeface="Times New Roman"/>
                <a:cs typeface="Times New Roman"/>
              </a:rPr>
              <a:t>(Saft</a:t>
            </a:r>
            <a:r>
              <a:rPr sz="971" spc="-66" dirty="0">
                <a:solidFill>
                  <a:srgbClr val="112F52"/>
                </a:solidFill>
                <a:latin typeface="Times New Roman"/>
                <a:cs typeface="Times New Roman"/>
              </a:rPr>
              <a:t> </a:t>
            </a:r>
            <a:r>
              <a:rPr sz="971" spc="26" dirty="0">
                <a:solidFill>
                  <a:srgbClr val="112F52"/>
                </a:solidFill>
                <a:latin typeface="Times New Roman"/>
                <a:cs typeface="Times New Roman"/>
              </a:rPr>
              <a:t>lithium),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9"/>
              </a:spcBef>
              <a:buClr>
                <a:srgbClr val="008EC1"/>
              </a:buClr>
              <a:buFont typeface="Times New Roman"/>
              <a:buChar char="•"/>
            </a:pP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6543" indent="-235336" defTabSz="806867">
              <a:buClr>
                <a:srgbClr val="008EC1"/>
              </a:buClr>
              <a:buSzPct val="109090"/>
              <a:buFontTx/>
              <a:buChar char="•"/>
              <a:tabLst>
                <a:tab pos="245982" algn="l"/>
                <a:tab pos="247103" algn="l"/>
              </a:tabLst>
            </a:pPr>
            <a:r>
              <a:rPr sz="971" spc="101" dirty="0">
                <a:solidFill>
                  <a:srgbClr val="112F52"/>
                </a:solidFill>
                <a:latin typeface="Times New Roman"/>
                <a:cs typeface="Times New Roman"/>
              </a:rPr>
              <a:t>Approbation </a:t>
            </a:r>
            <a:r>
              <a:rPr sz="971" spc="26" dirty="0">
                <a:solidFill>
                  <a:srgbClr val="112F52"/>
                </a:solidFill>
                <a:latin typeface="Times New Roman"/>
                <a:cs typeface="Times New Roman"/>
              </a:rPr>
              <a:t>OEA </a:t>
            </a:r>
            <a:r>
              <a:rPr sz="971" spc="97" dirty="0">
                <a:solidFill>
                  <a:srgbClr val="112F52"/>
                </a:solidFill>
                <a:latin typeface="Times New Roman"/>
                <a:cs typeface="Times New Roman"/>
              </a:rPr>
              <a:t>depuis</a:t>
            </a:r>
            <a:r>
              <a:rPr sz="971" spc="-124" dirty="0">
                <a:solidFill>
                  <a:srgbClr val="112F52"/>
                </a:solidFill>
                <a:latin typeface="Times New Roman"/>
                <a:cs typeface="Times New Roman"/>
              </a:rPr>
              <a:t> </a:t>
            </a:r>
            <a:r>
              <a:rPr sz="971" spc="44" dirty="0">
                <a:solidFill>
                  <a:srgbClr val="112F52"/>
                </a:solidFill>
                <a:latin typeface="Times New Roman"/>
                <a:cs typeface="Times New Roman"/>
              </a:rPr>
              <a:t>2011.</a:t>
            </a:r>
            <a:endParaRPr sz="9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85934" y="4319195"/>
            <a:ext cx="938605" cy="420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77865" y="4309783"/>
            <a:ext cx="956422" cy="438710"/>
          </a:xfrm>
          <a:custGeom>
            <a:avLst/>
            <a:gdLst/>
            <a:ahLst/>
            <a:cxnLst/>
            <a:rect l="l" t="t" r="r" b="b"/>
            <a:pathLst>
              <a:path w="1083945" h="497204">
                <a:moveTo>
                  <a:pt x="1080516" y="496824"/>
                </a:moveTo>
                <a:lnTo>
                  <a:pt x="1524" y="496824"/>
                </a:lnTo>
                <a:lnTo>
                  <a:pt x="0" y="495300"/>
                </a:lnTo>
                <a:lnTo>
                  <a:pt x="0" y="3048"/>
                </a:lnTo>
                <a:lnTo>
                  <a:pt x="1524" y="0"/>
                </a:lnTo>
                <a:lnTo>
                  <a:pt x="1080516" y="0"/>
                </a:lnTo>
                <a:lnTo>
                  <a:pt x="1083564" y="3048"/>
                </a:lnTo>
                <a:lnTo>
                  <a:pt x="1083564" y="6096"/>
                </a:ln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487680"/>
                </a:lnTo>
                <a:lnTo>
                  <a:pt x="4572" y="487680"/>
                </a:lnTo>
                <a:lnTo>
                  <a:pt x="9144" y="492252"/>
                </a:lnTo>
                <a:lnTo>
                  <a:pt x="1083564" y="492252"/>
                </a:lnTo>
                <a:lnTo>
                  <a:pt x="1083564" y="495300"/>
                </a:lnTo>
                <a:lnTo>
                  <a:pt x="1080516" y="496824"/>
                </a:lnTo>
                <a:close/>
              </a:path>
              <a:path w="1083945" h="497204">
                <a:moveTo>
                  <a:pt x="9144" y="10668"/>
                </a:move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close/>
              </a:path>
              <a:path w="1083945" h="497204">
                <a:moveTo>
                  <a:pt x="1072896" y="10668"/>
                </a:moveTo>
                <a:lnTo>
                  <a:pt x="9144" y="10668"/>
                </a:lnTo>
                <a:lnTo>
                  <a:pt x="9144" y="6096"/>
                </a:lnTo>
                <a:lnTo>
                  <a:pt x="1072896" y="6096"/>
                </a:lnTo>
                <a:lnTo>
                  <a:pt x="1072896" y="10668"/>
                </a:lnTo>
                <a:close/>
              </a:path>
              <a:path w="1083945" h="497204">
                <a:moveTo>
                  <a:pt x="1072896" y="492252"/>
                </a:moveTo>
                <a:lnTo>
                  <a:pt x="1072896" y="6096"/>
                </a:lnTo>
                <a:lnTo>
                  <a:pt x="1078992" y="10668"/>
                </a:lnTo>
                <a:lnTo>
                  <a:pt x="1083564" y="10668"/>
                </a:lnTo>
                <a:lnTo>
                  <a:pt x="1083564" y="487680"/>
                </a:lnTo>
                <a:lnTo>
                  <a:pt x="1078992" y="487680"/>
                </a:lnTo>
                <a:lnTo>
                  <a:pt x="1072896" y="492252"/>
                </a:lnTo>
                <a:close/>
              </a:path>
              <a:path w="1083945" h="497204">
                <a:moveTo>
                  <a:pt x="1083564" y="10668"/>
                </a:moveTo>
                <a:lnTo>
                  <a:pt x="1078992" y="10668"/>
                </a:lnTo>
                <a:lnTo>
                  <a:pt x="1072896" y="6096"/>
                </a:lnTo>
                <a:lnTo>
                  <a:pt x="1083564" y="6096"/>
                </a:lnTo>
                <a:lnTo>
                  <a:pt x="1083564" y="10668"/>
                </a:lnTo>
                <a:close/>
              </a:path>
              <a:path w="1083945" h="497204">
                <a:moveTo>
                  <a:pt x="9144" y="492252"/>
                </a:moveTo>
                <a:lnTo>
                  <a:pt x="4572" y="487680"/>
                </a:lnTo>
                <a:lnTo>
                  <a:pt x="9144" y="487680"/>
                </a:lnTo>
                <a:lnTo>
                  <a:pt x="9144" y="492252"/>
                </a:lnTo>
                <a:close/>
              </a:path>
              <a:path w="1083945" h="497204">
                <a:moveTo>
                  <a:pt x="1072896" y="492252"/>
                </a:moveTo>
                <a:lnTo>
                  <a:pt x="9144" y="492252"/>
                </a:lnTo>
                <a:lnTo>
                  <a:pt x="9144" y="487680"/>
                </a:lnTo>
                <a:lnTo>
                  <a:pt x="1072896" y="487680"/>
                </a:lnTo>
                <a:lnTo>
                  <a:pt x="1072896" y="492252"/>
                </a:lnTo>
                <a:close/>
              </a:path>
              <a:path w="1083945" h="497204">
                <a:moveTo>
                  <a:pt x="1083564" y="492252"/>
                </a:moveTo>
                <a:lnTo>
                  <a:pt x="1072896" y="492252"/>
                </a:lnTo>
                <a:lnTo>
                  <a:pt x="1078992" y="487680"/>
                </a:lnTo>
                <a:lnTo>
                  <a:pt x="1083564" y="487680"/>
                </a:lnTo>
                <a:lnTo>
                  <a:pt x="1083564" y="492252"/>
                </a:lnTo>
                <a:close/>
              </a:path>
            </a:pathLst>
          </a:custGeom>
          <a:solidFill>
            <a:srgbClr val="112F52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7902" y="4051598"/>
            <a:ext cx="679076" cy="9560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9834" y="4043530"/>
            <a:ext cx="695325" cy="972671"/>
          </a:xfrm>
          <a:custGeom>
            <a:avLst/>
            <a:gdLst/>
            <a:ahLst/>
            <a:cxnLst/>
            <a:rect l="l" t="t" r="r" b="b"/>
            <a:pathLst>
              <a:path w="788035" h="1102360">
                <a:moveTo>
                  <a:pt x="786384" y="1101852"/>
                </a:moveTo>
                <a:lnTo>
                  <a:pt x="1524" y="1101852"/>
                </a:lnTo>
                <a:lnTo>
                  <a:pt x="0" y="1098804"/>
                </a:lnTo>
                <a:lnTo>
                  <a:pt x="0" y="1524"/>
                </a:lnTo>
                <a:lnTo>
                  <a:pt x="1524" y="0"/>
                </a:lnTo>
                <a:lnTo>
                  <a:pt x="786384" y="0"/>
                </a:lnTo>
                <a:lnTo>
                  <a:pt x="787908" y="1524"/>
                </a:lnTo>
                <a:lnTo>
                  <a:pt x="78790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092708"/>
                </a:lnTo>
                <a:lnTo>
                  <a:pt x="4572" y="1092708"/>
                </a:lnTo>
                <a:lnTo>
                  <a:pt x="9144" y="1097280"/>
                </a:lnTo>
                <a:lnTo>
                  <a:pt x="787908" y="1097280"/>
                </a:lnTo>
                <a:lnTo>
                  <a:pt x="787908" y="1098804"/>
                </a:lnTo>
                <a:lnTo>
                  <a:pt x="786384" y="1101852"/>
                </a:lnTo>
                <a:close/>
              </a:path>
              <a:path w="788035" h="110236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88035" h="1102360">
                <a:moveTo>
                  <a:pt x="778764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78764" y="4572"/>
                </a:lnTo>
                <a:lnTo>
                  <a:pt x="778764" y="9144"/>
                </a:lnTo>
                <a:close/>
              </a:path>
              <a:path w="788035" h="1102360">
                <a:moveTo>
                  <a:pt x="778764" y="1097280"/>
                </a:moveTo>
                <a:lnTo>
                  <a:pt x="778764" y="4572"/>
                </a:lnTo>
                <a:lnTo>
                  <a:pt x="783336" y="9144"/>
                </a:lnTo>
                <a:lnTo>
                  <a:pt x="787908" y="9144"/>
                </a:lnTo>
                <a:lnTo>
                  <a:pt x="787908" y="1092708"/>
                </a:lnTo>
                <a:lnTo>
                  <a:pt x="783336" y="1092708"/>
                </a:lnTo>
                <a:lnTo>
                  <a:pt x="778764" y="1097280"/>
                </a:lnTo>
                <a:close/>
              </a:path>
              <a:path w="788035" h="1102360">
                <a:moveTo>
                  <a:pt x="787908" y="9144"/>
                </a:moveTo>
                <a:lnTo>
                  <a:pt x="783336" y="9144"/>
                </a:lnTo>
                <a:lnTo>
                  <a:pt x="778764" y="4572"/>
                </a:lnTo>
                <a:lnTo>
                  <a:pt x="787908" y="4572"/>
                </a:lnTo>
                <a:lnTo>
                  <a:pt x="787908" y="9144"/>
                </a:lnTo>
                <a:close/>
              </a:path>
              <a:path w="788035" h="1102360">
                <a:moveTo>
                  <a:pt x="9144" y="1097280"/>
                </a:moveTo>
                <a:lnTo>
                  <a:pt x="4572" y="1092708"/>
                </a:lnTo>
                <a:lnTo>
                  <a:pt x="9144" y="1092708"/>
                </a:lnTo>
                <a:lnTo>
                  <a:pt x="9144" y="1097280"/>
                </a:lnTo>
                <a:close/>
              </a:path>
              <a:path w="788035" h="1102360">
                <a:moveTo>
                  <a:pt x="778764" y="1097280"/>
                </a:moveTo>
                <a:lnTo>
                  <a:pt x="9144" y="1097280"/>
                </a:lnTo>
                <a:lnTo>
                  <a:pt x="9144" y="1092708"/>
                </a:lnTo>
                <a:lnTo>
                  <a:pt x="778764" y="1092708"/>
                </a:lnTo>
                <a:lnTo>
                  <a:pt x="778764" y="1097280"/>
                </a:lnTo>
                <a:close/>
              </a:path>
              <a:path w="788035" h="1102360">
                <a:moveTo>
                  <a:pt x="787908" y="1097280"/>
                </a:moveTo>
                <a:lnTo>
                  <a:pt x="778764" y="1097280"/>
                </a:lnTo>
                <a:lnTo>
                  <a:pt x="783336" y="1092708"/>
                </a:lnTo>
                <a:lnTo>
                  <a:pt x="787908" y="1092708"/>
                </a:lnTo>
                <a:lnTo>
                  <a:pt x="787908" y="1097280"/>
                </a:lnTo>
                <a:close/>
              </a:path>
            </a:pathLst>
          </a:custGeom>
          <a:solidFill>
            <a:srgbClr val="112F52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75728" y="4051598"/>
            <a:ext cx="673698" cy="961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66316" y="4043530"/>
            <a:ext cx="691403" cy="977713"/>
          </a:xfrm>
          <a:custGeom>
            <a:avLst/>
            <a:gdLst/>
            <a:ahLst/>
            <a:cxnLst/>
            <a:rect l="l" t="t" r="r" b="b"/>
            <a:pathLst>
              <a:path w="783589" h="1108075">
                <a:moveTo>
                  <a:pt x="781812" y="1107948"/>
                </a:moveTo>
                <a:lnTo>
                  <a:pt x="3048" y="1107948"/>
                </a:lnTo>
                <a:lnTo>
                  <a:pt x="0" y="1106424"/>
                </a:lnTo>
                <a:lnTo>
                  <a:pt x="0" y="1524"/>
                </a:lnTo>
                <a:lnTo>
                  <a:pt x="3048" y="0"/>
                </a:lnTo>
                <a:lnTo>
                  <a:pt x="781812" y="0"/>
                </a:lnTo>
                <a:lnTo>
                  <a:pt x="783336" y="1524"/>
                </a:lnTo>
                <a:lnTo>
                  <a:pt x="783336" y="4572"/>
                </a:ln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lnTo>
                  <a:pt x="10668" y="1098804"/>
                </a:lnTo>
                <a:lnTo>
                  <a:pt x="6096" y="1098804"/>
                </a:lnTo>
                <a:lnTo>
                  <a:pt x="10668" y="1103376"/>
                </a:lnTo>
                <a:lnTo>
                  <a:pt x="783336" y="1103376"/>
                </a:lnTo>
                <a:lnTo>
                  <a:pt x="783336" y="1106424"/>
                </a:lnTo>
                <a:lnTo>
                  <a:pt x="781812" y="1107948"/>
                </a:lnTo>
                <a:close/>
              </a:path>
              <a:path w="783589" h="1108075">
                <a:moveTo>
                  <a:pt x="10668" y="9144"/>
                </a:move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close/>
              </a:path>
              <a:path w="783589" h="1108075">
                <a:moveTo>
                  <a:pt x="774192" y="9144"/>
                </a:moveTo>
                <a:lnTo>
                  <a:pt x="10668" y="9144"/>
                </a:lnTo>
                <a:lnTo>
                  <a:pt x="10668" y="4572"/>
                </a:lnTo>
                <a:lnTo>
                  <a:pt x="774192" y="4572"/>
                </a:lnTo>
                <a:lnTo>
                  <a:pt x="774192" y="9144"/>
                </a:lnTo>
                <a:close/>
              </a:path>
              <a:path w="783589" h="1108075">
                <a:moveTo>
                  <a:pt x="774192" y="1103376"/>
                </a:moveTo>
                <a:lnTo>
                  <a:pt x="774192" y="4572"/>
                </a:lnTo>
                <a:lnTo>
                  <a:pt x="778764" y="9144"/>
                </a:lnTo>
                <a:lnTo>
                  <a:pt x="783336" y="9144"/>
                </a:lnTo>
                <a:lnTo>
                  <a:pt x="783336" y="1098804"/>
                </a:lnTo>
                <a:lnTo>
                  <a:pt x="778764" y="1098804"/>
                </a:lnTo>
                <a:lnTo>
                  <a:pt x="774192" y="1103376"/>
                </a:lnTo>
                <a:close/>
              </a:path>
              <a:path w="783589" h="1108075">
                <a:moveTo>
                  <a:pt x="783336" y="9144"/>
                </a:moveTo>
                <a:lnTo>
                  <a:pt x="778764" y="9144"/>
                </a:lnTo>
                <a:lnTo>
                  <a:pt x="774192" y="4572"/>
                </a:lnTo>
                <a:lnTo>
                  <a:pt x="783336" y="4572"/>
                </a:lnTo>
                <a:lnTo>
                  <a:pt x="783336" y="9144"/>
                </a:lnTo>
                <a:close/>
              </a:path>
              <a:path w="783589" h="1108075">
                <a:moveTo>
                  <a:pt x="10668" y="1103376"/>
                </a:moveTo>
                <a:lnTo>
                  <a:pt x="6096" y="1098804"/>
                </a:lnTo>
                <a:lnTo>
                  <a:pt x="10668" y="1098804"/>
                </a:lnTo>
                <a:lnTo>
                  <a:pt x="10668" y="1103376"/>
                </a:lnTo>
                <a:close/>
              </a:path>
              <a:path w="783589" h="1108075">
                <a:moveTo>
                  <a:pt x="774192" y="1103376"/>
                </a:moveTo>
                <a:lnTo>
                  <a:pt x="10668" y="1103376"/>
                </a:lnTo>
                <a:lnTo>
                  <a:pt x="10668" y="1098804"/>
                </a:lnTo>
                <a:lnTo>
                  <a:pt x="774192" y="1098804"/>
                </a:lnTo>
                <a:lnTo>
                  <a:pt x="774192" y="1103376"/>
                </a:lnTo>
                <a:close/>
              </a:path>
              <a:path w="783589" h="1108075">
                <a:moveTo>
                  <a:pt x="783336" y="1103376"/>
                </a:moveTo>
                <a:lnTo>
                  <a:pt x="774192" y="1103376"/>
                </a:lnTo>
                <a:lnTo>
                  <a:pt x="778764" y="1098804"/>
                </a:lnTo>
                <a:lnTo>
                  <a:pt x="783336" y="1098804"/>
                </a:lnTo>
                <a:lnTo>
                  <a:pt x="783336" y="1103376"/>
                </a:lnTo>
                <a:close/>
              </a:path>
            </a:pathLst>
          </a:custGeom>
          <a:solidFill>
            <a:srgbClr val="112F52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38177" y="4052943"/>
            <a:ext cx="697901" cy="960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28765" y="4044875"/>
            <a:ext cx="715496" cy="976593"/>
          </a:xfrm>
          <a:custGeom>
            <a:avLst/>
            <a:gdLst/>
            <a:ahLst/>
            <a:cxnLst/>
            <a:rect l="l" t="t" r="r" b="b"/>
            <a:pathLst>
              <a:path w="810895" h="1106804">
                <a:moveTo>
                  <a:pt x="809244" y="1106424"/>
                </a:moveTo>
                <a:lnTo>
                  <a:pt x="3048" y="1106424"/>
                </a:lnTo>
                <a:lnTo>
                  <a:pt x="0" y="1104900"/>
                </a:lnTo>
                <a:lnTo>
                  <a:pt x="0" y="1524"/>
                </a:lnTo>
                <a:lnTo>
                  <a:pt x="3048" y="0"/>
                </a:lnTo>
                <a:lnTo>
                  <a:pt x="809244" y="0"/>
                </a:lnTo>
                <a:lnTo>
                  <a:pt x="810768" y="1524"/>
                </a:lnTo>
                <a:lnTo>
                  <a:pt x="810768" y="4572"/>
                </a:ln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lnTo>
                  <a:pt x="10668" y="1097280"/>
                </a:lnTo>
                <a:lnTo>
                  <a:pt x="6096" y="1097280"/>
                </a:lnTo>
                <a:lnTo>
                  <a:pt x="10668" y="1101852"/>
                </a:lnTo>
                <a:lnTo>
                  <a:pt x="810768" y="1101852"/>
                </a:lnTo>
                <a:lnTo>
                  <a:pt x="810768" y="1104900"/>
                </a:lnTo>
                <a:lnTo>
                  <a:pt x="809244" y="1106424"/>
                </a:lnTo>
                <a:close/>
              </a:path>
              <a:path w="810895" h="1106804">
                <a:moveTo>
                  <a:pt x="10668" y="9144"/>
                </a:move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close/>
              </a:path>
              <a:path w="810895" h="1106804">
                <a:moveTo>
                  <a:pt x="801624" y="9144"/>
                </a:moveTo>
                <a:lnTo>
                  <a:pt x="10668" y="9144"/>
                </a:lnTo>
                <a:lnTo>
                  <a:pt x="10668" y="4572"/>
                </a:lnTo>
                <a:lnTo>
                  <a:pt x="801624" y="4572"/>
                </a:lnTo>
                <a:lnTo>
                  <a:pt x="801624" y="9144"/>
                </a:lnTo>
                <a:close/>
              </a:path>
              <a:path w="810895" h="1106804">
                <a:moveTo>
                  <a:pt x="801624" y="1101852"/>
                </a:moveTo>
                <a:lnTo>
                  <a:pt x="801624" y="4572"/>
                </a:lnTo>
                <a:lnTo>
                  <a:pt x="806196" y="9144"/>
                </a:lnTo>
                <a:lnTo>
                  <a:pt x="810768" y="9144"/>
                </a:lnTo>
                <a:lnTo>
                  <a:pt x="810768" y="1097280"/>
                </a:lnTo>
                <a:lnTo>
                  <a:pt x="806196" y="1097280"/>
                </a:lnTo>
                <a:lnTo>
                  <a:pt x="801624" y="1101852"/>
                </a:lnTo>
                <a:close/>
              </a:path>
              <a:path w="810895" h="1106804">
                <a:moveTo>
                  <a:pt x="810768" y="9144"/>
                </a:moveTo>
                <a:lnTo>
                  <a:pt x="806196" y="9144"/>
                </a:lnTo>
                <a:lnTo>
                  <a:pt x="801624" y="4572"/>
                </a:lnTo>
                <a:lnTo>
                  <a:pt x="810768" y="4572"/>
                </a:lnTo>
                <a:lnTo>
                  <a:pt x="810768" y="9144"/>
                </a:lnTo>
                <a:close/>
              </a:path>
              <a:path w="810895" h="1106804">
                <a:moveTo>
                  <a:pt x="10668" y="1101852"/>
                </a:moveTo>
                <a:lnTo>
                  <a:pt x="6096" y="1097280"/>
                </a:lnTo>
                <a:lnTo>
                  <a:pt x="10668" y="1097280"/>
                </a:lnTo>
                <a:lnTo>
                  <a:pt x="10668" y="1101852"/>
                </a:lnTo>
                <a:close/>
              </a:path>
              <a:path w="810895" h="1106804">
                <a:moveTo>
                  <a:pt x="801624" y="1101852"/>
                </a:moveTo>
                <a:lnTo>
                  <a:pt x="10668" y="1101852"/>
                </a:lnTo>
                <a:lnTo>
                  <a:pt x="10668" y="1097280"/>
                </a:lnTo>
                <a:lnTo>
                  <a:pt x="801624" y="1097280"/>
                </a:lnTo>
                <a:lnTo>
                  <a:pt x="801624" y="1101852"/>
                </a:lnTo>
                <a:close/>
              </a:path>
              <a:path w="810895" h="1106804">
                <a:moveTo>
                  <a:pt x="810768" y="1101852"/>
                </a:moveTo>
                <a:lnTo>
                  <a:pt x="801624" y="1101852"/>
                </a:lnTo>
                <a:lnTo>
                  <a:pt x="806196" y="1097280"/>
                </a:lnTo>
                <a:lnTo>
                  <a:pt x="810768" y="1097280"/>
                </a:lnTo>
                <a:lnTo>
                  <a:pt x="810768" y="1101852"/>
                </a:lnTo>
                <a:close/>
              </a:path>
            </a:pathLst>
          </a:custGeom>
          <a:solidFill>
            <a:srgbClr val="112F52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23486" y="4051598"/>
            <a:ext cx="677732" cy="960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15418" y="4043530"/>
            <a:ext cx="694204" cy="976593"/>
          </a:xfrm>
          <a:custGeom>
            <a:avLst/>
            <a:gdLst/>
            <a:ahLst/>
            <a:cxnLst/>
            <a:rect l="l" t="t" r="r" b="b"/>
            <a:pathLst>
              <a:path w="786765" h="1106804">
                <a:moveTo>
                  <a:pt x="784860" y="1106424"/>
                </a:moveTo>
                <a:lnTo>
                  <a:pt x="1524" y="1106424"/>
                </a:lnTo>
                <a:lnTo>
                  <a:pt x="0" y="1104900"/>
                </a:lnTo>
                <a:lnTo>
                  <a:pt x="0" y="1524"/>
                </a:lnTo>
                <a:lnTo>
                  <a:pt x="1524" y="0"/>
                </a:lnTo>
                <a:lnTo>
                  <a:pt x="784860" y="0"/>
                </a:lnTo>
                <a:lnTo>
                  <a:pt x="786384" y="1524"/>
                </a:lnTo>
                <a:lnTo>
                  <a:pt x="78638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097280"/>
                </a:lnTo>
                <a:lnTo>
                  <a:pt x="4572" y="1097280"/>
                </a:lnTo>
                <a:lnTo>
                  <a:pt x="9144" y="1101852"/>
                </a:lnTo>
                <a:lnTo>
                  <a:pt x="786384" y="1101852"/>
                </a:lnTo>
                <a:lnTo>
                  <a:pt x="786384" y="1104900"/>
                </a:lnTo>
                <a:lnTo>
                  <a:pt x="784860" y="1106424"/>
                </a:lnTo>
                <a:close/>
              </a:path>
              <a:path w="786765" h="1106804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86765" h="1106804">
                <a:moveTo>
                  <a:pt x="777240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77240" y="4572"/>
                </a:lnTo>
                <a:lnTo>
                  <a:pt x="777240" y="9144"/>
                </a:lnTo>
                <a:close/>
              </a:path>
              <a:path w="786765" h="1106804">
                <a:moveTo>
                  <a:pt x="777240" y="1101852"/>
                </a:moveTo>
                <a:lnTo>
                  <a:pt x="777240" y="4572"/>
                </a:lnTo>
                <a:lnTo>
                  <a:pt x="781812" y="9144"/>
                </a:lnTo>
                <a:lnTo>
                  <a:pt x="786384" y="9144"/>
                </a:lnTo>
                <a:lnTo>
                  <a:pt x="786384" y="1097280"/>
                </a:lnTo>
                <a:lnTo>
                  <a:pt x="781812" y="1097280"/>
                </a:lnTo>
                <a:lnTo>
                  <a:pt x="777240" y="1101852"/>
                </a:lnTo>
                <a:close/>
              </a:path>
              <a:path w="786765" h="1106804">
                <a:moveTo>
                  <a:pt x="786384" y="9144"/>
                </a:moveTo>
                <a:lnTo>
                  <a:pt x="781812" y="9144"/>
                </a:lnTo>
                <a:lnTo>
                  <a:pt x="777240" y="4572"/>
                </a:lnTo>
                <a:lnTo>
                  <a:pt x="786384" y="4572"/>
                </a:lnTo>
                <a:lnTo>
                  <a:pt x="786384" y="9144"/>
                </a:lnTo>
                <a:close/>
              </a:path>
              <a:path w="786765" h="1106804">
                <a:moveTo>
                  <a:pt x="9144" y="1101852"/>
                </a:moveTo>
                <a:lnTo>
                  <a:pt x="4572" y="1097280"/>
                </a:lnTo>
                <a:lnTo>
                  <a:pt x="9144" y="1097280"/>
                </a:lnTo>
                <a:lnTo>
                  <a:pt x="9144" y="1101852"/>
                </a:lnTo>
                <a:close/>
              </a:path>
              <a:path w="786765" h="1106804">
                <a:moveTo>
                  <a:pt x="777240" y="1101852"/>
                </a:moveTo>
                <a:lnTo>
                  <a:pt x="9144" y="1101852"/>
                </a:lnTo>
                <a:lnTo>
                  <a:pt x="9144" y="1097280"/>
                </a:lnTo>
                <a:lnTo>
                  <a:pt x="777240" y="1097280"/>
                </a:lnTo>
                <a:lnTo>
                  <a:pt x="777240" y="1101852"/>
                </a:lnTo>
                <a:close/>
              </a:path>
              <a:path w="786765" h="1106804">
                <a:moveTo>
                  <a:pt x="786384" y="1101852"/>
                </a:moveTo>
                <a:lnTo>
                  <a:pt x="777240" y="1101852"/>
                </a:lnTo>
                <a:lnTo>
                  <a:pt x="781812" y="1097280"/>
                </a:lnTo>
                <a:lnTo>
                  <a:pt x="786384" y="1097280"/>
                </a:lnTo>
                <a:lnTo>
                  <a:pt x="786384" y="1101852"/>
                </a:lnTo>
                <a:close/>
              </a:path>
            </a:pathLst>
          </a:custGeom>
          <a:solidFill>
            <a:srgbClr val="112F52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61883" y="1822077"/>
            <a:ext cx="2073536" cy="34626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907638" y="6143984"/>
            <a:ext cx="2155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588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55" defTabSz="806867">
              <a:lnSpc>
                <a:spcPts val="1244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4</a:t>
            </a:fld>
            <a:endParaRPr sz="1059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18449" y="6185411"/>
            <a:ext cx="206692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proprietary </a:t>
            </a:r>
            <a:r>
              <a:rPr sz="794" spc="53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794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62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5228" y="698796"/>
            <a:ext cx="1319493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71" dirty="0">
                <a:solidFill>
                  <a:srgbClr val="001F60"/>
                </a:solidFill>
              </a:rPr>
              <a:t>Lithium-ion</a:t>
            </a:r>
            <a:endParaRPr sz="1941"/>
          </a:p>
        </p:txBody>
      </p:sp>
      <p:sp>
        <p:nvSpPr>
          <p:cNvPr id="14" name="object 14"/>
          <p:cNvSpPr txBox="1"/>
          <p:nvPr/>
        </p:nvSpPr>
        <p:spPr>
          <a:xfrm>
            <a:off x="2330383" y="6143983"/>
            <a:ext cx="13447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1822"/>
              </a:lnSpc>
            </a:pP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5556" y="2655352"/>
            <a:ext cx="6548157" cy="43163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2735" spc="62" dirty="0">
                <a:solidFill>
                  <a:prstClr val="black"/>
                </a:solidFill>
                <a:latin typeface="Times New Roman"/>
                <a:cs typeface="Times New Roman"/>
              </a:rPr>
              <a:t>Les </a:t>
            </a:r>
            <a:r>
              <a:rPr sz="2735" spc="313" dirty="0">
                <a:solidFill>
                  <a:prstClr val="black"/>
                </a:solidFill>
                <a:latin typeface="Times New Roman"/>
                <a:cs typeface="Times New Roman"/>
              </a:rPr>
              <a:t>accumulateurs </a:t>
            </a:r>
            <a:r>
              <a:rPr sz="2735" spc="101" dirty="0">
                <a:solidFill>
                  <a:prstClr val="black"/>
                </a:solidFill>
                <a:latin typeface="Times New Roman"/>
                <a:cs typeface="Times New Roman"/>
              </a:rPr>
              <a:t>Lithium-ion </a:t>
            </a:r>
            <a:r>
              <a:rPr sz="2735" spc="53" dirty="0">
                <a:solidFill>
                  <a:prstClr val="black"/>
                </a:solidFill>
                <a:latin typeface="Times New Roman"/>
                <a:cs typeface="Times New Roman"/>
              </a:rPr>
              <a:t>(Li-ion)</a:t>
            </a:r>
            <a:r>
              <a:rPr sz="2735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3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7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8401" y="3443295"/>
            <a:ext cx="3223371" cy="75119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spc="190" dirty="0">
                <a:solidFill>
                  <a:prstClr val="black"/>
                </a:solidFill>
                <a:latin typeface="Times New Roman"/>
                <a:cs typeface="Times New Roman"/>
              </a:rPr>
              <a:t>1/ </a:t>
            </a:r>
            <a:r>
              <a:rPr sz="1588" spc="106" dirty="0">
                <a:solidFill>
                  <a:prstClr val="black"/>
                </a:solidFill>
                <a:latin typeface="Times New Roman"/>
                <a:cs typeface="Times New Roman"/>
              </a:rPr>
              <a:t>Description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588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4" dirty="0">
                <a:solidFill>
                  <a:prstClr val="black"/>
                </a:solidFill>
                <a:latin typeface="Times New Roman"/>
                <a:cs typeface="Times New Roman"/>
              </a:rPr>
              <a:t>fonctionnement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"/>
              </a:spcBef>
            </a:pPr>
            <a:endParaRPr sz="163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defTabSz="806867"/>
            <a:r>
              <a:rPr sz="1588" spc="190" dirty="0">
                <a:solidFill>
                  <a:prstClr val="black"/>
                </a:solidFill>
                <a:latin typeface="Times New Roman"/>
                <a:cs typeface="Times New Roman"/>
              </a:rPr>
              <a:t>2/ </a:t>
            </a:r>
            <a:r>
              <a:rPr sz="1588" spc="124" dirty="0">
                <a:solidFill>
                  <a:prstClr val="black"/>
                </a:solidFill>
                <a:latin typeface="Times New Roman"/>
                <a:cs typeface="Times New Roman"/>
              </a:rPr>
              <a:t>Propriétés/</a:t>
            </a:r>
            <a:r>
              <a:rPr sz="1588" spc="-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37" dirty="0">
                <a:solidFill>
                  <a:prstClr val="black"/>
                </a:solidFill>
                <a:latin typeface="Times New Roman"/>
                <a:cs typeface="Times New Roman"/>
              </a:rPr>
              <a:t>sécurité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8470" y="6174480"/>
            <a:ext cx="2027704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defTabSz="806867">
              <a:spcBef>
                <a:spcPts val="119"/>
              </a:spcBef>
            </a:pPr>
            <a:r>
              <a:rPr sz="750" spc="53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50" spc="75" dirty="0">
                <a:solidFill>
                  <a:prstClr val="black"/>
                </a:solidFill>
                <a:latin typeface="Times New Roman"/>
                <a:cs typeface="Times New Roman"/>
              </a:rPr>
              <a:t>proprietary</a:t>
            </a:r>
            <a:r>
              <a:rPr sz="750" spc="-1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50" spc="66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sz="750" spc="13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50" spc="75" dirty="0">
                <a:solidFill>
                  <a:prstClr val="black"/>
                </a:solidFill>
                <a:latin typeface="Times New Roman"/>
                <a:cs typeface="Times New Roman"/>
              </a:rPr>
              <a:t>Confidential</a:t>
            </a: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2287" y="751211"/>
            <a:ext cx="1288676" cy="30268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897" spc="-331" dirty="0">
                <a:solidFill>
                  <a:srgbClr val="001F60"/>
                </a:solidFill>
              </a:rPr>
              <a:t>L</a:t>
            </a:r>
            <a:r>
              <a:rPr sz="1897" spc="-75" dirty="0">
                <a:solidFill>
                  <a:srgbClr val="001F60"/>
                </a:solidFill>
              </a:rPr>
              <a:t>i</a:t>
            </a:r>
            <a:r>
              <a:rPr sz="1897" spc="35" dirty="0">
                <a:solidFill>
                  <a:srgbClr val="001F60"/>
                </a:solidFill>
              </a:rPr>
              <a:t>t</a:t>
            </a:r>
            <a:r>
              <a:rPr sz="1897" spc="185" dirty="0">
                <a:solidFill>
                  <a:srgbClr val="001F60"/>
                </a:solidFill>
              </a:rPr>
              <a:t>h</a:t>
            </a:r>
            <a:r>
              <a:rPr sz="1897" spc="-75" dirty="0">
                <a:solidFill>
                  <a:srgbClr val="001F60"/>
                </a:solidFill>
              </a:rPr>
              <a:t>i</a:t>
            </a:r>
            <a:r>
              <a:rPr sz="1897" spc="185" dirty="0">
                <a:solidFill>
                  <a:srgbClr val="001F60"/>
                </a:solidFill>
              </a:rPr>
              <a:t>u</a:t>
            </a:r>
            <a:r>
              <a:rPr sz="1897" spc="300" dirty="0">
                <a:solidFill>
                  <a:srgbClr val="001F60"/>
                </a:solidFill>
              </a:rPr>
              <a:t>m</a:t>
            </a:r>
            <a:r>
              <a:rPr sz="1897" spc="159" dirty="0">
                <a:solidFill>
                  <a:srgbClr val="001F60"/>
                </a:solidFill>
              </a:rPr>
              <a:t>-</a:t>
            </a:r>
            <a:r>
              <a:rPr sz="1897" spc="-75" dirty="0">
                <a:solidFill>
                  <a:srgbClr val="001F60"/>
                </a:solidFill>
              </a:rPr>
              <a:t>i</a:t>
            </a:r>
            <a:r>
              <a:rPr sz="1897" spc="260" dirty="0">
                <a:solidFill>
                  <a:srgbClr val="001F60"/>
                </a:solidFill>
              </a:rPr>
              <a:t>o</a:t>
            </a:r>
            <a:r>
              <a:rPr sz="1897" spc="185" dirty="0">
                <a:solidFill>
                  <a:srgbClr val="001F60"/>
                </a:solidFill>
              </a:rPr>
              <a:t>n</a:t>
            </a:r>
            <a:endParaRPr sz="1897"/>
          </a:p>
        </p:txBody>
      </p:sp>
      <p:sp>
        <p:nvSpPr>
          <p:cNvPr id="13" name="object 13"/>
          <p:cNvSpPr txBox="1"/>
          <p:nvPr/>
        </p:nvSpPr>
        <p:spPr>
          <a:xfrm>
            <a:off x="6133198" y="1788478"/>
            <a:ext cx="3445249" cy="2961474"/>
          </a:xfrm>
          <a:prstGeom prst="rect">
            <a:avLst/>
          </a:prstGeom>
        </p:spPr>
        <p:txBody>
          <a:bodyPr vert="horz" wrap="square" lIns="0" tIns="84604" rIns="0" bIns="0" rtlCol="0">
            <a:spAutoFit/>
          </a:bodyPr>
          <a:lstStyle/>
          <a:p>
            <a:pPr marL="11206" defTabSz="806867">
              <a:spcBef>
                <a:spcPts val="666"/>
              </a:spcBef>
            </a:pPr>
            <a:r>
              <a:rPr sz="1324" spc="9" dirty="0">
                <a:solidFill>
                  <a:prstClr val="black"/>
                </a:solidFill>
                <a:latin typeface="Times New Roman"/>
                <a:cs typeface="Times New Roman"/>
              </a:rPr>
              <a:t>MAIN</a:t>
            </a:r>
            <a:r>
              <a:rPr sz="1324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4" spc="-13" dirty="0">
                <a:solidFill>
                  <a:prstClr val="black"/>
                </a:solidFill>
                <a:latin typeface="Times New Roman"/>
                <a:cs typeface="Times New Roman"/>
              </a:rPr>
              <a:t>APPLICATIONS</a:t>
            </a:r>
            <a:endParaRPr sz="132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631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180" dirty="0">
                <a:solidFill>
                  <a:prstClr val="black"/>
                </a:solidFill>
                <a:latin typeface="Times New Roman"/>
                <a:cs typeface="Times New Roman"/>
              </a:rPr>
              <a:t>Space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5" dirty="0">
                <a:solidFill>
                  <a:prstClr val="black"/>
                </a:solidFill>
                <a:latin typeface="Times New Roman"/>
                <a:cs typeface="Times New Roman"/>
              </a:rPr>
              <a:t>launchers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216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62" dirty="0">
                <a:solidFill>
                  <a:prstClr val="black"/>
                </a:solidFill>
                <a:latin typeface="Times New Roman"/>
                <a:cs typeface="Times New Roman"/>
              </a:rPr>
              <a:t>satellites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2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97" dirty="0">
                <a:solidFill>
                  <a:prstClr val="black"/>
                </a:solidFill>
                <a:latin typeface="Times New Roman"/>
                <a:cs typeface="Times New Roman"/>
              </a:rPr>
              <a:t>Marine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2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9" dirty="0">
                <a:solidFill>
                  <a:prstClr val="black"/>
                </a:solidFill>
                <a:latin typeface="Times New Roman"/>
                <a:cs typeface="Times New Roman"/>
              </a:rPr>
              <a:t>Military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1" dirty="0">
                <a:solidFill>
                  <a:prstClr val="black"/>
                </a:solidFill>
                <a:latin typeface="Times New Roman"/>
                <a:cs typeface="Times New Roman"/>
              </a:rPr>
              <a:t>systems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7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53" dirty="0">
                <a:solidFill>
                  <a:prstClr val="black"/>
                </a:solidFill>
                <a:latin typeface="Times New Roman"/>
                <a:cs typeface="Times New Roman"/>
              </a:rPr>
              <a:t>Aircraft </a:t>
            </a:r>
            <a:r>
              <a:rPr sz="1235" spc="97" dirty="0">
                <a:solidFill>
                  <a:prstClr val="black"/>
                </a:solidFill>
                <a:latin typeface="Times New Roman"/>
                <a:cs typeface="Times New Roman"/>
              </a:rPr>
              <a:t>safety </a:t>
            </a:r>
            <a:r>
              <a:rPr sz="1235" spc="212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235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starting 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systems,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2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Storage 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renewable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energy</a:t>
            </a:r>
            <a:r>
              <a:rPr sz="1235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57" dirty="0">
                <a:solidFill>
                  <a:prstClr val="black"/>
                </a:solidFill>
                <a:latin typeface="Times New Roman"/>
                <a:cs typeface="Times New Roman"/>
              </a:rPr>
              <a:t>installations,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7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Back </a:t>
            </a:r>
            <a:r>
              <a:rPr sz="1235" spc="172" dirty="0">
                <a:solidFill>
                  <a:prstClr val="black"/>
                </a:solidFill>
                <a:latin typeface="Times New Roman"/>
                <a:cs typeface="Times New Roman"/>
              </a:rPr>
              <a:t>up 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industrial</a:t>
            </a:r>
            <a:r>
              <a:rPr sz="1235" spc="-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57" dirty="0">
                <a:solidFill>
                  <a:prstClr val="black"/>
                </a:solidFill>
                <a:latin typeface="Times New Roman"/>
                <a:cs typeface="Times New Roman"/>
              </a:rPr>
              <a:t>installations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2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Back </a:t>
            </a:r>
            <a:r>
              <a:rPr sz="1235" spc="172" dirty="0">
                <a:solidFill>
                  <a:prstClr val="black"/>
                </a:solidFill>
                <a:latin typeface="Times New Roman"/>
                <a:cs typeface="Times New Roman"/>
              </a:rPr>
              <a:t>up </a:t>
            </a:r>
            <a:r>
              <a:rPr sz="1235" spc="31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telecommunications</a:t>
            </a:r>
            <a:r>
              <a:rPr sz="1235" spc="-2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networks,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32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84" dirty="0">
                <a:solidFill>
                  <a:prstClr val="black"/>
                </a:solidFill>
                <a:latin typeface="Times New Roman"/>
                <a:cs typeface="Times New Roman"/>
              </a:rPr>
              <a:t>Motive</a:t>
            </a:r>
            <a:r>
              <a:rPr sz="1235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power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3" dirty="0">
                <a:solidFill>
                  <a:prstClr val="black"/>
                </a:solidFill>
                <a:latin typeface="Times New Roman"/>
                <a:cs typeface="Times New Roman"/>
              </a:rPr>
              <a:t>road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93" dirty="0">
                <a:solidFill>
                  <a:prstClr val="black"/>
                </a:solidFill>
                <a:latin typeface="Times New Roman"/>
                <a:cs typeface="Times New Roman"/>
              </a:rPr>
              <a:t>vehicles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(eg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1" dirty="0">
                <a:solidFill>
                  <a:prstClr val="black"/>
                </a:solidFill>
                <a:latin typeface="Times New Roman"/>
                <a:cs typeface="Times New Roman"/>
              </a:rPr>
              <a:t>buses)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marR="282403" indent="-200036" defTabSz="806867">
              <a:lnSpc>
                <a:spcPts val="1474"/>
              </a:lnSpc>
              <a:spcBef>
                <a:spcPts val="715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84" dirty="0">
                <a:solidFill>
                  <a:prstClr val="black"/>
                </a:solidFill>
                <a:latin typeface="Times New Roman"/>
                <a:cs typeface="Times New Roman"/>
              </a:rPr>
              <a:t>Motive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power 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industrial </a:t>
            </a:r>
            <a:r>
              <a:rPr sz="1235" spc="88" dirty="0">
                <a:solidFill>
                  <a:prstClr val="black"/>
                </a:solidFill>
                <a:latin typeface="Times New Roman"/>
                <a:cs typeface="Times New Roman"/>
              </a:rPr>
              <a:t>vehicles</a:t>
            </a:r>
            <a:r>
              <a:rPr sz="1235" spc="-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50" dirty="0">
                <a:solidFill>
                  <a:prstClr val="black"/>
                </a:solidFill>
                <a:latin typeface="Times New Roman"/>
                <a:cs typeface="Times New Roman"/>
              </a:rPr>
              <a:t>(eg  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forklifts)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1242" indent="-200036" defTabSz="806867">
              <a:spcBef>
                <a:spcPts val="427"/>
              </a:spcBef>
              <a:buClr>
                <a:srgbClr val="001F60"/>
              </a:buClr>
              <a:buSzPct val="117857"/>
              <a:buFontTx/>
              <a:buChar char=""/>
              <a:tabLst>
                <a:tab pos="211242" algn="l"/>
                <a:tab pos="211802" algn="l"/>
              </a:tabLst>
            </a:pPr>
            <a:r>
              <a:rPr sz="1235" spc="57" dirty="0">
                <a:solidFill>
                  <a:prstClr val="black"/>
                </a:solidFill>
                <a:latin typeface="Times New Roman"/>
                <a:cs typeface="Times New Roman"/>
              </a:rPr>
              <a:t>Railways </a:t>
            </a:r>
            <a:r>
              <a:rPr sz="1235" spc="154" dirty="0">
                <a:solidFill>
                  <a:prstClr val="black"/>
                </a:solidFill>
                <a:latin typeface="Times New Roman"/>
                <a:cs typeface="Times New Roman"/>
              </a:rPr>
              <a:t>back-up </a:t>
            </a:r>
            <a:r>
              <a:rPr sz="1235" spc="212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235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75" dirty="0">
                <a:solidFill>
                  <a:prstClr val="black"/>
                </a:solidFill>
                <a:latin typeface="Times New Roman"/>
                <a:cs typeface="Times New Roman"/>
              </a:rPr>
              <a:t>hybrid </a:t>
            </a: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traction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20789" y="4164554"/>
            <a:ext cx="1372944" cy="982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32729" y="2097741"/>
            <a:ext cx="1464385" cy="9197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2729" y="3047104"/>
            <a:ext cx="1464385" cy="1073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20789" y="2093707"/>
            <a:ext cx="1372944" cy="1017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27350" y="4164554"/>
            <a:ext cx="1469764" cy="9789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03306" y="4047565"/>
            <a:ext cx="1413286" cy="907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20788" y="3182919"/>
            <a:ext cx="1379668" cy="876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0519" y="6152956"/>
            <a:ext cx="611841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662" spc="-31" dirty="0">
                <a:solidFill>
                  <a:prstClr val="black"/>
                </a:solidFill>
                <a:latin typeface="Times New Roman"/>
                <a:cs typeface="Times New Roman"/>
              </a:rPr>
              <a:t>EVOLIS- </a:t>
            </a:r>
            <a:r>
              <a:rPr sz="662" spc="35" dirty="0">
                <a:solidFill>
                  <a:prstClr val="black"/>
                </a:solidFill>
                <a:latin typeface="Times New Roman"/>
                <a:cs typeface="Times New Roman"/>
              </a:rPr>
              <a:t>Saft</a:t>
            </a:r>
            <a:r>
              <a:rPr sz="662" spc="-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62" spc="18" dirty="0">
                <a:solidFill>
                  <a:prstClr val="black"/>
                </a:solidFill>
                <a:latin typeface="Times New Roman"/>
                <a:cs typeface="Times New Roman"/>
              </a:rPr>
              <a:t>6-</a:t>
            </a: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0927" y="6088314"/>
            <a:ext cx="763681" cy="320179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defTabSz="806867">
              <a:spcBef>
                <a:spcPts val="115"/>
              </a:spcBef>
              <a:tabLst>
                <a:tab pos="270636" algn="l"/>
              </a:tabLst>
            </a:pPr>
            <a:r>
              <a:rPr sz="1985" spc="119" dirty="0">
                <a:solidFill>
                  <a:prstClr val="black"/>
                </a:solidFill>
                <a:latin typeface="Times New Roman"/>
                <a:cs typeface="Times New Roman"/>
              </a:rPr>
              <a:t>7	</a:t>
            </a:r>
            <a:r>
              <a:rPr sz="993" spc="53" baseline="3703" dirty="0">
                <a:solidFill>
                  <a:prstClr val="black"/>
                </a:solidFill>
                <a:latin typeface="Times New Roman"/>
                <a:cs typeface="Times New Roman"/>
              </a:rPr>
              <a:t>7 NOV</a:t>
            </a:r>
            <a:r>
              <a:rPr sz="993" spc="-59" baseline="37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93" spc="53" baseline="3703" dirty="0">
                <a:solidFill>
                  <a:prstClr val="black"/>
                </a:solidFill>
                <a:latin typeface="Times New Roman"/>
                <a:cs typeface="Times New Roman"/>
              </a:rPr>
              <a:t>2019</a:t>
            </a:r>
            <a:endParaRPr sz="993" baseline="370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5228" y="698796"/>
            <a:ext cx="3278281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44" dirty="0">
                <a:solidFill>
                  <a:srgbClr val="004660"/>
                </a:solidFill>
              </a:rPr>
              <a:t>Les </a:t>
            </a:r>
            <a:r>
              <a:rPr sz="1941" spc="172" dirty="0">
                <a:solidFill>
                  <a:srgbClr val="004660"/>
                </a:solidFill>
              </a:rPr>
              <a:t>principaux</a:t>
            </a:r>
            <a:r>
              <a:rPr sz="1941" spc="49" dirty="0">
                <a:solidFill>
                  <a:srgbClr val="004660"/>
                </a:solidFill>
              </a:rPr>
              <a:t> </a:t>
            </a:r>
            <a:r>
              <a:rPr sz="1941" spc="234" dirty="0">
                <a:solidFill>
                  <a:srgbClr val="004660"/>
                </a:solidFill>
              </a:rPr>
              <a:t>composants</a:t>
            </a:r>
            <a:endParaRPr sz="1941"/>
          </a:p>
        </p:txBody>
      </p:sp>
      <p:sp>
        <p:nvSpPr>
          <p:cNvPr id="12" name="object 12"/>
          <p:cNvSpPr txBox="1"/>
          <p:nvPr/>
        </p:nvSpPr>
        <p:spPr>
          <a:xfrm>
            <a:off x="2396321" y="1792055"/>
            <a:ext cx="4970369" cy="3037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023" indent="-304816" defTabSz="806867">
              <a:lnSpc>
                <a:spcPts val="2347"/>
              </a:lnSpc>
              <a:buClr>
                <a:srgbClr val="112F52"/>
              </a:buClr>
              <a:buSzPct val="10952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853" spc="13" dirty="0">
                <a:solidFill>
                  <a:prstClr val="black"/>
                </a:solidFill>
                <a:latin typeface="Times New Roman"/>
                <a:cs typeface="Times New Roman"/>
              </a:rPr>
              <a:t>Un </a:t>
            </a:r>
            <a:r>
              <a:rPr sz="1853" spc="221" dirty="0">
                <a:solidFill>
                  <a:prstClr val="black"/>
                </a:solidFill>
                <a:latin typeface="Times New Roman"/>
                <a:cs typeface="Times New Roman"/>
              </a:rPr>
              <a:t>accumulateur </a:t>
            </a:r>
            <a:r>
              <a:rPr sz="1853" spc="18" dirty="0">
                <a:solidFill>
                  <a:prstClr val="black"/>
                </a:solidFill>
                <a:latin typeface="Times New Roman"/>
                <a:cs typeface="Times New Roman"/>
              </a:rPr>
              <a:t>Li-ion </a:t>
            </a:r>
            <a:r>
              <a:rPr sz="1853" spc="163" dirty="0">
                <a:solidFill>
                  <a:prstClr val="black"/>
                </a:solidFill>
                <a:latin typeface="Times New Roman"/>
                <a:cs typeface="Times New Roman"/>
              </a:rPr>
              <a:t>est </a:t>
            </a:r>
            <a:r>
              <a:rPr sz="1853" spc="159" dirty="0">
                <a:solidFill>
                  <a:prstClr val="black"/>
                </a:solidFill>
                <a:latin typeface="Times New Roman"/>
                <a:cs typeface="Times New Roman"/>
              </a:rPr>
              <a:t>constitué </a:t>
            </a:r>
            <a:r>
              <a:rPr sz="1853" spc="335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853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3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185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819" defTabSz="806867">
              <a:spcBef>
                <a:spcPts val="1910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588" spc="110" dirty="0">
                <a:solidFill>
                  <a:prstClr val="black"/>
                </a:solidFill>
                <a:latin typeface="Times New Roman"/>
                <a:cs typeface="Times New Roman"/>
              </a:rPr>
              <a:t>Une </a:t>
            </a:r>
            <a:r>
              <a:rPr sz="1588" spc="185" dirty="0">
                <a:solidFill>
                  <a:prstClr val="black"/>
                </a:solidFill>
                <a:latin typeface="Times New Roman"/>
                <a:cs typeface="Times New Roman"/>
              </a:rPr>
              <a:t>électrode </a:t>
            </a:r>
            <a:r>
              <a:rPr sz="1588" spc="176" dirty="0">
                <a:solidFill>
                  <a:prstClr val="black"/>
                </a:solidFill>
                <a:latin typeface="Times New Roman"/>
                <a:cs typeface="Times New Roman"/>
              </a:rPr>
              <a:t>négative</a:t>
            </a:r>
            <a:r>
              <a:rPr sz="1588" spc="-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02" dirty="0">
                <a:solidFill>
                  <a:prstClr val="black"/>
                </a:solidFill>
                <a:latin typeface="Times New Roman"/>
                <a:cs typeface="Times New Roman"/>
              </a:rPr>
              <a:t>(anode)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9"/>
              </a:spcBef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819" defTabSz="806867">
              <a:spcBef>
                <a:spcPts val="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588" spc="110" dirty="0">
                <a:solidFill>
                  <a:prstClr val="black"/>
                </a:solidFill>
                <a:latin typeface="Times New Roman"/>
                <a:cs typeface="Times New Roman"/>
              </a:rPr>
              <a:t>Une </a:t>
            </a:r>
            <a:r>
              <a:rPr sz="1588" spc="185" dirty="0">
                <a:solidFill>
                  <a:prstClr val="black"/>
                </a:solidFill>
                <a:latin typeface="Times New Roman"/>
                <a:cs typeface="Times New Roman"/>
              </a:rPr>
              <a:t>électrode </a:t>
            </a:r>
            <a:r>
              <a:rPr sz="1588" spc="106" dirty="0">
                <a:solidFill>
                  <a:prstClr val="black"/>
                </a:solidFill>
                <a:latin typeface="Times New Roman"/>
                <a:cs typeface="Times New Roman"/>
              </a:rPr>
              <a:t>positive</a:t>
            </a:r>
            <a:r>
              <a:rPr sz="1588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94" dirty="0">
                <a:solidFill>
                  <a:prstClr val="black"/>
                </a:solidFill>
                <a:latin typeface="Times New Roman"/>
                <a:cs typeface="Times New Roman"/>
              </a:rPr>
              <a:t>(cathode)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9"/>
              </a:spcBef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819" defTabSz="806867"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588" spc="137" dirty="0">
                <a:solidFill>
                  <a:prstClr val="black"/>
                </a:solidFill>
                <a:latin typeface="Times New Roman"/>
                <a:cs typeface="Times New Roman"/>
              </a:rPr>
              <a:t>De </a:t>
            </a:r>
            <a:r>
              <a:rPr sz="1588" spc="101" dirty="0">
                <a:solidFill>
                  <a:prstClr val="black"/>
                </a:solidFill>
                <a:latin typeface="Times New Roman"/>
                <a:cs typeface="Times New Roman"/>
              </a:rPr>
              <a:t>l’électrolyte </a:t>
            </a:r>
            <a:r>
              <a:rPr sz="1588" spc="106" dirty="0">
                <a:solidFill>
                  <a:prstClr val="black"/>
                </a:solidFill>
                <a:latin typeface="Times New Roman"/>
                <a:cs typeface="Times New Roman"/>
              </a:rPr>
              <a:t>(liquide </a:t>
            </a:r>
            <a:r>
              <a:rPr sz="1588" spc="265" dirty="0">
                <a:solidFill>
                  <a:prstClr val="black"/>
                </a:solidFill>
                <a:latin typeface="Times New Roman"/>
                <a:cs typeface="Times New Roman"/>
              </a:rPr>
              <a:t>avec</a:t>
            </a:r>
            <a:r>
              <a:rPr sz="1588" spc="-2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97" dirty="0">
                <a:solidFill>
                  <a:prstClr val="black"/>
                </a:solidFill>
                <a:latin typeface="Times New Roman"/>
                <a:cs typeface="Times New Roman"/>
              </a:rPr>
              <a:t>ions </a:t>
            </a:r>
            <a:r>
              <a:rPr sz="1588" spc="-53" dirty="0">
                <a:solidFill>
                  <a:prstClr val="black"/>
                </a:solidFill>
                <a:latin typeface="Times New Roman"/>
                <a:cs typeface="Times New Roman"/>
              </a:rPr>
              <a:t>Li+)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18"/>
              </a:spcBef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819" defTabSz="806867"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588" spc="13" dirty="0">
                <a:solidFill>
                  <a:prstClr val="black"/>
                </a:solidFill>
                <a:latin typeface="Times New Roman"/>
                <a:cs typeface="Times New Roman"/>
              </a:rPr>
              <a:t>Un </a:t>
            </a:r>
            <a:r>
              <a:rPr sz="1588" spc="176" dirty="0">
                <a:solidFill>
                  <a:prstClr val="black"/>
                </a:solidFill>
                <a:latin typeface="Times New Roman"/>
                <a:cs typeface="Times New Roman"/>
              </a:rPr>
              <a:t>séparateur </a:t>
            </a:r>
            <a:r>
              <a:rPr sz="1588" spc="212" dirty="0">
                <a:solidFill>
                  <a:prstClr val="black"/>
                </a:solidFill>
                <a:latin typeface="Times New Roman"/>
                <a:cs typeface="Times New Roman"/>
              </a:rPr>
              <a:t>(membrane</a:t>
            </a:r>
            <a:r>
              <a:rPr sz="1588" spc="-1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poreuse)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433" lvl="1" defTabSz="806867">
              <a:spcBef>
                <a:spcPts val="9"/>
              </a:spcBef>
              <a:buClr>
                <a:srgbClr val="008EC1"/>
              </a:buClr>
              <a:buFont typeface="Times New Roman"/>
              <a:buChar char="•"/>
            </a:pPr>
            <a:endParaRPr sz="167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marR="518300" lvl="1" indent="-239819" defTabSz="806867">
              <a:spcBef>
                <a:spcPts val="4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588" spc="13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1588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16" dirty="0">
                <a:solidFill>
                  <a:prstClr val="black"/>
                </a:solidFill>
                <a:latin typeface="Times New Roman"/>
                <a:cs typeface="Times New Roman"/>
              </a:rPr>
              <a:t>assemblage</a:t>
            </a:r>
            <a:r>
              <a:rPr sz="1588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24" dirty="0">
                <a:solidFill>
                  <a:prstClr val="black"/>
                </a:solidFill>
                <a:latin typeface="Times New Roman"/>
                <a:cs typeface="Times New Roman"/>
              </a:rPr>
              <a:t>mécanique</a:t>
            </a:r>
            <a:r>
              <a:rPr sz="1588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(axe,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85" dirty="0">
                <a:solidFill>
                  <a:prstClr val="black"/>
                </a:solidFill>
                <a:latin typeface="Times New Roman"/>
                <a:cs typeface="Times New Roman"/>
              </a:rPr>
              <a:t>godet,  </a:t>
            </a:r>
            <a:r>
              <a:rPr sz="1588" spc="168" dirty="0">
                <a:solidFill>
                  <a:prstClr val="black"/>
                </a:solidFill>
                <a:latin typeface="Times New Roman"/>
                <a:cs typeface="Times New Roman"/>
              </a:rPr>
              <a:t>couvercle, </a:t>
            </a:r>
            <a:r>
              <a:rPr sz="1588" spc="150" dirty="0">
                <a:solidFill>
                  <a:prstClr val="black"/>
                </a:solidFill>
                <a:latin typeface="Times New Roman"/>
                <a:cs typeface="Times New Roman"/>
              </a:rPr>
              <a:t>bornes,</a:t>
            </a:r>
            <a:r>
              <a:rPr sz="1588" spc="-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46" dirty="0">
                <a:solidFill>
                  <a:prstClr val="black"/>
                </a:solidFill>
                <a:latin typeface="Times New Roman"/>
                <a:cs typeface="Times New Roman"/>
              </a:rPr>
              <a:t>etc…)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51432" y="2576455"/>
            <a:ext cx="716728" cy="2567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2902" y="2663862"/>
            <a:ext cx="1085178" cy="2662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07638" y="6143984"/>
            <a:ext cx="2155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588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 defTabSz="806867">
              <a:lnSpc>
                <a:spcPts val="1822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7</a:t>
            </a:fld>
            <a:endParaRPr spc="84"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35248" y="608680"/>
            <a:ext cx="1956547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-154" dirty="0">
                <a:solidFill>
                  <a:srgbClr val="004660"/>
                </a:solidFill>
              </a:rPr>
              <a:t>F</a:t>
            </a:r>
            <a:r>
              <a:rPr sz="1941" spc="269" dirty="0">
                <a:solidFill>
                  <a:srgbClr val="004660"/>
                </a:solidFill>
              </a:rPr>
              <a:t>o</a:t>
            </a:r>
            <a:r>
              <a:rPr sz="1941" spc="190" dirty="0">
                <a:solidFill>
                  <a:srgbClr val="004660"/>
                </a:solidFill>
              </a:rPr>
              <a:t>n</a:t>
            </a:r>
            <a:r>
              <a:rPr sz="1941" spc="375" dirty="0">
                <a:solidFill>
                  <a:srgbClr val="004660"/>
                </a:solidFill>
              </a:rPr>
              <a:t>c</a:t>
            </a:r>
            <a:r>
              <a:rPr sz="1941" spc="40" dirty="0">
                <a:solidFill>
                  <a:srgbClr val="004660"/>
                </a:solidFill>
              </a:rPr>
              <a:t>t</a:t>
            </a:r>
            <a:r>
              <a:rPr sz="1941" spc="-79" dirty="0">
                <a:solidFill>
                  <a:srgbClr val="004660"/>
                </a:solidFill>
              </a:rPr>
              <a:t>i</a:t>
            </a:r>
            <a:r>
              <a:rPr sz="1941" spc="269" dirty="0">
                <a:solidFill>
                  <a:srgbClr val="004660"/>
                </a:solidFill>
              </a:rPr>
              <a:t>o</a:t>
            </a:r>
            <a:r>
              <a:rPr sz="1941" spc="190" dirty="0">
                <a:solidFill>
                  <a:srgbClr val="004660"/>
                </a:solidFill>
              </a:rPr>
              <a:t>nn</a:t>
            </a:r>
            <a:r>
              <a:rPr sz="1941" spc="375" dirty="0">
                <a:solidFill>
                  <a:srgbClr val="004660"/>
                </a:solidFill>
              </a:rPr>
              <a:t>e</a:t>
            </a:r>
            <a:r>
              <a:rPr sz="1941" spc="309" dirty="0">
                <a:solidFill>
                  <a:srgbClr val="004660"/>
                </a:solidFill>
              </a:rPr>
              <a:t>m</a:t>
            </a:r>
            <a:r>
              <a:rPr sz="1941" spc="375" dirty="0">
                <a:solidFill>
                  <a:srgbClr val="004660"/>
                </a:solidFill>
              </a:rPr>
              <a:t>e</a:t>
            </a:r>
            <a:r>
              <a:rPr sz="1941" spc="190" dirty="0">
                <a:solidFill>
                  <a:srgbClr val="004660"/>
                </a:solidFill>
              </a:rPr>
              <a:t>n</a:t>
            </a:r>
            <a:r>
              <a:rPr sz="1941" spc="40" dirty="0">
                <a:solidFill>
                  <a:srgbClr val="004660"/>
                </a:solidFill>
              </a:rPr>
              <a:t>t</a:t>
            </a:r>
            <a:endParaRPr sz="1941"/>
          </a:p>
        </p:txBody>
      </p:sp>
      <p:sp>
        <p:nvSpPr>
          <p:cNvPr id="12" name="object 12"/>
          <p:cNvSpPr txBox="1"/>
          <p:nvPr/>
        </p:nvSpPr>
        <p:spPr>
          <a:xfrm>
            <a:off x="2052016" y="1419617"/>
            <a:ext cx="5455584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2347"/>
              </a:lnSpc>
            </a:pPr>
            <a:r>
              <a:rPr sz="2030" spc="119" dirty="0">
                <a:solidFill>
                  <a:srgbClr val="112F52"/>
                </a:solidFill>
                <a:latin typeface="Times New Roman"/>
                <a:cs typeface="Times New Roman"/>
              </a:rPr>
              <a:t>– </a:t>
            </a:r>
            <a:r>
              <a:rPr sz="1853" spc="-119" dirty="0">
                <a:solidFill>
                  <a:prstClr val="black"/>
                </a:solidFill>
                <a:latin typeface="Times New Roman"/>
                <a:cs typeface="Times New Roman"/>
              </a:rPr>
              <a:t>BILAN </a:t>
            </a:r>
            <a:r>
              <a:rPr sz="1853" spc="-31" dirty="0">
                <a:solidFill>
                  <a:prstClr val="black"/>
                </a:solidFill>
                <a:latin typeface="Times New Roman"/>
                <a:cs typeface="Times New Roman"/>
              </a:rPr>
              <a:t>GLOBAL </a:t>
            </a:r>
            <a:r>
              <a:rPr sz="1853" spc="322" dirty="0">
                <a:solidFill>
                  <a:prstClr val="black"/>
                </a:solidFill>
                <a:latin typeface="Times New Roman"/>
                <a:cs typeface="Times New Roman"/>
              </a:rPr>
              <a:t>au </a:t>
            </a:r>
            <a:r>
              <a:rPr sz="1853" spc="199" dirty="0">
                <a:solidFill>
                  <a:prstClr val="black"/>
                </a:solidFill>
                <a:latin typeface="Times New Roman"/>
                <a:cs typeface="Times New Roman"/>
              </a:rPr>
              <a:t>niveau </a:t>
            </a:r>
            <a:r>
              <a:rPr sz="1853" spc="36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853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3" spc="190" dirty="0">
                <a:solidFill>
                  <a:prstClr val="black"/>
                </a:solidFill>
                <a:latin typeface="Times New Roman"/>
                <a:cs typeface="Times New Roman"/>
              </a:rPr>
              <a:t>l’accumulateur </a:t>
            </a:r>
            <a:r>
              <a:rPr sz="1853" spc="-4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185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5922" y="5070464"/>
            <a:ext cx="816348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1235" spc="-4" dirty="0">
                <a:solidFill>
                  <a:prstClr val="black"/>
                </a:solidFill>
                <a:latin typeface="Times New Roman"/>
                <a:cs typeface="Times New Roman"/>
              </a:rPr>
              <a:t>NEGATIVE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6392" y="2705549"/>
            <a:ext cx="147918" cy="160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691" y="2835518"/>
            <a:ext cx="6364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18" dirty="0">
                <a:solidFill>
                  <a:srgbClr val="001F60"/>
                </a:solidFill>
                <a:latin typeface="Times New Roman"/>
                <a:cs typeface="Times New Roman"/>
              </a:rPr>
              <a:t>Ion</a:t>
            </a:r>
            <a:r>
              <a:rPr sz="1059" spc="-26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059" spc="-4" dirty="0">
                <a:solidFill>
                  <a:srgbClr val="001F60"/>
                </a:solidFill>
                <a:latin typeface="Times New Roman"/>
                <a:cs typeface="Times New Roman"/>
              </a:rPr>
              <a:t>lithium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92189" y="2197249"/>
            <a:ext cx="196326" cy="215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1941" y="3145266"/>
            <a:ext cx="96819" cy="107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4999" y="3208004"/>
            <a:ext cx="59167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18" dirty="0">
                <a:solidFill>
                  <a:srgbClr val="001F60"/>
                </a:solidFill>
                <a:latin typeface="Times New Roman"/>
                <a:cs typeface="Times New Roman"/>
              </a:rPr>
              <a:t>Ion</a:t>
            </a:r>
            <a:r>
              <a:rPr sz="1059" spc="-31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059" spc="18" dirty="0">
                <a:solidFill>
                  <a:srgbClr val="001F60"/>
                </a:solidFill>
                <a:latin typeface="Times New Roman"/>
                <a:cs typeface="Times New Roman"/>
              </a:rPr>
              <a:t>nickel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960" y="3545990"/>
            <a:ext cx="535641" cy="99732"/>
          </a:xfrm>
          <a:custGeom>
            <a:avLst/>
            <a:gdLst/>
            <a:ahLst/>
            <a:cxnLst/>
            <a:rect l="l" t="t" r="r" b="b"/>
            <a:pathLst>
              <a:path w="607060" h="113029">
                <a:moveTo>
                  <a:pt x="440436" y="112776"/>
                </a:moveTo>
                <a:lnTo>
                  <a:pt x="166116" y="112776"/>
                </a:lnTo>
                <a:lnTo>
                  <a:pt x="0" y="56388"/>
                </a:lnTo>
                <a:lnTo>
                  <a:pt x="166116" y="0"/>
                </a:lnTo>
                <a:lnTo>
                  <a:pt x="440436" y="0"/>
                </a:lnTo>
                <a:lnTo>
                  <a:pt x="606552" y="56388"/>
                </a:lnTo>
                <a:lnTo>
                  <a:pt x="440436" y="112776"/>
                </a:lnTo>
                <a:close/>
              </a:path>
            </a:pathLst>
          </a:custGeom>
          <a:solidFill>
            <a:srgbClr val="00269E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29479" y="3540610"/>
            <a:ext cx="570379" cy="110378"/>
          </a:xfrm>
          <a:custGeom>
            <a:avLst/>
            <a:gdLst/>
            <a:ahLst/>
            <a:cxnLst/>
            <a:rect l="l" t="t" r="r" b="b"/>
            <a:pathLst>
              <a:path w="646430" h="125095">
                <a:moveTo>
                  <a:pt x="461772" y="124968"/>
                </a:moveTo>
                <a:lnTo>
                  <a:pt x="185928" y="124968"/>
                </a:lnTo>
                <a:lnTo>
                  <a:pt x="0" y="62484"/>
                </a:lnTo>
                <a:lnTo>
                  <a:pt x="185928" y="0"/>
                </a:lnTo>
                <a:lnTo>
                  <a:pt x="461772" y="0"/>
                </a:lnTo>
                <a:lnTo>
                  <a:pt x="497753" y="12192"/>
                </a:lnTo>
                <a:lnTo>
                  <a:pt x="188976" y="12192"/>
                </a:lnTo>
                <a:lnTo>
                  <a:pt x="58776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8776" y="68580"/>
                </a:lnTo>
                <a:lnTo>
                  <a:pt x="188976" y="112776"/>
                </a:lnTo>
                <a:lnTo>
                  <a:pt x="497753" y="112776"/>
                </a:lnTo>
                <a:lnTo>
                  <a:pt x="461772" y="124968"/>
                </a:lnTo>
                <a:close/>
              </a:path>
              <a:path w="646430" h="125095">
                <a:moveTo>
                  <a:pt x="606881" y="62484"/>
                </a:moveTo>
                <a:lnTo>
                  <a:pt x="458724" y="12192"/>
                </a:lnTo>
                <a:lnTo>
                  <a:pt x="497753" y="12192"/>
                </a:lnTo>
                <a:lnTo>
                  <a:pt x="628185" y="56388"/>
                </a:lnTo>
                <a:lnTo>
                  <a:pt x="624840" y="56388"/>
                </a:lnTo>
                <a:lnTo>
                  <a:pt x="606881" y="62484"/>
                </a:lnTo>
                <a:close/>
              </a:path>
              <a:path w="646430" h="125095">
                <a:moveTo>
                  <a:pt x="22860" y="68580"/>
                </a:moveTo>
                <a:lnTo>
                  <a:pt x="22860" y="56388"/>
                </a:lnTo>
                <a:lnTo>
                  <a:pt x="40818" y="62484"/>
                </a:lnTo>
                <a:lnTo>
                  <a:pt x="22860" y="68580"/>
                </a:lnTo>
                <a:close/>
              </a:path>
              <a:path w="646430" h="125095">
                <a:moveTo>
                  <a:pt x="40818" y="62484"/>
                </a:moveTo>
                <a:lnTo>
                  <a:pt x="22860" y="56388"/>
                </a:lnTo>
                <a:lnTo>
                  <a:pt x="58776" y="56388"/>
                </a:lnTo>
                <a:lnTo>
                  <a:pt x="40818" y="62484"/>
                </a:lnTo>
                <a:close/>
              </a:path>
              <a:path w="646430" h="125095">
                <a:moveTo>
                  <a:pt x="624840" y="68580"/>
                </a:moveTo>
                <a:lnTo>
                  <a:pt x="606881" y="62484"/>
                </a:lnTo>
                <a:lnTo>
                  <a:pt x="624840" y="56388"/>
                </a:lnTo>
                <a:lnTo>
                  <a:pt x="624840" y="68580"/>
                </a:lnTo>
                <a:close/>
              </a:path>
              <a:path w="646430" h="125095">
                <a:moveTo>
                  <a:pt x="628185" y="68580"/>
                </a:moveTo>
                <a:lnTo>
                  <a:pt x="624840" y="68580"/>
                </a:lnTo>
                <a:lnTo>
                  <a:pt x="624840" y="56388"/>
                </a:lnTo>
                <a:lnTo>
                  <a:pt x="628185" y="56388"/>
                </a:lnTo>
                <a:lnTo>
                  <a:pt x="646176" y="62484"/>
                </a:lnTo>
                <a:lnTo>
                  <a:pt x="628185" y="68580"/>
                </a:lnTo>
                <a:close/>
              </a:path>
              <a:path w="646430" h="125095">
                <a:moveTo>
                  <a:pt x="58776" y="68580"/>
                </a:moveTo>
                <a:lnTo>
                  <a:pt x="22860" y="68580"/>
                </a:lnTo>
                <a:lnTo>
                  <a:pt x="40818" y="62484"/>
                </a:lnTo>
                <a:lnTo>
                  <a:pt x="58776" y="68580"/>
                </a:lnTo>
                <a:close/>
              </a:path>
              <a:path w="646430" h="125095">
                <a:moveTo>
                  <a:pt x="497753" y="112776"/>
                </a:moveTo>
                <a:lnTo>
                  <a:pt x="458724" y="112776"/>
                </a:lnTo>
                <a:lnTo>
                  <a:pt x="606881" y="62484"/>
                </a:lnTo>
                <a:lnTo>
                  <a:pt x="624840" y="68580"/>
                </a:lnTo>
                <a:lnTo>
                  <a:pt x="628185" y="68580"/>
                </a:lnTo>
                <a:lnTo>
                  <a:pt x="497753" y="112776"/>
                </a:lnTo>
                <a:close/>
              </a:path>
              <a:path w="646430" h="125095">
                <a:moveTo>
                  <a:pt x="458724" y="112776"/>
                </a:moveTo>
                <a:lnTo>
                  <a:pt x="188976" y="112776"/>
                </a:lnTo>
                <a:lnTo>
                  <a:pt x="185928" y="111252"/>
                </a:lnTo>
                <a:lnTo>
                  <a:pt x="460248" y="111252"/>
                </a:lnTo>
                <a:lnTo>
                  <a:pt x="458724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5925" y="2403875"/>
            <a:ext cx="55861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57" dirty="0">
                <a:solidFill>
                  <a:srgbClr val="001F60"/>
                </a:solidFill>
                <a:latin typeface="Times New Roman"/>
                <a:cs typeface="Times New Roman"/>
              </a:rPr>
              <a:t>O</a:t>
            </a:r>
            <a:r>
              <a:rPr sz="1059" spc="-13" dirty="0">
                <a:solidFill>
                  <a:srgbClr val="001F60"/>
                </a:solidFill>
                <a:latin typeface="Times New Roman"/>
                <a:cs typeface="Times New Roman"/>
              </a:rPr>
              <a:t>xy</a:t>
            </a:r>
            <a:r>
              <a:rPr sz="1059" spc="49" dirty="0">
                <a:solidFill>
                  <a:srgbClr val="001F60"/>
                </a:solidFill>
                <a:latin typeface="Times New Roman"/>
                <a:cs typeface="Times New Roman"/>
              </a:rPr>
              <a:t>g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è</a:t>
            </a:r>
            <a:r>
              <a:rPr sz="1059" spc="57" dirty="0">
                <a:solidFill>
                  <a:srgbClr val="001F60"/>
                </a:solidFill>
                <a:latin typeface="Times New Roman"/>
                <a:cs typeface="Times New Roman"/>
              </a:rPr>
              <a:t>n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42926" y="3956125"/>
            <a:ext cx="543261" cy="1048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5999" y="3650416"/>
            <a:ext cx="688601" cy="87687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593" defTabSz="806867">
              <a:spcBef>
                <a:spcPts val="88"/>
              </a:spcBef>
            </a:pPr>
            <a:r>
              <a:rPr sz="1059" spc="66" dirty="0">
                <a:solidFill>
                  <a:srgbClr val="001F60"/>
                </a:solidFill>
                <a:latin typeface="Times New Roman"/>
                <a:cs typeface="Times New Roman"/>
              </a:rPr>
              <a:t>Carbone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/>
            <a:endParaRPr sz="11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784" marR="4483" indent="-238138" defTabSz="806867">
              <a:lnSpc>
                <a:spcPct val="75900"/>
              </a:lnSpc>
              <a:spcBef>
                <a:spcPts val="785"/>
              </a:spcBef>
            </a:pP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Sé</a:t>
            </a:r>
            <a:r>
              <a:rPr sz="1059" spc="57" dirty="0">
                <a:solidFill>
                  <a:srgbClr val="001F60"/>
                </a:solidFill>
                <a:latin typeface="Times New Roman"/>
                <a:cs typeface="Times New Roman"/>
              </a:rPr>
              <a:t>p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a</a:t>
            </a:r>
            <a:r>
              <a:rPr sz="1059" spc="-4" dirty="0">
                <a:solidFill>
                  <a:srgbClr val="001F60"/>
                </a:solidFill>
                <a:latin typeface="Times New Roman"/>
                <a:cs typeface="Times New Roman"/>
              </a:rPr>
              <a:t>r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a</a:t>
            </a:r>
            <a:r>
              <a:rPr sz="1059" spc="-4" dirty="0">
                <a:solidFill>
                  <a:srgbClr val="001F60"/>
                </a:solidFill>
                <a:latin typeface="Times New Roman"/>
                <a:cs typeface="Times New Roman"/>
              </a:rPr>
              <a:t>t</a:t>
            </a:r>
            <a:r>
              <a:rPr sz="1059" spc="106" dirty="0">
                <a:solidFill>
                  <a:srgbClr val="001F60"/>
                </a:solidFill>
                <a:latin typeface="Times New Roman"/>
                <a:cs typeface="Times New Roman"/>
              </a:rPr>
              <a:t>e</a:t>
            </a:r>
            <a:r>
              <a:rPr sz="1059" spc="49" dirty="0">
                <a:solidFill>
                  <a:srgbClr val="001F60"/>
                </a:solidFill>
                <a:latin typeface="Times New Roman"/>
                <a:cs typeface="Times New Roman"/>
              </a:rPr>
              <a:t>u</a:t>
            </a:r>
            <a:r>
              <a:rPr sz="1059" dirty="0">
                <a:solidFill>
                  <a:srgbClr val="001F60"/>
                </a:solidFill>
                <a:latin typeface="Times New Roman"/>
                <a:cs typeface="Times New Roman"/>
              </a:rPr>
              <a:t>r  </a:t>
            </a:r>
            <a:r>
              <a:rPr sz="1588" spc="92" baseline="-16203" dirty="0">
                <a:solidFill>
                  <a:srgbClr val="0070BF"/>
                </a:solidFill>
                <a:latin typeface="Times New Roman"/>
                <a:cs typeface="Times New Roman"/>
              </a:rPr>
              <a:t>e</a:t>
            </a:r>
            <a:r>
              <a:rPr sz="706" spc="62" dirty="0">
                <a:solidFill>
                  <a:srgbClr val="0070BF"/>
                </a:solidFill>
                <a:latin typeface="Times New Roman"/>
                <a:cs typeface="Times New Roman"/>
              </a:rPr>
              <a:t>-</a:t>
            </a:r>
            <a:endParaRPr sz="7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067" defTabSz="806867">
              <a:spcBef>
                <a:spcPts val="62"/>
              </a:spcBef>
            </a:pPr>
            <a:r>
              <a:rPr sz="1059" spc="44" dirty="0">
                <a:solidFill>
                  <a:srgbClr val="001F60"/>
                </a:solidFill>
                <a:latin typeface="Times New Roman"/>
                <a:cs typeface="Times New Roman"/>
              </a:rPr>
              <a:t>Électrons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91336" y="4687645"/>
            <a:ext cx="472328" cy="78441"/>
          </a:xfrm>
          <a:custGeom>
            <a:avLst/>
            <a:gdLst/>
            <a:ahLst/>
            <a:cxnLst/>
            <a:rect l="l" t="t" r="r" b="b"/>
            <a:pathLst>
              <a:path w="535305" h="88900">
                <a:moveTo>
                  <a:pt x="533400" y="88392"/>
                </a:moveTo>
                <a:lnTo>
                  <a:pt x="457200" y="86868"/>
                </a:lnTo>
                <a:lnTo>
                  <a:pt x="458724" y="10668"/>
                </a:lnTo>
                <a:lnTo>
                  <a:pt x="534924" y="12192"/>
                </a:lnTo>
                <a:lnTo>
                  <a:pt x="533400" y="88392"/>
                </a:lnTo>
                <a:close/>
              </a:path>
              <a:path w="535305" h="88900">
                <a:moveTo>
                  <a:pt x="381000" y="85344"/>
                </a:moveTo>
                <a:lnTo>
                  <a:pt x="304800" y="83820"/>
                </a:lnTo>
                <a:lnTo>
                  <a:pt x="306324" y="7620"/>
                </a:lnTo>
                <a:lnTo>
                  <a:pt x="382524" y="9144"/>
                </a:lnTo>
                <a:lnTo>
                  <a:pt x="381000" y="85344"/>
                </a:lnTo>
                <a:close/>
              </a:path>
              <a:path w="535305" h="88900">
                <a:moveTo>
                  <a:pt x="228600" y="82296"/>
                </a:moveTo>
                <a:lnTo>
                  <a:pt x="152400" y="79248"/>
                </a:lnTo>
                <a:lnTo>
                  <a:pt x="153924" y="3048"/>
                </a:lnTo>
                <a:lnTo>
                  <a:pt x="230124" y="6096"/>
                </a:lnTo>
                <a:lnTo>
                  <a:pt x="228600" y="82296"/>
                </a:lnTo>
                <a:close/>
              </a:path>
              <a:path w="535305" h="88900">
                <a:moveTo>
                  <a:pt x="76200" y="77724"/>
                </a:moveTo>
                <a:lnTo>
                  <a:pt x="0" y="76200"/>
                </a:lnTo>
                <a:lnTo>
                  <a:pt x="1524" y="0"/>
                </a:lnTo>
                <a:lnTo>
                  <a:pt x="77724" y="1524"/>
                </a:lnTo>
                <a:lnTo>
                  <a:pt x="76200" y="7772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4685" y="4726162"/>
            <a:ext cx="695885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1767" defTabSz="806867">
              <a:spcBef>
                <a:spcPts val="88"/>
              </a:spcBef>
            </a:pPr>
            <a:r>
              <a:rPr sz="1059" spc="66" dirty="0">
                <a:solidFill>
                  <a:srgbClr val="001F60"/>
                </a:solidFill>
                <a:latin typeface="Times New Roman"/>
                <a:cs typeface="Times New Roman"/>
              </a:rPr>
              <a:t>Couche</a:t>
            </a:r>
            <a:r>
              <a:rPr sz="1059" spc="-53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sz="1059" spc="88" dirty="0">
                <a:solidFill>
                  <a:srgbClr val="001F60"/>
                </a:solidFill>
                <a:latin typeface="Times New Roman"/>
                <a:cs typeface="Times New Roman"/>
              </a:rPr>
              <a:t>de  </a:t>
            </a:r>
            <a:r>
              <a:rPr sz="1059" spc="57" dirty="0">
                <a:solidFill>
                  <a:srgbClr val="001F60"/>
                </a:solidFill>
                <a:latin typeface="Times New Roman"/>
                <a:cs typeface="Times New Roman"/>
              </a:rPr>
              <a:t>p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ass</a:t>
            </a:r>
            <a:r>
              <a:rPr sz="1059" spc="-66" dirty="0">
                <a:solidFill>
                  <a:srgbClr val="001F60"/>
                </a:solidFill>
                <a:latin typeface="Times New Roman"/>
                <a:cs typeface="Times New Roman"/>
              </a:rPr>
              <a:t>i</a:t>
            </a:r>
            <a:r>
              <a:rPr sz="1059" spc="-13" dirty="0">
                <a:solidFill>
                  <a:srgbClr val="001F60"/>
                </a:solidFill>
                <a:latin typeface="Times New Roman"/>
                <a:cs typeface="Times New Roman"/>
              </a:rPr>
              <a:t>v</a:t>
            </a:r>
            <a:r>
              <a:rPr sz="1059" spc="115" dirty="0">
                <a:solidFill>
                  <a:srgbClr val="001F60"/>
                </a:solidFill>
                <a:latin typeface="Times New Roman"/>
                <a:cs typeface="Times New Roman"/>
              </a:rPr>
              <a:t>a</a:t>
            </a:r>
            <a:r>
              <a:rPr sz="1059" spc="-4" dirty="0">
                <a:solidFill>
                  <a:srgbClr val="001F60"/>
                </a:solidFill>
                <a:latin typeface="Times New Roman"/>
                <a:cs typeface="Times New Roman"/>
              </a:rPr>
              <a:t>t</a:t>
            </a:r>
            <a:r>
              <a:rPr sz="1059" spc="-66" dirty="0">
                <a:solidFill>
                  <a:srgbClr val="001F60"/>
                </a:solidFill>
                <a:latin typeface="Times New Roman"/>
                <a:cs typeface="Times New Roman"/>
              </a:rPr>
              <a:t>i</a:t>
            </a:r>
            <a:r>
              <a:rPr sz="1059" spc="57" dirty="0">
                <a:solidFill>
                  <a:srgbClr val="001F60"/>
                </a:solidFill>
                <a:latin typeface="Times New Roman"/>
                <a:cs typeface="Times New Roman"/>
              </a:rPr>
              <a:t>on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4745" y="5425373"/>
            <a:ext cx="1146362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412" spc="49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390" spc="72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1412" spc="49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1412" spc="22" dirty="0">
                <a:solidFill>
                  <a:prstClr val="black"/>
                </a:solidFill>
                <a:latin typeface="Times New Roman"/>
                <a:cs typeface="Times New Roman"/>
              </a:rPr>
              <a:t>xLi</a:t>
            </a:r>
            <a:r>
              <a:rPr sz="1390" spc="33" baseline="2645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1412" spc="22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412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79" dirty="0">
                <a:solidFill>
                  <a:prstClr val="black"/>
                </a:solidFill>
                <a:latin typeface="Times New Roman"/>
                <a:cs typeface="Times New Roman"/>
              </a:rPr>
              <a:t>xe</a:t>
            </a:r>
            <a:r>
              <a:rPr sz="1390" spc="119" baseline="2645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390" baseline="2645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24711" y="5425373"/>
            <a:ext cx="442632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412" spc="-4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390" spc="79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1412" spc="7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390" spc="86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1390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24109" y="5424063"/>
            <a:ext cx="535641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412" spc="-4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12" spc="-8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12" spc="66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90" spc="86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390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96194" y="5424063"/>
            <a:ext cx="1142440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412" spc="13" dirty="0">
                <a:solidFill>
                  <a:prstClr val="black"/>
                </a:solidFill>
                <a:latin typeface="Times New Roman"/>
                <a:cs typeface="Times New Roman"/>
              </a:rPr>
              <a:t>MO</a:t>
            </a:r>
            <a:r>
              <a:rPr sz="1390" spc="19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1412" spc="22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1412" spc="4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390" spc="6" baseline="2645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1412" spc="22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412" spc="-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7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390" spc="119" baseline="2645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390" baseline="2645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67952" y="2489050"/>
            <a:ext cx="4340711" cy="25872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70642" y="2489050"/>
            <a:ext cx="4338357" cy="2587438"/>
          </a:xfrm>
          <a:custGeom>
            <a:avLst/>
            <a:gdLst/>
            <a:ahLst/>
            <a:cxnLst/>
            <a:rect l="l" t="t" r="r" b="b"/>
            <a:pathLst>
              <a:path w="4916805" h="2932429">
                <a:moveTo>
                  <a:pt x="4914900" y="2932176"/>
                </a:moveTo>
                <a:lnTo>
                  <a:pt x="1524" y="2932176"/>
                </a:lnTo>
                <a:lnTo>
                  <a:pt x="0" y="2930652"/>
                </a:lnTo>
                <a:lnTo>
                  <a:pt x="0" y="3048"/>
                </a:lnTo>
                <a:lnTo>
                  <a:pt x="1524" y="0"/>
                </a:lnTo>
                <a:lnTo>
                  <a:pt x="4914900" y="0"/>
                </a:lnTo>
                <a:lnTo>
                  <a:pt x="4916424" y="3048"/>
                </a:lnTo>
                <a:lnTo>
                  <a:pt x="4916424" y="6096"/>
                </a:ln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2923032"/>
                </a:lnTo>
                <a:lnTo>
                  <a:pt x="4572" y="2923032"/>
                </a:lnTo>
                <a:lnTo>
                  <a:pt x="9144" y="2927604"/>
                </a:lnTo>
                <a:lnTo>
                  <a:pt x="4916424" y="2927604"/>
                </a:lnTo>
                <a:lnTo>
                  <a:pt x="4916424" y="2930652"/>
                </a:lnTo>
                <a:lnTo>
                  <a:pt x="4914900" y="2932176"/>
                </a:lnTo>
                <a:close/>
              </a:path>
              <a:path w="4916805" h="2932429">
                <a:moveTo>
                  <a:pt x="9144" y="10668"/>
                </a:move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close/>
              </a:path>
              <a:path w="4916805" h="2932429">
                <a:moveTo>
                  <a:pt x="4907280" y="10668"/>
                </a:moveTo>
                <a:lnTo>
                  <a:pt x="9144" y="10668"/>
                </a:lnTo>
                <a:lnTo>
                  <a:pt x="9144" y="6096"/>
                </a:lnTo>
                <a:lnTo>
                  <a:pt x="4907280" y="6096"/>
                </a:lnTo>
                <a:lnTo>
                  <a:pt x="4907280" y="10668"/>
                </a:lnTo>
                <a:close/>
              </a:path>
              <a:path w="4916805" h="2932429">
                <a:moveTo>
                  <a:pt x="4907280" y="2927604"/>
                </a:moveTo>
                <a:lnTo>
                  <a:pt x="4907280" y="6096"/>
                </a:lnTo>
                <a:lnTo>
                  <a:pt x="4911852" y="10668"/>
                </a:lnTo>
                <a:lnTo>
                  <a:pt x="4916424" y="10668"/>
                </a:lnTo>
                <a:lnTo>
                  <a:pt x="4916424" y="2923032"/>
                </a:lnTo>
                <a:lnTo>
                  <a:pt x="4911852" y="2923032"/>
                </a:lnTo>
                <a:lnTo>
                  <a:pt x="4907280" y="2927604"/>
                </a:lnTo>
                <a:close/>
              </a:path>
              <a:path w="4916805" h="2932429">
                <a:moveTo>
                  <a:pt x="4916424" y="10668"/>
                </a:moveTo>
                <a:lnTo>
                  <a:pt x="4911852" y="10668"/>
                </a:lnTo>
                <a:lnTo>
                  <a:pt x="4907280" y="6096"/>
                </a:lnTo>
                <a:lnTo>
                  <a:pt x="4916424" y="6096"/>
                </a:lnTo>
                <a:lnTo>
                  <a:pt x="4916424" y="10668"/>
                </a:lnTo>
                <a:close/>
              </a:path>
              <a:path w="4916805" h="2932429">
                <a:moveTo>
                  <a:pt x="9144" y="2927604"/>
                </a:moveTo>
                <a:lnTo>
                  <a:pt x="4572" y="2923032"/>
                </a:lnTo>
                <a:lnTo>
                  <a:pt x="9144" y="2923032"/>
                </a:lnTo>
                <a:lnTo>
                  <a:pt x="9144" y="2927604"/>
                </a:lnTo>
                <a:close/>
              </a:path>
              <a:path w="4916805" h="2932429">
                <a:moveTo>
                  <a:pt x="4907280" y="2927604"/>
                </a:moveTo>
                <a:lnTo>
                  <a:pt x="9144" y="2927604"/>
                </a:lnTo>
                <a:lnTo>
                  <a:pt x="9144" y="2923032"/>
                </a:lnTo>
                <a:lnTo>
                  <a:pt x="4907280" y="2923032"/>
                </a:lnTo>
                <a:lnTo>
                  <a:pt x="4907280" y="2927604"/>
                </a:lnTo>
                <a:close/>
              </a:path>
              <a:path w="4916805" h="2932429">
                <a:moveTo>
                  <a:pt x="4916424" y="2927604"/>
                </a:moveTo>
                <a:lnTo>
                  <a:pt x="4907280" y="2927604"/>
                </a:lnTo>
                <a:lnTo>
                  <a:pt x="4911852" y="2923032"/>
                </a:lnTo>
                <a:lnTo>
                  <a:pt x="4916424" y="2923032"/>
                </a:lnTo>
                <a:lnTo>
                  <a:pt x="4916424" y="2927604"/>
                </a:lnTo>
                <a:close/>
              </a:path>
            </a:pathLst>
          </a:custGeom>
          <a:solidFill>
            <a:srgbClr val="008EC1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16431" y="2622176"/>
            <a:ext cx="139849" cy="25159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94455" y="3623981"/>
            <a:ext cx="201706" cy="201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91897" y="3623981"/>
            <a:ext cx="200360" cy="2017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42504" y="3726179"/>
            <a:ext cx="201705" cy="2017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45061" y="3726179"/>
            <a:ext cx="201706" cy="2017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94455" y="3827032"/>
            <a:ext cx="201706" cy="2017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87993" y="3623981"/>
            <a:ext cx="201706" cy="2017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38599" y="3726179"/>
            <a:ext cx="201706" cy="2017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91897" y="3827032"/>
            <a:ext cx="200360" cy="2017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85434" y="3623981"/>
            <a:ext cx="201706" cy="2017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36040" y="3726179"/>
            <a:ext cx="203051" cy="2017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85434" y="3827032"/>
            <a:ext cx="201706" cy="2017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87993" y="3827032"/>
            <a:ext cx="201706" cy="2017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94455" y="4639235"/>
            <a:ext cx="201706" cy="2017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91897" y="4639235"/>
            <a:ext cx="200360" cy="20170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42504" y="4741433"/>
            <a:ext cx="201705" cy="2003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45061" y="4741433"/>
            <a:ext cx="201706" cy="2003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94455" y="4842285"/>
            <a:ext cx="201706" cy="201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887993" y="4639235"/>
            <a:ext cx="201706" cy="2017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38599" y="4741433"/>
            <a:ext cx="201706" cy="200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91897" y="4842285"/>
            <a:ext cx="200360" cy="2017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85434" y="4639235"/>
            <a:ext cx="201706" cy="20170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36040" y="4741433"/>
            <a:ext cx="203051" cy="2003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85434" y="4842285"/>
            <a:ext cx="201706" cy="2017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87993" y="4842285"/>
            <a:ext cx="201706" cy="2017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87140" y="3472030"/>
            <a:ext cx="151952" cy="150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91897" y="3623981"/>
            <a:ext cx="150607" cy="1519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645061" y="3117028"/>
            <a:ext cx="201706" cy="20170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42504" y="3117028"/>
            <a:ext cx="201705" cy="2017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494455" y="3217881"/>
            <a:ext cx="201706" cy="2030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95668" y="3217881"/>
            <a:ext cx="203051" cy="2030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645061" y="3320078"/>
            <a:ext cx="201706" cy="2017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38599" y="3117028"/>
            <a:ext cx="201706" cy="20170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91897" y="3217881"/>
            <a:ext cx="200360" cy="2030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42504" y="3320078"/>
            <a:ext cx="201705" cy="20170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736040" y="3117028"/>
            <a:ext cx="203051" cy="20170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887993" y="3217881"/>
            <a:ext cx="201706" cy="2030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36040" y="3320078"/>
            <a:ext cx="203051" cy="20170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038599" y="3320078"/>
            <a:ext cx="201706" cy="20170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87993" y="3016175"/>
            <a:ext cx="100853" cy="995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91897" y="3016175"/>
            <a:ext cx="99507" cy="9950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45062" y="3168127"/>
            <a:ext cx="99507" cy="995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448736" y="2538804"/>
            <a:ext cx="200360" cy="2030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191897" y="2610074"/>
            <a:ext cx="200360" cy="20036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342504" y="2710926"/>
            <a:ext cx="201705" cy="2017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45061" y="2710926"/>
            <a:ext cx="201706" cy="20170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87993" y="2610074"/>
            <a:ext cx="201706" cy="20036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494455" y="2811779"/>
            <a:ext cx="201706" cy="2030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85434" y="2610074"/>
            <a:ext cx="201706" cy="2003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038599" y="2710926"/>
            <a:ext cx="201706" cy="2017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736040" y="2710926"/>
            <a:ext cx="203051" cy="20170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87993" y="2811779"/>
            <a:ext cx="201706" cy="2030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91897" y="2811779"/>
            <a:ext cx="200360" cy="2030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85434" y="2811779"/>
            <a:ext cx="201706" cy="20305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687632" y="4639236"/>
            <a:ext cx="150607" cy="15060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089699" y="4487284"/>
            <a:ext cx="150606" cy="15060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645061" y="4132281"/>
            <a:ext cx="201706" cy="2017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342504" y="4132281"/>
            <a:ext cx="201705" cy="20170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494455" y="4233134"/>
            <a:ext cx="201706" cy="2017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795668" y="4233134"/>
            <a:ext cx="203051" cy="20170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645061" y="4335332"/>
            <a:ext cx="201706" cy="20036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038599" y="4132281"/>
            <a:ext cx="201706" cy="20170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191897" y="4233134"/>
            <a:ext cx="200360" cy="20170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342504" y="4335332"/>
            <a:ext cx="201705" cy="2003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736040" y="4132281"/>
            <a:ext cx="203051" cy="20170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887993" y="4233134"/>
            <a:ext cx="201706" cy="2017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736040" y="4335332"/>
            <a:ext cx="203051" cy="2003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038599" y="4335332"/>
            <a:ext cx="201706" cy="200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887993" y="4030084"/>
            <a:ext cx="100853" cy="10085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191897" y="4030084"/>
            <a:ext cx="99507" cy="10085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511935" y="3675081"/>
            <a:ext cx="151952" cy="15060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999602" y="3168127"/>
            <a:ext cx="102198" cy="9950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326367" y="3168127"/>
            <a:ext cx="102198" cy="995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511935" y="3016175"/>
            <a:ext cx="102198" cy="9950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046667" y="4182035"/>
            <a:ext cx="100853" cy="10085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373431" y="4182035"/>
            <a:ext cx="100853" cy="10085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651785" y="4182035"/>
            <a:ext cx="100853" cy="10085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511935" y="4030084"/>
            <a:ext cx="102198" cy="10085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827059" y="3463962"/>
            <a:ext cx="151952" cy="16405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745031" y="4753536"/>
            <a:ext cx="153296" cy="16539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063726" y="4260029"/>
            <a:ext cx="151952" cy="16539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731585" y="2848087"/>
            <a:ext cx="153296" cy="16270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199081" y="4382396"/>
            <a:ext cx="147917" cy="16270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337587" y="4682265"/>
            <a:ext cx="149261" cy="16270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152017" y="3559437"/>
            <a:ext cx="149261" cy="16270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107640" y="2942216"/>
            <a:ext cx="146573" cy="16270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781801" y="3782657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764319" y="3777278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2880" y="121920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9097" y="67056"/>
                </a:lnTo>
                <a:lnTo>
                  <a:pt x="185928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2860" y="67056"/>
                </a:moveTo>
                <a:lnTo>
                  <a:pt x="22860" y="54864"/>
                </a:lnTo>
                <a:lnTo>
                  <a:pt x="40978" y="60960"/>
                </a:lnTo>
                <a:lnTo>
                  <a:pt x="22860" y="67056"/>
                </a:lnTo>
                <a:close/>
              </a:path>
              <a:path w="681354" h="121920">
                <a:moveTo>
                  <a:pt x="40978" y="60960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978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9097" y="67056"/>
                </a:moveTo>
                <a:lnTo>
                  <a:pt x="22860" y="67056"/>
                </a:lnTo>
                <a:lnTo>
                  <a:pt x="40978" y="60960"/>
                </a:lnTo>
                <a:lnTo>
                  <a:pt x="59097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64941" y="3623983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347460" y="3618604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5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5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5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5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5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5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5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364941" y="3730215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347460" y="3723490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5" h="123825">
                <a:moveTo>
                  <a:pt x="498348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8348" y="0"/>
                </a:lnTo>
                <a:lnTo>
                  <a:pt x="533734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4619" y="111252"/>
                </a:lnTo>
                <a:lnTo>
                  <a:pt x="498348" y="123444"/>
                </a:lnTo>
                <a:close/>
              </a:path>
              <a:path w="680085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5300" y="12192"/>
                </a:lnTo>
                <a:lnTo>
                  <a:pt x="498348" y="13716"/>
                </a:lnTo>
                <a:close/>
              </a:path>
              <a:path w="680085" h="123825">
                <a:moveTo>
                  <a:pt x="640497" y="62400"/>
                </a:moveTo>
                <a:lnTo>
                  <a:pt x="495300" y="12192"/>
                </a:lnTo>
                <a:lnTo>
                  <a:pt x="533734" y="12192"/>
                </a:lnTo>
                <a:lnTo>
                  <a:pt x="662010" y="56388"/>
                </a:lnTo>
                <a:lnTo>
                  <a:pt x="658368" y="56388"/>
                </a:lnTo>
                <a:lnTo>
                  <a:pt x="640497" y="62400"/>
                </a:lnTo>
                <a:close/>
              </a:path>
              <a:path w="680085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0085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0085" h="123825">
                <a:moveTo>
                  <a:pt x="658368" y="68580"/>
                </a:moveTo>
                <a:lnTo>
                  <a:pt x="640497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0085" h="123825">
                <a:moveTo>
                  <a:pt x="661568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2010" y="56388"/>
                </a:lnTo>
                <a:lnTo>
                  <a:pt x="679704" y="62484"/>
                </a:lnTo>
                <a:lnTo>
                  <a:pt x="661568" y="68580"/>
                </a:lnTo>
                <a:close/>
              </a:path>
              <a:path w="680085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0085" h="123825">
                <a:moveTo>
                  <a:pt x="534619" y="111252"/>
                </a:moveTo>
                <a:lnTo>
                  <a:pt x="495300" y="111252"/>
                </a:lnTo>
                <a:lnTo>
                  <a:pt x="640497" y="62400"/>
                </a:lnTo>
                <a:lnTo>
                  <a:pt x="658368" y="68580"/>
                </a:lnTo>
                <a:lnTo>
                  <a:pt x="661568" y="68580"/>
                </a:lnTo>
                <a:lnTo>
                  <a:pt x="534619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364941" y="3835101"/>
            <a:ext cx="564776" cy="98612"/>
          </a:xfrm>
          <a:custGeom>
            <a:avLst/>
            <a:gdLst/>
            <a:ahLst/>
            <a:cxnLst/>
            <a:rect l="l" t="t" r="r" b="b"/>
            <a:pathLst>
              <a:path w="640079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347460" y="3829723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5" h="123825">
                <a:moveTo>
                  <a:pt x="498348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8348" y="0"/>
                </a:lnTo>
                <a:lnTo>
                  <a:pt x="533734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4619" y="111252"/>
                </a:lnTo>
                <a:lnTo>
                  <a:pt x="498348" y="123444"/>
                </a:lnTo>
                <a:close/>
              </a:path>
              <a:path w="680085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5300" y="12192"/>
                </a:lnTo>
                <a:lnTo>
                  <a:pt x="498348" y="13716"/>
                </a:lnTo>
                <a:close/>
              </a:path>
              <a:path w="680085" h="123825">
                <a:moveTo>
                  <a:pt x="640497" y="62400"/>
                </a:moveTo>
                <a:lnTo>
                  <a:pt x="495300" y="12192"/>
                </a:lnTo>
                <a:lnTo>
                  <a:pt x="533734" y="12192"/>
                </a:lnTo>
                <a:lnTo>
                  <a:pt x="662010" y="56388"/>
                </a:lnTo>
                <a:lnTo>
                  <a:pt x="658368" y="56388"/>
                </a:lnTo>
                <a:lnTo>
                  <a:pt x="640497" y="62400"/>
                </a:lnTo>
                <a:close/>
              </a:path>
              <a:path w="680085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0085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0085" h="123825">
                <a:moveTo>
                  <a:pt x="658368" y="68580"/>
                </a:moveTo>
                <a:lnTo>
                  <a:pt x="640497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0085" h="123825">
                <a:moveTo>
                  <a:pt x="661568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2010" y="56388"/>
                </a:lnTo>
                <a:lnTo>
                  <a:pt x="679704" y="62484"/>
                </a:lnTo>
                <a:lnTo>
                  <a:pt x="661568" y="68580"/>
                </a:lnTo>
                <a:close/>
              </a:path>
              <a:path w="680085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0085" h="123825">
                <a:moveTo>
                  <a:pt x="534619" y="111252"/>
                </a:moveTo>
                <a:lnTo>
                  <a:pt x="495300" y="111252"/>
                </a:lnTo>
                <a:lnTo>
                  <a:pt x="640497" y="62400"/>
                </a:lnTo>
                <a:lnTo>
                  <a:pt x="658368" y="68580"/>
                </a:lnTo>
                <a:lnTo>
                  <a:pt x="661568" y="68580"/>
                </a:lnTo>
                <a:lnTo>
                  <a:pt x="534619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364941" y="3941333"/>
            <a:ext cx="564776" cy="98612"/>
          </a:xfrm>
          <a:custGeom>
            <a:avLst/>
            <a:gdLst/>
            <a:ahLst/>
            <a:cxnLst/>
            <a:rect l="l" t="t" r="r" b="b"/>
            <a:pathLst>
              <a:path w="640079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47460" y="3935954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5" h="123825">
                <a:moveTo>
                  <a:pt x="498348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3734" y="111252"/>
                </a:lnTo>
                <a:lnTo>
                  <a:pt x="498348" y="123444"/>
                </a:lnTo>
                <a:close/>
              </a:path>
              <a:path w="680085" h="123825">
                <a:moveTo>
                  <a:pt x="640497" y="61043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497" y="61043"/>
                </a:lnTo>
                <a:close/>
              </a:path>
              <a:path w="680085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0085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0085" h="123825">
                <a:moveTo>
                  <a:pt x="658368" y="67056"/>
                </a:moveTo>
                <a:lnTo>
                  <a:pt x="640497" y="61043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3825">
                <a:moveTo>
                  <a:pt x="662010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2010" y="67056"/>
                </a:lnTo>
                <a:close/>
              </a:path>
              <a:path w="680085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0085" h="123825">
                <a:moveTo>
                  <a:pt x="533734" y="111252"/>
                </a:moveTo>
                <a:lnTo>
                  <a:pt x="495300" y="111252"/>
                </a:lnTo>
                <a:lnTo>
                  <a:pt x="640497" y="61043"/>
                </a:lnTo>
                <a:lnTo>
                  <a:pt x="658368" y="67056"/>
                </a:lnTo>
                <a:lnTo>
                  <a:pt x="662010" y="67056"/>
                </a:lnTo>
                <a:lnTo>
                  <a:pt x="533734" y="111252"/>
                </a:lnTo>
                <a:close/>
              </a:path>
              <a:path w="680085" h="123825">
                <a:moveTo>
                  <a:pt x="495300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5300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200004" y="3623983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182522" y="3618604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781801" y="3676426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764319" y="3671048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2880" y="123444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9097" y="67056"/>
                </a:lnTo>
                <a:lnTo>
                  <a:pt x="185928" y="109728"/>
                </a:lnTo>
                <a:lnTo>
                  <a:pt x="539681" y="109728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4864"/>
                </a:lnTo>
                <a:lnTo>
                  <a:pt x="40978" y="60960"/>
                </a:lnTo>
                <a:lnTo>
                  <a:pt x="22860" y="67056"/>
                </a:lnTo>
                <a:close/>
              </a:path>
              <a:path w="681354" h="123825">
                <a:moveTo>
                  <a:pt x="40978" y="60960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978" y="60960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9097" y="67056"/>
                </a:moveTo>
                <a:lnTo>
                  <a:pt x="22860" y="67056"/>
                </a:lnTo>
                <a:lnTo>
                  <a:pt x="40978" y="60960"/>
                </a:lnTo>
                <a:lnTo>
                  <a:pt x="59097" y="67056"/>
                </a:lnTo>
                <a:close/>
              </a:path>
              <a:path w="681354" h="123825">
                <a:moveTo>
                  <a:pt x="539681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9681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781801" y="3888890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764319" y="3883510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2880" y="121920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9097" y="67056"/>
                </a:lnTo>
                <a:lnTo>
                  <a:pt x="185928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2860" y="67056"/>
                </a:moveTo>
                <a:lnTo>
                  <a:pt x="22860" y="54864"/>
                </a:lnTo>
                <a:lnTo>
                  <a:pt x="40978" y="60960"/>
                </a:lnTo>
                <a:lnTo>
                  <a:pt x="22860" y="67056"/>
                </a:lnTo>
                <a:close/>
              </a:path>
              <a:path w="681354" h="121920">
                <a:moveTo>
                  <a:pt x="40978" y="60960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978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9097" y="67056"/>
                </a:moveTo>
                <a:lnTo>
                  <a:pt x="22860" y="67056"/>
                </a:lnTo>
                <a:lnTo>
                  <a:pt x="40978" y="60960"/>
                </a:lnTo>
                <a:lnTo>
                  <a:pt x="59097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781801" y="399512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764319" y="3989743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2880" y="121920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9097" y="67056"/>
                </a:lnTo>
                <a:lnTo>
                  <a:pt x="185928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2860" y="67056"/>
                </a:moveTo>
                <a:lnTo>
                  <a:pt x="22860" y="54864"/>
                </a:lnTo>
                <a:lnTo>
                  <a:pt x="40978" y="60960"/>
                </a:lnTo>
                <a:lnTo>
                  <a:pt x="22860" y="67056"/>
                </a:lnTo>
                <a:close/>
              </a:path>
              <a:path w="681354" h="121920">
                <a:moveTo>
                  <a:pt x="40978" y="60960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978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9097" y="67056"/>
                </a:moveTo>
                <a:lnTo>
                  <a:pt x="22860" y="67056"/>
                </a:lnTo>
                <a:lnTo>
                  <a:pt x="40978" y="60960"/>
                </a:lnTo>
                <a:lnTo>
                  <a:pt x="59097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200004" y="373021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182522" y="3723490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0664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8368" y="56388"/>
                </a:lnTo>
                <a:lnTo>
                  <a:pt x="640664" y="62400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135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1354" h="123825">
                <a:moveTo>
                  <a:pt x="658368" y="68580"/>
                </a:moveTo>
                <a:lnTo>
                  <a:pt x="640664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0664" y="62400"/>
                </a:lnTo>
                <a:lnTo>
                  <a:pt x="658368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200004" y="3835101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182522" y="3829723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0664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8368" y="56388"/>
                </a:lnTo>
                <a:lnTo>
                  <a:pt x="640664" y="62400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135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1354" h="123825">
                <a:moveTo>
                  <a:pt x="658368" y="68580"/>
                </a:moveTo>
                <a:lnTo>
                  <a:pt x="640664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0664" y="62400"/>
                </a:lnTo>
                <a:lnTo>
                  <a:pt x="658368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00004" y="3941333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182522" y="3935954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0664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664" y="61043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1354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1354" h="123825">
                <a:moveTo>
                  <a:pt x="658368" y="67056"/>
                </a:moveTo>
                <a:lnTo>
                  <a:pt x="640664" y="61043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0664" y="61043"/>
                </a:lnTo>
                <a:lnTo>
                  <a:pt x="658368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785835" y="4732020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768353" y="4726641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67631" y="457334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50149" y="4566621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757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1773" y="62484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454" y="62484"/>
                </a:lnTo>
                <a:lnTo>
                  <a:pt x="21336" y="68580"/>
                </a:lnTo>
                <a:close/>
              </a:path>
              <a:path w="681354" h="123825">
                <a:moveTo>
                  <a:pt x="39454" y="62484"/>
                </a:moveTo>
                <a:lnTo>
                  <a:pt x="21336" y="56388"/>
                </a:lnTo>
                <a:lnTo>
                  <a:pt x="57573" y="56388"/>
                </a:lnTo>
                <a:lnTo>
                  <a:pt x="39454" y="62484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1773" y="62484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454" y="62484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1773" y="62484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367631" y="4678232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350149" y="4672854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135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367631" y="4784463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350149" y="4779085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3043" y="56388"/>
                </a:lnTo>
                <a:lnTo>
                  <a:pt x="21336" y="56388"/>
                </a:lnTo>
                <a:lnTo>
                  <a:pt x="21336" y="67056"/>
                </a:lnTo>
                <a:lnTo>
                  <a:pt x="5304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4038" y="61722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7626" y="56388"/>
                </a:lnTo>
                <a:lnTo>
                  <a:pt x="659892" y="56388"/>
                </a:lnTo>
                <a:lnTo>
                  <a:pt x="644038" y="61722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6388"/>
                </a:lnTo>
                <a:lnTo>
                  <a:pt x="37189" y="61722"/>
                </a:lnTo>
                <a:lnTo>
                  <a:pt x="21336" y="67056"/>
                </a:lnTo>
                <a:close/>
              </a:path>
              <a:path w="681354" h="123825">
                <a:moveTo>
                  <a:pt x="37189" y="61722"/>
                </a:moveTo>
                <a:lnTo>
                  <a:pt x="21336" y="56388"/>
                </a:lnTo>
                <a:lnTo>
                  <a:pt x="53043" y="56388"/>
                </a:lnTo>
                <a:lnTo>
                  <a:pt x="37189" y="61722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4038" y="61722"/>
                </a:lnTo>
                <a:lnTo>
                  <a:pt x="659892" y="56388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6388"/>
                </a:lnTo>
                <a:lnTo>
                  <a:pt x="667626" y="56388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3043" y="67056"/>
                </a:moveTo>
                <a:lnTo>
                  <a:pt x="21336" y="67056"/>
                </a:lnTo>
                <a:lnTo>
                  <a:pt x="37189" y="61722"/>
                </a:lnTo>
                <a:lnTo>
                  <a:pt x="5304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4038" y="61722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367631" y="4890695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350149" y="4885316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2021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2021" y="61043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1354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2021" y="61043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021" y="61043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204038" y="457334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186557" y="4566621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757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1773" y="62484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454" y="62484"/>
                </a:lnTo>
                <a:lnTo>
                  <a:pt x="21336" y="68580"/>
                </a:lnTo>
                <a:close/>
              </a:path>
              <a:path w="681354" h="123825">
                <a:moveTo>
                  <a:pt x="39454" y="62484"/>
                </a:moveTo>
                <a:lnTo>
                  <a:pt x="21336" y="56388"/>
                </a:lnTo>
                <a:lnTo>
                  <a:pt x="57573" y="56388"/>
                </a:lnTo>
                <a:lnTo>
                  <a:pt x="39454" y="62484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1773" y="62484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454" y="62484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1773" y="62484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785835" y="4625789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768353" y="4620410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785835" y="483825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768353" y="4832872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785835" y="4944484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768353" y="4937761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757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1773" y="62484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454" y="62484"/>
                </a:lnTo>
                <a:lnTo>
                  <a:pt x="21336" y="68580"/>
                </a:lnTo>
                <a:close/>
              </a:path>
              <a:path w="681354" h="123825">
                <a:moveTo>
                  <a:pt x="39454" y="62484"/>
                </a:moveTo>
                <a:lnTo>
                  <a:pt x="21336" y="56388"/>
                </a:lnTo>
                <a:lnTo>
                  <a:pt x="57573" y="56388"/>
                </a:lnTo>
                <a:lnTo>
                  <a:pt x="39454" y="62484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1773" y="62484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454" y="62484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1773" y="62484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204038" y="4678232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186557" y="4672854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135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7204038" y="4784463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7186557" y="4779085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3043" y="56388"/>
                </a:lnTo>
                <a:lnTo>
                  <a:pt x="21336" y="56388"/>
                </a:lnTo>
                <a:lnTo>
                  <a:pt x="21336" y="67056"/>
                </a:lnTo>
                <a:lnTo>
                  <a:pt x="5304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4038" y="61722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7626" y="56388"/>
                </a:lnTo>
                <a:lnTo>
                  <a:pt x="659892" y="56388"/>
                </a:lnTo>
                <a:lnTo>
                  <a:pt x="644038" y="61722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6388"/>
                </a:lnTo>
                <a:lnTo>
                  <a:pt x="37189" y="61722"/>
                </a:lnTo>
                <a:lnTo>
                  <a:pt x="21336" y="67056"/>
                </a:lnTo>
                <a:close/>
              </a:path>
              <a:path w="681354" h="123825">
                <a:moveTo>
                  <a:pt x="37189" y="61722"/>
                </a:moveTo>
                <a:lnTo>
                  <a:pt x="21336" y="56388"/>
                </a:lnTo>
                <a:lnTo>
                  <a:pt x="53043" y="56388"/>
                </a:lnTo>
                <a:lnTo>
                  <a:pt x="37189" y="61722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4038" y="61722"/>
                </a:lnTo>
                <a:lnTo>
                  <a:pt x="659892" y="56388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6388"/>
                </a:lnTo>
                <a:lnTo>
                  <a:pt x="667626" y="56388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3043" y="67056"/>
                </a:moveTo>
                <a:lnTo>
                  <a:pt x="21336" y="67056"/>
                </a:lnTo>
                <a:lnTo>
                  <a:pt x="37189" y="61722"/>
                </a:lnTo>
                <a:lnTo>
                  <a:pt x="5304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4038" y="61722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7204038" y="4890695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7186557" y="4885316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2021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2021" y="61043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1354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2021" y="61043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021" y="61043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404399" y="3515060"/>
            <a:ext cx="157330" cy="15867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569336" y="3515060"/>
            <a:ext cx="155985" cy="15867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520928" y="314661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503445" y="3141233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520928" y="3252843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503445" y="3246120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757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0418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8368" y="56388"/>
                </a:lnTo>
                <a:lnTo>
                  <a:pt x="640418" y="62484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454" y="62484"/>
                </a:lnTo>
                <a:lnTo>
                  <a:pt x="21336" y="68580"/>
                </a:lnTo>
                <a:close/>
              </a:path>
              <a:path w="681354" h="123825">
                <a:moveTo>
                  <a:pt x="39454" y="62484"/>
                </a:moveTo>
                <a:lnTo>
                  <a:pt x="21336" y="56388"/>
                </a:lnTo>
                <a:lnTo>
                  <a:pt x="57573" y="56388"/>
                </a:lnTo>
                <a:lnTo>
                  <a:pt x="39454" y="62484"/>
                </a:lnTo>
                <a:close/>
              </a:path>
              <a:path w="681354" h="123825">
                <a:moveTo>
                  <a:pt x="658368" y="68580"/>
                </a:moveTo>
                <a:lnTo>
                  <a:pt x="640418" y="62484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454" y="62484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0418" y="62484"/>
                </a:lnTo>
                <a:lnTo>
                  <a:pt x="658368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520928" y="3357730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503445" y="3352352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0664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8368" y="56388"/>
                </a:lnTo>
                <a:lnTo>
                  <a:pt x="640664" y="62400"/>
                </a:lnTo>
                <a:close/>
              </a:path>
              <a:path w="68135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135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1354" h="123825">
                <a:moveTo>
                  <a:pt x="658368" y="68580"/>
                </a:moveTo>
                <a:lnTo>
                  <a:pt x="640664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0664" y="62400"/>
                </a:lnTo>
                <a:lnTo>
                  <a:pt x="658368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520928" y="3463961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03445" y="3458584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3043" y="56388"/>
                </a:lnTo>
                <a:lnTo>
                  <a:pt x="21336" y="56388"/>
                </a:lnTo>
                <a:lnTo>
                  <a:pt x="21336" y="67056"/>
                </a:lnTo>
                <a:lnTo>
                  <a:pt x="53043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662" y="61722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7626" y="56388"/>
                </a:lnTo>
                <a:lnTo>
                  <a:pt x="658368" y="56388"/>
                </a:lnTo>
                <a:lnTo>
                  <a:pt x="642662" y="61722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6388"/>
                </a:lnTo>
                <a:lnTo>
                  <a:pt x="37189" y="61722"/>
                </a:lnTo>
                <a:lnTo>
                  <a:pt x="21336" y="67056"/>
                </a:lnTo>
                <a:close/>
              </a:path>
              <a:path w="681354" h="123825">
                <a:moveTo>
                  <a:pt x="37189" y="61722"/>
                </a:moveTo>
                <a:lnTo>
                  <a:pt x="21336" y="56388"/>
                </a:lnTo>
                <a:lnTo>
                  <a:pt x="53043" y="56388"/>
                </a:lnTo>
                <a:lnTo>
                  <a:pt x="37189" y="61722"/>
                </a:lnTo>
                <a:close/>
              </a:path>
              <a:path w="681354" h="123825">
                <a:moveTo>
                  <a:pt x="658368" y="67056"/>
                </a:moveTo>
                <a:lnTo>
                  <a:pt x="642662" y="61722"/>
                </a:lnTo>
                <a:lnTo>
                  <a:pt x="658368" y="56388"/>
                </a:lnTo>
                <a:lnTo>
                  <a:pt x="658368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8368" y="67056"/>
                </a:lnTo>
                <a:lnTo>
                  <a:pt x="658368" y="56388"/>
                </a:lnTo>
                <a:lnTo>
                  <a:pt x="667626" y="56388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3043" y="67056"/>
                </a:moveTo>
                <a:lnTo>
                  <a:pt x="21336" y="67056"/>
                </a:lnTo>
                <a:lnTo>
                  <a:pt x="37189" y="61722"/>
                </a:lnTo>
                <a:lnTo>
                  <a:pt x="53043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662" y="61722"/>
                </a:lnTo>
                <a:lnTo>
                  <a:pt x="658368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355990" y="314661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338508" y="3141233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8758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8758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1773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1773" y="60960"/>
                </a:lnTo>
                <a:close/>
              </a:path>
              <a:path w="681354" h="121920">
                <a:moveTo>
                  <a:pt x="22860" y="67056"/>
                </a:moveTo>
                <a:lnTo>
                  <a:pt x="22860" y="54864"/>
                </a:lnTo>
                <a:lnTo>
                  <a:pt x="40809" y="60960"/>
                </a:lnTo>
                <a:lnTo>
                  <a:pt x="22860" y="67056"/>
                </a:lnTo>
                <a:close/>
              </a:path>
              <a:path w="681354" h="121920">
                <a:moveTo>
                  <a:pt x="40809" y="60960"/>
                </a:moveTo>
                <a:lnTo>
                  <a:pt x="22860" y="54864"/>
                </a:lnTo>
                <a:lnTo>
                  <a:pt x="58758" y="54864"/>
                </a:lnTo>
                <a:lnTo>
                  <a:pt x="40809" y="60960"/>
                </a:lnTo>
                <a:close/>
              </a:path>
              <a:path w="681354" h="121920">
                <a:moveTo>
                  <a:pt x="659892" y="67056"/>
                </a:moveTo>
                <a:lnTo>
                  <a:pt x="641773" y="60960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8758" y="67056"/>
                </a:moveTo>
                <a:lnTo>
                  <a:pt x="22860" y="67056"/>
                </a:lnTo>
                <a:lnTo>
                  <a:pt x="40809" y="60960"/>
                </a:lnTo>
                <a:lnTo>
                  <a:pt x="58758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1773" y="60960"/>
                </a:lnTo>
                <a:lnTo>
                  <a:pt x="659892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939131" y="3199056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921649" y="3193677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4" h="123825">
                <a:moveTo>
                  <a:pt x="498348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3734" y="111252"/>
                </a:lnTo>
                <a:lnTo>
                  <a:pt x="498348" y="123444"/>
                </a:lnTo>
                <a:close/>
              </a:path>
              <a:path w="680084" h="123825">
                <a:moveTo>
                  <a:pt x="640497" y="61043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497" y="61043"/>
                </a:lnTo>
                <a:close/>
              </a:path>
              <a:path w="680084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0084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0084" h="123825">
                <a:moveTo>
                  <a:pt x="658368" y="67056"/>
                </a:moveTo>
                <a:lnTo>
                  <a:pt x="640497" y="61043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4" h="123825">
                <a:moveTo>
                  <a:pt x="662010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2010" y="67056"/>
                </a:lnTo>
                <a:close/>
              </a:path>
              <a:path w="680084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0084" h="123825">
                <a:moveTo>
                  <a:pt x="533734" y="111252"/>
                </a:moveTo>
                <a:lnTo>
                  <a:pt x="495300" y="111252"/>
                </a:lnTo>
                <a:lnTo>
                  <a:pt x="640497" y="61043"/>
                </a:lnTo>
                <a:lnTo>
                  <a:pt x="658368" y="67056"/>
                </a:lnTo>
                <a:lnTo>
                  <a:pt x="662010" y="67056"/>
                </a:lnTo>
                <a:lnTo>
                  <a:pt x="533734" y="111252"/>
                </a:lnTo>
                <a:close/>
              </a:path>
              <a:path w="680084" h="123825">
                <a:moveTo>
                  <a:pt x="495300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5300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939131" y="3305287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921649" y="3299908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4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4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4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4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4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939131" y="3411519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921649" y="3406139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4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4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4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4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4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939131" y="3517751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921649" y="3512372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4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4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4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4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4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7355990" y="3252843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338508" y="3246120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8758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8758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1773" y="62484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809" y="62484"/>
                </a:lnTo>
                <a:lnTo>
                  <a:pt x="22860" y="68580"/>
                </a:lnTo>
                <a:close/>
              </a:path>
              <a:path w="681354" h="123825">
                <a:moveTo>
                  <a:pt x="40809" y="62484"/>
                </a:moveTo>
                <a:lnTo>
                  <a:pt x="22860" y="56388"/>
                </a:lnTo>
                <a:lnTo>
                  <a:pt x="58758" y="56388"/>
                </a:lnTo>
                <a:lnTo>
                  <a:pt x="40809" y="62484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1773" y="62484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8758" y="68580"/>
                </a:moveTo>
                <a:lnTo>
                  <a:pt x="22860" y="68580"/>
                </a:lnTo>
                <a:lnTo>
                  <a:pt x="40809" y="62484"/>
                </a:lnTo>
                <a:lnTo>
                  <a:pt x="58758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1773" y="62484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355990" y="3357730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7338508" y="3352352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7788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8758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563" y="62400"/>
                </a:lnTo>
                <a:lnTo>
                  <a:pt x="22860" y="68580"/>
                </a:lnTo>
                <a:close/>
              </a:path>
              <a:path w="681354" h="123825">
                <a:moveTo>
                  <a:pt x="40563" y="62400"/>
                </a:moveTo>
                <a:lnTo>
                  <a:pt x="22860" y="56388"/>
                </a:lnTo>
                <a:lnTo>
                  <a:pt x="57788" y="56388"/>
                </a:lnTo>
                <a:lnTo>
                  <a:pt x="40563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8758" y="68580"/>
                </a:moveTo>
                <a:lnTo>
                  <a:pt x="22860" y="68580"/>
                </a:lnTo>
                <a:lnTo>
                  <a:pt x="40563" y="62400"/>
                </a:lnTo>
                <a:lnTo>
                  <a:pt x="58758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7355990" y="3463961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4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7338508" y="3458584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4271" y="56388"/>
                </a:lnTo>
                <a:lnTo>
                  <a:pt x="22860" y="56388"/>
                </a:lnTo>
                <a:lnTo>
                  <a:pt x="22860" y="67056"/>
                </a:lnTo>
                <a:lnTo>
                  <a:pt x="54271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4038" y="61722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7626" y="56388"/>
                </a:lnTo>
                <a:lnTo>
                  <a:pt x="659892" y="56388"/>
                </a:lnTo>
                <a:lnTo>
                  <a:pt x="644038" y="61722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6388"/>
                </a:lnTo>
                <a:lnTo>
                  <a:pt x="38565" y="61722"/>
                </a:lnTo>
                <a:lnTo>
                  <a:pt x="22860" y="67056"/>
                </a:lnTo>
                <a:close/>
              </a:path>
              <a:path w="681354" h="123825">
                <a:moveTo>
                  <a:pt x="38565" y="61722"/>
                </a:moveTo>
                <a:lnTo>
                  <a:pt x="22860" y="56388"/>
                </a:lnTo>
                <a:lnTo>
                  <a:pt x="54271" y="56388"/>
                </a:lnTo>
                <a:lnTo>
                  <a:pt x="38565" y="61722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4038" y="61722"/>
                </a:lnTo>
                <a:lnTo>
                  <a:pt x="659892" y="56388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6388"/>
                </a:lnTo>
                <a:lnTo>
                  <a:pt x="667626" y="56388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4271" y="67056"/>
                </a:moveTo>
                <a:lnTo>
                  <a:pt x="22860" y="67056"/>
                </a:lnTo>
                <a:lnTo>
                  <a:pt x="38565" y="61722"/>
                </a:lnTo>
                <a:lnTo>
                  <a:pt x="54271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4038" y="61722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404399" y="4469803"/>
            <a:ext cx="157330" cy="15598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569336" y="4469803"/>
            <a:ext cx="155985" cy="15598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512859" y="409597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495378" y="4089251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9681" y="13716"/>
                </a:lnTo>
                <a:lnTo>
                  <a:pt x="184404" y="13716"/>
                </a:lnTo>
                <a:lnTo>
                  <a:pt x="58758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8758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1773" y="62484"/>
                </a:moveTo>
                <a:lnTo>
                  <a:pt x="496824" y="13716"/>
                </a:lnTo>
                <a:lnTo>
                  <a:pt x="539681" y="13716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1773" y="62484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809" y="62484"/>
                </a:lnTo>
                <a:lnTo>
                  <a:pt x="22860" y="68580"/>
                </a:lnTo>
                <a:close/>
              </a:path>
              <a:path w="681354" h="123825">
                <a:moveTo>
                  <a:pt x="40809" y="62484"/>
                </a:moveTo>
                <a:lnTo>
                  <a:pt x="22860" y="56388"/>
                </a:lnTo>
                <a:lnTo>
                  <a:pt x="58758" y="56388"/>
                </a:lnTo>
                <a:lnTo>
                  <a:pt x="40809" y="62484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1773" y="62484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8758" y="68580"/>
                </a:moveTo>
                <a:lnTo>
                  <a:pt x="22860" y="68580"/>
                </a:lnTo>
                <a:lnTo>
                  <a:pt x="40809" y="62484"/>
                </a:lnTo>
                <a:lnTo>
                  <a:pt x="58758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1773" y="62484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512859" y="4202206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495378" y="4195482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7788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8758" y="68580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563" y="62400"/>
                </a:lnTo>
                <a:lnTo>
                  <a:pt x="22860" y="68580"/>
                </a:lnTo>
                <a:close/>
              </a:path>
              <a:path w="681354" h="123825">
                <a:moveTo>
                  <a:pt x="40563" y="62400"/>
                </a:moveTo>
                <a:lnTo>
                  <a:pt x="22860" y="56388"/>
                </a:lnTo>
                <a:lnTo>
                  <a:pt x="57788" y="56388"/>
                </a:lnTo>
                <a:lnTo>
                  <a:pt x="40563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8758" y="68580"/>
                </a:moveTo>
                <a:lnTo>
                  <a:pt x="22860" y="68580"/>
                </a:lnTo>
                <a:lnTo>
                  <a:pt x="40563" y="62400"/>
                </a:lnTo>
                <a:lnTo>
                  <a:pt x="58758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512859" y="4307093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495378" y="4301715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4404" y="12192"/>
                </a:lnTo>
                <a:lnTo>
                  <a:pt x="54271" y="56388"/>
                </a:lnTo>
                <a:lnTo>
                  <a:pt x="22860" y="56388"/>
                </a:lnTo>
                <a:lnTo>
                  <a:pt x="22860" y="67056"/>
                </a:lnTo>
                <a:lnTo>
                  <a:pt x="54271" y="67056"/>
                </a:lnTo>
                <a:lnTo>
                  <a:pt x="184404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4404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4038" y="61722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4038" y="61722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6388"/>
                </a:lnTo>
                <a:lnTo>
                  <a:pt x="38565" y="61722"/>
                </a:lnTo>
                <a:lnTo>
                  <a:pt x="22860" y="67056"/>
                </a:lnTo>
                <a:close/>
              </a:path>
              <a:path w="681354" h="123825">
                <a:moveTo>
                  <a:pt x="38565" y="61722"/>
                </a:moveTo>
                <a:lnTo>
                  <a:pt x="22860" y="56388"/>
                </a:lnTo>
                <a:lnTo>
                  <a:pt x="54271" y="56388"/>
                </a:lnTo>
                <a:lnTo>
                  <a:pt x="38565" y="61722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4038" y="61722"/>
                </a:lnTo>
                <a:lnTo>
                  <a:pt x="659892" y="56388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7626" y="67056"/>
                </a:moveTo>
                <a:lnTo>
                  <a:pt x="659892" y="67056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7626" y="67056"/>
                </a:lnTo>
                <a:close/>
              </a:path>
              <a:path w="681354" h="123825">
                <a:moveTo>
                  <a:pt x="54271" y="67056"/>
                </a:moveTo>
                <a:lnTo>
                  <a:pt x="22860" y="67056"/>
                </a:lnTo>
                <a:lnTo>
                  <a:pt x="38565" y="61722"/>
                </a:lnTo>
                <a:lnTo>
                  <a:pt x="54271" y="67056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4038" y="61722"/>
                </a:lnTo>
                <a:lnTo>
                  <a:pt x="659892" y="67056"/>
                </a:lnTo>
                <a:lnTo>
                  <a:pt x="667626" y="67056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512859" y="4413325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495378" y="4407946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8758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7788" y="67056"/>
                </a:lnTo>
                <a:lnTo>
                  <a:pt x="184404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2021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2021" y="61043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4864"/>
                </a:lnTo>
                <a:lnTo>
                  <a:pt x="40563" y="61043"/>
                </a:lnTo>
                <a:lnTo>
                  <a:pt x="22860" y="67056"/>
                </a:lnTo>
                <a:close/>
              </a:path>
              <a:path w="681354" h="123825">
                <a:moveTo>
                  <a:pt x="40563" y="61043"/>
                </a:moveTo>
                <a:lnTo>
                  <a:pt x="22860" y="54864"/>
                </a:lnTo>
                <a:lnTo>
                  <a:pt x="58758" y="54864"/>
                </a:lnTo>
                <a:lnTo>
                  <a:pt x="40563" y="61043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2021" y="61043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7788" y="67056"/>
                </a:moveTo>
                <a:lnTo>
                  <a:pt x="22860" y="67056"/>
                </a:lnTo>
                <a:lnTo>
                  <a:pt x="40563" y="61043"/>
                </a:lnTo>
                <a:lnTo>
                  <a:pt x="57788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021" y="61043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4404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7349266" y="4095975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7012" y="109728"/>
                </a:moveTo>
                <a:lnTo>
                  <a:pt x="161544" y="109728"/>
                </a:lnTo>
                <a:lnTo>
                  <a:pt x="0" y="54864"/>
                </a:lnTo>
                <a:lnTo>
                  <a:pt x="161544" y="0"/>
                </a:lnTo>
                <a:lnTo>
                  <a:pt x="477012" y="0"/>
                </a:lnTo>
                <a:lnTo>
                  <a:pt x="640080" y="54864"/>
                </a:lnTo>
                <a:lnTo>
                  <a:pt x="477012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7331784" y="4089251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4" h="123825">
                <a:moveTo>
                  <a:pt x="498348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8348" y="0"/>
                </a:lnTo>
                <a:lnTo>
                  <a:pt x="538157" y="13716"/>
                </a:lnTo>
                <a:lnTo>
                  <a:pt x="184404" y="13716"/>
                </a:lnTo>
                <a:lnTo>
                  <a:pt x="5757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4619" y="111252"/>
                </a:lnTo>
                <a:lnTo>
                  <a:pt x="498348" y="123444"/>
                </a:lnTo>
                <a:close/>
              </a:path>
              <a:path w="680084" h="123825">
                <a:moveTo>
                  <a:pt x="640249" y="62484"/>
                </a:moveTo>
                <a:lnTo>
                  <a:pt x="495300" y="13716"/>
                </a:lnTo>
                <a:lnTo>
                  <a:pt x="538157" y="13716"/>
                </a:lnTo>
                <a:lnTo>
                  <a:pt x="662010" y="56388"/>
                </a:lnTo>
                <a:lnTo>
                  <a:pt x="658368" y="56388"/>
                </a:lnTo>
                <a:lnTo>
                  <a:pt x="640249" y="62484"/>
                </a:lnTo>
                <a:close/>
              </a:path>
              <a:path w="680084" h="123825">
                <a:moveTo>
                  <a:pt x="21336" y="68580"/>
                </a:moveTo>
                <a:lnTo>
                  <a:pt x="21336" y="56388"/>
                </a:lnTo>
                <a:lnTo>
                  <a:pt x="39454" y="62484"/>
                </a:lnTo>
                <a:lnTo>
                  <a:pt x="21336" y="68580"/>
                </a:lnTo>
                <a:close/>
              </a:path>
              <a:path w="680084" h="123825">
                <a:moveTo>
                  <a:pt x="39454" y="62484"/>
                </a:moveTo>
                <a:lnTo>
                  <a:pt x="21336" y="56388"/>
                </a:lnTo>
                <a:lnTo>
                  <a:pt x="57573" y="56388"/>
                </a:lnTo>
                <a:lnTo>
                  <a:pt x="39454" y="62484"/>
                </a:lnTo>
                <a:close/>
              </a:path>
              <a:path w="680084" h="123825">
                <a:moveTo>
                  <a:pt x="658368" y="68580"/>
                </a:moveTo>
                <a:lnTo>
                  <a:pt x="640249" y="62484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0084" h="123825">
                <a:moveTo>
                  <a:pt x="661568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2010" y="56388"/>
                </a:lnTo>
                <a:lnTo>
                  <a:pt x="679704" y="62484"/>
                </a:lnTo>
                <a:lnTo>
                  <a:pt x="661568" y="68580"/>
                </a:lnTo>
                <a:close/>
              </a:path>
              <a:path w="680084" h="123825">
                <a:moveTo>
                  <a:pt x="57573" y="68580"/>
                </a:moveTo>
                <a:lnTo>
                  <a:pt x="21336" y="68580"/>
                </a:lnTo>
                <a:lnTo>
                  <a:pt x="39454" y="62484"/>
                </a:lnTo>
                <a:lnTo>
                  <a:pt x="57573" y="68580"/>
                </a:lnTo>
                <a:close/>
              </a:path>
              <a:path w="680084" h="123825">
                <a:moveTo>
                  <a:pt x="534619" y="111252"/>
                </a:moveTo>
                <a:lnTo>
                  <a:pt x="495300" y="111252"/>
                </a:lnTo>
                <a:lnTo>
                  <a:pt x="640249" y="62484"/>
                </a:lnTo>
                <a:lnTo>
                  <a:pt x="658368" y="68580"/>
                </a:lnTo>
                <a:lnTo>
                  <a:pt x="661568" y="68580"/>
                </a:lnTo>
                <a:lnTo>
                  <a:pt x="534619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931063" y="4148418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913581" y="4143039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9681" y="109728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3825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3825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3825">
                <a:moveTo>
                  <a:pt x="539681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534" y="67056"/>
                </a:lnTo>
                <a:lnTo>
                  <a:pt x="539681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931063" y="4254650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913581" y="4249271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931063" y="436088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913581" y="4355502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931063" y="4467113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913581" y="4461734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7349266" y="4202206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7012" y="109728"/>
                </a:moveTo>
                <a:lnTo>
                  <a:pt x="161544" y="109728"/>
                </a:lnTo>
                <a:lnTo>
                  <a:pt x="0" y="54864"/>
                </a:lnTo>
                <a:lnTo>
                  <a:pt x="161544" y="0"/>
                </a:lnTo>
                <a:lnTo>
                  <a:pt x="477012" y="0"/>
                </a:lnTo>
                <a:lnTo>
                  <a:pt x="640080" y="54864"/>
                </a:lnTo>
                <a:lnTo>
                  <a:pt x="477012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7331784" y="4195482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4" h="123825">
                <a:moveTo>
                  <a:pt x="498348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8348" y="0"/>
                </a:lnTo>
                <a:lnTo>
                  <a:pt x="533734" y="12192"/>
                </a:lnTo>
                <a:lnTo>
                  <a:pt x="184404" y="12192"/>
                </a:lnTo>
                <a:lnTo>
                  <a:pt x="56593" y="56388"/>
                </a:lnTo>
                <a:lnTo>
                  <a:pt x="21336" y="56388"/>
                </a:lnTo>
                <a:lnTo>
                  <a:pt x="21336" y="68580"/>
                </a:lnTo>
                <a:lnTo>
                  <a:pt x="57573" y="68580"/>
                </a:lnTo>
                <a:lnTo>
                  <a:pt x="184404" y="111252"/>
                </a:lnTo>
                <a:lnTo>
                  <a:pt x="534619" y="111252"/>
                </a:lnTo>
                <a:lnTo>
                  <a:pt x="498348" y="123444"/>
                </a:lnTo>
                <a:close/>
              </a:path>
              <a:path w="680084" h="123825">
                <a:moveTo>
                  <a:pt x="496824" y="13716"/>
                </a:moveTo>
                <a:lnTo>
                  <a:pt x="181356" y="13716"/>
                </a:lnTo>
                <a:lnTo>
                  <a:pt x="184404" y="12192"/>
                </a:lnTo>
                <a:lnTo>
                  <a:pt x="495300" y="12192"/>
                </a:lnTo>
                <a:lnTo>
                  <a:pt x="496824" y="13716"/>
                </a:lnTo>
                <a:close/>
              </a:path>
              <a:path w="680084" h="123825">
                <a:moveTo>
                  <a:pt x="640497" y="62400"/>
                </a:moveTo>
                <a:lnTo>
                  <a:pt x="495300" y="12192"/>
                </a:lnTo>
                <a:lnTo>
                  <a:pt x="533734" y="12192"/>
                </a:lnTo>
                <a:lnTo>
                  <a:pt x="662010" y="56388"/>
                </a:lnTo>
                <a:lnTo>
                  <a:pt x="658368" y="56388"/>
                </a:lnTo>
                <a:lnTo>
                  <a:pt x="640497" y="62400"/>
                </a:lnTo>
                <a:close/>
              </a:path>
              <a:path w="680084" h="123825">
                <a:moveTo>
                  <a:pt x="21336" y="68580"/>
                </a:moveTo>
                <a:lnTo>
                  <a:pt x="21336" y="56388"/>
                </a:lnTo>
                <a:lnTo>
                  <a:pt x="39206" y="62400"/>
                </a:lnTo>
                <a:lnTo>
                  <a:pt x="21336" y="68580"/>
                </a:lnTo>
                <a:close/>
              </a:path>
              <a:path w="680084" h="123825">
                <a:moveTo>
                  <a:pt x="39206" y="62400"/>
                </a:moveTo>
                <a:lnTo>
                  <a:pt x="21336" y="56388"/>
                </a:lnTo>
                <a:lnTo>
                  <a:pt x="56593" y="56388"/>
                </a:lnTo>
                <a:lnTo>
                  <a:pt x="39206" y="62400"/>
                </a:lnTo>
                <a:close/>
              </a:path>
              <a:path w="680084" h="123825">
                <a:moveTo>
                  <a:pt x="658368" y="68580"/>
                </a:moveTo>
                <a:lnTo>
                  <a:pt x="640497" y="62400"/>
                </a:lnTo>
                <a:lnTo>
                  <a:pt x="658368" y="56388"/>
                </a:lnTo>
                <a:lnTo>
                  <a:pt x="658368" y="68580"/>
                </a:lnTo>
                <a:close/>
              </a:path>
              <a:path w="680084" h="123825">
                <a:moveTo>
                  <a:pt x="661568" y="68580"/>
                </a:moveTo>
                <a:lnTo>
                  <a:pt x="658368" y="68580"/>
                </a:lnTo>
                <a:lnTo>
                  <a:pt x="658368" y="56388"/>
                </a:lnTo>
                <a:lnTo>
                  <a:pt x="662010" y="56388"/>
                </a:lnTo>
                <a:lnTo>
                  <a:pt x="679704" y="62484"/>
                </a:lnTo>
                <a:lnTo>
                  <a:pt x="661568" y="68580"/>
                </a:lnTo>
                <a:close/>
              </a:path>
              <a:path w="680084" h="123825">
                <a:moveTo>
                  <a:pt x="57573" y="68580"/>
                </a:moveTo>
                <a:lnTo>
                  <a:pt x="21336" y="68580"/>
                </a:lnTo>
                <a:lnTo>
                  <a:pt x="39206" y="62400"/>
                </a:lnTo>
                <a:lnTo>
                  <a:pt x="57573" y="68580"/>
                </a:lnTo>
                <a:close/>
              </a:path>
              <a:path w="680084" h="123825">
                <a:moveTo>
                  <a:pt x="534619" y="111252"/>
                </a:moveTo>
                <a:lnTo>
                  <a:pt x="495300" y="111252"/>
                </a:lnTo>
                <a:lnTo>
                  <a:pt x="640497" y="62400"/>
                </a:lnTo>
                <a:lnTo>
                  <a:pt x="658368" y="68580"/>
                </a:lnTo>
                <a:lnTo>
                  <a:pt x="661568" y="68580"/>
                </a:lnTo>
                <a:lnTo>
                  <a:pt x="534619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349266" y="4307093"/>
            <a:ext cx="564776" cy="98612"/>
          </a:xfrm>
          <a:custGeom>
            <a:avLst/>
            <a:gdLst/>
            <a:ahLst/>
            <a:cxnLst/>
            <a:rect l="l" t="t" r="r" b="b"/>
            <a:pathLst>
              <a:path w="640079" h="111760">
                <a:moveTo>
                  <a:pt x="477012" y="111252"/>
                </a:moveTo>
                <a:lnTo>
                  <a:pt x="161544" y="111252"/>
                </a:lnTo>
                <a:lnTo>
                  <a:pt x="0" y="56388"/>
                </a:lnTo>
                <a:lnTo>
                  <a:pt x="161544" y="0"/>
                </a:lnTo>
                <a:lnTo>
                  <a:pt x="477012" y="0"/>
                </a:lnTo>
                <a:lnTo>
                  <a:pt x="640080" y="56388"/>
                </a:lnTo>
                <a:lnTo>
                  <a:pt x="477012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331784" y="4301715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4" h="123825">
                <a:moveTo>
                  <a:pt x="498348" y="123444"/>
                </a:moveTo>
                <a:lnTo>
                  <a:pt x="181356" y="123444"/>
                </a:lnTo>
                <a:lnTo>
                  <a:pt x="0" y="62484"/>
                </a:lnTo>
                <a:lnTo>
                  <a:pt x="181356" y="0"/>
                </a:lnTo>
                <a:lnTo>
                  <a:pt x="498348" y="0"/>
                </a:lnTo>
                <a:lnTo>
                  <a:pt x="533734" y="12192"/>
                </a:lnTo>
                <a:lnTo>
                  <a:pt x="184404" y="12192"/>
                </a:lnTo>
                <a:lnTo>
                  <a:pt x="53043" y="56388"/>
                </a:lnTo>
                <a:lnTo>
                  <a:pt x="21336" y="56388"/>
                </a:lnTo>
                <a:lnTo>
                  <a:pt x="21336" y="67056"/>
                </a:lnTo>
                <a:lnTo>
                  <a:pt x="53043" y="67056"/>
                </a:lnTo>
                <a:lnTo>
                  <a:pt x="184404" y="111252"/>
                </a:lnTo>
                <a:lnTo>
                  <a:pt x="534619" y="111252"/>
                </a:lnTo>
                <a:lnTo>
                  <a:pt x="498348" y="123444"/>
                </a:lnTo>
                <a:close/>
              </a:path>
              <a:path w="680084" h="123825">
                <a:moveTo>
                  <a:pt x="496824" y="13716"/>
                </a:moveTo>
                <a:lnTo>
                  <a:pt x="181356" y="13716"/>
                </a:lnTo>
                <a:lnTo>
                  <a:pt x="184404" y="12192"/>
                </a:lnTo>
                <a:lnTo>
                  <a:pt x="495300" y="12192"/>
                </a:lnTo>
                <a:lnTo>
                  <a:pt x="496824" y="13716"/>
                </a:lnTo>
                <a:close/>
              </a:path>
              <a:path w="680084" h="123825">
                <a:moveTo>
                  <a:pt x="642514" y="61722"/>
                </a:moveTo>
                <a:lnTo>
                  <a:pt x="495300" y="12192"/>
                </a:lnTo>
                <a:lnTo>
                  <a:pt x="533734" y="12192"/>
                </a:lnTo>
                <a:lnTo>
                  <a:pt x="662010" y="56388"/>
                </a:lnTo>
                <a:lnTo>
                  <a:pt x="658368" y="56388"/>
                </a:lnTo>
                <a:lnTo>
                  <a:pt x="642514" y="61722"/>
                </a:lnTo>
                <a:close/>
              </a:path>
              <a:path w="680084" h="123825">
                <a:moveTo>
                  <a:pt x="21336" y="67056"/>
                </a:moveTo>
                <a:lnTo>
                  <a:pt x="21336" y="56388"/>
                </a:lnTo>
                <a:lnTo>
                  <a:pt x="37189" y="61722"/>
                </a:lnTo>
                <a:lnTo>
                  <a:pt x="21336" y="67056"/>
                </a:lnTo>
                <a:close/>
              </a:path>
              <a:path w="680084" h="123825">
                <a:moveTo>
                  <a:pt x="37189" y="61722"/>
                </a:moveTo>
                <a:lnTo>
                  <a:pt x="21336" y="56388"/>
                </a:lnTo>
                <a:lnTo>
                  <a:pt x="53043" y="56388"/>
                </a:lnTo>
                <a:lnTo>
                  <a:pt x="37189" y="61722"/>
                </a:lnTo>
                <a:close/>
              </a:path>
              <a:path w="680084" h="123825">
                <a:moveTo>
                  <a:pt x="658368" y="67056"/>
                </a:moveTo>
                <a:lnTo>
                  <a:pt x="642514" y="61722"/>
                </a:lnTo>
                <a:lnTo>
                  <a:pt x="658368" y="56388"/>
                </a:lnTo>
                <a:lnTo>
                  <a:pt x="658368" y="67056"/>
                </a:lnTo>
                <a:close/>
              </a:path>
              <a:path w="680084" h="123825">
                <a:moveTo>
                  <a:pt x="666102" y="67056"/>
                </a:moveTo>
                <a:lnTo>
                  <a:pt x="658368" y="67056"/>
                </a:lnTo>
                <a:lnTo>
                  <a:pt x="658368" y="56388"/>
                </a:lnTo>
                <a:lnTo>
                  <a:pt x="662010" y="56388"/>
                </a:lnTo>
                <a:lnTo>
                  <a:pt x="679704" y="62484"/>
                </a:lnTo>
                <a:lnTo>
                  <a:pt x="666102" y="67056"/>
                </a:lnTo>
                <a:close/>
              </a:path>
              <a:path w="680084" h="123825">
                <a:moveTo>
                  <a:pt x="53043" y="67056"/>
                </a:moveTo>
                <a:lnTo>
                  <a:pt x="21336" y="67056"/>
                </a:lnTo>
                <a:lnTo>
                  <a:pt x="37189" y="61722"/>
                </a:lnTo>
                <a:lnTo>
                  <a:pt x="53043" y="67056"/>
                </a:lnTo>
                <a:close/>
              </a:path>
              <a:path w="680084" h="123825">
                <a:moveTo>
                  <a:pt x="534619" y="111252"/>
                </a:moveTo>
                <a:lnTo>
                  <a:pt x="495300" y="111252"/>
                </a:lnTo>
                <a:lnTo>
                  <a:pt x="642514" y="61722"/>
                </a:lnTo>
                <a:lnTo>
                  <a:pt x="658368" y="67056"/>
                </a:lnTo>
                <a:lnTo>
                  <a:pt x="666102" y="67056"/>
                </a:lnTo>
                <a:lnTo>
                  <a:pt x="534619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7349266" y="4413325"/>
            <a:ext cx="564776" cy="98612"/>
          </a:xfrm>
          <a:custGeom>
            <a:avLst/>
            <a:gdLst/>
            <a:ahLst/>
            <a:cxnLst/>
            <a:rect l="l" t="t" r="r" b="b"/>
            <a:pathLst>
              <a:path w="640079" h="111760">
                <a:moveTo>
                  <a:pt x="477012" y="111252"/>
                </a:moveTo>
                <a:lnTo>
                  <a:pt x="161544" y="111252"/>
                </a:lnTo>
                <a:lnTo>
                  <a:pt x="0" y="54864"/>
                </a:lnTo>
                <a:lnTo>
                  <a:pt x="161544" y="0"/>
                </a:lnTo>
                <a:lnTo>
                  <a:pt x="477012" y="0"/>
                </a:lnTo>
                <a:lnTo>
                  <a:pt x="640080" y="54864"/>
                </a:lnTo>
                <a:lnTo>
                  <a:pt x="477012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331784" y="4407946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4" h="123825">
                <a:moveTo>
                  <a:pt x="498348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6593" y="67056"/>
                </a:lnTo>
                <a:lnTo>
                  <a:pt x="184404" y="111252"/>
                </a:lnTo>
                <a:lnTo>
                  <a:pt x="533734" y="111252"/>
                </a:lnTo>
                <a:lnTo>
                  <a:pt x="498348" y="123444"/>
                </a:lnTo>
                <a:close/>
              </a:path>
              <a:path w="680084" h="123825">
                <a:moveTo>
                  <a:pt x="640497" y="61043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497" y="61043"/>
                </a:lnTo>
                <a:close/>
              </a:path>
              <a:path w="680084" h="123825">
                <a:moveTo>
                  <a:pt x="21336" y="67056"/>
                </a:moveTo>
                <a:lnTo>
                  <a:pt x="21336" y="54864"/>
                </a:lnTo>
                <a:lnTo>
                  <a:pt x="39206" y="61043"/>
                </a:lnTo>
                <a:lnTo>
                  <a:pt x="21336" y="67056"/>
                </a:lnTo>
                <a:close/>
              </a:path>
              <a:path w="680084" h="123825">
                <a:moveTo>
                  <a:pt x="39206" y="61043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206" y="61043"/>
                </a:lnTo>
                <a:close/>
              </a:path>
              <a:path w="680084" h="123825">
                <a:moveTo>
                  <a:pt x="658368" y="67056"/>
                </a:moveTo>
                <a:lnTo>
                  <a:pt x="640497" y="61043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4" h="123825">
                <a:moveTo>
                  <a:pt x="662010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2010" y="67056"/>
                </a:lnTo>
                <a:close/>
              </a:path>
              <a:path w="680084" h="123825">
                <a:moveTo>
                  <a:pt x="56593" y="67056"/>
                </a:moveTo>
                <a:lnTo>
                  <a:pt x="21336" y="67056"/>
                </a:lnTo>
                <a:lnTo>
                  <a:pt x="39206" y="61043"/>
                </a:lnTo>
                <a:lnTo>
                  <a:pt x="56593" y="67056"/>
                </a:lnTo>
                <a:close/>
              </a:path>
              <a:path w="680084" h="123825">
                <a:moveTo>
                  <a:pt x="533734" y="111252"/>
                </a:moveTo>
                <a:lnTo>
                  <a:pt x="495300" y="111252"/>
                </a:lnTo>
                <a:lnTo>
                  <a:pt x="640497" y="61043"/>
                </a:lnTo>
                <a:lnTo>
                  <a:pt x="658368" y="67056"/>
                </a:lnTo>
                <a:lnTo>
                  <a:pt x="662010" y="67056"/>
                </a:lnTo>
                <a:lnTo>
                  <a:pt x="533734" y="111252"/>
                </a:lnTo>
                <a:close/>
              </a:path>
              <a:path w="680084" h="123825">
                <a:moveTo>
                  <a:pt x="495300" y="111252"/>
                </a:moveTo>
                <a:lnTo>
                  <a:pt x="184404" y="111252"/>
                </a:lnTo>
                <a:lnTo>
                  <a:pt x="181356" y="109728"/>
                </a:lnTo>
                <a:lnTo>
                  <a:pt x="496824" y="109728"/>
                </a:lnTo>
                <a:lnTo>
                  <a:pt x="495300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404399" y="4787153"/>
            <a:ext cx="157330" cy="15598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725322" y="4097319"/>
            <a:ext cx="157331" cy="15733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614172" y="4097319"/>
            <a:ext cx="155986" cy="15733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143526" y="4255993"/>
            <a:ext cx="155986" cy="15867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404399" y="3832412"/>
            <a:ext cx="157330" cy="15867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987540" y="3675080"/>
            <a:ext cx="155985" cy="15598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7143526" y="3197710"/>
            <a:ext cx="155986" cy="15598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572487" y="3355040"/>
            <a:ext cx="157330" cy="15867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572487" y="3037690"/>
            <a:ext cx="157330" cy="15867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6725323" y="3037690"/>
            <a:ext cx="158675" cy="15867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781801" y="2829261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6388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6388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764319" y="2823883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2880" y="123444"/>
                </a:lnTo>
                <a:lnTo>
                  <a:pt x="0" y="62484"/>
                </a:lnTo>
                <a:lnTo>
                  <a:pt x="182880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5928" y="12192"/>
                </a:lnTo>
                <a:lnTo>
                  <a:pt x="58117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9097" y="68580"/>
                </a:lnTo>
                <a:lnTo>
                  <a:pt x="185928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5928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730" y="62400"/>
                </a:lnTo>
                <a:lnTo>
                  <a:pt x="22860" y="68580"/>
                </a:lnTo>
                <a:close/>
              </a:path>
              <a:path w="681354" h="123825">
                <a:moveTo>
                  <a:pt x="40730" y="62400"/>
                </a:moveTo>
                <a:lnTo>
                  <a:pt x="22860" y="56388"/>
                </a:lnTo>
                <a:lnTo>
                  <a:pt x="58117" y="56388"/>
                </a:lnTo>
                <a:lnTo>
                  <a:pt x="40730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9097" y="68580"/>
                </a:moveTo>
                <a:lnTo>
                  <a:pt x="22860" y="68580"/>
                </a:lnTo>
                <a:lnTo>
                  <a:pt x="40730" y="62400"/>
                </a:lnTo>
                <a:lnTo>
                  <a:pt x="59097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364941" y="2670586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5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347460" y="2665207"/>
            <a:ext cx="600075" cy="109257"/>
          </a:xfrm>
          <a:custGeom>
            <a:avLst/>
            <a:gdLst/>
            <a:ahLst/>
            <a:cxnLst/>
            <a:rect l="l" t="t" r="r" b="b"/>
            <a:pathLst>
              <a:path w="680085" h="123825">
                <a:moveTo>
                  <a:pt x="498348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8157" y="109728"/>
                </a:lnTo>
                <a:lnTo>
                  <a:pt x="498348" y="123444"/>
                </a:lnTo>
                <a:close/>
              </a:path>
              <a:path w="680085" h="123825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5" h="123825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5" h="123825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5" h="123825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3825">
                <a:moveTo>
                  <a:pt x="662010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2010" y="67056"/>
                </a:lnTo>
                <a:close/>
              </a:path>
              <a:path w="680085" h="123825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5" h="123825">
                <a:moveTo>
                  <a:pt x="538157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2010" y="67056"/>
                </a:lnTo>
                <a:lnTo>
                  <a:pt x="538157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364941" y="2776818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6347460" y="2771439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5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5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5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5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5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5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5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6364941" y="2883049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6347460" y="2877670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5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5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5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5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5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5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5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364941" y="2989282"/>
            <a:ext cx="564776" cy="96931"/>
          </a:xfrm>
          <a:custGeom>
            <a:avLst/>
            <a:gdLst/>
            <a:ahLst/>
            <a:cxnLst/>
            <a:rect l="l" t="t" r="r" b="b"/>
            <a:pathLst>
              <a:path w="640079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0080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6347460" y="2983902"/>
            <a:ext cx="600075" cy="107576"/>
          </a:xfrm>
          <a:custGeom>
            <a:avLst/>
            <a:gdLst/>
            <a:ahLst/>
            <a:cxnLst/>
            <a:rect l="l" t="t" r="r" b="b"/>
            <a:pathLst>
              <a:path w="680085" h="121920">
                <a:moveTo>
                  <a:pt x="498348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8348" y="0"/>
                </a:lnTo>
                <a:lnTo>
                  <a:pt x="534619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4619" y="109728"/>
                </a:lnTo>
                <a:lnTo>
                  <a:pt x="498348" y="121920"/>
                </a:lnTo>
                <a:close/>
              </a:path>
              <a:path w="680085" h="121920">
                <a:moveTo>
                  <a:pt x="640249" y="60960"/>
                </a:moveTo>
                <a:lnTo>
                  <a:pt x="495300" y="12192"/>
                </a:lnTo>
                <a:lnTo>
                  <a:pt x="534619" y="12192"/>
                </a:lnTo>
                <a:lnTo>
                  <a:pt x="661568" y="54864"/>
                </a:lnTo>
                <a:lnTo>
                  <a:pt x="658368" y="54864"/>
                </a:lnTo>
                <a:lnTo>
                  <a:pt x="640249" y="60960"/>
                </a:lnTo>
                <a:close/>
              </a:path>
              <a:path w="680085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0085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0085" h="121920">
                <a:moveTo>
                  <a:pt x="658368" y="67056"/>
                </a:moveTo>
                <a:lnTo>
                  <a:pt x="640249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0085" h="121920">
                <a:moveTo>
                  <a:pt x="661568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1568" y="54864"/>
                </a:lnTo>
                <a:lnTo>
                  <a:pt x="679704" y="60960"/>
                </a:lnTo>
                <a:lnTo>
                  <a:pt x="661568" y="67056"/>
                </a:lnTo>
                <a:close/>
              </a:path>
              <a:path w="680085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0085" h="121920">
                <a:moveTo>
                  <a:pt x="534619" y="109728"/>
                </a:moveTo>
                <a:lnTo>
                  <a:pt x="495300" y="109728"/>
                </a:lnTo>
                <a:lnTo>
                  <a:pt x="640249" y="60960"/>
                </a:lnTo>
                <a:lnTo>
                  <a:pt x="658368" y="67056"/>
                </a:lnTo>
                <a:lnTo>
                  <a:pt x="661568" y="67056"/>
                </a:lnTo>
                <a:lnTo>
                  <a:pt x="534619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200004" y="2670586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5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7182522" y="2665207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1356" y="123444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9681" y="109728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3825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3825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3825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3825">
                <a:moveTo>
                  <a:pt x="539681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534" y="67056"/>
                </a:lnTo>
                <a:lnTo>
                  <a:pt x="539681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781801" y="272437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5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764319" y="2717651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2880" y="123444"/>
                </a:lnTo>
                <a:lnTo>
                  <a:pt x="0" y="62484"/>
                </a:lnTo>
                <a:lnTo>
                  <a:pt x="182880" y="0"/>
                </a:lnTo>
                <a:lnTo>
                  <a:pt x="499872" y="0"/>
                </a:lnTo>
                <a:lnTo>
                  <a:pt x="535258" y="12192"/>
                </a:lnTo>
                <a:lnTo>
                  <a:pt x="185928" y="12192"/>
                </a:lnTo>
                <a:lnTo>
                  <a:pt x="58117" y="56388"/>
                </a:lnTo>
                <a:lnTo>
                  <a:pt x="22860" y="56388"/>
                </a:lnTo>
                <a:lnTo>
                  <a:pt x="22860" y="68580"/>
                </a:lnTo>
                <a:lnTo>
                  <a:pt x="59097" y="68580"/>
                </a:lnTo>
                <a:lnTo>
                  <a:pt x="185928" y="111252"/>
                </a:lnTo>
                <a:lnTo>
                  <a:pt x="536143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498348" y="13716"/>
                </a:moveTo>
                <a:lnTo>
                  <a:pt x="182880" y="13716"/>
                </a:lnTo>
                <a:lnTo>
                  <a:pt x="185928" y="12192"/>
                </a:lnTo>
                <a:lnTo>
                  <a:pt x="496824" y="12192"/>
                </a:lnTo>
                <a:lnTo>
                  <a:pt x="498348" y="13716"/>
                </a:lnTo>
                <a:close/>
              </a:path>
              <a:path w="681354" h="123825">
                <a:moveTo>
                  <a:pt x="642021" y="62400"/>
                </a:moveTo>
                <a:lnTo>
                  <a:pt x="496824" y="12192"/>
                </a:lnTo>
                <a:lnTo>
                  <a:pt x="535258" y="12192"/>
                </a:lnTo>
                <a:lnTo>
                  <a:pt x="663534" y="56388"/>
                </a:lnTo>
                <a:lnTo>
                  <a:pt x="659892" y="56388"/>
                </a:lnTo>
                <a:lnTo>
                  <a:pt x="642021" y="62400"/>
                </a:lnTo>
                <a:close/>
              </a:path>
              <a:path w="681354" h="123825">
                <a:moveTo>
                  <a:pt x="22860" y="68580"/>
                </a:moveTo>
                <a:lnTo>
                  <a:pt x="22860" y="56388"/>
                </a:lnTo>
                <a:lnTo>
                  <a:pt x="40730" y="62400"/>
                </a:lnTo>
                <a:lnTo>
                  <a:pt x="22860" y="68580"/>
                </a:lnTo>
                <a:close/>
              </a:path>
              <a:path w="681354" h="123825">
                <a:moveTo>
                  <a:pt x="40730" y="62400"/>
                </a:moveTo>
                <a:lnTo>
                  <a:pt x="22860" y="56388"/>
                </a:lnTo>
                <a:lnTo>
                  <a:pt x="58117" y="56388"/>
                </a:lnTo>
                <a:lnTo>
                  <a:pt x="40730" y="62400"/>
                </a:lnTo>
                <a:close/>
              </a:path>
              <a:path w="681354" h="123825">
                <a:moveTo>
                  <a:pt x="659892" y="68580"/>
                </a:moveTo>
                <a:lnTo>
                  <a:pt x="642021" y="62400"/>
                </a:lnTo>
                <a:lnTo>
                  <a:pt x="659892" y="56388"/>
                </a:lnTo>
                <a:lnTo>
                  <a:pt x="659892" y="68580"/>
                </a:lnTo>
                <a:close/>
              </a:path>
              <a:path w="681354" h="123825">
                <a:moveTo>
                  <a:pt x="663092" y="68580"/>
                </a:moveTo>
                <a:lnTo>
                  <a:pt x="659892" y="68580"/>
                </a:lnTo>
                <a:lnTo>
                  <a:pt x="659892" y="56388"/>
                </a:lnTo>
                <a:lnTo>
                  <a:pt x="663534" y="56388"/>
                </a:lnTo>
                <a:lnTo>
                  <a:pt x="681228" y="62484"/>
                </a:lnTo>
                <a:lnTo>
                  <a:pt x="663092" y="68580"/>
                </a:lnTo>
                <a:close/>
              </a:path>
              <a:path w="681354" h="123825">
                <a:moveTo>
                  <a:pt x="59097" y="68580"/>
                </a:moveTo>
                <a:lnTo>
                  <a:pt x="22860" y="68580"/>
                </a:lnTo>
                <a:lnTo>
                  <a:pt x="40730" y="62400"/>
                </a:lnTo>
                <a:lnTo>
                  <a:pt x="59097" y="68580"/>
                </a:lnTo>
                <a:close/>
              </a:path>
              <a:path w="681354" h="123825">
                <a:moveTo>
                  <a:pt x="536143" y="111252"/>
                </a:moveTo>
                <a:lnTo>
                  <a:pt x="496824" y="111252"/>
                </a:lnTo>
                <a:lnTo>
                  <a:pt x="642021" y="62400"/>
                </a:lnTo>
                <a:lnTo>
                  <a:pt x="659892" y="68580"/>
                </a:lnTo>
                <a:lnTo>
                  <a:pt x="663092" y="68580"/>
                </a:lnTo>
                <a:lnTo>
                  <a:pt x="536143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781801" y="2935493"/>
            <a:ext cx="566457" cy="98612"/>
          </a:xfrm>
          <a:custGeom>
            <a:avLst/>
            <a:gdLst/>
            <a:ahLst/>
            <a:cxnLst/>
            <a:rect l="l" t="t" r="r" b="b"/>
            <a:pathLst>
              <a:path w="641985" h="111760">
                <a:moveTo>
                  <a:pt x="478536" y="111252"/>
                </a:moveTo>
                <a:lnTo>
                  <a:pt x="163068" y="111252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112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764319" y="2930115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2880" y="123444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8117" y="67056"/>
                </a:lnTo>
                <a:lnTo>
                  <a:pt x="185928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2021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2021" y="61043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4864"/>
                </a:lnTo>
                <a:lnTo>
                  <a:pt x="40730" y="61043"/>
                </a:lnTo>
                <a:lnTo>
                  <a:pt x="22860" y="67056"/>
                </a:lnTo>
                <a:close/>
              </a:path>
              <a:path w="681354" h="123825">
                <a:moveTo>
                  <a:pt x="40730" y="61043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730" y="61043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2021" y="61043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8117" y="67056"/>
                </a:moveTo>
                <a:lnTo>
                  <a:pt x="22860" y="67056"/>
                </a:lnTo>
                <a:lnTo>
                  <a:pt x="40730" y="61043"/>
                </a:lnTo>
                <a:lnTo>
                  <a:pt x="58117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021" y="61043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5928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781801" y="3041725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5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6764319" y="3036346"/>
            <a:ext cx="601196" cy="109257"/>
          </a:xfrm>
          <a:custGeom>
            <a:avLst/>
            <a:gdLst/>
            <a:ahLst/>
            <a:cxnLst/>
            <a:rect l="l" t="t" r="r" b="b"/>
            <a:pathLst>
              <a:path w="681354" h="123825">
                <a:moveTo>
                  <a:pt x="499872" y="123444"/>
                </a:moveTo>
                <a:lnTo>
                  <a:pt x="182880" y="123444"/>
                </a:lnTo>
                <a:lnTo>
                  <a:pt x="0" y="60960"/>
                </a:lnTo>
                <a:lnTo>
                  <a:pt x="182880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5928" y="12192"/>
                </a:lnTo>
                <a:lnTo>
                  <a:pt x="59097" y="54864"/>
                </a:lnTo>
                <a:lnTo>
                  <a:pt x="22860" y="54864"/>
                </a:lnTo>
                <a:lnTo>
                  <a:pt x="22860" y="67056"/>
                </a:lnTo>
                <a:lnTo>
                  <a:pt x="58117" y="67056"/>
                </a:lnTo>
                <a:lnTo>
                  <a:pt x="185928" y="111252"/>
                </a:lnTo>
                <a:lnTo>
                  <a:pt x="535258" y="111252"/>
                </a:lnTo>
                <a:lnTo>
                  <a:pt x="499872" y="123444"/>
                </a:lnTo>
                <a:close/>
              </a:path>
              <a:path w="681354" h="123825">
                <a:moveTo>
                  <a:pt x="642021" y="61043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9892" y="54864"/>
                </a:lnTo>
                <a:lnTo>
                  <a:pt x="642021" y="61043"/>
                </a:lnTo>
                <a:close/>
              </a:path>
              <a:path w="681354" h="123825">
                <a:moveTo>
                  <a:pt x="22860" y="67056"/>
                </a:moveTo>
                <a:lnTo>
                  <a:pt x="22860" y="54864"/>
                </a:lnTo>
                <a:lnTo>
                  <a:pt x="40730" y="61043"/>
                </a:lnTo>
                <a:lnTo>
                  <a:pt x="22860" y="67056"/>
                </a:lnTo>
                <a:close/>
              </a:path>
              <a:path w="681354" h="123825">
                <a:moveTo>
                  <a:pt x="40730" y="61043"/>
                </a:moveTo>
                <a:lnTo>
                  <a:pt x="22860" y="54864"/>
                </a:lnTo>
                <a:lnTo>
                  <a:pt x="59097" y="54864"/>
                </a:lnTo>
                <a:lnTo>
                  <a:pt x="40730" y="61043"/>
                </a:lnTo>
                <a:close/>
              </a:path>
              <a:path w="681354" h="123825">
                <a:moveTo>
                  <a:pt x="659892" y="67056"/>
                </a:moveTo>
                <a:lnTo>
                  <a:pt x="642021" y="61043"/>
                </a:lnTo>
                <a:lnTo>
                  <a:pt x="659892" y="54864"/>
                </a:lnTo>
                <a:lnTo>
                  <a:pt x="659892" y="67056"/>
                </a:lnTo>
                <a:close/>
              </a:path>
              <a:path w="681354" h="123825">
                <a:moveTo>
                  <a:pt x="663534" y="67056"/>
                </a:moveTo>
                <a:lnTo>
                  <a:pt x="659892" y="67056"/>
                </a:lnTo>
                <a:lnTo>
                  <a:pt x="659892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534" y="67056"/>
                </a:lnTo>
                <a:close/>
              </a:path>
              <a:path w="681354" h="123825">
                <a:moveTo>
                  <a:pt x="58117" y="67056"/>
                </a:moveTo>
                <a:lnTo>
                  <a:pt x="22860" y="67056"/>
                </a:lnTo>
                <a:lnTo>
                  <a:pt x="40730" y="61043"/>
                </a:lnTo>
                <a:lnTo>
                  <a:pt x="58117" y="67056"/>
                </a:lnTo>
                <a:close/>
              </a:path>
              <a:path w="681354" h="123825">
                <a:moveTo>
                  <a:pt x="535258" y="111252"/>
                </a:moveTo>
                <a:lnTo>
                  <a:pt x="496824" y="111252"/>
                </a:lnTo>
                <a:lnTo>
                  <a:pt x="642021" y="61043"/>
                </a:lnTo>
                <a:lnTo>
                  <a:pt x="659892" y="67056"/>
                </a:lnTo>
                <a:lnTo>
                  <a:pt x="663534" y="67056"/>
                </a:lnTo>
                <a:lnTo>
                  <a:pt x="535258" y="111252"/>
                </a:lnTo>
                <a:close/>
              </a:path>
              <a:path w="681354" h="123825">
                <a:moveTo>
                  <a:pt x="496824" y="111252"/>
                </a:moveTo>
                <a:lnTo>
                  <a:pt x="185928" y="111252"/>
                </a:lnTo>
                <a:lnTo>
                  <a:pt x="182880" y="109728"/>
                </a:lnTo>
                <a:lnTo>
                  <a:pt x="498348" y="109728"/>
                </a:lnTo>
                <a:lnTo>
                  <a:pt x="496824" y="111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200004" y="2776818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182522" y="2771439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200004" y="2883049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182522" y="2877670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7200004" y="2989282"/>
            <a:ext cx="566457" cy="96931"/>
          </a:xfrm>
          <a:custGeom>
            <a:avLst/>
            <a:gdLst/>
            <a:ahLst/>
            <a:cxnLst/>
            <a:rect l="l" t="t" r="r" b="b"/>
            <a:pathLst>
              <a:path w="641984" h="109854">
                <a:moveTo>
                  <a:pt x="478536" y="109728"/>
                </a:moveTo>
                <a:lnTo>
                  <a:pt x="163068" y="109728"/>
                </a:lnTo>
                <a:lnTo>
                  <a:pt x="0" y="54864"/>
                </a:lnTo>
                <a:lnTo>
                  <a:pt x="163068" y="0"/>
                </a:lnTo>
                <a:lnTo>
                  <a:pt x="478536" y="0"/>
                </a:lnTo>
                <a:lnTo>
                  <a:pt x="641604" y="54864"/>
                </a:lnTo>
                <a:lnTo>
                  <a:pt x="478536" y="10972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7182522" y="2983902"/>
            <a:ext cx="601196" cy="107576"/>
          </a:xfrm>
          <a:custGeom>
            <a:avLst/>
            <a:gdLst/>
            <a:ahLst/>
            <a:cxnLst/>
            <a:rect l="l" t="t" r="r" b="b"/>
            <a:pathLst>
              <a:path w="681354" h="121920">
                <a:moveTo>
                  <a:pt x="499872" y="121920"/>
                </a:moveTo>
                <a:lnTo>
                  <a:pt x="181356" y="121920"/>
                </a:lnTo>
                <a:lnTo>
                  <a:pt x="0" y="60960"/>
                </a:lnTo>
                <a:lnTo>
                  <a:pt x="181356" y="0"/>
                </a:lnTo>
                <a:lnTo>
                  <a:pt x="499872" y="0"/>
                </a:lnTo>
                <a:lnTo>
                  <a:pt x="536143" y="12192"/>
                </a:lnTo>
                <a:lnTo>
                  <a:pt x="184404" y="12192"/>
                </a:lnTo>
                <a:lnTo>
                  <a:pt x="57573" y="54864"/>
                </a:lnTo>
                <a:lnTo>
                  <a:pt x="21336" y="54864"/>
                </a:lnTo>
                <a:lnTo>
                  <a:pt x="21336" y="67056"/>
                </a:lnTo>
                <a:lnTo>
                  <a:pt x="57573" y="67056"/>
                </a:lnTo>
                <a:lnTo>
                  <a:pt x="184404" y="109728"/>
                </a:lnTo>
                <a:lnTo>
                  <a:pt x="536143" y="109728"/>
                </a:lnTo>
                <a:lnTo>
                  <a:pt x="499872" y="121920"/>
                </a:lnTo>
                <a:close/>
              </a:path>
              <a:path w="681354" h="121920">
                <a:moveTo>
                  <a:pt x="640418" y="60960"/>
                </a:moveTo>
                <a:lnTo>
                  <a:pt x="496824" y="12192"/>
                </a:lnTo>
                <a:lnTo>
                  <a:pt x="536143" y="12192"/>
                </a:lnTo>
                <a:lnTo>
                  <a:pt x="663092" y="54864"/>
                </a:lnTo>
                <a:lnTo>
                  <a:pt x="658368" y="54864"/>
                </a:lnTo>
                <a:lnTo>
                  <a:pt x="640418" y="60960"/>
                </a:lnTo>
                <a:close/>
              </a:path>
              <a:path w="681354" h="121920">
                <a:moveTo>
                  <a:pt x="21336" y="67056"/>
                </a:moveTo>
                <a:lnTo>
                  <a:pt x="21336" y="54864"/>
                </a:lnTo>
                <a:lnTo>
                  <a:pt x="39454" y="60960"/>
                </a:lnTo>
                <a:lnTo>
                  <a:pt x="21336" y="67056"/>
                </a:lnTo>
                <a:close/>
              </a:path>
              <a:path w="681354" h="121920">
                <a:moveTo>
                  <a:pt x="39454" y="60960"/>
                </a:moveTo>
                <a:lnTo>
                  <a:pt x="21336" y="54864"/>
                </a:lnTo>
                <a:lnTo>
                  <a:pt x="57573" y="54864"/>
                </a:lnTo>
                <a:lnTo>
                  <a:pt x="39454" y="60960"/>
                </a:lnTo>
                <a:close/>
              </a:path>
              <a:path w="681354" h="121920">
                <a:moveTo>
                  <a:pt x="658368" y="67056"/>
                </a:moveTo>
                <a:lnTo>
                  <a:pt x="640418" y="60960"/>
                </a:lnTo>
                <a:lnTo>
                  <a:pt x="658368" y="54864"/>
                </a:lnTo>
                <a:lnTo>
                  <a:pt x="658368" y="67056"/>
                </a:lnTo>
                <a:close/>
              </a:path>
              <a:path w="681354" h="121920">
                <a:moveTo>
                  <a:pt x="663092" y="67056"/>
                </a:moveTo>
                <a:lnTo>
                  <a:pt x="658368" y="67056"/>
                </a:lnTo>
                <a:lnTo>
                  <a:pt x="658368" y="54864"/>
                </a:lnTo>
                <a:lnTo>
                  <a:pt x="663092" y="54864"/>
                </a:lnTo>
                <a:lnTo>
                  <a:pt x="681228" y="60960"/>
                </a:lnTo>
                <a:lnTo>
                  <a:pt x="663092" y="67056"/>
                </a:lnTo>
                <a:close/>
              </a:path>
              <a:path w="681354" h="121920">
                <a:moveTo>
                  <a:pt x="57573" y="67056"/>
                </a:moveTo>
                <a:lnTo>
                  <a:pt x="21336" y="67056"/>
                </a:lnTo>
                <a:lnTo>
                  <a:pt x="39454" y="60960"/>
                </a:lnTo>
                <a:lnTo>
                  <a:pt x="57573" y="67056"/>
                </a:lnTo>
                <a:close/>
              </a:path>
              <a:path w="681354" h="121920">
                <a:moveTo>
                  <a:pt x="536143" y="109728"/>
                </a:moveTo>
                <a:lnTo>
                  <a:pt x="496824" y="109728"/>
                </a:lnTo>
                <a:lnTo>
                  <a:pt x="640418" y="60960"/>
                </a:lnTo>
                <a:lnTo>
                  <a:pt x="658368" y="67056"/>
                </a:lnTo>
                <a:lnTo>
                  <a:pt x="663092" y="67056"/>
                </a:lnTo>
                <a:lnTo>
                  <a:pt x="536143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307118" y="2603351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307118" y="2737821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307118" y="2872292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307118" y="3006763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6307118" y="3141233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307118" y="3275704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6307118" y="3410174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6307118" y="3544645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307118" y="3679115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307118" y="3813586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307118" y="3948057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307118" y="4082527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307118" y="4216998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307118" y="4351468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6307118" y="4485939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307118" y="4620410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307118" y="4754880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307118" y="4889351"/>
            <a:ext cx="67235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0" y="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307118" y="5023821"/>
            <a:ext cx="67235" cy="48745"/>
          </a:xfrm>
          <a:custGeom>
            <a:avLst/>
            <a:gdLst/>
            <a:ahLst/>
            <a:cxnLst/>
            <a:rect l="l" t="t" r="r" b="b"/>
            <a:pathLst>
              <a:path w="76200" h="55245">
                <a:moveTo>
                  <a:pt x="76200" y="54864"/>
                </a:moveTo>
                <a:lnTo>
                  <a:pt x="0" y="54864"/>
                </a:lnTo>
                <a:lnTo>
                  <a:pt x="0" y="0"/>
                </a:lnTo>
                <a:lnTo>
                  <a:pt x="76200" y="0"/>
                </a:lnTo>
                <a:lnTo>
                  <a:pt x="76200" y="5486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3346077" y="2470225"/>
            <a:ext cx="230281" cy="2593041"/>
          </a:xfrm>
          <a:custGeom>
            <a:avLst/>
            <a:gdLst/>
            <a:ahLst/>
            <a:cxnLst/>
            <a:rect l="l" t="t" r="r" b="b"/>
            <a:pathLst>
              <a:path w="260985" h="2938779">
                <a:moveTo>
                  <a:pt x="0" y="0"/>
                </a:moveTo>
                <a:lnTo>
                  <a:pt x="260604" y="0"/>
                </a:lnTo>
                <a:lnTo>
                  <a:pt x="260604" y="2938272"/>
                </a:lnTo>
                <a:lnTo>
                  <a:pt x="0" y="293827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942282" y="2450053"/>
            <a:ext cx="228599" cy="2622176"/>
          </a:xfrm>
          <a:custGeom>
            <a:avLst/>
            <a:gdLst/>
            <a:ahLst/>
            <a:cxnLst/>
            <a:rect l="l" t="t" r="r" b="b"/>
            <a:pathLst>
              <a:path w="259079" h="2971800">
                <a:moveTo>
                  <a:pt x="0" y="0"/>
                </a:moveTo>
                <a:lnTo>
                  <a:pt x="259080" y="0"/>
                </a:lnTo>
                <a:lnTo>
                  <a:pt x="25908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346077" y="3154229"/>
            <a:ext cx="230281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413" defTabSz="806867">
              <a:spcBef>
                <a:spcPts val="88"/>
              </a:spcBef>
            </a:pPr>
            <a:r>
              <a:rPr sz="2382" spc="238" baseline="-1697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59" spc="15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3407933" y="2947595"/>
            <a:ext cx="76760" cy="329453"/>
          </a:xfrm>
          <a:custGeom>
            <a:avLst/>
            <a:gdLst/>
            <a:ahLst/>
            <a:cxnLst/>
            <a:rect l="l" t="t" r="r" b="b"/>
            <a:pathLst>
              <a:path w="86994" h="373379">
                <a:moveTo>
                  <a:pt x="0" y="86868"/>
                </a:moveTo>
                <a:lnTo>
                  <a:pt x="41148" y="0"/>
                </a:lnTo>
                <a:lnTo>
                  <a:pt x="78241" y="71628"/>
                </a:lnTo>
                <a:lnTo>
                  <a:pt x="27432" y="71628"/>
                </a:lnTo>
                <a:lnTo>
                  <a:pt x="27626" y="86374"/>
                </a:lnTo>
                <a:lnTo>
                  <a:pt x="0" y="86868"/>
                </a:lnTo>
                <a:close/>
              </a:path>
              <a:path w="86994" h="373379">
                <a:moveTo>
                  <a:pt x="27626" y="86374"/>
                </a:moveTo>
                <a:lnTo>
                  <a:pt x="27432" y="71628"/>
                </a:lnTo>
                <a:lnTo>
                  <a:pt x="56388" y="71628"/>
                </a:lnTo>
                <a:lnTo>
                  <a:pt x="56482" y="85859"/>
                </a:lnTo>
                <a:lnTo>
                  <a:pt x="27626" y="86374"/>
                </a:lnTo>
                <a:close/>
              </a:path>
              <a:path w="86994" h="373379">
                <a:moveTo>
                  <a:pt x="56482" y="85859"/>
                </a:moveTo>
                <a:lnTo>
                  <a:pt x="56388" y="71628"/>
                </a:lnTo>
                <a:lnTo>
                  <a:pt x="78241" y="71628"/>
                </a:lnTo>
                <a:lnTo>
                  <a:pt x="85344" y="85344"/>
                </a:lnTo>
                <a:lnTo>
                  <a:pt x="56482" y="85859"/>
                </a:lnTo>
                <a:close/>
              </a:path>
              <a:path w="86994" h="373379">
                <a:moveTo>
                  <a:pt x="30480" y="303276"/>
                </a:moveTo>
                <a:lnTo>
                  <a:pt x="27626" y="86374"/>
                </a:lnTo>
                <a:lnTo>
                  <a:pt x="56482" y="85859"/>
                </a:lnTo>
                <a:lnTo>
                  <a:pt x="57912" y="301752"/>
                </a:lnTo>
                <a:lnTo>
                  <a:pt x="30480" y="303276"/>
                </a:lnTo>
                <a:close/>
              </a:path>
              <a:path w="86994" h="373379">
                <a:moveTo>
                  <a:pt x="44196" y="373380"/>
                </a:moveTo>
                <a:lnTo>
                  <a:pt x="1524" y="288036"/>
                </a:lnTo>
                <a:lnTo>
                  <a:pt x="30279" y="288036"/>
                </a:lnTo>
                <a:lnTo>
                  <a:pt x="30480" y="303276"/>
                </a:lnTo>
                <a:lnTo>
                  <a:pt x="79248" y="303276"/>
                </a:lnTo>
                <a:lnTo>
                  <a:pt x="44196" y="373380"/>
                </a:lnTo>
                <a:close/>
              </a:path>
              <a:path w="86994" h="373379">
                <a:moveTo>
                  <a:pt x="79248" y="303276"/>
                </a:moveTo>
                <a:lnTo>
                  <a:pt x="30480" y="303276"/>
                </a:lnTo>
                <a:lnTo>
                  <a:pt x="57912" y="301752"/>
                </a:lnTo>
                <a:lnTo>
                  <a:pt x="57821" y="288036"/>
                </a:lnTo>
                <a:lnTo>
                  <a:pt x="86868" y="288036"/>
                </a:lnTo>
                <a:lnTo>
                  <a:pt x="79248" y="30327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7942282" y="3076226"/>
            <a:ext cx="22859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094" defTabSz="806867">
              <a:spcBef>
                <a:spcPts val="88"/>
              </a:spcBef>
            </a:pPr>
            <a:r>
              <a:rPr sz="2382" spc="238" baseline="-1697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59" spc="15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8005482" y="2870947"/>
            <a:ext cx="78441" cy="329453"/>
          </a:xfrm>
          <a:custGeom>
            <a:avLst/>
            <a:gdLst/>
            <a:ahLst/>
            <a:cxnLst/>
            <a:rect l="l" t="t" r="r" b="b"/>
            <a:pathLst>
              <a:path w="88900" h="373379">
                <a:moveTo>
                  <a:pt x="29046" y="85344"/>
                </a:moveTo>
                <a:lnTo>
                  <a:pt x="0" y="85344"/>
                </a:lnTo>
                <a:lnTo>
                  <a:pt x="42672" y="0"/>
                </a:lnTo>
                <a:lnTo>
                  <a:pt x="79765" y="71628"/>
                </a:lnTo>
                <a:lnTo>
                  <a:pt x="28956" y="71628"/>
                </a:lnTo>
                <a:lnTo>
                  <a:pt x="29046" y="85344"/>
                </a:lnTo>
                <a:close/>
              </a:path>
              <a:path w="88900" h="373379">
                <a:moveTo>
                  <a:pt x="30385" y="287547"/>
                </a:moveTo>
                <a:lnTo>
                  <a:pt x="28956" y="71628"/>
                </a:lnTo>
                <a:lnTo>
                  <a:pt x="57912" y="71628"/>
                </a:lnTo>
                <a:lnTo>
                  <a:pt x="59338" y="287030"/>
                </a:lnTo>
                <a:lnTo>
                  <a:pt x="30385" y="287547"/>
                </a:lnTo>
                <a:close/>
              </a:path>
              <a:path w="88900" h="373379">
                <a:moveTo>
                  <a:pt x="86868" y="85344"/>
                </a:moveTo>
                <a:lnTo>
                  <a:pt x="58002" y="85344"/>
                </a:lnTo>
                <a:lnTo>
                  <a:pt x="57912" y="71628"/>
                </a:lnTo>
                <a:lnTo>
                  <a:pt x="79765" y="71628"/>
                </a:lnTo>
                <a:lnTo>
                  <a:pt x="86868" y="85344"/>
                </a:lnTo>
                <a:close/>
              </a:path>
              <a:path w="88900" h="373379">
                <a:moveTo>
                  <a:pt x="80905" y="301752"/>
                </a:moveTo>
                <a:lnTo>
                  <a:pt x="59436" y="301752"/>
                </a:lnTo>
                <a:lnTo>
                  <a:pt x="59338" y="287030"/>
                </a:lnTo>
                <a:lnTo>
                  <a:pt x="88392" y="286512"/>
                </a:lnTo>
                <a:lnTo>
                  <a:pt x="80905" y="301752"/>
                </a:lnTo>
                <a:close/>
              </a:path>
              <a:path w="88900" h="373379">
                <a:moveTo>
                  <a:pt x="59436" y="301752"/>
                </a:moveTo>
                <a:lnTo>
                  <a:pt x="30480" y="301752"/>
                </a:lnTo>
                <a:lnTo>
                  <a:pt x="30385" y="287547"/>
                </a:lnTo>
                <a:lnTo>
                  <a:pt x="59338" y="287030"/>
                </a:lnTo>
                <a:lnTo>
                  <a:pt x="59436" y="301752"/>
                </a:lnTo>
                <a:close/>
              </a:path>
              <a:path w="88900" h="373379">
                <a:moveTo>
                  <a:pt x="45720" y="373380"/>
                </a:moveTo>
                <a:lnTo>
                  <a:pt x="3048" y="288036"/>
                </a:lnTo>
                <a:lnTo>
                  <a:pt x="30385" y="287547"/>
                </a:lnTo>
                <a:lnTo>
                  <a:pt x="30480" y="301752"/>
                </a:lnTo>
                <a:lnTo>
                  <a:pt x="80905" y="301752"/>
                </a:lnTo>
                <a:lnTo>
                  <a:pt x="45720" y="37338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680471" y="1693900"/>
            <a:ext cx="17929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2382" spc="258" baseline="-16975" dirty="0">
                <a:solidFill>
                  <a:srgbClr val="F7C68E"/>
                </a:solidFill>
                <a:latin typeface="Times New Roman"/>
                <a:cs typeface="Times New Roman"/>
              </a:rPr>
              <a:t>e</a:t>
            </a:r>
            <a:r>
              <a:rPr sz="1059" dirty="0">
                <a:solidFill>
                  <a:srgbClr val="F7C68E"/>
                </a:solidFill>
                <a:latin typeface="Times New Roman"/>
                <a:cs typeface="Times New Roman"/>
              </a:rPr>
              <a:t>-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4663889" y="3589019"/>
            <a:ext cx="466725" cy="99732"/>
          </a:xfrm>
          <a:custGeom>
            <a:avLst/>
            <a:gdLst/>
            <a:ahLst/>
            <a:cxnLst/>
            <a:rect l="l" t="t" r="r" b="b"/>
            <a:pathLst>
              <a:path w="528954" h="113029">
                <a:moveTo>
                  <a:pt x="514936" y="77724"/>
                </a:moveTo>
                <a:lnTo>
                  <a:pt x="432816" y="77724"/>
                </a:lnTo>
                <a:lnTo>
                  <a:pt x="439793" y="77271"/>
                </a:lnTo>
                <a:lnTo>
                  <a:pt x="446341" y="74104"/>
                </a:lnTo>
                <a:lnTo>
                  <a:pt x="451461" y="68937"/>
                </a:lnTo>
                <a:lnTo>
                  <a:pt x="454152" y="62484"/>
                </a:lnTo>
                <a:lnTo>
                  <a:pt x="453675" y="54625"/>
                </a:lnTo>
                <a:lnTo>
                  <a:pt x="450342" y="47625"/>
                </a:lnTo>
                <a:lnTo>
                  <a:pt x="444722" y="42338"/>
                </a:lnTo>
                <a:lnTo>
                  <a:pt x="437388" y="39624"/>
                </a:lnTo>
                <a:lnTo>
                  <a:pt x="418615" y="37415"/>
                </a:lnTo>
                <a:lnTo>
                  <a:pt x="423672" y="0"/>
                </a:lnTo>
                <a:lnTo>
                  <a:pt x="528828" y="73152"/>
                </a:lnTo>
                <a:lnTo>
                  <a:pt x="514936" y="77724"/>
                </a:lnTo>
                <a:close/>
              </a:path>
              <a:path w="528954" h="113029">
                <a:moveTo>
                  <a:pt x="413476" y="75448"/>
                </a:moveTo>
                <a:lnTo>
                  <a:pt x="344424" y="67056"/>
                </a:lnTo>
                <a:lnTo>
                  <a:pt x="216408" y="57912"/>
                </a:lnTo>
                <a:lnTo>
                  <a:pt x="85344" y="51816"/>
                </a:lnTo>
                <a:lnTo>
                  <a:pt x="18288" y="51816"/>
                </a:lnTo>
                <a:lnTo>
                  <a:pt x="10929" y="50220"/>
                </a:lnTo>
                <a:lnTo>
                  <a:pt x="5143" y="45910"/>
                </a:lnTo>
                <a:lnTo>
                  <a:pt x="1357" y="39600"/>
                </a:lnTo>
                <a:lnTo>
                  <a:pt x="0" y="32004"/>
                </a:lnTo>
                <a:lnTo>
                  <a:pt x="1571" y="24645"/>
                </a:lnTo>
                <a:lnTo>
                  <a:pt x="5715" y="18859"/>
                </a:lnTo>
                <a:lnTo>
                  <a:pt x="11572" y="15073"/>
                </a:lnTo>
                <a:lnTo>
                  <a:pt x="18288" y="13716"/>
                </a:lnTo>
                <a:lnTo>
                  <a:pt x="86868" y="13716"/>
                </a:lnTo>
                <a:lnTo>
                  <a:pt x="219456" y="19812"/>
                </a:lnTo>
                <a:lnTo>
                  <a:pt x="348996" y="28956"/>
                </a:lnTo>
                <a:lnTo>
                  <a:pt x="418615" y="37415"/>
                </a:lnTo>
                <a:lnTo>
                  <a:pt x="413476" y="75448"/>
                </a:lnTo>
                <a:close/>
              </a:path>
              <a:path w="528954" h="113029">
                <a:moveTo>
                  <a:pt x="432816" y="77724"/>
                </a:moveTo>
                <a:lnTo>
                  <a:pt x="413476" y="75448"/>
                </a:lnTo>
                <a:lnTo>
                  <a:pt x="418615" y="37415"/>
                </a:lnTo>
                <a:lnTo>
                  <a:pt x="437388" y="39624"/>
                </a:lnTo>
                <a:lnTo>
                  <a:pt x="444722" y="42338"/>
                </a:lnTo>
                <a:lnTo>
                  <a:pt x="450342" y="47625"/>
                </a:lnTo>
                <a:lnTo>
                  <a:pt x="453675" y="54625"/>
                </a:lnTo>
                <a:lnTo>
                  <a:pt x="454152" y="62484"/>
                </a:lnTo>
                <a:lnTo>
                  <a:pt x="451461" y="68937"/>
                </a:lnTo>
                <a:lnTo>
                  <a:pt x="446341" y="74104"/>
                </a:lnTo>
                <a:lnTo>
                  <a:pt x="439793" y="77271"/>
                </a:lnTo>
                <a:lnTo>
                  <a:pt x="432816" y="77724"/>
                </a:lnTo>
                <a:close/>
              </a:path>
              <a:path w="528954" h="113029">
                <a:moveTo>
                  <a:pt x="408432" y="112776"/>
                </a:moveTo>
                <a:lnTo>
                  <a:pt x="413476" y="75448"/>
                </a:lnTo>
                <a:lnTo>
                  <a:pt x="432816" y="77724"/>
                </a:lnTo>
                <a:lnTo>
                  <a:pt x="514936" y="77724"/>
                </a:lnTo>
                <a:lnTo>
                  <a:pt x="408432" y="11277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072679" y="1822077"/>
            <a:ext cx="808504" cy="284069"/>
          </a:xfrm>
          <a:custGeom>
            <a:avLst/>
            <a:gdLst/>
            <a:ahLst/>
            <a:cxnLst/>
            <a:rect l="l" t="t" r="r" b="b"/>
            <a:pathLst>
              <a:path w="916304" h="321944">
                <a:moveTo>
                  <a:pt x="915924" y="321564"/>
                </a:moveTo>
                <a:lnTo>
                  <a:pt x="0" y="321564"/>
                </a:lnTo>
                <a:lnTo>
                  <a:pt x="0" y="0"/>
                </a:lnTo>
                <a:lnTo>
                  <a:pt x="915924" y="0"/>
                </a:lnTo>
                <a:lnTo>
                  <a:pt x="915924" y="6096"/>
                </a:ln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lnTo>
                  <a:pt x="12192" y="309372"/>
                </a:lnTo>
                <a:lnTo>
                  <a:pt x="6096" y="309372"/>
                </a:lnTo>
                <a:lnTo>
                  <a:pt x="12192" y="315468"/>
                </a:lnTo>
                <a:lnTo>
                  <a:pt x="915924" y="315468"/>
                </a:lnTo>
                <a:lnTo>
                  <a:pt x="915924" y="321564"/>
                </a:lnTo>
                <a:close/>
              </a:path>
              <a:path w="916304" h="321944">
                <a:moveTo>
                  <a:pt x="12192" y="12192"/>
                </a:move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close/>
              </a:path>
              <a:path w="916304" h="321944">
                <a:moveTo>
                  <a:pt x="902208" y="12192"/>
                </a:moveTo>
                <a:lnTo>
                  <a:pt x="12192" y="12192"/>
                </a:lnTo>
                <a:lnTo>
                  <a:pt x="12192" y="6096"/>
                </a:lnTo>
                <a:lnTo>
                  <a:pt x="902208" y="6096"/>
                </a:lnTo>
                <a:lnTo>
                  <a:pt x="902208" y="12192"/>
                </a:lnTo>
                <a:close/>
              </a:path>
              <a:path w="916304" h="321944">
                <a:moveTo>
                  <a:pt x="902208" y="315468"/>
                </a:moveTo>
                <a:lnTo>
                  <a:pt x="902208" y="6096"/>
                </a:lnTo>
                <a:lnTo>
                  <a:pt x="909828" y="12192"/>
                </a:lnTo>
                <a:lnTo>
                  <a:pt x="915924" y="12192"/>
                </a:lnTo>
                <a:lnTo>
                  <a:pt x="915924" y="309372"/>
                </a:lnTo>
                <a:lnTo>
                  <a:pt x="909828" y="309372"/>
                </a:lnTo>
                <a:lnTo>
                  <a:pt x="902208" y="315468"/>
                </a:lnTo>
                <a:close/>
              </a:path>
              <a:path w="916304" h="321944">
                <a:moveTo>
                  <a:pt x="915924" y="12192"/>
                </a:moveTo>
                <a:lnTo>
                  <a:pt x="909828" y="12192"/>
                </a:lnTo>
                <a:lnTo>
                  <a:pt x="902208" y="6096"/>
                </a:lnTo>
                <a:lnTo>
                  <a:pt x="915924" y="6096"/>
                </a:lnTo>
                <a:lnTo>
                  <a:pt x="915924" y="12192"/>
                </a:lnTo>
                <a:close/>
              </a:path>
              <a:path w="916304" h="321944">
                <a:moveTo>
                  <a:pt x="12192" y="315468"/>
                </a:moveTo>
                <a:lnTo>
                  <a:pt x="6096" y="309372"/>
                </a:lnTo>
                <a:lnTo>
                  <a:pt x="12192" y="309372"/>
                </a:lnTo>
                <a:lnTo>
                  <a:pt x="12192" y="315468"/>
                </a:lnTo>
                <a:close/>
              </a:path>
              <a:path w="916304" h="321944">
                <a:moveTo>
                  <a:pt x="902208" y="315468"/>
                </a:moveTo>
                <a:lnTo>
                  <a:pt x="12192" y="315468"/>
                </a:lnTo>
                <a:lnTo>
                  <a:pt x="12192" y="309372"/>
                </a:lnTo>
                <a:lnTo>
                  <a:pt x="902208" y="309372"/>
                </a:lnTo>
                <a:lnTo>
                  <a:pt x="902208" y="315468"/>
                </a:lnTo>
                <a:close/>
              </a:path>
              <a:path w="916304" h="321944">
                <a:moveTo>
                  <a:pt x="915924" y="315468"/>
                </a:moveTo>
                <a:lnTo>
                  <a:pt x="902208" y="315468"/>
                </a:lnTo>
                <a:lnTo>
                  <a:pt x="909828" y="309372"/>
                </a:lnTo>
                <a:lnTo>
                  <a:pt x="915924" y="309372"/>
                </a:lnTo>
                <a:lnTo>
                  <a:pt x="915924" y="31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3438861" y="2019748"/>
            <a:ext cx="0" cy="468406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3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042462" y="2010336"/>
            <a:ext cx="0" cy="453278"/>
          </a:xfrm>
          <a:custGeom>
            <a:avLst/>
            <a:gdLst/>
            <a:ahLst/>
            <a:cxnLst/>
            <a:rect l="l" t="t" r="r" b="b"/>
            <a:pathLst>
              <a:path h="513714">
                <a:moveTo>
                  <a:pt x="0" y="0"/>
                </a:moveTo>
                <a:lnTo>
                  <a:pt x="0" y="51358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3440206" y="2017059"/>
            <a:ext cx="163829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5883537" y="2008990"/>
            <a:ext cx="2159934" cy="0"/>
          </a:xfrm>
          <a:custGeom>
            <a:avLst/>
            <a:gdLst/>
            <a:ahLst/>
            <a:cxnLst/>
            <a:rect l="l" t="t" r="r" b="b"/>
            <a:pathLst>
              <a:path w="2447925">
                <a:moveTo>
                  <a:pt x="0" y="0"/>
                </a:moveTo>
                <a:lnTo>
                  <a:pt x="244754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214333" y="1971338"/>
            <a:ext cx="369794" cy="75640"/>
          </a:xfrm>
          <a:custGeom>
            <a:avLst/>
            <a:gdLst/>
            <a:ahLst/>
            <a:cxnLst/>
            <a:rect l="l" t="t" r="r" b="b"/>
            <a:pathLst>
              <a:path w="419100" h="85725">
                <a:moveTo>
                  <a:pt x="332232" y="85344"/>
                </a:moveTo>
                <a:lnTo>
                  <a:pt x="332232" y="0"/>
                </a:lnTo>
                <a:lnTo>
                  <a:pt x="391178" y="28956"/>
                </a:lnTo>
                <a:lnTo>
                  <a:pt x="347472" y="28956"/>
                </a:lnTo>
                <a:lnTo>
                  <a:pt x="347472" y="56388"/>
                </a:lnTo>
                <a:lnTo>
                  <a:pt x="391178" y="56388"/>
                </a:lnTo>
                <a:lnTo>
                  <a:pt x="332232" y="85344"/>
                </a:lnTo>
                <a:close/>
              </a:path>
              <a:path w="419100" h="85725">
                <a:moveTo>
                  <a:pt x="332232" y="56388"/>
                </a:moveTo>
                <a:lnTo>
                  <a:pt x="0" y="56388"/>
                </a:lnTo>
                <a:lnTo>
                  <a:pt x="0" y="28956"/>
                </a:lnTo>
                <a:lnTo>
                  <a:pt x="332232" y="28956"/>
                </a:lnTo>
                <a:lnTo>
                  <a:pt x="332232" y="56388"/>
                </a:lnTo>
                <a:close/>
              </a:path>
              <a:path w="419100" h="85725">
                <a:moveTo>
                  <a:pt x="391178" y="56388"/>
                </a:moveTo>
                <a:lnTo>
                  <a:pt x="347472" y="56388"/>
                </a:lnTo>
                <a:lnTo>
                  <a:pt x="347472" y="28956"/>
                </a:lnTo>
                <a:lnTo>
                  <a:pt x="391178" y="28956"/>
                </a:lnTo>
                <a:lnTo>
                  <a:pt x="419100" y="42672"/>
                </a:lnTo>
                <a:lnTo>
                  <a:pt x="391178" y="563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051597" y="1765132"/>
            <a:ext cx="624168" cy="18727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147" spc="124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1147" spc="-66" dirty="0">
                <a:solidFill>
                  <a:srgbClr val="FF6600"/>
                </a:solidFill>
                <a:latin typeface="Times New Roman"/>
                <a:cs typeface="Times New Roman"/>
              </a:rPr>
              <a:t>H</a:t>
            </a:r>
            <a:r>
              <a:rPr sz="1147" spc="13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1147" spc="-97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1147" spc="128" dirty="0">
                <a:solidFill>
                  <a:srgbClr val="FF6600"/>
                </a:solidFill>
                <a:latin typeface="Times New Roman"/>
                <a:cs typeface="Times New Roman"/>
              </a:rPr>
              <a:t>G</a:t>
            </a:r>
            <a:r>
              <a:rPr sz="1147" spc="-11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endParaRPr sz="11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5065480" y="1908992"/>
            <a:ext cx="568138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882" spc="88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882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82" spc="79" dirty="0">
                <a:solidFill>
                  <a:prstClr val="black"/>
                </a:solidFill>
                <a:latin typeface="Times New Roman"/>
                <a:cs typeface="Times New Roman"/>
              </a:rPr>
              <a:t>Charge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3636533" y="1978063"/>
            <a:ext cx="368674" cy="76760"/>
          </a:xfrm>
          <a:custGeom>
            <a:avLst/>
            <a:gdLst/>
            <a:ahLst/>
            <a:cxnLst/>
            <a:rect l="l" t="t" r="r" b="b"/>
            <a:pathLst>
              <a:path w="417830" h="86994">
                <a:moveTo>
                  <a:pt x="332232" y="86868"/>
                </a:moveTo>
                <a:lnTo>
                  <a:pt x="332232" y="0"/>
                </a:lnTo>
                <a:lnTo>
                  <a:pt x="390144" y="28956"/>
                </a:lnTo>
                <a:lnTo>
                  <a:pt x="345948" y="28956"/>
                </a:lnTo>
                <a:lnTo>
                  <a:pt x="345948" y="57912"/>
                </a:lnTo>
                <a:lnTo>
                  <a:pt x="388147" y="57912"/>
                </a:lnTo>
                <a:lnTo>
                  <a:pt x="332232" y="86868"/>
                </a:lnTo>
                <a:close/>
              </a:path>
              <a:path w="417830" h="86994">
                <a:moveTo>
                  <a:pt x="332232" y="57912"/>
                </a:moveTo>
                <a:lnTo>
                  <a:pt x="0" y="57912"/>
                </a:lnTo>
                <a:lnTo>
                  <a:pt x="0" y="28956"/>
                </a:lnTo>
                <a:lnTo>
                  <a:pt x="332232" y="28956"/>
                </a:lnTo>
                <a:lnTo>
                  <a:pt x="332232" y="57912"/>
                </a:lnTo>
                <a:close/>
              </a:path>
              <a:path w="417830" h="86994">
                <a:moveTo>
                  <a:pt x="388147" y="57912"/>
                </a:moveTo>
                <a:lnTo>
                  <a:pt x="345948" y="57912"/>
                </a:lnTo>
                <a:lnTo>
                  <a:pt x="345948" y="28956"/>
                </a:lnTo>
                <a:lnTo>
                  <a:pt x="390144" y="28956"/>
                </a:lnTo>
                <a:lnTo>
                  <a:pt x="417576" y="42672"/>
                </a:lnTo>
                <a:lnTo>
                  <a:pt x="388147" y="579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801510" y="3655036"/>
            <a:ext cx="789454" cy="342900"/>
          </a:xfrm>
          <a:custGeom>
            <a:avLst/>
            <a:gdLst/>
            <a:ahLst/>
            <a:cxnLst/>
            <a:rect l="l" t="t" r="r" b="b"/>
            <a:pathLst>
              <a:path w="894714" h="388620">
                <a:moveTo>
                  <a:pt x="779780" y="350377"/>
                </a:moveTo>
                <a:lnTo>
                  <a:pt x="760476" y="350377"/>
                </a:lnTo>
                <a:lnTo>
                  <a:pt x="632460" y="341233"/>
                </a:lnTo>
                <a:lnTo>
                  <a:pt x="512064" y="327517"/>
                </a:lnTo>
                <a:lnTo>
                  <a:pt x="473964" y="321421"/>
                </a:lnTo>
                <a:lnTo>
                  <a:pt x="437388" y="313801"/>
                </a:lnTo>
                <a:lnTo>
                  <a:pt x="402336" y="307705"/>
                </a:lnTo>
                <a:lnTo>
                  <a:pt x="333756" y="292465"/>
                </a:lnTo>
                <a:lnTo>
                  <a:pt x="301752" y="283321"/>
                </a:lnTo>
                <a:lnTo>
                  <a:pt x="269748" y="275701"/>
                </a:lnTo>
                <a:lnTo>
                  <a:pt x="240792" y="266557"/>
                </a:lnTo>
                <a:lnTo>
                  <a:pt x="185928" y="245221"/>
                </a:lnTo>
                <a:lnTo>
                  <a:pt x="161544" y="236077"/>
                </a:lnTo>
                <a:lnTo>
                  <a:pt x="138684" y="223885"/>
                </a:lnTo>
                <a:lnTo>
                  <a:pt x="115824" y="213217"/>
                </a:lnTo>
                <a:lnTo>
                  <a:pt x="96012" y="201025"/>
                </a:lnTo>
                <a:lnTo>
                  <a:pt x="60960" y="176641"/>
                </a:lnTo>
                <a:lnTo>
                  <a:pt x="21336" y="135493"/>
                </a:lnTo>
                <a:lnTo>
                  <a:pt x="6096" y="105013"/>
                </a:lnTo>
                <a:lnTo>
                  <a:pt x="6096" y="103489"/>
                </a:lnTo>
                <a:lnTo>
                  <a:pt x="4572" y="101965"/>
                </a:lnTo>
                <a:lnTo>
                  <a:pt x="1524" y="88249"/>
                </a:lnTo>
                <a:lnTo>
                  <a:pt x="0" y="80629"/>
                </a:lnTo>
                <a:lnTo>
                  <a:pt x="0" y="71485"/>
                </a:lnTo>
                <a:lnTo>
                  <a:pt x="1524" y="56245"/>
                </a:lnTo>
                <a:lnTo>
                  <a:pt x="1524" y="53197"/>
                </a:lnTo>
                <a:lnTo>
                  <a:pt x="4572" y="39481"/>
                </a:lnTo>
                <a:lnTo>
                  <a:pt x="6096" y="37957"/>
                </a:lnTo>
                <a:lnTo>
                  <a:pt x="10668" y="24241"/>
                </a:lnTo>
                <a:lnTo>
                  <a:pt x="19812" y="9001"/>
                </a:lnTo>
                <a:lnTo>
                  <a:pt x="24503" y="3333"/>
                </a:lnTo>
                <a:lnTo>
                  <a:pt x="31051" y="238"/>
                </a:lnTo>
                <a:lnTo>
                  <a:pt x="38457" y="0"/>
                </a:lnTo>
                <a:lnTo>
                  <a:pt x="45720" y="2905"/>
                </a:lnTo>
                <a:lnTo>
                  <a:pt x="51411" y="7596"/>
                </a:lnTo>
                <a:lnTo>
                  <a:pt x="54673" y="14144"/>
                </a:lnTo>
                <a:lnTo>
                  <a:pt x="55364" y="21550"/>
                </a:lnTo>
                <a:lnTo>
                  <a:pt x="53340" y="28813"/>
                </a:lnTo>
                <a:lnTo>
                  <a:pt x="47244" y="39481"/>
                </a:lnTo>
                <a:lnTo>
                  <a:pt x="41148" y="51673"/>
                </a:lnTo>
                <a:lnTo>
                  <a:pt x="42100" y="51673"/>
                </a:lnTo>
                <a:lnTo>
                  <a:pt x="38100" y="62341"/>
                </a:lnTo>
                <a:lnTo>
                  <a:pt x="39188" y="62341"/>
                </a:lnTo>
                <a:lnTo>
                  <a:pt x="38100" y="69961"/>
                </a:lnTo>
                <a:lnTo>
                  <a:pt x="38100" y="74533"/>
                </a:lnTo>
                <a:lnTo>
                  <a:pt x="39624" y="79105"/>
                </a:lnTo>
                <a:lnTo>
                  <a:pt x="41994" y="89773"/>
                </a:lnTo>
                <a:lnTo>
                  <a:pt x="41148" y="89773"/>
                </a:lnTo>
                <a:lnTo>
                  <a:pt x="45720" y="100441"/>
                </a:lnTo>
                <a:lnTo>
                  <a:pt x="51816" y="112633"/>
                </a:lnTo>
                <a:lnTo>
                  <a:pt x="60960" y="123301"/>
                </a:lnTo>
                <a:lnTo>
                  <a:pt x="83820" y="146161"/>
                </a:lnTo>
                <a:lnTo>
                  <a:pt x="99060" y="156829"/>
                </a:lnTo>
                <a:lnTo>
                  <a:pt x="115824" y="169021"/>
                </a:lnTo>
                <a:lnTo>
                  <a:pt x="134112" y="179689"/>
                </a:lnTo>
                <a:lnTo>
                  <a:pt x="153924" y="190357"/>
                </a:lnTo>
                <a:lnTo>
                  <a:pt x="176784" y="201025"/>
                </a:lnTo>
                <a:lnTo>
                  <a:pt x="199644" y="210169"/>
                </a:lnTo>
                <a:lnTo>
                  <a:pt x="225552" y="220837"/>
                </a:lnTo>
                <a:lnTo>
                  <a:pt x="280416" y="239125"/>
                </a:lnTo>
                <a:lnTo>
                  <a:pt x="310896" y="246745"/>
                </a:lnTo>
                <a:lnTo>
                  <a:pt x="342900" y="255889"/>
                </a:lnTo>
                <a:lnTo>
                  <a:pt x="374904" y="263509"/>
                </a:lnTo>
                <a:lnTo>
                  <a:pt x="408432" y="269605"/>
                </a:lnTo>
                <a:lnTo>
                  <a:pt x="443484" y="277225"/>
                </a:lnTo>
                <a:lnTo>
                  <a:pt x="518160" y="289417"/>
                </a:lnTo>
                <a:lnTo>
                  <a:pt x="635508" y="303133"/>
                </a:lnTo>
                <a:lnTo>
                  <a:pt x="762000" y="312277"/>
                </a:lnTo>
                <a:lnTo>
                  <a:pt x="780796" y="312277"/>
                </a:lnTo>
                <a:lnTo>
                  <a:pt x="779780" y="350377"/>
                </a:lnTo>
                <a:close/>
              </a:path>
              <a:path w="894714" h="388620">
                <a:moveTo>
                  <a:pt x="42100" y="51673"/>
                </a:moveTo>
                <a:lnTo>
                  <a:pt x="41148" y="51673"/>
                </a:lnTo>
                <a:lnTo>
                  <a:pt x="42672" y="50149"/>
                </a:lnTo>
                <a:lnTo>
                  <a:pt x="42100" y="51673"/>
                </a:lnTo>
                <a:close/>
              </a:path>
              <a:path w="894714" h="388620">
                <a:moveTo>
                  <a:pt x="39188" y="62341"/>
                </a:moveTo>
                <a:lnTo>
                  <a:pt x="38100" y="62341"/>
                </a:lnTo>
                <a:lnTo>
                  <a:pt x="39624" y="59293"/>
                </a:lnTo>
                <a:lnTo>
                  <a:pt x="39188" y="62341"/>
                </a:lnTo>
                <a:close/>
              </a:path>
              <a:path w="894714" h="388620">
                <a:moveTo>
                  <a:pt x="42672" y="92821"/>
                </a:moveTo>
                <a:lnTo>
                  <a:pt x="41148" y="89773"/>
                </a:lnTo>
                <a:lnTo>
                  <a:pt x="41994" y="89773"/>
                </a:lnTo>
                <a:lnTo>
                  <a:pt x="42672" y="92821"/>
                </a:lnTo>
                <a:close/>
              </a:path>
              <a:path w="894714" h="388620">
                <a:moveTo>
                  <a:pt x="778764" y="388477"/>
                </a:moveTo>
                <a:lnTo>
                  <a:pt x="781812" y="274177"/>
                </a:lnTo>
                <a:lnTo>
                  <a:pt x="854104" y="312277"/>
                </a:lnTo>
                <a:lnTo>
                  <a:pt x="800100" y="312277"/>
                </a:lnTo>
                <a:lnTo>
                  <a:pt x="807458" y="314515"/>
                </a:lnTo>
                <a:lnTo>
                  <a:pt x="813244" y="318754"/>
                </a:lnTo>
                <a:lnTo>
                  <a:pt x="817030" y="324707"/>
                </a:lnTo>
                <a:lnTo>
                  <a:pt x="818388" y="332089"/>
                </a:lnTo>
                <a:lnTo>
                  <a:pt x="816792" y="339661"/>
                </a:lnTo>
                <a:lnTo>
                  <a:pt x="812482" y="345805"/>
                </a:lnTo>
                <a:lnTo>
                  <a:pt x="806172" y="349662"/>
                </a:lnTo>
                <a:lnTo>
                  <a:pt x="798576" y="350377"/>
                </a:lnTo>
                <a:lnTo>
                  <a:pt x="859197" y="350377"/>
                </a:lnTo>
                <a:lnTo>
                  <a:pt x="778764" y="388477"/>
                </a:lnTo>
                <a:close/>
              </a:path>
              <a:path w="894714" h="388620">
                <a:moveTo>
                  <a:pt x="859197" y="350377"/>
                </a:moveTo>
                <a:lnTo>
                  <a:pt x="798576" y="350377"/>
                </a:lnTo>
                <a:lnTo>
                  <a:pt x="806172" y="349662"/>
                </a:lnTo>
                <a:lnTo>
                  <a:pt x="812482" y="345805"/>
                </a:lnTo>
                <a:lnTo>
                  <a:pt x="816792" y="339661"/>
                </a:lnTo>
                <a:lnTo>
                  <a:pt x="818388" y="332089"/>
                </a:lnTo>
                <a:lnTo>
                  <a:pt x="817030" y="324707"/>
                </a:lnTo>
                <a:lnTo>
                  <a:pt x="813244" y="318754"/>
                </a:lnTo>
                <a:lnTo>
                  <a:pt x="807458" y="314515"/>
                </a:lnTo>
                <a:lnTo>
                  <a:pt x="800100" y="312277"/>
                </a:lnTo>
                <a:lnTo>
                  <a:pt x="854104" y="312277"/>
                </a:lnTo>
                <a:lnTo>
                  <a:pt x="894588" y="333613"/>
                </a:lnTo>
                <a:lnTo>
                  <a:pt x="859197" y="35037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317864" y="1981619"/>
            <a:ext cx="17929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2382" spc="258" baseline="-16975" dirty="0">
                <a:solidFill>
                  <a:srgbClr val="F7C68E"/>
                </a:solidFill>
                <a:latin typeface="Times New Roman"/>
                <a:cs typeface="Times New Roman"/>
              </a:rPr>
              <a:t>e</a:t>
            </a:r>
            <a:r>
              <a:rPr sz="1059" dirty="0">
                <a:solidFill>
                  <a:srgbClr val="F7C68E"/>
                </a:solidFill>
                <a:latin typeface="Times New Roman"/>
                <a:cs typeface="Times New Roman"/>
              </a:rPr>
              <a:t>-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4623547" y="4499385"/>
            <a:ext cx="586628" cy="215153"/>
          </a:xfrm>
          <a:custGeom>
            <a:avLst/>
            <a:gdLst/>
            <a:ahLst/>
            <a:cxnLst/>
            <a:rect l="l" t="t" r="r" b="b"/>
            <a:pathLst>
              <a:path w="664845" h="243839">
                <a:moveTo>
                  <a:pt x="85869" y="215880"/>
                </a:moveTo>
                <a:lnTo>
                  <a:pt x="84834" y="186906"/>
                </a:lnTo>
                <a:lnTo>
                  <a:pt x="111252" y="185928"/>
                </a:lnTo>
                <a:lnTo>
                  <a:pt x="164592" y="181356"/>
                </a:lnTo>
                <a:lnTo>
                  <a:pt x="217932" y="175260"/>
                </a:lnTo>
                <a:lnTo>
                  <a:pt x="316992" y="160020"/>
                </a:lnTo>
                <a:lnTo>
                  <a:pt x="339852" y="153924"/>
                </a:lnTo>
                <a:lnTo>
                  <a:pt x="362712" y="149352"/>
                </a:lnTo>
                <a:lnTo>
                  <a:pt x="385572" y="143256"/>
                </a:lnTo>
                <a:lnTo>
                  <a:pt x="406908" y="137160"/>
                </a:lnTo>
                <a:lnTo>
                  <a:pt x="426720" y="131064"/>
                </a:lnTo>
                <a:lnTo>
                  <a:pt x="448056" y="124968"/>
                </a:lnTo>
                <a:lnTo>
                  <a:pt x="466344" y="117348"/>
                </a:lnTo>
                <a:lnTo>
                  <a:pt x="484632" y="111252"/>
                </a:lnTo>
                <a:lnTo>
                  <a:pt x="502920" y="103632"/>
                </a:lnTo>
                <a:lnTo>
                  <a:pt x="519684" y="96012"/>
                </a:lnTo>
                <a:lnTo>
                  <a:pt x="536448" y="86868"/>
                </a:lnTo>
                <a:lnTo>
                  <a:pt x="551688" y="79248"/>
                </a:lnTo>
                <a:lnTo>
                  <a:pt x="565404" y="71628"/>
                </a:lnTo>
                <a:lnTo>
                  <a:pt x="579120" y="62484"/>
                </a:lnTo>
                <a:lnTo>
                  <a:pt x="591312" y="53340"/>
                </a:lnTo>
                <a:lnTo>
                  <a:pt x="601980" y="45720"/>
                </a:lnTo>
                <a:lnTo>
                  <a:pt x="612648" y="36576"/>
                </a:lnTo>
                <a:lnTo>
                  <a:pt x="621792" y="27432"/>
                </a:lnTo>
                <a:lnTo>
                  <a:pt x="629412" y="18288"/>
                </a:lnTo>
                <a:lnTo>
                  <a:pt x="637032" y="7620"/>
                </a:lnTo>
                <a:lnTo>
                  <a:pt x="641604" y="1524"/>
                </a:lnTo>
                <a:lnTo>
                  <a:pt x="650748" y="0"/>
                </a:lnTo>
                <a:lnTo>
                  <a:pt x="662940" y="9144"/>
                </a:lnTo>
                <a:lnTo>
                  <a:pt x="664464" y="18288"/>
                </a:lnTo>
                <a:lnTo>
                  <a:pt x="659892" y="24384"/>
                </a:lnTo>
                <a:lnTo>
                  <a:pt x="652272" y="35052"/>
                </a:lnTo>
                <a:lnTo>
                  <a:pt x="620268" y="67056"/>
                </a:lnTo>
                <a:lnTo>
                  <a:pt x="550164" y="112776"/>
                </a:lnTo>
                <a:lnTo>
                  <a:pt x="531876" y="120396"/>
                </a:lnTo>
                <a:lnTo>
                  <a:pt x="515112" y="129540"/>
                </a:lnTo>
                <a:lnTo>
                  <a:pt x="496824" y="137160"/>
                </a:lnTo>
                <a:lnTo>
                  <a:pt x="477012" y="144780"/>
                </a:lnTo>
                <a:lnTo>
                  <a:pt x="457200" y="150876"/>
                </a:lnTo>
                <a:lnTo>
                  <a:pt x="435864" y="158496"/>
                </a:lnTo>
                <a:lnTo>
                  <a:pt x="393192" y="170688"/>
                </a:lnTo>
                <a:lnTo>
                  <a:pt x="345948" y="182880"/>
                </a:lnTo>
                <a:lnTo>
                  <a:pt x="272796" y="196596"/>
                </a:lnTo>
                <a:lnTo>
                  <a:pt x="220980" y="204216"/>
                </a:lnTo>
                <a:lnTo>
                  <a:pt x="167640" y="210312"/>
                </a:lnTo>
                <a:lnTo>
                  <a:pt x="112776" y="214884"/>
                </a:lnTo>
                <a:lnTo>
                  <a:pt x="85869" y="215880"/>
                </a:lnTo>
                <a:close/>
              </a:path>
              <a:path w="664845" h="243839">
                <a:moveTo>
                  <a:pt x="86868" y="243840"/>
                </a:moveTo>
                <a:lnTo>
                  <a:pt x="0" y="204216"/>
                </a:lnTo>
                <a:lnTo>
                  <a:pt x="83820" y="158496"/>
                </a:lnTo>
                <a:lnTo>
                  <a:pt x="84834" y="186906"/>
                </a:lnTo>
                <a:lnTo>
                  <a:pt x="70104" y="187452"/>
                </a:lnTo>
                <a:lnTo>
                  <a:pt x="62484" y="187452"/>
                </a:lnTo>
                <a:lnTo>
                  <a:pt x="56388" y="195072"/>
                </a:lnTo>
                <a:lnTo>
                  <a:pt x="56388" y="210312"/>
                </a:lnTo>
                <a:lnTo>
                  <a:pt x="64008" y="216408"/>
                </a:lnTo>
                <a:lnTo>
                  <a:pt x="85888" y="216408"/>
                </a:lnTo>
                <a:lnTo>
                  <a:pt x="86868" y="243840"/>
                </a:lnTo>
                <a:close/>
              </a:path>
              <a:path w="664845" h="243839">
                <a:moveTo>
                  <a:pt x="71628" y="216408"/>
                </a:moveTo>
                <a:lnTo>
                  <a:pt x="64008" y="216408"/>
                </a:lnTo>
                <a:lnTo>
                  <a:pt x="56388" y="210312"/>
                </a:lnTo>
                <a:lnTo>
                  <a:pt x="56388" y="195072"/>
                </a:lnTo>
                <a:lnTo>
                  <a:pt x="62484" y="187452"/>
                </a:lnTo>
                <a:lnTo>
                  <a:pt x="70104" y="187452"/>
                </a:lnTo>
                <a:lnTo>
                  <a:pt x="84834" y="186906"/>
                </a:lnTo>
                <a:lnTo>
                  <a:pt x="85869" y="215880"/>
                </a:lnTo>
                <a:lnTo>
                  <a:pt x="71628" y="216408"/>
                </a:lnTo>
                <a:close/>
              </a:path>
              <a:path w="664845" h="243839">
                <a:moveTo>
                  <a:pt x="85888" y="216408"/>
                </a:moveTo>
                <a:lnTo>
                  <a:pt x="71628" y="216408"/>
                </a:lnTo>
                <a:lnTo>
                  <a:pt x="85869" y="215880"/>
                </a:lnTo>
                <a:lnTo>
                  <a:pt x="85888" y="21640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3440206" y="2298774"/>
            <a:ext cx="1565461" cy="0"/>
          </a:xfrm>
          <a:custGeom>
            <a:avLst/>
            <a:gdLst/>
            <a:ahLst/>
            <a:cxnLst/>
            <a:rect l="l" t="t" r="r" b="b"/>
            <a:pathLst>
              <a:path w="1774189">
                <a:moveTo>
                  <a:pt x="0" y="0"/>
                </a:moveTo>
                <a:lnTo>
                  <a:pt x="177393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866056" y="2309532"/>
            <a:ext cx="2186828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4069528" y="2263140"/>
            <a:ext cx="368674" cy="75640"/>
          </a:xfrm>
          <a:custGeom>
            <a:avLst/>
            <a:gdLst/>
            <a:ahLst/>
            <a:cxnLst/>
            <a:rect l="l" t="t" r="r" b="b"/>
            <a:pathLst>
              <a:path w="417830" h="85725">
                <a:moveTo>
                  <a:pt x="85344" y="85344"/>
                </a:moveTo>
                <a:lnTo>
                  <a:pt x="0" y="42672"/>
                </a:lnTo>
                <a:lnTo>
                  <a:pt x="85344" y="0"/>
                </a:lnTo>
                <a:lnTo>
                  <a:pt x="85344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85344" y="56388"/>
                </a:lnTo>
                <a:lnTo>
                  <a:pt x="85344" y="85344"/>
                </a:lnTo>
                <a:close/>
              </a:path>
              <a:path w="417830" h="85725">
                <a:moveTo>
                  <a:pt x="85344" y="56388"/>
                </a:moveTo>
                <a:lnTo>
                  <a:pt x="71628" y="56388"/>
                </a:lnTo>
                <a:lnTo>
                  <a:pt x="71628" y="28956"/>
                </a:lnTo>
                <a:lnTo>
                  <a:pt x="85344" y="28956"/>
                </a:lnTo>
                <a:lnTo>
                  <a:pt x="85344" y="56388"/>
                </a:lnTo>
                <a:close/>
              </a:path>
              <a:path w="417830" h="85725">
                <a:moveTo>
                  <a:pt x="417576" y="56388"/>
                </a:moveTo>
                <a:lnTo>
                  <a:pt x="85344" y="56388"/>
                </a:lnTo>
                <a:lnTo>
                  <a:pt x="85344" y="28956"/>
                </a:lnTo>
                <a:lnTo>
                  <a:pt x="417576" y="28956"/>
                </a:lnTo>
                <a:lnTo>
                  <a:pt x="417576" y="563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5005443" y="2138082"/>
            <a:ext cx="860612" cy="242047"/>
          </a:xfrm>
          <a:custGeom>
            <a:avLst/>
            <a:gdLst/>
            <a:ahLst/>
            <a:cxnLst/>
            <a:rect l="l" t="t" r="r" b="b"/>
            <a:pathLst>
              <a:path w="975360" h="274319">
                <a:moveTo>
                  <a:pt x="0" y="0"/>
                </a:moveTo>
                <a:lnTo>
                  <a:pt x="975360" y="0"/>
                </a:lnTo>
                <a:lnTo>
                  <a:pt x="97536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4998719" y="2132704"/>
            <a:ext cx="874059" cy="253253"/>
          </a:xfrm>
          <a:custGeom>
            <a:avLst/>
            <a:gdLst/>
            <a:ahLst/>
            <a:cxnLst/>
            <a:rect l="l" t="t" r="r" b="b"/>
            <a:pathLst>
              <a:path w="990600" h="287019">
                <a:moveTo>
                  <a:pt x="990600" y="286512"/>
                </a:moveTo>
                <a:lnTo>
                  <a:pt x="0" y="286512"/>
                </a:lnTo>
                <a:lnTo>
                  <a:pt x="0" y="0"/>
                </a:lnTo>
                <a:lnTo>
                  <a:pt x="990600" y="0"/>
                </a:lnTo>
                <a:lnTo>
                  <a:pt x="990600" y="6096"/>
                </a:lnTo>
                <a:lnTo>
                  <a:pt x="13716" y="6096"/>
                </a:lnTo>
                <a:lnTo>
                  <a:pt x="7620" y="12192"/>
                </a:lnTo>
                <a:lnTo>
                  <a:pt x="13716" y="12192"/>
                </a:lnTo>
                <a:lnTo>
                  <a:pt x="13716" y="274320"/>
                </a:lnTo>
                <a:lnTo>
                  <a:pt x="7620" y="274320"/>
                </a:lnTo>
                <a:lnTo>
                  <a:pt x="13716" y="280416"/>
                </a:lnTo>
                <a:lnTo>
                  <a:pt x="990600" y="280416"/>
                </a:lnTo>
                <a:lnTo>
                  <a:pt x="990600" y="286512"/>
                </a:lnTo>
                <a:close/>
              </a:path>
              <a:path w="990600" h="287019">
                <a:moveTo>
                  <a:pt x="13716" y="12192"/>
                </a:moveTo>
                <a:lnTo>
                  <a:pt x="7620" y="12192"/>
                </a:lnTo>
                <a:lnTo>
                  <a:pt x="13716" y="6096"/>
                </a:lnTo>
                <a:lnTo>
                  <a:pt x="13716" y="12192"/>
                </a:lnTo>
                <a:close/>
              </a:path>
              <a:path w="990600" h="287019">
                <a:moveTo>
                  <a:pt x="976884" y="12192"/>
                </a:moveTo>
                <a:lnTo>
                  <a:pt x="13716" y="12192"/>
                </a:lnTo>
                <a:lnTo>
                  <a:pt x="13716" y="6096"/>
                </a:lnTo>
                <a:lnTo>
                  <a:pt x="976884" y="6096"/>
                </a:lnTo>
                <a:lnTo>
                  <a:pt x="976884" y="12192"/>
                </a:lnTo>
                <a:close/>
              </a:path>
              <a:path w="990600" h="287019">
                <a:moveTo>
                  <a:pt x="976884" y="280416"/>
                </a:moveTo>
                <a:lnTo>
                  <a:pt x="976884" y="6096"/>
                </a:lnTo>
                <a:lnTo>
                  <a:pt x="982980" y="12192"/>
                </a:lnTo>
                <a:lnTo>
                  <a:pt x="990600" y="12192"/>
                </a:lnTo>
                <a:lnTo>
                  <a:pt x="990600" y="274320"/>
                </a:lnTo>
                <a:lnTo>
                  <a:pt x="982980" y="274320"/>
                </a:lnTo>
                <a:lnTo>
                  <a:pt x="976884" y="280416"/>
                </a:lnTo>
                <a:close/>
              </a:path>
              <a:path w="990600" h="287019">
                <a:moveTo>
                  <a:pt x="990600" y="12192"/>
                </a:moveTo>
                <a:lnTo>
                  <a:pt x="982980" y="12192"/>
                </a:lnTo>
                <a:lnTo>
                  <a:pt x="976884" y="6096"/>
                </a:lnTo>
                <a:lnTo>
                  <a:pt x="990600" y="6096"/>
                </a:lnTo>
                <a:lnTo>
                  <a:pt x="990600" y="12192"/>
                </a:lnTo>
                <a:close/>
              </a:path>
              <a:path w="990600" h="287019">
                <a:moveTo>
                  <a:pt x="13716" y="280416"/>
                </a:moveTo>
                <a:lnTo>
                  <a:pt x="7620" y="274320"/>
                </a:lnTo>
                <a:lnTo>
                  <a:pt x="13716" y="274320"/>
                </a:lnTo>
                <a:lnTo>
                  <a:pt x="13716" y="280416"/>
                </a:lnTo>
                <a:close/>
              </a:path>
              <a:path w="990600" h="287019">
                <a:moveTo>
                  <a:pt x="976884" y="280416"/>
                </a:moveTo>
                <a:lnTo>
                  <a:pt x="13716" y="280416"/>
                </a:lnTo>
                <a:lnTo>
                  <a:pt x="13716" y="274320"/>
                </a:lnTo>
                <a:lnTo>
                  <a:pt x="976884" y="274320"/>
                </a:lnTo>
                <a:lnTo>
                  <a:pt x="976884" y="280416"/>
                </a:lnTo>
                <a:close/>
              </a:path>
              <a:path w="990600" h="287019">
                <a:moveTo>
                  <a:pt x="990600" y="280416"/>
                </a:moveTo>
                <a:lnTo>
                  <a:pt x="976884" y="280416"/>
                </a:lnTo>
                <a:lnTo>
                  <a:pt x="982980" y="274320"/>
                </a:lnTo>
                <a:lnTo>
                  <a:pt x="990600" y="274320"/>
                </a:lnTo>
                <a:lnTo>
                  <a:pt x="990600" y="280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5031848" y="2184692"/>
            <a:ext cx="712694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882" spc="88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882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882" spc="53" dirty="0">
                <a:solidFill>
                  <a:prstClr val="black"/>
                </a:solidFill>
                <a:latin typeface="Times New Roman"/>
                <a:cs typeface="Times New Roman"/>
              </a:rPr>
              <a:t>utilisation</a:t>
            </a: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5983941" y="2289596"/>
            <a:ext cx="801221" cy="18727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</a:pPr>
            <a:r>
              <a:rPr sz="1147" spc="-31" dirty="0">
                <a:solidFill>
                  <a:srgbClr val="00CC99"/>
                </a:solidFill>
                <a:latin typeface="Times New Roman"/>
                <a:cs typeface="Times New Roman"/>
              </a:rPr>
              <a:t>D</a:t>
            </a:r>
            <a:r>
              <a:rPr sz="1147" spc="-110" dirty="0">
                <a:solidFill>
                  <a:srgbClr val="00CC99"/>
                </a:solidFill>
                <a:latin typeface="Times New Roman"/>
                <a:cs typeface="Times New Roman"/>
              </a:rPr>
              <a:t>E</a:t>
            </a:r>
            <a:r>
              <a:rPr sz="1147" spc="124" dirty="0">
                <a:solidFill>
                  <a:srgbClr val="00CC99"/>
                </a:solidFill>
                <a:latin typeface="Times New Roman"/>
                <a:cs typeface="Times New Roman"/>
              </a:rPr>
              <a:t>C</a:t>
            </a:r>
            <a:r>
              <a:rPr sz="1147" spc="-53" dirty="0">
                <a:solidFill>
                  <a:srgbClr val="00CC99"/>
                </a:solidFill>
                <a:latin typeface="Times New Roman"/>
                <a:cs typeface="Times New Roman"/>
              </a:rPr>
              <a:t>H</a:t>
            </a:r>
            <a:r>
              <a:rPr sz="1147" spc="13" dirty="0">
                <a:solidFill>
                  <a:srgbClr val="00CC99"/>
                </a:solidFill>
                <a:latin typeface="Times New Roman"/>
                <a:cs typeface="Times New Roman"/>
              </a:rPr>
              <a:t>A</a:t>
            </a:r>
            <a:r>
              <a:rPr sz="1147" spc="-106" dirty="0">
                <a:solidFill>
                  <a:srgbClr val="00CC99"/>
                </a:solidFill>
                <a:latin typeface="Times New Roman"/>
                <a:cs typeface="Times New Roman"/>
              </a:rPr>
              <a:t>R</a:t>
            </a:r>
            <a:r>
              <a:rPr sz="1147" spc="128" dirty="0">
                <a:solidFill>
                  <a:srgbClr val="00CC99"/>
                </a:solidFill>
                <a:latin typeface="Times New Roman"/>
                <a:cs typeface="Times New Roman"/>
              </a:rPr>
              <a:t>G</a:t>
            </a:r>
            <a:r>
              <a:rPr sz="1147" spc="-110" dirty="0">
                <a:solidFill>
                  <a:srgbClr val="00CC99"/>
                </a:solidFill>
                <a:latin typeface="Times New Roman"/>
                <a:cs typeface="Times New Roman"/>
              </a:rPr>
              <a:t>E</a:t>
            </a:r>
            <a:endParaRPr sz="11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7191934" y="2269863"/>
            <a:ext cx="368674" cy="76760"/>
          </a:xfrm>
          <a:custGeom>
            <a:avLst/>
            <a:gdLst/>
            <a:ahLst/>
            <a:cxnLst/>
            <a:rect l="l" t="t" r="r" b="b"/>
            <a:pathLst>
              <a:path w="417829" h="86994">
                <a:moveTo>
                  <a:pt x="85344" y="86868"/>
                </a:moveTo>
                <a:lnTo>
                  <a:pt x="0" y="42672"/>
                </a:lnTo>
                <a:lnTo>
                  <a:pt x="85344" y="0"/>
                </a:lnTo>
                <a:lnTo>
                  <a:pt x="85344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85344" y="57912"/>
                </a:lnTo>
                <a:lnTo>
                  <a:pt x="85344" y="86868"/>
                </a:lnTo>
                <a:close/>
              </a:path>
              <a:path w="417829" h="86994">
                <a:moveTo>
                  <a:pt x="85344" y="57912"/>
                </a:moveTo>
                <a:lnTo>
                  <a:pt x="71628" y="57912"/>
                </a:lnTo>
                <a:lnTo>
                  <a:pt x="71628" y="28956"/>
                </a:lnTo>
                <a:lnTo>
                  <a:pt x="85344" y="28956"/>
                </a:lnTo>
                <a:lnTo>
                  <a:pt x="85344" y="57912"/>
                </a:lnTo>
                <a:close/>
              </a:path>
              <a:path w="417829" h="86994">
                <a:moveTo>
                  <a:pt x="417576" y="57912"/>
                </a:moveTo>
                <a:lnTo>
                  <a:pt x="85344" y="57912"/>
                </a:lnTo>
                <a:lnTo>
                  <a:pt x="85344" y="28956"/>
                </a:lnTo>
                <a:lnTo>
                  <a:pt x="417576" y="28956"/>
                </a:lnTo>
                <a:lnTo>
                  <a:pt x="417576" y="579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866055" y="4585448"/>
            <a:ext cx="672353" cy="137272"/>
          </a:xfrm>
          <a:custGeom>
            <a:avLst/>
            <a:gdLst/>
            <a:ahLst/>
            <a:cxnLst/>
            <a:rect l="l" t="t" r="r" b="b"/>
            <a:pathLst>
              <a:path w="762000" h="155575">
                <a:moveTo>
                  <a:pt x="75092" y="111310"/>
                </a:moveTo>
                <a:lnTo>
                  <a:pt x="55269" y="89401"/>
                </a:lnTo>
                <a:lnTo>
                  <a:pt x="65532" y="82296"/>
                </a:lnTo>
                <a:lnTo>
                  <a:pt x="68580" y="82296"/>
                </a:lnTo>
                <a:lnTo>
                  <a:pt x="68580" y="80772"/>
                </a:lnTo>
                <a:lnTo>
                  <a:pt x="85344" y="74676"/>
                </a:lnTo>
                <a:lnTo>
                  <a:pt x="124968" y="62484"/>
                </a:lnTo>
                <a:lnTo>
                  <a:pt x="144780" y="57912"/>
                </a:lnTo>
                <a:lnTo>
                  <a:pt x="167640" y="51816"/>
                </a:lnTo>
                <a:lnTo>
                  <a:pt x="216408" y="42672"/>
                </a:lnTo>
                <a:lnTo>
                  <a:pt x="242316" y="36576"/>
                </a:lnTo>
                <a:lnTo>
                  <a:pt x="269748" y="33528"/>
                </a:lnTo>
                <a:lnTo>
                  <a:pt x="327660" y="24384"/>
                </a:lnTo>
                <a:lnTo>
                  <a:pt x="358140" y="21336"/>
                </a:lnTo>
                <a:lnTo>
                  <a:pt x="390144" y="16764"/>
                </a:lnTo>
                <a:lnTo>
                  <a:pt x="422148" y="13716"/>
                </a:lnTo>
                <a:lnTo>
                  <a:pt x="455676" y="12192"/>
                </a:lnTo>
                <a:lnTo>
                  <a:pt x="524256" y="6096"/>
                </a:lnTo>
                <a:lnTo>
                  <a:pt x="633984" y="1524"/>
                </a:lnTo>
                <a:lnTo>
                  <a:pt x="670560" y="1524"/>
                </a:lnTo>
                <a:lnTo>
                  <a:pt x="746760" y="0"/>
                </a:lnTo>
                <a:lnTo>
                  <a:pt x="755904" y="0"/>
                </a:lnTo>
                <a:lnTo>
                  <a:pt x="762000" y="6096"/>
                </a:lnTo>
                <a:lnTo>
                  <a:pt x="762000" y="22860"/>
                </a:lnTo>
                <a:lnTo>
                  <a:pt x="755904" y="28956"/>
                </a:lnTo>
                <a:lnTo>
                  <a:pt x="748284" y="28956"/>
                </a:lnTo>
                <a:lnTo>
                  <a:pt x="670560" y="30480"/>
                </a:lnTo>
                <a:lnTo>
                  <a:pt x="633984" y="30480"/>
                </a:lnTo>
                <a:lnTo>
                  <a:pt x="525780" y="35052"/>
                </a:lnTo>
                <a:lnTo>
                  <a:pt x="490728" y="38100"/>
                </a:lnTo>
                <a:lnTo>
                  <a:pt x="457200" y="39624"/>
                </a:lnTo>
                <a:lnTo>
                  <a:pt x="361188" y="48768"/>
                </a:lnTo>
                <a:lnTo>
                  <a:pt x="330708" y="53340"/>
                </a:lnTo>
                <a:lnTo>
                  <a:pt x="301752" y="56388"/>
                </a:lnTo>
                <a:lnTo>
                  <a:pt x="246888" y="65532"/>
                </a:lnTo>
                <a:lnTo>
                  <a:pt x="222504" y="70104"/>
                </a:lnTo>
                <a:lnTo>
                  <a:pt x="196596" y="74676"/>
                </a:lnTo>
                <a:lnTo>
                  <a:pt x="173736" y="80772"/>
                </a:lnTo>
                <a:lnTo>
                  <a:pt x="152400" y="85344"/>
                </a:lnTo>
                <a:lnTo>
                  <a:pt x="131064" y="91440"/>
                </a:lnTo>
                <a:lnTo>
                  <a:pt x="112776" y="96012"/>
                </a:lnTo>
                <a:lnTo>
                  <a:pt x="94488" y="102108"/>
                </a:lnTo>
                <a:lnTo>
                  <a:pt x="83058" y="106680"/>
                </a:lnTo>
                <a:lnTo>
                  <a:pt x="82296" y="106680"/>
                </a:lnTo>
                <a:lnTo>
                  <a:pt x="79248" y="108204"/>
                </a:lnTo>
                <a:lnTo>
                  <a:pt x="79925" y="108204"/>
                </a:lnTo>
                <a:lnTo>
                  <a:pt x="75092" y="111310"/>
                </a:lnTo>
                <a:close/>
              </a:path>
              <a:path w="762000" h="155575">
                <a:moveTo>
                  <a:pt x="0" y="155448"/>
                </a:moveTo>
                <a:lnTo>
                  <a:pt x="35052" y="67056"/>
                </a:lnTo>
                <a:lnTo>
                  <a:pt x="55269" y="89401"/>
                </a:lnTo>
                <a:lnTo>
                  <a:pt x="45720" y="96012"/>
                </a:lnTo>
                <a:lnTo>
                  <a:pt x="39624" y="100584"/>
                </a:lnTo>
                <a:lnTo>
                  <a:pt x="36576" y="109728"/>
                </a:lnTo>
                <a:lnTo>
                  <a:pt x="41148" y="115824"/>
                </a:lnTo>
                <a:lnTo>
                  <a:pt x="45720" y="123444"/>
                </a:lnTo>
                <a:lnTo>
                  <a:pt x="54864" y="124968"/>
                </a:lnTo>
                <a:lnTo>
                  <a:pt x="87448" y="124968"/>
                </a:lnTo>
                <a:lnTo>
                  <a:pt x="92964" y="131064"/>
                </a:lnTo>
                <a:lnTo>
                  <a:pt x="0" y="155448"/>
                </a:lnTo>
                <a:close/>
              </a:path>
              <a:path w="762000" h="155575">
                <a:moveTo>
                  <a:pt x="54864" y="124968"/>
                </a:moveTo>
                <a:lnTo>
                  <a:pt x="45720" y="123444"/>
                </a:lnTo>
                <a:lnTo>
                  <a:pt x="41148" y="115824"/>
                </a:lnTo>
                <a:lnTo>
                  <a:pt x="36576" y="109728"/>
                </a:lnTo>
                <a:lnTo>
                  <a:pt x="39624" y="100584"/>
                </a:lnTo>
                <a:lnTo>
                  <a:pt x="45720" y="96012"/>
                </a:lnTo>
                <a:lnTo>
                  <a:pt x="55269" y="89401"/>
                </a:lnTo>
                <a:lnTo>
                  <a:pt x="75092" y="111310"/>
                </a:lnTo>
                <a:lnTo>
                  <a:pt x="60960" y="120396"/>
                </a:lnTo>
                <a:lnTo>
                  <a:pt x="54864" y="124968"/>
                </a:lnTo>
                <a:close/>
              </a:path>
              <a:path w="762000" h="155575">
                <a:moveTo>
                  <a:pt x="79248" y="108204"/>
                </a:moveTo>
                <a:lnTo>
                  <a:pt x="82296" y="106680"/>
                </a:lnTo>
                <a:lnTo>
                  <a:pt x="81040" y="107486"/>
                </a:lnTo>
                <a:lnTo>
                  <a:pt x="79248" y="108204"/>
                </a:lnTo>
                <a:close/>
              </a:path>
              <a:path w="762000" h="155575">
                <a:moveTo>
                  <a:pt x="81040" y="107486"/>
                </a:moveTo>
                <a:lnTo>
                  <a:pt x="82296" y="106680"/>
                </a:lnTo>
                <a:lnTo>
                  <a:pt x="83058" y="106680"/>
                </a:lnTo>
                <a:lnTo>
                  <a:pt x="81040" y="107486"/>
                </a:lnTo>
                <a:close/>
              </a:path>
              <a:path w="762000" h="155575">
                <a:moveTo>
                  <a:pt x="79925" y="108204"/>
                </a:moveTo>
                <a:lnTo>
                  <a:pt x="79248" y="108204"/>
                </a:lnTo>
                <a:lnTo>
                  <a:pt x="81040" y="107486"/>
                </a:lnTo>
                <a:lnTo>
                  <a:pt x="79925" y="108204"/>
                </a:lnTo>
                <a:close/>
              </a:path>
              <a:path w="762000" h="155575">
                <a:moveTo>
                  <a:pt x="87448" y="124968"/>
                </a:moveTo>
                <a:lnTo>
                  <a:pt x="54864" y="124968"/>
                </a:lnTo>
                <a:lnTo>
                  <a:pt x="60960" y="120396"/>
                </a:lnTo>
                <a:lnTo>
                  <a:pt x="75092" y="111310"/>
                </a:lnTo>
                <a:lnTo>
                  <a:pt x="87448" y="12496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3928333" y="5499846"/>
            <a:ext cx="462803" cy="67235"/>
          </a:xfrm>
          <a:custGeom>
            <a:avLst/>
            <a:gdLst/>
            <a:ahLst/>
            <a:cxnLst/>
            <a:rect l="l" t="t" r="r" b="b"/>
            <a:pathLst>
              <a:path w="524510" h="76200">
                <a:moveTo>
                  <a:pt x="448056" y="76200"/>
                </a:moveTo>
                <a:lnTo>
                  <a:pt x="448056" y="0"/>
                </a:lnTo>
                <a:lnTo>
                  <a:pt x="515112" y="33528"/>
                </a:lnTo>
                <a:lnTo>
                  <a:pt x="460248" y="33528"/>
                </a:lnTo>
                <a:lnTo>
                  <a:pt x="460248" y="44196"/>
                </a:lnTo>
                <a:lnTo>
                  <a:pt x="512064" y="44196"/>
                </a:lnTo>
                <a:lnTo>
                  <a:pt x="448056" y="76200"/>
                </a:lnTo>
                <a:close/>
              </a:path>
              <a:path w="524510" h="76200">
                <a:moveTo>
                  <a:pt x="448056" y="44196"/>
                </a:moveTo>
                <a:lnTo>
                  <a:pt x="0" y="44196"/>
                </a:lnTo>
                <a:lnTo>
                  <a:pt x="0" y="33528"/>
                </a:lnTo>
                <a:lnTo>
                  <a:pt x="448056" y="33528"/>
                </a:lnTo>
                <a:lnTo>
                  <a:pt x="448056" y="44196"/>
                </a:lnTo>
                <a:close/>
              </a:path>
              <a:path w="524510" h="76200">
                <a:moveTo>
                  <a:pt x="512064" y="44196"/>
                </a:moveTo>
                <a:lnTo>
                  <a:pt x="460248" y="44196"/>
                </a:lnTo>
                <a:lnTo>
                  <a:pt x="460248" y="33528"/>
                </a:lnTo>
                <a:lnTo>
                  <a:pt x="515112" y="33528"/>
                </a:lnTo>
                <a:lnTo>
                  <a:pt x="524256" y="38100"/>
                </a:lnTo>
                <a:lnTo>
                  <a:pt x="512064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3750412" y="4995522"/>
            <a:ext cx="749112" cy="481851"/>
          </a:xfrm>
          <a:prstGeom prst="rect">
            <a:avLst/>
          </a:prstGeom>
        </p:spPr>
        <p:txBody>
          <a:bodyPr vert="horz" wrap="square" lIns="0" tIns="76760" rIns="0" bIns="0" rtlCol="0">
            <a:spAutoFit/>
          </a:bodyPr>
          <a:lstStyle/>
          <a:p>
            <a:pPr algn="ctr" defTabSz="806867">
              <a:spcBef>
                <a:spcPts val="604"/>
              </a:spcBef>
            </a:pP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35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35" spc="14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235" spc="-7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35" spc="-7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35" spc="-66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235" spc="66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938" algn="ctr" defTabSz="806867">
              <a:spcBef>
                <a:spcPts val="441"/>
              </a:spcBef>
            </a:pPr>
            <a:r>
              <a:rPr sz="1059" spc="150" dirty="0">
                <a:solidFill>
                  <a:srgbClr val="FF6600"/>
                </a:solidFill>
                <a:latin typeface="Times New Roman"/>
                <a:cs typeface="Times New Roman"/>
              </a:rPr>
              <a:t>charge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3894716" y="5559013"/>
            <a:ext cx="554131" cy="67235"/>
          </a:xfrm>
          <a:custGeom>
            <a:avLst/>
            <a:gdLst/>
            <a:ahLst/>
            <a:cxnLst/>
            <a:rect l="l" t="t" r="r" b="b"/>
            <a:pathLst>
              <a:path w="628014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33528"/>
                </a:lnTo>
                <a:lnTo>
                  <a:pt x="64008" y="33528"/>
                </a:lnTo>
                <a:lnTo>
                  <a:pt x="64008" y="42672"/>
                </a:lnTo>
                <a:lnTo>
                  <a:pt x="76200" y="42672"/>
                </a:lnTo>
                <a:lnTo>
                  <a:pt x="76200" y="76200"/>
                </a:lnTo>
                <a:close/>
              </a:path>
              <a:path w="628014" h="76200">
                <a:moveTo>
                  <a:pt x="76200" y="42672"/>
                </a:moveTo>
                <a:lnTo>
                  <a:pt x="64008" y="42672"/>
                </a:lnTo>
                <a:lnTo>
                  <a:pt x="64008" y="33528"/>
                </a:lnTo>
                <a:lnTo>
                  <a:pt x="76200" y="33528"/>
                </a:lnTo>
                <a:lnTo>
                  <a:pt x="76200" y="42672"/>
                </a:lnTo>
                <a:close/>
              </a:path>
              <a:path w="628014" h="76200">
                <a:moveTo>
                  <a:pt x="627888" y="42672"/>
                </a:moveTo>
                <a:lnTo>
                  <a:pt x="76200" y="42672"/>
                </a:lnTo>
                <a:lnTo>
                  <a:pt x="76200" y="33528"/>
                </a:lnTo>
                <a:lnTo>
                  <a:pt x="627888" y="33528"/>
                </a:lnTo>
                <a:lnTo>
                  <a:pt x="62788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856635" y="5586791"/>
            <a:ext cx="67067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168" dirty="0">
                <a:solidFill>
                  <a:srgbClr val="00CC99"/>
                </a:solidFill>
                <a:latin typeface="Times New Roman"/>
                <a:cs typeface="Times New Roman"/>
              </a:rPr>
              <a:t>d</a:t>
            </a:r>
            <a:r>
              <a:rPr sz="1059" spc="207" dirty="0">
                <a:solidFill>
                  <a:srgbClr val="00CC99"/>
                </a:solidFill>
                <a:latin typeface="Times New Roman"/>
                <a:cs typeface="Times New Roman"/>
              </a:rPr>
              <a:t>éc</a:t>
            </a:r>
            <a:r>
              <a:rPr sz="1059" spc="106" dirty="0">
                <a:solidFill>
                  <a:srgbClr val="00CC99"/>
                </a:solidFill>
                <a:latin typeface="Times New Roman"/>
                <a:cs typeface="Times New Roman"/>
              </a:rPr>
              <a:t>h</a:t>
            </a:r>
            <a:r>
              <a:rPr sz="1059" spc="224" dirty="0">
                <a:solidFill>
                  <a:srgbClr val="00CC99"/>
                </a:solidFill>
                <a:latin typeface="Times New Roman"/>
                <a:cs typeface="Times New Roman"/>
              </a:rPr>
              <a:t>a</a:t>
            </a:r>
            <a:r>
              <a:rPr sz="1059" spc="-18" dirty="0">
                <a:solidFill>
                  <a:srgbClr val="00CC99"/>
                </a:solidFill>
                <a:latin typeface="Times New Roman"/>
                <a:cs typeface="Times New Roman"/>
              </a:rPr>
              <a:t>r</a:t>
            </a:r>
            <a:r>
              <a:rPr sz="1059" spc="168" dirty="0">
                <a:solidFill>
                  <a:srgbClr val="00CC99"/>
                </a:solidFill>
                <a:latin typeface="Times New Roman"/>
                <a:cs typeface="Times New Roman"/>
              </a:rPr>
              <a:t>g</a:t>
            </a:r>
            <a:r>
              <a:rPr sz="1059" spc="207" dirty="0">
                <a:solidFill>
                  <a:srgbClr val="00CC99"/>
                </a:solidFill>
                <a:latin typeface="Times New Roman"/>
                <a:cs typeface="Times New Roman"/>
              </a:rPr>
              <a:t>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7458186" y="5502537"/>
            <a:ext cx="462803" cy="67235"/>
          </a:xfrm>
          <a:custGeom>
            <a:avLst/>
            <a:gdLst/>
            <a:ahLst/>
            <a:cxnLst/>
            <a:rect l="l" t="t" r="r" b="b"/>
            <a:pathLst>
              <a:path w="524509" h="76200">
                <a:moveTo>
                  <a:pt x="448056" y="76200"/>
                </a:moveTo>
                <a:lnTo>
                  <a:pt x="448056" y="0"/>
                </a:lnTo>
                <a:lnTo>
                  <a:pt x="512064" y="32004"/>
                </a:lnTo>
                <a:lnTo>
                  <a:pt x="460248" y="32004"/>
                </a:lnTo>
                <a:lnTo>
                  <a:pt x="460248" y="42672"/>
                </a:lnTo>
                <a:lnTo>
                  <a:pt x="515112" y="42672"/>
                </a:lnTo>
                <a:lnTo>
                  <a:pt x="448056" y="76200"/>
                </a:lnTo>
                <a:close/>
              </a:path>
              <a:path w="524509" h="76200">
                <a:moveTo>
                  <a:pt x="448056" y="42672"/>
                </a:moveTo>
                <a:lnTo>
                  <a:pt x="0" y="42672"/>
                </a:lnTo>
                <a:lnTo>
                  <a:pt x="0" y="32004"/>
                </a:lnTo>
                <a:lnTo>
                  <a:pt x="448056" y="32004"/>
                </a:lnTo>
                <a:lnTo>
                  <a:pt x="448056" y="42672"/>
                </a:lnTo>
                <a:close/>
              </a:path>
              <a:path w="524509" h="76200">
                <a:moveTo>
                  <a:pt x="515112" y="42672"/>
                </a:moveTo>
                <a:lnTo>
                  <a:pt x="460248" y="42672"/>
                </a:lnTo>
                <a:lnTo>
                  <a:pt x="460248" y="32004"/>
                </a:lnTo>
                <a:lnTo>
                  <a:pt x="512064" y="32004"/>
                </a:lnTo>
                <a:lnTo>
                  <a:pt x="524256" y="38100"/>
                </a:lnTo>
                <a:lnTo>
                  <a:pt x="51511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422780" y="5307082"/>
            <a:ext cx="495860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207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1059" spc="106" dirty="0">
                <a:solidFill>
                  <a:srgbClr val="FF6600"/>
                </a:solidFill>
                <a:latin typeface="Times New Roman"/>
                <a:cs typeface="Times New Roman"/>
              </a:rPr>
              <a:t>h</a:t>
            </a:r>
            <a:r>
              <a:rPr sz="1059" spc="224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1059" spc="-18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1059" spc="168" dirty="0">
                <a:solidFill>
                  <a:srgbClr val="FF6600"/>
                </a:solidFill>
                <a:latin typeface="Times New Roman"/>
                <a:cs typeface="Times New Roman"/>
              </a:rPr>
              <a:t>g</a:t>
            </a:r>
            <a:r>
              <a:rPr sz="1059" spc="207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7428603" y="5560359"/>
            <a:ext cx="575982" cy="67235"/>
          </a:xfrm>
          <a:custGeom>
            <a:avLst/>
            <a:gdLst/>
            <a:ahLst/>
            <a:cxnLst/>
            <a:rect l="l" t="t" r="r" b="b"/>
            <a:pathLst>
              <a:path w="652779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33528"/>
                </a:lnTo>
                <a:lnTo>
                  <a:pt x="64008" y="33528"/>
                </a:lnTo>
                <a:lnTo>
                  <a:pt x="64008" y="42672"/>
                </a:lnTo>
                <a:lnTo>
                  <a:pt x="76200" y="42672"/>
                </a:lnTo>
                <a:lnTo>
                  <a:pt x="76200" y="76200"/>
                </a:lnTo>
                <a:close/>
              </a:path>
              <a:path w="652779" h="76200">
                <a:moveTo>
                  <a:pt x="76200" y="42672"/>
                </a:moveTo>
                <a:lnTo>
                  <a:pt x="64008" y="42672"/>
                </a:lnTo>
                <a:lnTo>
                  <a:pt x="64008" y="33528"/>
                </a:lnTo>
                <a:lnTo>
                  <a:pt x="76200" y="33528"/>
                </a:lnTo>
                <a:lnTo>
                  <a:pt x="76200" y="42672"/>
                </a:lnTo>
                <a:close/>
              </a:path>
              <a:path w="652779" h="76200">
                <a:moveTo>
                  <a:pt x="652272" y="42672"/>
                </a:moveTo>
                <a:lnTo>
                  <a:pt x="76200" y="42672"/>
                </a:lnTo>
                <a:lnTo>
                  <a:pt x="76200" y="33528"/>
                </a:lnTo>
                <a:lnTo>
                  <a:pt x="652272" y="33528"/>
                </a:lnTo>
                <a:lnTo>
                  <a:pt x="652272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7385108" y="5588145"/>
            <a:ext cx="67067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059" spc="168" dirty="0">
                <a:solidFill>
                  <a:srgbClr val="00CC99"/>
                </a:solidFill>
                <a:latin typeface="Times New Roman"/>
                <a:cs typeface="Times New Roman"/>
              </a:rPr>
              <a:t>d</a:t>
            </a:r>
            <a:r>
              <a:rPr sz="1059" spc="207" dirty="0">
                <a:solidFill>
                  <a:srgbClr val="00CC99"/>
                </a:solidFill>
                <a:latin typeface="Times New Roman"/>
                <a:cs typeface="Times New Roman"/>
              </a:rPr>
              <a:t>éc</a:t>
            </a:r>
            <a:r>
              <a:rPr sz="1059" spc="106" dirty="0">
                <a:solidFill>
                  <a:srgbClr val="00CC99"/>
                </a:solidFill>
                <a:latin typeface="Times New Roman"/>
                <a:cs typeface="Times New Roman"/>
              </a:rPr>
              <a:t>h</a:t>
            </a:r>
            <a:r>
              <a:rPr sz="1059" spc="224" dirty="0">
                <a:solidFill>
                  <a:srgbClr val="00CC99"/>
                </a:solidFill>
                <a:latin typeface="Times New Roman"/>
                <a:cs typeface="Times New Roman"/>
              </a:rPr>
              <a:t>a</a:t>
            </a:r>
            <a:r>
              <a:rPr sz="1059" spc="-18" dirty="0">
                <a:solidFill>
                  <a:srgbClr val="00CC99"/>
                </a:solidFill>
                <a:latin typeface="Times New Roman"/>
                <a:cs typeface="Times New Roman"/>
              </a:rPr>
              <a:t>r</a:t>
            </a:r>
            <a:r>
              <a:rPr sz="1059" spc="168" dirty="0">
                <a:solidFill>
                  <a:srgbClr val="00CC99"/>
                </a:solidFill>
                <a:latin typeface="Times New Roman"/>
                <a:cs typeface="Times New Roman"/>
              </a:rPr>
              <a:t>g</a:t>
            </a:r>
            <a:r>
              <a:rPr sz="1059" spc="207" dirty="0">
                <a:solidFill>
                  <a:srgbClr val="00CC99"/>
                </a:solidFill>
                <a:latin typeface="Times New Roman"/>
                <a:cs typeface="Times New Roman"/>
              </a:rPr>
              <a:t>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5523155" y="4621754"/>
            <a:ext cx="461682" cy="67235"/>
          </a:xfrm>
          <a:custGeom>
            <a:avLst/>
            <a:gdLst/>
            <a:ahLst/>
            <a:cxnLst/>
            <a:rect l="l" t="t" r="r" b="b"/>
            <a:pathLst>
              <a:path w="523239" h="76200">
                <a:moveTo>
                  <a:pt x="446532" y="76200"/>
                </a:moveTo>
                <a:lnTo>
                  <a:pt x="446532" y="0"/>
                </a:lnTo>
                <a:lnTo>
                  <a:pt x="513588" y="33528"/>
                </a:lnTo>
                <a:lnTo>
                  <a:pt x="460248" y="33528"/>
                </a:lnTo>
                <a:lnTo>
                  <a:pt x="460248" y="42672"/>
                </a:lnTo>
                <a:lnTo>
                  <a:pt x="513588" y="42672"/>
                </a:lnTo>
                <a:lnTo>
                  <a:pt x="446532" y="76200"/>
                </a:lnTo>
                <a:close/>
              </a:path>
              <a:path w="523239" h="76200">
                <a:moveTo>
                  <a:pt x="446532" y="42672"/>
                </a:moveTo>
                <a:lnTo>
                  <a:pt x="0" y="42672"/>
                </a:lnTo>
                <a:lnTo>
                  <a:pt x="0" y="33528"/>
                </a:lnTo>
                <a:lnTo>
                  <a:pt x="446532" y="33528"/>
                </a:lnTo>
                <a:lnTo>
                  <a:pt x="446532" y="42672"/>
                </a:lnTo>
                <a:close/>
              </a:path>
              <a:path w="523239" h="76200">
                <a:moveTo>
                  <a:pt x="513588" y="42672"/>
                </a:moveTo>
                <a:lnTo>
                  <a:pt x="460248" y="42672"/>
                </a:lnTo>
                <a:lnTo>
                  <a:pt x="460248" y="33528"/>
                </a:lnTo>
                <a:lnTo>
                  <a:pt x="513588" y="33528"/>
                </a:lnTo>
                <a:lnTo>
                  <a:pt x="522732" y="38100"/>
                </a:lnTo>
                <a:lnTo>
                  <a:pt x="51358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657626" y="3960158"/>
            <a:ext cx="149262" cy="16270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 txBox="1">
            <a:spLocks noGrp="1"/>
          </p:cNvSpPr>
          <p:nvPr>
            <p:ph type="sldNum" sz="quarter" idx="7"/>
          </p:nvPr>
        </p:nvSpPr>
        <p:spPr>
          <a:xfrm>
            <a:off x="907638" y="6143984"/>
            <a:ext cx="2155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588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 defTabSz="806867">
              <a:lnSpc>
                <a:spcPts val="1822"/>
              </a:lnSpc>
            </a:pPr>
            <a:fld id="{81D60167-4931-47E6-BA6A-407CBD079E47}" type="slidenum">
              <a:rPr lang="fr-FR" sz="1059" spc="53" smtClean="0"/>
              <a:pPr marL="59955">
                <a:lnSpc>
                  <a:spcPts val="1244"/>
                </a:lnSpc>
              </a:pPr>
              <a:t>8</a:t>
            </a:fld>
            <a:endParaRPr spc="84" dirty="0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83" y="1011218"/>
            <a:ext cx="8068235" cy="1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20" y="6154718"/>
            <a:ext cx="145228" cy="9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941" y="6173545"/>
            <a:ext cx="48745" cy="75640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0" y="0"/>
                </a:moveTo>
                <a:lnTo>
                  <a:pt x="54864" y="0"/>
                </a:lnTo>
                <a:lnTo>
                  <a:pt x="5486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C11F2D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40153" y="6164804"/>
            <a:ext cx="156322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2286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4201" y="6154718"/>
            <a:ext cx="151952" cy="9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3048" y="6154718"/>
            <a:ext cx="160020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4202" y="6312722"/>
            <a:ext cx="705971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53340">
            <a:solidFill>
              <a:srgbClr val="C11F2D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581" y="6196405"/>
            <a:ext cx="0" cy="118782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0668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1883" y="1210236"/>
            <a:ext cx="8068235" cy="447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75921" y="732440"/>
            <a:ext cx="2635624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spc="137" dirty="0">
                <a:solidFill>
                  <a:srgbClr val="004660"/>
                </a:solidFill>
              </a:rPr>
              <a:t>Energie </a:t>
            </a:r>
            <a:r>
              <a:rPr sz="1941" spc="207" dirty="0">
                <a:solidFill>
                  <a:srgbClr val="004660"/>
                </a:solidFill>
              </a:rPr>
              <a:t>et </a:t>
            </a:r>
            <a:r>
              <a:rPr sz="1941" spc="221" dirty="0">
                <a:solidFill>
                  <a:srgbClr val="004660"/>
                </a:solidFill>
              </a:rPr>
              <a:t>puissance</a:t>
            </a:r>
            <a:r>
              <a:rPr sz="1941" spc="-212" dirty="0">
                <a:solidFill>
                  <a:srgbClr val="004660"/>
                </a:solidFill>
              </a:rPr>
              <a:t> </a:t>
            </a:r>
            <a:r>
              <a:rPr sz="1941" dirty="0">
                <a:solidFill>
                  <a:srgbClr val="004660"/>
                </a:solidFill>
              </a:rPr>
              <a:t>:</a:t>
            </a:r>
            <a:endParaRPr sz="1941"/>
          </a:p>
        </p:txBody>
      </p:sp>
      <p:sp>
        <p:nvSpPr>
          <p:cNvPr id="12" name="object 12"/>
          <p:cNvSpPr/>
          <p:nvPr/>
        </p:nvSpPr>
        <p:spPr>
          <a:xfrm>
            <a:off x="4290060" y="4725297"/>
            <a:ext cx="0" cy="1000685"/>
          </a:xfrm>
          <a:custGeom>
            <a:avLst/>
            <a:gdLst/>
            <a:ahLst/>
            <a:cxnLst/>
            <a:rect l="l" t="t" r="r" b="b"/>
            <a:pathLst>
              <a:path h="1134110">
                <a:moveTo>
                  <a:pt x="0" y="0"/>
                </a:moveTo>
                <a:lnTo>
                  <a:pt x="0" y="1133856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60475" y="4721263"/>
            <a:ext cx="60512" cy="1008529"/>
          </a:xfrm>
          <a:custGeom>
            <a:avLst/>
            <a:gdLst/>
            <a:ahLst/>
            <a:cxnLst/>
            <a:rect l="l" t="t" r="r" b="b"/>
            <a:pathLst>
              <a:path w="68580" h="1143000">
                <a:moveTo>
                  <a:pt x="65532" y="1143000"/>
                </a:moveTo>
                <a:lnTo>
                  <a:pt x="3048" y="1143000"/>
                </a:lnTo>
                <a:lnTo>
                  <a:pt x="0" y="1141476"/>
                </a:lnTo>
                <a:lnTo>
                  <a:pt x="0" y="3048"/>
                </a:lnTo>
                <a:lnTo>
                  <a:pt x="3048" y="0"/>
                </a:lnTo>
                <a:lnTo>
                  <a:pt x="65532" y="0"/>
                </a:lnTo>
                <a:lnTo>
                  <a:pt x="68580" y="3048"/>
                </a:lnTo>
                <a:lnTo>
                  <a:pt x="68580" y="4572"/>
                </a:ln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1133856"/>
                </a:lnTo>
                <a:lnTo>
                  <a:pt x="4572" y="1133856"/>
                </a:lnTo>
                <a:lnTo>
                  <a:pt x="10668" y="1138428"/>
                </a:lnTo>
                <a:lnTo>
                  <a:pt x="68580" y="1138428"/>
                </a:lnTo>
                <a:lnTo>
                  <a:pt x="68580" y="1141476"/>
                </a:lnTo>
                <a:lnTo>
                  <a:pt x="65532" y="1143000"/>
                </a:lnTo>
                <a:close/>
              </a:path>
              <a:path w="68580" h="1143000">
                <a:moveTo>
                  <a:pt x="10668" y="10668"/>
                </a:move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close/>
              </a:path>
              <a:path w="68580" h="1143000">
                <a:moveTo>
                  <a:pt x="57912" y="10668"/>
                </a:moveTo>
                <a:lnTo>
                  <a:pt x="10668" y="10668"/>
                </a:lnTo>
                <a:lnTo>
                  <a:pt x="10668" y="4572"/>
                </a:lnTo>
                <a:lnTo>
                  <a:pt x="57912" y="4572"/>
                </a:lnTo>
                <a:lnTo>
                  <a:pt x="57912" y="10668"/>
                </a:lnTo>
                <a:close/>
              </a:path>
              <a:path w="68580" h="1143000">
                <a:moveTo>
                  <a:pt x="57912" y="1138428"/>
                </a:moveTo>
                <a:lnTo>
                  <a:pt x="57912" y="4572"/>
                </a:lnTo>
                <a:lnTo>
                  <a:pt x="62484" y="10668"/>
                </a:lnTo>
                <a:lnTo>
                  <a:pt x="68580" y="10668"/>
                </a:lnTo>
                <a:lnTo>
                  <a:pt x="68580" y="1133856"/>
                </a:lnTo>
                <a:lnTo>
                  <a:pt x="62484" y="1133856"/>
                </a:lnTo>
                <a:lnTo>
                  <a:pt x="57912" y="1138428"/>
                </a:lnTo>
                <a:close/>
              </a:path>
              <a:path w="68580" h="1143000">
                <a:moveTo>
                  <a:pt x="68580" y="10668"/>
                </a:moveTo>
                <a:lnTo>
                  <a:pt x="62484" y="10668"/>
                </a:lnTo>
                <a:lnTo>
                  <a:pt x="57912" y="4572"/>
                </a:lnTo>
                <a:lnTo>
                  <a:pt x="68580" y="4572"/>
                </a:lnTo>
                <a:lnTo>
                  <a:pt x="68580" y="10668"/>
                </a:lnTo>
                <a:close/>
              </a:path>
              <a:path w="68580" h="1143000">
                <a:moveTo>
                  <a:pt x="10668" y="1138428"/>
                </a:moveTo>
                <a:lnTo>
                  <a:pt x="4572" y="1133856"/>
                </a:lnTo>
                <a:lnTo>
                  <a:pt x="10668" y="1133856"/>
                </a:lnTo>
                <a:lnTo>
                  <a:pt x="10668" y="1138428"/>
                </a:lnTo>
                <a:close/>
              </a:path>
              <a:path w="68580" h="1143000">
                <a:moveTo>
                  <a:pt x="57912" y="1138428"/>
                </a:moveTo>
                <a:lnTo>
                  <a:pt x="10668" y="1138428"/>
                </a:lnTo>
                <a:lnTo>
                  <a:pt x="10668" y="1133856"/>
                </a:lnTo>
                <a:lnTo>
                  <a:pt x="57912" y="1133856"/>
                </a:lnTo>
                <a:lnTo>
                  <a:pt x="57912" y="1138428"/>
                </a:lnTo>
                <a:close/>
              </a:path>
              <a:path w="68580" h="1143000">
                <a:moveTo>
                  <a:pt x="68580" y="1138428"/>
                </a:moveTo>
                <a:lnTo>
                  <a:pt x="57912" y="1138428"/>
                </a:lnTo>
                <a:lnTo>
                  <a:pt x="62484" y="1133856"/>
                </a:lnTo>
                <a:lnTo>
                  <a:pt x="68580" y="1133856"/>
                </a:lnTo>
                <a:lnTo>
                  <a:pt x="68580" y="1138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9644" y="4727986"/>
            <a:ext cx="86285" cy="999565"/>
          </a:xfrm>
          <a:custGeom>
            <a:avLst/>
            <a:gdLst/>
            <a:ahLst/>
            <a:cxnLst/>
            <a:rect l="l" t="t" r="r" b="b"/>
            <a:pathLst>
              <a:path w="97789" h="1132839">
                <a:moveTo>
                  <a:pt x="0" y="0"/>
                </a:moveTo>
                <a:lnTo>
                  <a:pt x="97536" y="0"/>
                </a:lnTo>
                <a:lnTo>
                  <a:pt x="97536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15609" y="4722607"/>
            <a:ext cx="94129" cy="1008529"/>
          </a:xfrm>
          <a:custGeom>
            <a:avLst/>
            <a:gdLst/>
            <a:ahLst/>
            <a:cxnLst/>
            <a:rect l="l" t="t" r="r" b="b"/>
            <a:pathLst>
              <a:path w="106680" h="1143000">
                <a:moveTo>
                  <a:pt x="105156" y="1143000"/>
                </a:moveTo>
                <a:lnTo>
                  <a:pt x="1524" y="1143000"/>
                </a:lnTo>
                <a:lnTo>
                  <a:pt x="0" y="1141476"/>
                </a:lnTo>
                <a:lnTo>
                  <a:pt x="0" y="3048"/>
                </a:lnTo>
                <a:lnTo>
                  <a:pt x="1524" y="0"/>
                </a:lnTo>
                <a:lnTo>
                  <a:pt x="105156" y="0"/>
                </a:lnTo>
                <a:lnTo>
                  <a:pt x="106680" y="3048"/>
                </a:lnTo>
                <a:lnTo>
                  <a:pt x="106680" y="6096"/>
                </a:ln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1133856"/>
                </a:lnTo>
                <a:lnTo>
                  <a:pt x="4572" y="1133856"/>
                </a:lnTo>
                <a:lnTo>
                  <a:pt x="9144" y="1138428"/>
                </a:lnTo>
                <a:lnTo>
                  <a:pt x="106680" y="1138428"/>
                </a:lnTo>
                <a:lnTo>
                  <a:pt x="106680" y="1141476"/>
                </a:lnTo>
                <a:lnTo>
                  <a:pt x="105156" y="1143000"/>
                </a:lnTo>
                <a:close/>
              </a:path>
              <a:path w="106680" h="1143000">
                <a:moveTo>
                  <a:pt x="9144" y="10668"/>
                </a:move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close/>
              </a:path>
              <a:path w="106680" h="1143000">
                <a:moveTo>
                  <a:pt x="97536" y="10668"/>
                </a:moveTo>
                <a:lnTo>
                  <a:pt x="9144" y="10668"/>
                </a:lnTo>
                <a:lnTo>
                  <a:pt x="9144" y="6096"/>
                </a:lnTo>
                <a:lnTo>
                  <a:pt x="97536" y="6096"/>
                </a:lnTo>
                <a:lnTo>
                  <a:pt x="97536" y="10668"/>
                </a:lnTo>
                <a:close/>
              </a:path>
              <a:path w="106680" h="1143000">
                <a:moveTo>
                  <a:pt x="97536" y="1138428"/>
                </a:moveTo>
                <a:lnTo>
                  <a:pt x="97536" y="6096"/>
                </a:lnTo>
                <a:lnTo>
                  <a:pt x="102108" y="10668"/>
                </a:lnTo>
                <a:lnTo>
                  <a:pt x="106680" y="10668"/>
                </a:lnTo>
                <a:lnTo>
                  <a:pt x="106680" y="1133856"/>
                </a:lnTo>
                <a:lnTo>
                  <a:pt x="102108" y="1133856"/>
                </a:lnTo>
                <a:lnTo>
                  <a:pt x="97536" y="1138428"/>
                </a:lnTo>
                <a:close/>
              </a:path>
              <a:path w="106680" h="1143000">
                <a:moveTo>
                  <a:pt x="106680" y="10668"/>
                </a:moveTo>
                <a:lnTo>
                  <a:pt x="102108" y="10668"/>
                </a:lnTo>
                <a:lnTo>
                  <a:pt x="97536" y="6096"/>
                </a:lnTo>
                <a:lnTo>
                  <a:pt x="106680" y="6096"/>
                </a:lnTo>
                <a:lnTo>
                  <a:pt x="106680" y="10668"/>
                </a:lnTo>
                <a:close/>
              </a:path>
              <a:path w="106680" h="1143000">
                <a:moveTo>
                  <a:pt x="9144" y="1138428"/>
                </a:moveTo>
                <a:lnTo>
                  <a:pt x="4572" y="1133856"/>
                </a:lnTo>
                <a:lnTo>
                  <a:pt x="9144" y="1133856"/>
                </a:lnTo>
                <a:lnTo>
                  <a:pt x="9144" y="1138428"/>
                </a:lnTo>
                <a:close/>
              </a:path>
              <a:path w="106680" h="1143000">
                <a:moveTo>
                  <a:pt x="97536" y="1138428"/>
                </a:moveTo>
                <a:lnTo>
                  <a:pt x="9144" y="1138428"/>
                </a:lnTo>
                <a:lnTo>
                  <a:pt x="9144" y="1133856"/>
                </a:lnTo>
                <a:lnTo>
                  <a:pt x="97536" y="1133856"/>
                </a:lnTo>
                <a:lnTo>
                  <a:pt x="97536" y="1138428"/>
                </a:lnTo>
                <a:close/>
              </a:path>
              <a:path w="106680" h="1143000">
                <a:moveTo>
                  <a:pt x="106680" y="1138428"/>
                </a:moveTo>
                <a:lnTo>
                  <a:pt x="97536" y="1138428"/>
                </a:lnTo>
                <a:lnTo>
                  <a:pt x="102108" y="1133856"/>
                </a:lnTo>
                <a:lnTo>
                  <a:pt x="106680" y="1133856"/>
                </a:lnTo>
                <a:lnTo>
                  <a:pt x="106680" y="1138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70381" y="4729330"/>
            <a:ext cx="86285" cy="999565"/>
          </a:xfrm>
          <a:custGeom>
            <a:avLst/>
            <a:gdLst/>
            <a:ahLst/>
            <a:cxnLst/>
            <a:rect l="l" t="t" r="r" b="b"/>
            <a:pathLst>
              <a:path w="97789" h="1132839">
                <a:moveTo>
                  <a:pt x="0" y="0"/>
                </a:moveTo>
                <a:lnTo>
                  <a:pt x="97536" y="0"/>
                </a:lnTo>
                <a:lnTo>
                  <a:pt x="97536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66347" y="4725296"/>
            <a:ext cx="94129" cy="1007409"/>
          </a:xfrm>
          <a:custGeom>
            <a:avLst/>
            <a:gdLst/>
            <a:ahLst/>
            <a:cxnLst/>
            <a:rect l="l" t="t" r="r" b="b"/>
            <a:pathLst>
              <a:path w="106680" h="1141729">
                <a:moveTo>
                  <a:pt x="105156" y="1141476"/>
                </a:moveTo>
                <a:lnTo>
                  <a:pt x="1524" y="1141476"/>
                </a:lnTo>
                <a:lnTo>
                  <a:pt x="0" y="1139952"/>
                </a:lnTo>
                <a:lnTo>
                  <a:pt x="0" y="1524"/>
                </a:lnTo>
                <a:lnTo>
                  <a:pt x="1524" y="0"/>
                </a:lnTo>
                <a:lnTo>
                  <a:pt x="105156" y="0"/>
                </a:lnTo>
                <a:lnTo>
                  <a:pt x="106680" y="1524"/>
                </a:lnTo>
                <a:lnTo>
                  <a:pt x="106680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132332"/>
                </a:lnTo>
                <a:lnTo>
                  <a:pt x="4572" y="1132332"/>
                </a:lnTo>
                <a:lnTo>
                  <a:pt x="9144" y="1136904"/>
                </a:lnTo>
                <a:lnTo>
                  <a:pt x="106680" y="1136904"/>
                </a:lnTo>
                <a:lnTo>
                  <a:pt x="106680" y="1139952"/>
                </a:lnTo>
                <a:lnTo>
                  <a:pt x="105156" y="1141476"/>
                </a:lnTo>
                <a:close/>
              </a:path>
              <a:path w="106680" h="114172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106680" h="1141729">
                <a:moveTo>
                  <a:pt x="97536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106680" h="1141729">
                <a:moveTo>
                  <a:pt x="97536" y="1136904"/>
                </a:moveTo>
                <a:lnTo>
                  <a:pt x="97536" y="4572"/>
                </a:lnTo>
                <a:lnTo>
                  <a:pt x="102108" y="9144"/>
                </a:lnTo>
                <a:lnTo>
                  <a:pt x="106680" y="9144"/>
                </a:lnTo>
                <a:lnTo>
                  <a:pt x="106680" y="1132332"/>
                </a:lnTo>
                <a:lnTo>
                  <a:pt x="102108" y="1132332"/>
                </a:lnTo>
                <a:lnTo>
                  <a:pt x="97536" y="1136904"/>
                </a:lnTo>
                <a:close/>
              </a:path>
              <a:path w="106680" h="1141729">
                <a:moveTo>
                  <a:pt x="106680" y="9144"/>
                </a:moveTo>
                <a:lnTo>
                  <a:pt x="102108" y="9144"/>
                </a:lnTo>
                <a:lnTo>
                  <a:pt x="97536" y="4572"/>
                </a:lnTo>
                <a:lnTo>
                  <a:pt x="106680" y="4572"/>
                </a:lnTo>
                <a:lnTo>
                  <a:pt x="106680" y="9144"/>
                </a:lnTo>
                <a:close/>
              </a:path>
              <a:path w="106680" h="1141729">
                <a:moveTo>
                  <a:pt x="9144" y="1136904"/>
                </a:moveTo>
                <a:lnTo>
                  <a:pt x="4572" y="1132332"/>
                </a:lnTo>
                <a:lnTo>
                  <a:pt x="9144" y="1132332"/>
                </a:lnTo>
                <a:lnTo>
                  <a:pt x="9144" y="1136904"/>
                </a:lnTo>
                <a:close/>
              </a:path>
              <a:path w="106680" h="1141729">
                <a:moveTo>
                  <a:pt x="97536" y="1136904"/>
                </a:moveTo>
                <a:lnTo>
                  <a:pt x="9144" y="1136904"/>
                </a:lnTo>
                <a:lnTo>
                  <a:pt x="9144" y="1132332"/>
                </a:lnTo>
                <a:lnTo>
                  <a:pt x="97536" y="1132332"/>
                </a:lnTo>
                <a:lnTo>
                  <a:pt x="97536" y="1136904"/>
                </a:lnTo>
                <a:close/>
              </a:path>
              <a:path w="106680" h="1141729">
                <a:moveTo>
                  <a:pt x="106680" y="1136904"/>
                </a:moveTo>
                <a:lnTo>
                  <a:pt x="97536" y="1136904"/>
                </a:lnTo>
                <a:lnTo>
                  <a:pt x="102108" y="1132332"/>
                </a:lnTo>
                <a:lnTo>
                  <a:pt x="106680" y="1132332"/>
                </a:lnTo>
                <a:lnTo>
                  <a:pt x="106680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2107" y="4727986"/>
            <a:ext cx="0" cy="999565"/>
          </a:xfrm>
          <a:custGeom>
            <a:avLst/>
            <a:gdLst/>
            <a:ahLst/>
            <a:cxnLst/>
            <a:rect l="l" t="t" r="r" b="b"/>
            <a:pathLst>
              <a:path h="1132839">
                <a:moveTo>
                  <a:pt x="0" y="0"/>
                </a:moveTo>
                <a:lnTo>
                  <a:pt x="0" y="1132332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02524" y="4722607"/>
            <a:ext cx="59391" cy="1008529"/>
          </a:xfrm>
          <a:custGeom>
            <a:avLst/>
            <a:gdLst/>
            <a:ahLst/>
            <a:cxnLst/>
            <a:rect l="l" t="t" r="r" b="b"/>
            <a:pathLst>
              <a:path w="67310" h="1143000">
                <a:moveTo>
                  <a:pt x="65532" y="1143000"/>
                </a:moveTo>
                <a:lnTo>
                  <a:pt x="1524" y="1143000"/>
                </a:lnTo>
                <a:lnTo>
                  <a:pt x="0" y="1141476"/>
                </a:lnTo>
                <a:lnTo>
                  <a:pt x="0" y="3048"/>
                </a:lnTo>
                <a:lnTo>
                  <a:pt x="1524" y="0"/>
                </a:lnTo>
                <a:lnTo>
                  <a:pt x="65532" y="0"/>
                </a:lnTo>
                <a:lnTo>
                  <a:pt x="67056" y="3048"/>
                </a:lnTo>
                <a:lnTo>
                  <a:pt x="67056" y="6096"/>
                </a:ln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1133856"/>
                </a:lnTo>
                <a:lnTo>
                  <a:pt x="4572" y="1133856"/>
                </a:lnTo>
                <a:lnTo>
                  <a:pt x="9144" y="1138428"/>
                </a:lnTo>
                <a:lnTo>
                  <a:pt x="67056" y="1138428"/>
                </a:lnTo>
                <a:lnTo>
                  <a:pt x="67056" y="1141476"/>
                </a:lnTo>
                <a:lnTo>
                  <a:pt x="65532" y="1143000"/>
                </a:lnTo>
                <a:close/>
              </a:path>
              <a:path w="67310" h="1143000">
                <a:moveTo>
                  <a:pt x="9144" y="10668"/>
                </a:move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close/>
              </a:path>
              <a:path w="67310" h="1143000">
                <a:moveTo>
                  <a:pt x="57912" y="10668"/>
                </a:moveTo>
                <a:lnTo>
                  <a:pt x="9144" y="10668"/>
                </a:lnTo>
                <a:lnTo>
                  <a:pt x="9144" y="6096"/>
                </a:lnTo>
                <a:lnTo>
                  <a:pt x="57912" y="6096"/>
                </a:lnTo>
                <a:lnTo>
                  <a:pt x="57912" y="10668"/>
                </a:lnTo>
                <a:close/>
              </a:path>
              <a:path w="67310" h="1143000">
                <a:moveTo>
                  <a:pt x="57912" y="1138428"/>
                </a:moveTo>
                <a:lnTo>
                  <a:pt x="57912" y="6096"/>
                </a:lnTo>
                <a:lnTo>
                  <a:pt x="62484" y="10668"/>
                </a:lnTo>
                <a:lnTo>
                  <a:pt x="67056" y="10668"/>
                </a:lnTo>
                <a:lnTo>
                  <a:pt x="67056" y="1133856"/>
                </a:lnTo>
                <a:lnTo>
                  <a:pt x="62484" y="1133856"/>
                </a:lnTo>
                <a:lnTo>
                  <a:pt x="57912" y="1138428"/>
                </a:lnTo>
                <a:close/>
              </a:path>
              <a:path w="67310" h="1143000">
                <a:moveTo>
                  <a:pt x="67056" y="10668"/>
                </a:moveTo>
                <a:lnTo>
                  <a:pt x="62484" y="10668"/>
                </a:lnTo>
                <a:lnTo>
                  <a:pt x="57912" y="6096"/>
                </a:lnTo>
                <a:lnTo>
                  <a:pt x="67056" y="6096"/>
                </a:lnTo>
                <a:lnTo>
                  <a:pt x="67056" y="10668"/>
                </a:lnTo>
                <a:close/>
              </a:path>
              <a:path w="67310" h="1143000">
                <a:moveTo>
                  <a:pt x="9144" y="1138428"/>
                </a:moveTo>
                <a:lnTo>
                  <a:pt x="4572" y="1133856"/>
                </a:lnTo>
                <a:lnTo>
                  <a:pt x="9144" y="1133856"/>
                </a:lnTo>
                <a:lnTo>
                  <a:pt x="9144" y="1138428"/>
                </a:lnTo>
                <a:close/>
              </a:path>
              <a:path w="67310" h="1143000">
                <a:moveTo>
                  <a:pt x="57912" y="1138428"/>
                </a:moveTo>
                <a:lnTo>
                  <a:pt x="9144" y="1138428"/>
                </a:lnTo>
                <a:lnTo>
                  <a:pt x="9144" y="1133856"/>
                </a:lnTo>
                <a:lnTo>
                  <a:pt x="57912" y="1133856"/>
                </a:lnTo>
                <a:lnTo>
                  <a:pt x="57912" y="1138428"/>
                </a:lnTo>
                <a:close/>
              </a:path>
              <a:path w="67310" h="1143000">
                <a:moveTo>
                  <a:pt x="67056" y="1138428"/>
                </a:moveTo>
                <a:lnTo>
                  <a:pt x="57912" y="1138428"/>
                </a:lnTo>
                <a:lnTo>
                  <a:pt x="62484" y="1133856"/>
                </a:lnTo>
                <a:lnTo>
                  <a:pt x="67056" y="1133856"/>
                </a:lnTo>
                <a:lnTo>
                  <a:pt x="67056" y="1138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61691" y="4729330"/>
            <a:ext cx="86285" cy="999565"/>
          </a:xfrm>
          <a:custGeom>
            <a:avLst/>
            <a:gdLst/>
            <a:ahLst/>
            <a:cxnLst/>
            <a:rect l="l" t="t" r="r" b="b"/>
            <a:pathLst>
              <a:path w="97789" h="1132839">
                <a:moveTo>
                  <a:pt x="0" y="0"/>
                </a:moveTo>
                <a:lnTo>
                  <a:pt x="97536" y="0"/>
                </a:lnTo>
                <a:lnTo>
                  <a:pt x="97536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57657" y="4725296"/>
            <a:ext cx="94129" cy="1007409"/>
          </a:xfrm>
          <a:custGeom>
            <a:avLst/>
            <a:gdLst/>
            <a:ahLst/>
            <a:cxnLst/>
            <a:rect l="l" t="t" r="r" b="b"/>
            <a:pathLst>
              <a:path w="106679" h="1141729">
                <a:moveTo>
                  <a:pt x="103632" y="1141476"/>
                </a:moveTo>
                <a:lnTo>
                  <a:pt x="1524" y="1141476"/>
                </a:lnTo>
                <a:lnTo>
                  <a:pt x="0" y="1139952"/>
                </a:lnTo>
                <a:lnTo>
                  <a:pt x="0" y="1524"/>
                </a:lnTo>
                <a:lnTo>
                  <a:pt x="1524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06680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132332"/>
                </a:lnTo>
                <a:lnTo>
                  <a:pt x="4572" y="1132332"/>
                </a:lnTo>
                <a:lnTo>
                  <a:pt x="9144" y="1136904"/>
                </a:lnTo>
                <a:lnTo>
                  <a:pt x="106680" y="1136904"/>
                </a:lnTo>
                <a:lnTo>
                  <a:pt x="106680" y="1139952"/>
                </a:lnTo>
                <a:lnTo>
                  <a:pt x="103632" y="1141476"/>
                </a:lnTo>
                <a:close/>
              </a:path>
              <a:path w="106679" h="114172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106679" h="1141729">
                <a:moveTo>
                  <a:pt x="97536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106679" h="1141729">
                <a:moveTo>
                  <a:pt x="97536" y="1136904"/>
                </a:moveTo>
                <a:lnTo>
                  <a:pt x="97536" y="4572"/>
                </a:lnTo>
                <a:lnTo>
                  <a:pt x="102108" y="9144"/>
                </a:lnTo>
                <a:lnTo>
                  <a:pt x="106680" y="9144"/>
                </a:lnTo>
                <a:lnTo>
                  <a:pt x="106680" y="1132332"/>
                </a:lnTo>
                <a:lnTo>
                  <a:pt x="102108" y="1132332"/>
                </a:lnTo>
                <a:lnTo>
                  <a:pt x="97536" y="1136904"/>
                </a:lnTo>
                <a:close/>
              </a:path>
              <a:path w="106679" h="1141729">
                <a:moveTo>
                  <a:pt x="106680" y="9144"/>
                </a:moveTo>
                <a:lnTo>
                  <a:pt x="102108" y="9144"/>
                </a:lnTo>
                <a:lnTo>
                  <a:pt x="97536" y="4572"/>
                </a:lnTo>
                <a:lnTo>
                  <a:pt x="106680" y="4572"/>
                </a:lnTo>
                <a:lnTo>
                  <a:pt x="106680" y="9144"/>
                </a:lnTo>
                <a:close/>
              </a:path>
              <a:path w="106679" h="1141729">
                <a:moveTo>
                  <a:pt x="9144" y="1136904"/>
                </a:moveTo>
                <a:lnTo>
                  <a:pt x="4572" y="1132332"/>
                </a:lnTo>
                <a:lnTo>
                  <a:pt x="9144" y="1132332"/>
                </a:lnTo>
                <a:lnTo>
                  <a:pt x="9144" y="1136904"/>
                </a:lnTo>
                <a:close/>
              </a:path>
              <a:path w="106679" h="1141729">
                <a:moveTo>
                  <a:pt x="97536" y="1136904"/>
                </a:moveTo>
                <a:lnTo>
                  <a:pt x="9144" y="1136904"/>
                </a:lnTo>
                <a:lnTo>
                  <a:pt x="9144" y="1132332"/>
                </a:lnTo>
                <a:lnTo>
                  <a:pt x="97536" y="1132332"/>
                </a:lnTo>
                <a:lnTo>
                  <a:pt x="97536" y="1136904"/>
                </a:lnTo>
                <a:close/>
              </a:path>
              <a:path w="106679" h="1141729">
                <a:moveTo>
                  <a:pt x="106680" y="1136904"/>
                </a:moveTo>
                <a:lnTo>
                  <a:pt x="97536" y="1136904"/>
                </a:lnTo>
                <a:lnTo>
                  <a:pt x="102108" y="1132332"/>
                </a:lnTo>
                <a:lnTo>
                  <a:pt x="106680" y="1132332"/>
                </a:lnTo>
                <a:lnTo>
                  <a:pt x="106680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12428" y="4721262"/>
            <a:ext cx="85165" cy="999565"/>
          </a:xfrm>
          <a:custGeom>
            <a:avLst/>
            <a:gdLst/>
            <a:ahLst/>
            <a:cxnLst/>
            <a:rect l="l" t="t" r="r" b="b"/>
            <a:pathLst>
              <a:path w="96519" h="1132839">
                <a:moveTo>
                  <a:pt x="0" y="0"/>
                </a:moveTo>
                <a:lnTo>
                  <a:pt x="96012" y="0"/>
                </a:lnTo>
                <a:lnTo>
                  <a:pt x="96012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07049" y="4717227"/>
            <a:ext cx="95810" cy="1007409"/>
          </a:xfrm>
          <a:custGeom>
            <a:avLst/>
            <a:gdLst/>
            <a:ahLst/>
            <a:cxnLst/>
            <a:rect l="l" t="t" r="r" b="b"/>
            <a:pathLst>
              <a:path w="108585" h="1141729">
                <a:moveTo>
                  <a:pt x="105156" y="1141476"/>
                </a:moveTo>
                <a:lnTo>
                  <a:pt x="3048" y="1141476"/>
                </a:lnTo>
                <a:lnTo>
                  <a:pt x="0" y="1139952"/>
                </a:lnTo>
                <a:lnTo>
                  <a:pt x="0" y="1524"/>
                </a:lnTo>
                <a:lnTo>
                  <a:pt x="3048" y="0"/>
                </a:lnTo>
                <a:lnTo>
                  <a:pt x="105156" y="0"/>
                </a:lnTo>
                <a:lnTo>
                  <a:pt x="108204" y="1524"/>
                </a:lnTo>
                <a:lnTo>
                  <a:pt x="108204" y="4572"/>
                </a:ln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lnTo>
                  <a:pt x="10668" y="1132332"/>
                </a:lnTo>
                <a:lnTo>
                  <a:pt x="6096" y="1132332"/>
                </a:lnTo>
                <a:lnTo>
                  <a:pt x="10668" y="1136904"/>
                </a:lnTo>
                <a:lnTo>
                  <a:pt x="108204" y="1136904"/>
                </a:lnTo>
                <a:lnTo>
                  <a:pt x="108204" y="1139952"/>
                </a:lnTo>
                <a:lnTo>
                  <a:pt x="105156" y="1141476"/>
                </a:lnTo>
                <a:close/>
              </a:path>
              <a:path w="108585" h="1141729">
                <a:moveTo>
                  <a:pt x="10668" y="9144"/>
                </a:move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close/>
              </a:path>
              <a:path w="108585" h="1141729">
                <a:moveTo>
                  <a:pt x="97536" y="9144"/>
                </a:moveTo>
                <a:lnTo>
                  <a:pt x="10668" y="9144"/>
                </a:lnTo>
                <a:lnTo>
                  <a:pt x="10668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108585" h="1141729">
                <a:moveTo>
                  <a:pt x="97536" y="1136904"/>
                </a:moveTo>
                <a:lnTo>
                  <a:pt x="97536" y="4572"/>
                </a:lnTo>
                <a:lnTo>
                  <a:pt x="102108" y="9144"/>
                </a:lnTo>
                <a:lnTo>
                  <a:pt x="108204" y="9144"/>
                </a:lnTo>
                <a:lnTo>
                  <a:pt x="108204" y="1132332"/>
                </a:lnTo>
                <a:lnTo>
                  <a:pt x="102108" y="1132332"/>
                </a:lnTo>
                <a:lnTo>
                  <a:pt x="97536" y="1136904"/>
                </a:lnTo>
                <a:close/>
              </a:path>
              <a:path w="108585" h="1141729">
                <a:moveTo>
                  <a:pt x="108204" y="9144"/>
                </a:moveTo>
                <a:lnTo>
                  <a:pt x="102108" y="9144"/>
                </a:lnTo>
                <a:lnTo>
                  <a:pt x="97536" y="4572"/>
                </a:lnTo>
                <a:lnTo>
                  <a:pt x="108204" y="4572"/>
                </a:lnTo>
                <a:lnTo>
                  <a:pt x="108204" y="9144"/>
                </a:lnTo>
                <a:close/>
              </a:path>
              <a:path w="108585" h="1141729">
                <a:moveTo>
                  <a:pt x="10668" y="1136904"/>
                </a:moveTo>
                <a:lnTo>
                  <a:pt x="6096" y="1132332"/>
                </a:lnTo>
                <a:lnTo>
                  <a:pt x="10668" y="1132332"/>
                </a:lnTo>
                <a:lnTo>
                  <a:pt x="10668" y="1136904"/>
                </a:lnTo>
                <a:close/>
              </a:path>
              <a:path w="108585" h="1141729">
                <a:moveTo>
                  <a:pt x="97536" y="1136904"/>
                </a:moveTo>
                <a:lnTo>
                  <a:pt x="10668" y="1136904"/>
                </a:lnTo>
                <a:lnTo>
                  <a:pt x="10668" y="1132332"/>
                </a:lnTo>
                <a:lnTo>
                  <a:pt x="97536" y="1132332"/>
                </a:lnTo>
                <a:lnTo>
                  <a:pt x="97536" y="1136904"/>
                </a:lnTo>
                <a:close/>
              </a:path>
              <a:path w="108585" h="1141729">
                <a:moveTo>
                  <a:pt x="108204" y="1136904"/>
                </a:moveTo>
                <a:lnTo>
                  <a:pt x="97536" y="1136904"/>
                </a:lnTo>
                <a:lnTo>
                  <a:pt x="102108" y="1132332"/>
                </a:lnTo>
                <a:lnTo>
                  <a:pt x="108204" y="1132332"/>
                </a:lnTo>
                <a:lnTo>
                  <a:pt x="108204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2735" y="4694368"/>
            <a:ext cx="0" cy="1000685"/>
          </a:xfrm>
          <a:custGeom>
            <a:avLst/>
            <a:gdLst/>
            <a:ahLst/>
            <a:cxnLst/>
            <a:rect l="l" t="t" r="r" b="b"/>
            <a:pathLst>
              <a:path h="1134110">
                <a:moveTo>
                  <a:pt x="0" y="0"/>
                </a:moveTo>
                <a:lnTo>
                  <a:pt x="0" y="1133856"/>
                </a:lnTo>
              </a:path>
            </a:pathLst>
          </a:custGeom>
          <a:ln w="56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72479" y="4690333"/>
            <a:ext cx="59391" cy="1008529"/>
          </a:xfrm>
          <a:custGeom>
            <a:avLst/>
            <a:gdLst/>
            <a:ahLst/>
            <a:cxnLst/>
            <a:rect l="l" t="t" r="r" b="b"/>
            <a:pathLst>
              <a:path w="67310" h="1143000">
                <a:moveTo>
                  <a:pt x="64008" y="1143000"/>
                </a:moveTo>
                <a:lnTo>
                  <a:pt x="1524" y="1143000"/>
                </a:lnTo>
                <a:lnTo>
                  <a:pt x="0" y="1139952"/>
                </a:lnTo>
                <a:lnTo>
                  <a:pt x="0" y="3048"/>
                </a:lnTo>
                <a:lnTo>
                  <a:pt x="1524" y="0"/>
                </a:lnTo>
                <a:lnTo>
                  <a:pt x="64008" y="0"/>
                </a:lnTo>
                <a:lnTo>
                  <a:pt x="67056" y="3048"/>
                </a:lnTo>
                <a:lnTo>
                  <a:pt x="6705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133856"/>
                </a:lnTo>
                <a:lnTo>
                  <a:pt x="4572" y="1133856"/>
                </a:lnTo>
                <a:lnTo>
                  <a:pt x="9144" y="1138428"/>
                </a:lnTo>
                <a:lnTo>
                  <a:pt x="67056" y="1138428"/>
                </a:lnTo>
                <a:lnTo>
                  <a:pt x="67056" y="1139952"/>
                </a:lnTo>
                <a:lnTo>
                  <a:pt x="64008" y="1143000"/>
                </a:lnTo>
                <a:close/>
              </a:path>
              <a:path w="67310" h="1143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67310" h="1143000">
                <a:moveTo>
                  <a:pt x="57912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57912" y="4572"/>
                </a:lnTo>
                <a:lnTo>
                  <a:pt x="57912" y="9144"/>
                </a:lnTo>
                <a:close/>
              </a:path>
              <a:path w="67310" h="1143000">
                <a:moveTo>
                  <a:pt x="57912" y="1138428"/>
                </a:moveTo>
                <a:lnTo>
                  <a:pt x="57912" y="4572"/>
                </a:lnTo>
                <a:lnTo>
                  <a:pt x="62484" y="9144"/>
                </a:lnTo>
                <a:lnTo>
                  <a:pt x="67056" y="9144"/>
                </a:lnTo>
                <a:lnTo>
                  <a:pt x="67056" y="1133856"/>
                </a:lnTo>
                <a:lnTo>
                  <a:pt x="62484" y="1133856"/>
                </a:lnTo>
                <a:lnTo>
                  <a:pt x="57912" y="1138428"/>
                </a:lnTo>
                <a:close/>
              </a:path>
              <a:path w="67310" h="1143000">
                <a:moveTo>
                  <a:pt x="67056" y="9144"/>
                </a:moveTo>
                <a:lnTo>
                  <a:pt x="62484" y="9144"/>
                </a:lnTo>
                <a:lnTo>
                  <a:pt x="57912" y="4572"/>
                </a:lnTo>
                <a:lnTo>
                  <a:pt x="67056" y="4572"/>
                </a:lnTo>
                <a:lnTo>
                  <a:pt x="67056" y="9144"/>
                </a:lnTo>
                <a:close/>
              </a:path>
              <a:path w="67310" h="1143000">
                <a:moveTo>
                  <a:pt x="9144" y="1138428"/>
                </a:moveTo>
                <a:lnTo>
                  <a:pt x="4572" y="1133856"/>
                </a:lnTo>
                <a:lnTo>
                  <a:pt x="9144" y="1133856"/>
                </a:lnTo>
                <a:lnTo>
                  <a:pt x="9144" y="1138428"/>
                </a:lnTo>
                <a:close/>
              </a:path>
              <a:path w="67310" h="1143000">
                <a:moveTo>
                  <a:pt x="57912" y="1138428"/>
                </a:moveTo>
                <a:lnTo>
                  <a:pt x="9144" y="1138428"/>
                </a:lnTo>
                <a:lnTo>
                  <a:pt x="9144" y="1133856"/>
                </a:lnTo>
                <a:lnTo>
                  <a:pt x="57912" y="1133856"/>
                </a:lnTo>
                <a:lnTo>
                  <a:pt x="57912" y="1138428"/>
                </a:lnTo>
                <a:close/>
              </a:path>
              <a:path w="67310" h="1143000">
                <a:moveTo>
                  <a:pt x="67056" y="1138428"/>
                </a:moveTo>
                <a:lnTo>
                  <a:pt x="57912" y="1138428"/>
                </a:lnTo>
                <a:lnTo>
                  <a:pt x="62484" y="1133856"/>
                </a:lnTo>
                <a:lnTo>
                  <a:pt x="67056" y="1133856"/>
                </a:lnTo>
                <a:lnTo>
                  <a:pt x="67056" y="1138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30302" y="4695713"/>
            <a:ext cx="230281" cy="1000685"/>
          </a:xfrm>
          <a:custGeom>
            <a:avLst/>
            <a:gdLst/>
            <a:ahLst/>
            <a:cxnLst/>
            <a:rect l="l" t="t" r="r" b="b"/>
            <a:pathLst>
              <a:path w="260985" h="1134110">
                <a:moveTo>
                  <a:pt x="0" y="0"/>
                </a:moveTo>
                <a:lnTo>
                  <a:pt x="260604" y="0"/>
                </a:lnTo>
                <a:lnTo>
                  <a:pt x="260604" y="1133856"/>
                </a:lnTo>
                <a:lnTo>
                  <a:pt x="0" y="1133856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26267" y="4691678"/>
            <a:ext cx="238125" cy="1008529"/>
          </a:xfrm>
          <a:custGeom>
            <a:avLst/>
            <a:gdLst/>
            <a:ahLst/>
            <a:cxnLst/>
            <a:rect l="l" t="t" r="r" b="b"/>
            <a:pathLst>
              <a:path w="269875" h="1143000">
                <a:moveTo>
                  <a:pt x="268224" y="1143000"/>
                </a:moveTo>
                <a:lnTo>
                  <a:pt x="3048" y="1143000"/>
                </a:lnTo>
                <a:lnTo>
                  <a:pt x="0" y="1141476"/>
                </a:lnTo>
                <a:lnTo>
                  <a:pt x="0" y="3048"/>
                </a:lnTo>
                <a:lnTo>
                  <a:pt x="3048" y="0"/>
                </a:lnTo>
                <a:lnTo>
                  <a:pt x="268224" y="0"/>
                </a:lnTo>
                <a:lnTo>
                  <a:pt x="269748" y="3048"/>
                </a:lnTo>
                <a:lnTo>
                  <a:pt x="269748" y="4572"/>
                </a:ln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1133856"/>
                </a:lnTo>
                <a:lnTo>
                  <a:pt x="4572" y="1133856"/>
                </a:lnTo>
                <a:lnTo>
                  <a:pt x="10668" y="1138428"/>
                </a:lnTo>
                <a:lnTo>
                  <a:pt x="269748" y="1138428"/>
                </a:lnTo>
                <a:lnTo>
                  <a:pt x="269748" y="1141476"/>
                </a:lnTo>
                <a:lnTo>
                  <a:pt x="268224" y="1143000"/>
                </a:lnTo>
                <a:close/>
              </a:path>
              <a:path w="269875" h="1143000">
                <a:moveTo>
                  <a:pt x="10668" y="10668"/>
                </a:move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close/>
              </a:path>
              <a:path w="269875" h="1143000">
                <a:moveTo>
                  <a:pt x="260604" y="10668"/>
                </a:moveTo>
                <a:lnTo>
                  <a:pt x="10668" y="10668"/>
                </a:lnTo>
                <a:lnTo>
                  <a:pt x="10668" y="4572"/>
                </a:lnTo>
                <a:lnTo>
                  <a:pt x="260604" y="4572"/>
                </a:lnTo>
                <a:lnTo>
                  <a:pt x="260604" y="10668"/>
                </a:lnTo>
                <a:close/>
              </a:path>
              <a:path w="269875" h="1143000">
                <a:moveTo>
                  <a:pt x="260604" y="1138428"/>
                </a:moveTo>
                <a:lnTo>
                  <a:pt x="260604" y="4572"/>
                </a:lnTo>
                <a:lnTo>
                  <a:pt x="265176" y="10668"/>
                </a:lnTo>
                <a:lnTo>
                  <a:pt x="269748" y="10668"/>
                </a:lnTo>
                <a:lnTo>
                  <a:pt x="269748" y="1133856"/>
                </a:lnTo>
                <a:lnTo>
                  <a:pt x="265176" y="1133856"/>
                </a:lnTo>
                <a:lnTo>
                  <a:pt x="260604" y="1138428"/>
                </a:lnTo>
                <a:close/>
              </a:path>
              <a:path w="269875" h="1143000">
                <a:moveTo>
                  <a:pt x="269748" y="10668"/>
                </a:moveTo>
                <a:lnTo>
                  <a:pt x="265176" y="10668"/>
                </a:lnTo>
                <a:lnTo>
                  <a:pt x="260604" y="4572"/>
                </a:lnTo>
                <a:lnTo>
                  <a:pt x="269748" y="4572"/>
                </a:lnTo>
                <a:lnTo>
                  <a:pt x="269748" y="10668"/>
                </a:lnTo>
                <a:close/>
              </a:path>
              <a:path w="269875" h="1143000">
                <a:moveTo>
                  <a:pt x="10668" y="1138428"/>
                </a:moveTo>
                <a:lnTo>
                  <a:pt x="4572" y="1133856"/>
                </a:lnTo>
                <a:lnTo>
                  <a:pt x="10668" y="1133856"/>
                </a:lnTo>
                <a:lnTo>
                  <a:pt x="10668" y="1138428"/>
                </a:lnTo>
                <a:close/>
              </a:path>
              <a:path w="269875" h="1143000">
                <a:moveTo>
                  <a:pt x="260604" y="1138428"/>
                </a:moveTo>
                <a:lnTo>
                  <a:pt x="10668" y="1138428"/>
                </a:lnTo>
                <a:lnTo>
                  <a:pt x="10668" y="1133856"/>
                </a:lnTo>
                <a:lnTo>
                  <a:pt x="260604" y="1133856"/>
                </a:lnTo>
                <a:lnTo>
                  <a:pt x="260604" y="1138428"/>
                </a:lnTo>
                <a:close/>
              </a:path>
              <a:path w="269875" h="1143000">
                <a:moveTo>
                  <a:pt x="269748" y="1138428"/>
                </a:moveTo>
                <a:lnTo>
                  <a:pt x="260604" y="1138428"/>
                </a:lnTo>
                <a:lnTo>
                  <a:pt x="265176" y="1133856"/>
                </a:lnTo>
                <a:lnTo>
                  <a:pt x="269748" y="1133856"/>
                </a:lnTo>
                <a:lnTo>
                  <a:pt x="269748" y="1138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47913" y="4698401"/>
            <a:ext cx="230281" cy="999565"/>
          </a:xfrm>
          <a:custGeom>
            <a:avLst/>
            <a:gdLst/>
            <a:ahLst/>
            <a:cxnLst/>
            <a:rect l="l" t="t" r="r" b="b"/>
            <a:pathLst>
              <a:path w="260985" h="1132839">
                <a:moveTo>
                  <a:pt x="0" y="0"/>
                </a:moveTo>
                <a:lnTo>
                  <a:pt x="260604" y="0"/>
                </a:lnTo>
                <a:lnTo>
                  <a:pt x="260604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43878" y="4694368"/>
            <a:ext cx="238125" cy="1007409"/>
          </a:xfrm>
          <a:custGeom>
            <a:avLst/>
            <a:gdLst/>
            <a:ahLst/>
            <a:cxnLst/>
            <a:rect l="l" t="t" r="r" b="b"/>
            <a:pathLst>
              <a:path w="269875" h="1141729">
                <a:moveTo>
                  <a:pt x="268224" y="1141476"/>
                </a:moveTo>
                <a:lnTo>
                  <a:pt x="1524" y="1141476"/>
                </a:lnTo>
                <a:lnTo>
                  <a:pt x="0" y="1139952"/>
                </a:lnTo>
                <a:lnTo>
                  <a:pt x="0" y="1524"/>
                </a:lnTo>
                <a:lnTo>
                  <a:pt x="1524" y="0"/>
                </a:lnTo>
                <a:lnTo>
                  <a:pt x="268224" y="0"/>
                </a:lnTo>
                <a:lnTo>
                  <a:pt x="269748" y="1524"/>
                </a:lnTo>
                <a:lnTo>
                  <a:pt x="26974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132332"/>
                </a:lnTo>
                <a:lnTo>
                  <a:pt x="4572" y="1132332"/>
                </a:lnTo>
                <a:lnTo>
                  <a:pt x="9144" y="1136904"/>
                </a:lnTo>
                <a:lnTo>
                  <a:pt x="269748" y="1136904"/>
                </a:lnTo>
                <a:lnTo>
                  <a:pt x="269748" y="1139952"/>
                </a:lnTo>
                <a:lnTo>
                  <a:pt x="268224" y="1141476"/>
                </a:lnTo>
                <a:close/>
              </a:path>
              <a:path w="269875" h="114172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269875" h="1141729">
                <a:moveTo>
                  <a:pt x="260604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260604" y="4572"/>
                </a:lnTo>
                <a:lnTo>
                  <a:pt x="260604" y="9144"/>
                </a:lnTo>
                <a:close/>
              </a:path>
              <a:path w="269875" h="1141729">
                <a:moveTo>
                  <a:pt x="260604" y="1136904"/>
                </a:moveTo>
                <a:lnTo>
                  <a:pt x="260604" y="4572"/>
                </a:lnTo>
                <a:lnTo>
                  <a:pt x="265176" y="9144"/>
                </a:lnTo>
                <a:lnTo>
                  <a:pt x="269748" y="9144"/>
                </a:lnTo>
                <a:lnTo>
                  <a:pt x="269748" y="1132332"/>
                </a:lnTo>
                <a:lnTo>
                  <a:pt x="265176" y="1132332"/>
                </a:lnTo>
                <a:lnTo>
                  <a:pt x="260604" y="1136904"/>
                </a:lnTo>
                <a:close/>
              </a:path>
              <a:path w="269875" h="1141729">
                <a:moveTo>
                  <a:pt x="269748" y="9144"/>
                </a:moveTo>
                <a:lnTo>
                  <a:pt x="265176" y="9144"/>
                </a:lnTo>
                <a:lnTo>
                  <a:pt x="260604" y="4572"/>
                </a:lnTo>
                <a:lnTo>
                  <a:pt x="269748" y="4572"/>
                </a:lnTo>
                <a:lnTo>
                  <a:pt x="269748" y="9144"/>
                </a:lnTo>
                <a:close/>
              </a:path>
              <a:path w="269875" h="1141729">
                <a:moveTo>
                  <a:pt x="9144" y="1136904"/>
                </a:moveTo>
                <a:lnTo>
                  <a:pt x="4572" y="1132332"/>
                </a:lnTo>
                <a:lnTo>
                  <a:pt x="9144" y="1132332"/>
                </a:lnTo>
                <a:lnTo>
                  <a:pt x="9144" y="1136904"/>
                </a:lnTo>
                <a:close/>
              </a:path>
              <a:path w="269875" h="1141729">
                <a:moveTo>
                  <a:pt x="260604" y="1136904"/>
                </a:moveTo>
                <a:lnTo>
                  <a:pt x="9144" y="1136904"/>
                </a:lnTo>
                <a:lnTo>
                  <a:pt x="9144" y="1132332"/>
                </a:lnTo>
                <a:lnTo>
                  <a:pt x="260604" y="1132332"/>
                </a:lnTo>
                <a:lnTo>
                  <a:pt x="260604" y="1136904"/>
                </a:lnTo>
                <a:close/>
              </a:path>
              <a:path w="269875" h="1141729">
                <a:moveTo>
                  <a:pt x="269748" y="1136904"/>
                </a:moveTo>
                <a:lnTo>
                  <a:pt x="260604" y="1136904"/>
                </a:lnTo>
                <a:lnTo>
                  <a:pt x="265176" y="1132332"/>
                </a:lnTo>
                <a:lnTo>
                  <a:pt x="269748" y="1132332"/>
                </a:lnTo>
                <a:lnTo>
                  <a:pt x="269748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16899" y="1580942"/>
            <a:ext cx="7421656" cy="3577917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316023" marR="375417" indent="-304816" defTabSz="806867">
              <a:lnSpc>
                <a:spcPts val="1853"/>
              </a:lnSpc>
              <a:spcBef>
                <a:spcPts val="193"/>
              </a:spcBef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115" dirty="0">
                <a:solidFill>
                  <a:prstClr val="black"/>
                </a:solidFill>
                <a:latin typeface="Times New Roman"/>
                <a:cs typeface="Times New Roman"/>
              </a:rPr>
              <a:t>Énergie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85" dirty="0">
                <a:solidFill>
                  <a:prstClr val="black"/>
                </a:solidFill>
                <a:latin typeface="Times New Roman"/>
                <a:cs typeface="Times New Roman"/>
              </a:rPr>
              <a:t>déterminée</a:t>
            </a:r>
            <a:r>
              <a:rPr sz="1588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90" dirty="0">
                <a:solidFill>
                  <a:prstClr val="black"/>
                </a:solidFill>
                <a:latin typeface="Times New Roman"/>
                <a:cs typeface="Times New Roman"/>
              </a:rPr>
              <a:t>par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24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588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99" dirty="0">
                <a:solidFill>
                  <a:prstClr val="black"/>
                </a:solidFill>
                <a:latin typeface="Times New Roman"/>
                <a:cs typeface="Times New Roman"/>
              </a:rPr>
              <a:t>couple</a:t>
            </a:r>
            <a:r>
              <a:rPr sz="1588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9" dirty="0">
                <a:solidFill>
                  <a:prstClr val="black"/>
                </a:solidFill>
                <a:latin typeface="Times New Roman"/>
                <a:cs typeface="Times New Roman"/>
              </a:rPr>
              <a:t>électrochimique</a:t>
            </a:r>
            <a:r>
              <a:rPr sz="1588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15" dirty="0">
                <a:solidFill>
                  <a:prstClr val="black"/>
                </a:solidFill>
                <a:latin typeface="Times New Roman"/>
                <a:cs typeface="Times New Roman"/>
              </a:rPr>
              <a:t>(tension)</a:t>
            </a:r>
            <a:r>
              <a:rPr sz="1588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588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90" dirty="0">
                <a:solidFill>
                  <a:prstClr val="black"/>
                </a:solidFill>
                <a:latin typeface="Times New Roman"/>
                <a:cs typeface="Times New Roman"/>
              </a:rPr>
              <a:t>par</a:t>
            </a:r>
            <a:r>
              <a:rPr sz="1588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37" dirty="0">
                <a:solidFill>
                  <a:prstClr val="black"/>
                </a:solidFill>
                <a:latin typeface="Times New Roman"/>
                <a:cs typeface="Times New Roman"/>
              </a:rPr>
              <a:t>la  </a:t>
            </a:r>
            <a:r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t>taille</a:t>
            </a:r>
            <a:r>
              <a:rPr sz="1588" spc="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82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0" dirty="0">
                <a:solidFill>
                  <a:prstClr val="black"/>
                </a:solidFill>
                <a:latin typeface="Times New Roman"/>
                <a:cs typeface="Times New Roman"/>
              </a:rPr>
              <a:t>l’accumulateur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41" dirty="0">
                <a:solidFill>
                  <a:prstClr val="black"/>
                </a:solidFill>
                <a:latin typeface="Times New Roman"/>
                <a:cs typeface="Times New Roman"/>
              </a:rPr>
              <a:t>(quantité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82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588" spc="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4" dirty="0">
                <a:solidFill>
                  <a:prstClr val="black"/>
                </a:solidFill>
                <a:latin typeface="Times New Roman"/>
                <a:cs typeface="Times New Roman"/>
              </a:rPr>
              <a:t>matière)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9"/>
              </a:spcBef>
              <a:buClr>
                <a:srgbClr val="112F52"/>
              </a:buClr>
              <a:buFont typeface="Times New Roman"/>
              <a:buChar char="–"/>
            </a:pPr>
            <a:endParaRPr sz="24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023" indent="-304816" defTabSz="806867">
              <a:buClr>
                <a:srgbClr val="112F52"/>
              </a:buClr>
              <a:buSzPct val="108333"/>
              <a:buFontTx/>
              <a:buChar char="–"/>
              <a:tabLst>
                <a:tab pos="316023" algn="l"/>
                <a:tab pos="316583" algn="l"/>
              </a:tabLst>
            </a:pPr>
            <a:r>
              <a:rPr sz="1588" spc="150" dirty="0">
                <a:solidFill>
                  <a:prstClr val="black"/>
                </a:solidFill>
                <a:latin typeface="Times New Roman"/>
                <a:cs typeface="Times New Roman"/>
              </a:rPr>
              <a:t>Puissance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85" dirty="0">
                <a:solidFill>
                  <a:prstClr val="black"/>
                </a:solidFill>
                <a:latin typeface="Times New Roman"/>
                <a:cs typeface="Times New Roman"/>
              </a:rPr>
              <a:t>déterminée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90" dirty="0">
                <a:solidFill>
                  <a:prstClr val="black"/>
                </a:solidFill>
                <a:latin typeface="Times New Roman"/>
                <a:cs typeface="Times New Roman"/>
              </a:rPr>
              <a:t>par</a:t>
            </a:r>
            <a:r>
              <a:rPr sz="1588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24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588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63" dirty="0">
                <a:solidFill>
                  <a:prstClr val="black"/>
                </a:solidFill>
                <a:latin typeface="Times New Roman"/>
                <a:cs typeface="Times New Roman"/>
              </a:rPr>
              <a:t>design</a:t>
            </a:r>
            <a:r>
              <a:rPr sz="1588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12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1588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électrodes</a:t>
            </a:r>
            <a:r>
              <a:rPr sz="1588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7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588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282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588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88" spc="150" dirty="0">
                <a:solidFill>
                  <a:prstClr val="black"/>
                </a:solidFill>
                <a:latin typeface="Times New Roman"/>
                <a:cs typeface="Times New Roman"/>
              </a:rPr>
              <a:t>l’accumulateur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258" defTabSz="806867">
              <a:spcBef>
                <a:spcPts val="596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412" spc="132" dirty="0">
                <a:solidFill>
                  <a:prstClr val="black"/>
                </a:solidFill>
                <a:latin typeface="Times New Roman"/>
                <a:cs typeface="Times New Roman"/>
              </a:rPr>
              <a:t>Puissance </a:t>
            </a:r>
            <a:r>
              <a:rPr sz="1412" spc="115" dirty="0">
                <a:solidFill>
                  <a:prstClr val="black"/>
                </a:solidFill>
                <a:latin typeface="Times New Roman"/>
                <a:cs typeface="Times New Roman"/>
              </a:rPr>
              <a:t>favorisée </a:t>
            </a:r>
            <a:r>
              <a:rPr sz="1412" spc="172" dirty="0">
                <a:solidFill>
                  <a:prstClr val="black"/>
                </a:solidFill>
                <a:latin typeface="Times New Roman"/>
                <a:cs typeface="Times New Roman"/>
              </a:rPr>
              <a:t>par</a:t>
            </a:r>
            <a:r>
              <a:rPr sz="1412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3252" lvl="2" indent="-154649" defTabSz="806867">
              <a:spcBef>
                <a:spcPts val="962"/>
              </a:spcBef>
              <a:buSzPct val="64285"/>
              <a:buFontTx/>
              <a:buChar char="o"/>
              <a:tabLst>
                <a:tab pos="643812" algn="l"/>
              </a:tabLst>
            </a:pP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Grandes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surfaces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46" dirty="0">
                <a:solidFill>
                  <a:prstClr val="black"/>
                </a:solidFill>
                <a:latin typeface="Times New Roman"/>
                <a:cs typeface="Times New Roman"/>
              </a:rPr>
              <a:t>d’échanges: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0" dirty="0">
                <a:solidFill>
                  <a:prstClr val="black"/>
                </a:solidFill>
                <a:latin typeface="Times New Roman"/>
                <a:cs typeface="Times New Roman"/>
              </a:rPr>
              <a:t>surfaces</a:t>
            </a:r>
            <a:r>
              <a:rPr sz="1235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06" dirty="0">
                <a:solidFill>
                  <a:prstClr val="black"/>
                </a:solidFill>
                <a:latin typeface="Times New Roman"/>
                <a:cs typeface="Times New Roman"/>
              </a:rPr>
              <a:t>spécifiques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3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24" dirty="0">
                <a:solidFill>
                  <a:prstClr val="black"/>
                </a:solidFill>
                <a:latin typeface="Times New Roman"/>
                <a:cs typeface="Times New Roman"/>
              </a:rPr>
              <a:t>poudres,</a:t>
            </a:r>
            <a:r>
              <a:rPr sz="1235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surface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8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électrodes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3252" lvl="2" indent="-154649" defTabSz="806867">
              <a:spcBef>
                <a:spcPts val="984"/>
              </a:spcBef>
              <a:buSzPct val="64285"/>
              <a:buFontTx/>
              <a:buChar char="o"/>
              <a:tabLst>
                <a:tab pos="643812" algn="l"/>
              </a:tabLst>
            </a:pPr>
            <a:r>
              <a:rPr sz="1235" spc="79" dirty="0">
                <a:solidFill>
                  <a:prstClr val="black"/>
                </a:solidFill>
                <a:latin typeface="Times New Roman"/>
                <a:cs typeface="Times New Roman"/>
              </a:rPr>
              <a:t>Faibles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19" dirty="0">
                <a:solidFill>
                  <a:prstClr val="black"/>
                </a:solidFill>
                <a:latin typeface="Times New Roman"/>
                <a:cs typeface="Times New Roman"/>
              </a:rPr>
              <a:t>épaisseurs</a:t>
            </a:r>
            <a:r>
              <a:rPr sz="1235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68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1235" spc="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7" dirty="0">
                <a:solidFill>
                  <a:prstClr val="black"/>
                </a:solidFill>
                <a:latin typeface="Times New Roman"/>
                <a:cs typeface="Times New Roman"/>
              </a:rPr>
              <a:t>électrodes</a:t>
            </a:r>
            <a:r>
              <a:rPr sz="1235" spc="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32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235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35" spc="128" dirty="0">
                <a:solidFill>
                  <a:prstClr val="black"/>
                </a:solidFill>
                <a:latin typeface="Times New Roman"/>
                <a:cs typeface="Times New Roman"/>
              </a:rPr>
              <a:t>séparateurs</a:t>
            </a: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258" defTabSz="806867">
              <a:spcBef>
                <a:spcPts val="807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412" spc="141" dirty="0">
                <a:solidFill>
                  <a:prstClr val="black"/>
                </a:solidFill>
                <a:latin typeface="Times New Roman"/>
                <a:cs typeface="Times New Roman"/>
              </a:rPr>
              <a:t>Augmenter</a:t>
            </a:r>
            <a:r>
              <a:rPr sz="1412" spc="7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24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1412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59" dirty="0">
                <a:solidFill>
                  <a:prstClr val="black"/>
                </a:solidFill>
                <a:latin typeface="Times New Roman"/>
                <a:cs typeface="Times New Roman"/>
              </a:rPr>
              <a:t>puissance</a:t>
            </a:r>
            <a:r>
              <a:rPr sz="1412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63" dirty="0">
                <a:solidFill>
                  <a:prstClr val="black"/>
                </a:solidFill>
                <a:latin typeface="Times New Roman"/>
                <a:cs typeface="Times New Roman"/>
              </a:rPr>
              <a:t>tend</a:t>
            </a:r>
            <a:r>
              <a:rPr sz="1412" spc="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300" dirty="0">
                <a:solidFill>
                  <a:prstClr val="black"/>
                </a:solidFill>
                <a:latin typeface="Times New Roman"/>
                <a:cs typeface="Times New Roman"/>
              </a:rPr>
              <a:t>à</a:t>
            </a:r>
            <a:r>
              <a:rPr sz="1412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06" dirty="0">
                <a:solidFill>
                  <a:prstClr val="black"/>
                </a:solidFill>
                <a:latin typeface="Times New Roman"/>
                <a:cs typeface="Times New Roman"/>
              </a:rPr>
              <a:t>diminuer</a:t>
            </a:r>
            <a:r>
              <a:rPr sz="1412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97" dirty="0">
                <a:solidFill>
                  <a:prstClr val="black"/>
                </a:solidFill>
                <a:latin typeface="Times New Roman"/>
                <a:cs typeface="Times New Roman"/>
              </a:rPr>
              <a:t>l’énergie,</a:t>
            </a:r>
            <a:r>
              <a:rPr sz="1412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50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412" spc="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spc="128" dirty="0">
                <a:solidFill>
                  <a:prstClr val="black"/>
                </a:solidFill>
                <a:latin typeface="Times New Roman"/>
                <a:cs typeface="Times New Roman"/>
              </a:rPr>
              <a:t>inversement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801" lvl="1" indent="-239258" defTabSz="806867">
              <a:spcBef>
                <a:spcPts val="785"/>
              </a:spcBef>
              <a:buClr>
                <a:srgbClr val="008EC1"/>
              </a:buClr>
              <a:buFontTx/>
              <a:buChar char="•"/>
              <a:tabLst>
                <a:tab pos="485801" algn="l"/>
                <a:tab pos="486361" algn="l"/>
              </a:tabLst>
            </a:pPr>
            <a:r>
              <a:rPr sz="1412" spc="75" dirty="0">
                <a:solidFill>
                  <a:prstClr val="black"/>
                </a:solidFill>
                <a:latin typeface="Times New Roman"/>
                <a:cs typeface="Times New Roman"/>
              </a:rPr>
              <a:t>Pour </a:t>
            </a:r>
            <a:r>
              <a:rPr sz="1412" spc="106" dirty="0">
                <a:solidFill>
                  <a:prstClr val="black"/>
                </a:solidFill>
                <a:latin typeface="Times New Roman"/>
                <a:cs typeface="Times New Roman"/>
              </a:rPr>
              <a:t>le </a:t>
            </a:r>
            <a:r>
              <a:rPr sz="1412" spc="13" dirty="0">
                <a:solidFill>
                  <a:prstClr val="black"/>
                </a:solidFill>
                <a:latin typeface="Times New Roman"/>
                <a:cs typeface="Times New Roman"/>
              </a:rPr>
              <a:t>Li-ion </a:t>
            </a:r>
            <a:r>
              <a:rPr sz="1412" spc="247" dirty="0">
                <a:solidFill>
                  <a:prstClr val="black"/>
                </a:solidFill>
                <a:latin typeface="Times New Roman"/>
                <a:cs typeface="Times New Roman"/>
              </a:rPr>
              <a:t>de </a:t>
            </a:r>
            <a:r>
              <a:rPr sz="1412" spc="44" dirty="0">
                <a:solidFill>
                  <a:prstClr val="black"/>
                </a:solidFill>
                <a:latin typeface="Times New Roman"/>
                <a:cs typeface="Times New Roman"/>
              </a:rPr>
              <a:t>Saft, </a:t>
            </a:r>
            <a:r>
              <a:rPr sz="1412" spc="79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1412" spc="119" dirty="0">
                <a:solidFill>
                  <a:prstClr val="black"/>
                </a:solidFill>
                <a:latin typeface="Times New Roman"/>
                <a:cs typeface="Times New Roman"/>
              </a:rPr>
              <a:t>principales </a:t>
            </a:r>
            <a:r>
              <a:rPr sz="1412" spc="154" dirty="0">
                <a:solidFill>
                  <a:prstClr val="black"/>
                </a:solidFill>
                <a:latin typeface="Times New Roman"/>
                <a:cs typeface="Times New Roman"/>
              </a:rPr>
              <a:t>catégories </a:t>
            </a:r>
            <a:r>
              <a:rPr sz="1412" spc="137" dirty="0">
                <a:solidFill>
                  <a:prstClr val="black"/>
                </a:solidFill>
                <a:latin typeface="Times New Roman"/>
                <a:cs typeface="Times New Roman"/>
              </a:rPr>
              <a:t>d’accumulateurs: </a:t>
            </a:r>
            <a:r>
              <a:rPr sz="1412" spc="-49" dirty="0">
                <a:solidFill>
                  <a:prstClr val="black"/>
                </a:solidFill>
                <a:latin typeface="Times New Roman"/>
                <a:cs typeface="Times New Roman"/>
              </a:rPr>
              <a:t>E, </a:t>
            </a:r>
            <a:r>
              <a:rPr sz="1412" spc="9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sz="1412" spc="150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412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1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4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4"/>
              </a:spcBef>
            </a:pPr>
            <a:endParaRPr sz="127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79446" defTabSz="806867">
              <a:tabLst>
                <a:tab pos="1790235" algn="l"/>
              </a:tabLst>
            </a:pPr>
            <a:r>
              <a:rPr sz="1059" spc="115" dirty="0">
                <a:solidFill>
                  <a:prstClr val="black"/>
                </a:solidFill>
                <a:latin typeface="Times New Roman"/>
                <a:cs typeface="Times New Roman"/>
              </a:rPr>
              <a:t>énergie	</a:t>
            </a:r>
            <a:r>
              <a:rPr sz="1059" spc="110" dirty="0">
                <a:solidFill>
                  <a:prstClr val="black"/>
                </a:solidFill>
                <a:latin typeface="Times New Roman"/>
                <a:cs typeface="Times New Roman"/>
              </a:rPr>
              <a:t>puissance</a:t>
            </a:r>
            <a:endParaRPr sz="105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/>
            <a:endParaRPr sz="11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2334" defTabSz="806867">
              <a:spcBef>
                <a:spcPts val="715"/>
              </a:spcBef>
              <a:tabLst>
                <a:tab pos="1232152" algn="l"/>
              </a:tabLst>
            </a:pPr>
            <a:r>
              <a:rPr sz="1588" spc="-4" dirty="0">
                <a:solidFill>
                  <a:prstClr val="black"/>
                </a:solidFill>
                <a:latin typeface="Times New Roman"/>
                <a:cs typeface="Times New Roman"/>
              </a:rPr>
              <a:t>-	</a:t>
            </a:r>
            <a:r>
              <a:rPr sz="2382" spc="92" baseline="-4629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382" baseline="-462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7590" y="6115668"/>
            <a:ext cx="267821" cy="261901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22413" defTabSz="806867">
              <a:spcBef>
                <a:spcPts val="137"/>
              </a:spcBef>
            </a:pPr>
            <a:fld id="{81D60167-4931-47E6-BA6A-407CBD079E47}" type="slidenum">
              <a:rPr sz="1588" spc="84" dirty="0">
                <a:solidFill>
                  <a:prstClr val="black"/>
                </a:solidFill>
                <a:latin typeface="Times New Roman"/>
                <a:cs typeface="Times New Roman"/>
              </a:rPr>
              <a:pPr marL="22413" defTabSz="806867">
                <a:spcBef>
                  <a:spcPts val="137"/>
                </a:spcBef>
              </a:pPr>
              <a:t>9</a:t>
            </a:fld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1266642" y="6156040"/>
            <a:ext cx="831273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06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marR="4483" defTabSz="806867">
              <a:spcBef>
                <a:spcPts val="13"/>
              </a:spcBef>
            </a:pPr>
            <a:r>
              <a:rPr lang="sv-SE" spc="-26"/>
              <a:t>EVOLIS- </a:t>
            </a:r>
            <a:r>
              <a:rPr lang="sv-SE" spc="35"/>
              <a:t>Saft  </a:t>
            </a:r>
            <a:r>
              <a:rPr lang="sv-SE" spc="22"/>
              <a:t>6-7 </a:t>
            </a:r>
            <a:r>
              <a:rPr lang="sv-SE" spc="31"/>
              <a:t>NOV</a:t>
            </a:r>
            <a:r>
              <a:rPr lang="sv-SE" spc="-62"/>
              <a:t> </a:t>
            </a:r>
            <a:r>
              <a:rPr lang="sv-SE" spc="31"/>
              <a:t>2019</a:t>
            </a:r>
            <a:endParaRPr spc="31" dirty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18449" y="6185411"/>
            <a:ext cx="2180104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794" spc="49" dirty="0">
                <a:solidFill>
                  <a:prstClr val="black"/>
                </a:solidFill>
                <a:latin typeface="Times New Roman"/>
                <a:cs typeface="Times New Roman"/>
              </a:rPr>
              <a:t>Informations </a:t>
            </a:r>
            <a:r>
              <a:rPr sz="794" spc="71" dirty="0">
                <a:solidFill>
                  <a:prstClr val="black"/>
                </a:solidFill>
                <a:latin typeface="Times New Roman"/>
                <a:cs typeface="Times New Roman"/>
              </a:rPr>
              <a:t>propriété </a:t>
            </a:r>
            <a:r>
              <a:rPr sz="794" spc="15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794" spc="-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94" spc="40" dirty="0">
                <a:solidFill>
                  <a:prstClr val="black"/>
                </a:solidFill>
                <a:latin typeface="Times New Roman"/>
                <a:cs typeface="Times New Roman"/>
              </a:rPr>
              <a:t>Saft </a:t>
            </a:r>
            <a:r>
              <a:rPr sz="794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794" spc="57" dirty="0">
                <a:solidFill>
                  <a:prstClr val="black"/>
                </a:solidFill>
                <a:latin typeface="Times New Roman"/>
                <a:cs typeface="Times New Roman"/>
              </a:rPr>
              <a:t>Confidentiel</a:t>
            </a: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us">
  <a:themeElements>
    <a:clrScheme name="Personnalisée 4">
      <a:dk1>
        <a:sysClr val="windowText" lastClr="000000"/>
      </a:dk1>
      <a:lt1>
        <a:sysClr val="window" lastClr="FFFFFF"/>
      </a:lt1>
      <a:dk2>
        <a:srgbClr val="AED1F6"/>
      </a:dk2>
      <a:lt2>
        <a:srgbClr val="D5EDF4"/>
      </a:lt2>
      <a:accent1>
        <a:srgbClr val="A3DAD1"/>
      </a:accent1>
      <a:accent2>
        <a:srgbClr val="BDC1C1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us" id="{3F2142C8-152C-4E37-963F-4B9AA96B4F0A}" vid="{031A2DD7-7BA3-46E5-AD27-F982ED11C027}"/>
    </a:ext>
  </a:extLst>
</a:theme>
</file>

<file path=ppt/theme/theme2.xml><?xml version="1.0" encoding="utf-8"?>
<a:theme xmlns:a="http://schemas.openxmlformats.org/drawingml/2006/main" name="Running text template">
  <a:themeElements>
    <a:clrScheme name="SAFT">
      <a:dk1>
        <a:sysClr val="windowText" lastClr="000000"/>
      </a:dk1>
      <a:lt1>
        <a:sysClr val="window" lastClr="FFFFFF"/>
      </a:lt1>
      <a:dk2>
        <a:srgbClr val="7D9BC1"/>
      </a:dk2>
      <a:lt2>
        <a:srgbClr val="C2202E"/>
      </a:lt2>
      <a:accent1>
        <a:srgbClr val="008FC2"/>
      </a:accent1>
      <a:accent2>
        <a:srgbClr val="9A6FA9"/>
      </a:accent2>
      <a:accent3>
        <a:srgbClr val="F18F20"/>
      </a:accent3>
      <a:accent4>
        <a:srgbClr val="122F53"/>
      </a:accent4>
      <a:accent5>
        <a:srgbClr val="EEECE1"/>
      </a:accent5>
      <a:accent6>
        <a:srgbClr val="00B796"/>
      </a:accent6>
      <a:hlink>
        <a:srgbClr val="4BACC6"/>
      </a:hlink>
      <a:folHlink>
        <a:srgbClr val="2C2276"/>
      </a:folHlink>
    </a:clrScheme>
    <a:fontScheme name="Saft_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Argus</Template>
  <TotalTime>3150</TotalTime>
  <Words>1426</Words>
  <Application>Microsoft Office PowerPoint</Application>
  <PresentationFormat>Grand écran</PresentationFormat>
  <Paragraphs>324</Paragraphs>
  <Slides>35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Futura Std Book</vt:lpstr>
      <vt:lpstr>News Gothic MT</vt:lpstr>
      <vt:lpstr>Times New Roman</vt:lpstr>
      <vt:lpstr>Wingdings 2</vt:lpstr>
      <vt:lpstr>Argus</vt:lpstr>
      <vt:lpstr>Running text template</vt:lpstr>
      <vt:lpstr>Diapositive think-cell</vt:lpstr>
      <vt:lpstr>LES ACCUMULATEURS LITHIUM-ION (LI-ION) :</vt:lpstr>
      <vt:lpstr>Unité Lithium</vt:lpstr>
      <vt:lpstr>Unité Lithium</vt:lpstr>
      <vt:lpstr>Qualité : un engagement unifié</vt:lpstr>
      <vt:lpstr>Lithium-ion</vt:lpstr>
      <vt:lpstr>Lithium-ion</vt:lpstr>
      <vt:lpstr>Les principaux composants</vt:lpstr>
      <vt:lpstr>Fonctionnement</vt:lpstr>
      <vt:lpstr>Energie et puissance :</vt:lpstr>
      <vt:lpstr>Energie et puissance : comparaison entre différents types  d’accumulateurs</vt:lpstr>
      <vt:lpstr>L’accumulateur Li-ion : avantages</vt:lpstr>
      <vt:lpstr>L’accumulateur Li-ion : contraintes</vt:lpstr>
      <vt:lpstr>NERSAC : cell manufacturing Process Flow Chart</vt:lpstr>
      <vt:lpstr>Mandatory for Li ion : Contamination control chain</vt:lpstr>
      <vt:lpstr>Typical System Safety Features</vt:lpstr>
      <vt:lpstr>En savoir plus sur Saft</vt:lpstr>
      <vt:lpstr>Présentation PowerPoint</vt:lpstr>
      <vt:lpstr>Présentation PowerPoint</vt:lpstr>
      <vt:lpstr>Révision des 6 recommandations</vt:lpstr>
      <vt:lpstr>2 recommandations créées</vt:lpstr>
      <vt:lpstr>VALIDITÉ</vt:lpstr>
      <vt:lpstr>Autorisation de conduite et CACES</vt:lpstr>
      <vt:lpstr>Evolution des nouveaux CACES</vt:lpstr>
      <vt:lpstr>Souhait de développer une banque de données pour les épreuves théoriques à l’image de ce qui existe pour  le code de la route</vt:lpstr>
      <vt:lpstr>Mise en place d’une catégorie conduite hors production</vt:lpstr>
      <vt:lpstr>Tirages au sort et jeu concours</vt:lpstr>
      <vt:lpstr>Présentation PowerPoint</vt:lpstr>
      <vt:lpstr>Présentation PowerPoint</vt:lpstr>
      <vt:lpstr>Présentation PowerPoint</vt:lpstr>
      <vt:lpstr>Visite de Saft Batteries</vt:lpstr>
      <vt:lpstr>Présentation PowerPoint</vt:lpstr>
      <vt:lpstr>Usine de Nersac</vt:lpstr>
      <vt:lpstr>Planning du 07/11/2019 </vt:lpstr>
      <vt:lpstr>Planning du 07/11/2019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pole ECO</dc:creator>
  <cp:lastModifiedBy>pole ECO</cp:lastModifiedBy>
  <cp:revision>197</cp:revision>
  <cp:lastPrinted>2019-11-05T10:46:49Z</cp:lastPrinted>
  <dcterms:created xsi:type="dcterms:W3CDTF">2016-10-19T07:59:14Z</dcterms:created>
  <dcterms:modified xsi:type="dcterms:W3CDTF">2019-11-22T13:03:42Z</dcterms:modified>
</cp:coreProperties>
</file>