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10.jpg" ContentType="image/jpg"/>
  <Override PartName="/ppt/media/image111.jpg" ContentType="image/jpg"/>
  <Override PartName="/ppt/media/image11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7" r:id="rId3"/>
    <p:sldMasterId id="2147483689" r:id="rId4"/>
    <p:sldMasterId id="2147483709" r:id="rId5"/>
  </p:sldMasterIdLst>
  <p:notesMasterIdLst>
    <p:notesMasterId r:id="rId32"/>
  </p:notesMasterIdLst>
  <p:handoutMasterIdLst>
    <p:handoutMasterId r:id="rId33"/>
  </p:handoutMasterIdLst>
  <p:sldIdLst>
    <p:sldId id="322" r:id="rId6"/>
    <p:sldId id="319" r:id="rId7"/>
    <p:sldId id="357" r:id="rId8"/>
    <p:sldId id="358" r:id="rId9"/>
    <p:sldId id="359" r:id="rId10"/>
    <p:sldId id="271" r:id="rId11"/>
    <p:sldId id="360" r:id="rId12"/>
    <p:sldId id="361" r:id="rId13"/>
    <p:sldId id="362" r:id="rId14"/>
    <p:sldId id="315" r:id="rId15"/>
    <p:sldId id="363" r:id="rId16"/>
    <p:sldId id="311" r:id="rId17"/>
    <p:sldId id="1248" r:id="rId18"/>
    <p:sldId id="294" r:id="rId19"/>
    <p:sldId id="287" r:id="rId20"/>
    <p:sldId id="295" r:id="rId21"/>
    <p:sldId id="310" r:id="rId22"/>
    <p:sldId id="1249" r:id="rId23"/>
    <p:sldId id="318" r:id="rId24"/>
    <p:sldId id="1247" r:id="rId25"/>
    <p:sldId id="1243" r:id="rId26"/>
    <p:sldId id="1250" r:id="rId27"/>
    <p:sldId id="320" r:id="rId28"/>
    <p:sldId id="557" r:id="rId29"/>
    <p:sldId id="1096" r:id="rId30"/>
    <p:sldId id="1261" r:id="rId31"/>
  </p:sldIdLst>
  <p:sldSz cx="12192000" cy="6858000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04"/>
    <a:srgbClr val="F72F04"/>
    <a:srgbClr val="E42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97" autoAdjust="0"/>
    <p:restoredTop sz="94586" autoAdjust="0"/>
  </p:normalViewPr>
  <p:slideViewPr>
    <p:cSldViewPr snapToGrid="0">
      <p:cViewPr varScale="1">
        <p:scale>
          <a:sx n="68" d="100"/>
          <a:sy n="68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Pourcentage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DC8B-4789-9BE9-43852B27DFE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C8B-4789-9BE9-43852B27DFE3}"/>
              </c:ext>
            </c:extLst>
          </c:dPt>
          <c:dLbls>
            <c:delete val="1"/>
          </c:dLbls>
          <c:cat>
            <c:strRef>
              <c:f>Feuil1!$A$2:$A$5</c:f>
              <c:strCache>
                <c:ptCount val="2"/>
                <c:pt idx="0">
                  <c:v>Amérique du Nord</c:v>
                </c:pt>
                <c:pt idx="1">
                  <c:v>Reste du monde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8B-4789-9BE9-43852B27DFE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Pourcentage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A8BD-461F-AE3D-A5415272EA58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8BD-461F-AE3D-A5415272EA58}"/>
              </c:ext>
            </c:extLst>
          </c:dPt>
          <c:dLbls>
            <c:delete val="1"/>
          </c:dLbls>
          <c:cat>
            <c:strRef>
              <c:f>Feuil1!$A$2:$A$5</c:f>
              <c:strCache>
                <c:ptCount val="2"/>
                <c:pt idx="0">
                  <c:v>Amérique du Nord</c:v>
                </c:pt>
                <c:pt idx="1">
                  <c:v>Reste du monde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BD-461F-AE3D-A5415272EA5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Pourcentage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04D0-4572-BFC8-21CD77E47C30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4D0-4572-BFC8-21CD77E47C30}"/>
              </c:ext>
            </c:extLst>
          </c:dPt>
          <c:dLbls>
            <c:delete val="1"/>
          </c:dLbls>
          <c:cat>
            <c:strRef>
              <c:f>Feuil1!$A$2:$A$5</c:f>
              <c:strCache>
                <c:ptCount val="2"/>
                <c:pt idx="0">
                  <c:v>Amérique du Nord</c:v>
                </c:pt>
                <c:pt idx="1">
                  <c:v>Reste du monde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D0-4572-BFC8-21CD77E47C3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0761-4EDA-9BE8-B294A0415820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761-4EDA-9BE8-B294A0415820}"/>
              </c:ext>
            </c:extLst>
          </c:dPt>
          <c:dLbls>
            <c:delete val="1"/>
          </c:dLbls>
          <c:cat>
            <c:strRef>
              <c:f>Feuil1!$A$2:$A$5</c:f>
              <c:strCache>
                <c:ptCount val="2"/>
                <c:pt idx="0">
                  <c:v>North America</c:v>
                </c:pt>
                <c:pt idx="1">
                  <c:v>Rest of the world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61-4EDA-9BE8-B294A041582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Pourcentage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A4C7-4C98-8544-6D70CBF77DC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4C7-4C98-8544-6D70CBF77DC3}"/>
              </c:ext>
            </c:extLst>
          </c:dPt>
          <c:dLbls>
            <c:delete val="1"/>
          </c:dLbls>
          <c:cat>
            <c:strRef>
              <c:f>Feuil1!$A$2:$A$5</c:f>
              <c:strCache>
                <c:ptCount val="2"/>
                <c:pt idx="0">
                  <c:v>Amérique du Nord</c:v>
                </c:pt>
                <c:pt idx="1">
                  <c:v>Reste du monde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C7-4C98-8544-6D70CBF77DC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16991227248299"/>
          <c:y val="9.6390465726667901E-2"/>
          <c:w val="0.53424213583711"/>
          <c:h val="0.82659891350790504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rgbClr val="122F53"/>
            </a:solidFill>
          </c:spPr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8551-4FBA-8EE1-E0BE10A4E07A}"/>
              </c:ext>
            </c:extLst>
          </c:dPt>
          <c:dPt>
            <c:idx val="1"/>
            <c:bubble3D val="0"/>
            <c:spPr>
              <a:solidFill>
                <a:srgbClr val="008FC2"/>
              </a:solidFill>
            </c:spPr>
            <c:extLst>
              <c:ext xmlns:c16="http://schemas.microsoft.com/office/drawing/2014/chart" uri="{C3380CC4-5D6E-409C-BE32-E72D297353CC}">
                <c16:uniqueId val="{00000003-8551-4FBA-8EE1-E0BE10A4E07A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8551-4FBA-8EE1-E0BE10A4E07A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7-8551-4FBA-8EE1-E0BE10A4E07A}"/>
              </c:ext>
            </c:extLst>
          </c:dPt>
          <c:cat>
            <c:strRef>
              <c:f>Feuil1!$A$2:$A$5</c:f>
              <c:strCache>
                <c:ptCount val="4"/>
                <c:pt idx="0">
                  <c:v>Electronique Civile</c:v>
                </c:pt>
                <c:pt idx="1">
                  <c:v>Stationnaire Industriel</c:v>
                </c:pt>
                <c:pt idx="2">
                  <c:v>Espace &amp; Défense</c:v>
                </c:pt>
                <c:pt idx="3">
                  <c:v>Transports, Télécom &amp; Réseaux Electriques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279</c:v>
                </c:pt>
                <c:pt idx="1">
                  <c:v>174</c:v>
                </c:pt>
                <c:pt idx="2">
                  <c:v>80</c:v>
                </c:pt>
                <c:pt idx="3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51-4FBA-8EE1-E0BE10A4E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9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88FF39-779D-4615-A0C5-FF77842E60A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07DE548-2D65-4AFE-BBC9-54F7DFDF422A}">
      <dgm:prSet phldrT="[Texte]" custT="1"/>
      <dgm:spPr/>
      <dgm:t>
        <a:bodyPr/>
        <a:lstStyle/>
        <a:p>
          <a:pPr algn="ctr"/>
          <a:r>
            <a:rPr lang="fr-FR" sz="1400" b="1" dirty="0">
              <a:solidFill>
                <a:schemeClr val="accent1">
                  <a:lumMod val="75000"/>
                </a:schemeClr>
              </a:solidFill>
            </a:rPr>
            <a:t>2021</a:t>
          </a:r>
        </a:p>
        <a:p>
          <a:pPr algn="ctr"/>
          <a:r>
            <a:rPr lang="fr-FR" sz="1100" dirty="0">
              <a:solidFill>
                <a:schemeClr val="accent1">
                  <a:lumMod val="75000"/>
                </a:schemeClr>
              </a:solidFill>
            </a:rPr>
            <a:t>400 Wh/l</a:t>
          </a:r>
        </a:p>
      </dgm:t>
    </dgm:pt>
    <dgm:pt modelId="{DF8B8275-2819-44D2-AC6B-F42ECB405414}" type="parTrans" cxnId="{26E45A27-C457-452D-A110-45FA0B5C75C9}">
      <dgm:prSet/>
      <dgm:spPr/>
      <dgm:t>
        <a:bodyPr/>
        <a:lstStyle/>
        <a:p>
          <a:endParaRPr lang="fr-FR"/>
        </a:p>
      </dgm:t>
    </dgm:pt>
    <dgm:pt modelId="{412B1B88-F92D-41C2-B454-69D0B8783579}" type="sibTrans" cxnId="{26E45A27-C457-452D-A110-45FA0B5C75C9}">
      <dgm:prSet/>
      <dgm:spPr/>
      <dgm:t>
        <a:bodyPr/>
        <a:lstStyle/>
        <a:p>
          <a:endParaRPr lang="fr-FR"/>
        </a:p>
      </dgm:t>
    </dgm:pt>
    <dgm:pt modelId="{BE99E3F2-DB5E-44A6-8E4C-CF7DD8D65761}">
      <dgm:prSet phldrT="[Texte]" custT="1"/>
      <dgm:spPr/>
      <dgm:t>
        <a:bodyPr/>
        <a:lstStyle/>
        <a:p>
          <a:pPr algn="ctr"/>
          <a:r>
            <a:rPr lang="fr-FR" sz="1400" b="1" dirty="0">
              <a:solidFill>
                <a:schemeClr val="accent1">
                  <a:lumMod val="75000"/>
                </a:schemeClr>
              </a:solidFill>
            </a:rPr>
            <a:t>2023</a:t>
          </a:r>
        </a:p>
        <a:p>
          <a:pPr algn="ctr"/>
          <a:r>
            <a:rPr lang="fr-FR" sz="1200" dirty="0">
              <a:solidFill>
                <a:schemeClr val="accent1">
                  <a:lumMod val="75000"/>
                </a:schemeClr>
              </a:solidFill>
            </a:rPr>
            <a:t>440 Wh/l</a:t>
          </a:r>
        </a:p>
      </dgm:t>
    </dgm:pt>
    <dgm:pt modelId="{425D1920-20B9-4798-A43C-70D673BB6311}" type="parTrans" cxnId="{560A425A-0E52-4269-8BAA-7B6ED8E35BB3}">
      <dgm:prSet/>
      <dgm:spPr/>
      <dgm:t>
        <a:bodyPr/>
        <a:lstStyle/>
        <a:p>
          <a:endParaRPr lang="fr-FR"/>
        </a:p>
      </dgm:t>
    </dgm:pt>
    <dgm:pt modelId="{6BD3F92C-50DD-4F10-934D-2BF0E9065933}" type="sibTrans" cxnId="{560A425A-0E52-4269-8BAA-7B6ED8E35BB3}">
      <dgm:prSet/>
      <dgm:spPr/>
      <dgm:t>
        <a:bodyPr/>
        <a:lstStyle/>
        <a:p>
          <a:endParaRPr lang="fr-FR"/>
        </a:p>
      </dgm:t>
    </dgm:pt>
    <dgm:pt modelId="{9ADCC34F-DE84-40DC-A50D-F4043E1D39F4}" type="pres">
      <dgm:prSet presAssocID="{2288FF39-779D-4615-A0C5-FF77842E60AC}" presName="arrowDiagram" presStyleCnt="0">
        <dgm:presLayoutVars>
          <dgm:chMax val="5"/>
          <dgm:dir/>
          <dgm:resizeHandles val="exact"/>
        </dgm:presLayoutVars>
      </dgm:prSet>
      <dgm:spPr/>
    </dgm:pt>
    <dgm:pt modelId="{A74241C8-268F-4775-8C1C-D4C5818FCF76}" type="pres">
      <dgm:prSet presAssocID="{2288FF39-779D-4615-A0C5-FF77842E60AC}" presName="arrow" presStyleLbl="bgShp" presStyleIdx="0" presStyleCnt="1" custScaleX="136913" custScaleY="68016" custLinFactNeighborX="13122" custLinFactNeighborY="1766"/>
      <dgm:spPr/>
    </dgm:pt>
    <dgm:pt modelId="{2C0FE9B6-218B-427A-85E1-56EF27A68845}" type="pres">
      <dgm:prSet presAssocID="{2288FF39-779D-4615-A0C5-FF77842E60AC}" presName="arrowDiagram2" presStyleCnt="0"/>
      <dgm:spPr/>
    </dgm:pt>
    <dgm:pt modelId="{03116E1F-A150-4566-BD67-F5D78582594A}" type="pres">
      <dgm:prSet presAssocID="{D07DE548-2D65-4AFE-BBC9-54F7DFDF422A}" presName="bullet2a" presStyleLbl="node1" presStyleIdx="0" presStyleCnt="2" custScaleX="160466" custScaleY="153409" custLinFactNeighborX="86264" custLinFactNeighborY="-4082"/>
      <dgm:spPr/>
    </dgm:pt>
    <dgm:pt modelId="{EDF50FBF-5997-4B58-9446-ABA28A0A0BC3}" type="pres">
      <dgm:prSet presAssocID="{D07DE548-2D65-4AFE-BBC9-54F7DFDF422A}" presName="textBox2a" presStyleLbl="revTx" presStyleIdx="0" presStyleCnt="2" custLinFactNeighborX="-39821" custLinFactNeighborY="-84705">
        <dgm:presLayoutVars>
          <dgm:bulletEnabled val="1"/>
        </dgm:presLayoutVars>
      </dgm:prSet>
      <dgm:spPr/>
    </dgm:pt>
    <dgm:pt modelId="{3929F7DD-1F7C-44B9-94B4-26F7F5220135}" type="pres">
      <dgm:prSet presAssocID="{BE99E3F2-DB5E-44A6-8E4C-CF7DD8D65761}" presName="bullet2b" presStyleLbl="node1" presStyleIdx="1" presStyleCnt="2" custLinFactX="100000" custLinFactNeighborX="100121" custLinFactNeighborY="93139"/>
      <dgm:spPr/>
    </dgm:pt>
    <dgm:pt modelId="{2E5D58E5-CA80-49ED-B41D-33F73EEBB1AB}" type="pres">
      <dgm:prSet presAssocID="{BE99E3F2-DB5E-44A6-8E4C-CF7DD8D65761}" presName="textBox2b" presStyleLbl="revTx" presStyleIdx="1" presStyleCnt="2" custLinFactNeighborX="-19493" custLinFactNeighborY="-37588">
        <dgm:presLayoutVars>
          <dgm:bulletEnabled val="1"/>
        </dgm:presLayoutVars>
      </dgm:prSet>
      <dgm:spPr/>
    </dgm:pt>
  </dgm:ptLst>
  <dgm:cxnLst>
    <dgm:cxn modelId="{AE6A581D-E956-4BFA-8C02-A2CB3A316D62}" type="presOf" srcId="{2288FF39-779D-4615-A0C5-FF77842E60AC}" destId="{9ADCC34F-DE84-40DC-A50D-F4043E1D39F4}" srcOrd="0" destOrd="0" presId="urn:microsoft.com/office/officeart/2005/8/layout/arrow2"/>
    <dgm:cxn modelId="{08498E21-80A4-4F58-9930-69C1960759C4}" type="presOf" srcId="{BE99E3F2-DB5E-44A6-8E4C-CF7DD8D65761}" destId="{2E5D58E5-CA80-49ED-B41D-33F73EEBB1AB}" srcOrd="0" destOrd="0" presId="urn:microsoft.com/office/officeart/2005/8/layout/arrow2"/>
    <dgm:cxn modelId="{26E45A27-C457-452D-A110-45FA0B5C75C9}" srcId="{2288FF39-779D-4615-A0C5-FF77842E60AC}" destId="{D07DE548-2D65-4AFE-BBC9-54F7DFDF422A}" srcOrd="0" destOrd="0" parTransId="{DF8B8275-2819-44D2-AC6B-F42ECB405414}" sibTransId="{412B1B88-F92D-41C2-B454-69D0B8783579}"/>
    <dgm:cxn modelId="{560A425A-0E52-4269-8BAA-7B6ED8E35BB3}" srcId="{2288FF39-779D-4615-A0C5-FF77842E60AC}" destId="{BE99E3F2-DB5E-44A6-8E4C-CF7DD8D65761}" srcOrd="1" destOrd="0" parTransId="{425D1920-20B9-4798-A43C-70D673BB6311}" sibTransId="{6BD3F92C-50DD-4F10-934D-2BF0E9065933}"/>
    <dgm:cxn modelId="{E76D65E3-2807-44E3-937F-0BAD4362B64A}" type="presOf" srcId="{D07DE548-2D65-4AFE-BBC9-54F7DFDF422A}" destId="{EDF50FBF-5997-4B58-9446-ABA28A0A0BC3}" srcOrd="0" destOrd="0" presId="urn:microsoft.com/office/officeart/2005/8/layout/arrow2"/>
    <dgm:cxn modelId="{A216EA45-461F-44B8-B458-926DA51805CC}" type="presParOf" srcId="{9ADCC34F-DE84-40DC-A50D-F4043E1D39F4}" destId="{A74241C8-268F-4775-8C1C-D4C5818FCF76}" srcOrd="0" destOrd="0" presId="urn:microsoft.com/office/officeart/2005/8/layout/arrow2"/>
    <dgm:cxn modelId="{6264DF29-4A9D-4A27-81AB-54E5053F46F9}" type="presParOf" srcId="{9ADCC34F-DE84-40DC-A50D-F4043E1D39F4}" destId="{2C0FE9B6-218B-427A-85E1-56EF27A68845}" srcOrd="1" destOrd="0" presId="urn:microsoft.com/office/officeart/2005/8/layout/arrow2"/>
    <dgm:cxn modelId="{2AE6375D-5029-46E4-B05C-9A7E6273BD3F}" type="presParOf" srcId="{2C0FE9B6-218B-427A-85E1-56EF27A68845}" destId="{03116E1F-A150-4566-BD67-F5D78582594A}" srcOrd="0" destOrd="0" presId="urn:microsoft.com/office/officeart/2005/8/layout/arrow2"/>
    <dgm:cxn modelId="{8C9B2DB6-C2A5-4533-889C-87C8FF7D9DAE}" type="presParOf" srcId="{2C0FE9B6-218B-427A-85E1-56EF27A68845}" destId="{EDF50FBF-5997-4B58-9446-ABA28A0A0BC3}" srcOrd="1" destOrd="0" presId="urn:microsoft.com/office/officeart/2005/8/layout/arrow2"/>
    <dgm:cxn modelId="{418B4A9F-08EB-4E2D-AE24-161890A90F00}" type="presParOf" srcId="{2C0FE9B6-218B-427A-85E1-56EF27A68845}" destId="{3929F7DD-1F7C-44B9-94B4-26F7F5220135}" srcOrd="2" destOrd="0" presId="urn:microsoft.com/office/officeart/2005/8/layout/arrow2"/>
    <dgm:cxn modelId="{99BFFF07-0CC3-4FA2-A3EA-01B312D966B1}" type="presParOf" srcId="{2C0FE9B6-218B-427A-85E1-56EF27A68845}" destId="{2E5D58E5-CA80-49ED-B41D-33F73EEBB1AB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88FF39-779D-4615-A0C5-FF77842E60AC}" type="doc">
      <dgm:prSet loTypeId="urn:microsoft.com/office/officeart/2005/8/layout/arrow2" loCatId="process" qsTypeId="urn:microsoft.com/office/officeart/2005/8/quickstyle/simple1" qsCatId="simple" csTypeId="urn:microsoft.com/office/officeart/2005/8/colors/accent2_2" csCatId="accent2" phldr="1"/>
      <dgm:spPr/>
    </dgm:pt>
    <dgm:pt modelId="{D07DE548-2D65-4AFE-BBC9-54F7DFDF422A}">
      <dgm:prSet phldrT="[Texte]" custT="1"/>
      <dgm:spPr/>
      <dgm:t>
        <a:bodyPr/>
        <a:lstStyle/>
        <a:p>
          <a:pPr algn="ctr"/>
          <a:r>
            <a:rPr lang="fr-FR" sz="1400" b="1" dirty="0">
              <a:solidFill>
                <a:schemeClr val="accent2">
                  <a:lumMod val="75000"/>
                </a:schemeClr>
              </a:solidFill>
            </a:rPr>
            <a:t>2021</a:t>
          </a:r>
        </a:p>
        <a:p>
          <a:pPr algn="ctr"/>
          <a:r>
            <a:rPr lang="fr-FR" sz="1100" dirty="0">
              <a:solidFill>
                <a:schemeClr val="accent2">
                  <a:lumMod val="75000"/>
                </a:schemeClr>
              </a:solidFill>
            </a:rPr>
            <a:t>Serial</a:t>
          </a:r>
        </a:p>
      </dgm:t>
    </dgm:pt>
    <dgm:pt modelId="{DF8B8275-2819-44D2-AC6B-F42ECB405414}" type="parTrans" cxnId="{26E45A27-C457-452D-A110-45FA0B5C75C9}">
      <dgm:prSet/>
      <dgm:spPr/>
      <dgm:t>
        <a:bodyPr/>
        <a:lstStyle/>
        <a:p>
          <a:endParaRPr lang="fr-FR"/>
        </a:p>
      </dgm:t>
    </dgm:pt>
    <dgm:pt modelId="{412B1B88-F92D-41C2-B454-69D0B8783579}" type="sibTrans" cxnId="{26E45A27-C457-452D-A110-45FA0B5C75C9}">
      <dgm:prSet/>
      <dgm:spPr/>
      <dgm:t>
        <a:bodyPr/>
        <a:lstStyle/>
        <a:p>
          <a:endParaRPr lang="fr-FR"/>
        </a:p>
      </dgm:t>
    </dgm:pt>
    <dgm:pt modelId="{BE99E3F2-DB5E-44A6-8E4C-CF7DD8D65761}">
      <dgm:prSet phldrT="[Texte]" custT="1"/>
      <dgm:spPr/>
      <dgm:t>
        <a:bodyPr/>
        <a:lstStyle/>
        <a:p>
          <a:pPr algn="ctr"/>
          <a:r>
            <a:rPr lang="fr-FR" sz="1400" b="1" dirty="0">
              <a:solidFill>
                <a:schemeClr val="accent2">
                  <a:lumMod val="75000"/>
                </a:schemeClr>
              </a:solidFill>
            </a:rPr>
            <a:t>2023</a:t>
          </a:r>
        </a:p>
        <a:p>
          <a:pPr algn="ctr"/>
          <a:r>
            <a:rPr lang="fr-FR" sz="1200" dirty="0">
              <a:solidFill>
                <a:schemeClr val="accent2">
                  <a:lumMod val="75000"/>
                </a:schemeClr>
              </a:solidFill>
            </a:rPr>
            <a:t>Next </a:t>
          </a:r>
          <a:r>
            <a:rPr lang="fr-FR" sz="1200" dirty="0" err="1">
              <a:solidFill>
                <a:schemeClr val="accent2">
                  <a:lumMod val="75000"/>
                </a:schemeClr>
              </a:solidFill>
            </a:rPr>
            <a:t>Gen</a:t>
          </a:r>
          <a:endParaRPr lang="fr-FR" sz="1200" dirty="0">
            <a:solidFill>
              <a:schemeClr val="accent2">
                <a:lumMod val="75000"/>
              </a:schemeClr>
            </a:solidFill>
          </a:endParaRPr>
        </a:p>
      </dgm:t>
    </dgm:pt>
    <dgm:pt modelId="{425D1920-20B9-4798-A43C-70D673BB6311}" type="parTrans" cxnId="{560A425A-0E52-4269-8BAA-7B6ED8E35BB3}">
      <dgm:prSet/>
      <dgm:spPr/>
      <dgm:t>
        <a:bodyPr/>
        <a:lstStyle/>
        <a:p>
          <a:endParaRPr lang="fr-FR"/>
        </a:p>
      </dgm:t>
    </dgm:pt>
    <dgm:pt modelId="{6BD3F92C-50DD-4F10-934D-2BF0E9065933}" type="sibTrans" cxnId="{560A425A-0E52-4269-8BAA-7B6ED8E35BB3}">
      <dgm:prSet/>
      <dgm:spPr/>
      <dgm:t>
        <a:bodyPr/>
        <a:lstStyle/>
        <a:p>
          <a:endParaRPr lang="fr-FR"/>
        </a:p>
      </dgm:t>
    </dgm:pt>
    <dgm:pt modelId="{9ADCC34F-DE84-40DC-A50D-F4043E1D39F4}" type="pres">
      <dgm:prSet presAssocID="{2288FF39-779D-4615-A0C5-FF77842E60AC}" presName="arrowDiagram" presStyleCnt="0">
        <dgm:presLayoutVars>
          <dgm:chMax val="5"/>
          <dgm:dir/>
          <dgm:resizeHandles val="exact"/>
        </dgm:presLayoutVars>
      </dgm:prSet>
      <dgm:spPr/>
    </dgm:pt>
    <dgm:pt modelId="{A74241C8-268F-4775-8C1C-D4C5818FCF76}" type="pres">
      <dgm:prSet presAssocID="{2288FF39-779D-4615-A0C5-FF77842E60AC}" presName="arrow" presStyleLbl="bgShp" presStyleIdx="0" presStyleCnt="1" custScaleX="113514" custScaleY="68016" custLinFactNeighborX="13122" custLinFactNeighborY="1766"/>
      <dgm:spPr/>
    </dgm:pt>
    <dgm:pt modelId="{8113A23C-828E-4A1D-97E7-67E85197158E}" type="pres">
      <dgm:prSet presAssocID="{2288FF39-779D-4615-A0C5-FF77842E60AC}" presName="arrowDiagram2" presStyleCnt="0"/>
      <dgm:spPr/>
    </dgm:pt>
    <dgm:pt modelId="{9C404A9A-D4E4-474D-90C8-65B89314B2A2}" type="pres">
      <dgm:prSet presAssocID="{D07DE548-2D65-4AFE-BBC9-54F7DFDF422A}" presName="bullet2a" presStyleLbl="node1" presStyleIdx="0" presStyleCnt="2" custScaleX="127106" custScaleY="127104" custLinFactX="100000" custLinFactY="-7349" custLinFactNeighborX="103023" custLinFactNeighborY="-100000"/>
      <dgm:spPr/>
    </dgm:pt>
    <dgm:pt modelId="{8ACBD09A-7585-4122-A75E-EF91EDB4E2B2}" type="pres">
      <dgm:prSet presAssocID="{D07DE548-2D65-4AFE-BBC9-54F7DFDF422A}" presName="textBox2a" presStyleLbl="revTx" presStyleIdx="0" presStyleCnt="2" custLinFactNeighborX="-29667" custLinFactNeighborY="-75204">
        <dgm:presLayoutVars>
          <dgm:bulletEnabled val="1"/>
        </dgm:presLayoutVars>
      </dgm:prSet>
      <dgm:spPr/>
    </dgm:pt>
    <dgm:pt modelId="{3040EB8D-21A4-453A-AE4E-9302EE001190}" type="pres">
      <dgm:prSet presAssocID="{BE99E3F2-DB5E-44A6-8E4C-CF7DD8D65761}" presName="bullet2b" presStyleLbl="node1" presStyleIdx="1" presStyleCnt="2" custLinFactX="100000" custLinFactNeighborX="189147" custLinFactNeighborY="51734"/>
      <dgm:spPr/>
    </dgm:pt>
    <dgm:pt modelId="{62317B31-9E6C-4FC3-9886-5ED711A9DA5C}" type="pres">
      <dgm:prSet presAssocID="{BE99E3F2-DB5E-44A6-8E4C-CF7DD8D65761}" presName="textBox2b" presStyleLbl="revTx" presStyleIdx="1" presStyleCnt="2" custLinFactNeighborX="-3383" custLinFactNeighborY="-37771">
        <dgm:presLayoutVars>
          <dgm:bulletEnabled val="1"/>
        </dgm:presLayoutVars>
      </dgm:prSet>
      <dgm:spPr/>
    </dgm:pt>
  </dgm:ptLst>
  <dgm:cxnLst>
    <dgm:cxn modelId="{AE6A581D-E956-4BFA-8C02-A2CB3A316D62}" type="presOf" srcId="{2288FF39-779D-4615-A0C5-FF77842E60AC}" destId="{9ADCC34F-DE84-40DC-A50D-F4043E1D39F4}" srcOrd="0" destOrd="0" presId="urn:microsoft.com/office/officeart/2005/8/layout/arrow2"/>
    <dgm:cxn modelId="{26E45A27-C457-452D-A110-45FA0B5C75C9}" srcId="{2288FF39-779D-4615-A0C5-FF77842E60AC}" destId="{D07DE548-2D65-4AFE-BBC9-54F7DFDF422A}" srcOrd="0" destOrd="0" parTransId="{DF8B8275-2819-44D2-AC6B-F42ECB405414}" sibTransId="{412B1B88-F92D-41C2-B454-69D0B8783579}"/>
    <dgm:cxn modelId="{02BA5A4A-B2D6-47C2-ACA9-6C2F2AA5CE45}" type="presOf" srcId="{D07DE548-2D65-4AFE-BBC9-54F7DFDF422A}" destId="{8ACBD09A-7585-4122-A75E-EF91EDB4E2B2}" srcOrd="0" destOrd="0" presId="urn:microsoft.com/office/officeart/2005/8/layout/arrow2"/>
    <dgm:cxn modelId="{560A425A-0E52-4269-8BAA-7B6ED8E35BB3}" srcId="{2288FF39-779D-4615-A0C5-FF77842E60AC}" destId="{BE99E3F2-DB5E-44A6-8E4C-CF7DD8D65761}" srcOrd="1" destOrd="0" parTransId="{425D1920-20B9-4798-A43C-70D673BB6311}" sibTransId="{6BD3F92C-50DD-4F10-934D-2BF0E9065933}"/>
    <dgm:cxn modelId="{0C11AEF2-BC3E-4AEA-B609-8B2475E4E26D}" type="presOf" srcId="{BE99E3F2-DB5E-44A6-8E4C-CF7DD8D65761}" destId="{62317B31-9E6C-4FC3-9886-5ED711A9DA5C}" srcOrd="0" destOrd="0" presId="urn:microsoft.com/office/officeart/2005/8/layout/arrow2"/>
    <dgm:cxn modelId="{A216EA45-461F-44B8-B458-926DA51805CC}" type="presParOf" srcId="{9ADCC34F-DE84-40DC-A50D-F4043E1D39F4}" destId="{A74241C8-268F-4775-8C1C-D4C5818FCF76}" srcOrd="0" destOrd="0" presId="urn:microsoft.com/office/officeart/2005/8/layout/arrow2"/>
    <dgm:cxn modelId="{82D55197-3602-401D-B162-C5403FCF20BA}" type="presParOf" srcId="{9ADCC34F-DE84-40DC-A50D-F4043E1D39F4}" destId="{8113A23C-828E-4A1D-97E7-67E85197158E}" srcOrd="1" destOrd="0" presId="urn:microsoft.com/office/officeart/2005/8/layout/arrow2"/>
    <dgm:cxn modelId="{C7BB4114-04BA-4F9F-8A56-28B03400443D}" type="presParOf" srcId="{8113A23C-828E-4A1D-97E7-67E85197158E}" destId="{9C404A9A-D4E4-474D-90C8-65B89314B2A2}" srcOrd="0" destOrd="0" presId="urn:microsoft.com/office/officeart/2005/8/layout/arrow2"/>
    <dgm:cxn modelId="{4DD921C3-9602-4679-A57C-23BBAB0506A5}" type="presParOf" srcId="{8113A23C-828E-4A1D-97E7-67E85197158E}" destId="{8ACBD09A-7585-4122-A75E-EF91EDB4E2B2}" srcOrd="1" destOrd="0" presId="urn:microsoft.com/office/officeart/2005/8/layout/arrow2"/>
    <dgm:cxn modelId="{B60A2A9F-C10B-449E-B453-D992B90A68F7}" type="presParOf" srcId="{8113A23C-828E-4A1D-97E7-67E85197158E}" destId="{3040EB8D-21A4-453A-AE4E-9302EE001190}" srcOrd="2" destOrd="0" presId="urn:microsoft.com/office/officeart/2005/8/layout/arrow2"/>
    <dgm:cxn modelId="{0136D0F6-7886-4B37-ADB5-A887FA739D72}" type="presParOf" srcId="{8113A23C-828E-4A1D-97E7-67E85197158E}" destId="{62317B31-9E6C-4FC3-9886-5ED711A9DA5C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241C8-268F-4775-8C1C-D4C5818FCF76}">
      <dsp:nvSpPr>
        <dsp:cNvPr id="0" name=""/>
        <dsp:cNvSpPr/>
      </dsp:nvSpPr>
      <dsp:spPr>
        <a:xfrm>
          <a:off x="1293749" y="244709"/>
          <a:ext cx="5491317" cy="170499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16E1F-A150-4566-BD67-F5D78582594A}">
      <dsp:nvSpPr>
        <dsp:cNvPr id="0" name=""/>
        <dsp:cNvSpPr/>
      </dsp:nvSpPr>
      <dsp:spPr>
        <a:xfrm>
          <a:off x="2518874" y="1122523"/>
          <a:ext cx="225259" cy="215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50FBF-5997-4B58-9446-ABA28A0A0BC3}">
      <dsp:nvSpPr>
        <dsp:cNvPr id="0" name=""/>
        <dsp:cNvSpPr/>
      </dsp:nvSpPr>
      <dsp:spPr>
        <a:xfrm>
          <a:off x="1991336" y="329261"/>
          <a:ext cx="1303512" cy="1070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384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accent1">
                  <a:lumMod val="75000"/>
                </a:schemeClr>
              </a:solidFill>
            </a:rPr>
            <a:t>2021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accent1">
                  <a:lumMod val="75000"/>
                </a:schemeClr>
              </a:solidFill>
            </a:rPr>
            <a:t>400 Wh/l</a:t>
          </a:r>
        </a:p>
      </dsp:txBody>
      <dsp:txXfrm>
        <a:off x="1991336" y="329261"/>
        <a:ext cx="1303512" cy="1070384"/>
      </dsp:txXfrm>
    </dsp:sp>
    <dsp:sp modelId="{3929F7DD-1F7C-44B9-94B4-26F7F5220135}">
      <dsp:nvSpPr>
        <dsp:cNvPr id="0" name=""/>
        <dsp:cNvSpPr/>
      </dsp:nvSpPr>
      <dsp:spPr>
        <a:xfrm>
          <a:off x="4215293" y="750656"/>
          <a:ext cx="240648" cy="2406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D58E5-CA80-49ED-B41D-33F73EEBB1AB}">
      <dsp:nvSpPr>
        <dsp:cNvPr id="0" name=""/>
        <dsp:cNvSpPr/>
      </dsp:nvSpPr>
      <dsp:spPr>
        <a:xfrm>
          <a:off x="3599935" y="23080"/>
          <a:ext cx="1303512" cy="1659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15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accent1">
                  <a:lumMod val="75000"/>
                </a:schemeClr>
              </a:solidFill>
            </a:rPr>
            <a:t>2023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chemeClr val="accent1">
                  <a:lumMod val="75000"/>
                </a:schemeClr>
              </a:solidFill>
            </a:rPr>
            <a:t>440 Wh/l</a:t>
          </a:r>
        </a:p>
      </dsp:txBody>
      <dsp:txXfrm>
        <a:off x="3599935" y="23080"/>
        <a:ext cx="1303512" cy="1659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241C8-268F-4775-8C1C-D4C5818FCF76}">
      <dsp:nvSpPr>
        <dsp:cNvPr id="0" name=""/>
        <dsp:cNvSpPr/>
      </dsp:nvSpPr>
      <dsp:spPr>
        <a:xfrm>
          <a:off x="93783" y="300537"/>
          <a:ext cx="5591519" cy="20939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04A9A-D4E4-474D-90C8-65B89314B2A2}">
      <dsp:nvSpPr>
        <dsp:cNvPr id="0" name=""/>
        <dsp:cNvSpPr/>
      </dsp:nvSpPr>
      <dsp:spPr>
        <a:xfrm>
          <a:off x="1851643" y="1223257"/>
          <a:ext cx="219136" cy="2191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BD09A-7585-4122-A75E-EF91EDB4E2B2}">
      <dsp:nvSpPr>
        <dsp:cNvPr id="0" name=""/>
        <dsp:cNvSpPr/>
      </dsp:nvSpPr>
      <dsp:spPr>
        <a:xfrm>
          <a:off x="1136252" y="529278"/>
          <a:ext cx="1600898" cy="1314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354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accent2">
                  <a:lumMod val="75000"/>
                </a:schemeClr>
              </a:solidFill>
            </a:rPr>
            <a:t>2021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accent2">
                  <a:lumMod val="75000"/>
                </a:schemeClr>
              </a:solidFill>
            </a:rPr>
            <a:t>Serial</a:t>
          </a:r>
        </a:p>
      </dsp:txBody>
      <dsp:txXfrm>
        <a:off x="1136252" y="529278"/>
        <a:ext cx="1600898" cy="1314583"/>
      </dsp:txXfrm>
    </dsp:sp>
    <dsp:sp modelId="{3040EB8D-21A4-453A-AE4E-9302EE001190}">
      <dsp:nvSpPr>
        <dsp:cNvPr id="0" name=""/>
        <dsp:cNvSpPr/>
      </dsp:nvSpPr>
      <dsp:spPr>
        <a:xfrm>
          <a:off x="3968148" y="799539"/>
          <a:ext cx="295550" cy="2955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17B31-9E6C-4FC3-9886-5ED711A9DA5C}">
      <dsp:nvSpPr>
        <dsp:cNvPr id="0" name=""/>
        <dsp:cNvSpPr/>
      </dsp:nvSpPr>
      <dsp:spPr>
        <a:xfrm>
          <a:off x="3207189" y="24616"/>
          <a:ext cx="1600898" cy="2038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606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accent2">
                  <a:lumMod val="75000"/>
                </a:schemeClr>
              </a:solidFill>
            </a:rPr>
            <a:t>2023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chemeClr val="accent2">
                  <a:lumMod val="75000"/>
                </a:schemeClr>
              </a:solidFill>
            </a:rPr>
            <a:t>Next </a:t>
          </a:r>
          <a:r>
            <a:rPr lang="fr-FR" sz="1200" kern="1200" dirty="0" err="1">
              <a:solidFill>
                <a:schemeClr val="accent2">
                  <a:lumMod val="75000"/>
                </a:schemeClr>
              </a:solidFill>
            </a:rPr>
            <a:t>Gen</a:t>
          </a:r>
          <a:endParaRPr lang="fr-FR" sz="12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207189" y="24616"/>
        <a:ext cx="1600898" cy="2038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08E34-116E-433A-ACB2-3F7960833C5F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45BC2-ECA5-4657-B7AD-2E0B30E17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743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17DF5-89BB-406B-9CDC-C6B9878A1D00}" type="datetimeFigureOut">
              <a:rPr lang="fr-FR" smtClean="0"/>
              <a:t>22/11/2019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3C9F2-7D2F-4CDB-A522-4AC07365A9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79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688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411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0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26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99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5C for LTO (7KW) to confirm when product design is frozen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1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BCA58-F001-2A42-AB6A-B366B18E47A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96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59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6 000 employés</a:t>
            </a:r>
          </a:p>
          <a:p>
            <a:endParaRPr lang="fr-FR" dirty="0"/>
          </a:p>
          <a:p>
            <a:r>
              <a:rPr lang="fr-FR" dirty="0"/>
              <a:t>4 100 employés</a:t>
            </a:r>
          </a:p>
          <a:p>
            <a:endParaRPr lang="fr-FR" dirty="0"/>
          </a:p>
          <a:p>
            <a:r>
              <a:rPr lang="fr-FR" dirty="0"/>
              <a:t>4</a:t>
            </a:r>
            <a:r>
              <a:rPr lang="fr-FR" baseline="30000" dirty="0"/>
              <a:t>e</a:t>
            </a:r>
            <a:r>
              <a:rPr lang="fr-FR" dirty="0"/>
              <a:t> plus importante société pétrolière et gazière</a:t>
            </a:r>
          </a:p>
          <a:p>
            <a:endParaRPr lang="fr-FR" dirty="0"/>
          </a:p>
          <a:p>
            <a:r>
              <a:rPr lang="fr-FR" dirty="0"/>
              <a:t>100 000 employés</a:t>
            </a:r>
          </a:p>
          <a:p>
            <a:endParaRPr lang="fr-FR" dirty="0"/>
          </a:p>
          <a:p>
            <a:r>
              <a:rPr lang="fr-FR" dirty="0"/>
              <a:t>130 pays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3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57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Airbus </a:t>
            </a:r>
            <a:r>
              <a:rPr lang="en-US" dirty="0"/>
              <a:t>is a European multinational corporation that designs, manufactures, and sells civil and military aeronautical products worldwide.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</a:t>
            </a:r>
            <a:r>
              <a:rPr lang="en-US" b="1" dirty="0"/>
              <a:t>Boeing </a:t>
            </a:r>
            <a:r>
              <a:rPr lang="en-US" dirty="0"/>
              <a:t>Company</a:t>
            </a:r>
            <a:r>
              <a:rPr lang="en-US" b="1" dirty="0"/>
              <a:t> </a:t>
            </a:r>
            <a:r>
              <a:rPr lang="en-US" dirty="0"/>
              <a:t>is an American multinational corporation that designs, manufactures, and sells airplanes, rotorcraft, rockets, and satellites worldwide. </a:t>
            </a:r>
          </a:p>
          <a:p>
            <a:endParaRPr lang="en-US" dirty="0"/>
          </a:p>
          <a:p>
            <a:r>
              <a:rPr lang="en-US" b="1" dirty="0"/>
              <a:t>Naval Group</a:t>
            </a:r>
            <a:r>
              <a:rPr lang="en-US" dirty="0"/>
              <a:t> is a French industrial group specialized in naval defense and marine renewable energy.</a:t>
            </a:r>
          </a:p>
          <a:p>
            <a:endParaRPr lang="en-US" dirty="0"/>
          </a:p>
          <a:p>
            <a:r>
              <a:rPr lang="en-US" b="1" dirty="0"/>
              <a:t>General Electric</a:t>
            </a:r>
            <a:r>
              <a:rPr lang="en-US" dirty="0"/>
              <a:t> (</a:t>
            </a:r>
            <a:r>
              <a:rPr lang="en-US" b="1" dirty="0"/>
              <a:t>GE</a:t>
            </a:r>
            <a:r>
              <a:rPr lang="en-US" dirty="0"/>
              <a:t>) is an American multinational conglomerate. The company operates through the following segments: Aviation, Current, Digital, Energy Connections, Global Research, Healthcare, Lighting, Oil and Gas.</a:t>
            </a:r>
          </a:p>
          <a:p>
            <a:endParaRPr lang="en-US" dirty="0"/>
          </a:p>
          <a:p>
            <a:r>
              <a:rPr lang="fr-FR" b="1" dirty="0"/>
              <a:t>Enedis</a:t>
            </a:r>
            <a:r>
              <a:rPr lang="fr-FR" dirty="0"/>
              <a:t> </a:t>
            </a:r>
            <a:r>
              <a:rPr lang="en-US" dirty="0"/>
              <a:t>is a wholly-owned subsidiary of EDF responsible for the management and development of 95% of the electricity distribution network in France.</a:t>
            </a:r>
            <a:endParaRPr lang="fr-FR" dirty="0"/>
          </a:p>
          <a:p>
            <a:endParaRPr lang="en-US" b="1" dirty="0"/>
          </a:p>
          <a:p>
            <a:r>
              <a:rPr lang="en-US" b="1" dirty="0"/>
              <a:t>Kauai Island Utility Cooperative</a:t>
            </a:r>
            <a:r>
              <a:rPr lang="en-US" dirty="0"/>
              <a:t> (</a:t>
            </a:r>
            <a:r>
              <a:rPr lang="en-US" b="1" dirty="0"/>
              <a:t>KIUC</a:t>
            </a:r>
            <a:r>
              <a:rPr lang="en-US" dirty="0"/>
              <a:t>) is a not-for-profit generation, transmission and distribution cooperative owned by the members it serves.</a:t>
            </a:r>
          </a:p>
          <a:p>
            <a:endParaRPr lang="en-US" dirty="0"/>
          </a:p>
          <a:p>
            <a:r>
              <a:rPr lang="fr-FR" b="1" dirty="0" err="1"/>
              <a:t>Libelium</a:t>
            </a:r>
            <a:r>
              <a:rPr lang="fr-FR" dirty="0"/>
              <a:t> </a:t>
            </a:r>
            <a:r>
              <a:rPr lang="en-US" dirty="0"/>
              <a:t>is a Spanish technological multinational that designs and manufactures hardware and a software for wireless sensor networks for system integrators.</a:t>
            </a:r>
          </a:p>
          <a:p>
            <a:endParaRPr lang="fr-FR" dirty="0"/>
          </a:p>
          <a:p>
            <a:r>
              <a:rPr lang="en-US" b="1" dirty="0" err="1"/>
              <a:t>Worldsensing</a:t>
            </a:r>
            <a:r>
              <a:rPr lang="en-US" dirty="0"/>
              <a:t> uses wireless sensor technology and real-time software solutions to provide operational intelligence to operators and decision makers (IoT).</a:t>
            </a:r>
          </a:p>
          <a:p>
            <a:endParaRPr lang="en-US" dirty="0"/>
          </a:p>
          <a:p>
            <a:r>
              <a:rPr lang="en-US" b="1" dirty="0"/>
              <a:t>Rolls</a:t>
            </a:r>
            <a:r>
              <a:rPr lang="en-US" dirty="0"/>
              <a:t>-</a:t>
            </a:r>
            <a:r>
              <a:rPr lang="en-US" b="1" dirty="0"/>
              <a:t>Royce</a:t>
            </a:r>
            <a:r>
              <a:rPr lang="en-US" dirty="0"/>
              <a:t> is an engineering company focused on world-class power and propulsion systems in Aviation, Marine sector and Nuclear Power.  </a:t>
            </a:r>
          </a:p>
          <a:p>
            <a:endParaRPr lang="en-US" dirty="0"/>
          </a:p>
          <a:p>
            <a:r>
              <a:rPr lang="en-US" b="1" dirty="0"/>
              <a:t>Benetti</a:t>
            </a:r>
            <a:r>
              <a:rPr lang="en-US" dirty="0"/>
              <a:t> is an Italian shipbuilding and Boat building company based in Viareggio, Livorno, and Fano, owned by </a:t>
            </a:r>
            <a:r>
              <a:rPr lang="en-US" dirty="0" err="1"/>
              <a:t>Azimut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Cardiac Science </a:t>
            </a:r>
            <a:r>
              <a:rPr lang="en-US" dirty="0"/>
              <a:t>extends lives by providing the public and healthcare professionals with life-saving devices (automated external defibrillators (AEDs)).  </a:t>
            </a:r>
          </a:p>
          <a:p>
            <a:endParaRPr lang="en-US" dirty="0"/>
          </a:p>
          <a:p>
            <a:r>
              <a:rPr lang="en-US" b="1" dirty="0"/>
              <a:t>Berlin Heart</a:t>
            </a:r>
            <a:r>
              <a:rPr lang="en-US" dirty="0"/>
              <a:t>  is a German company that develops, produces and markets ventricular assist devices (VADs). The devices mechanically support the hearts of patients with end-stage heart failure. </a:t>
            </a:r>
          </a:p>
          <a:p>
            <a:endParaRPr lang="en-US" dirty="0"/>
          </a:p>
          <a:p>
            <a:r>
              <a:rPr lang="en-US" b="1" dirty="0" err="1"/>
              <a:t>Landis</a:t>
            </a:r>
            <a:r>
              <a:rPr lang="en-US" dirty="0" err="1"/>
              <a:t>+</a:t>
            </a:r>
            <a:r>
              <a:rPr lang="en-US" b="1" dirty="0" err="1"/>
              <a:t>Gyr</a:t>
            </a:r>
            <a:r>
              <a:rPr lang="en-US" dirty="0"/>
              <a:t>, is a publicly listed, multinational corporation that makes meters and related software for electricity and gas utilities. </a:t>
            </a:r>
          </a:p>
          <a:p>
            <a:endParaRPr lang="en-US" dirty="0"/>
          </a:p>
          <a:p>
            <a:r>
              <a:rPr lang="en-US" b="1" dirty="0" err="1"/>
              <a:t>Itron</a:t>
            </a:r>
            <a:r>
              <a:rPr lang="en-US" dirty="0"/>
              <a:t> is an American technology company that offers products and services on energy and water resource management. 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Linde </a:t>
            </a:r>
            <a:r>
              <a:rPr lang="en-US" dirty="0"/>
              <a:t>Group is a German multinational chemical company. It is the world's largest industrial gas company by market share as well as revenue.</a:t>
            </a:r>
          </a:p>
          <a:p>
            <a:endParaRPr lang="en-US" dirty="0"/>
          </a:p>
          <a:p>
            <a:r>
              <a:rPr lang="en-US" b="1" dirty="0"/>
              <a:t>Kalmar </a:t>
            </a:r>
            <a:r>
              <a:rPr lang="en-US" dirty="0"/>
              <a:t>Motor</a:t>
            </a:r>
            <a:r>
              <a:rPr lang="en-US" b="1" dirty="0"/>
              <a:t> </a:t>
            </a:r>
            <a:r>
              <a:rPr lang="en-US" dirty="0"/>
              <a:t>is world leading in technology for </a:t>
            </a:r>
            <a:r>
              <a:rPr lang="en-US" dirty="0" err="1"/>
              <a:t>towbarless</a:t>
            </a:r>
            <a:r>
              <a:rPr lang="en-US" dirty="0"/>
              <a:t> handling of regional aircraft and electric / hybrid power technology. </a:t>
            </a:r>
          </a:p>
          <a:p>
            <a:endParaRPr lang="en-US" dirty="0"/>
          </a:p>
          <a:p>
            <a:r>
              <a:rPr lang="en-US" b="1" dirty="0"/>
              <a:t>Total </a:t>
            </a:r>
            <a:r>
              <a:rPr lang="en-US" dirty="0"/>
              <a:t>is a French multinational integrated oil and gas company and one of the seven "Supermajor" oil companies in the world.</a:t>
            </a:r>
          </a:p>
          <a:p>
            <a:endParaRPr lang="en-US" dirty="0"/>
          </a:p>
          <a:p>
            <a:r>
              <a:rPr lang="en-US" dirty="0"/>
              <a:t>Royal Dutch Shell plc, commonly known as </a:t>
            </a:r>
            <a:r>
              <a:rPr lang="en-US" b="1" dirty="0"/>
              <a:t>Shell</a:t>
            </a:r>
            <a:r>
              <a:rPr lang="en-US" dirty="0"/>
              <a:t>, is a British–Dutch multinational oil and gas company.</a:t>
            </a:r>
          </a:p>
          <a:p>
            <a:endParaRPr lang="en-US" dirty="0"/>
          </a:p>
          <a:p>
            <a:r>
              <a:rPr lang="en-US" b="1" dirty="0"/>
              <a:t>CRRC </a:t>
            </a:r>
            <a:r>
              <a:rPr lang="en-US" dirty="0"/>
              <a:t>Corporation Limited is a Chinese publicly traded rolling stock manufacturer. It’s the largest train manufacturer in the world.</a:t>
            </a:r>
          </a:p>
          <a:p>
            <a:endParaRPr lang="en-US" dirty="0"/>
          </a:p>
          <a:p>
            <a:r>
              <a:rPr lang="en-US" b="1" dirty="0"/>
              <a:t>Bombardier </a:t>
            </a:r>
            <a:r>
              <a:rPr lang="en-US" dirty="0"/>
              <a:t>is a multinational aerospace and transportation company based in Canada.</a:t>
            </a:r>
          </a:p>
          <a:p>
            <a:endParaRPr lang="en-US" dirty="0"/>
          </a:p>
          <a:p>
            <a:r>
              <a:rPr lang="en-US" b="1" dirty="0"/>
              <a:t>Lockheed Martin </a:t>
            </a:r>
            <a:r>
              <a:rPr lang="en-US" dirty="0"/>
              <a:t>is an American global aerospace, defense, security and advanced technologies company with worldwide interests. </a:t>
            </a:r>
          </a:p>
          <a:p>
            <a:endParaRPr lang="en-US" dirty="0"/>
          </a:p>
          <a:p>
            <a:r>
              <a:rPr lang="en-US" b="1" dirty="0"/>
              <a:t>Reliance </a:t>
            </a:r>
            <a:r>
              <a:rPr lang="en-US" dirty="0" err="1"/>
              <a:t>Jio</a:t>
            </a:r>
            <a:r>
              <a:rPr lang="en-US" dirty="0"/>
              <a:t> is a mobile network operator in India. It is a wholly owned subsidiary of Reliance Industries.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Dubai Electricity and Water Authority </a:t>
            </a:r>
            <a:r>
              <a:rPr lang="en-US" dirty="0"/>
              <a:t>is a public service infrastructure company.</a:t>
            </a:r>
          </a:p>
          <a:p>
            <a:endParaRPr lang="en-US" dirty="0"/>
          </a:p>
          <a:p>
            <a:r>
              <a:rPr lang="en-US" b="1" dirty="0"/>
              <a:t>NTPC</a:t>
            </a:r>
            <a:r>
              <a:rPr lang="en-US" dirty="0"/>
              <a:t> (National Thermal Power Corporation) is an Indian company engaged in the business of generation of electricity and allied activities.</a:t>
            </a:r>
          </a:p>
          <a:p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BCA58-F001-2A42-AB6A-B366B18E47A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765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3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92448-5997-4EBD-9469-D321D2B6762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416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4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5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6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652107" y="2155371"/>
            <a:ext cx="8373291" cy="65321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23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5503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381" y="1484785"/>
            <a:ext cx="10972800" cy="3849291"/>
          </a:xfrm>
        </p:spPr>
        <p:txBody>
          <a:bodyPr/>
          <a:lstStyle>
            <a:lvl1pPr marL="269868" indent="-269868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>
                <a:latin typeface="Century Gothic" pitchFamily="34" charset="0"/>
              </a:defRPr>
            </a:lvl1pPr>
            <a:lvl2pPr marL="449251" indent="-179384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600">
                <a:latin typeface="Century Gothic" pitchFamily="34" charset="0"/>
              </a:defRPr>
            </a:lvl2pPr>
            <a:lvl3pPr marL="630223" indent="-180970">
              <a:spcBef>
                <a:spcPts val="600"/>
              </a:spcBef>
              <a:spcAft>
                <a:spcPts val="600"/>
              </a:spcAft>
              <a:defRPr sz="1400">
                <a:latin typeface="Century Gothic" pitchFamily="34" charset="0"/>
              </a:defRPr>
            </a:lvl3pPr>
            <a:lvl4pPr marL="809605" indent="-179384">
              <a:spcBef>
                <a:spcPts val="600"/>
              </a:spcBef>
              <a:spcAft>
                <a:spcPts val="600"/>
              </a:spcAft>
              <a:defRPr sz="1200"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-19600" y="6453336"/>
            <a:ext cx="732565" cy="365125"/>
          </a:xfrm>
        </p:spPr>
        <p:txBody>
          <a:bodyPr/>
          <a:lstStyle>
            <a:lvl1pPr algn="r">
              <a:defRPr/>
            </a:lvl1pPr>
          </a:lstStyle>
          <a:p>
            <a:fld id="{4A1EC769-5FFA-431F-BCA3-BB0495C91B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1052737"/>
            <a:ext cx="8447616" cy="503239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Century Gothic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6033203"/>
            <a:ext cx="6625167" cy="2333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fr-FR" dirty="0"/>
              <a:t>Cliquez pour modifier </a:t>
            </a:r>
            <a:r>
              <a:rPr lang="fr-FR" dirty="0" err="1"/>
              <a:t>footnotes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97812" y="6462896"/>
            <a:ext cx="17114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fr-FR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47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9C5B38-B841-47FF-ADA5-47842FD100CE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6961799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519628-D36C-404F-AF36-A9A64E8A8129}"/>
              </a:ext>
            </a:extLst>
          </p:cNvPr>
          <p:cNvSpPr/>
          <p:nvPr userDrawn="1"/>
        </p:nvSpPr>
        <p:spPr>
          <a:xfrm>
            <a:off x="9523841" y="5016414"/>
            <a:ext cx="2285271" cy="1623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5"/>
          <p:cNvSpPr/>
          <p:nvPr userDrawn="1"/>
        </p:nvSpPr>
        <p:spPr>
          <a:xfrm>
            <a:off x="0" y="1193372"/>
            <a:ext cx="7608147" cy="2792307"/>
          </a:xfrm>
          <a:custGeom>
            <a:avLst/>
            <a:gdLst/>
            <a:ahLst/>
            <a:cxnLst/>
            <a:rect l="l" t="t" r="r" b="b"/>
            <a:pathLst>
              <a:path w="5706110" h="2094230">
                <a:moveTo>
                  <a:pt x="5705995" y="0"/>
                </a:moveTo>
                <a:lnTo>
                  <a:pt x="0" y="0"/>
                </a:lnTo>
                <a:lnTo>
                  <a:pt x="0" y="2093912"/>
                </a:lnTo>
                <a:lnTo>
                  <a:pt x="4788001" y="2093912"/>
                </a:lnTo>
                <a:lnTo>
                  <a:pt x="5705995" y="0"/>
                </a:lnTo>
                <a:close/>
              </a:path>
            </a:pathLst>
          </a:custGeom>
          <a:solidFill>
            <a:srgbClr val="008FC2">
              <a:alpha val="69804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914400" y="1862965"/>
            <a:ext cx="5469632" cy="1470025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br>
              <a:rPr lang="fr-FR" dirty="0"/>
            </a:b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600777" y="1948180"/>
            <a:ext cx="0" cy="1419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081608"/>
            <a:ext cx="12192000" cy="776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A1A5CD-54C4-482B-8B8B-2A5E93BC93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840" y="5016414"/>
            <a:ext cx="2189971" cy="145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3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 userDrawn="1"/>
        </p:nvSpPr>
        <p:spPr>
          <a:xfrm>
            <a:off x="0" y="0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4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37634" y="1"/>
            <a:ext cx="11319933" cy="99906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Agenda</a:t>
            </a:r>
          </a:p>
        </p:txBody>
      </p:sp>
      <p:sp>
        <p:nvSpPr>
          <p:cNvPr id="7" name="object 3"/>
          <p:cNvSpPr/>
          <p:nvPr userDrawn="1"/>
        </p:nvSpPr>
        <p:spPr>
          <a:xfrm>
            <a:off x="2" y="1003301"/>
            <a:ext cx="9655333" cy="5235195"/>
          </a:xfrm>
          <a:custGeom>
            <a:avLst/>
            <a:gdLst>
              <a:gd name="connsiteX0" fmla="*/ 7306297 w 7306297"/>
              <a:gd name="connsiteY0" fmla="*/ 0 h 5806795"/>
              <a:gd name="connsiteX1" fmla="*/ 0 w 7306297"/>
              <a:gd name="connsiteY1" fmla="*/ 0 h 5806795"/>
              <a:gd name="connsiteX2" fmla="*/ 0 w 7306297"/>
              <a:gd name="connsiteY2" fmla="*/ 5806795 h 5806795"/>
              <a:gd name="connsiteX3" fmla="*/ 6016490 w 7306297"/>
              <a:gd name="connsiteY3" fmla="*/ 5806795 h 5806795"/>
              <a:gd name="connsiteX4" fmla="*/ 7306297 w 7306297"/>
              <a:gd name="connsiteY4" fmla="*/ 0 h 580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6297" h="5806795">
                <a:moveTo>
                  <a:pt x="7306297" y="0"/>
                </a:moveTo>
                <a:lnTo>
                  <a:pt x="0" y="0"/>
                </a:lnTo>
                <a:lnTo>
                  <a:pt x="0" y="5806795"/>
                </a:lnTo>
                <a:lnTo>
                  <a:pt x="6016490" y="5806795"/>
                </a:lnTo>
                <a:lnTo>
                  <a:pt x="7306297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7634" y="1600200"/>
            <a:ext cx="7382569" cy="4638296"/>
          </a:xfrm>
        </p:spPr>
        <p:txBody>
          <a:bodyPr>
            <a:normAutofit/>
          </a:bodyPr>
          <a:lstStyle>
            <a:lvl1pPr marL="609585" indent="-609585">
              <a:buFont typeface="+mj-lt"/>
              <a:buAutoNum type="arabicPeriod"/>
              <a:defRPr sz="29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Type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218768"/>
            <a:ext cx="12192000" cy="63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19402" y="6386579"/>
            <a:ext cx="2051503" cy="3240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1F219879-B2B9-490E-B812-EB6A97B7E7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51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695733" y="1508787"/>
            <a:ext cx="7630551" cy="3360373"/>
          </a:xfrm>
        </p:spPr>
        <p:txBody>
          <a:bodyPr anchor="ctr"/>
          <a:lstStyle>
            <a:lvl1pPr algn="l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0" name="Connecteur droit 19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7">
            <a:extLst>
              <a:ext uri="{FF2B5EF4-FFF2-40B4-BE49-F238E27FC236}">
                <a16:creationId xmlns:a16="http://schemas.microsoft.com/office/drawing/2014/main" id="{1640B988-8F64-4281-A038-2E6815DF0CA8}"/>
              </a:ext>
            </a:extLst>
          </p:cNvPr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D9D1B72-4DFD-4D39-9774-CB10EBB874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8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37634" y="1892830"/>
            <a:ext cx="11319932" cy="42333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 baseline="0"/>
            </a:lvl3pPr>
            <a:lvl4pPr>
              <a:defRPr sz="16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719402" y="6356351"/>
            <a:ext cx="195073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537634" y="1316567"/>
            <a:ext cx="8439151" cy="576263"/>
          </a:xfrm>
        </p:spPr>
        <p:txBody>
          <a:bodyPr>
            <a:noAutofit/>
          </a:bodyPr>
          <a:lstStyle>
            <a:lvl1pPr marL="0" indent="0">
              <a:buNone/>
              <a:defRPr sz="2667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9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slide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3" name="Obje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 userDrawn="1"/>
        </p:nvSpPr>
        <p:spPr>
          <a:xfrm>
            <a:off x="-1" y="-2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6" name="Forme libre 25"/>
          <p:cNvSpPr/>
          <p:nvPr userDrawn="1"/>
        </p:nvSpPr>
        <p:spPr>
          <a:xfrm>
            <a:off x="-1" y="999066"/>
            <a:ext cx="6162649" cy="5244721"/>
          </a:xfrm>
          <a:custGeom>
            <a:avLst/>
            <a:gdLst>
              <a:gd name="connsiteX0" fmla="*/ 0 w 4586908"/>
              <a:gd name="connsiteY0" fmla="*/ 0 h 5616038"/>
              <a:gd name="connsiteX1" fmla="*/ 4586908 w 4586908"/>
              <a:gd name="connsiteY1" fmla="*/ 0 h 5616038"/>
              <a:gd name="connsiteX2" fmla="*/ 3950435 w 4586908"/>
              <a:gd name="connsiteY2" fmla="*/ 5616038 h 5616038"/>
              <a:gd name="connsiteX3" fmla="*/ 0 w 4586908"/>
              <a:gd name="connsiteY3" fmla="*/ 5583400 h 5616038"/>
              <a:gd name="connsiteX4" fmla="*/ 0 w 4586908"/>
              <a:gd name="connsiteY4" fmla="*/ 0 h 56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908" h="5616038">
                <a:moveTo>
                  <a:pt x="0" y="0"/>
                </a:moveTo>
                <a:lnTo>
                  <a:pt x="4586908" y="0"/>
                </a:lnTo>
                <a:lnTo>
                  <a:pt x="3950435" y="5616038"/>
                </a:lnTo>
                <a:lnTo>
                  <a:pt x="0" y="558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19402" y="6356351"/>
            <a:ext cx="18701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Forme libre 5"/>
          <p:cNvSpPr/>
          <p:nvPr userDrawn="1"/>
        </p:nvSpPr>
        <p:spPr>
          <a:xfrm>
            <a:off x="1" y="999068"/>
            <a:ext cx="6162649" cy="5244721"/>
          </a:xfrm>
          <a:custGeom>
            <a:avLst/>
            <a:gdLst>
              <a:gd name="connsiteX0" fmla="*/ 0 w 4586908"/>
              <a:gd name="connsiteY0" fmla="*/ 0 h 5616038"/>
              <a:gd name="connsiteX1" fmla="*/ 4586908 w 4586908"/>
              <a:gd name="connsiteY1" fmla="*/ 0 h 5616038"/>
              <a:gd name="connsiteX2" fmla="*/ 3950435 w 4586908"/>
              <a:gd name="connsiteY2" fmla="*/ 5616038 h 5616038"/>
              <a:gd name="connsiteX3" fmla="*/ 0 w 4586908"/>
              <a:gd name="connsiteY3" fmla="*/ 5583400 h 5616038"/>
              <a:gd name="connsiteX4" fmla="*/ 0 w 4586908"/>
              <a:gd name="connsiteY4" fmla="*/ 0 h 56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908" h="5616038">
                <a:moveTo>
                  <a:pt x="0" y="0"/>
                </a:moveTo>
                <a:lnTo>
                  <a:pt x="4586908" y="0"/>
                </a:lnTo>
                <a:lnTo>
                  <a:pt x="3950435" y="5616038"/>
                </a:lnTo>
                <a:lnTo>
                  <a:pt x="0" y="558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537634" y="1220755"/>
            <a:ext cx="5270335" cy="2305051"/>
          </a:xfrm>
        </p:spPr>
        <p:txBody>
          <a:bodyPr>
            <a:normAutofit/>
          </a:bodyPr>
          <a:lstStyle>
            <a:lvl1pPr marL="0" indent="0">
              <a:buNone/>
              <a:defRPr sz="2933"/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cxnSp>
        <p:nvCxnSpPr>
          <p:cNvPr id="21" name="Connecteur droit 20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 userDrawn="1"/>
        </p:nvGrpSpPr>
        <p:grpSpPr>
          <a:xfrm>
            <a:off x="0" y="995680"/>
            <a:ext cx="12192000" cy="5235787"/>
            <a:chOff x="403225" y="746760"/>
            <a:chExt cx="8489950" cy="392684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3225" y="746760"/>
              <a:ext cx="8489950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403225" y="4673600"/>
              <a:ext cx="8489255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bject 17">
            <a:extLst>
              <a:ext uri="{FF2B5EF4-FFF2-40B4-BE49-F238E27FC236}">
                <a16:creationId xmlns:a16="http://schemas.microsoft.com/office/drawing/2014/main" id="{4DE5BB43-F3F5-4171-8C88-F401F16D2A3B}"/>
              </a:ext>
            </a:extLst>
          </p:cNvPr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4AC2ADE-B9DC-4660-AAFF-63AA028C6E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89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-13163" y="1001918"/>
            <a:ext cx="3119669" cy="5229549"/>
          </a:xfrm>
        </p:spPr>
        <p:txBody>
          <a:bodyPr/>
          <a:lstStyle/>
          <a:p>
            <a:r>
              <a:rPr lang="en-US" dirty="0"/>
              <a:t>Click on the icon to add an image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3695734" y="1535113"/>
            <a:ext cx="81618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3695734" y="2174875"/>
            <a:ext cx="81618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719402" y="6356351"/>
            <a:ext cx="22328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63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37634" y="3621022"/>
            <a:ext cx="5558367" cy="250514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88022" y="3621022"/>
            <a:ext cx="5552612" cy="250514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37634" y="3140969"/>
            <a:ext cx="5558367" cy="480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88022" y="3140969"/>
            <a:ext cx="5552612" cy="480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641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23752" y="147413"/>
            <a:ext cx="8373291" cy="727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endParaRPr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97280" y="1672045"/>
            <a:ext cx="10162903" cy="3226526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50000"/>
              <a:buFontTx/>
              <a:buBlip>
                <a:blip r:embed="rId2"/>
              </a:buBlip>
              <a:tabLst/>
              <a:defRPr/>
            </a:lvl1pPr>
            <a:lvl2pPr marL="685800" indent="-336550">
              <a:buSzPct val="150000"/>
              <a:buFontTx/>
              <a:buBlip>
                <a:blip r:embed="rId2"/>
              </a:buBlip>
              <a:defRPr sz="2400">
                <a:ln>
                  <a:noFill/>
                </a:ln>
                <a:solidFill>
                  <a:schemeClr val="tx1"/>
                </a:solidFill>
              </a:defRPr>
            </a:lvl2pPr>
            <a:lvl3pPr>
              <a:buClr>
                <a:schemeClr val="tx2">
                  <a:lumMod val="75000"/>
                </a:schemeClr>
              </a:buClr>
              <a:buSzPct val="100000"/>
              <a:defRPr sz="2200"/>
            </a:lvl3pPr>
            <a:lvl4pPr>
              <a:buClr>
                <a:schemeClr val="tx1">
                  <a:lumMod val="50000"/>
                  <a:lumOff val="50000"/>
                </a:schemeClr>
              </a:buClr>
              <a:buSzPct val="100000"/>
              <a:defRPr sz="22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1"/>
            <a:r>
              <a:rPr lang="fr-FR" dirty="0"/>
              <a:t>Ajouter une partie</a:t>
            </a:r>
          </a:p>
          <a:p>
            <a:pPr lvl="3"/>
            <a:r>
              <a:rPr lang="fr-FR" dirty="0"/>
              <a:t>Ajouter une sous partie</a:t>
            </a:r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3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7130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593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381" y="1484785"/>
            <a:ext cx="10972800" cy="3849291"/>
          </a:xfrm>
        </p:spPr>
        <p:txBody>
          <a:bodyPr/>
          <a:lstStyle>
            <a:lvl1pPr marL="269868" indent="-269868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>
                <a:latin typeface="Century Gothic" pitchFamily="34" charset="0"/>
              </a:defRPr>
            </a:lvl1pPr>
            <a:lvl2pPr marL="449251" indent="-179384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600">
                <a:latin typeface="Century Gothic" pitchFamily="34" charset="0"/>
              </a:defRPr>
            </a:lvl2pPr>
            <a:lvl3pPr marL="630223" indent="-180970">
              <a:spcBef>
                <a:spcPts val="600"/>
              </a:spcBef>
              <a:spcAft>
                <a:spcPts val="600"/>
              </a:spcAft>
              <a:defRPr sz="1400">
                <a:latin typeface="Century Gothic" pitchFamily="34" charset="0"/>
              </a:defRPr>
            </a:lvl3pPr>
            <a:lvl4pPr marL="809605" indent="-179384">
              <a:spcBef>
                <a:spcPts val="600"/>
              </a:spcBef>
              <a:spcAft>
                <a:spcPts val="600"/>
              </a:spcAft>
              <a:defRPr sz="1200"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-19600" y="6453336"/>
            <a:ext cx="732565" cy="365125"/>
          </a:xfrm>
        </p:spPr>
        <p:txBody>
          <a:bodyPr/>
          <a:lstStyle>
            <a:lvl1pPr algn="r">
              <a:defRPr/>
            </a:lvl1pPr>
          </a:lstStyle>
          <a:p>
            <a:fld id="{4A1EC769-5FFA-431F-BCA3-BB0495C91B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1052737"/>
            <a:ext cx="8447616" cy="503239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Century Gothic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6033203"/>
            <a:ext cx="6625167" cy="2333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fr-FR" dirty="0"/>
              <a:t>Cliquez pour modifier </a:t>
            </a:r>
            <a:r>
              <a:rPr lang="fr-FR" dirty="0" err="1"/>
              <a:t>footnotes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97812" y="6462896"/>
            <a:ext cx="17114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fr-FR" sz="106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5953"/>
            <a:ext cx="12192000" cy="793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EC769-5FFA-431F-BCA3-BB0495C91B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object 3"/>
          <p:cNvSpPr/>
          <p:nvPr userDrawn="1"/>
        </p:nvSpPr>
        <p:spPr>
          <a:xfrm>
            <a:off x="2" y="799196"/>
            <a:ext cx="6015487" cy="5576205"/>
          </a:xfrm>
          <a:custGeom>
            <a:avLst/>
            <a:gdLst/>
            <a:ahLst/>
            <a:cxnLst/>
            <a:rect l="l" t="t" r="r" b="b"/>
            <a:pathLst>
              <a:path w="7306309" h="5807075">
                <a:moveTo>
                  <a:pt x="7306297" y="0"/>
                </a:moveTo>
                <a:lnTo>
                  <a:pt x="0" y="0"/>
                </a:lnTo>
                <a:lnTo>
                  <a:pt x="0" y="5806795"/>
                </a:lnTo>
                <a:lnTo>
                  <a:pt x="4714303" y="5806795"/>
                </a:lnTo>
                <a:lnTo>
                  <a:pt x="7306297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1775521" y="1628801"/>
            <a:ext cx="6240297" cy="4464025"/>
          </a:xfrm>
        </p:spPr>
        <p:txBody>
          <a:bodyPr>
            <a:noAutofit/>
          </a:bodyPr>
          <a:lstStyle>
            <a:lvl1pPr marL="0" indent="0">
              <a:spcBef>
                <a:spcPts val="3600"/>
              </a:spcBef>
              <a:buNone/>
              <a:defRPr sz="2200">
                <a:solidFill>
                  <a:schemeClr val="bg1"/>
                </a:solidFill>
                <a:latin typeface="Century Gothic" pitchFamily="34" charset="0"/>
              </a:defRPr>
            </a:lvl1pPr>
            <a:lvl2pPr marL="457189" indent="0">
              <a:buNone/>
              <a:defRPr sz="22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75402"/>
            <a:ext cx="12192000" cy="482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5" name="object 42"/>
          <p:cNvSpPr/>
          <p:nvPr userDrawn="1"/>
        </p:nvSpPr>
        <p:spPr>
          <a:xfrm>
            <a:off x="0" y="693584"/>
            <a:ext cx="12192000" cy="105613"/>
          </a:xfrm>
          <a:prstGeom prst="rect">
            <a:avLst/>
          </a:prstGeom>
          <a:blipFill dpi="0" rotWithShape="1">
            <a:blip r:embed="rId3" cstate="print">
              <a:alphaModFix amt="43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7701ED00-73FA-474F-9914-97924C4F377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19402" y="6375703"/>
            <a:ext cx="20514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AF33BC13-A48F-4049-BE94-52FA5ED5C47A}"/>
              </a:ext>
            </a:extLst>
          </p:cNvPr>
          <p:cNvSpPr txBox="1">
            <a:spLocks/>
          </p:cNvSpPr>
          <p:nvPr userDrawn="1"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D2473F-88A5-49A5-A347-C33A6A16DE0F}" type="slidenum">
              <a:rPr lang="fr-FR" sz="1600" smtClean="0"/>
              <a:pPr/>
              <a:t>‹N°›</a:t>
            </a:fld>
            <a:endParaRPr lang="fr-FR" sz="1600" dirty="0"/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F0749D2F-1BFA-40E8-9E68-B2151510E167}"/>
              </a:ext>
            </a:extLst>
          </p:cNvPr>
          <p:cNvSpPr txBox="1">
            <a:spLocks/>
          </p:cNvSpPr>
          <p:nvPr userDrawn="1"/>
        </p:nvSpPr>
        <p:spPr>
          <a:xfrm>
            <a:off x="4453236" y="6499424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algn="ctr"/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</a:t>
            </a:r>
            <a:r>
              <a:rPr lang="fr-FR" sz="1200" dirty="0" err="1">
                <a:latin typeface="Century Gothic" pitchFamily="34" charset="0"/>
              </a:rPr>
              <a:t>proprietary</a:t>
            </a:r>
            <a:r>
              <a:rPr lang="fr-FR" sz="1200" dirty="0">
                <a:latin typeface="Century Gothic" pitchFamily="34" charset="0"/>
              </a:rPr>
              <a:t> information – </a:t>
            </a:r>
            <a:r>
              <a:rPr lang="fr-FR" sz="1200" dirty="0" err="1">
                <a:latin typeface="Century Gothic" pitchFamily="34" charset="0"/>
              </a:rPr>
              <a:t>Confidential</a:t>
            </a:r>
            <a:endParaRPr lang="fr-FR" sz="1200" dirty="0">
              <a:latin typeface="Century Gothic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E35833B-30D2-4F67-A364-915E159CC1B7}"/>
              </a:ext>
            </a:extLst>
          </p:cNvPr>
          <p:cNvCxnSpPr/>
          <p:nvPr userDrawn="1"/>
        </p:nvCxnSpPr>
        <p:spPr>
          <a:xfrm>
            <a:off x="719401" y="6499425"/>
            <a:ext cx="0" cy="124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3C938BEC-D0B6-4734-B010-6595D3B03F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51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9C5B38-B841-47FF-ADA5-47842FD100CE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8517976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5"/>
          <p:cNvSpPr/>
          <p:nvPr userDrawn="1"/>
        </p:nvSpPr>
        <p:spPr>
          <a:xfrm>
            <a:off x="0" y="1193372"/>
            <a:ext cx="7608147" cy="2792307"/>
          </a:xfrm>
          <a:custGeom>
            <a:avLst/>
            <a:gdLst/>
            <a:ahLst/>
            <a:cxnLst/>
            <a:rect l="l" t="t" r="r" b="b"/>
            <a:pathLst>
              <a:path w="5706110" h="2094230">
                <a:moveTo>
                  <a:pt x="5705995" y="0"/>
                </a:moveTo>
                <a:lnTo>
                  <a:pt x="0" y="0"/>
                </a:lnTo>
                <a:lnTo>
                  <a:pt x="0" y="2093912"/>
                </a:lnTo>
                <a:lnTo>
                  <a:pt x="4788001" y="2093912"/>
                </a:lnTo>
                <a:lnTo>
                  <a:pt x="5705995" y="0"/>
                </a:lnTo>
                <a:close/>
              </a:path>
            </a:pathLst>
          </a:custGeom>
          <a:solidFill>
            <a:srgbClr val="008FC2">
              <a:alpha val="69804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914400" y="1862965"/>
            <a:ext cx="5469632" cy="1470025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br>
              <a:rPr lang="fr-FR" dirty="0"/>
            </a:b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600777" y="1948180"/>
            <a:ext cx="0" cy="1419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081608"/>
            <a:ext cx="12192000" cy="776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540174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 userDrawn="1"/>
        </p:nvSpPr>
        <p:spPr>
          <a:xfrm>
            <a:off x="0" y="0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4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37634" y="1"/>
            <a:ext cx="11319933" cy="99906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Agenda</a:t>
            </a:r>
          </a:p>
        </p:txBody>
      </p:sp>
      <p:sp>
        <p:nvSpPr>
          <p:cNvPr id="7" name="object 3"/>
          <p:cNvSpPr/>
          <p:nvPr userDrawn="1"/>
        </p:nvSpPr>
        <p:spPr>
          <a:xfrm>
            <a:off x="2" y="1003301"/>
            <a:ext cx="9655333" cy="5235195"/>
          </a:xfrm>
          <a:custGeom>
            <a:avLst/>
            <a:gdLst>
              <a:gd name="connsiteX0" fmla="*/ 7306297 w 7306297"/>
              <a:gd name="connsiteY0" fmla="*/ 0 h 5806795"/>
              <a:gd name="connsiteX1" fmla="*/ 0 w 7306297"/>
              <a:gd name="connsiteY1" fmla="*/ 0 h 5806795"/>
              <a:gd name="connsiteX2" fmla="*/ 0 w 7306297"/>
              <a:gd name="connsiteY2" fmla="*/ 5806795 h 5806795"/>
              <a:gd name="connsiteX3" fmla="*/ 6016490 w 7306297"/>
              <a:gd name="connsiteY3" fmla="*/ 5806795 h 5806795"/>
              <a:gd name="connsiteX4" fmla="*/ 7306297 w 7306297"/>
              <a:gd name="connsiteY4" fmla="*/ 0 h 580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6297" h="5806795">
                <a:moveTo>
                  <a:pt x="7306297" y="0"/>
                </a:moveTo>
                <a:lnTo>
                  <a:pt x="0" y="0"/>
                </a:lnTo>
                <a:lnTo>
                  <a:pt x="0" y="5806795"/>
                </a:lnTo>
                <a:lnTo>
                  <a:pt x="6016490" y="5806795"/>
                </a:lnTo>
                <a:lnTo>
                  <a:pt x="7306297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7634" y="1600200"/>
            <a:ext cx="7382569" cy="4638296"/>
          </a:xfrm>
        </p:spPr>
        <p:txBody>
          <a:bodyPr>
            <a:normAutofit/>
          </a:bodyPr>
          <a:lstStyle>
            <a:lvl1pPr marL="609585" indent="-609585">
              <a:buFont typeface="+mj-lt"/>
              <a:buAutoNum type="arabicPeriod"/>
              <a:defRPr sz="29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Type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218768"/>
            <a:ext cx="12192000" cy="63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19402" y="6356351"/>
            <a:ext cx="20514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17">
            <a:extLst>
              <a:ext uri="{FF2B5EF4-FFF2-40B4-BE49-F238E27FC236}">
                <a16:creationId xmlns:a16="http://schemas.microsoft.com/office/drawing/2014/main" id="{46683284-292A-4107-B39F-60EFCAF3B88C}"/>
              </a:ext>
            </a:extLst>
          </p:cNvPr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CA1B700-F182-4093-BAF4-22B6A21058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31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695733" y="1508787"/>
            <a:ext cx="7630551" cy="3360373"/>
          </a:xfrm>
        </p:spPr>
        <p:txBody>
          <a:bodyPr anchor="ctr"/>
          <a:lstStyle>
            <a:lvl1pPr algn="l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0" name="Connecteur droit 19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7">
            <a:extLst>
              <a:ext uri="{FF2B5EF4-FFF2-40B4-BE49-F238E27FC236}">
                <a16:creationId xmlns:a16="http://schemas.microsoft.com/office/drawing/2014/main" id="{02C1FBBD-E077-41A6-9786-1874BF59CA9B}"/>
              </a:ext>
            </a:extLst>
          </p:cNvPr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B4F1A54-9E3B-47DC-91C1-DBD070E107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05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37634" y="1892830"/>
            <a:ext cx="11319932" cy="42333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 baseline="0"/>
            </a:lvl3pPr>
            <a:lvl4pPr>
              <a:defRPr sz="16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537634" y="1316567"/>
            <a:ext cx="8439151" cy="576263"/>
          </a:xfrm>
        </p:spPr>
        <p:txBody>
          <a:bodyPr>
            <a:noAutofit/>
          </a:bodyPr>
          <a:lstStyle>
            <a:lvl1pPr marL="0" indent="0">
              <a:buNone/>
              <a:defRPr sz="2667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065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slide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3" name="Obje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 userDrawn="1"/>
        </p:nvSpPr>
        <p:spPr>
          <a:xfrm>
            <a:off x="-1" y="-2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6" name="Forme libre 25"/>
          <p:cNvSpPr/>
          <p:nvPr userDrawn="1"/>
        </p:nvSpPr>
        <p:spPr>
          <a:xfrm>
            <a:off x="-1" y="999066"/>
            <a:ext cx="6162649" cy="5244721"/>
          </a:xfrm>
          <a:custGeom>
            <a:avLst/>
            <a:gdLst>
              <a:gd name="connsiteX0" fmla="*/ 0 w 4586908"/>
              <a:gd name="connsiteY0" fmla="*/ 0 h 5616038"/>
              <a:gd name="connsiteX1" fmla="*/ 4586908 w 4586908"/>
              <a:gd name="connsiteY1" fmla="*/ 0 h 5616038"/>
              <a:gd name="connsiteX2" fmla="*/ 3950435 w 4586908"/>
              <a:gd name="connsiteY2" fmla="*/ 5616038 h 5616038"/>
              <a:gd name="connsiteX3" fmla="*/ 0 w 4586908"/>
              <a:gd name="connsiteY3" fmla="*/ 5583400 h 5616038"/>
              <a:gd name="connsiteX4" fmla="*/ 0 w 4586908"/>
              <a:gd name="connsiteY4" fmla="*/ 0 h 56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908" h="5616038">
                <a:moveTo>
                  <a:pt x="0" y="0"/>
                </a:moveTo>
                <a:lnTo>
                  <a:pt x="4586908" y="0"/>
                </a:lnTo>
                <a:lnTo>
                  <a:pt x="3950435" y="5616038"/>
                </a:lnTo>
                <a:lnTo>
                  <a:pt x="0" y="558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Forme libre 5"/>
          <p:cNvSpPr/>
          <p:nvPr userDrawn="1"/>
        </p:nvSpPr>
        <p:spPr>
          <a:xfrm>
            <a:off x="1" y="999068"/>
            <a:ext cx="6162649" cy="5244721"/>
          </a:xfrm>
          <a:custGeom>
            <a:avLst/>
            <a:gdLst>
              <a:gd name="connsiteX0" fmla="*/ 0 w 4586908"/>
              <a:gd name="connsiteY0" fmla="*/ 0 h 5616038"/>
              <a:gd name="connsiteX1" fmla="*/ 4586908 w 4586908"/>
              <a:gd name="connsiteY1" fmla="*/ 0 h 5616038"/>
              <a:gd name="connsiteX2" fmla="*/ 3950435 w 4586908"/>
              <a:gd name="connsiteY2" fmla="*/ 5616038 h 5616038"/>
              <a:gd name="connsiteX3" fmla="*/ 0 w 4586908"/>
              <a:gd name="connsiteY3" fmla="*/ 5583400 h 5616038"/>
              <a:gd name="connsiteX4" fmla="*/ 0 w 4586908"/>
              <a:gd name="connsiteY4" fmla="*/ 0 h 56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908" h="5616038">
                <a:moveTo>
                  <a:pt x="0" y="0"/>
                </a:moveTo>
                <a:lnTo>
                  <a:pt x="4586908" y="0"/>
                </a:lnTo>
                <a:lnTo>
                  <a:pt x="3950435" y="5616038"/>
                </a:lnTo>
                <a:lnTo>
                  <a:pt x="0" y="558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537634" y="1220755"/>
            <a:ext cx="5270335" cy="2305051"/>
          </a:xfrm>
        </p:spPr>
        <p:txBody>
          <a:bodyPr>
            <a:normAutofit/>
          </a:bodyPr>
          <a:lstStyle>
            <a:lvl1pPr marL="0" indent="0">
              <a:buNone/>
              <a:defRPr sz="2933"/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cxnSp>
        <p:nvCxnSpPr>
          <p:cNvPr id="21" name="Connecteur droit 20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 userDrawn="1"/>
        </p:nvGrpSpPr>
        <p:grpSpPr>
          <a:xfrm>
            <a:off x="0" y="995680"/>
            <a:ext cx="12192000" cy="5235787"/>
            <a:chOff x="403225" y="746760"/>
            <a:chExt cx="8489950" cy="392684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3225" y="746760"/>
              <a:ext cx="8489950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403225" y="4673600"/>
              <a:ext cx="8489255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bject 17">
            <a:extLst>
              <a:ext uri="{FF2B5EF4-FFF2-40B4-BE49-F238E27FC236}">
                <a16:creationId xmlns:a16="http://schemas.microsoft.com/office/drawing/2014/main" id="{8102B2A1-5403-4DB5-B4A9-10A6CC954343}"/>
              </a:ext>
            </a:extLst>
          </p:cNvPr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2F24D55-6934-477C-A53E-7BC26DB776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0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-13163" y="1001918"/>
            <a:ext cx="3119669" cy="5229549"/>
          </a:xfrm>
        </p:spPr>
        <p:txBody>
          <a:bodyPr/>
          <a:lstStyle/>
          <a:p>
            <a:r>
              <a:rPr lang="en-US" dirty="0"/>
              <a:t>Click on the icon to add an image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3695734" y="1535113"/>
            <a:ext cx="81618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3695734" y="2174875"/>
            <a:ext cx="81618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07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E36BC7-A2B2-47C1-B018-9E4C8C8DF94F}"/>
              </a:ext>
            </a:extLst>
          </p:cNvPr>
          <p:cNvSpPr/>
          <p:nvPr userDrawn="1"/>
        </p:nvSpPr>
        <p:spPr>
          <a:xfrm>
            <a:off x="10101944" y="5179308"/>
            <a:ext cx="1686713" cy="1329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5"/>
          <p:cNvSpPr/>
          <p:nvPr userDrawn="1"/>
        </p:nvSpPr>
        <p:spPr>
          <a:xfrm>
            <a:off x="0" y="1193372"/>
            <a:ext cx="7608147" cy="2792307"/>
          </a:xfrm>
          <a:custGeom>
            <a:avLst/>
            <a:gdLst/>
            <a:ahLst/>
            <a:cxnLst/>
            <a:rect l="l" t="t" r="r" b="b"/>
            <a:pathLst>
              <a:path w="5706110" h="2094230">
                <a:moveTo>
                  <a:pt x="5705995" y="0"/>
                </a:moveTo>
                <a:lnTo>
                  <a:pt x="0" y="0"/>
                </a:lnTo>
                <a:lnTo>
                  <a:pt x="0" y="2093912"/>
                </a:lnTo>
                <a:lnTo>
                  <a:pt x="4788001" y="2093912"/>
                </a:lnTo>
                <a:lnTo>
                  <a:pt x="5705995" y="0"/>
                </a:lnTo>
                <a:close/>
              </a:path>
            </a:pathLst>
          </a:custGeom>
          <a:solidFill>
            <a:srgbClr val="008FC2">
              <a:alpha val="69804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914400" y="1862965"/>
            <a:ext cx="5469632" cy="1470025"/>
          </a:xfrm>
        </p:spPr>
        <p:txBody>
          <a:bodyPr>
            <a:norm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Presentation</a:t>
            </a:r>
            <a:br>
              <a:rPr lang="fr-FR" dirty="0"/>
            </a:b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600777" y="1948180"/>
            <a:ext cx="0" cy="1419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081608"/>
            <a:ext cx="12192000" cy="776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1E9F0-D232-4879-853B-A551DDDD9C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3447" y="5269047"/>
            <a:ext cx="1408704" cy="10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07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37634" y="3621022"/>
            <a:ext cx="5558367" cy="250514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88022" y="3621022"/>
            <a:ext cx="5552612" cy="250514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37634" y="3140969"/>
            <a:ext cx="5558367" cy="480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88022" y="3140969"/>
            <a:ext cx="5552612" cy="480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4532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32833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381" y="1484785"/>
            <a:ext cx="10972800" cy="3849291"/>
          </a:xfrm>
        </p:spPr>
        <p:txBody>
          <a:bodyPr/>
          <a:lstStyle>
            <a:lvl1pPr marL="269868" indent="-269868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>
                <a:latin typeface="Century Gothic" pitchFamily="34" charset="0"/>
              </a:defRPr>
            </a:lvl1pPr>
            <a:lvl2pPr marL="449251" indent="-179384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600">
                <a:latin typeface="Century Gothic" pitchFamily="34" charset="0"/>
              </a:defRPr>
            </a:lvl2pPr>
            <a:lvl3pPr marL="630223" indent="-180970">
              <a:spcBef>
                <a:spcPts val="600"/>
              </a:spcBef>
              <a:spcAft>
                <a:spcPts val="600"/>
              </a:spcAft>
              <a:defRPr sz="1400">
                <a:latin typeface="Century Gothic" pitchFamily="34" charset="0"/>
              </a:defRPr>
            </a:lvl3pPr>
            <a:lvl4pPr marL="809605" indent="-179384">
              <a:spcBef>
                <a:spcPts val="600"/>
              </a:spcBef>
              <a:spcAft>
                <a:spcPts val="600"/>
              </a:spcAft>
              <a:defRPr sz="1200"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-19600" y="6453336"/>
            <a:ext cx="732565" cy="365125"/>
          </a:xfrm>
        </p:spPr>
        <p:txBody>
          <a:bodyPr/>
          <a:lstStyle>
            <a:lvl1pPr algn="r">
              <a:defRPr/>
            </a:lvl1pPr>
          </a:lstStyle>
          <a:p>
            <a:fld id="{4A1EC769-5FFA-431F-BCA3-BB0495C91B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1052737"/>
            <a:ext cx="8447616" cy="503239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Century Gothic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6033203"/>
            <a:ext cx="6625167" cy="2333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fr-FR" dirty="0"/>
              <a:t>Cliquez pour modifier </a:t>
            </a:r>
            <a:r>
              <a:rPr lang="fr-FR" dirty="0" err="1"/>
              <a:t>footnotes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97812" y="6462896"/>
            <a:ext cx="17114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fr-FR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2818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9C5B38-B841-47FF-ADA5-47842FD100CE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98953781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Diapositive think-cell" r:id="rId4" imgW="360" imgH="360" progId="TCLayout.ActiveDocument.1">
                  <p:embed/>
                </p:oleObj>
              </mc:Choice>
              <mc:Fallback>
                <p:oleObj name="Diapositive think-cell" r:id="rId4" imgW="360" imgH="360" progId="TCLayout.ActiveDocument.1">
                  <p:embed/>
                  <p:pic>
                    <p:nvPicPr>
                      <p:cNvPr id="3" name="Obje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 userDrawn="1"/>
        </p:nvSpPr>
        <p:spPr>
          <a:xfrm>
            <a:off x="-1" y="-2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6" name="Forme libre 25"/>
          <p:cNvSpPr/>
          <p:nvPr userDrawn="1"/>
        </p:nvSpPr>
        <p:spPr>
          <a:xfrm>
            <a:off x="-1" y="999066"/>
            <a:ext cx="6162649" cy="5244721"/>
          </a:xfrm>
          <a:custGeom>
            <a:avLst/>
            <a:gdLst>
              <a:gd name="connsiteX0" fmla="*/ 0 w 4586908"/>
              <a:gd name="connsiteY0" fmla="*/ 0 h 5616038"/>
              <a:gd name="connsiteX1" fmla="*/ 4586908 w 4586908"/>
              <a:gd name="connsiteY1" fmla="*/ 0 h 5616038"/>
              <a:gd name="connsiteX2" fmla="*/ 3950435 w 4586908"/>
              <a:gd name="connsiteY2" fmla="*/ 5616038 h 5616038"/>
              <a:gd name="connsiteX3" fmla="*/ 0 w 4586908"/>
              <a:gd name="connsiteY3" fmla="*/ 5583400 h 5616038"/>
              <a:gd name="connsiteX4" fmla="*/ 0 w 4586908"/>
              <a:gd name="connsiteY4" fmla="*/ 0 h 56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908" h="5616038">
                <a:moveTo>
                  <a:pt x="0" y="0"/>
                </a:moveTo>
                <a:lnTo>
                  <a:pt x="4586908" y="0"/>
                </a:lnTo>
                <a:lnTo>
                  <a:pt x="3950435" y="5616038"/>
                </a:lnTo>
                <a:lnTo>
                  <a:pt x="0" y="558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Forme libre 5"/>
          <p:cNvSpPr/>
          <p:nvPr userDrawn="1"/>
        </p:nvSpPr>
        <p:spPr>
          <a:xfrm>
            <a:off x="1" y="999068"/>
            <a:ext cx="6162649" cy="5244721"/>
          </a:xfrm>
          <a:custGeom>
            <a:avLst/>
            <a:gdLst>
              <a:gd name="connsiteX0" fmla="*/ 0 w 4586908"/>
              <a:gd name="connsiteY0" fmla="*/ 0 h 5616038"/>
              <a:gd name="connsiteX1" fmla="*/ 4586908 w 4586908"/>
              <a:gd name="connsiteY1" fmla="*/ 0 h 5616038"/>
              <a:gd name="connsiteX2" fmla="*/ 3950435 w 4586908"/>
              <a:gd name="connsiteY2" fmla="*/ 5616038 h 5616038"/>
              <a:gd name="connsiteX3" fmla="*/ 0 w 4586908"/>
              <a:gd name="connsiteY3" fmla="*/ 5583400 h 5616038"/>
              <a:gd name="connsiteX4" fmla="*/ 0 w 4586908"/>
              <a:gd name="connsiteY4" fmla="*/ 0 h 56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908" h="5616038">
                <a:moveTo>
                  <a:pt x="0" y="0"/>
                </a:moveTo>
                <a:lnTo>
                  <a:pt x="4586908" y="0"/>
                </a:lnTo>
                <a:lnTo>
                  <a:pt x="3950435" y="5616038"/>
                </a:lnTo>
                <a:lnTo>
                  <a:pt x="0" y="558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21" name="Connecteur droit 20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19"/>
          <p:cNvGrpSpPr/>
          <p:nvPr userDrawn="1"/>
        </p:nvGrpSpPr>
        <p:grpSpPr>
          <a:xfrm>
            <a:off x="0" y="995680"/>
            <a:ext cx="12192000" cy="5235787"/>
            <a:chOff x="403225" y="746760"/>
            <a:chExt cx="8489950" cy="392684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3225" y="746760"/>
              <a:ext cx="8489950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403225" y="4673600"/>
              <a:ext cx="8489255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26"/>
          <p:cNvGrpSpPr/>
          <p:nvPr userDrawn="1"/>
        </p:nvGrpSpPr>
        <p:grpSpPr>
          <a:xfrm>
            <a:off x="10771717" y="6407151"/>
            <a:ext cx="1060452" cy="275876"/>
            <a:chOff x="7259637" y="4805363"/>
            <a:chExt cx="795339" cy="206907"/>
          </a:xfrm>
        </p:grpSpPr>
        <p:sp>
          <p:nvSpPr>
            <p:cNvPr id="28" name="Rectangle 75"/>
            <p:cNvSpPr>
              <a:spLocks noChangeArrowheads="1"/>
            </p:cNvSpPr>
            <p:nvPr userDrawn="1"/>
          </p:nvSpPr>
          <p:spPr bwMode="auto">
            <a:xfrm>
              <a:off x="7259637" y="4958270"/>
              <a:ext cx="793751" cy="54000"/>
            </a:xfrm>
            <a:prstGeom prst="rect">
              <a:avLst/>
            </a:prstGeom>
            <a:solidFill>
              <a:srgbClr val="C2202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29" name="Freeform 76"/>
            <p:cNvSpPr>
              <a:spLocks/>
            </p:cNvSpPr>
            <p:nvPr userDrawn="1"/>
          </p:nvSpPr>
          <p:spPr bwMode="auto">
            <a:xfrm>
              <a:off x="7686675" y="4805363"/>
              <a:ext cx="165100" cy="106363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75"/>
                </a:cxn>
                <a:cxn ang="0">
                  <a:pos x="34" y="75"/>
                </a:cxn>
                <a:cxn ang="0">
                  <a:pos x="34" y="45"/>
                </a:cxn>
                <a:cxn ang="0">
                  <a:pos x="106" y="45"/>
                </a:cxn>
                <a:cxn ang="0">
                  <a:pos x="106" y="30"/>
                </a:cxn>
                <a:cxn ang="0">
                  <a:pos x="34" y="30"/>
                </a:cxn>
                <a:cxn ang="0">
                  <a:pos x="34" y="27"/>
                </a:cxn>
                <a:cxn ang="0">
                  <a:pos x="53" y="15"/>
                </a:cxn>
                <a:cxn ang="0">
                  <a:pos x="117" y="15"/>
                </a:cxn>
                <a:cxn ang="0">
                  <a:pos x="117" y="0"/>
                </a:cxn>
                <a:cxn ang="0">
                  <a:pos x="46" y="0"/>
                </a:cxn>
                <a:cxn ang="0">
                  <a:pos x="0" y="36"/>
                </a:cxn>
              </a:cxnLst>
              <a:rect l="0" t="0" r="r" b="b"/>
              <a:pathLst>
                <a:path w="117" h="75">
                  <a:moveTo>
                    <a:pt x="0" y="36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3"/>
                    <a:pt x="38" y="15"/>
                    <a:pt x="53" y="15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" y="0"/>
                    <a:pt x="0" y="12"/>
                    <a:pt x="0" y="36"/>
                  </a:cubicBezTo>
                </a:path>
              </a:pathLst>
            </a:custGeom>
            <a:solidFill>
              <a:srgbClr val="C220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0" name="Freeform 77"/>
            <p:cNvSpPr>
              <a:spLocks/>
            </p:cNvSpPr>
            <p:nvPr userDrawn="1"/>
          </p:nvSpPr>
          <p:spPr bwMode="auto">
            <a:xfrm>
              <a:off x="7878763" y="4806951"/>
              <a:ext cx="176213" cy="104775"/>
            </a:xfrm>
            <a:custGeom>
              <a:avLst/>
              <a:gdLst/>
              <a:ahLst/>
              <a:cxnLst>
                <a:cxn ang="0">
                  <a:pos x="40" y="66"/>
                </a:cxn>
                <a:cxn ang="0">
                  <a:pos x="71" y="66"/>
                </a:cxn>
                <a:cxn ang="0">
                  <a:pos x="71" y="12"/>
                </a:cxn>
                <a:cxn ang="0">
                  <a:pos x="111" y="12"/>
                </a:cxn>
                <a:cxn ang="0">
                  <a:pos x="1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40" y="12"/>
                </a:cxn>
                <a:cxn ang="0">
                  <a:pos x="40" y="66"/>
                </a:cxn>
              </a:cxnLst>
              <a:rect l="0" t="0" r="r" b="b"/>
              <a:pathLst>
                <a:path w="111" h="66">
                  <a:moveTo>
                    <a:pt x="40" y="66"/>
                  </a:moveTo>
                  <a:lnTo>
                    <a:pt x="71" y="66"/>
                  </a:lnTo>
                  <a:lnTo>
                    <a:pt x="71" y="12"/>
                  </a:lnTo>
                  <a:lnTo>
                    <a:pt x="111" y="12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0" y="12"/>
                  </a:lnTo>
                  <a:lnTo>
                    <a:pt x="40" y="66"/>
                  </a:lnTo>
                  <a:close/>
                </a:path>
              </a:pathLst>
            </a:custGeom>
            <a:solidFill>
              <a:srgbClr val="C220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1" name="Freeform 78"/>
            <p:cNvSpPr>
              <a:spLocks/>
            </p:cNvSpPr>
            <p:nvPr userDrawn="1"/>
          </p:nvSpPr>
          <p:spPr bwMode="auto">
            <a:xfrm>
              <a:off x="7261225" y="4805363"/>
              <a:ext cx="171450" cy="106363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83" y="0"/>
                </a:cxn>
                <a:cxn ang="0">
                  <a:pos x="112" y="0"/>
                </a:cxn>
                <a:cxn ang="0">
                  <a:pos x="112" y="15"/>
                </a:cxn>
                <a:cxn ang="0">
                  <a:pos x="81" y="15"/>
                </a:cxn>
                <a:cxn ang="0">
                  <a:pos x="54" y="15"/>
                </a:cxn>
                <a:cxn ang="0">
                  <a:pos x="41" y="16"/>
                </a:cxn>
                <a:cxn ang="0">
                  <a:pos x="35" y="23"/>
                </a:cxn>
                <a:cxn ang="0">
                  <a:pos x="43" y="30"/>
                </a:cxn>
                <a:cxn ang="0">
                  <a:pos x="58" y="31"/>
                </a:cxn>
                <a:cxn ang="0">
                  <a:pos x="78" y="31"/>
                </a:cxn>
                <a:cxn ang="0">
                  <a:pos x="121" y="52"/>
                </a:cxn>
                <a:cxn ang="0">
                  <a:pos x="83" y="75"/>
                </a:cxn>
                <a:cxn ang="0">
                  <a:pos x="40" y="75"/>
                </a:cxn>
                <a:cxn ang="0">
                  <a:pos x="0" y="75"/>
                </a:cxn>
                <a:cxn ang="0">
                  <a:pos x="0" y="59"/>
                </a:cxn>
                <a:cxn ang="0">
                  <a:pos x="40" y="59"/>
                </a:cxn>
                <a:cxn ang="0">
                  <a:pos x="75" y="59"/>
                </a:cxn>
                <a:cxn ang="0">
                  <a:pos x="88" y="52"/>
                </a:cxn>
                <a:cxn ang="0">
                  <a:pos x="70" y="45"/>
                </a:cxn>
                <a:cxn ang="0">
                  <a:pos x="41" y="45"/>
                </a:cxn>
                <a:cxn ang="0">
                  <a:pos x="0" y="22"/>
                </a:cxn>
                <a:cxn ang="0">
                  <a:pos x="39" y="0"/>
                </a:cxn>
              </a:cxnLst>
              <a:rect l="0" t="0" r="r" b="b"/>
              <a:pathLst>
                <a:path w="121" h="75">
                  <a:moveTo>
                    <a:pt x="39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8" y="15"/>
                    <a:pt x="43" y="16"/>
                    <a:pt x="41" y="16"/>
                  </a:cubicBezTo>
                  <a:cubicBezTo>
                    <a:pt x="37" y="17"/>
                    <a:pt x="35" y="19"/>
                    <a:pt x="35" y="23"/>
                  </a:cubicBezTo>
                  <a:cubicBezTo>
                    <a:pt x="35" y="27"/>
                    <a:pt x="38" y="29"/>
                    <a:pt x="43" y="30"/>
                  </a:cubicBezTo>
                  <a:cubicBezTo>
                    <a:pt x="45" y="30"/>
                    <a:pt x="50" y="31"/>
                    <a:pt x="5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107" y="31"/>
                    <a:pt x="121" y="38"/>
                    <a:pt x="121" y="52"/>
                  </a:cubicBezTo>
                  <a:cubicBezTo>
                    <a:pt x="121" y="63"/>
                    <a:pt x="110" y="75"/>
                    <a:pt x="83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84" y="59"/>
                    <a:pt x="88" y="58"/>
                    <a:pt x="88" y="52"/>
                  </a:cubicBezTo>
                  <a:cubicBezTo>
                    <a:pt x="88" y="46"/>
                    <a:pt x="83" y="45"/>
                    <a:pt x="70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11" y="45"/>
                    <a:pt x="0" y="34"/>
                    <a:pt x="0" y="22"/>
                  </a:cubicBezTo>
                  <a:cubicBezTo>
                    <a:pt x="0" y="12"/>
                    <a:pt x="8" y="0"/>
                    <a:pt x="39" y="0"/>
                  </a:cubicBezTo>
                </a:path>
              </a:pathLst>
            </a:custGeom>
            <a:solidFill>
              <a:srgbClr val="C220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32" name="Freeform 79"/>
            <p:cNvSpPr>
              <a:spLocks noEditPoints="1"/>
            </p:cNvSpPr>
            <p:nvPr userDrawn="1"/>
          </p:nvSpPr>
          <p:spPr bwMode="auto">
            <a:xfrm>
              <a:off x="7462838" y="4805363"/>
              <a:ext cx="180975" cy="106363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0" y="0"/>
                </a:cxn>
                <a:cxn ang="0">
                  <a:pos x="10" y="15"/>
                </a:cxn>
                <a:cxn ang="0">
                  <a:pos x="70" y="15"/>
                </a:cxn>
                <a:cxn ang="0">
                  <a:pos x="94" y="30"/>
                </a:cxn>
                <a:cxn ang="0">
                  <a:pos x="51" y="30"/>
                </a:cxn>
                <a:cxn ang="0">
                  <a:pos x="22" y="32"/>
                </a:cxn>
                <a:cxn ang="0">
                  <a:pos x="0" y="53"/>
                </a:cxn>
                <a:cxn ang="0">
                  <a:pos x="34" y="75"/>
                </a:cxn>
                <a:cxn ang="0">
                  <a:pos x="83" y="75"/>
                </a:cxn>
                <a:cxn ang="0">
                  <a:pos x="93" y="70"/>
                </a:cxn>
                <a:cxn ang="0">
                  <a:pos x="93" y="75"/>
                </a:cxn>
                <a:cxn ang="0">
                  <a:pos x="128" y="75"/>
                </a:cxn>
                <a:cxn ang="0">
                  <a:pos x="128" y="32"/>
                </a:cxn>
                <a:cxn ang="0">
                  <a:pos x="82" y="0"/>
                </a:cxn>
                <a:cxn ang="0">
                  <a:pos x="93" y="58"/>
                </a:cxn>
                <a:cxn ang="0">
                  <a:pos x="50" y="58"/>
                </a:cxn>
                <a:cxn ang="0">
                  <a:pos x="34" y="50"/>
                </a:cxn>
                <a:cxn ang="0">
                  <a:pos x="50" y="42"/>
                </a:cxn>
                <a:cxn ang="0">
                  <a:pos x="93" y="42"/>
                </a:cxn>
                <a:cxn ang="0">
                  <a:pos x="93" y="58"/>
                </a:cxn>
              </a:cxnLst>
              <a:rect l="0" t="0" r="r" b="b"/>
              <a:pathLst>
                <a:path w="128" h="75">
                  <a:moveTo>
                    <a:pt x="8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90" y="15"/>
                    <a:pt x="94" y="21"/>
                    <a:pt x="94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39" y="30"/>
                    <a:pt x="29" y="31"/>
                    <a:pt x="22" y="32"/>
                  </a:cubicBezTo>
                  <a:cubicBezTo>
                    <a:pt x="14" y="33"/>
                    <a:pt x="0" y="40"/>
                    <a:pt x="0" y="53"/>
                  </a:cubicBezTo>
                  <a:cubicBezTo>
                    <a:pt x="0" y="70"/>
                    <a:pt x="22" y="75"/>
                    <a:pt x="34" y="75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91" y="75"/>
                    <a:pt x="93" y="70"/>
                    <a:pt x="93" y="70"/>
                  </a:cubicBezTo>
                  <a:cubicBezTo>
                    <a:pt x="93" y="75"/>
                    <a:pt x="93" y="75"/>
                    <a:pt x="93" y="75"/>
                  </a:cubicBezTo>
                  <a:cubicBezTo>
                    <a:pt x="128" y="75"/>
                    <a:pt x="128" y="75"/>
                    <a:pt x="128" y="75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8" y="10"/>
                    <a:pt x="110" y="0"/>
                    <a:pt x="82" y="0"/>
                  </a:cubicBezTo>
                  <a:moveTo>
                    <a:pt x="93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45" y="58"/>
                    <a:pt x="34" y="57"/>
                    <a:pt x="34" y="50"/>
                  </a:cubicBezTo>
                  <a:cubicBezTo>
                    <a:pt x="34" y="44"/>
                    <a:pt x="41" y="42"/>
                    <a:pt x="50" y="42"/>
                  </a:cubicBezTo>
                  <a:cubicBezTo>
                    <a:pt x="93" y="42"/>
                    <a:pt x="93" y="42"/>
                    <a:pt x="93" y="42"/>
                  </a:cubicBezTo>
                  <a:lnTo>
                    <a:pt x="93" y="58"/>
                  </a:lnTo>
                  <a:close/>
                </a:path>
              </a:pathLst>
            </a:custGeom>
            <a:solidFill>
              <a:srgbClr val="C2202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</p:grpSp>
      <p:sp>
        <p:nvSpPr>
          <p:cNvPr id="27" name="object 17"/>
          <p:cNvSpPr txBox="1">
            <a:spLocks/>
          </p:cNvSpPr>
          <p:nvPr userDrawn="1"/>
        </p:nvSpPr>
        <p:spPr>
          <a:xfrm>
            <a:off x="4351637" y="6450488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algn="ctr"/>
            <a:r>
              <a:rPr lang="en-US" sz="1200" noProof="0" dirty="0" err="1">
                <a:latin typeface="Century Gothic" pitchFamily="34" charset="0"/>
              </a:rPr>
              <a:t>Saft</a:t>
            </a:r>
            <a:r>
              <a:rPr lang="en-US" sz="1200" noProof="0" dirty="0">
                <a:latin typeface="Century Gothic" pitchFamily="34" charset="0"/>
              </a:rPr>
              <a:t> proprietary information –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054021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 marR="4483">
              <a:spcBef>
                <a:spcPts val="13"/>
              </a:spcBef>
            </a:pPr>
            <a:r>
              <a:rPr lang="sv-SE" spc="-26"/>
              <a:t>EVOLIS- </a:t>
            </a:r>
            <a:r>
              <a:rPr lang="sv-SE" spc="35"/>
              <a:t>Saft  </a:t>
            </a:r>
            <a:r>
              <a:rPr lang="sv-SE" spc="22"/>
              <a:t>6-7 </a:t>
            </a:r>
            <a:r>
              <a:rPr lang="sv-SE" spc="31"/>
              <a:t>NOV</a:t>
            </a:r>
            <a:r>
              <a:rPr lang="sv-SE" spc="-62"/>
              <a:t> </a:t>
            </a:r>
            <a:r>
              <a:rPr lang="sv-SE" spc="31"/>
              <a:t>2019</a:t>
            </a:r>
            <a:endParaRPr lang="sv-SE" spc="31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59955">
              <a:lnSpc>
                <a:spcPts val="1244"/>
              </a:lnSpc>
            </a:pPr>
            <a:fld id="{81D60167-4931-47E6-BA6A-407CBD079E47}" type="slidenum">
              <a:rPr lang="fr-FR" sz="1059" spc="53" smtClean="0"/>
              <a:pPr marL="59955">
                <a:lnSpc>
                  <a:spcPts val="1244"/>
                </a:lnSpc>
              </a:pPr>
              <a:t>‹N°›</a:t>
            </a:fld>
            <a:endParaRPr lang="fr-FR" sz="1059"/>
          </a:p>
        </p:txBody>
      </p:sp>
    </p:spTree>
    <p:extLst>
      <p:ext uri="{BB962C8B-B14F-4D97-AF65-F5344CB8AC3E}">
        <p14:creationId xmlns:p14="http://schemas.microsoft.com/office/powerpoint/2010/main" val="2572978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2915" y="1052442"/>
            <a:ext cx="6629400" cy="393826"/>
          </a:xfrm>
        </p:spPr>
        <p:txBody>
          <a:bodyPr lIns="0" tIns="0" rIns="0" bIns="0"/>
          <a:lstStyle>
            <a:lvl1pPr>
              <a:defRPr sz="2559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49494" y="2143023"/>
            <a:ext cx="6693012" cy="149400"/>
          </a:xfrm>
        </p:spPr>
        <p:txBody>
          <a:bodyPr lIns="0" tIns="0" rIns="0" bIns="0"/>
          <a:lstStyle>
            <a:lvl1pPr>
              <a:defRPr sz="971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 marR="4483">
              <a:spcBef>
                <a:spcPts val="13"/>
              </a:spcBef>
            </a:pPr>
            <a:r>
              <a:rPr lang="sv-SE" spc="-26"/>
              <a:t>EVOLIS- </a:t>
            </a:r>
            <a:r>
              <a:rPr lang="sv-SE" spc="35"/>
              <a:t>Saft  </a:t>
            </a:r>
            <a:r>
              <a:rPr lang="sv-SE" spc="22"/>
              <a:t>6-7 </a:t>
            </a:r>
            <a:r>
              <a:rPr lang="sv-SE" spc="31"/>
              <a:t>NOV</a:t>
            </a:r>
            <a:r>
              <a:rPr lang="sv-SE" spc="-62"/>
              <a:t> </a:t>
            </a:r>
            <a:r>
              <a:rPr lang="sv-SE" spc="31"/>
              <a:t>2019</a:t>
            </a:r>
            <a:endParaRPr lang="sv-SE" spc="31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59955">
              <a:lnSpc>
                <a:spcPts val="1244"/>
              </a:lnSpc>
            </a:pPr>
            <a:fld id="{81D60167-4931-47E6-BA6A-407CBD079E47}" type="slidenum">
              <a:rPr lang="fr-FR" sz="1059" spc="53" smtClean="0"/>
              <a:pPr marL="59955">
                <a:lnSpc>
                  <a:spcPts val="1244"/>
                </a:lnSpc>
              </a:pPr>
              <a:t>‹N°›</a:t>
            </a:fld>
            <a:endParaRPr lang="fr-FR" sz="1059"/>
          </a:p>
        </p:txBody>
      </p:sp>
    </p:spTree>
    <p:extLst>
      <p:ext uri="{BB962C8B-B14F-4D97-AF65-F5344CB8AC3E}">
        <p14:creationId xmlns:p14="http://schemas.microsoft.com/office/powerpoint/2010/main" val="3701722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2915" y="1052442"/>
            <a:ext cx="6629400" cy="393826"/>
          </a:xfrm>
        </p:spPr>
        <p:txBody>
          <a:bodyPr lIns="0" tIns="0" rIns="0" bIns="0"/>
          <a:lstStyle>
            <a:lvl1pPr>
              <a:defRPr sz="2559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 marR="4483">
              <a:spcBef>
                <a:spcPts val="13"/>
              </a:spcBef>
            </a:pPr>
            <a:r>
              <a:rPr lang="sv-SE" spc="-26"/>
              <a:t>EVOLIS- </a:t>
            </a:r>
            <a:r>
              <a:rPr lang="sv-SE" spc="35"/>
              <a:t>Saft  </a:t>
            </a:r>
            <a:r>
              <a:rPr lang="sv-SE" spc="22"/>
              <a:t>6-7 </a:t>
            </a:r>
            <a:r>
              <a:rPr lang="sv-SE" spc="31"/>
              <a:t>NOV</a:t>
            </a:r>
            <a:r>
              <a:rPr lang="sv-SE" spc="-62"/>
              <a:t> </a:t>
            </a:r>
            <a:r>
              <a:rPr lang="sv-SE" spc="31"/>
              <a:t>2019</a:t>
            </a:r>
            <a:endParaRPr lang="sv-SE" spc="31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59955">
              <a:lnSpc>
                <a:spcPts val="1244"/>
              </a:lnSpc>
            </a:pPr>
            <a:fld id="{81D60167-4931-47E6-BA6A-407CBD079E47}" type="slidenum">
              <a:rPr lang="fr-FR" sz="1059" spc="53" smtClean="0"/>
              <a:pPr marL="59955">
                <a:lnSpc>
                  <a:spcPts val="1244"/>
                </a:lnSpc>
              </a:pPr>
              <a:t>‹N°›</a:t>
            </a:fld>
            <a:endParaRPr lang="fr-FR" sz="1059"/>
          </a:p>
        </p:txBody>
      </p:sp>
    </p:spTree>
    <p:extLst>
      <p:ext uri="{BB962C8B-B14F-4D97-AF65-F5344CB8AC3E}">
        <p14:creationId xmlns:p14="http://schemas.microsoft.com/office/powerpoint/2010/main" val="1742093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4182" y="1109383"/>
            <a:ext cx="11083636" cy="4924425"/>
          </a:xfrm>
          <a:custGeom>
            <a:avLst/>
            <a:gdLst/>
            <a:ahLst/>
            <a:cxnLst/>
            <a:rect l="l" t="t" r="r" b="b"/>
            <a:pathLst>
              <a:path w="9144000" h="5581015">
                <a:moveTo>
                  <a:pt x="0" y="0"/>
                </a:moveTo>
                <a:lnTo>
                  <a:pt x="9144000" y="0"/>
                </a:lnTo>
                <a:lnTo>
                  <a:pt x="9144000" y="5580888"/>
                </a:lnTo>
                <a:lnTo>
                  <a:pt x="0" y="5580888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k object 17"/>
          <p:cNvSpPr/>
          <p:nvPr/>
        </p:nvSpPr>
        <p:spPr>
          <a:xfrm>
            <a:off x="554182" y="1011218"/>
            <a:ext cx="11083636" cy="1008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k object 18"/>
          <p:cNvSpPr/>
          <p:nvPr/>
        </p:nvSpPr>
        <p:spPr>
          <a:xfrm>
            <a:off x="10869353" y="6154718"/>
            <a:ext cx="199505" cy="941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bk object 19"/>
          <p:cNvSpPr/>
          <p:nvPr/>
        </p:nvSpPr>
        <p:spPr>
          <a:xfrm>
            <a:off x="11176000" y="6173545"/>
            <a:ext cx="66962" cy="75640"/>
          </a:xfrm>
          <a:custGeom>
            <a:avLst/>
            <a:gdLst/>
            <a:ahLst/>
            <a:cxnLst/>
            <a:rect l="l" t="t" r="r" b="b"/>
            <a:pathLst>
              <a:path w="55245" h="85725">
                <a:moveTo>
                  <a:pt x="0" y="0"/>
                </a:moveTo>
                <a:lnTo>
                  <a:pt x="54864" y="0"/>
                </a:lnTo>
                <a:lnTo>
                  <a:pt x="54864" y="85344"/>
                </a:lnTo>
                <a:lnTo>
                  <a:pt x="0" y="85344"/>
                </a:lnTo>
                <a:lnTo>
                  <a:pt x="0" y="0"/>
                </a:lnTo>
                <a:close/>
              </a:path>
            </a:pathLst>
          </a:custGeom>
          <a:solidFill>
            <a:srgbClr val="C11F2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bk object 20"/>
          <p:cNvSpPr/>
          <p:nvPr/>
        </p:nvSpPr>
        <p:spPr>
          <a:xfrm>
            <a:off x="11102110" y="6164804"/>
            <a:ext cx="214745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6784" y="0"/>
                </a:lnTo>
              </a:path>
            </a:pathLst>
          </a:custGeom>
          <a:ln w="22860">
            <a:solidFill>
              <a:srgbClr val="C11F2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bk object 21"/>
          <p:cNvSpPr/>
          <p:nvPr/>
        </p:nvSpPr>
        <p:spPr>
          <a:xfrm>
            <a:off x="10352115" y="6154718"/>
            <a:ext cx="208742" cy="94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bk object 22"/>
          <p:cNvSpPr/>
          <p:nvPr/>
        </p:nvSpPr>
        <p:spPr>
          <a:xfrm>
            <a:off x="10597804" y="6154718"/>
            <a:ext cx="219825" cy="94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bk object 23"/>
          <p:cNvSpPr/>
          <p:nvPr/>
        </p:nvSpPr>
        <p:spPr>
          <a:xfrm>
            <a:off x="10352116" y="6312722"/>
            <a:ext cx="969818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53340">
            <a:solidFill>
              <a:srgbClr val="C11F2D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bk object 24"/>
          <p:cNvSpPr/>
          <p:nvPr/>
        </p:nvSpPr>
        <p:spPr>
          <a:xfrm>
            <a:off x="1209040" y="6196405"/>
            <a:ext cx="0" cy="118782"/>
          </a:xfrm>
          <a:custGeom>
            <a:avLst/>
            <a:gdLst/>
            <a:ahLst/>
            <a:cxnLst/>
            <a:rect l="l" t="t" r="r" b="b"/>
            <a:pathLst>
              <a:path h="134620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10668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bk object 25"/>
          <p:cNvSpPr/>
          <p:nvPr/>
        </p:nvSpPr>
        <p:spPr>
          <a:xfrm>
            <a:off x="554182" y="1210236"/>
            <a:ext cx="11083636" cy="4477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2915" y="1052442"/>
            <a:ext cx="6629400" cy="393826"/>
          </a:xfrm>
        </p:spPr>
        <p:txBody>
          <a:bodyPr lIns="0" tIns="0" rIns="0" bIns="0"/>
          <a:lstStyle>
            <a:lvl1pPr>
              <a:defRPr sz="2559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 marR="4483">
              <a:spcBef>
                <a:spcPts val="13"/>
              </a:spcBef>
            </a:pPr>
            <a:r>
              <a:rPr lang="sv-SE" spc="-26"/>
              <a:t>EVOLIS- </a:t>
            </a:r>
            <a:r>
              <a:rPr lang="sv-SE" spc="35"/>
              <a:t>Saft  </a:t>
            </a:r>
            <a:r>
              <a:rPr lang="sv-SE" spc="22"/>
              <a:t>6-7 </a:t>
            </a:r>
            <a:r>
              <a:rPr lang="sv-SE" spc="31"/>
              <a:t>NOV</a:t>
            </a:r>
            <a:r>
              <a:rPr lang="sv-SE" spc="-62"/>
              <a:t> </a:t>
            </a:r>
            <a:r>
              <a:rPr lang="sv-SE" spc="31"/>
              <a:t>2019</a:t>
            </a:r>
            <a:endParaRPr lang="sv-SE" spc="31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59955">
              <a:lnSpc>
                <a:spcPts val="1244"/>
              </a:lnSpc>
            </a:pPr>
            <a:fld id="{81D60167-4931-47E6-BA6A-407CBD079E47}" type="slidenum">
              <a:rPr lang="fr-FR" sz="1059" spc="53" smtClean="0"/>
              <a:pPr marL="59955">
                <a:lnSpc>
                  <a:spcPts val="1244"/>
                </a:lnSpc>
              </a:pPr>
              <a:t>‹N°›</a:t>
            </a:fld>
            <a:endParaRPr lang="fr-FR" sz="1059"/>
          </a:p>
        </p:txBody>
      </p:sp>
    </p:spTree>
    <p:extLst>
      <p:ext uri="{BB962C8B-B14F-4D97-AF65-F5344CB8AC3E}">
        <p14:creationId xmlns:p14="http://schemas.microsoft.com/office/powerpoint/2010/main" val="3962931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 marR="4483">
              <a:spcBef>
                <a:spcPts val="13"/>
              </a:spcBef>
            </a:pPr>
            <a:r>
              <a:rPr lang="sv-SE" spc="-26"/>
              <a:t>EVOLIS- </a:t>
            </a:r>
            <a:r>
              <a:rPr lang="sv-SE" spc="35"/>
              <a:t>Saft  </a:t>
            </a:r>
            <a:r>
              <a:rPr lang="sv-SE" spc="22"/>
              <a:t>6-7 </a:t>
            </a:r>
            <a:r>
              <a:rPr lang="sv-SE" spc="31"/>
              <a:t>NOV</a:t>
            </a:r>
            <a:r>
              <a:rPr lang="sv-SE" spc="-62"/>
              <a:t> </a:t>
            </a:r>
            <a:r>
              <a:rPr lang="sv-SE" spc="31"/>
              <a:t>2019</a:t>
            </a:r>
            <a:endParaRPr lang="sv-SE" spc="31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59955">
              <a:lnSpc>
                <a:spcPts val="1244"/>
              </a:lnSpc>
            </a:pPr>
            <a:fld id="{81D60167-4931-47E6-BA6A-407CBD079E47}" type="slidenum">
              <a:rPr lang="fr-FR" sz="1059" spc="53" smtClean="0"/>
              <a:pPr marL="59955">
                <a:lnSpc>
                  <a:spcPts val="1244"/>
                </a:lnSpc>
              </a:pPr>
              <a:t>‹N°›</a:t>
            </a:fld>
            <a:endParaRPr lang="fr-FR" sz="1059"/>
          </a:p>
        </p:txBody>
      </p:sp>
    </p:spTree>
    <p:extLst>
      <p:ext uri="{BB962C8B-B14F-4D97-AF65-F5344CB8AC3E}">
        <p14:creationId xmlns:p14="http://schemas.microsoft.com/office/powerpoint/2010/main" val="300375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 userDrawn="1"/>
        </p:nvSpPr>
        <p:spPr>
          <a:xfrm>
            <a:off x="0" y="0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4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37634" y="1"/>
            <a:ext cx="11319933" cy="99906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Agenda</a:t>
            </a:r>
          </a:p>
        </p:txBody>
      </p:sp>
      <p:sp>
        <p:nvSpPr>
          <p:cNvPr id="7" name="object 3"/>
          <p:cNvSpPr/>
          <p:nvPr userDrawn="1"/>
        </p:nvSpPr>
        <p:spPr>
          <a:xfrm>
            <a:off x="2" y="1003301"/>
            <a:ext cx="9655333" cy="5235195"/>
          </a:xfrm>
          <a:custGeom>
            <a:avLst/>
            <a:gdLst>
              <a:gd name="connsiteX0" fmla="*/ 7306297 w 7306297"/>
              <a:gd name="connsiteY0" fmla="*/ 0 h 5806795"/>
              <a:gd name="connsiteX1" fmla="*/ 0 w 7306297"/>
              <a:gd name="connsiteY1" fmla="*/ 0 h 5806795"/>
              <a:gd name="connsiteX2" fmla="*/ 0 w 7306297"/>
              <a:gd name="connsiteY2" fmla="*/ 5806795 h 5806795"/>
              <a:gd name="connsiteX3" fmla="*/ 6016490 w 7306297"/>
              <a:gd name="connsiteY3" fmla="*/ 5806795 h 5806795"/>
              <a:gd name="connsiteX4" fmla="*/ 7306297 w 7306297"/>
              <a:gd name="connsiteY4" fmla="*/ 0 h 580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6297" h="5806795">
                <a:moveTo>
                  <a:pt x="7306297" y="0"/>
                </a:moveTo>
                <a:lnTo>
                  <a:pt x="0" y="0"/>
                </a:lnTo>
                <a:lnTo>
                  <a:pt x="0" y="5806795"/>
                </a:lnTo>
                <a:lnTo>
                  <a:pt x="6016490" y="5806795"/>
                </a:lnTo>
                <a:lnTo>
                  <a:pt x="7306297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37634" y="1600200"/>
            <a:ext cx="7382569" cy="4638296"/>
          </a:xfrm>
        </p:spPr>
        <p:txBody>
          <a:bodyPr>
            <a:normAutofit/>
          </a:bodyPr>
          <a:lstStyle>
            <a:lvl1pPr marL="609585" indent="-609585">
              <a:buFont typeface="+mj-lt"/>
              <a:buAutoNum type="arabicPeriod"/>
              <a:defRPr sz="29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Type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218768"/>
            <a:ext cx="12192000" cy="63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22" name="Connecteur droit 21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7">
            <a:extLst>
              <a:ext uri="{FF2B5EF4-FFF2-40B4-BE49-F238E27FC236}">
                <a16:creationId xmlns:a16="http://schemas.microsoft.com/office/drawing/2014/main" id="{8CFDD78F-A6E8-4F02-B732-D76430BE0026}"/>
              </a:ext>
            </a:extLst>
          </p:cNvPr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3163F9F-2ADE-4030-8282-0D599D5B76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aphicFrame>
        <p:nvGraphicFramePr>
          <p:cNvPr id="8" name="Obje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695733" y="1508787"/>
            <a:ext cx="7630551" cy="3360373"/>
          </a:xfrm>
        </p:spPr>
        <p:txBody>
          <a:bodyPr anchor="ctr"/>
          <a:lstStyle>
            <a:lvl1pPr algn="l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cxnSp>
        <p:nvCxnSpPr>
          <p:cNvPr id="20" name="Connecteur droit 19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ject 17"/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68068C-4C17-469C-AFC5-274D9105DE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37634" y="1892830"/>
            <a:ext cx="11319932" cy="42333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 baseline="0"/>
            </a:lvl3pPr>
            <a:lvl4pPr>
              <a:defRPr sz="16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537634" y="1316567"/>
            <a:ext cx="8439151" cy="576263"/>
          </a:xfrm>
        </p:spPr>
        <p:txBody>
          <a:bodyPr>
            <a:noAutofit/>
          </a:bodyPr>
          <a:lstStyle>
            <a:lvl1pPr marL="0" indent="0">
              <a:buNone/>
              <a:defRPr sz="2667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56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slide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3" name="Obje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 userDrawn="1"/>
        </p:nvSpPr>
        <p:spPr>
          <a:xfrm>
            <a:off x="-1" y="-2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6" name="Forme libre 25"/>
          <p:cNvSpPr/>
          <p:nvPr userDrawn="1"/>
        </p:nvSpPr>
        <p:spPr>
          <a:xfrm>
            <a:off x="-1" y="999066"/>
            <a:ext cx="6162649" cy="5244721"/>
          </a:xfrm>
          <a:custGeom>
            <a:avLst/>
            <a:gdLst>
              <a:gd name="connsiteX0" fmla="*/ 0 w 4586908"/>
              <a:gd name="connsiteY0" fmla="*/ 0 h 5616038"/>
              <a:gd name="connsiteX1" fmla="*/ 4586908 w 4586908"/>
              <a:gd name="connsiteY1" fmla="*/ 0 h 5616038"/>
              <a:gd name="connsiteX2" fmla="*/ 3950435 w 4586908"/>
              <a:gd name="connsiteY2" fmla="*/ 5616038 h 5616038"/>
              <a:gd name="connsiteX3" fmla="*/ 0 w 4586908"/>
              <a:gd name="connsiteY3" fmla="*/ 5583400 h 5616038"/>
              <a:gd name="connsiteX4" fmla="*/ 0 w 4586908"/>
              <a:gd name="connsiteY4" fmla="*/ 0 h 56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908" h="5616038">
                <a:moveTo>
                  <a:pt x="0" y="0"/>
                </a:moveTo>
                <a:lnTo>
                  <a:pt x="4586908" y="0"/>
                </a:lnTo>
                <a:lnTo>
                  <a:pt x="3950435" y="5616038"/>
                </a:lnTo>
                <a:lnTo>
                  <a:pt x="0" y="558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99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0" y="6231467"/>
            <a:ext cx="12192000" cy="626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Forme libre 5"/>
          <p:cNvSpPr/>
          <p:nvPr userDrawn="1"/>
        </p:nvSpPr>
        <p:spPr>
          <a:xfrm>
            <a:off x="1" y="999068"/>
            <a:ext cx="6162649" cy="5244721"/>
          </a:xfrm>
          <a:custGeom>
            <a:avLst/>
            <a:gdLst>
              <a:gd name="connsiteX0" fmla="*/ 0 w 4586908"/>
              <a:gd name="connsiteY0" fmla="*/ 0 h 5616038"/>
              <a:gd name="connsiteX1" fmla="*/ 4586908 w 4586908"/>
              <a:gd name="connsiteY1" fmla="*/ 0 h 5616038"/>
              <a:gd name="connsiteX2" fmla="*/ 3950435 w 4586908"/>
              <a:gd name="connsiteY2" fmla="*/ 5616038 h 5616038"/>
              <a:gd name="connsiteX3" fmla="*/ 0 w 4586908"/>
              <a:gd name="connsiteY3" fmla="*/ 5583400 h 5616038"/>
              <a:gd name="connsiteX4" fmla="*/ 0 w 4586908"/>
              <a:gd name="connsiteY4" fmla="*/ 0 h 56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6908" h="5616038">
                <a:moveTo>
                  <a:pt x="0" y="0"/>
                </a:moveTo>
                <a:lnTo>
                  <a:pt x="4586908" y="0"/>
                </a:lnTo>
                <a:lnTo>
                  <a:pt x="3950435" y="5616038"/>
                </a:lnTo>
                <a:lnTo>
                  <a:pt x="0" y="558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537634" y="1220755"/>
            <a:ext cx="5270335" cy="2305051"/>
          </a:xfrm>
        </p:spPr>
        <p:txBody>
          <a:bodyPr>
            <a:normAutofit/>
          </a:bodyPr>
          <a:lstStyle>
            <a:lvl1pPr marL="0" indent="0">
              <a:buNone/>
              <a:defRPr sz="2933"/>
            </a:lvl1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cxnSp>
        <p:nvCxnSpPr>
          <p:cNvPr id="21" name="Connecteur droit 20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 userDrawn="1"/>
        </p:nvGrpSpPr>
        <p:grpSpPr>
          <a:xfrm>
            <a:off x="0" y="995680"/>
            <a:ext cx="12192000" cy="5235787"/>
            <a:chOff x="403225" y="746760"/>
            <a:chExt cx="8489950" cy="392684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3225" y="746760"/>
              <a:ext cx="8489950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403225" y="4673600"/>
              <a:ext cx="8489255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bject 17"/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A9D043F-C54C-4A2B-BF77-7F67806960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3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pour une image  10"/>
          <p:cNvSpPr>
            <a:spLocks noGrp="1"/>
          </p:cNvSpPr>
          <p:nvPr>
            <p:ph type="pic" sz="quarter" idx="13" hasCustomPrompt="1"/>
          </p:nvPr>
        </p:nvSpPr>
        <p:spPr>
          <a:xfrm>
            <a:off x="-13163" y="1001918"/>
            <a:ext cx="3119669" cy="5229549"/>
          </a:xfrm>
        </p:spPr>
        <p:txBody>
          <a:bodyPr/>
          <a:lstStyle/>
          <a:p>
            <a:r>
              <a:rPr lang="en-US" dirty="0"/>
              <a:t>Click on the icon to add an image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3695734" y="1535113"/>
            <a:ext cx="81618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3695734" y="2174875"/>
            <a:ext cx="81618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46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37634" y="3621022"/>
            <a:ext cx="5558367" cy="250514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88022" y="3621022"/>
            <a:ext cx="5552612" cy="250514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37634" y="3140969"/>
            <a:ext cx="5558367" cy="480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88022" y="3140969"/>
            <a:ext cx="5552612" cy="480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263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vmlDrawing" Target="../drawings/vmlDrawing6.v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6.bin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vmlDrawing" Target="../drawings/vmlDrawing11.v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oleObject" Target="../embeddings/oleObject11.bin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2" y="78885"/>
            <a:ext cx="8373291" cy="7278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endParaRPr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2323" y="132696"/>
            <a:ext cx="3055926" cy="84817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8660674" y="980871"/>
            <a:ext cx="3694957" cy="450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i="1" dirty="0">
                <a:solidFill>
                  <a:srgbClr val="FF0000"/>
                </a:solidFill>
              </a:rPr>
              <a:t>Journée occasion 2019</a:t>
            </a: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10734917" y="6335885"/>
            <a:ext cx="1285434" cy="323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50000"/>
              <a:buFontTx/>
              <a:buNone/>
              <a:defRPr sz="16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06/11/2019</a:t>
            </a:r>
          </a:p>
        </p:txBody>
      </p:sp>
      <p:sp>
        <p:nvSpPr>
          <p:cNvPr id="10" name="Espace réservé de la date 2"/>
          <p:cNvSpPr txBox="1">
            <a:spLocks/>
          </p:cNvSpPr>
          <p:nvPr userDrawn="1"/>
        </p:nvSpPr>
        <p:spPr>
          <a:xfrm>
            <a:off x="215192" y="6335885"/>
            <a:ext cx="3466013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www.argus-chariot.com</a:t>
            </a:r>
          </a:p>
        </p:txBody>
      </p:sp>
    </p:spTree>
    <p:extLst>
      <p:ext uri="{BB962C8B-B14F-4D97-AF65-F5344CB8AC3E}">
        <p14:creationId xmlns:p14="http://schemas.microsoft.com/office/powerpoint/2010/main" val="16304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50000"/>
        <a:buFontTx/>
        <a:buNone/>
        <a:defRPr sz="1600" b="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iapositive think-cell" r:id="rId14" imgW="270" imgH="270" progId="TCLayout.ActiveDocument.1">
                  <p:embed/>
                </p:oleObj>
              </mc:Choice>
              <mc:Fallback>
                <p:oleObj name="Diapositive think-cell" r:id="rId14" imgW="270" imgH="270" progId="TCLayout.ActiveDocument.1">
                  <p:embed/>
                  <p:pic>
                    <p:nvPicPr>
                      <p:cNvPr id="7" name="Objet 6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7634" y="1"/>
            <a:ext cx="11319933" cy="99906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7634" y="1612901"/>
            <a:ext cx="11044767" cy="45132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19403" y="6356351"/>
            <a:ext cx="1354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20" name="Groupe 19"/>
          <p:cNvGrpSpPr/>
          <p:nvPr userDrawn="1"/>
        </p:nvGrpSpPr>
        <p:grpSpPr>
          <a:xfrm>
            <a:off x="0" y="995680"/>
            <a:ext cx="12192000" cy="5235787"/>
            <a:chOff x="403225" y="746760"/>
            <a:chExt cx="8489950" cy="3926840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403225" y="746760"/>
              <a:ext cx="8489950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403225" y="4673600"/>
              <a:ext cx="8489255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23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7"/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D13A2FA-C900-46D2-87DD-036F01383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1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2933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55591" indent="-355591" algn="l" defTabSz="1219170" rtl="0" eaLnBrk="1" latinLnBrk="0" hangingPunct="1">
        <a:spcBef>
          <a:spcPts val="800"/>
        </a:spcBef>
        <a:spcAft>
          <a:spcPts val="80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33" indent="-380990" algn="l" defTabSz="1219170" rtl="0" eaLnBrk="1" latinLnBrk="0" hangingPunct="1">
        <a:spcBef>
          <a:spcPts val="8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77357" indent="-304792" algn="l" defTabSz="1219170" rtl="0" eaLnBrk="1" latinLnBrk="0" hangingPunct="1">
        <a:spcBef>
          <a:spcPts val="800"/>
        </a:spcBef>
        <a:spcAft>
          <a:spcPts val="800"/>
        </a:spcAft>
        <a:buSzPct val="70000"/>
        <a:buFont typeface="Century Gothic" panose="020B0502020202020204" pitchFamily="34" charset="0"/>
        <a:buChar char="○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32948" indent="-304792" algn="l" defTabSz="1219170" rtl="0" eaLnBrk="1" latinLnBrk="0" hangingPunct="1">
        <a:spcBef>
          <a:spcPts val="800"/>
        </a:spcBef>
        <a:spcAft>
          <a:spcPts val="8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/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Diapositive think-cell" r:id="rId15" imgW="270" imgH="270" progId="TCLayout.ActiveDocument.1">
                  <p:embed/>
                </p:oleObj>
              </mc:Choice>
              <mc:Fallback>
                <p:oleObj name="Diapositive think-cell" r:id="rId15" imgW="270" imgH="270" progId="TCLayout.ActiveDocument.1">
                  <p:embed/>
                  <p:pic>
                    <p:nvPicPr>
                      <p:cNvPr id="7" name="Objet 6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7634" y="1"/>
            <a:ext cx="11319933" cy="99906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7634" y="1612901"/>
            <a:ext cx="11044767" cy="45132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19403" y="6356351"/>
            <a:ext cx="1354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20" name="Groupe 19"/>
          <p:cNvGrpSpPr/>
          <p:nvPr userDrawn="1"/>
        </p:nvGrpSpPr>
        <p:grpSpPr>
          <a:xfrm>
            <a:off x="0" y="995680"/>
            <a:ext cx="12192000" cy="5235787"/>
            <a:chOff x="403225" y="746760"/>
            <a:chExt cx="8489950" cy="3926840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403225" y="746760"/>
              <a:ext cx="8489950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403225" y="4673600"/>
              <a:ext cx="8489255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23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7">
            <a:extLst>
              <a:ext uri="{FF2B5EF4-FFF2-40B4-BE49-F238E27FC236}">
                <a16:creationId xmlns:a16="http://schemas.microsoft.com/office/drawing/2014/main" id="{D8EC2B83-D056-4BA2-BCB8-74D25E66853E}"/>
              </a:ext>
            </a:extLst>
          </p:cNvPr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1D8AE4F-4E7E-4FF9-8140-52DDB9D9F74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5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2933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55591" indent="-355591" algn="l" defTabSz="1219170" rtl="0" eaLnBrk="1" latinLnBrk="0" hangingPunct="1">
        <a:spcBef>
          <a:spcPts val="800"/>
        </a:spcBef>
        <a:spcAft>
          <a:spcPts val="80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33" indent="-380990" algn="l" defTabSz="1219170" rtl="0" eaLnBrk="1" latinLnBrk="0" hangingPunct="1">
        <a:spcBef>
          <a:spcPts val="8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77357" indent="-304792" algn="l" defTabSz="1219170" rtl="0" eaLnBrk="1" latinLnBrk="0" hangingPunct="1">
        <a:spcBef>
          <a:spcPts val="800"/>
        </a:spcBef>
        <a:spcAft>
          <a:spcPts val="800"/>
        </a:spcAft>
        <a:buSzPct val="70000"/>
        <a:buFont typeface="Century Gothic" panose="020B0502020202020204" pitchFamily="34" charset="0"/>
        <a:buChar char="○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32948" indent="-304792" algn="l" defTabSz="1219170" rtl="0" eaLnBrk="1" latinLnBrk="0" hangingPunct="1">
        <a:spcBef>
          <a:spcPts val="800"/>
        </a:spcBef>
        <a:spcAft>
          <a:spcPts val="8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/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Diapositive think-cell" r:id="rId15" imgW="270" imgH="270" progId="TCLayout.ActiveDocument.1">
                  <p:embed/>
                </p:oleObj>
              </mc:Choice>
              <mc:Fallback>
                <p:oleObj name="Diapositive think-cell" r:id="rId15" imgW="270" imgH="270" progId="TCLayout.ActiveDocument.1">
                  <p:embed/>
                  <p:pic>
                    <p:nvPicPr>
                      <p:cNvPr id="7" name="Objet 6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7634" y="1"/>
            <a:ext cx="11319933" cy="99906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7634" y="1612901"/>
            <a:ext cx="11044767" cy="45132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fr-FR" dirty="0"/>
              <a:t>First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19402" y="6356351"/>
            <a:ext cx="2071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52D2473F-88A5-49A5-A347-C33A6A16DE0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20" name="Groupe 19"/>
          <p:cNvGrpSpPr/>
          <p:nvPr userDrawn="1"/>
        </p:nvGrpSpPr>
        <p:grpSpPr>
          <a:xfrm>
            <a:off x="0" y="995680"/>
            <a:ext cx="12192000" cy="5235787"/>
            <a:chOff x="403225" y="746760"/>
            <a:chExt cx="8489950" cy="3926840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403225" y="746760"/>
              <a:ext cx="8489950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403225" y="4673600"/>
              <a:ext cx="8489255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>
              <a:outerShdw blurRad="38100" dist="38100" dir="1740000" algn="tl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23"/>
          <p:cNvCxnSpPr/>
          <p:nvPr userDrawn="1"/>
        </p:nvCxnSpPr>
        <p:spPr>
          <a:xfrm>
            <a:off x="719403" y="6448745"/>
            <a:ext cx="0" cy="180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7">
            <a:extLst>
              <a:ext uri="{FF2B5EF4-FFF2-40B4-BE49-F238E27FC236}">
                <a16:creationId xmlns:a16="http://schemas.microsoft.com/office/drawing/2014/main" id="{1C66A381-D422-4FA5-A61B-7BFB1F06517F}"/>
              </a:ext>
            </a:extLst>
          </p:cNvPr>
          <p:cNvSpPr txBox="1">
            <a:spLocks/>
          </p:cNvSpPr>
          <p:nvPr userDrawn="1"/>
        </p:nvSpPr>
        <p:spPr>
          <a:xfrm>
            <a:off x="4351637" y="6405331"/>
            <a:ext cx="348872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/>
            <a:r>
              <a:rPr lang="fr-FR" sz="1200" dirty="0">
                <a:latin typeface="Century Gothic" pitchFamily="34" charset="0"/>
              </a:rPr>
              <a:t>Informations propriété de </a:t>
            </a:r>
            <a:r>
              <a:rPr lang="fr-FR" sz="1200" dirty="0" err="1">
                <a:latin typeface="Century Gothic" pitchFamily="34" charset="0"/>
              </a:rPr>
              <a:t>Saft</a:t>
            </a:r>
            <a:r>
              <a:rPr lang="fr-FR" sz="1200" dirty="0">
                <a:latin typeface="Century Gothic" pitchFamily="34" charset="0"/>
              </a:rPr>
              <a:t> – Confidentiel</a:t>
            </a:r>
            <a:endParaRPr lang="fr-FR" sz="1200" spc="-7" dirty="0">
              <a:latin typeface="Century Gothic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5710B88-4DE2-424C-9428-B5089715A8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082" y="6345707"/>
            <a:ext cx="1120485" cy="3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2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2933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55591" indent="-355591" algn="l" defTabSz="1219170" rtl="0" eaLnBrk="1" latinLnBrk="0" hangingPunct="1">
        <a:spcBef>
          <a:spcPts val="800"/>
        </a:spcBef>
        <a:spcAft>
          <a:spcPts val="80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33" indent="-380990" algn="l" defTabSz="1219170" rtl="0" eaLnBrk="1" latinLnBrk="0" hangingPunct="1">
        <a:spcBef>
          <a:spcPts val="8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77357" indent="-304792" algn="l" defTabSz="1219170" rtl="0" eaLnBrk="1" latinLnBrk="0" hangingPunct="1">
        <a:spcBef>
          <a:spcPts val="800"/>
        </a:spcBef>
        <a:spcAft>
          <a:spcPts val="800"/>
        </a:spcAft>
        <a:buSzPct val="70000"/>
        <a:buFont typeface="Century Gothic" panose="020B0502020202020204" pitchFamily="34" charset="0"/>
        <a:buChar char="○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32948" indent="-304792" algn="l" defTabSz="1219170" rtl="0" eaLnBrk="1" latinLnBrk="0" hangingPunct="1">
        <a:spcBef>
          <a:spcPts val="800"/>
        </a:spcBef>
        <a:spcAft>
          <a:spcPts val="8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4182" y="1109383"/>
            <a:ext cx="11083636" cy="4924425"/>
          </a:xfrm>
          <a:custGeom>
            <a:avLst/>
            <a:gdLst/>
            <a:ahLst/>
            <a:cxnLst/>
            <a:rect l="l" t="t" r="r" b="b"/>
            <a:pathLst>
              <a:path w="9144000" h="5581015">
                <a:moveTo>
                  <a:pt x="0" y="0"/>
                </a:moveTo>
                <a:lnTo>
                  <a:pt x="9144000" y="0"/>
                </a:lnTo>
                <a:lnTo>
                  <a:pt x="9144000" y="5580888"/>
                </a:lnTo>
                <a:lnTo>
                  <a:pt x="0" y="5580888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2915" y="1052442"/>
            <a:ext cx="662940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49494" y="2143023"/>
            <a:ext cx="669301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66642" y="6156040"/>
            <a:ext cx="831273" cy="217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6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 marR="4483">
              <a:spcBef>
                <a:spcPts val="13"/>
              </a:spcBef>
            </a:pPr>
            <a:r>
              <a:rPr lang="sv-SE" spc="-26"/>
              <a:t>EVOLIS- </a:t>
            </a:r>
            <a:r>
              <a:rPr lang="sv-SE" spc="35"/>
              <a:t>Saft  </a:t>
            </a:r>
            <a:r>
              <a:rPr lang="sv-SE" spc="22"/>
              <a:t>6-7 </a:t>
            </a:r>
            <a:r>
              <a:rPr lang="sv-SE" spc="31"/>
              <a:t>NOV</a:t>
            </a:r>
            <a:r>
              <a:rPr lang="sv-SE" spc="-62"/>
              <a:t> </a:t>
            </a:r>
            <a:r>
              <a:rPr lang="sv-SE" spc="31"/>
              <a:t>2019</a:t>
            </a:r>
            <a:endParaRPr lang="sv-SE" spc="31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07638" y="6143984"/>
            <a:ext cx="21551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88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59955">
              <a:lnSpc>
                <a:spcPts val="1244"/>
              </a:lnSpc>
            </a:pPr>
            <a:fld id="{81D60167-4931-47E6-BA6A-407CBD079E47}" type="slidenum">
              <a:rPr lang="fr-FR" sz="1059" spc="53" smtClean="0"/>
              <a:pPr marL="59955">
                <a:lnSpc>
                  <a:spcPts val="1244"/>
                </a:lnSpc>
              </a:pPr>
              <a:t>‹N°›</a:t>
            </a:fld>
            <a:endParaRPr lang="fr-FR" sz="1059"/>
          </a:p>
        </p:txBody>
      </p:sp>
    </p:spTree>
    <p:extLst>
      <p:ext uri="{BB962C8B-B14F-4D97-AF65-F5344CB8AC3E}">
        <p14:creationId xmlns:p14="http://schemas.microsoft.com/office/powerpoint/2010/main" val="7195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65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6" Type="http://schemas.openxmlformats.org/officeDocument/2006/relationships/tags" Target="../tags/tag27.xml"/><Relationship Id="rId11" Type="http://schemas.openxmlformats.org/officeDocument/2006/relationships/image" Target="../media/image64.emf"/><Relationship Id="rId5" Type="http://schemas.openxmlformats.org/officeDocument/2006/relationships/tags" Target="../tags/tag26.xml"/><Relationship Id="rId10" Type="http://schemas.openxmlformats.org/officeDocument/2006/relationships/oleObject" Target="../embeddings/oleObject21.bin"/><Relationship Id="rId4" Type="http://schemas.openxmlformats.org/officeDocument/2006/relationships/tags" Target="../tags/tag25.xml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29.xml"/><Relationship Id="rId7" Type="http://schemas.openxmlformats.org/officeDocument/2006/relationships/image" Target="../media/image69.jpeg"/><Relationship Id="rId2" Type="http://schemas.openxmlformats.org/officeDocument/2006/relationships/tags" Target="../tags/tag2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3.jpe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72.jpeg"/><Relationship Id="rId2" Type="http://schemas.openxmlformats.org/officeDocument/2006/relationships/tags" Target="../tags/tag30.xml"/><Relationship Id="rId1" Type="http://schemas.openxmlformats.org/officeDocument/2006/relationships/vmlDrawing" Target="../drawings/vmlDrawing23.vml"/><Relationship Id="rId6" Type="http://schemas.openxmlformats.org/officeDocument/2006/relationships/tags" Target="../tags/tag34.xml"/><Relationship Id="rId11" Type="http://schemas.openxmlformats.org/officeDocument/2006/relationships/image" Target="../media/image71.png"/><Relationship Id="rId5" Type="http://schemas.openxmlformats.org/officeDocument/2006/relationships/tags" Target="../tags/tag33.xml"/><Relationship Id="rId10" Type="http://schemas.openxmlformats.org/officeDocument/2006/relationships/image" Target="../media/image70.jpeg"/><Relationship Id="rId4" Type="http://schemas.openxmlformats.org/officeDocument/2006/relationships/tags" Target="../tags/tag32.xml"/><Relationship Id="rId9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79.emf"/><Relationship Id="rId2" Type="http://schemas.openxmlformats.org/officeDocument/2006/relationships/tags" Target="../tags/tag35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80.jp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Relationship Id="rId1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38.xml"/><Relationship Id="rId7" Type="http://schemas.openxmlformats.org/officeDocument/2006/relationships/image" Target="../media/image79.emf"/><Relationship Id="rId2" Type="http://schemas.openxmlformats.org/officeDocument/2006/relationships/tags" Target="../tags/tag3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tags" Target="../tags/tag40.xml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tags" Target="../tags/tag3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9.emf"/><Relationship Id="rId11" Type="http://schemas.openxmlformats.org/officeDocument/2006/relationships/image" Target="../media/image99.pn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Layout" Target="../diagrams/layout2.xml"/><Relationship Id="rId18" Type="http://schemas.microsoft.com/office/2007/relationships/hdphoto" Target="../media/hdphoto4.wdp"/><Relationship Id="rId3" Type="http://schemas.openxmlformats.org/officeDocument/2006/relationships/image" Target="../media/image106.png"/><Relationship Id="rId7" Type="http://schemas.openxmlformats.org/officeDocument/2006/relationships/diagramQuickStyle" Target="../diagrams/quickStyle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7.xml"/><Relationship Id="rId6" Type="http://schemas.openxmlformats.org/officeDocument/2006/relationships/diagramLayout" Target="../diagrams/layout1.xml"/><Relationship Id="rId11" Type="http://schemas.microsoft.com/office/2007/relationships/hdphoto" Target="../media/hdphoto3.wdp"/><Relationship Id="rId5" Type="http://schemas.openxmlformats.org/officeDocument/2006/relationships/diagramData" Target="../diagrams/data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107.png"/><Relationship Id="rId4" Type="http://schemas.microsoft.com/office/2007/relationships/hdphoto" Target="../media/hdphoto2.wdp"/><Relationship Id="rId9" Type="http://schemas.microsoft.com/office/2007/relationships/diagramDrawing" Target="../diagrams/drawing1.xml"/><Relationship Id="rId1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0.jp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3" Type="http://schemas.openxmlformats.org/officeDocument/2006/relationships/tags" Target="../tags/tag20.xml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2.emf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5" Type="http://schemas.openxmlformats.org/officeDocument/2006/relationships/image" Target="../media/image39.jpeg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2" Type="http://schemas.openxmlformats.org/officeDocument/2006/relationships/tags" Target="../tags/tag19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6.jpe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30.jpe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5.jpeg"/><Relationship Id="rId19" Type="http://schemas.openxmlformats.org/officeDocument/2006/relationships/hyperlink" Target="http://www.google.com/url?sa=i&amp;rct=j&amp;q=&amp;esrc=s&amp;source=images&amp;cd=&amp;cad=rja&amp;uact=8&amp;ved=0CAcQjRxqFQoTCIvsksLqwcgCFQtYPgodvYoPDg&amp;url=http://www.dakotafinancialnews.com/zacks-downgrades-itron-to-sell-itri/189224/&amp;psig=AFQjCNEMAduOo8AR8FlGUfUqvU6VpgFQqA&amp;ust=1444907627321968" TargetMode="External"/><Relationship Id="rId31" Type="http://schemas.openxmlformats.org/officeDocument/2006/relationships/image" Target="../media/image4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4.jpeg"/><Relationship Id="rId14" Type="http://schemas.openxmlformats.org/officeDocument/2006/relationships/image" Target="../media/image29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94360" y="1478102"/>
            <a:ext cx="9942862" cy="9427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Saft &amp; la technologie lithium-ion</a:t>
            </a:r>
          </a:p>
        </p:txBody>
      </p:sp>
      <p:sp>
        <p:nvSpPr>
          <p:cNvPr id="3" name="Sous-titre 2"/>
          <p:cNvSpPr txBox="1">
            <a:spLocks/>
          </p:cNvSpPr>
          <p:nvPr/>
        </p:nvSpPr>
        <p:spPr bwMode="auto">
          <a:xfrm>
            <a:off x="3646868" y="2420888"/>
            <a:ext cx="8292583" cy="4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rgbClr val="E8147B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fr-FR" altLang="fr-FR" dirty="0">
                <a:solidFill>
                  <a:srgbClr val="0067B8"/>
                </a:solidFill>
                <a:latin typeface="Calibri"/>
              </a:rPr>
              <a:t>François </a:t>
            </a:r>
            <a:r>
              <a:rPr lang="fr-FR" altLang="fr-FR" dirty="0" err="1">
                <a:solidFill>
                  <a:srgbClr val="0067B8"/>
                </a:solidFill>
                <a:latin typeface="Calibri"/>
              </a:rPr>
              <a:t>Linck</a:t>
            </a:r>
            <a:r>
              <a:rPr lang="fr-FR" altLang="fr-FR" dirty="0">
                <a:solidFill>
                  <a:srgbClr val="0067B8"/>
                </a:solidFill>
                <a:latin typeface="Calibri"/>
              </a:rPr>
              <a:t>, Philippe Blanchard et Emmanuel Maubert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01C240-3DA3-4983-A023-55F1EED783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54" y="2886891"/>
            <a:ext cx="3248705" cy="324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1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Excellence opérationnelle : quatre piliers pour renforcer la performance</a:t>
            </a:r>
            <a:endParaRPr lang="fr-FR" dirty="0"/>
          </a:p>
        </p:txBody>
      </p:sp>
      <p:grpSp>
        <p:nvGrpSpPr>
          <p:cNvPr id="34" name="Groupe 33"/>
          <p:cNvGrpSpPr/>
          <p:nvPr/>
        </p:nvGrpSpPr>
        <p:grpSpPr>
          <a:xfrm>
            <a:off x="3862454" y="1165321"/>
            <a:ext cx="3474565" cy="657225"/>
            <a:chOff x="1200149" y="4752974"/>
            <a:chExt cx="2995878" cy="657225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1200149" y="4819371"/>
              <a:ext cx="2661190" cy="494400"/>
            </a:xfrm>
            <a:prstGeom prst="roundRect">
              <a:avLst/>
            </a:prstGeom>
            <a:solidFill>
              <a:srgbClr val="F18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fr-FR" sz="1600" b="1" dirty="0">
                  <a:solidFill>
                    <a:prstClr val="white"/>
                  </a:solidFill>
                  <a:latin typeface="Century Gothic" pitchFamily="34" charset="0"/>
                </a:rPr>
                <a:t>Culture de sécurité</a:t>
              </a:r>
            </a:p>
          </p:txBody>
        </p:sp>
        <p:sp>
          <p:nvSpPr>
            <p:cNvPr id="36" name="Ellipse 35"/>
            <p:cNvSpPr/>
            <p:nvPr/>
          </p:nvSpPr>
          <p:spPr>
            <a:xfrm>
              <a:off x="3629024" y="4752974"/>
              <a:ext cx="567003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7849603" y="1159762"/>
            <a:ext cx="3580356" cy="657225"/>
            <a:chOff x="1191352" y="4752974"/>
            <a:chExt cx="2996910" cy="657225"/>
          </a:xfrm>
        </p:grpSpPr>
        <p:sp>
          <p:nvSpPr>
            <p:cNvPr id="38" name="Rectangle à coins arrondis 37"/>
            <p:cNvSpPr/>
            <p:nvPr/>
          </p:nvSpPr>
          <p:spPr>
            <a:xfrm>
              <a:off x="1191352" y="4833771"/>
              <a:ext cx="2581275" cy="48000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fr-FR" sz="1600" b="1" dirty="0">
                  <a:solidFill>
                    <a:prstClr val="white"/>
                  </a:solidFill>
                  <a:latin typeface="Century Gothic" pitchFamily="34" charset="0"/>
                </a:rPr>
                <a:t>Lean</a:t>
              </a:r>
            </a:p>
          </p:txBody>
        </p:sp>
        <p:sp>
          <p:nvSpPr>
            <p:cNvPr id="39" name="Ellipse 38"/>
            <p:cNvSpPr/>
            <p:nvPr/>
          </p:nvSpPr>
          <p:spPr>
            <a:xfrm>
              <a:off x="3637823" y="4752974"/>
              <a:ext cx="550439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862454" y="3480381"/>
            <a:ext cx="3474567" cy="657225"/>
            <a:chOff x="1200149" y="4752974"/>
            <a:chExt cx="2995879" cy="657225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1200149" y="4844282"/>
              <a:ext cx="2661190" cy="500064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fr-FR" sz="1600" b="1" dirty="0" err="1">
                  <a:solidFill>
                    <a:prstClr val="white"/>
                  </a:solidFill>
                  <a:latin typeface="Century Gothic" pitchFamily="34" charset="0"/>
                </a:rPr>
                <a:t>Industrie 4.0</a:t>
              </a:r>
            </a:p>
          </p:txBody>
        </p:sp>
        <p:sp>
          <p:nvSpPr>
            <p:cNvPr id="42" name="Ellipse 41"/>
            <p:cNvSpPr/>
            <p:nvPr/>
          </p:nvSpPr>
          <p:spPr>
            <a:xfrm>
              <a:off x="3629025" y="4752974"/>
              <a:ext cx="567003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7856443" y="3491353"/>
            <a:ext cx="3569445" cy="657225"/>
            <a:chOff x="1171532" y="4752974"/>
            <a:chExt cx="3012484" cy="657225"/>
          </a:xfrm>
        </p:grpSpPr>
        <p:sp>
          <p:nvSpPr>
            <p:cNvPr id="44" name="Rectangle à coins arrondis 43"/>
            <p:cNvSpPr/>
            <p:nvPr/>
          </p:nvSpPr>
          <p:spPr>
            <a:xfrm>
              <a:off x="1171532" y="4833771"/>
              <a:ext cx="2604811" cy="480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fr-FR" sz="1600" b="1" dirty="0">
                  <a:solidFill>
                    <a:prstClr val="white"/>
                  </a:solidFill>
                  <a:latin typeface="Century Gothic" pitchFamily="34" charset="0"/>
                </a:rPr>
                <a:t>Collaboration</a:t>
              </a:r>
            </a:p>
          </p:txBody>
        </p:sp>
        <p:sp>
          <p:nvSpPr>
            <p:cNvPr id="45" name="Ellipse 44"/>
            <p:cNvSpPr/>
            <p:nvPr/>
          </p:nvSpPr>
          <p:spPr>
            <a:xfrm>
              <a:off x="3629025" y="4752974"/>
              <a:ext cx="554991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56" name="Espace réservé du contenu 3"/>
          <p:cNvSpPr>
            <a:spLocks noGrp="1"/>
          </p:cNvSpPr>
          <p:nvPr>
            <p:ph sz="quarter" idx="4"/>
          </p:nvPr>
        </p:nvSpPr>
        <p:spPr>
          <a:xfrm>
            <a:off x="3910438" y="1741791"/>
            <a:ext cx="2985325" cy="1491351"/>
          </a:xfrm>
        </p:spPr>
        <p:txBody>
          <a:bodyPr>
            <a:noAutofit/>
          </a:bodyPr>
          <a:lstStyle/>
          <a:p>
            <a:r>
              <a:rPr lang="fr-FR" sz="1333" dirty="0"/>
              <a:t>Plan d’action mondial à l'égard d'une démarche </a:t>
            </a:r>
            <a:r>
              <a:rPr lang="fr-FR" sz="1333" b="1" dirty="0"/>
              <a:t>zéro accident</a:t>
            </a:r>
          </a:p>
          <a:p>
            <a:r>
              <a:rPr lang="fr-FR" sz="1333" dirty="0"/>
              <a:t>La culture de sécurité en tant que pierre angulaire de notre </a:t>
            </a:r>
            <a:r>
              <a:rPr lang="fr-FR" sz="1333" b="1" dirty="0"/>
              <a:t>qualité</a:t>
            </a:r>
            <a:r>
              <a:rPr lang="fr-FR" sz="1333" dirty="0"/>
              <a:t> et de notre </a:t>
            </a:r>
            <a:r>
              <a:rPr lang="fr-FR" sz="1333" b="1" dirty="0"/>
              <a:t>efficacité</a:t>
            </a:r>
            <a:endParaRPr lang="fr-FR" sz="1333" dirty="0"/>
          </a:p>
        </p:txBody>
      </p:sp>
      <p:sp>
        <p:nvSpPr>
          <p:cNvPr id="57" name="Espace réservé du contenu 3"/>
          <p:cNvSpPr txBox="1">
            <a:spLocks/>
          </p:cNvSpPr>
          <p:nvPr/>
        </p:nvSpPr>
        <p:spPr>
          <a:xfrm>
            <a:off x="7860114" y="1730363"/>
            <a:ext cx="3686911" cy="205774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Tx/>
            </a:pPr>
            <a:r>
              <a:rPr lang="fr-FR" sz="1333" dirty="0">
                <a:solidFill>
                  <a:prstClr val="black"/>
                </a:solidFill>
              </a:rPr>
              <a:t>Depuis 2004, le</a:t>
            </a:r>
            <a:r>
              <a:rPr lang="fr-FR" sz="1333" b="1" dirty="0">
                <a:solidFill>
                  <a:prstClr val="black"/>
                </a:solidFill>
              </a:rPr>
              <a:t> « Saft World Class Program »</a:t>
            </a:r>
            <a:r>
              <a:rPr lang="fr-FR" sz="1333" dirty="0">
                <a:solidFill>
                  <a:prstClr val="black"/>
                </a:solidFill>
              </a:rPr>
              <a:t> a permis de mettre en oeuvre les</a:t>
            </a:r>
            <a:r>
              <a:rPr lang="fr-FR" sz="1333" b="1" dirty="0">
                <a:solidFill>
                  <a:prstClr val="black"/>
                </a:solidFill>
              </a:rPr>
              <a:t> normes Lean</a:t>
            </a:r>
            <a:r>
              <a:rPr lang="fr-FR" sz="1333" dirty="0">
                <a:solidFill>
                  <a:prstClr val="black"/>
                </a:solidFill>
              </a:rPr>
              <a:t> les plus rigoureuses sur l'ensemble de nos sites</a:t>
            </a:r>
          </a:p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Tx/>
            </a:pPr>
            <a:r>
              <a:rPr lang="fr-FR" sz="1333" dirty="0">
                <a:solidFill>
                  <a:prstClr val="black"/>
                </a:solidFill>
              </a:rPr>
              <a:t>TPM, flux tirés, équipes autonomes, chaîne d'approvisionnement Lean, ingénierie Lean...   </a:t>
            </a:r>
          </a:p>
        </p:txBody>
      </p:sp>
      <p:sp>
        <p:nvSpPr>
          <p:cNvPr id="58" name="Espace réservé du contenu 3"/>
          <p:cNvSpPr txBox="1">
            <a:spLocks/>
          </p:cNvSpPr>
          <p:nvPr/>
        </p:nvSpPr>
        <p:spPr>
          <a:xfrm>
            <a:off x="3940677" y="4072309"/>
            <a:ext cx="2955087" cy="176181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>
                <a:prstClr val="black"/>
              </a:buClr>
            </a:pPr>
            <a:r>
              <a:rPr lang="fr-FR" sz="1333" dirty="0">
                <a:solidFill>
                  <a:prstClr val="black"/>
                </a:solidFill>
              </a:rPr>
              <a:t>En 2016, lancement d'un </a:t>
            </a:r>
            <a:r>
              <a:rPr lang="fr-FR" sz="1333" b="1" dirty="0">
                <a:solidFill>
                  <a:prstClr val="black"/>
                </a:solidFill>
              </a:rPr>
              <a:t>Programme de transformation numérique</a:t>
            </a:r>
            <a:r>
              <a:rPr lang="fr-FR" sz="1333" dirty="0">
                <a:solidFill>
                  <a:prstClr val="black"/>
                </a:solidFill>
              </a:rPr>
              <a:t> très ambitieux couvrant toutes les activités</a:t>
            </a:r>
          </a:p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>
                <a:prstClr val="black"/>
              </a:buClr>
            </a:pPr>
            <a:r>
              <a:rPr lang="fr-FR" sz="1333" dirty="0">
                <a:solidFill>
                  <a:prstClr val="black"/>
                </a:solidFill>
              </a:rPr>
              <a:t>Automatisation accrue, gestion des données, portails collaboratifs, diagnostics en ligne…  </a:t>
            </a:r>
          </a:p>
        </p:txBody>
      </p:sp>
      <p:sp>
        <p:nvSpPr>
          <p:cNvPr id="59" name="Espace réservé du contenu 3"/>
          <p:cNvSpPr txBox="1">
            <a:spLocks/>
          </p:cNvSpPr>
          <p:nvPr/>
        </p:nvSpPr>
        <p:spPr>
          <a:xfrm>
            <a:off x="7890351" y="4071753"/>
            <a:ext cx="3514237" cy="149135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Tx/>
            </a:pPr>
            <a:r>
              <a:rPr lang="fr-FR" sz="1333" b="1" dirty="0">
                <a:solidFill>
                  <a:prstClr val="black"/>
                </a:solidFill>
              </a:rPr>
              <a:t>Une équipe mondiale Saft </a:t>
            </a:r>
            <a:r>
              <a:rPr lang="fr-FR" sz="1333" dirty="0">
                <a:solidFill>
                  <a:prstClr val="black"/>
                </a:solidFill>
              </a:rPr>
              <a:t>partageant les informations en temps réel et des communautés dédiées à des domaines d'expertise ciblés</a:t>
            </a:r>
          </a:p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Tx/>
            </a:pPr>
            <a:r>
              <a:rPr lang="fr-FR" sz="1333" dirty="0">
                <a:solidFill>
                  <a:prstClr val="black"/>
                </a:solidFill>
              </a:rPr>
              <a:t>Démarche à </a:t>
            </a:r>
            <a:r>
              <a:rPr lang="fr-FR" sz="1333" b="1" dirty="0">
                <a:solidFill>
                  <a:prstClr val="black"/>
                </a:solidFill>
              </a:rPr>
              <a:t>étendre</a:t>
            </a:r>
            <a:r>
              <a:rPr lang="fr-FR" sz="1333" dirty="0">
                <a:solidFill>
                  <a:prstClr val="black"/>
                </a:solidFill>
              </a:rPr>
              <a:t> aux partenaires extérieurs (clients, fournisseurs, R&amp;D…)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694" y="3535410"/>
            <a:ext cx="379485" cy="5000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525" y="1306045"/>
            <a:ext cx="380777" cy="4051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629" y="3599454"/>
            <a:ext cx="416913" cy="41907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933" y="1298672"/>
            <a:ext cx="433380" cy="391177"/>
          </a:xfrm>
          <a:prstGeom prst="rect">
            <a:avLst/>
          </a:prstGeom>
        </p:spPr>
      </p:pic>
      <p:pic>
        <p:nvPicPr>
          <p:cNvPr id="10" name="Espace réservé pour une image  9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1" r="5261"/>
          <a:stretch>
            <a:fillRect/>
          </a:stretch>
        </p:blipFill>
        <p:spPr>
          <a:xfrm>
            <a:off x="-13161" y="1015108"/>
            <a:ext cx="3105121" cy="5208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23C436-CB0F-4BDD-AE87-FC69FA80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98A0F3-EF67-42F2-A39A-36B9CFB9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10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76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7634" y="-48126"/>
            <a:ext cx="11319933" cy="999065"/>
          </a:xfrm>
        </p:spPr>
        <p:txBody>
          <a:bodyPr/>
          <a:lstStyle/>
          <a:p>
            <a:r>
              <a:rPr lang="fr-FR" dirty="0" err="1"/>
              <a:t>Développement durable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7834446" y="1108132"/>
            <a:ext cx="3257527" cy="657225"/>
            <a:chOff x="5875834" y="783473"/>
            <a:chExt cx="2443145" cy="492919"/>
          </a:xfrm>
        </p:grpSpPr>
        <p:grpSp>
          <p:nvGrpSpPr>
            <p:cNvPr id="37" name="Groupe 36"/>
            <p:cNvGrpSpPr/>
            <p:nvPr/>
          </p:nvGrpSpPr>
          <p:grpSpPr>
            <a:xfrm>
              <a:off x="5875834" y="783473"/>
              <a:ext cx="2443145" cy="492919"/>
              <a:chOff x="1150870" y="4710196"/>
              <a:chExt cx="3054693" cy="657225"/>
            </a:xfrm>
          </p:grpSpPr>
          <p:sp>
            <p:nvSpPr>
              <p:cNvPr id="38" name="Rectangle à coins arrondis 37"/>
              <p:cNvSpPr/>
              <p:nvPr/>
            </p:nvSpPr>
            <p:spPr>
              <a:xfrm>
                <a:off x="1150870" y="4752975"/>
                <a:ext cx="2894223" cy="480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fr-FR" sz="1600" b="1" dirty="0">
                    <a:solidFill>
                      <a:prstClr val="white"/>
                    </a:solidFill>
                    <a:latin typeface="Century Gothic" pitchFamily="34" charset="0"/>
                  </a:rPr>
                  <a:t>Conception durable</a:t>
                </a:r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3588909" y="4710196"/>
                <a:ext cx="616654" cy="65722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fr-FR" dirty="0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2867" y="834431"/>
              <a:ext cx="434965" cy="366614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4015859" y="1069864"/>
            <a:ext cx="3242844" cy="657600"/>
            <a:chOff x="3011894" y="754773"/>
            <a:chExt cx="2432133" cy="493200"/>
          </a:xfrm>
        </p:grpSpPr>
        <p:grpSp>
          <p:nvGrpSpPr>
            <p:cNvPr id="34" name="Groupe 33"/>
            <p:cNvGrpSpPr/>
            <p:nvPr/>
          </p:nvGrpSpPr>
          <p:grpSpPr>
            <a:xfrm>
              <a:off x="3011894" y="754773"/>
              <a:ext cx="2432133" cy="493200"/>
              <a:chOff x="989929" y="4813853"/>
              <a:chExt cx="3242846" cy="534767"/>
            </a:xfrm>
          </p:grpSpPr>
          <p:sp>
            <p:nvSpPr>
              <p:cNvPr id="35" name="Rectangle à coins arrondis 34"/>
              <p:cNvSpPr/>
              <p:nvPr/>
            </p:nvSpPr>
            <p:spPr>
              <a:xfrm>
                <a:off x="989929" y="4872102"/>
                <a:ext cx="3086392" cy="3903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fr-FR" sz="1600" b="1" dirty="0">
                    <a:solidFill>
                      <a:prstClr val="white"/>
                    </a:solidFill>
                    <a:latin typeface="Century Gothic" pitchFamily="34" charset="0"/>
                  </a:rPr>
                  <a:t>Énergie propre</a:t>
                </a:r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3575550" y="4813853"/>
                <a:ext cx="657225" cy="53476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fr-FR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3833" y="825003"/>
              <a:ext cx="407464" cy="342269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4015860" y="3784711"/>
            <a:ext cx="3244261" cy="657600"/>
            <a:chOff x="3011895" y="2790908"/>
            <a:chExt cx="2433196" cy="493200"/>
          </a:xfrm>
        </p:grpSpPr>
        <p:grpSp>
          <p:nvGrpSpPr>
            <p:cNvPr id="40" name="Groupe 39"/>
            <p:cNvGrpSpPr/>
            <p:nvPr/>
          </p:nvGrpSpPr>
          <p:grpSpPr>
            <a:xfrm>
              <a:off x="3011895" y="2790908"/>
              <a:ext cx="2424111" cy="493200"/>
              <a:chOff x="989930" y="4828694"/>
              <a:chExt cx="3232150" cy="514369"/>
            </a:xfrm>
          </p:grpSpPr>
          <p:sp>
            <p:nvSpPr>
              <p:cNvPr id="41" name="Rectangle à coins arrondis 40"/>
              <p:cNvSpPr/>
              <p:nvPr/>
            </p:nvSpPr>
            <p:spPr>
              <a:xfrm>
                <a:off x="989930" y="4886325"/>
                <a:ext cx="3086396" cy="375452"/>
              </a:xfrm>
              <a:prstGeom prst="roundRect">
                <a:avLst/>
              </a:prstGeom>
              <a:solidFill>
                <a:srgbClr val="122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fr-FR" sz="1600" b="1" dirty="0">
                    <a:solidFill>
                      <a:prstClr val="white"/>
                    </a:solidFill>
                    <a:latin typeface="Century Gothic" pitchFamily="34" charset="0"/>
                  </a:rPr>
                  <a:t>Économie circulaire</a:t>
                </a: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3564856" y="4828694"/>
                <a:ext cx="657224" cy="51436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122F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fr-FR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3996" y="2810993"/>
              <a:ext cx="511095" cy="422749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7825541" y="3741752"/>
            <a:ext cx="3258503" cy="657600"/>
            <a:chOff x="5869155" y="2758689"/>
            <a:chExt cx="2443877" cy="493200"/>
          </a:xfrm>
        </p:grpSpPr>
        <p:grpSp>
          <p:nvGrpSpPr>
            <p:cNvPr id="43" name="Groupe 42"/>
            <p:cNvGrpSpPr/>
            <p:nvPr/>
          </p:nvGrpSpPr>
          <p:grpSpPr>
            <a:xfrm>
              <a:off x="5869155" y="2758689"/>
              <a:ext cx="2443877" cy="493200"/>
              <a:chOff x="1150684" y="4789344"/>
              <a:chExt cx="3066903" cy="552009"/>
            </a:xfrm>
          </p:grpSpPr>
          <p:sp>
            <p:nvSpPr>
              <p:cNvPr id="44" name="Rectangle à coins arrondis 43"/>
              <p:cNvSpPr/>
              <p:nvPr/>
            </p:nvSpPr>
            <p:spPr>
              <a:xfrm>
                <a:off x="1150684" y="4886325"/>
                <a:ext cx="2904920" cy="402926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fr-FR" sz="1600" b="1" dirty="0">
                    <a:solidFill>
                      <a:prstClr val="white"/>
                    </a:solidFill>
                    <a:latin typeface="Century Gothic" pitchFamily="34" charset="0"/>
                  </a:rPr>
                  <a:t>Fabrication</a:t>
                </a:r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3598654" y="4789344"/>
                <a:ext cx="618933" cy="55200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fr-FR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7859416" y="2852961"/>
              <a:ext cx="378628" cy="291170"/>
              <a:chOff x="3264756" y="2635744"/>
              <a:chExt cx="833546" cy="644412"/>
            </a:xfrm>
          </p:grpSpPr>
          <p:sp>
            <p:nvSpPr>
              <p:cNvPr id="50" name="object 27"/>
              <p:cNvSpPr/>
              <p:nvPr/>
            </p:nvSpPr>
            <p:spPr>
              <a:xfrm>
                <a:off x="3764927" y="2635744"/>
                <a:ext cx="33337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333375" h="330834">
                    <a:moveTo>
                      <a:pt x="301536" y="149987"/>
                    </a:moveTo>
                    <a:lnTo>
                      <a:pt x="299390" y="137201"/>
                    </a:lnTo>
                    <a:lnTo>
                      <a:pt x="296053" y="124825"/>
                    </a:lnTo>
                    <a:lnTo>
                      <a:pt x="291593" y="112924"/>
                    </a:lnTo>
                    <a:lnTo>
                      <a:pt x="286079" y="101563"/>
                    </a:lnTo>
                    <a:lnTo>
                      <a:pt x="309702" y="80352"/>
                    </a:lnTo>
                    <a:lnTo>
                      <a:pt x="275056" y="39509"/>
                    </a:lnTo>
                    <a:lnTo>
                      <a:pt x="250736" y="59855"/>
                    </a:lnTo>
                    <a:lnTo>
                      <a:pt x="240468" y="52512"/>
                    </a:lnTo>
                    <a:lnTo>
                      <a:pt x="229512" y="46110"/>
                    </a:lnTo>
                    <a:lnTo>
                      <a:pt x="217902" y="40722"/>
                    </a:lnTo>
                    <a:lnTo>
                      <a:pt x="205676" y="36424"/>
                    </a:lnTo>
                    <a:lnTo>
                      <a:pt x="207263" y="4559"/>
                    </a:lnTo>
                    <a:lnTo>
                      <a:pt x="153720" y="0"/>
                    </a:lnTo>
                    <a:lnTo>
                      <a:pt x="151002" y="31483"/>
                    </a:lnTo>
                    <a:lnTo>
                      <a:pt x="138220" y="33544"/>
                    </a:lnTo>
                    <a:lnTo>
                      <a:pt x="125821" y="36773"/>
                    </a:lnTo>
                    <a:lnTo>
                      <a:pt x="113874" y="41119"/>
                    </a:lnTo>
                    <a:lnTo>
                      <a:pt x="102450" y="46529"/>
                    </a:lnTo>
                    <a:lnTo>
                      <a:pt x="80886" y="22923"/>
                    </a:lnTo>
                    <a:lnTo>
                      <a:pt x="39827" y="57277"/>
                    </a:lnTo>
                    <a:lnTo>
                      <a:pt x="60147" y="81330"/>
                    </a:lnTo>
                    <a:lnTo>
                      <a:pt x="52658" y="91498"/>
                    </a:lnTo>
                    <a:lnTo>
                      <a:pt x="46126" y="102403"/>
                    </a:lnTo>
                    <a:lnTo>
                      <a:pt x="40621" y="113971"/>
                    </a:lnTo>
                    <a:lnTo>
                      <a:pt x="36215" y="126132"/>
                    </a:lnTo>
                    <a:lnTo>
                      <a:pt x="4610" y="124675"/>
                    </a:lnTo>
                    <a:lnTo>
                      <a:pt x="0" y="177825"/>
                    </a:lnTo>
                    <a:lnTo>
                      <a:pt x="31089" y="180505"/>
                    </a:lnTo>
                    <a:lnTo>
                      <a:pt x="33130" y="193307"/>
                    </a:lnTo>
                    <a:lnTo>
                      <a:pt x="36361" y="205711"/>
                    </a:lnTo>
                    <a:lnTo>
                      <a:pt x="40720" y="217651"/>
                    </a:lnTo>
                    <a:lnTo>
                      <a:pt x="46146" y="229061"/>
                    </a:lnTo>
                    <a:lnTo>
                      <a:pt x="23139" y="250190"/>
                    </a:lnTo>
                    <a:lnTo>
                      <a:pt x="57734" y="291007"/>
                    </a:lnTo>
                    <a:lnTo>
                      <a:pt x="81279" y="271348"/>
                    </a:lnTo>
                    <a:lnTo>
                      <a:pt x="91509" y="278724"/>
                    </a:lnTo>
                    <a:lnTo>
                      <a:pt x="102452" y="285174"/>
                    </a:lnTo>
                    <a:lnTo>
                      <a:pt x="114045" y="290622"/>
                    </a:lnTo>
                    <a:lnTo>
                      <a:pt x="126223" y="294995"/>
                    </a:lnTo>
                    <a:lnTo>
                      <a:pt x="125552" y="325932"/>
                    </a:lnTo>
                    <a:lnTo>
                      <a:pt x="179082" y="330542"/>
                    </a:lnTo>
                    <a:lnTo>
                      <a:pt x="181736" y="300126"/>
                    </a:lnTo>
                    <a:lnTo>
                      <a:pt x="194534" y="298064"/>
                    </a:lnTo>
                    <a:lnTo>
                      <a:pt x="206945" y="294844"/>
                    </a:lnTo>
                    <a:lnTo>
                      <a:pt x="218898" y="290513"/>
                    </a:lnTo>
                    <a:lnTo>
                      <a:pt x="230322" y="285116"/>
                    </a:lnTo>
                    <a:lnTo>
                      <a:pt x="251891" y="307594"/>
                    </a:lnTo>
                    <a:lnTo>
                      <a:pt x="293014" y="273227"/>
                    </a:lnTo>
                    <a:lnTo>
                      <a:pt x="273024" y="249656"/>
                    </a:lnTo>
                    <a:lnTo>
                      <a:pt x="280435" y="239424"/>
                    </a:lnTo>
                    <a:lnTo>
                      <a:pt x="286891" y="228486"/>
                    </a:lnTo>
                    <a:lnTo>
                      <a:pt x="292327" y="216898"/>
                    </a:lnTo>
                    <a:lnTo>
                      <a:pt x="296676" y="204712"/>
                    </a:lnTo>
                    <a:lnTo>
                      <a:pt x="328193" y="205892"/>
                    </a:lnTo>
                    <a:lnTo>
                      <a:pt x="332790" y="152666"/>
                    </a:lnTo>
                    <a:lnTo>
                      <a:pt x="301536" y="149987"/>
                    </a:lnTo>
                    <a:close/>
                  </a:path>
                </a:pathLst>
              </a:custGeom>
              <a:ln w="9525">
                <a:solidFill>
                  <a:schemeClr val="tx2"/>
                </a:solidFill>
              </a:ln>
            </p:spPr>
            <p:txBody>
              <a:bodyPr wrap="square" lIns="0" tIns="0" rIns="0" bIns="0" rtlCol="0"/>
              <a:lstStyle/>
              <a:p>
                <a:pPr defTabSz="1219170"/>
                <a:endParaRPr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" name="object 28"/>
              <p:cNvSpPr/>
              <p:nvPr/>
            </p:nvSpPr>
            <p:spPr>
              <a:xfrm>
                <a:off x="3843755" y="2714420"/>
                <a:ext cx="175260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74625">
                    <a:moveTo>
                      <a:pt x="174918" y="94589"/>
                    </a:moveTo>
                    <a:lnTo>
                      <a:pt x="162799" y="131951"/>
                    </a:lnTo>
                    <a:lnTo>
                      <a:pt x="135734" y="159607"/>
                    </a:lnTo>
                    <a:lnTo>
                      <a:pt x="88138" y="174272"/>
                    </a:lnTo>
                    <a:lnTo>
                      <a:pt x="72578" y="172277"/>
                    </a:lnTo>
                    <a:lnTo>
                      <a:pt x="36372" y="157773"/>
                    </a:lnTo>
                    <a:lnTo>
                      <a:pt x="10482" y="127001"/>
                    </a:lnTo>
                    <a:lnTo>
                      <a:pt x="0" y="92495"/>
                    </a:lnTo>
                    <a:lnTo>
                      <a:pt x="53" y="80785"/>
                    </a:lnTo>
                    <a:lnTo>
                      <a:pt x="11957" y="42908"/>
                    </a:lnTo>
                    <a:lnTo>
                      <a:pt x="38779" y="15105"/>
                    </a:lnTo>
                    <a:lnTo>
                      <a:pt x="86132" y="0"/>
                    </a:lnTo>
                    <a:lnTo>
                      <a:pt x="101872" y="1974"/>
                    </a:lnTo>
                    <a:lnTo>
                      <a:pt x="138263" y="16256"/>
                    </a:lnTo>
                    <a:lnTo>
                      <a:pt x="164370" y="47033"/>
                    </a:lnTo>
                    <a:lnTo>
                      <a:pt x="175033" y="93071"/>
                    </a:lnTo>
                    <a:lnTo>
                      <a:pt x="174918" y="94589"/>
                    </a:lnTo>
                    <a:close/>
                  </a:path>
                </a:pathLst>
              </a:custGeom>
              <a:ln w="9525">
                <a:solidFill>
                  <a:schemeClr val="tx2"/>
                </a:solidFill>
              </a:ln>
            </p:spPr>
            <p:txBody>
              <a:bodyPr wrap="square" lIns="0" tIns="0" rIns="0" bIns="0" rtlCol="0"/>
              <a:lstStyle/>
              <a:p>
                <a:pPr defTabSz="1219170"/>
                <a:endParaRPr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" name="object 29"/>
              <p:cNvSpPr/>
              <p:nvPr/>
            </p:nvSpPr>
            <p:spPr>
              <a:xfrm>
                <a:off x="3808810" y="3054990"/>
                <a:ext cx="222885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222250">
                    <a:moveTo>
                      <a:pt x="169557" y="40233"/>
                    </a:moveTo>
                    <a:lnTo>
                      <a:pt x="179565" y="21513"/>
                    </a:lnTo>
                    <a:lnTo>
                      <a:pt x="147599" y="4724"/>
                    </a:lnTo>
                    <a:lnTo>
                      <a:pt x="137528" y="23596"/>
                    </a:lnTo>
                    <a:lnTo>
                      <a:pt x="125303" y="20917"/>
                    </a:lnTo>
                    <a:lnTo>
                      <a:pt x="112695" y="19933"/>
                    </a:lnTo>
                    <a:lnTo>
                      <a:pt x="96354" y="0"/>
                    </a:lnTo>
                    <a:lnTo>
                      <a:pt x="61721" y="10668"/>
                    </a:lnTo>
                    <a:lnTo>
                      <a:pt x="68021" y="31076"/>
                    </a:lnTo>
                    <a:lnTo>
                      <a:pt x="57109" y="37981"/>
                    </a:lnTo>
                    <a:lnTo>
                      <a:pt x="47420" y="46249"/>
                    </a:lnTo>
                    <a:lnTo>
                      <a:pt x="21983" y="43395"/>
                    </a:lnTo>
                    <a:lnTo>
                      <a:pt x="4991" y="75272"/>
                    </a:lnTo>
                    <a:lnTo>
                      <a:pt x="23787" y="85178"/>
                    </a:lnTo>
                    <a:lnTo>
                      <a:pt x="20936" y="97388"/>
                    </a:lnTo>
                    <a:lnTo>
                      <a:pt x="19819" y="110002"/>
                    </a:lnTo>
                    <a:lnTo>
                      <a:pt x="0" y="126326"/>
                    </a:lnTo>
                    <a:lnTo>
                      <a:pt x="10553" y="160705"/>
                    </a:lnTo>
                    <a:lnTo>
                      <a:pt x="30657" y="154520"/>
                    </a:lnTo>
                    <a:lnTo>
                      <a:pt x="37570" y="165440"/>
                    </a:lnTo>
                    <a:lnTo>
                      <a:pt x="45848" y="175114"/>
                    </a:lnTo>
                    <a:lnTo>
                      <a:pt x="43281" y="200139"/>
                    </a:lnTo>
                    <a:lnTo>
                      <a:pt x="75247" y="216890"/>
                    </a:lnTo>
                    <a:lnTo>
                      <a:pt x="84975" y="198678"/>
                    </a:lnTo>
                    <a:lnTo>
                      <a:pt x="97193" y="201400"/>
                    </a:lnTo>
                    <a:lnTo>
                      <a:pt x="109807" y="202444"/>
                    </a:lnTo>
                    <a:lnTo>
                      <a:pt x="126466" y="221627"/>
                    </a:lnTo>
                    <a:lnTo>
                      <a:pt x="161112" y="210959"/>
                    </a:lnTo>
                    <a:lnTo>
                      <a:pt x="155079" y="191274"/>
                    </a:lnTo>
                    <a:lnTo>
                      <a:pt x="165996" y="184347"/>
                    </a:lnTo>
                    <a:lnTo>
                      <a:pt x="175693" y="176090"/>
                    </a:lnTo>
                    <a:lnTo>
                      <a:pt x="200837" y="178206"/>
                    </a:lnTo>
                    <a:lnTo>
                      <a:pt x="217881" y="146342"/>
                    </a:lnTo>
                    <a:lnTo>
                      <a:pt x="199440" y="136639"/>
                    </a:lnTo>
                    <a:lnTo>
                      <a:pt x="202181" y="124407"/>
                    </a:lnTo>
                    <a:lnTo>
                      <a:pt x="203218" y="111798"/>
                    </a:lnTo>
                    <a:lnTo>
                      <a:pt x="222872" y="95338"/>
                    </a:lnTo>
                    <a:lnTo>
                      <a:pt x="212280" y="60921"/>
                    </a:lnTo>
                    <a:lnTo>
                      <a:pt x="192062" y="67119"/>
                    </a:lnTo>
                    <a:lnTo>
                      <a:pt x="185058" y="56275"/>
                    </a:lnTo>
                    <a:lnTo>
                      <a:pt x="176702" y="46669"/>
                    </a:lnTo>
                    <a:lnTo>
                      <a:pt x="169557" y="40233"/>
                    </a:lnTo>
                    <a:close/>
                  </a:path>
                </a:pathLst>
              </a:custGeom>
              <a:ln w="9525">
                <a:solidFill>
                  <a:schemeClr val="tx2"/>
                </a:solidFill>
              </a:ln>
            </p:spPr>
            <p:txBody>
              <a:bodyPr wrap="square" lIns="0" tIns="0" rIns="0" bIns="0" rtlCol="0"/>
              <a:lstStyle/>
              <a:p>
                <a:pPr defTabSz="1219170"/>
                <a:endParaRPr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" name="object 30"/>
              <p:cNvSpPr/>
              <p:nvPr/>
            </p:nvSpPr>
            <p:spPr>
              <a:xfrm>
                <a:off x="3861676" y="3107764"/>
                <a:ext cx="118110" cy="116839"/>
              </a:xfrm>
              <a:custGeom>
                <a:avLst/>
                <a:gdLst/>
                <a:ahLst/>
                <a:cxnLst/>
                <a:rect l="l" t="t" r="r" b="b"/>
                <a:pathLst>
                  <a:path w="118110" h="116839">
                    <a:moveTo>
                      <a:pt x="115205" y="40990"/>
                    </a:moveTo>
                    <a:lnTo>
                      <a:pt x="117618" y="53629"/>
                    </a:lnTo>
                    <a:lnTo>
                      <a:pt x="117258" y="66080"/>
                    </a:lnTo>
                    <a:lnTo>
                      <a:pt x="114315" y="78010"/>
                    </a:lnTo>
                    <a:lnTo>
                      <a:pt x="88351" y="109030"/>
                    </a:lnTo>
                    <a:lnTo>
                      <a:pt x="52022" y="116823"/>
                    </a:lnTo>
                    <a:lnTo>
                      <a:pt x="40322" y="114404"/>
                    </a:lnTo>
                    <a:lnTo>
                      <a:pt x="8135" y="88877"/>
                    </a:lnTo>
                    <a:lnTo>
                      <a:pt x="0" y="52612"/>
                    </a:lnTo>
                    <a:lnTo>
                      <a:pt x="2285" y="41013"/>
                    </a:lnTo>
                    <a:lnTo>
                      <a:pt x="27846" y="8543"/>
                    </a:lnTo>
                    <a:lnTo>
                      <a:pt x="64265" y="0"/>
                    </a:lnTo>
                    <a:lnTo>
                      <a:pt x="75823" y="2071"/>
                    </a:lnTo>
                    <a:lnTo>
                      <a:pt x="112569" y="33997"/>
                    </a:lnTo>
                    <a:lnTo>
                      <a:pt x="115205" y="40990"/>
                    </a:lnTo>
                    <a:close/>
                  </a:path>
                </a:pathLst>
              </a:custGeom>
              <a:ln w="9525">
                <a:solidFill>
                  <a:schemeClr val="tx2"/>
                </a:solidFill>
              </a:ln>
            </p:spPr>
            <p:txBody>
              <a:bodyPr wrap="square" lIns="0" tIns="0" rIns="0" bIns="0" rtlCol="0"/>
              <a:lstStyle/>
              <a:p>
                <a:pPr defTabSz="1219170"/>
                <a:endParaRPr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" name="object 31"/>
              <p:cNvSpPr/>
              <p:nvPr/>
            </p:nvSpPr>
            <p:spPr>
              <a:xfrm>
                <a:off x="3264756" y="2752471"/>
                <a:ext cx="531495" cy="527685"/>
              </a:xfrm>
              <a:custGeom>
                <a:avLst/>
                <a:gdLst/>
                <a:ahLst/>
                <a:cxnLst/>
                <a:rect l="l" t="t" r="r" b="b"/>
                <a:pathLst>
                  <a:path w="531494" h="527685">
                    <a:moveTo>
                      <a:pt x="527710" y="306341"/>
                    </a:moveTo>
                    <a:lnTo>
                      <a:pt x="529436" y="293900"/>
                    </a:lnTo>
                    <a:lnTo>
                      <a:pt x="530587" y="281272"/>
                    </a:lnTo>
                    <a:lnTo>
                      <a:pt x="531141" y="268464"/>
                    </a:lnTo>
                    <a:lnTo>
                      <a:pt x="530891" y="254034"/>
                    </a:lnTo>
                    <a:lnTo>
                      <a:pt x="530123" y="241130"/>
                    </a:lnTo>
                    <a:lnTo>
                      <a:pt x="528858" y="229280"/>
                    </a:lnTo>
                    <a:lnTo>
                      <a:pt x="482663" y="219422"/>
                    </a:lnTo>
                    <a:lnTo>
                      <a:pt x="479666" y="206783"/>
                    </a:lnTo>
                    <a:lnTo>
                      <a:pt x="466441" y="170740"/>
                    </a:lnTo>
                    <a:lnTo>
                      <a:pt x="454336" y="148481"/>
                    </a:lnTo>
                    <a:lnTo>
                      <a:pt x="481342" y="110011"/>
                    </a:lnTo>
                    <a:lnTo>
                      <a:pt x="456867" y="80808"/>
                    </a:lnTo>
                    <a:lnTo>
                      <a:pt x="427549" y="54780"/>
                    </a:lnTo>
                    <a:lnTo>
                      <a:pt x="387629" y="80116"/>
                    </a:lnTo>
                    <a:lnTo>
                      <a:pt x="376901" y="73486"/>
                    </a:lnTo>
                    <a:lnTo>
                      <a:pt x="330251" y="53220"/>
                    </a:lnTo>
                    <a:lnTo>
                      <a:pt x="317769" y="49844"/>
                    </a:lnTo>
                    <a:lnTo>
                      <a:pt x="309295" y="3560"/>
                    </a:lnTo>
                    <a:lnTo>
                      <a:pt x="296861" y="1798"/>
                    </a:lnTo>
                    <a:lnTo>
                      <a:pt x="284241" y="603"/>
                    </a:lnTo>
                    <a:lnTo>
                      <a:pt x="271445" y="0"/>
                    </a:lnTo>
                    <a:lnTo>
                      <a:pt x="256602" y="209"/>
                    </a:lnTo>
                    <a:lnTo>
                      <a:pt x="243627" y="911"/>
                    </a:lnTo>
                    <a:lnTo>
                      <a:pt x="231932" y="2078"/>
                    </a:lnTo>
                    <a:lnTo>
                      <a:pt x="221817" y="47934"/>
                    </a:lnTo>
                    <a:lnTo>
                      <a:pt x="209147" y="50849"/>
                    </a:lnTo>
                    <a:lnTo>
                      <a:pt x="172968" y="63762"/>
                    </a:lnTo>
                    <a:lnTo>
                      <a:pt x="150598" y="75599"/>
                    </a:lnTo>
                    <a:lnTo>
                      <a:pt x="111810" y="48658"/>
                    </a:lnTo>
                    <a:lnTo>
                      <a:pt x="82314" y="72786"/>
                    </a:lnTo>
                    <a:lnTo>
                      <a:pt x="55785" y="102071"/>
                    </a:lnTo>
                    <a:lnTo>
                      <a:pt x="81355" y="141393"/>
                    </a:lnTo>
                    <a:lnTo>
                      <a:pt x="74581" y="152064"/>
                    </a:lnTo>
                    <a:lnTo>
                      <a:pt x="53835" y="198497"/>
                    </a:lnTo>
                    <a:lnTo>
                      <a:pt x="50351" y="210938"/>
                    </a:lnTo>
                    <a:lnTo>
                      <a:pt x="3733" y="219422"/>
                    </a:lnTo>
                    <a:lnTo>
                      <a:pt x="1909" y="231842"/>
                    </a:lnTo>
                    <a:lnTo>
                      <a:pt x="652" y="244454"/>
                    </a:lnTo>
                    <a:lnTo>
                      <a:pt x="0" y="257246"/>
                    </a:lnTo>
                    <a:lnTo>
                      <a:pt x="195" y="272292"/>
                    </a:lnTo>
                    <a:lnTo>
                      <a:pt x="881" y="285264"/>
                    </a:lnTo>
                    <a:lnTo>
                      <a:pt x="2033" y="296833"/>
                    </a:lnTo>
                    <a:lnTo>
                      <a:pt x="48094" y="306341"/>
                    </a:lnTo>
                    <a:lnTo>
                      <a:pt x="50999" y="319006"/>
                    </a:lnTo>
                    <a:lnTo>
                      <a:pt x="63930" y="355166"/>
                    </a:lnTo>
                    <a:lnTo>
                      <a:pt x="75832" y="377530"/>
                    </a:lnTo>
                    <a:lnTo>
                      <a:pt x="49009" y="416475"/>
                    </a:lnTo>
                    <a:lnTo>
                      <a:pt x="73292" y="445840"/>
                    </a:lnTo>
                    <a:lnTo>
                      <a:pt x="102723" y="472175"/>
                    </a:lnTo>
                    <a:lnTo>
                      <a:pt x="142303" y="446790"/>
                    </a:lnTo>
                    <a:lnTo>
                      <a:pt x="152994" y="453467"/>
                    </a:lnTo>
                    <a:lnTo>
                      <a:pt x="199518" y="473967"/>
                    </a:lnTo>
                    <a:lnTo>
                      <a:pt x="211979" y="477428"/>
                    </a:lnTo>
                    <a:lnTo>
                      <a:pt x="221817" y="524044"/>
                    </a:lnTo>
                    <a:lnTo>
                      <a:pt x="234251" y="525803"/>
                    </a:lnTo>
                    <a:lnTo>
                      <a:pt x="246872" y="526995"/>
                    </a:lnTo>
                    <a:lnTo>
                      <a:pt x="259669" y="527595"/>
                    </a:lnTo>
                    <a:lnTo>
                      <a:pt x="274461" y="527381"/>
                    </a:lnTo>
                    <a:lnTo>
                      <a:pt x="287429" y="526670"/>
                    </a:lnTo>
                    <a:lnTo>
                      <a:pt x="299147" y="525491"/>
                    </a:lnTo>
                    <a:lnTo>
                      <a:pt x="309295" y="479619"/>
                    </a:lnTo>
                    <a:lnTo>
                      <a:pt x="321984" y="476705"/>
                    </a:lnTo>
                    <a:lnTo>
                      <a:pt x="358204" y="463818"/>
                    </a:lnTo>
                    <a:lnTo>
                      <a:pt x="380578" y="451997"/>
                    </a:lnTo>
                    <a:lnTo>
                      <a:pt x="420369" y="478095"/>
                    </a:lnTo>
                    <a:lnTo>
                      <a:pt x="449765" y="453842"/>
                    </a:lnTo>
                    <a:lnTo>
                      <a:pt x="475970" y="424691"/>
                    </a:lnTo>
                    <a:lnTo>
                      <a:pt x="450456" y="385068"/>
                    </a:lnTo>
                    <a:lnTo>
                      <a:pt x="457140" y="374360"/>
                    </a:lnTo>
                    <a:lnTo>
                      <a:pt x="477573" y="327796"/>
                    </a:lnTo>
                    <a:lnTo>
                      <a:pt x="480994" y="315330"/>
                    </a:lnTo>
                    <a:lnTo>
                      <a:pt x="527710" y="306341"/>
                    </a:lnTo>
                    <a:close/>
                  </a:path>
                </a:pathLst>
              </a:custGeom>
              <a:ln w="9525">
                <a:solidFill>
                  <a:schemeClr val="tx2"/>
                </a:solidFill>
              </a:ln>
            </p:spPr>
            <p:txBody>
              <a:bodyPr wrap="square" lIns="0" tIns="0" rIns="0" bIns="0" rtlCol="0"/>
              <a:lstStyle/>
              <a:p>
                <a:pPr defTabSz="1219170"/>
                <a:endParaRPr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" name="object 32"/>
              <p:cNvSpPr/>
              <p:nvPr/>
            </p:nvSpPr>
            <p:spPr>
              <a:xfrm>
                <a:off x="3366716" y="2853683"/>
                <a:ext cx="327660" cy="32512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325119">
                    <a:moveTo>
                      <a:pt x="279293" y="277557"/>
                    </a:moveTo>
                    <a:lnTo>
                      <a:pt x="249285" y="301114"/>
                    </a:lnTo>
                    <a:lnTo>
                      <a:pt x="214253" y="317233"/>
                    </a:lnTo>
                    <a:lnTo>
                      <a:pt x="175248" y="324767"/>
                    </a:lnTo>
                    <a:lnTo>
                      <a:pt x="159704" y="324395"/>
                    </a:lnTo>
                    <a:lnTo>
                      <a:pt x="117957" y="317828"/>
                    </a:lnTo>
                    <a:lnTo>
                      <a:pt x="72673" y="297662"/>
                    </a:lnTo>
                    <a:lnTo>
                      <a:pt x="35321" y="262411"/>
                    </a:lnTo>
                    <a:lnTo>
                      <a:pt x="14655" y="229008"/>
                    </a:lnTo>
                    <a:lnTo>
                      <a:pt x="935" y="180712"/>
                    </a:lnTo>
                    <a:lnTo>
                      <a:pt x="0" y="167973"/>
                    </a:lnTo>
                    <a:lnTo>
                      <a:pt x="508" y="153435"/>
                    </a:lnTo>
                    <a:lnTo>
                      <a:pt x="7971" y="113339"/>
                    </a:lnTo>
                    <a:lnTo>
                      <a:pt x="30325" y="68250"/>
                    </a:lnTo>
                    <a:lnTo>
                      <a:pt x="66005" y="32278"/>
                    </a:lnTo>
                    <a:lnTo>
                      <a:pt x="99455" y="13042"/>
                    </a:lnTo>
                    <a:lnTo>
                      <a:pt x="136627" y="2191"/>
                    </a:lnTo>
                    <a:lnTo>
                      <a:pt x="163131" y="0"/>
                    </a:lnTo>
                    <a:lnTo>
                      <a:pt x="176861" y="554"/>
                    </a:lnTo>
                    <a:lnTo>
                      <a:pt x="215802" y="8457"/>
                    </a:lnTo>
                    <a:lnTo>
                      <a:pt x="250614" y="24857"/>
                    </a:lnTo>
                    <a:lnTo>
                      <a:pt x="281255" y="50556"/>
                    </a:lnTo>
                    <a:lnTo>
                      <a:pt x="305636" y="83424"/>
                    </a:lnTo>
                    <a:lnTo>
                      <a:pt x="323898" y="130064"/>
                    </a:lnTo>
                    <a:lnTo>
                      <a:pt x="327078" y="154722"/>
                    </a:lnTo>
                    <a:lnTo>
                      <a:pt x="326617" y="169662"/>
                    </a:lnTo>
                    <a:lnTo>
                      <a:pt x="319480" y="210372"/>
                    </a:lnTo>
                    <a:lnTo>
                      <a:pt x="297888" y="255440"/>
                    </a:lnTo>
                    <a:lnTo>
                      <a:pt x="279293" y="277557"/>
                    </a:lnTo>
                    <a:close/>
                  </a:path>
                </a:pathLst>
              </a:custGeom>
              <a:ln w="9525">
                <a:solidFill>
                  <a:schemeClr val="tx2"/>
                </a:solidFill>
              </a:ln>
            </p:spPr>
            <p:txBody>
              <a:bodyPr wrap="square" lIns="0" tIns="0" rIns="0" bIns="0" rtlCol="0"/>
              <a:lstStyle/>
              <a:p>
                <a:pPr defTabSz="1219170"/>
                <a:endParaRPr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sp>
        <p:nvSpPr>
          <p:cNvPr id="56" name="Espace réservé du contenu 3"/>
          <p:cNvSpPr>
            <a:spLocks noGrp="1"/>
          </p:cNvSpPr>
          <p:nvPr>
            <p:ph sz="quarter" idx="4"/>
          </p:nvPr>
        </p:nvSpPr>
        <p:spPr>
          <a:xfrm>
            <a:off x="4086868" y="1679469"/>
            <a:ext cx="2786896" cy="1491351"/>
          </a:xfrm>
        </p:spPr>
        <p:txBody>
          <a:bodyPr>
            <a:noAutofit/>
          </a:bodyPr>
          <a:lstStyle/>
          <a:p>
            <a:pPr>
              <a:buClr>
                <a:srgbClr val="122F53"/>
              </a:buClr>
            </a:pPr>
            <a:r>
              <a:rPr lang="fr-FR" sz="1333" dirty="0"/>
              <a:t>Nos batteries sont des solutions de stockage d’énergie </a:t>
            </a:r>
            <a:r>
              <a:rPr lang="fr-FR" sz="1333" b="1" dirty="0"/>
              <a:t>zéro émission</a:t>
            </a:r>
            <a:endParaRPr lang="fr-FR" sz="1333" dirty="0"/>
          </a:p>
          <a:p>
            <a:pPr>
              <a:buClr>
                <a:srgbClr val="122F53"/>
              </a:buClr>
            </a:pPr>
            <a:r>
              <a:rPr lang="fr-FR" sz="1333" dirty="0"/>
              <a:t>La technologie </a:t>
            </a:r>
            <a:r>
              <a:rPr lang="fr-FR" sz="1333" b="1" dirty="0"/>
              <a:t>Li-ion</a:t>
            </a:r>
            <a:r>
              <a:rPr lang="fr-FR" sz="1333" dirty="0"/>
              <a:t> permet d'offrir des services</a:t>
            </a:r>
            <a:r>
              <a:rPr lang="fr-FR" sz="1333" b="1" dirty="0"/>
              <a:t> innovants </a:t>
            </a:r>
            <a:r>
              <a:rPr lang="fr-FR" sz="1333" dirty="0"/>
              <a:t>et</a:t>
            </a:r>
            <a:r>
              <a:rPr lang="fr-FR" sz="1333" b="1" dirty="0"/>
              <a:t> durables</a:t>
            </a:r>
            <a:endParaRPr lang="fr-FR" sz="1333" dirty="0"/>
          </a:p>
        </p:txBody>
      </p:sp>
      <p:sp>
        <p:nvSpPr>
          <p:cNvPr id="57" name="Espace réservé du contenu 3"/>
          <p:cNvSpPr txBox="1">
            <a:spLocks/>
          </p:cNvSpPr>
          <p:nvPr/>
        </p:nvSpPr>
        <p:spPr>
          <a:xfrm>
            <a:off x="7897512" y="1711001"/>
            <a:ext cx="3199792" cy="205774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>
                <a:srgbClr val="122F53"/>
              </a:buClr>
            </a:pPr>
            <a:r>
              <a:rPr lang="fr-FR" sz="1300" dirty="0">
                <a:solidFill>
                  <a:prstClr val="black"/>
                </a:solidFill>
              </a:rPr>
              <a:t>Grâce à nos batteries de pointe </a:t>
            </a:r>
            <a:r>
              <a:rPr lang="fr-FR" sz="1300" b="1" dirty="0">
                <a:solidFill>
                  <a:prstClr val="black"/>
                </a:solidFill>
              </a:rPr>
              <a:t>et sur mesure,</a:t>
            </a:r>
            <a:r>
              <a:rPr lang="fr-FR" sz="1300" dirty="0">
                <a:solidFill>
                  <a:prstClr val="black"/>
                </a:solidFill>
              </a:rPr>
              <a:t> nous améliorons le </a:t>
            </a:r>
            <a:r>
              <a:rPr lang="fr-FR" sz="1300" b="1" dirty="0">
                <a:solidFill>
                  <a:prstClr val="black"/>
                </a:solidFill>
              </a:rPr>
              <a:t>rendement énergétique </a:t>
            </a:r>
            <a:r>
              <a:rPr lang="fr-FR" sz="1300" dirty="0">
                <a:solidFill>
                  <a:prstClr val="black"/>
                </a:solidFill>
              </a:rPr>
              <a:t>de nos clients</a:t>
            </a:r>
          </a:p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>
                <a:srgbClr val="122F53"/>
              </a:buClr>
            </a:pPr>
            <a:r>
              <a:rPr lang="fr-FR" sz="1300" dirty="0">
                <a:solidFill>
                  <a:prstClr val="black"/>
                </a:solidFill>
              </a:rPr>
              <a:t>Le design de nos batteries tient compte des </a:t>
            </a:r>
            <a:r>
              <a:rPr lang="fr-FR" sz="1300" b="1" dirty="0">
                <a:solidFill>
                  <a:prstClr val="black"/>
                </a:solidFill>
              </a:rPr>
              <a:t>contraintes de recyclage </a:t>
            </a:r>
            <a:r>
              <a:rPr lang="fr-FR" sz="1300" dirty="0">
                <a:solidFill>
                  <a:prstClr val="black"/>
                </a:solidFill>
              </a:rPr>
              <a:t>sans pour autant compromettre la performance</a:t>
            </a:r>
          </a:p>
        </p:txBody>
      </p:sp>
      <p:sp>
        <p:nvSpPr>
          <p:cNvPr id="58" name="Espace réservé du contenu 3"/>
          <p:cNvSpPr txBox="1">
            <a:spLocks/>
          </p:cNvSpPr>
          <p:nvPr/>
        </p:nvSpPr>
        <p:spPr>
          <a:xfrm>
            <a:off x="4083574" y="4422250"/>
            <a:ext cx="2790191" cy="176181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>
                <a:srgbClr val="122F53"/>
              </a:buClr>
            </a:pPr>
            <a:r>
              <a:rPr lang="fr-FR" sz="1300" b="1" dirty="0">
                <a:solidFill>
                  <a:prstClr val="black"/>
                </a:solidFill>
              </a:rPr>
              <a:t>Recyclage</a:t>
            </a:r>
            <a:r>
              <a:rPr lang="fr-FR" sz="1300" dirty="0">
                <a:solidFill>
                  <a:prstClr val="black"/>
                </a:solidFill>
              </a:rPr>
              <a:t> via </a:t>
            </a:r>
            <a:r>
              <a:rPr lang="fr-FR" sz="1300" b="1" dirty="0">
                <a:solidFill>
                  <a:prstClr val="black"/>
                </a:solidFill>
              </a:rPr>
              <a:t>notre programme de reprise </a:t>
            </a:r>
            <a:r>
              <a:rPr lang="fr-FR" sz="1300" dirty="0">
                <a:solidFill>
                  <a:prstClr val="black"/>
                </a:solidFill>
              </a:rPr>
              <a:t>des batteries usagées à base de nickel</a:t>
            </a:r>
            <a:endParaRPr lang="fr-FR" sz="1300" b="1" dirty="0">
              <a:solidFill>
                <a:srgbClr val="C2202E"/>
              </a:solidFill>
            </a:endParaRPr>
          </a:p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>
                <a:srgbClr val="122F53"/>
              </a:buClr>
            </a:pPr>
            <a:r>
              <a:rPr lang="fr-FR" sz="1300" dirty="0">
                <a:solidFill>
                  <a:prstClr val="black"/>
                </a:solidFill>
              </a:rPr>
              <a:t>Plus de </a:t>
            </a:r>
            <a:r>
              <a:rPr lang="fr-FR" sz="1300" b="1" dirty="0">
                <a:solidFill>
                  <a:prstClr val="black"/>
                </a:solidFill>
              </a:rPr>
              <a:t>75 % des matériaux</a:t>
            </a:r>
            <a:r>
              <a:rPr lang="fr-FR" sz="1300" dirty="0">
                <a:solidFill>
                  <a:prstClr val="black"/>
                </a:solidFill>
              </a:rPr>
              <a:t> sont extraits afin d'être réutilisés par l'industrie</a:t>
            </a:r>
          </a:p>
        </p:txBody>
      </p:sp>
      <p:sp>
        <p:nvSpPr>
          <p:cNvPr id="59" name="Espace réservé du contenu 3"/>
          <p:cNvSpPr txBox="1">
            <a:spLocks/>
          </p:cNvSpPr>
          <p:nvPr/>
        </p:nvSpPr>
        <p:spPr>
          <a:xfrm>
            <a:off x="7899116" y="4420374"/>
            <a:ext cx="3244571" cy="149135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>
                <a:srgbClr val="122F53"/>
              </a:buClr>
            </a:pPr>
            <a:r>
              <a:rPr lang="fr-FR" sz="1300" dirty="0" err="1">
                <a:solidFill>
                  <a:prstClr val="black"/>
                </a:solidFill>
              </a:rPr>
              <a:t>Saft</a:t>
            </a:r>
            <a:r>
              <a:rPr lang="fr-FR" sz="1300" dirty="0">
                <a:solidFill>
                  <a:prstClr val="black"/>
                </a:solidFill>
              </a:rPr>
              <a:t> s'attache à </a:t>
            </a:r>
            <a:r>
              <a:rPr lang="fr-FR" sz="1300" b="1" dirty="0">
                <a:solidFill>
                  <a:prstClr val="black"/>
                </a:solidFill>
              </a:rPr>
              <a:t>réduire l'ensemble des impacts</a:t>
            </a:r>
            <a:r>
              <a:rPr lang="fr-FR" sz="1300" dirty="0">
                <a:solidFill>
                  <a:prstClr val="black"/>
                </a:solidFill>
              </a:rPr>
              <a:t> liés à la fabrication </a:t>
            </a:r>
          </a:p>
          <a:p>
            <a:pPr marL="355591" indent="-355591" defTabSz="1219170">
              <a:spcBef>
                <a:spcPts val="800"/>
              </a:spcBef>
              <a:spcAft>
                <a:spcPts val="800"/>
              </a:spcAft>
              <a:buClr>
                <a:srgbClr val="122F53"/>
              </a:buClr>
            </a:pPr>
            <a:r>
              <a:rPr lang="fr-FR" sz="1300" dirty="0" err="1">
                <a:solidFill>
                  <a:prstClr val="black"/>
                </a:solidFill>
              </a:rPr>
              <a:t>Saft</a:t>
            </a:r>
            <a:r>
              <a:rPr lang="fr-FR" sz="1300" dirty="0">
                <a:solidFill>
                  <a:prstClr val="black"/>
                </a:solidFill>
              </a:rPr>
              <a:t> s'engage à dépasser les exigences de </a:t>
            </a:r>
            <a:r>
              <a:rPr lang="fr-FR" sz="1300" b="1" dirty="0">
                <a:solidFill>
                  <a:prstClr val="black"/>
                </a:solidFill>
              </a:rPr>
              <a:t>conformité au regard des lois et réglementations nationales </a:t>
            </a:r>
            <a:r>
              <a:rPr lang="fr-FR" sz="1300" dirty="0">
                <a:solidFill>
                  <a:prstClr val="black"/>
                </a:solidFill>
              </a:rPr>
              <a:t>régissant la protection de l'environnement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97EDF7C6-8F72-4891-94B6-F72FA92DDB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0" t="7284" r="63728" b="16420"/>
          <a:stretch/>
        </p:blipFill>
        <p:spPr>
          <a:xfrm>
            <a:off x="10207" y="999065"/>
            <a:ext cx="3163116" cy="523240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8D8684-68EE-49B3-B707-EDD3D16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F808110-99C7-47AD-86FA-901FC5E8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11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694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Excellence en recherche et développement</a:t>
            </a:r>
            <a:endParaRPr lang="fr-FR" noProof="0" dirty="0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4647065" y="1230206"/>
            <a:ext cx="0" cy="1344527"/>
          </a:xfrm>
          <a:prstGeom prst="line">
            <a:avLst/>
          </a:prstGeom>
          <a:ln w="12700">
            <a:solidFill>
              <a:srgbClr val="122F53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8408812" y="1230207"/>
            <a:ext cx="0" cy="1344527"/>
          </a:xfrm>
          <a:prstGeom prst="line">
            <a:avLst/>
          </a:prstGeom>
          <a:ln w="12700">
            <a:solidFill>
              <a:srgbClr val="122F53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553595" y="3880065"/>
            <a:ext cx="0" cy="1344527"/>
          </a:xfrm>
          <a:prstGeom prst="line">
            <a:avLst/>
          </a:prstGeom>
          <a:ln w="12700">
            <a:solidFill>
              <a:schemeClr val="accent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exagone 12"/>
          <p:cNvSpPr>
            <a:spLocks/>
          </p:cNvSpPr>
          <p:nvPr/>
        </p:nvSpPr>
        <p:spPr>
          <a:xfrm>
            <a:off x="5476639" y="2799195"/>
            <a:ext cx="2124000" cy="1836000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745008" y="3095421"/>
            <a:ext cx="1587261" cy="121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2133" b="1" dirty="0">
                <a:solidFill>
                  <a:srgbClr val="008FC2"/>
                </a:solidFill>
                <a:latin typeface="Century Gothic"/>
              </a:rPr>
              <a:t>76 m€ </a:t>
            </a:r>
            <a:r>
              <a:rPr lang="fr-FR" b="1" dirty="0">
                <a:solidFill>
                  <a:prstClr val="black"/>
                </a:solidFill>
                <a:latin typeface="Century Gothic"/>
              </a:rPr>
              <a:t>investis en R&amp;D</a:t>
            </a:r>
            <a:r>
              <a:rPr lang="fr-FR" sz="2133" b="1" dirty="0">
                <a:solidFill>
                  <a:srgbClr val="008FC2"/>
                </a:solidFill>
                <a:latin typeface="Century Gothic"/>
              </a:rPr>
              <a:t>
</a:t>
            </a:r>
            <a:r>
              <a:rPr lang="fr-FR" sz="1200" dirty="0">
                <a:solidFill>
                  <a:prstClr val="black"/>
                </a:solidFill>
                <a:latin typeface="Century Gothic"/>
              </a:rPr>
              <a:t>~ 9,4 % des ventes</a:t>
            </a:r>
          </a:p>
        </p:txBody>
      </p:sp>
      <p:sp>
        <p:nvSpPr>
          <p:cNvPr id="15" name="Hexagone 14"/>
          <p:cNvSpPr>
            <a:spLocks/>
          </p:cNvSpPr>
          <p:nvPr/>
        </p:nvSpPr>
        <p:spPr>
          <a:xfrm>
            <a:off x="7348547" y="1766903"/>
            <a:ext cx="2124000" cy="1836000"/>
          </a:xfrm>
          <a:prstGeom prst="hexagon">
            <a:avLst/>
          </a:prstGeom>
          <a:solidFill>
            <a:schemeClr val="bg1"/>
          </a:solidFill>
          <a:ln w="19050"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610928" y="1850460"/>
            <a:ext cx="1587261" cy="162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2133" b="1" dirty="0">
                <a:solidFill>
                  <a:srgbClr val="008FC2"/>
                </a:solidFill>
                <a:latin typeface="Century Gothic"/>
              </a:rPr>
              <a:t>22 </a:t>
            </a:r>
          </a:p>
          <a:p>
            <a:pPr algn="ctr" defTabSz="1219170"/>
            <a:r>
              <a:rPr lang="fr-FR" b="1" dirty="0">
                <a:solidFill>
                  <a:prstClr val="black"/>
                </a:solidFill>
                <a:latin typeface="Century Gothic"/>
              </a:rPr>
              <a:t>brevets octroyés en 2018</a:t>
            </a:r>
          </a:p>
          <a:p>
            <a:pPr algn="ctr" defTabSz="1219170"/>
            <a:r>
              <a:rPr lang="fr-FR" sz="1200" dirty="0">
                <a:solidFill>
                  <a:prstClr val="black"/>
                </a:solidFill>
                <a:latin typeface="Century Gothic"/>
              </a:rPr>
              <a:t>Un portefeuille de 159 brevets</a:t>
            </a:r>
          </a:p>
        </p:txBody>
      </p:sp>
      <p:sp>
        <p:nvSpPr>
          <p:cNvPr id="17" name="Hexagone 16"/>
          <p:cNvSpPr>
            <a:spLocks/>
          </p:cNvSpPr>
          <p:nvPr/>
        </p:nvSpPr>
        <p:spPr>
          <a:xfrm>
            <a:off x="3590335" y="1766903"/>
            <a:ext cx="2124000" cy="1836000"/>
          </a:xfrm>
          <a:prstGeom prst="hexagon">
            <a:avLst/>
          </a:prstGeom>
          <a:solidFill>
            <a:schemeClr val="bg1"/>
          </a:solidFill>
          <a:ln w="19050"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736055" y="2225592"/>
            <a:ext cx="2021888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2133" b="1" dirty="0">
                <a:solidFill>
                  <a:srgbClr val="008FC2"/>
                </a:solidFill>
                <a:latin typeface="Century Gothic"/>
              </a:rPr>
              <a:t>2</a:t>
            </a:r>
            <a:r>
              <a:rPr lang="fr-FR" b="1" dirty="0">
                <a:solidFill>
                  <a:prstClr val="black"/>
                </a:solidFill>
                <a:latin typeface="Century Gothic"/>
              </a:rPr>
              <a:t> incubateurs 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Century Gothic"/>
              </a:rPr>
              <a:t>Bordeaux (France)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prstClr val="black"/>
                </a:solidFill>
                <a:latin typeface="Century Gothic"/>
              </a:rPr>
              <a:t>Cockeysville</a:t>
            </a:r>
            <a:r>
              <a:rPr lang="fr-FR" sz="1200" dirty="0">
                <a:solidFill>
                  <a:prstClr val="black"/>
                </a:solidFill>
                <a:latin typeface="Century Gothic"/>
              </a:rPr>
              <a:t> (USA)</a:t>
            </a:r>
          </a:p>
        </p:txBody>
      </p:sp>
      <p:sp>
        <p:nvSpPr>
          <p:cNvPr id="20" name="object 26"/>
          <p:cNvSpPr/>
          <p:nvPr/>
        </p:nvSpPr>
        <p:spPr>
          <a:xfrm>
            <a:off x="544847" y="5531548"/>
            <a:ext cx="60960" cy="416979"/>
          </a:xfrm>
          <a:custGeom>
            <a:avLst/>
            <a:gdLst/>
            <a:ahLst/>
            <a:cxnLst/>
            <a:rect l="l" t="t" r="r" b="b"/>
            <a:pathLst>
              <a:path h="473710">
                <a:moveTo>
                  <a:pt x="0" y="0"/>
                </a:moveTo>
                <a:lnTo>
                  <a:pt x="0" y="47346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9" name="object 21"/>
          <p:cNvSpPr/>
          <p:nvPr/>
        </p:nvSpPr>
        <p:spPr>
          <a:xfrm>
            <a:off x="2" y="5428037"/>
            <a:ext cx="11184565" cy="624000"/>
          </a:xfrm>
          <a:custGeom>
            <a:avLst/>
            <a:gdLst/>
            <a:ahLst/>
            <a:cxnLst/>
            <a:rect l="l" t="t" r="r" b="b"/>
            <a:pathLst>
              <a:path w="8523605" h="730250">
                <a:moveTo>
                  <a:pt x="8522995" y="0"/>
                </a:moveTo>
                <a:lnTo>
                  <a:pt x="0" y="0"/>
                </a:lnTo>
                <a:lnTo>
                  <a:pt x="0" y="730211"/>
                </a:lnTo>
                <a:lnTo>
                  <a:pt x="8295754" y="730211"/>
                </a:lnTo>
                <a:lnTo>
                  <a:pt x="8522995" y="0"/>
                </a:lnTo>
                <a:close/>
              </a:path>
            </a:pathLst>
          </a:custGeom>
          <a:solidFill>
            <a:srgbClr val="122F53"/>
          </a:solidFill>
        </p:spPr>
        <p:txBody>
          <a:bodyPr wrap="square" lIns="0" tIns="0" rIns="0" bIns="0" rtlCol="0" anchor="ctr"/>
          <a:lstStyle/>
          <a:p>
            <a:pPr marL="958827" indent="-603236" defTabSz="1219170"/>
            <a:r>
              <a:rPr lang="fr-FR" sz="2133" dirty="0">
                <a:solidFill>
                  <a:prstClr val="white"/>
                </a:solidFill>
                <a:latin typeface="Century Gothic"/>
              </a:rPr>
              <a:t>Innovation continue pour des produits et des technologies de qualité supérieure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10285436" y="3878974"/>
            <a:ext cx="0" cy="1344527"/>
          </a:xfrm>
          <a:prstGeom prst="line">
            <a:avLst/>
          </a:prstGeom>
          <a:ln w="12700">
            <a:solidFill>
              <a:schemeClr val="accent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e 21"/>
          <p:cNvSpPr>
            <a:spLocks/>
          </p:cNvSpPr>
          <p:nvPr/>
        </p:nvSpPr>
        <p:spPr>
          <a:xfrm>
            <a:off x="9208480" y="2798104"/>
            <a:ext cx="2124000" cy="1836000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9288692" y="3058394"/>
            <a:ext cx="1960045" cy="12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2133" b="1" dirty="0">
                <a:solidFill>
                  <a:srgbClr val="008FC2"/>
                </a:solidFill>
                <a:latin typeface="Century Gothic"/>
              </a:rPr>
              <a:t>141</a:t>
            </a:r>
            <a:r>
              <a:rPr lang="fr-FR" b="1" dirty="0">
                <a:solidFill>
                  <a:srgbClr val="FF0000"/>
                </a:solidFill>
                <a:latin typeface="Century Gothic"/>
              </a:rPr>
              <a:t> </a:t>
            </a:r>
          </a:p>
          <a:p>
            <a:pPr algn="ctr" defTabSz="1219170"/>
            <a:r>
              <a:rPr lang="fr-FR" b="1" dirty="0">
                <a:solidFill>
                  <a:prstClr val="black"/>
                </a:solidFill>
                <a:latin typeface="Century Gothic"/>
              </a:rPr>
              <a:t>experts techniques </a:t>
            </a:r>
            <a:r>
              <a:rPr lang="fr-FR" dirty="0">
                <a:solidFill>
                  <a:prstClr val="black"/>
                </a:solidFill>
                <a:latin typeface="Century Gothic"/>
              </a:rPr>
              <a:t>reconnus</a:t>
            </a:r>
            <a:endParaRPr lang="fr-FR" sz="12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7A71EA-1F74-4F46-A45F-08CDE8B896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E065E98-8D00-417E-9240-AB46DD784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8745"/>
          <a:stretch/>
        </p:blipFill>
        <p:spPr>
          <a:xfrm>
            <a:off x="-6928" y="983477"/>
            <a:ext cx="3417063" cy="4444561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A8820DC-BE26-4575-8191-01C25DA6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48DD54-5CFD-4941-8E43-70C7BA02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12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48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Diapositive think-cell" r:id="rId5" imgW="270" imgH="270" progId="TCLayout.ActiveDocument.1">
                  <p:embed/>
                </p:oleObj>
              </mc:Choice>
              <mc:Fallback>
                <p:oleObj name="Diapositive think-cell" r:id="rId5" imgW="270" imgH="270" progId="TCLayout.ActiveDocument.1">
                  <p:embed/>
                  <p:pic>
                    <p:nvPicPr>
                      <p:cNvPr id="18" name="Object 1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1524001" y="1"/>
            <a:ext cx="158751" cy="15875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70">
              <a:spcBef>
                <a:spcPct val="0"/>
              </a:spcBef>
              <a:spcAft>
                <a:spcPct val="0"/>
              </a:spcAft>
            </a:pPr>
            <a:endParaRPr lang="en-US" sz="2133" dirty="0">
              <a:solidFill>
                <a:prstClr val="white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6"/>
          <a:stretch/>
        </p:blipFill>
        <p:spPr>
          <a:xfrm>
            <a:off x="1271033" y="1511786"/>
            <a:ext cx="3434336" cy="4555873"/>
          </a:xfrm>
          <a:prstGeom prst="rect">
            <a:avLst/>
          </a:prstGeom>
        </p:spPr>
      </p:pic>
      <p:sp>
        <p:nvSpPr>
          <p:cNvPr id="24" name="TextBox 41"/>
          <p:cNvSpPr txBox="1">
            <a:spLocks/>
          </p:cNvSpPr>
          <p:nvPr/>
        </p:nvSpPr>
        <p:spPr>
          <a:xfrm rot="10800000" flipV="1">
            <a:off x="8182911" y="1511785"/>
            <a:ext cx="2613805" cy="4555875"/>
          </a:xfrm>
          <a:prstGeom prst="rect">
            <a:avLst/>
          </a:prstGeom>
          <a:solidFill>
            <a:srgbClr val="FFFFFF">
              <a:alpha val="81176"/>
            </a:srgbClr>
          </a:solidFill>
          <a:ln w="3175">
            <a:solidFill>
              <a:schemeClr val="accent4"/>
            </a:solidFill>
          </a:ln>
        </p:spPr>
        <p:txBody>
          <a:bodyPr vert="horz" wrap="squar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endParaRPr lang="fr-FR" sz="16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2" name="TextBox 41"/>
          <p:cNvSpPr txBox="1">
            <a:spLocks/>
          </p:cNvSpPr>
          <p:nvPr/>
        </p:nvSpPr>
        <p:spPr>
          <a:xfrm rot="10800000" flipV="1">
            <a:off x="5012105" y="1511785"/>
            <a:ext cx="2863971" cy="4558928"/>
          </a:xfrm>
          <a:prstGeom prst="rect">
            <a:avLst/>
          </a:prstGeom>
          <a:solidFill>
            <a:srgbClr val="FFFFFF">
              <a:alpha val="81176"/>
            </a:srgbClr>
          </a:solidFill>
          <a:ln w="3175">
            <a:solidFill>
              <a:schemeClr val="accent1"/>
            </a:solidFill>
          </a:ln>
        </p:spPr>
        <p:txBody>
          <a:bodyPr vert="horz" wrap="squar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endParaRPr lang="fr-FR" sz="16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3" name="TextBox 82"/>
          <p:cNvSpPr txBox="1">
            <a:spLocks/>
          </p:cNvSpPr>
          <p:nvPr/>
        </p:nvSpPr>
        <p:spPr>
          <a:xfrm rot="10800000" flipV="1">
            <a:off x="1270937" y="1511785"/>
            <a:ext cx="1399736" cy="455892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non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fr-FR" sz="1600" dirty="0">
                <a:solidFill>
                  <a:prstClr val="white"/>
                </a:solidFill>
                <a:latin typeface="Century Gothic"/>
              </a:rPr>
              <a:t>Électronique</a:t>
            </a:r>
            <a:br>
              <a:rPr lang="en-US" sz="1600" dirty="0">
                <a:solidFill>
                  <a:prstClr val="white"/>
                </a:solidFill>
                <a:latin typeface="Century Gothic"/>
              </a:rPr>
            </a:br>
            <a:r>
              <a:rPr lang="fr-FR" sz="1600" dirty="0">
                <a:solidFill>
                  <a:prstClr val="white"/>
                </a:solidFill>
                <a:latin typeface="Century Gothic"/>
              </a:rPr>
              <a:t>Civile</a:t>
            </a:r>
          </a:p>
        </p:txBody>
      </p:sp>
      <p:sp>
        <p:nvSpPr>
          <p:cNvPr id="36" name="TextBox 35"/>
          <p:cNvSpPr txBox="1">
            <a:spLocks/>
          </p:cNvSpPr>
          <p:nvPr/>
        </p:nvSpPr>
        <p:spPr>
          <a:xfrm>
            <a:off x="5183667" y="1615795"/>
            <a:ext cx="2656525" cy="3431709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defPPr>
              <a:defRPr lang="fr-FR"/>
            </a:defPPr>
            <a:lvl1pPr marL="266700" lvl="0" indent="-2667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>
                <a:latin typeface="Century Gothic" pitchFamily="34" charset="0"/>
              </a:defRPr>
            </a:lvl1pPr>
            <a:lvl2pPr marL="177800" lvl="1" indent="-1778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300" b="1">
                <a:solidFill>
                  <a:schemeClr val="tx2"/>
                </a:solidFill>
                <a:latin typeface="Century Gothic" pitchFamily="34" charset="0"/>
                <a:ea typeface="Gulim" pitchFamily="34" charset="-127"/>
              </a:defRPr>
            </a:lvl2pPr>
            <a:lvl3pPr marL="361950" lvl="2" indent="-88900">
              <a:spcBef>
                <a:spcPts val="600"/>
              </a:spcBef>
              <a:spcAft>
                <a:spcPts val="600"/>
              </a:spcAft>
              <a:buSzPct val="65000"/>
              <a:buFont typeface="Century Gothic" panose="020B0502020202020204" pitchFamily="34" charset="0"/>
              <a:buChar char="–"/>
              <a:tabLst>
                <a:tab pos="717550" algn="l"/>
              </a:tabLst>
              <a:defRPr sz="1300">
                <a:latin typeface="Century Gothic" pitchFamily="34" charset="0"/>
              </a:defRPr>
            </a:lvl3pPr>
            <a:lvl4pPr marL="898525" lvl="3" indent="-1825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latin typeface="Century Gothic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Compteurs intelligents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Systèmes de télépéage </a:t>
            </a:r>
            <a:br>
              <a:rPr lang="en-US" sz="1400" b="0" dirty="0">
                <a:solidFill>
                  <a:prstClr val="black"/>
                </a:solidFill>
              </a:rPr>
            </a:br>
            <a:r>
              <a:rPr lang="fr-FR" sz="1400" b="0" dirty="0">
                <a:solidFill>
                  <a:prstClr val="black"/>
                </a:solidFill>
              </a:rPr>
              <a:t>(ETC)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Systèmes d’appel d’urgence automatique (e-call)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Géolocalisation des actifs 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Internet des objets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Appareils médicaux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Applications militaires portables 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Forage pétrolier</a:t>
            </a:r>
          </a:p>
        </p:txBody>
      </p:sp>
      <p:sp>
        <p:nvSpPr>
          <p:cNvPr id="16" name="TextBox 35"/>
          <p:cNvSpPr txBox="1">
            <a:spLocks/>
          </p:cNvSpPr>
          <p:nvPr/>
        </p:nvSpPr>
        <p:spPr>
          <a:xfrm>
            <a:off x="8359121" y="1615796"/>
            <a:ext cx="2550369" cy="1169551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defPPr>
              <a:defRPr lang="fr-FR"/>
            </a:defPPr>
            <a:lvl1pPr marL="266700" lvl="0" indent="-2667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>
                <a:latin typeface="Century Gothic" pitchFamily="34" charset="0"/>
              </a:defRPr>
            </a:lvl1pPr>
            <a:lvl2pPr marL="177800" lvl="1" indent="-1778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300" b="1">
                <a:solidFill>
                  <a:schemeClr val="tx2"/>
                </a:solidFill>
                <a:latin typeface="Century Gothic" pitchFamily="34" charset="0"/>
                <a:ea typeface="Gulim" pitchFamily="34" charset="-127"/>
              </a:defRPr>
            </a:lvl2pPr>
            <a:lvl3pPr marL="361950" lvl="2" indent="-88900">
              <a:spcBef>
                <a:spcPts val="600"/>
              </a:spcBef>
              <a:spcAft>
                <a:spcPts val="600"/>
              </a:spcAft>
              <a:buSzPct val="65000"/>
              <a:buFont typeface="Century Gothic" panose="020B0502020202020204" pitchFamily="34" charset="0"/>
              <a:buChar char="–"/>
              <a:tabLst>
                <a:tab pos="717550" algn="l"/>
              </a:tabLst>
              <a:defRPr sz="1300">
                <a:latin typeface="Century Gothic" pitchFamily="34" charset="0"/>
              </a:defRPr>
            </a:lvl3pPr>
            <a:lvl4pPr marL="898525" lvl="3" indent="-1825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latin typeface="Century Gothic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Batteries au lithium primaire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Batteries au lithium-ion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7D9BC1"/>
              </a:buClr>
            </a:pPr>
            <a:endParaRPr lang="fr-FR" sz="1400" b="0" dirty="0">
              <a:solidFill>
                <a:prstClr val="black"/>
              </a:solidFill>
            </a:endParaRPr>
          </a:p>
        </p:txBody>
      </p:sp>
      <p:sp>
        <p:nvSpPr>
          <p:cNvPr id="17" name="Rectangle 5"/>
          <p:cNvSpPr txBox="1">
            <a:spLocks/>
          </p:cNvSpPr>
          <p:nvPr/>
        </p:nvSpPr>
        <p:spPr>
          <a:xfrm>
            <a:off x="8182910" y="1103829"/>
            <a:ext cx="272597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defTabSz="1219170"/>
            <a:r>
              <a:rPr lang="fr-F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Principales technologies</a:t>
            </a:r>
          </a:p>
        </p:txBody>
      </p:sp>
      <p:sp>
        <p:nvSpPr>
          <p:cNvPr id="19" name="Rectangle 5"/>
          <p:cNvSpPr txBox="1">
            <a:spLocks/>
          </p:cNvSpPr>
          <p:nvPr/>
        </p:nvSpPr>
        <p:spPr>
          <a:xfrm>
            <a:off x="5001594" y="1100773"/>
            <a:ext cx="2642828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defTabSz="1219170"/>
            <a:r>
              <a:rPr lang="fr-F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Principales applications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5012105" y="1398652"/>
            <a:ext cx="28639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8186303" y="1398652"/>
            <a:ext cx="2610413" cy="0"/>
          </a:xfrm>
          <a:prstGeom prst="line">
            <a:avLst/>
          </a:prstGeom>
          <a:ln w="57150">
            <a:solidFill>
              <a:srgbClr val="122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537634" y="1"/>
            <a:ext cx="11319933" cy="999065"/>
          </a:xfrm>
        </p:spPr>
        <p:txBody>
          <a:bodyPr>
            <a:normAutofit/>
          </a:bodyPr>
          <a:lstStyle/>
          <a:p>
            <a:r>
              <a:rPr lang="fr-FR" dirty="0"/>
              <a:t> Présentation du marché : Électronique Civile</a:t>
            </a:r>
          </a:p>
        </p:txBody>
      </p:sp>
      <p:sp>
        <p:nvSpPr>
          <p:cNvPr id="23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13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3B72A3E-44B4-490C-B45D-1E3104290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899C5B38-B841-47FF-ADA5-47842FD100CE}" type="slidenum">
              <a:rPr lang="fr-FR" altLang="fr-FR">
                <a:solidFill>
                  <a:prstClr val="black"/>
                </a:solidFill>
                <a:latin typeface="Century Gothic"/>
              </a:rPr>
              <a:pPr defTabSz="1219170">
                <a:defRPr/>
              </a:pPr>
              <a:t>13</a:t>
            </a:fld>
            <a:endParaRPr lang="fr-FR" alt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971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1"/>
          <p:cNvSpPr txBox="1">
            <a:spLocks/>
          </p:cNvSpPr>
          <p:nvPr/>
        </p:nvSpPr>
        <p:spPr>
          <a:xfrm rot="10800000" flipV="1">
            <a:off x="8182911" y="1511785"/>
            <a:ext cx="2726579" cy="4555875"/>
          </a:xfrm>
          <a:prstGeom prst="rect">
            <a:avLst/>
          </a:prstGeom>
          <a:solidFill>
            <a:srgbClr val="FFFFFF">
              <a:alpha val="81176"/>
            </a:srgbClr>
          </a:solidFill>
          <a:ln w="3175">
            <a:solidFill>
              <a:schemeClr val="accent4"/>
            </a:solidFill>
          </a:ln>
        </p:spPr>
        <p:txBody>
          <a:bodyPr vert="horz" wrap="squar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endParaRPr lang="fr-FR" sz="1600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937" y="1511785"/>
            <a:ext cx="3434335" cy="4558928"/>
          </a:xfrm>
          <a:prstGeom prst="rect">
            <a:avLst/>
          </a:prstGeom>
        </p:spPr>
      </p:pic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Diapositive think-cell" r:id="rId10" imgW="270" imgH="270" progId="TCLayout.ActiveDocument.1">
                  <p:embed/>
                </p:oleObj>
              </mc:Choice>
              <mc:Fallback>
                <p:oleObj name="Diapositive think-cell" r:id="rId10" imgW="270" imgH="270" progId="TCLayout.ActiveDocument.1">
                  <p:embed/>
                  <p:pic>
                    <p:nvPicPr>
                      <p:cNvPr id="18" name="Object 17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1524001" y="1"/>
            <a:ext cx="158751" cy="15875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70">
              <a:spcBef>
                <a:spcPct val="0"/>
              </a:spcBef>
              <a:spcAft>
                <a:spcPct val="0"/>
              </a:spcAft>
            </a:pPr>
            <a:endParaRPr lang="fr-FR" sz="2933" b="1" dirty="0">
              <a:solidFill>
                <a:prstClr val="white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42" name="TextBox 41"/>
          <p:cNvSpPr txBox="1">
            <a:spLocks/>
          </p:cNvSpPr>
          <p:nvPr/>
        </p:nvSpPr>
        <p:spPr>
          <a:xfrm rot="10800000" flipV="1">
            <a:off x="5012105" y="1511785"/>
            <a:ext cx="2863971" cy="4558928"/>
          </a:xfrm>
          <a:prstGeom prst="rect">
            <a:avLst/>
          </a:prstGeom>
          <a:solidFill>
            <a:srgbClr val="FFFFFF">
              <a:alpha val="81176"/>
            </a:srgbClr>
          </a:solidFill>
          <a:ln w="3175">
            <a:solidFill>
              <a:schemeClr val="accent1"/>
            </a:solidFill>
          </a:ln>
        </p:spPr>
        <p:txBody>
          <a:bodyPr vert="horz" wrap="squar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endParaRPr lang="fr-FR" sz="16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2" name="Text Placeholder 7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954070" y="5595581"/>
            <a:ext cx="4699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6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59" name="Text Placeholder 6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6098409" y="5595581"/>
            <a:ext cx="4699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6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61" name="Text Placeholder 173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5239570" y="5595581"/>
            <a:ext cx="4699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6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83" name="TextBox 82"/>
          <p:cNvSpPr txBox="1">
            <a:spLocks/>
          </p:cNvSpPr>
          <p:nvPr/>
        </p:nvSpPr>
        <p:spPr>
          <a:xfrm rot="10800000" flipV="1">
            <a:off x="1270937" y="1511785"/>
            <a:ext cx="1399736" cy="455892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non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fr-FR" sz="1600" dirty="0">
                <a:solidFill>
                  <a:prstClr val="white"/>
                </a:solidFill>
                <a:latin typeface="Century Gothic"/>
              </a:rPr>
              <a:t>Stationnaire </a:t>
            </a:r>
            <a:br>
              <a:rPr lang="en-US" sz="1600" dirty="0">
                <a:solidFill>
                  <a:prstClr val="white"/>
                </a:solidFill>
                <a:latin typeface="Century Gothic"/>
              </a:rPr>
            </a:br>
            <a:r>
              <a:rPr lang="fr-FR" sz="1600" dirty="0">
                <a:solidFill>
                  <a:prstClr val="white"/>
                </a:solidFill>
                <a:latin typeface="Century Gothic"/>
              </a:rPr>
              <a:t>Industriel</a:t>
            </a:r>
          </a:p>
        </p:txBody>
      </p:sp>
      <p:sp>
        <p:nvSpPr>
          <p:cNvPr id="36" name="TextBox 35"/>
          <p:cNvSpPr txBox="1">
            <a:spLocks/>
          </p:cNvSpPr>
          <p:nvPr/>
        </p:nvSpPr>
        <p:spPr>
          <a:xfrm>
            <a:off x="5197366" y="1615795"/>
            <a:ext cx="2333815" cy="2462213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defPPr>
              <a:defRPr lang="fr-FR"/>
            </a:defPPr>
            <a:lvl1pPr marL="266700" lvl="0" indent="-2667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>
                <a:latin typeface="Century Gothic" pitchFamily="34" charset="0"/>
              </a:defRPr>
            </a:lvl1pPr>
            <a:lvl2pPr marL="177800" lvl="1" indent="-1778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300" b="1">
                <a:solidFill>
                  <a:schemeClr val="tx2"/>
                </a:solidFill>
                <a:latin typeface="Century Gothic" pitchFamily="34" charset="0"/>
                <a:ea typeface="Gulim" pitchFamily="34" charset="-127"/>
              </a:defRPr>
            </a:lvl2pPr>
            <a:lvl3pPr marL="361950" lvl="2" indent="-88900">
              <a:spcBef>
                <a:spcPts val="600"/>
              </a:spcBef>
              <a:spcAft>
                <a:spcPts val="600"/>
              </a:spcAft>
              <a:buSzPct val="65000"/>
              <a:buFont typeface="Century Gothic" panose="020B0502020202020204" pitchFamily="34" charset="0"/>
              <a:buChar char="–"/>
              <a:tabLst>
                <a:tab pos="717550" algn="l"/>
              </a:tabLst>
              <a:defRPr sz="1300">
                <a:latin typeface="Century Gothic" pitchFamily="34" charset="0"/>
              </a:defRPr>
            </a:lvl3pPr>
            <a:lvl4pPr marL="898525" lvl="3" indent="-1825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latin typeface="Century Gothic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Énergie de secours, énergie de démarrage et cyclage pour l’industrie pétrolière et gazière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Production et distribution d’électricité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Systèmes de signalisation ferroviaire</a:t>
            </a:r>
          </a:p>
        </p:txBody>
      </p:sp>
      <p:sp>
        <p:nvSpPr>
          <p:cNvPr id="16" name="TextBox 35"/>
          <p:cNvSpPr txBox="1">
            <a:spLocks/>
          </p:cNvSpPr>
          <p:nvPr/>
        </p:nvSpPr>
        <p:spPr>
          <a:xfrm>
            <a:off x="8359121" y="1615796"/>
            <a:ext cx="2550369" cy="954107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defPPr>
              <a:defRPr lang="fr-FR"/>
            </a:defPPr>
            <a:lvl1pPr marL="266700" lvl="0" indent="-2667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>
                <a:latin typeface="Century Gothic" pitchFamily="34" charset="0"/>
              </a:defRPr>
            </a:lvl1pPr>
            <a:lvl2pPr marL="177800" lvl="1" indent="-1778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300" b="1">
                <a:solidFill>
                  <a:schemeClr val="tx2"/>
                </a:solidFill>
                <a:latin typeface="Century Gothic" pitchFamily="34" charset="0"/>
                <a:ea typeface="Gulim" pitchFamily="34" charset="-127"/>
              </a:defRPr>
            </a:lvl2pPr>
            <a:lvl3pPr marL="361950" lvl="2" indent="-88900">
              <a:spcBef>
                <a:spcPts val="600"/>
              </a:spcBef>
              <a:spcAft>
                <a:spcPts val="600"/>
              </a:spcAft>
              <a:buSzPct val="65000"/>
              <a:buFont typeface="Century Gothic" panose="020B0502020202020204" pitchFamily="34" charset="0"/>
              <a:buChar char="–"/>
              <a:tabLst>
                <a:tab pos="717550" algn="l"/>
              </a:tabLst>
              <a:defRPr sz="1300">
                <a:latin typeface="Century Gothic" pitchFamily="34" charset="0"/>
              </a:defRPr>
            </a:lvl3pPr>
            <a:lvl4pPr marL="898525" lvl="3" indent="-1825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latin typeface="Century Gothic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Batteries à base de nickel</a:t>
            </a:r>
          </a:p>
          <a:p>
            <a:pPr marL="237061" lvl="1" indent="-237061" defTabSz="1219170">
              <a:spcBef>
                <a:spcPct val="50000"/>
              </a:spcBef>
              <a:buClr>
                <a:srgbClr val="122F53"/>
              </a:buClr>
            </a:pPr>
            <a:r>
              <a:rPr lang="fr-FR" sz="1400" b="0" dirty="0">
                <a:solidFill>
                  <a:prstClr val="black"/>
                </a:solidFill>
              </a:rPr>
              <a:t>Batteries au lithium-ion</a:t>
            </a:r>
          </a:p>
          <a:p>
            <a:pPr marL="0" lvl="1" indent="0" defTabSz="1219170">
              <a:spcBef>
                <a:spcPct val="50000"/>
              </a:spcBef>
              <a:buClr>
                <a:srgbClr val="7D9BC1"/>
              </a:buClr>
              <a:buNone/>
            </a:pPr>
            <a:endParaRPr lang="fr-FR" sz="1400" b="0" dirty="0">
              <a:solidFill>
                <a:prstClr val="black"/>
              </a:solidFill>
            </a:endParaRPr>
          </a:p>
        </p:txBody>
      </p:sp>
      <p:sp>
        <p:nvSpPr>
          <p:cNvPr id="17" name="Rectangle 5"/>
          <p:cNvSpPr txBox="1">
            <a:spLocks/>
          </p:cNvSpPr>
          <p:nvPr/>
        </p:nvSpPr>
        <p:spPr>
          <a:xfrm>
            <a:off x="8182910" y="1081236"/>
            <a:ext cx="2838269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defTabSz="1219170"/>
            <a:r>
              <a:rPr lang="fr-F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Principales technologies</a:t>
            </a:r>
          </a:p>
        </p:txBody>
      </p:sp>
      <p:sp>
        <p:nvSpPr>
          <p:cNvPr id="19" name="Rectangle 5"/>
          <p:cNvSpPr txBox="1">
            <a:spLocks/>
          </p:cNvSpPr>
          <p:nvPr/>
        </p:nvSpPr>
        <p:spPr>
          <a:xfrm>
            <a:off x="5012105" y="1081236"/>
            <a:ext cx="2678711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defTabSz="1219170"/>
            <a:r>
              <a:rPr lang="fr-F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Principales applications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5012105" y="1388141"/>
            <a:ext cx="28639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8182910" y="1388141"/>
            <a:ext cx="2726580" cy="0"/>
          </a:xfrm>
          <a:prstGeom prst="line">
            <a:avLst/>
          </a:prstGeom>
          <a:ln w="57150">
            <a:solidFill>
              <a:srgbClr val="122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537634" y="1"/>
            <a:ext cx="11319933" cy="999065"/>
          </a:xfrm>
        </p:spPr>
        <p:txBody>
          <a:bodyPr>
            <a:normAutofit/>
          </a:bodyPr>
          <a:lstStyle/>
          <a:p>
            <a:r>
              <a:rPr lang="fr-FR" dirty="0"/>
              <a:t> Présentation du marché : Stationnaire Industriel</a:t>
            </a:r>
          </a:p>
        </p:txBody>
      </p:sp>
      <p:sp>
        <p:nvSpPr>
          <p:cNvPr id="23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14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265478-0CA8-4503-800A-0A7109A17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899C5B38-B841-47FF-ADA5-47842FD100CE}" type="slidenum">
              <a:rPr lang="fr-FR" altLang="fr-FR">
                <a:solidFill>
                  <a:prstClr val="black"/>
                </a:solidFill>
                <a:latin typeface="Century Gothic"/>
              </a:rPr>
              <a:pPr defTabSz="1219170">
                <a:defRPr/>
              </a:pPr>
              <a:t>14</a:t>
            </a:fld>
            <a:endParaRPr lang="fr-FR" alt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002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7893267" y="1439045"/>
            <a:ext cx="520000" cy="4678960"/>
            <a:chOff x="5919950" y="1079284"/>
            <a:chExt cx="390000" cy="3509220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6022429" y="2845675"/>
              <a:ext cx="287521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Parenthèse fermante 3"/>
            <p:cNvSpPr/>
            <p:nvPr/>
          </p:nvSpPr>
          <p:spPr>
            <a:xfrm>
              <a:off x="5919950" y="1079284"/>
              <a:ext cx="101410" cy="3509220"/>
            </a:xfrm>
            <a:prstGeom prst="rightBracket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205" y="4644945"/>
            <a:ext cx="2533752" cy="14415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194" y="3067987"/>
            <a:ext cx="2556908" cy="14407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194" y="1491793"/>
            <a:ext cx="2556908" cy="1439235"/>
          </a:xfrm>
          <a:prstGeom prst="rect">
            <a:avLst/>
          </a:prstGeom>
        </p:spPr>
      </p:pic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Diapositive think-cell" r:id="rId8" imgW="270" imgH="270" progId="TCLayout.ActiveDocument.1">
                  <p:embed/>
                </p:oleObj>
              </mc:Choice>
              <mc:Fallback>
                <p:oleObj name="Diapositive think-cell" r:id="rId8" imgW="270" imgH="270" progId="TCLayout.ActiveDocument.1">
                  <p:embed/>
                  <p:pic>
                    <p:nvPicPr>
                      <p:cNvPr id="18" name="Object 1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1524001" y="1"/>
            <a:ext cx="158751" cy="15875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70">
              <a:spcBef>
                <a:spcPct val="0"/>
              </a:spcBef>
              <a:spcAft>
                <a:spcPct val="0"/>
              </a:spcAft>
            </a:pPr>
            <a:endParaRPr lang="fr-FR" sz="2933" b="1" dirty="0">
              <a:solidFill>
                <a:prstClr val="white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41" name="TextBox 40"/>
          <p:cNvSpPr txBox="1">
            <a:spLocks/>
          </p:cNvSpPr>
          <p:nvPr/>
        </p:nvSpPr>
        <p:spPr>
          <a:xfrm rot="10800000" flipV="1">
            <a:off x="4079744" y="3058525"/>
            <a:ext cx="3667933" cy="1440000"/>
          </a:xfrm>
          <a:prstGeom prst="rect">
            <a:avLst/>
          </a:prstGeom>
          <a:solidFill>
            <a:srgbClr val="FFFFFF">
              <a:alpha val="81176"/>
            </a:srgbClr>
          </a:solidFill>
          <a:ln w="3175">
            <a:solidFill>
              <a:schemeClr val="accent1"/>
            </a:solidFill>
          </a:ln>
        </p:spPr>
        <p:txBody>
          <a:bodyPr vert="horz" wrap="square" lIns="72009" tIns="72009" rIns="72009" bIns="72009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defTabSz="1193770">
              <a:buClr>
                <a:srgbClr val="7D9BC1"/>
              </a:buClr>
            </a:pPr>
            <a:endParaRPr lang="fr-FR" sz="1300" b="1" kern="36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2" name="TextBox 41"/>
          <p:cNvSpPr txBox="1">
            <a:spLocks/>
          </p:cNvSpPr>
          <p:nvPr/>
        </p:nvSpPr>
        <p:spPr>
          <a:xfrm rot="10800000" flipV="1">
            <a:off x="4089350" y="1491792"/>
            <a:ext cx="3667935" cy="1440000"/>
          </a:xfrm>
          <a:prstGeom prst="rect">
            <a:avLst/>
          </a:prstGeom>
          <a:solidFill>
            <a:srgbClr val="FFFFFF">
              <a:alpha val="81176"/>
            </a:srgbClr>
          </a:solidFill>
          <a:ln w="3175">
            <a:solidFill>
              <a:schemeClr val="accent1"/>
            </a:solidFill>
          </a:ln>
        </p:spPr>
        <p:txBody>
          <a:bodyPr vert="horz" wrap="squar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endParaRPr lang="fr-FR" sz="13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TextBox 46"/>
          <p:cNvSpPr txBox="1">
            <a:spLocks/>
          </p:cNvSpPr>
          <p:nvPr/>
        </p:nvSpPr>
        <p:spPr>
          <a:xfrm rot="10800000" flipV="1">
            <a:off x="4079746" y="4646475"/>
            <a:ext cx="3667933" cy="1440000"/>
          </a:xfrm>
          <a:prstGeom prst="rect">
            <a:avLst/>
          </a:prstGeom>
          <a:solidFill>
            <a:srgbClr val="FFFFFF">
              <a:alpha val="81176"/>
            </a:srgbClr>
          </a:solidFill>
          <a:ln w="3175">
            <a:solidFill>
              <a:schemeClr val="accent1"/>
            </a:solidFill>
          </a:ln>
        </p:spPr>
        <p:txBody>
          <a:bodyPr vert="horz" wrap="squar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endParaRPr lang="fr-FR" sz="13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8" name="TextBox 87"/>
          <p:cNvSpPr txBox="1">
            <a:spLocks/>
          </p:cNvSpPr>
          <p:nvPr/>
        </p:nvSpPr>
        <p:spPr>
          <a:xfrm rot="10800000" flipV="1">
            <a:off x="1137835" y="3068751"/>
            <a:ext cx="1031876" cy="1440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non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fr-FR" sz="1300" dirty="0">
                <a:solidFill>
                  <a:prstClr val="white"/>
                </a:solidFill>
                <a:latin typeface="Century Gothic"/>
              </a:rPr>
              <a:t>Défense</a:t>
            </a:r>
            <a:endParaRPr lang="fr-FR" sz="1300" baseline="300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9" name="TextBox 88"/>
          <p:cNvSpPr txBox="1">
            <a:spLocks/>
          </p:cNvSpPr>
          <p:nvPr/>
        </p:nvSpPr>
        <p:spPr>
          <a:xfrm rot="10800000" flipV="1">
            <a:off x="4216311" y="3193692"/>
            <a:ext cx="3014765" cy="12663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rm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71446" lvl="1" indent="-171446" defTabSz="1193770">
              <a:spcBef>
                <a:spcPts val="600"/>
              </a:spcBef>
              <a:buClr>
                <a:srgbClr val="7D9BC1"/>
              </a:buClr>
              <a:buFont typeface="Century Gothic" pitchFamily="34" charset="0"/>
              <a:buChar char="▪"/>
            </a:pPr>
            <a:r>
              <a:rPr lang="fr-FR" sz="1400" kern="3600" dirty="0">
                <a:solidFill>
                  <a:prstClr val="black"/>
                </a:solidFill>
                <a:latin typeface="Century Gothic"/>
              </a:rPr>
              <a:t>Camps de base</a:t>
            </a:r>
          </a:p>
          <a:p>
            <a:pPr marL="171446" lvl="1" indent="-171446" defTabSz="1193770">
              <a:spcBef>
                <a:spcPts val="600"/>
              </a:spcBef>
              <a:buClr>
                <a:srgbClr val="7D9BC1"/>
              </a:buClr>
              <a:buFont typeface="Century Gothic" pitchFamily="34" charset="0"/>
              <a:buChar char="▪"/>
            </a:pPr>
            <a:r>
              <a:rPr lang="fr-FR" sz="1400" kern="3600" dirty="0">
                <a:solidFill>
                  <a:prstClr val="black"/>
                </a:solidFill>
                <a:latin typeface="Century Gothic"/>
              </a:rPr>
              <a:t>Systèmes d’armes &amp; torpilles</a:t>
            </a:r>
          </a:p>
          <a:p>
            <a:pPr marL="171446" lvl="1" indent="-171446" defTabSz="1193770">
              <a:spcBef>
                <a:spcPts val="600"/>
              </a:spcBef>
              <a:buClr>
                <a:srgbClr val="7D9BC1"/>
              </a:buClr>
              <a:buFont typeface="Century Gothic" pitchFamily="34" charset="0"/>
              <a:buChar char="▪"/>
            </a:pPr>
            <a:r>
              <a:rPr lang="fr-FR" sz="1400" kern="3600" dirty="0">
                <a:solidFill>
                  <a:prstClr val="black"/>
                </a:solidFill>
                <a:latin typeface="Century Gothic"/>
              </a:rPr>
              <a:t>Aviation militaire</a:t>
            </a:r>
          </a:p>
          <a:p>
            <a:pPr marL="171446" lvl="1" indent="-171446" defTabSz="1193770">
              <a:spcBef>
                <a:spcPts val="600"/>
              </a:spcBef>
              <a:buClr>
                <a:srgbClr val="7D9BC1"/>
              </a:buClr>
              <a:buFont typeface="Century Gothic" pitchFamily="34" charset="0"/>
              <a:buChar char="▪"/>
            </a:pPr>
            <a:r>
              <a:rPr lang="fr-FR" sz="1400" kern="3600" dirty="0">
                <a:solidFill>
                  <a:prstClr val="black"/>
                </a:solidFill>
                <a:latin typeface="Century Gothic"/>
              </a:rPr>
              <a:t>Véhicules blindés hybrides</a:t>
            </a:r>
          </a:p>
        </p:txBody>
      </p:sp>
      <p:sp>
        <p:nvSpPr>
          <p:cNvPr id="52" name="TextBox 51"/>
          <p:cNvSpPr txBox="1">
            <a:spLocks/>
          </p:cNvSpPr>
          <p:nvPr/>
        </p:nvSpPr>
        <p:spPr>
          <a:xfrm rot="10800000" flipV="1">
            <a:off x="4216311" y="1685017"/>
            <a:ext cx="3571343" cy="10156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71446" lvl="1" indent="-171446" defTabSz="1193770">
              <a:spcBef>
                <a:spcPts val="600"/>
              </a:spcBef>
              <a:buClr>
                <a:srgbClr val="7D9BC1"/>
              </a:buClr>
              <a:buFont typeface="Century Gothic" pitchFamily="34" charset="0"/>
              <a:buChar char="▪"/>
            </a:pPr>
            <a:r>
              <a:rPr lang="fr-FR" sz="1400" kern="3600" dirty="0">
                <a:solidFill>
                  <a:prstClr val="black"/>
                </a:solidFill>
                <a:latin typeface="Century Gothic"/>
              </a:rPr>
              <a:t>Satellites de communications, scientifiques et militaires</a:t>
            </a:r>
          </a:p>
          <a:p>
            <a:pPr marL="171446" lvl="1" indent="-171446" defTabSz="1193770">
              <a:spcBef>
                <a:spcPts val="600"/>
              </a:spcBef>
              <a:buClr>
                <a:srgbClr val="7D9BC1"/>
              </a:buClr>
              <a:buFont typeface="Century Gothic" pitchFamily="34" charset="0"/>
              <a:buChar char="▪"/>
            </a:pPr>
            <a:r>
              <a:rPr lang="fr-FR" sz="1400" kern="3600" dirty="0">
                <a:solidFill>
                  <a:prstClr val="black"/>
                </a:solidFill>
                <a:latin typeface="Century Gothic"/>
              </a:rPr>
              <a:t>Lanceurs de satellites</a:t>
            </a:r>
          </a:p>
          <a:p>
            <a:pPr marL="171446" lvl="1" indent="-171446" defTabSz="1193770">
              <a:spcBef>
                <a:spcPts val="600"/>
              </a:spcBef>
              <a:buClr>
                <a:srgbClr val="7D9BC1"/>
              </a:buClr>
              <a:buFont typeface="Century Gothic" pitchFamily="34" charset="0"/>
              <a:buChar char="▪"/>
            </a:pPr>
            <a:r>
              <a:rPr lang="fr-FR" sz="1400" kern="3600" dirty="0">
                <a:solidFill>
                  <a:prstClr val="black"/>
                </a:solidFill>
                <a:latin typeface="Century Gothic"/>
              </a:rPr>
              <a:t>Engins spatiaux</a:t>
            </a:r>
          </a:p>
        </p:txBody>
      </p:sp>
      <p:sp>
        <p:nvSpPr>
          <p:cNvPr id="17" name="TextBox 16"/>
          <p:cNvSpPr txBox="1">
            <a:spLocks/>
          </p:cNvSpPr>
          <p:nvPr/>
        </p:nvSpPr>
        <p:spPr>
          <a:xfrm>
            <a:off x="4206706" y="4779199"/>
            <a:ext cx="3540972" cy="11695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baseline="0"/>
            </a:lvl1pPr>
            <a:lvl2pPr marL="171450" lvl="1" indent="-171450" defTabSz="895350">
              <a:spcBef>
                <a:spcPts val="600"/>
              </a:spcBef>
              <a:buClr>
                <a:schemeClr val="tx2"/>
              </a:buClr>
              <a:buSzPct val="125000"/>
              <a:buFont typeface="Century Gothic" pitchFamily="34" charset="0"/>
              <a:buChar char="▪"/>
              <a:defRPr sz="1400" kern="3600"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marL="228594" lvl="1" indent="-228594" defTabSz="1193770">
              <a:spcBef>
                <a:spcPts val="800"/>
              </a:spcBef>
              <a:buClr>
                <a:srgbClr val="7D9BC1"/>
              </a:buClr>
            </a:pPr>
            <a:r>
              <a:rPr lang="fr-FR" dirty="0">
                <a:solidFill>
                  <a:prstClr val="black"/>
                </a:solidFill>
                <a:latin typeface="Century Gothic"/>
              </a:rPr>
              <a:t>Bâtiments de servitude</a:t>
            </a:r>
          </a:p>
          <a:p>
            <a:pPr marL="228594" lvl="1" indent="-228594" defTabSz="1193770">
              <a:spcBef>
                <a:spcPts val="800"/>
              </a:spcBef>
              <a:buClr>
                <a:srgbClr val="7D9BC1"/>
              </a:buClr>
            </a:pPr>
            <a:r>
              <a:rPr lang="fr-FR" dirty="0">
                <a:solidFill>
                  <a:prstClr val="black"/>
                </a:solidFill>
                <a:latin typeface="Century Gothic"/>
              </a:rPr>
              <a:t>Ferries</a:t>
            </a:r>
          </a:p>
          <a:p>
            <a:pPr marL="228594" lvl="1" indent="-228594" defTabSz="1193770">
              <a:spcBef>
                <a:spcPts val="800"/>
              </a:spcBef>
              <a:buClr>
                <a:srgbClr val="7D9BC1"/>
              </a:buClr>
            </a:pPr>
            <a:r>
              <a:rPr lang="fr-FR" dirty="0">
                <a:solidFill>
                  <a:prstClr val="black"/>
                </a:solidFill>
                <a:latin typeface="Century Gothic"/>
              </a:rPr>
              <a:t>Bateaux de croisière &amp; yachts de luxe</a:t>
            </a:r>
          </a:p>
          <a:p>
            <a:pPr marL="228594" lvl="1" indent="-228594" defTabSz="1193770">
              <a:spcBef>
                <a:spcPts val="800"/>
              </a:spcBef>
              <a:buClr>
                <a:srgbClr val="7D9BC1"/>
              </a:buClr>
            </a:pPr>
            <a:r>
              <a:rPr lang="fr-FR" dirty="0">
                <a:solidFill>
                  <a:prstClr val="black"/>
                </a:solidFill>
                <a:latin typeface="Century Gothic"/>
              </a:rPr>
              <a:t>Cargos &amp; navires hauturiers</a:t>
            </a:r>
          </a:p>
        </p:txBody>
      </p:sp>
      <p:sp>
        <p:nvSpPr>
          <p:cNvPr id="85" name="TextBox 84"/>
          <p:cNvSpPr txBox="1">
            <a:spLocks/>
          </p:cNvSpPr>
          <p:nvPr/>
        </p:nvSpPr>
        <p:spPr>
          <a:xfrm rot="10800000" flipV="1">
            <a:off x="1155206" y="4646475"/>
            <a:ext cx="1031876" cy="144494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non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fr-FR" sz="1300" dirty="0">
                <a:solidFill>
                  <a:prstClr val="white"/>
                </a:solidFill>
                <a:latin typeface="Century Gothic"/>
              </a:rPr>
              <a:t>Marine</a:t>
            </a:r>
            <a:endParaRPr lang="fr-FR" sz="1300" baseline="300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5" name="Text Placeholder 7"/>
          <p:cNvSpPr>
            <a:spLocks noGrp="1"/>
          </p:cNvSpPr>
          <p:nvPr/>
        </p:nvSpPr>
        <p:spPr bwMode="auto">
          <a:xfrm>
            <a:off x="5622799" y="4029911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46" name="Text Placeholder 6"/>
          <p:cNvSpPr>
            <a:spLocks noGrp="1"/>
          </p:cNvSpPr>
          <p:nvPr/>
        </p:nvSpPr>
        <p:spPr bwMode="auto">
          <a:xfrm>
            <a:off x="4994148" y="4029911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48" name="Text Placeholder 173"/>
          <p:cNvSpPr>
            <a:spLocks noGrp="1"/>
          </p:cNvSpPr>
          <p:nvPr/>
        </p:nvSpPr>
        <p:spPr bwMode="auto">
          <a:xfrm>
            <a:off x="4365499" y="4029911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49" name="Text Placeholder 7"/>
          <p:cNvSpPr>
            <a:spLocks noGrp="1"/>
          </p:cNvSpPr>
          <p:nvPr/>
        </p:nvSpPr>
        <p:spPr bwMode="auto">
          <a:xfrm>
            <a:off x="5622799" y="2321563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50" name="Text Placeholder 6"/>
          <p:cNvSpPr>
            <a:spLocks noGrp="1"/>
          </p:cNvSpPr>
          <p:nvPr/>
        </p:nvSpPr>
        <p:spPr bwMode="auto">
          <a:xfrm>
            <a:off x="4994148" y="2321563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51" name="Text Placeholder 173"/>
          <p:cNvSpPr>
            <a:spLocks noGrp="1"/>
          </p:cNvSpPr>
          <p:nvPr/>
        </p:nvSpPr>
        <p:spPr bwMode="auto">
          <a:xfrm>
            <a:off x="4365499" y="2321563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83" name="TextBox 82"/>
          <p:cNvSpPr txBox="1">
            <a:spLocks/>
          </p:cNvSpPr>
          <p:nvPr/>
        </p:nvSpPr>
        <p:spPr>
          <a:xfrm rot="10800000" flipV="1">
            <a:off x="1137835" y="1491792"/>
            <a:ext cx="1031876" cy="1440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non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3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fr-FR" dirty="0">
                <a:solidFill>
                  <a:prstClr val="white"/>
                </a:solidFill>
                <a:latin typeface="Century Gothic"/>
              </a:rPr>
              <a:t>Espace</a:t>
            </a:r>
          </a:p>
        </p:txBody>
      </p:sp>
      <p:sp>
        <p:nvSpPr>
          <p:cNvPr id="32" name="Rectangle 5"/>
          <p:cNvSpPr txBox="1">
            <a:spLocks/>
          </p:cNvSpPr>
          <p:nvPr/>
        </p:nvSpPr>
        <p:spPr>
          <a:xfrm>
            <a:off x="8281583" y="1075477"/>
            <a:ext cx="2760456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defTabSz="1219170"/>
            <a:r>
              <a:rPr lang="fr-F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Principales technologies</a:t>
            </a:r>
          </a:p>
        </p:txBody>
      </p:sp>
      <p:sp>
        <p:nvSpPr>
          <p:cNvPr id="33" name="Rectangle 5"/>
          <p:cNvSpPr txBox="1">
            <a:spLocks/>
          </p:cNvSpPr>
          <p:nvPr/>
        </p:nvSpPr>
        <p:spPr>
          <a:xfrm>
            <a:off x="4103111" y="829256"/>
            <a:ext cx="2333815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defTabSz="1219170"/>
            <a:r>
              <a:rPr lang="fr-F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Principales applications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8276629" y="3067987"/>
            <a:ext cx="2894831" cy="1439236"/>
            <a:chOff x="6103848" y="1118844"/>
            <a:chExt cx="2171123" cy="1079427"/>
          </a:xfrm>
        </p:grpSpPr>
        <p:sp>
          <p:nvSpPr>
            <p:cNvPr id="40" name="TextBox 41"/>
            <p:cNvSpPr txBox="1">
              <a:spLocks/>
            </p:cNvSpPr>
            <p:nvPr/>
          </p:nvSpPr>
          <p:spPr>
            <a:xfrm rot="10800000" flipV="1">
              <a:off x="6103848" y="1118844"/>
              <a:ext cx="2171123" cy="1079427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accent4"/>
              </a:solidFill>
            </a:ln>
          </p:spPr>
          <p:txBody>
            <a:bodyPr vert="horz" wrap="square" lIns="72009" tIns="72009" rIns="72009" bIns="72009" rtlCol="0" anchor="ctr" anchorCtr="0">
              <a:noAutofit/>
            </a:bodyPr>
            <a:lstStyle>
              <a:defPPr>
                <a:defRPr lang="fr-FR"/>
              </a:defPPr>
              <a:lvl1pPr lvl="0" indent="0" defTabSz="895350">
                <a:buClr>
                  <a:schemeClr val="tx2"/>
                </a:buClr>
                <a:defRPr sz="1000" b="1" kern="3600" baseline="0">
                  <a:solidFill>
                    <a:schemeClr val="bg1"/>
                  </a:solidFill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baseline="0"/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baseline="0"/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baseline="0"/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9pPr>
            </a:lstStyle>
            <a:p>
              <a:pPr defTabSz="1193770">
                <a:buClr>
                  <a:srgbClr val="7D9BC1"/>
                </a:buClr>
              </a:pPr>
              <a:endParaRPr lang="fr-FR" sz="16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35" name="TextBox 51"/>
            <p:cNvSpPr txBox="1">
              <a:spLocks/>
            </p:cNvSpPr>
            <p:nvPr/>
          </p:nvSpPr>
          <p:spPr>
            <a:xfrm rot="10800000" flipV="1">
              <a:off x="6200913" y="1240041"/>
              <a:ext cx="1976993" cy="704039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vert="horz" wrap="square" lIns="0" tIns="0" rIns="0" bIns="0" rtlCol="0" anchor="t" anchorCtr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171446" lvl="1" indent="-171446" defTabSz="1193770">
                <a:spcBef>
                  <a:spcPts val="600"/>
                </a:spcBef>
                <a:buClr>
                  <a:srgbClr val="122F53"/>
                </a:buClr>
                <a:buFont typeface="Century Gothic" pitchFamily="34" charset="0"/>
                <a:buChar char="▪"/>
              </a:pPr>
              <a:r>
                <a:rPr lang="fr-FR" sz="1400" kern="3600" dirty="0">
                  <a:solidFill>
                    <a:prstClr val="black"/>
                  </a:solidFill>
                  <a:latin typeface="Century Gothic"/>
                </a:rPr>
                <a:t>Batteries au lithium-ion </a:t>
              </a:r>
            </a:p>
            <a:p>
              <a:pPr marL="171446" lvl="1" indent="-171446" defTabSz="1193770">
                <a:spcBef>
                  <a:spcPts val="600"/>
                </a:spcBef>
                <a:buClr>
                  <a:srgbClr val="122F53"/>
                </a:buClr>
                <a:buFont typeface="Century Gothic" pitchFamily="34" charset="0"/>
                <a:buChar char="▪"/>
              </a:pPr>
              <a:r>
                <a:rPr lang="fr-FR" sz="1400" kern="3600" dirty="0">
                  <a:solidFill>
                    <a:prstClr val="black"/>
                  </a:solidFill>
                  <a:latin typeface="Century Gothic"/>
                </a:rPr>
                <a:t>Batteries à base d’argent (</a:t>
              </a:r>
              <a:r>
                <a:rPr lang="fr-FR" sz="1400" dirty="0">
                  <a:solidFill>
                    <a:prstClr val="black"/>
                  </a:solidFill>
                  <a:latin typeface="Century Gothic"/>
                </a:rPr>
                <a:t>pour les torpilles et les missiles)</a:t>
              </a:r>
            </a:p>
          </p:txBody>
        </p:sp>
      </p:grpSp>
      <p:cxnSp>
        <p:nvCxnSpPr>
          <p:cNvPr id="37" name="Connecteur droit 36"/>
          <p:cNvCxnSpPr/>
          <p:nvPr/>
        </p:nvCxnSpPr>
        <p:spPr>
          <a:xfrm>
            <a:off x="4103114" y="1375145"/>
            <a:ext cx="25814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8276628" y="1365924"/>
            <a:ext cx="2582400" cy="0"/>
          </a:xfrm>
          <a:prstGeom prst="line">
            <a:avLst/>
          </a:prstGeom>
          <a:ln w="57150">
            <a:solidFill>
              <a:srgbClr val="122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 Présentation du marché : Espace &amp; Défense</a:t>
            </a:r>
          </a:p>
        </p:txBody>
      </p:sp>
      <p:sp>
        <p:nvSpPr>
          <p:cNvPr id="34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15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CA4B04-B342-4D29-9D19-BDD122AD26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899C5B38-B841-47FF-ADA5-47842FD100CE}" type="slidenum">
              <a:rPr lang="fr-FR" altLang="fr-FR">
                <a:solidFill>
                  <a:prstClr val="black"/>
                </a:solidFill>
                <a:latin typeface="Century Gothic"/>
              </a:rPr>
              <a:pPr defTabSz="1219170">
                <a:defRPr/>
              </a:pPr>
              <a:t>15</a:t>
            </a:fld>
            <a:endParaRPr lang="fr-FR" alt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775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Diapositive think-cell" r:id="rId8" imgW="270" imgH="270" progId="TCLayout.ActiveDocument.1">
                  <p:embed/>
                </p:oleObj>
              </mc:Choice>
              <mc:Fallback>
                <p:oleObj name="Diapositive think-cell" r:id="rId8" imgW="270" imgH="270" progId="TCLayout.ActiveDocument.1">
                  <p:embed/>
                  <p:pic>
                    <p:nvPicPr>
                      <p:cNvPr id="18" name="Object 1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1524001" y="1"/>
            <a:ext cx="158751" cy="15875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70">
              <a:spcBef>
                <a:spcPct val="0"/>
              </a:spcBef>
              <a:spcAft>
                <a:spcPct val="0"/>
              </a:spcAft>
            </a:pPr>
            <a:endParaRPr lang="fr-FR" sz="2667" b="1" dirty="0">
              <a:solidFill>
                <a:prstClr val="white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3817013" y="3820981"/>
            <a:ext cx="4008372" cy="1107625"/>
            <a:chOff x="2862759" y="2865735"/>
            <a:chExt cx="3006279" cy="830719"/>
          </a:xfrm>
        </p:grpSpPr>
        <p:sp>
          <p:nvSpPr>
            <p:cNvPr id="41" name="TextBox 40"/>
            <p:cNvSpPr txBox="1">
              <a:spLocks/>
            </p:cNvSpPr>
            <p:nvPr/>
          </p:nvSpPr>
          <p:spPr>
            <a:xfrm rot="10800000" flipV="1">
              <a:off x="2862759" y="2865735"/>
              <a:ext cx="2980444" cy="830719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  <a:ln w="3175">
              <a:solidFill>
                <a:schemeClr val="accent1"/>
              </a:solidFill>
            </a:ln>
          </p:spPr>
          <p:txBody>
            <a:bodyPr vert="horz" wrap="square" lIns="72009" tIns="72009" rIns="72009" bIns="72009" rtlCol="0" anchor="ctr" anchorCtr="0"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defTabSz="1193770">
                <a:buClr>
                  <a:srgbClr val="7D9BC1"/>
                </a:buClr>
              </a:pPr>
              <a:endParaRPr lang="fr-FR" sz="1300" b="1" kern="36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9" name="TextBox 88"/>
            <p:cNvSpPr txBox="1">
              <a:spLocks/>
            </p:cNvSpPr>
            <p:nvPr/>
          </p:nvSpPr>
          <p:spPr>
            <a:xfrm rot="10800000" flipV="1">
              <a:off x="2897379" y="2899030"/>
              <a:ext cx="2971659" cy="778602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vert="horz" wrap="square" lIns="0" tIns="0" rIns="0" bIns="0" rtlCol="0" anchor="t" anchorCtr="0">
              <a:norm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171446" indent="-171446" defTabSz="1193770">
                <a:spcBef>
                  <a:spcPts val="600"/>
                </a:spcBef>
                <a:buClr>
                  <a:srgbClr val="122F53"/>
                </a:buClr>
                <a:buSzPct val="125000"/>
                <a:buFont typeface="Century Gothic" pitchFamily="34" charset="0"/>
                <a:buChar char="▪"/>
              </a:pPr>
              <a:r>
                <a:rPr lang="fr-FR" sz="1200" kern="3600" dirty="0">
                  <a:solidFill>
                    <a:prstClr val="black"/>
                  </a:solidFill>
                  <a:latin typeface="Century Gothic"/>
                </a:rPr>
                <a:t>Alimentation de secours des systèmes d’éclairage, de climatisation et de communication et des systèmes critiques de sécurité (freinage </a:t>
              </a:r>
              <a:br>
                <a:rPr lang="fr-FR" sz="1200" kern="3600" dirty="0">
                  <a:solidFill>
                    <a:prstClr val="black"/>
                  </a:solidFill>
                  <a:latin typeface="Century Gothic"/>
                </a:rPr>
              </a:br>
              <a:r>
                <a:rPr lang="fr-FR" sz="1200" kern="3600" dirty="0">
                  <a:solidFill>
                    <a:prstClr val="black"/>
                  </a:solidFill>
                  <a:latin typeface="Century Gothic"/>
                </a:rPr>
                <a:t>d’urgence et systèmes d’ouverture des portes) </a:t>
              </a:r>
            </a:p>
            <a:p>
              <a:pPr marL="171446" indent="-171446" defTabSz="1193770">
                <a:spcBef>
                  <a:spcPts val="600"/>
                </a:spcBef>
                <a:buClr>
                  <a:srgbClr val="122F53"/>
                </a:buClr>
                <a:buSzPct val="125000"/>
                <a:buFont typeface="Century Gothic" pitchFamily="34" charset="0"/>
                <a:buChar char="▪"/>
              </a:pPr>
              <a:r>
                <a:rPr lang="fr-FR" sz="1200" kern="3600" dirty="0">
                  <a:solidFill>
                    <a:prstClr val="black"/>
                  </a:solidFill>
                  <a:latin typeface="Century Gothic"/>
                </a:rPr>
                <a:t>Électrification des véhicules industriels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817011" y="5023647"/>
            <a:ext cx="3981359" cy="1111545"/>
            <a:chOff x="2862758" y="3767735"/>
            <a:chExt cx="2986019" cy="833659"/>
          </a:xfrm>
        </p:grpSpPr>
        <p:sp>
          <p:nvSpPr>
            <p:cNvPr id="47" name="TextBox 46"/>
            <p:cNvSpPr txBox="1">
              <a:spLocks/>
            </p:cNvSpPr>
            <p:nvPr/>
          </p:nvSpPr>
          <p:spPr>
            <a:xfrm rot="10800000" flipV="1">
              <a:off x="2862758" y="3767735"/>
              <a:ext cx="2986019" cy="833659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  <a:ln w="3175">
              <a:solidFill>
                <a:schemeClr val="accent1"/>
              </a:solidFill>
            </a:ln>
          </p:spPr>
          <p:txBody>
            <a:bodyPr vert="horz" wrap="square" lIns="72009" tIns="72009" rIns="72009" bIns="72009" rtlCol="0" anchor="ctr" anchorCtr="0">
              <a:noAutofit/>
            </a:bodyPr>
            <a:lstStyle>
              <a:defPPr>
                <a:defRPr lang="fr-FR"/>
              </a:defPPr>
              <a:lvl1pPr lvl="0" indent="0" defTabSz="895350">
                <a:buClr>
                  <a:schemeClr val="tx2"/>
                </a:buClr>
                <a:defRPr sz="1000" b="1" kern="3600" baseline="0">
                  <a:solidFill>
                    <a:schemeClr val="bg1"/>
                  </a:solidFill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baseline="0"/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baseline="0"/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baseline="0"/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9pPr>
            </a:lstStyle>
            <a:p>
              <a:pPr defTabSz="1193770">
                <a:buClr>
                  <a:srgbClr val="7D9BC1"/>
                </a:buClr>
              </a:pPr>
              <a:endParaRPr lang="fr-FR" sz="13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7" name="TextBox 16"/>
            <p:cNvSpPr txBox="1">
              <a:spLocks/>
            </p:cNvSpPr>
            <p:nvPr/>
          </p:nvSpPr>
          <p:spPr>
            <a:xfrm>
              <a:off x="2898226" y="4028753"/>
              <a:ext cx="2932945" cy="29248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fr-FR"/>
              </a:defPPr>
              <a:lvl1pPr lvl="0" indent="0" defTabSz="895350">
                <a:buClr>
                  <a:schemeClr val="tx2"/>
                </a:buClr>
                <a:defRPr baseline="0"/>
              </a:lvl1pPr>
              <a:lvl2pPr marL="171450" lvl="1" indent="-171450" defTabSz="895350">
                <a:spcBef>
                  <a:spcPts val="600"/>
                </a:spcBef>
                <a:buClr>
                  <a:schemeClr val="tx2"/>
                </a:buClr>
                <a:buSzPct val="125000"/>
                <a:buFont typeface="Century Gothic" pitchFamily="34" charset="0"/>
                <a:buChar char="▪"/>
                <a:defRPr sz="1400" kern="3600" baseline="0"/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baseline="0"/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baseline="0"/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9pPr>
            </a:lstStyle>
            <a:p>
              <a:pPr marL="171446" indent="-171446" defTabSz="1193770">
                <a:spcBef>
                  <a:spcPts val="600"/>
                </a:spcBef>
                <a:buClr>
                  <a:srgbClr val="122F53"/>
                </a:buClr>
                <a:buSzPct val="125000"/>
                <a:buFont typeface="Century Gothic" pitchFamily="34" charset="0"/>
                <a:buChar char="▪"/>
              </a:pPr>
              <a:r>
                <a:rPr lang="fr-FR" sz="1267" kern="3600" dirty="0">
                  <a:solidFill>
                    <a:prstClr val="black"/>
                  </a:solidFill>
                  <a:latin typeface="Century Gothic"/>
                </a:rPr>
                <a:t>Alimentation de secours pour les opérateurs </a:t>
              </a:r>
              <a:br>
                <a:rPr lang="fr-FR" sz="1267" kern="3600" dirty="0">
                  <a:solidFill>
                    <a:prstClr val="black"/>
                  </a:solidFill>
                  <a:latin typeface="Century Gothic"/>
                </a:rPr>
              </a:br>
              <a:r>
                <a:rPr lang="fr-FR" sz="1267" kern="3600" dirty="0">
                  <a:solidFill>
                    <a:prstClr val="black"/>
                  </a:solidFill>
                  <a:latin typeface="Century Gothic"/>
                </a:rPr>
                <a:t>de télécommunications</a:t>
              </a:r>
            </a:p>
          </p:txBody>
        </p:sp>
      </p:grpSp>
      <p:sp>
        <p:nvSpPr>
          <p:cNvPr id="118" name="Text Placeholder 7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663895" y="5808612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117" name="Text Placeholder 6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035244" y="5808612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122" name="Text Placeholder 173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4406595" y="5808612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45" name="Text Placeholder 7"/>
          <p:cNvSpPr>
            <a:spLocks noGrp="1"/>
          </p:cNvSpPr>
          <p:nvPr/>
        </p:nvSpPr>
        <p:spPr bwMode="auto">
          <a:xfrm>
            <a:off x="5663895" y="3920321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46" name="Text Placeholder 6"/>
          <p:cNvSpPr>
            <a:spLocks noGrp="1"/>
          </p:cNvSpPr>
          <p:nvPr/>
        </p:nvSpPr>
        <p:spPr bwMode="auto">
          <a:xfrm>
            <a:off x="5035244" y="3920321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48" name="Text Placeholder 173"/>
          <p:cNvSpPr>
            <a:spLocks noGrp="1"/>
          </p:cNvSpPr>
          <p:nvPr/>
        </p:nvSpPr>
        <p:spPr bwMode="auto">
          <a:xfrm>
            <a:off x="4406595" y="3920321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49" name="Text Placeholder 7"/>
          <p:cNvSpPr>
            <a:spLocks noGrp="1"/>
          </p:cNvSpPr>
          <p:nvPr/>
        </p:nvSpPr>
        <p:spPr bwMode="auto">
          <a:xfrm>
            <a:off x="5663895" y="2211973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50" name="Text Placeholder 6"/>
          <p:cNvSpPr>
            <a:spLocks noGrp="1"/>
          </p:cNvSpPr>
          <p:nvPr/>
        </p:nvSpPr>
        <p:spPr bwMode="auto">
          <a:xfrm>
            <a:off x="5035244" y="2211973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51" name="Text Placeholder 173"/>
          <p:cNvSpPr>
            <a:spLocks noGrp="1"/>
          </p:cNvSpPr>
          <p:nvPr/>
        </p:nvSpPr>
        <p:spPr bwMode="auto">
          <a:xfrm>
            <a:off x="4406595" y="2211973"/>
            <a:ext cx="323851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715963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65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898525" indent="-182563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ct val="0"/>
              </a:spcBef>
              <a:spcAft>
                <a:spcPct val="0"/>
              </a:spcAft>
              <a:buClr>
                <a:srgbClr val="7D9BC1"/>
              </a:buClr>
              <a:buNone/>
            </a:pPr>
            <a:endParaRPr lang="fr-FR" sz="1100" b="1" dirty="0">
              <a:solidFill>
                <a:prstClr val="black"/>
              </a:solidFill>
              <a:sym typeface="Century Gothic" panose="020B0502020202020204" pitchFamily="34" charset="0"/>
            </a:endParaRPr>
          </a:p>
        </p:txBody>
      </p:sp>
      <p:sp>
        <p:nvSpPr>
          <p:cNvPr id="32" name="Rectangle 5"/>
          <p:cNvSpPr txBox="1">
            <a:spLocks/>
          </p:cNvSpPr>
          <p:nvPr/>
        </p:nvSpPr>
        <p:spPr>
          <a:xfrm>
            <a:off x="8377140" y="1014775"/>
            <a:ext cx="2467323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defTabSz="1219170"/>
            <a:r>
              <a:rPr lang="fr-F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Principales technologies</a:t>
            </a:r>
          </a:p>
        </p:txBody>
      </p:sp>
      <p:sp>
        <p:nvSpPr>
          <p:cNvPr id="33" name="Rectangle 5"/>
          <p:cNvSpPr txBox="1">
            <a:spLocks/>
          </p:cNvSpPr>
          <p:nvPr/>
        </p:nvSpPr>
        <p:spPr>
          <a:xfrm>
            <a:off x="4273679" y="768554"/>
            <a:ext cx="2333815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defTabSz="1219170"/>
            <a:r>
              <a:rPr lang="fr-F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Principales applications</a:t>
            </a:r>
          </a:p>
        </p:txBody>
      </p:sp>
      <p:cxnSp>
        <p:nvCxnSpPr>
          <p:cNvPr id="37" name="Connecteur droit 36"/>
          <p:cNvCxnSpPr/>
          <p:nvPr/>
        </p:nvCxnSpPr>
        <p:spPr>
          <a:xfrm>
            <a:off x="4273681" y="1297924"/>
            <a:ext cx="2582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8372185" y="1309197"/>
            <a:ext cx="2582400" cy="0"/>
          </a:xfrm>
          <a:prstGeom prst="line">
            <a:avLst/>
          </a:prstGeom>
          <a:ln w="57150">
            <a:solidFill>
              <a:srgbClr val="122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 Présentation du marché : Systèmes stockage d’énergie </a:t>
            </a:r>
            <a:r>
              <a:rPr lang="fr-FR"/>
              <a:t>et Mobilité (E&amp;M)</a:t>
            </a:r>
            <a:endParaRPr lang="fr-FR" dirty="0"/>
          </a:p>
        </p:txBody>
      </p:sp>
      <p:sp>
        <p:nvSpPr>
          <p:cNvPr id="39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16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7893267" y="1354960"/>
            <a:ext cx="520000" cy="4678960"/>
            <a:chOff x="5919950" y="1079284"/>
            <a:chExt cx="390000" cy="3509220"/>
          </a:xfrm>
        </p:grpSpPr>
        <p:cxnSp>
          <p:nvCxnSpPr>
            <p:cNvPr id="53" name="Connecteur droit 52"/>
            <p:cNvCxnSpPr/>
            <p:nvPr/>
          </p:nvCxnSpPr>
          <p:spPr>
            <a:xfrm>
              <a:off x="6022429" y="2845675"/>
              <a:ext cx="287521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Parenthèse fermante 53"/>
            <p:cNvSpPr/>
            <p:nvPr/>
          </p:nvSpPr>
          <p:spPr>
            <a:xfrm>
              <a:off x="5919950" y="1079284"/>
              <a:ext cx="101410" cy="3509220"/>
            </a:xfrm>
            <a:prstGeom prst="rightBracket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8234023" y="2955338"/>
            <a:ext cx="2894831" cy="1443824"/>
            <a:chOff x="6175517" y="1043931"/>
            <a:chExt cx="2171123" cy="3446012"/>
          </a:xfrm>
          <a:solidFill>
            <a:srgbClr val="FFFFFF"/>
          </a:solidFill>
        </p:grpSpPr>
        <p:sp>
          <p:nvSpPr>
            <p:cNvPr id="40" name="TextBox 41"/>
            <p:cNvSpPr txBox="1">
              <a:spLocks/>
            </p:cNvSpPr>
            <p:nvPr/>
          </p:nvSpPr>
          <p:spPr>
            <a:xfrm rot="10800000" flipV="1">
              <a:off x="6175517" y="1043931"/>
              <a:ext cx="2171123" cy="3446012"/>
            </a:xfrm>
            <a:prstGeom prst="rect">
              <a:avLst/>
            </a:prstGeom>
            <a:grpFill/>
            <a:ln w="3175">
              <a:solidFill>
                <a:schemeClr val="accent4"/>
              </a:solidFill>
            </a:ln>
          </p:spPr>
          <p:txBody>
            <a:bodyPr vert="horz" wrap="square" lIns="72009" tIns="72009" rIns="72009" bIns="72009" rtlCol="0" anchor="ctr" anchorCtr="0">
              <a:noAutofit/>
            </a:bodyPr>
            <a:lstStyle>
              <a:defPPr>
                <a:defRPr lang="fr-FR"/>
              </a:defPPr>
              <a:lvl1pPr lvl="0" indent="0" defTabSz="895350">
                <a:buClr>
                  <a:schemeClr val="tx2"/>
                </a:buClr>
                <a:defRPr sz="1000" b="1" kern="3600" baseline="0">
                  <a:solidFill>
                    <a:schemeClr val="bg1"/>
                  </a:solidFill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baseline="0"/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baseline="0"/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baseline="0"/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9pPr>
            </a:lstStyle>
            <a:p>
              <a:pPr defTabSz="1193770">
                <a:buClr>
                  <a:srgbClr val="7D9BC1"/>
                </a:buClr>
              </a:pPr>
              <a:endParaRPr lang="fr-FR" sz="16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35" name="TextBox 51"/>
            <p:cNvSpPr txBox="1">
              <a:spLocks/>
            </p:cNvSpPr>
            <p:nvPr/>
          </p:nvSpPr>
          <p:spPr>
            <a:xfrm rot="10800000" flipV="1">
              <a:off x="6279139" y="1828160"/>
              <a:ext cx="1976993" cy="1212054"/>
            </a:xfrm>
            <a:prstGeom prst="rect">
              <a:avLst/>
            </a:prstGeom>
            <a:grpFill/>
            <a:ln/>
          </p:spPr>
          <p:txBody>
            <a:bodyPr vert="horz" wrap="square" lIns="0" tIns="0" rIns="0" bIns="0" rtlCol="0" anchor="t" anchorCtr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228594" lvl="1" indent="-228594" defTabSz="1193770">
                <a:spcBef>
                  <a:spcPts val="600"/>
                </a:spcBef>
                <a:buClr>
                  <a:srgbClr val="122F53"/>
                </a:buClr>
                <a:buFont typeface="Century Gothic" panose="020B0502020202020204" pitchFamily="34" charset="0"/>
                <a:buChar char="▪"/>
              </a:pPr>
              <a:r>
                <a:rPr lang="fr-FR" sz="1400" kern="3600" dirty="0">
                  <a:solidFill>
                    <a:prstClr val="black"/>
                  </a:solidFill>
                  <a:latin typeface="Century Gothic"/>
                </a:rPr>
                <a:t>Batteries à base de nickel</a:t>
              </a:r>
            </a:p>
            <a:p>
              <a:pPr marL="228594" lvl="1" indent="-228594" defTabSz="1193770">
                <a:spcBef>
                  <a:spcPts val="600"/>
                </a:spcBef>
                <a:buClr>
                  <a:srgbClr val="122F53"/>
                </a:buClr>
                <a:buFont typeface="Century Gothic" panose="020B0502020202020204" pitchFamily="34" charset="0"/>
                <a:buChar char="▪"/>
              </a:pPr>
              <a:r>
                <a:rPr lang="fr-FR" sz="1400" kern="3600" dirty="0">
                  <a:solidFill>
                    <a:prstClr val="black"/>
                  </a:solidFill>
                  <a:latin typeface="Century Gothic"/>
                </a:rPr>
                <a:t>Batteries au lithium-ion</a:t>
              </a:r>
            </a:p>
          </p:txBody>
        </p:sp>
      </p:grpSp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100077" y="5014046"/>
            <a:ext cx="2501419" cy="1121148"/>
          </a:xfrm>
          <a:prstGeom prst="rect">
            <a:avLst/>
          </a:prstGeom>
        </p:spPr>
      </p:pic>
      <p:pic>
        <p:nvPicPr>
          <p:cNvPr id="57" name="Picture 2"/>
          <p:cNvPicPr preferRelativeResize="0">
            <a:picLocks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0076" y="2605688"/>
            <a:ext cx="2501421" cy="113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00078" y="3806804"/>
            <a:ext cx="2501420" cy="1124569"/>
          </a:xfrm>
          <a:prstGeom prst="rect">
            <a:avLst/>
          </a:prstGeom>
        </p:spPr>
      </p:pic>
      <p:sp>
        <p:nvSpPr>
          <p:cNvPr id="59" name="TextBox 87"/>
          <p:cNvSpPr txBox="1">
            <a:spLocks/>
          </p:cNvSpPr>
          <p:nvPr/>
        </p:nvSpPr>
        <p:spPr>
          <a:xfrm rot="10800000" flipV="1">
            <a:off x="1093245" y="3806803"/>
            <a:ext cx="1053888" cy="1121803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non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fr-FR" sz="1300" dirty="0">
                <a:solidFill>
                  <a:prstClr val="white"/>
                </a:solidFill>
                <a:latin typeface="Century Gothic"/>
              </a:rPr>
              <a:t>Transport </a:t>
            </a:r>
            <a:br>
              <a:rPr lang="fr-FR" sz="1300" dirty="0">
                <a:solidFill>
                  <a:prstClr val="white"/>
                </a:solidFill>
                <a:latin typeface="Century Gothic"/>
              </a:rPr>
            </a:br>
            <a:r>
              <a:rPr lang="fr-FR" sz="1300" dirty="0">
                <a:solidFill>
                  <a:prstClr val="white"/>
                </a:solidFill>
                <a:latin typeface="Century Gothic"/>
              </a:rPr>
              <a:t>ferroviaire </a:t>
            </a:r>
          </a:p>
          <a:p>
            <a:pPr defTabSz="1193770">
              <a:buClr>
                <a:srgbClr val="7D9BC1"/>
              </a:buClr>
            </a:pPr>
            <a:r>
              <a:rPr lang="fr-FR" sz="1300" dirty="0">
                <a:solidFill>
                  <a:prstClr val="white"/>
                </a:solidFill>
                <a:latin typeface="Century Gothic"/>
              </a:rPr>
              <a:t>&amp; mobilité</a:t>
            </a:r>
          </a:p>
        </p:txBody>
      </p:sp>
      <p:sp>
        <p:nvSpPr>
          <p:cNvPr id="60" name="TextBox 84"/>
          <p:cNvSpPr txBox="1">
            <a:spLocks/>
          </p:cNvSpPr>
          <p:nvPr/>
        </p:nvSpPr>
        <p:spPr>
          <a:xfrm rot="10800000" flipV="1">
            <a:off x="1100067" y="5006243"/>
            <a:ext cx="1047067" cy="112895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non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fr-FR" sz="1300" dirty="0">
                <a:solidFill>
                  <a:prstClr val="white"/>
                </a:solidFill>
                <a:latin typeface="Century Gothic"/>
              </a:rPr>
              <a:t>Télécom</a:t>
            </a:r>
            <a:endParaRPr lang="fr-FR" sz="1300" baseline="300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1" name="TextBox 82"/>
          <p:cNvSpPr txBox="1">
            <a:spLocks/>
          </p:cNvSpPr>
          <p:nvPr/>
        </p:nvSpPr>
        <p:spPr>
          <a:xfrm rot="10800000" flipV="1">
            <a:off x="1093249" y="2612445"/>
            <a:ext cx="1053888" cy="111948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non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3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Aviation</a:t>
            </a:r>
          </a:p>
        </p:txBody>
      </p:sp>
      <p:pic>
        <p:nvPicPr>
          <p:cNvPr id="62" name="Image 7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075" y="1382222"/>
            <a:ext cx="2501424" cy="1158453"/>
          </a:xfrm>
          <a:prstGeom prst="rect">
            <a:avLst/>
          </a:prstGeom>
        </p:spPr>
      </p:pic>
      <p:sp>
        <p:nvSpPr>
          <p:cNvPr id="63" name="TextBox 55"/>
          <p:cNvSpPr txBox="1">
            <a:spLocks/>
          </p:cNvSpPr>
          <p:nvPr/>
        </p:nvSpPr>
        <p:spPr>
          <a:xfrm rot="10800000" flipV="1">
            <a:off x="1093249" y="1379455"/>
            <a:ext cx="1053889" cy="116398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txBody>
          <a:bodyPr vert="horz" wrap="square" lIns="72009" tIns="72009" rIns="72009" bIns="72009" rtlCol="0" anchor="ctr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000" b="1" kern="3600" baseline="0">
                <a:solidFill>
                  <a:schemeClr val="bg1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defTabSz="1193770">
              <a:buClr>
                <a:srgbClr val="7D9BC1"/>
              </a:buClr>
            </a:pPr>
            <a:r>
              <a:rPr lang="fr-FR" sz="1300" dirty="0">
                <a:solidFill>
                  <a:prstClr val="white"/>
                </a:solidFill>
                <a:latin typeface="Century Gothic"/>
              </a:rPr>
              <a:t>Solutions de stockage d’énergie</a:t>
            </a:r>
            <a:endParaRPr lang="fr-FR" sz="1300" baseline="30000" dirty="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747454" y="1366160"/>
            <a:ext cx="4050921" cy="1154933"/>
            <a:chOff x="2810590" y="1024620"/>
            <a:chExt cx="3038191" cy="866200"/>
          </a:xfrm>
        </p:grpSpPr>
        <p:sp>
          <p:nvSpPr>
            <p:cNvPr id="42" name="TextBox 41"/>
            <p:cNvSpPr txBox="1">
              <a:spLocks/>
            </p:cNvSpPr>
            <p:nvPr/>
          </p:nvSpPr>
          <p:spPr>
            <a:xfrm rot="10800000" flipV="1">
              <a:off x="2862760" y="1024620"/>
              <a:ext cx="2986021" cy="866200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  <a:ln w="3175">
              <a:solidFill>
                <a:schemeClr val="accent1"/>
              </a:solidFill>
            </a:ln>
          </p:spPr>
          <p:txBody>
            <a:bodyPr vert="horz" wrap="square" lIns="72009" tIns="72009" rIns="72009" bIns="72009" rtlCol="0" anchor="ctr" anchorCtr="0">
              <a:noAutofit/>
            </a:bodyPr>
            <a:lstStyle>
              <a:defPPr>
                <a:defRPr lang="fr-FR"/>
              </a:defPPr>
              <a:lvl1pPr lvl="0" indent="0" defTabSz="895350">
                <a:buClr>
                  <a:schemeClr val="tx2"/>
                </a:buClr>
                <a:defRPr sz="1000" b="1" kern="3600" baseline="0">
                  <a:solidFill>
                    <a:schemeClr val="bg1"/>
                  </a:solidFill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baseline="0"/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baseline="0"/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baseline="0"/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9pPr>
            </a:lstStyle>
            <a:p>
              <a:pPr defTabSz="1193770">
                <a:buClr>
                  <a:srgbClr val="7D9BC1"/>
                </a:buClr>
              </a:pPr>
              <a:endParaRPr lang="fr-FR" sz="13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10590" y="1057207"/>
              <a:ext cx="2937106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46" indent="-171446" defTabSz="1219170">
                <a:spcBef>
                  <a:spcPts val="600"/>
                </a:spcBef>
                <a:buClr>
                  <a:srgbClr val="122F53"/>
                </a:buClr>
                <a:buSzPct val="125000"/>
                <a:buFont typeface="Century Gothic" pitchFamily="34" charset="0"/>
                <a:buChar char="▪"/>
              </a:pPr>
              <a:r>
                <a:rPr lang="fr-FR" sz="1200" kern="3600" dirty="0">
                  <a:solidFill>
                    <a:prstClr val="black"/>
                  </a:solidFill>
                  <a:latin typeface="Century Gothic"/>
                </a:rPr>
                <a:t>Solutions de stockage pour les installations et les sites de production d’énergies renouvelables, les micro-réseaux et les réseaux de distribution ainsi que les sites des utilisateurs finaux (industriels ou commerciaux)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817013" y="2602919"/>
            <a:ext cx="3973439" cy="1137193"/>
            <a:chOff x="2862759" y="1952189"/>
            <a:chExt cx="2980079" cy="852895"/>
          </a:xfrm>
        </p:grpSpPr>
        <p:sp>
          <p:nvSpPr>
            <p:cNvPr id="64" name="TextBox 46"/>
            <p:cNvSpPr txBox="1">
              <a:spLocks/>
            </p:cNvSpPr>
            <p:nvPr/>
          </p:nvSpPr>
          <p:spPr>
            <a:xfrm rot="10800000" flipV="1">
              <a:off x="2862759" y="1952189"/>
              <a:ext cx="2980079" cy="852895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  <a:ln w="3175">
              <a:solidFill>
                <a:schemeClr val="accent1"/>
              </a:solidFill>
            </a:ln>
          </p:spPr>
          <p:txBody>
            <a:bodyPr vert="horz" wrap="square" lIns="72009" tIns="72009" rIns="72009" bIns="72009" rtlCol="0" anchor="ctr" anchorCtr="0">
              <a:noAutofit/>
            </a:bodyPr>
            <a:lstStyle>
              <a:defPPr>
                <a:defRPr lang="fr-FR"/>
              </a:defPPr>
              <a:lvl1pPr lvl="0" indent="0" defTabSz="895350">
                <a:buClr>
                  <a:schemeClr val="tx2"/>
                </a:buClr>
                <a:defRPr sz="1000" b="1" kern="3600" baseline="0">
                  <a:solidFill>
                    <a:schemeClr val="bg1"/>
                  </a:solidFill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baseline="0"/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baseline="0"/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baseline="0"/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/>
              </a:lvl9pPr>
            </a:lstStyle>
            <a:p>
              <a:pPr defTabSz="1193770">
                <a:buClr>
                  <a:srgbClr val="7D9BC1"/>
                </a:buClr>
              </a:pPr>
              <a:endParaRPr lang="fr-FR" sz="13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2" name="TextBox 51"/>
            <p:cNvSpPr txBox="1">
              <a:spLocks/>
            </p:cNvSpPr>
            <p:nvPr/>
          </p:nvSpPr>
          <p:spPr>
            <a:xfrm rot="10800000" flipV="1">
              <a:off x="2892676" y="2121991"/>
              <a:ext cx="2933468" cy="49643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vert="horz" wrap="square" lIns="0" tIns="0" rIns="0" bIns="0" rtlCol="0" anchor="t" anchorCtr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marL="171446" indent="-171446" defTabSz="1193770">
                <a:spcBef>
                  <a:spcPts val="600"/>
                </a:spcBef>
                <a:buClr>
                  <a:srgbClr val="122F53"/>
                </a:buClr>
                <a:buSzPct val="125000"/>
                <a:buFont typeface="Century Gothic" pitchFamily="34" charset="0"/>
                <a:buChar char="▪"/>
              </a:pPr>
              <a:r>
                <a:rPr lang="fr-FR" sz="1267" kern="3600" dirty="0">
                  <a:solidFill>
                    <a:prstClr val="black"/>
                  </a:solidFill>
                  <a:latin typeface="Century Gothic"/>
                </a:rPr>
                <a:t>Alimentation de secours et systèmes d’urgence</a:t>
              </a:r>
            </a:p>
            <a:p>
              <a:pPr marL="171446" indent="-171446" defTabSz="1193770">
                <a:spcBef>
                  <a:spcPts val="600"/>
                </a:spcBef>
                <a:buClr>
                  <a:srgbClr val="122F53"/>
                </a:buClr>
                <a:buSzPct val="125000"/>
                <a:buFont typeface="Century Gothic" pitchFamily="34" charset="0"/>
                <a:buChar char="▪"/>
              </a:pPr>
              <a:r>
                <a:rPr lang="fr-FR" sz="1267" kern="3600" dirty="0">
                  <a:solidFill>
                    <a:prstClr val="black"/>
                  </a:solidFill>
                  <a:latin typeface="Century Gothic"/>
                </a:rPr>
                <a:t>Systèmes de démarrage des moteurs et des turbines </a:t>
              </a: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38853A-5804-4C6A-A197-7F9FF880CA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899C5B38-B841-47FF-ADA5-47842FD100CE}" type="slidenum">
              <a:rPr lang="fr-FR" altLang="fr-FR">
                <a:solidFill>
                  <a:prstClr val="black"/>
                </a:solidFill>
                <a:latin typeface="Century Gothic"/>
              </a:rPr>
              <a:pPr defTabSz="1219170">
                <a:defRPr/>
              </a:pPr>
              <a:t>16</a:t>
            </a:fld>
            <a:endParaRPr lang="fr-FR" alt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44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2073257" y="4308980"/>
            <a:ext cx="10263647" cy="1569660"/>
            <a:chOff x="1880797" y="335250"/>
            <a:chExt cx="6761576" cy="1177245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2725303" y="372606"/>
              <a:ext cx="5917070" cy="1109609"/>
            </a:xfrm>
            <a:prstGeom prst="round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80797" y="335250"/>
              <a:ext cx="6642243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/>
              <a:r>
                <a:rPr lang="fr-FR" sz="3200" b="1" dirty="0">
                  <a:solidFill>
                    <a:prstClr val="white"/>
                  </a:solidFill>
                  <a:latin typeface="Century Gothic"/>
                </a:rPr>
                <a:t>Les systèmes de stockage d’énergie </a:t>
              </a:r>
            </a:p>
            <a:p>
              <a:pPr algn="r" defTabSz="1219170"/>
              <a:r>
                <a:rPr lang="fr-FR" sz="3200" b="1" dirty="0">
                  <a:solidFill>
                    <a:prstClr val="white"/>
                  </a:solidFill>
                  <a:latin typeface="Century Gothic"/>
                </a:rPr>
                <a:t>de Saft facilitent l’intégration</a:t>
              </a:r>
            </a:p>
            <a:p>
              <a:pPr algn="r" defTabSz="1219170"/>
              <a:r>
                <a:rPr lang="fr-FR" sz="3200" b="1" dirty="0">
                  <a:solidFill>
                    <a:prstClr val="white"/>
                  </a:solidFill>
                  <a:latin typeface="Century Gothic"/>
                </a:rPr>
                <a:t>des énergies renouvelables</a:t>
              </a:r>
              <a:endParaRPr lang="en-US" sz="2133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sp>
        <p:nvSpPr>
          <p:cNvPr id="16" name="Ellipse 15"/>
          <p:cNvSpPr/>
          <p:nvPr/>
        </p:nvSpPr>
        <p:spPr>
          <a:xfrm>
            <a:off x="166510" y="129137"/>
            <a:ext cx="2674356" cy="2569891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20" name="Group 40"/>
          <p:cNvGrpSpPr>
            <a:grpSpLocks noChangeAspect="1"/>
          </p:cNvGrpSpPr>
          <p:nvPr/>
        </p:nvGrpSpPr>
        <p:grpSpPr bwMode="auto">
          <a:xfrm>
            <a:off x="979283" y="484827"/>
            <a:ext cx="1048803" cy="613763"/>
            <a:chOff x="642" y="2061"/>
            <a:chExt cx="757" cy="443"/>
          </a:xfrm>
        </p:grpSpPr>
        <p:sp>
          <p:nvSpPr>
            <p:cNvPr id="21" name="Freeform 42"/>
            <p:cNvSpPr>
              <a:spLocks noEditPoints="1"/>
            </p:cNvSpPr>
            <p:nvPr/>
          </p:nvSpPr>
          <p:spPr bwMode="auto">
            <a:xfrm>
              <a:off x="642" y="2061"/>
              <a:ext cx="757" cy="443"/>
            </a:xfrm>
            <a:custGeom>
              <a:avLst/>
              <a:gdLst>
                <a:gd name="T0" fmla="*/ 89 w 757"/>
                <a:gd name="T1" fmla="*/ 42 h 443"/>
                <a:gd name="T2" fmla="*/ 558 w 757"/>
                <a:gd name="T3" fmla="*/ 42 h 443"/>
                <a:gd name="T4" fmla="*/ 183 w 757"/>
                <a:gd name="T5" fmla="*/ 89 h 443"/>
                <a:gd name="T6" fmla="*/ 652 w 757"/>
                <a:gd name="T7" fmla="*/ 89 h 443"/>
                <a:gd name="T8" fmla="*/ 360 w 757"/>
                <a:gd name="T9" fmla="*/ 0 h 443"/>
                <a:gd name="T10" fmla="*/ 449 w 757"/>
                <a:gd name="T11" fmla="*/ 42 h 443"/>
                <a:gd name="T12" fmla="*/ 438 w 757"/>
                <a:gd name="T13" fmla="*/ 42 h 443"/>
                <a:gd name="T14" fmla="*/ 350 w 757"/>
                <a:gd name="T15" fmla="*/ 0 h 443"/>
                <a:gd name="T16" fmla="*/ 240 w 757"/>
                <a:gd name="T17" fmla="*/ 0 h 443"/>
                <a:gd name="T18" fmla="*/ 329 w 757"/>
                <a:gd name="T19" fmla="*/ 42 h 443"/>
                <a:gd name="T20" fmla="*/ 319 w 757"/>
                <a:gd name="T21" fmla="*/ 42 h 443"/>
                <a:gd name="T22" fmla="*/ 230 w 757"/>
                <a:gd name="T23" fmla="*/ 0 h 443"/>
                <a:gd name="T24" fmla="*/ 120 w 757"/>
                <a:gd name="T25" fmla="*/ 0 h 443"/>
                <a:gd name="T26" fmla="*/ 209 w 757"/>
                <a:gd name="T27" fmla="*/ 42 h 443"/>
                <a:gd name="T28" fmla="*/ 199 w 757"/>
                <a:gd name="T29" fmla="*/ 42 h 443"/>
                <a:gd name="T30" fmla="*/ 110 w 757"/>
                <a:gd name="T31" fmla="*/ 0 h 443"/>
                <a:gd name="T32" fmla="*/ 0 w 757"/>
                <a:gd name="T33" fmla="*/ 0 h 443"/>
                <a:gd name="T34" fmla="*/ 183 w 757"/>
                <a:gd name="T35" fmla="*/ 89 h 443"/>
                <a:gd name="T36" fmla="*/ 183 w 757"/>
                <a:gd name="T37" fmla="*/ 89 h 443"/>
                <a:gd name="T38" fmla="*/ 183 w 757"/>
                <a:gd name="T39" fmla="*/ 89 h 443"/>
                <a:gd name="T40" fmla="*/ 287 w 757"/>
                <a:gd name="T41" fmla="*/ 141 h 443"/>
                <a:gd name="T42" fmla="*/ 397 w 757"/>
                <a:gd name="T43" fmla="*/ 141 h 443"/>
                <a:gd name="T44" fmla="*/ 292 w 757"/>
                <a:gd name="T45" fmla="*/ 89 h 443"/>
                <a:gd name="T46" fmla="*/ 303 w 757"/>
                <a:gd name="T47" fmla="*/ 89 h 443"/>
                <a:gd name="T48" fmla="*/ 407 w 757"/>
                <a:gd name="T49" fmla="*/ 141 h 443"/>
                <a:gd name="T50" fmla="*/ 517 w 757"/>
                <a:gd name="T51" fmla="*/ 141 h 443"/>
                <a:gd name="T52" fmla="*/ 412 w 757"/>
                <a:gd name="T53" fmla="*/ 89 h 443"/>
                <a:gd name="T54" fmla="*/ 423 w 757"/>
                <a:gd name="T55" fmla="*/ 89 h 443"/>
                <a:gd name="T56" fmla="*/ 527 w 757"/>
                <a:gd name="T57" fmla="*/ 141 h 443"/>
                <a:gd name="T58" fmla="*/ 637 w 757"/>
                <a:gd name="T59" fmla="*/ 141 h 443"/>
                <a:gd name="T60" fmla="*/ 532 w 757"/>
                <a:gd name="T61" fmla="*/ 89 h 443"/>
                <a:gd name="T62" fmla="*/ 543 w 757"/>
                <a:gd name="T63" fmla="*/ 89 h 443"/>
                <a:gd name="T64" fmla="*/ 647 w 757"/>
                <a:gd name="T65" fmla="*/ 141 h 443"/>
                <a:gd name="T66" fmla="*/ 757 w 757"/>
                <a:gd name="T67" fmla="*/ 141 h 443"/>
                <a:gd name="T68" fmla="*/ 558 w 757"/>
                <a:gd name="T69" fmla="*/ 42 h 443"/>
                <a:gd name="T70" fmla="*/ 558 w 757"/>
                <a:gd name="T71" fmla="*/ 42 h 443"/>
                <a:gd name="T72" fmla="*/ 558 w 757"/>
                <a:gd name="T73" fmla="*/ 42 h 443"/>
                <a:gd name="T74" fmla="*/ 465 w 757"/>
                <a:gd name="T75" fmla="*/ 0 h 443"/>
                <a:gd name="T76" fmla="*/ 360 w 757"/>
                <a:gd name="T77" fmla="*/ 0 h 443"/>
                <a:gd name="T78" fmla="*/ 449 w 757"/>
                <a:gd name="T79" fmla="*/ 42 h 443"/>
                <a:gd name="T80" fmla="*/ 543 w 757"/>
                <a:gd name="T81" fmla="*/ 89 h 443"/>
                <a:gd name="T82" fmla="*/ 532 w 757"/>
                <a:gd name="T83" fmla="*/ 89 h 443"/>
                <a:gd name="T84" fmla="*/ 438 w 757"/>
                <a:gd name="T85" fmla="*/ 42 h 443"/>
                <a:gd name="T86" fmla="*/ 449 w 757"/>
                <a:gd name="T87" fmla="*/ 42 h 443"/>
                <a:gd name="T88" fmla="*/ 329 w 757"/>
                <a:gd name="T89" fmla="*/ 42 h 443"/>
                <a:gd name="T90" fmla="*/ 423 w 757"/>
                <a:gd name="T91" fmla="*/ 89 h 443"/>
                <a:gd name="T92" fmla="*/ 412 w 757"/>
                <a:gd name="T93" fmla="*/ 89 h 443"/>
                <a:gd name="T94" fmla="*/ 319 w 757"/>
                <a:gd name="T95" fmla="*/ 42 h 443"/>
                <a:gd name="T96" fmla="*/ 329 w 757"/>
                <a:gd name="T97" fmla="*/ 42 h 443"/>
                <a:gd name="T98" fmla="*/ 209 w 757"/>
                <a:gd name="T99" fmla="*/ 42 h 443"/>
                <a:gd name="T100" fmla="*/ 303 w 757"/>
                <a:gd name="T101" fmla="*/ 89 h 443"/>
                <a:gd name="T102" fmla="*/ 292 w 757"/>
                <a:gd name="T103" fmla="*/ 89 h 443"/>
                <a:gd name="T104" fmla="*/ 199 w 757"/>
                <a:gd name="T105" fmla="*/ 42 h 443"/>
                <a:gd name="T106" fmla="*/ 209 w 757"/>
                <a:gd name="T107" fmla="*/ 42 h 443"/>
                <a:gd name="T108" fmla="*/ 42 w 757"/>
                <a:gd name="T109" fmla="*/ 235 h 443"/>
                <a:gd name="T110" fmla="*/ 42 w 757"/>
                <a:gd name="T111" fmla="*/ 21 h 443"/>
                <a:gd name="T112" fmla="*/ 42 w 757"/>
                <a:gd name="T113" fmla="*/ 235 h 443"/>
                <a:gd name="T114" fmla="*/ 736 w 757"/>
                <a:gd name="T115" fmla="*/ 214 h 443"/>
                <a:gd name="T116" fmla="*/ 736 w 757"/>
                <a:gd name="T117" fmla="*/ 141 h 443"/>
                <a:gd name="T118" fmla="*/ 736 w 757"/>
                <a:gd name="T119" fmla="*/ 214 h 443"/>
                <a:gd name="T120" fmla="*/ 308 w 757"/>
                <a:gd name="T121" fmla="*/ 443 h 443"/>
                <a:gd name="T122" fmla="*/ 308 w 757"/>
                <a:gd name="T123" fmla="*/ 141 h 443"/>
                <a:gd name="T124" fmla="*/ 308 w 757"/>
                <a:gd name="T125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57" h="443">
                  <a:moveTo>
                    <a:pt x="89" y="42"/>
                  </a:moveTo>
                  <a:lnTo>
                    <a:pt x="558" y="42"/>
                  </a:lnTo>
                  <a:moveTo>
                    <a:pt x="183" y="89"/>
                  </a:moveTo>
                  <a:lnTo>
                    <a:pt x="652" y="89"/>
                  </a:lnTo>
                  <a:moveTo>
                    <a:pt x="360" y="0"/>
                  </a:moveTo>
                  <a:lnTo>
                    <a:pt x="449" y="42"/>
                  </a:lnTo>
                  <a:lnTo>
                    <a:pt x="438" y="42"/>
                  </a:lnTo>
                  <a:lnTo>
                    <a:pt x="350" y="0"/>
                  </a:lnTo>
                  <a:lnTo>
                    <a:pt x="240" y="0"/>
                  </a:lnTo>
                  <a:lnTo>
                    <a:pt x="329" y="42"/>
                  </a:lnTo>
                  <a:lnTo>
                    <a:pt x="319" y="42"/>
                  </a:lnTo>
                  <a:lnTo>
                    <a:pt x="230" y="0"/>
                  </a:lnTo>
                  <a:lnTo>
                    <a:pt x="120" y="0"/>
                  </a:lnTo>
                  <a:lnTo>
                    <a:pt x="209" y="42"/>
                  </a:lnTo>
                  <a:lnTo>
                    <a:pt x="199" y="4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287" y="141"/>
                  </a:lnTo>
                  <a:lnTo>
                    <a:pt x="397" y="141"/>
                  </a:lnTo>
                  <a:lnTo>
                    <a:pt x="292" y="89"/>
                  </a:lnTo>
                  <a:lnTo>
                    <a:pt x="303" y="89"/>
                  </a:lnTo>
                  <a:lnTo>
                    <a:pt x="407" y="141"/>
                  </a:lnTo>
                  <a:lnTo>
                    <a:pt x="517" y="141"/>
                  </a:lnTo>
                  <a:lnTo>
                    <a:pt x="412" y="89"/>
                  </a:lnTo>
                  <a:lnTo>
                    <a:pt x="423" y="89"/>
                  </a:lnTo>
                  <a:lnTo>
                    <a:pt x="527" y="141"/>
                  </a:lnTo>
                  <a:lnTo>
                    <a:pt x="637" y="141"/>
                  </a:lnTo>
                  <a:lnTo>
                    <a:pt x="532" y="89"/>
                  </a:lnTo>
                  <a:lnTo>
                    <a:pt x="543" y="89"/>
                  </a:lnTo>
                  <a:lnTo>
                    <a:pt x="647" y="141"/>
                  </a:lnTo>
                  <a:lnTo>
                    <a:pt x="757" y="141"/>
                  </a:lnTo>
                  <a:lnTo>
                    <a:pt x="558" y="42"/>
                  </a:lnTo>
                  <a:lnTo>
                    <a:pt x="558" y="42"/>
                  </a:lnTo>
                  <a:lnTo>
                    <a:pt x="558" y="42"/>
                  </a:lnTo>
                  <a:lnTo>
                    <a:pt x="465" y="0"/>
                  </a:lnTo>
                  <a:lnTo>
                    <a:pt x="360" y="0"/>
                  </a:lnTo>
                  <a:moveTo>
                    <a:pt x="449" y="42"/>
                  </a:moveTo>
                  <a:lnTo>
                    <a:pt x="543" y="89"/>
                  </a:lnTo>
                  <a:lnTo>
                    <a:pt x="532" y="89"/>
                  </a:lnTo>
                  <a:lnTo>
                    <a:pt x="438" y="42"/>
                  </a:lnTo>
                  <a:lnTo>
                    <a:pt x="449" y="42"/>
                  </a:lnTo>
                  <a:moveTo>
                    <a:pt x="329" y="42"/>
                  </a:moveTo>
                  <a:lnTo>
                    <a:pt x="423" y="89"/>
                  </a:lnTo>
                  <a:lnTo>
                    <a:pt x="412" y="89"/>
                  </a:lnTo>
                  <a:lnTo>
                    <a:pt x="319" y="42"/>
                  </a:lnTo>
                  <a:lnTo>
                    <a:pt x="329" y="42"/>
                  </a:lnTo>
                  <a:moveTo>
                    <a:pt x="209" y="42"/>
                  </a:moveTo>
                  <a:lnTo>
                    <a:pt x="303" y="89"/>
                  </a:lnTo>
                  <a:lnTo>
                    <a:pt x="292" y="89"/>
                  </a:lnTo>
                  <a:lnTo>
                    <a:pt x="199" y="42"/>
                  </a:lnTo>
                  <a:lnTo>
                    <a:pt x="209" y="42"/>
                  </a:lnTo>
                  <a:moveTo>
                    <a:pt x="42" y="235"/>
                  </a:moveTo>
                  <a:lnTo>
                    <a:pt x="42" y="21"/>
                  </a:lnTo>
                  <a:lnTo>
                    <a:pt x="42" y="235"/>
                  </a:lnTo>
                  <a:moveTo>
                    <a:pt x="736" y="214"/>
                  </a:moveTo>
                  <a:lnTo>
                    <a:pt x="736" y="141"/>
                  </a:lnTo>
                  <a:lnTo>
                    <a:pt x="736" y="214"/>
                  </a:lnTo>
                  <a:moveTo>
                    <a:pt x="308" y="443"/>
                  </a:moveTo>
                  <a:lnTo>
                    <a:pt x="308" y="141"/>
                  </a:lnTo>
                  <a:lnTo>
                    <a:pt x="308" y="443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2" name="Freeform 43"/>
            <p:cNvSpPr>
              <a:spLocks noEditPoints="1"/>
            </p:cNvSpPr>
            <p:nvPr/>
          </p:nvSpPr>
          <p:spPr bwMode="auto">
            <a:xfrm>
              <a:off x="642" y="2061"/>
              <a:ext cx="757" cy="443"/>
            </a:xfrm>
            <a:custGeom>
              <a:avLst/>
              <a:gdLst>
                <a:gd name="T0" fmla="*/ 89 w 757"/>
                <a:gd name="T1" fmla="*/ 42 h 443"/>
                <a:gd name="T2" fmla="*/ 558 w 757"/>
                <a:gd name="T3" fmla="*/ 42 h 443"/>
                <a:gd name="T4" fmla="*/ 183 w 757"/>
                <a:gd name="T5" fmla="*/ 89 h 443"/>
                <a:gd name="T6" fmla="*/ 652 w 757"/>
                <a:gd name="T7" fmla="*/ 89 h 443"/>
                <a:gd name="T8" fmla="*/ 360 w 757"/>
                <a:gd name="T9" fmla="*/ 0 h 443"/>
                <a:gd name="T10" fmla="*/ 449 w 757"/>
                <a:gd name="T11" fmla="*/ 42 h 443"/>
                <a:gd name="T12" fmla="*/ 438 w 757"/>
                <a:gd name="T13" fmla="*/ 42 h 443"/>
                <a:gd name="T14" fmla="*/ 350 w 757"/>
                <a:gd name="T15" fmla="*/ 0 h 443"/>
                <a:gd name="T16" fmla="*/ 240 w 757"/>
                <a:gd name="T17" fmla="*/ 0 h 443"/>
                <a:gd name="T18" fmla="*/ 329 w 757"/>
                <a:gd name="T19" fmla="*/ 42 h 443"/>
                <a:gd name="T20" fmla="*/ 319 w 757"/>
                <a:gd name="T21" fmla="*/ 42 h 443"/>
                <a:gd name="T22" fmla="*/ 230 w 757"/>
                <a:gd name="T23" fmla="*/ 0 h 443"/>
                <a:gd name="T24" fmla="*/ 120 w 757"/>
                <a:gd name="T25" fmla="*/ 0 h 443"/>
                <a:gd name="T26" fmla="*/ 209 w 757"/>
                <a:gd name="T27" fmla="*/ 42 h 443"/>
                <a:gd name="T28" fmla="*/ 199 w 757"/>
                <a:gd name="T29" fmla="*/ 42 h 443"/>
                <a:gd name="T30" fmla="*/ 110 w 757"/>
                <a:gd name="T31" fmla="*/ 0 h 443"/>
                <a:gd name="T32" fmla="*/ 0 w 757"/>
                <a:gd name="T33" fmla="*/ 0 h 443"/>
                <a:gd name="T34" fmla="*/ 183 w 757"/>
                <a:gd name="T35" fmla="*/ 89 h 443"/>
                <a:gd name="T36" fmla="*/ 183 w 757"/>
                <a:gd name="T37" fmla="*/ 89 h 443"/>
                <a:gd name="T38" fmla="*/ 183 w 757"/>
                <a:gd name="T39" fmla="*/ 89 h 443"/>
                <a:gd name="T40" fmla="*/ 287 w 757"/>
                <a:gd name="T41" fmla="*/ 141 h 443"/>
                <a:gd name="T42" fmla="*/ 397 w 757"/>
                <a:gd name="T43" fmla="*/ 141 h 443"/>
                <a:gd name="T44" fmla="*/ 292 w 757"/>
                <a:gd name="T45" fmla="*/ 89 h 443"/>
                <a:gd name="T46" fmla="*/ 303 w 757"/>
                <a:gd name="T47" fmla="*/ 89 h 443"/>
                <a:gd name="T48" fmla="*/ 407 w 757"/>
                <a:gd name="T49" fmla="*/ 141 h 443"/>
                <a:gd name="T50" fmla="*/ 517 w 757"/>
                <a:gd name="T51" fmla="*/ 141 h 443"/>
                <a:gd name="T52" fmla="*/ 412 w 757"/>
                <a:gd name="T53" fmla="*/ 89 h 443"/>
                <a:gd name="T54" fmla="*/ 423 w 757"/>
                <a:gd name="T55" fmla="*/ 89 h 443"/>
                <a:gd name="T56" fmla="*/ 527 w 757"/>
                <a:gd name="T57" fmla="*/ 141 h 443"/>
                <a:gd name="T58" fmla="*/ 637 w 757"/>
                <a:gd name="T59" fmla="*/ 141 h 443"/>
                <a:gd name="T60" fmla="*/ 532 w 757"/>
                <a:gd name="T61" fmla="*/ 89 h 443"/>
                <a:gd name="T62" fmla="*/ 543 w 757"/>
                <a:gd name="T63" fmla="*/ 89 h 443"/>
                <a:gd name="T64" fmla="*/ 647 w 757"/>
                <a:gd name="T65" fmla="*/ 141 h 443"/>
                <a:gd name="T66" fmla="*/ 757 w 757"/>
                <a:gd name="T67" fmla="*/ 141 h 443"/>
                <a:gd name="T68" fmla="*/ 558 w 757"/>
                <a:gd name="T69" fmla="*/ 42 h 443"/>
                <a:gd name="T70" fmla="*/ 558 w 757"/>
                <a:gd name="T71" fmla="*/ 42 h 443"/>
                <a:gd name="T72" fmla="*/ 558 w 757"/>
                <a:gd name="T73" fmla="*/ 42 h 443"/>
                <a:gd name="T74" fmla="*/ 465 w 757"/>
                <a:gd name="T75" fmla="*/ 0 h 443"/>
                <a:gd name="T76" fmla="*/ 360 w 757"/>
                <a:gd name="T77" fmla="*/ 0 h 443"/>
                <a:gd name="T78" fmla="*/ 449 w 757"/>
                <a:gd name="T79" fmla="*/ 42 h 443"/>
                <a:gd name="T80" fmla="*/ 543 w 757"/>
                <a:gd name="T81" fmla="*/ 89 h 443"/>
                <a:gd name="T82" fmla="*/ 532 w 757"/>
                <a:gd name="T83" fmla="*/ 89 h 443"/>
                <a:gd name="T84" fmla="*/ 438 w 757"/>
                <a:gd name="T85" fmla="*/ 42 h 443"/>
                <a:gd name="T86" fmla="*/ 449 w 757"/>
                <a:gd name="T87" fmla="*/ 42 h 443"/>
                <a:gd name="T88" fmla="*/ 329 w 757"/>
                <a:gd name="T89" fmla="*/ 42 h 443"/>
                <a:gd name="T90" fmla="*/ 423 w 757"/>
                <a:gd name="T91" fmla="*/ 89 h 443"/>
                <a:gd name="T92" fmla="*/ 412 w 757"/>
                <a:gd name="T93" fmla="*/ 89 h 443"/>
                <a:gd name="T94" fmla="*/ 319 w 757"/>
                <a:gd name="T95" fmla="*/ 42 h 443"/>
                <a:gd name="T96" fmla="*/ 329 w 757"/>
                <a:gd name="T97" fmla="*/ 42 h 443"/>
                <a:gd name="T98" fmla="*/ 209 w 757"/>
                <a:gd name="T99" fmla="*/ 42 h 443"/>
                <a:gd name="T100" fmla="*/ 303 w 757"/>
                <a:gd name="T101" fmla="*/ 89 h 443"/>
                <a:gd name="T102" fmla="*/ 292 w 757"/>
                <a:gd name="T103" fmla="*/ 89 h 443"/>
                <a:gd name="T104" fmla="*/ 199 w 757"/>
                <a:gd name="T105" fmla="*/ 42 h 443"/>
                <a:gd name="T106" fmla="*/ 209 w 757"/>
                <a:gd name="T107" fmla="*/ 42 h 443"/>
                <a:gd name="T108" fmla="*/ 42 w 757"/>
                <a:gd name="T109" fmla="*/ 235 h 443"/>
                <a:gd name="T110" fmla="*/ 42 w 757"/>
                <a:gd name="T111" fmla="*/ 21 h 443"/>
                <a:gd name="T112" fmla="*/ 42 w 757"/>
                <a:gd name="T113" fmla="*/ 235 h 443"/>
                <a:gd name="T114" fmla="*/ 736 w 757"/>
                <a:gd name="T115" fmla="*/ 214 h 443"/>
                <a:gd name="T116" fmla="*/ 736 w 757"/>
                <a:gd name="T117" fmla="*/ 141 h 443"/>
                <a:gd name="T118" fmla="*/ 736 w 757"/>
                <a:gd name="T119" fmla="*/ 214 h 443"/>
                <a:gd name="T120" fmla="*/ 308 w 757"/>
                <a:gd name="T121" fmla="*/ 443 h 443"/>
                <a:gd name="T122" fmla="*/ 308 w 757"/>
                <a:gd name="T123" fmla="*/ 141 h 443"/>
                <a:gd name="T124" fmla="*/ 308 w 757"/>
                <a:gd name="T125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57" h="443">
                  <a:moveTo>
                    <a:pt x="89" y="42"/>
                  </a:moveTo>
                  <a:lnTo>
                    <a:pt x="558" y="42"/>
                  </a:lnTo>
                  <a:moveTo>
                    <a:pt x="183" y="89"/>
                  </a:moveTo>
                  <a:lnTo>
                    <a:pt x="652" y="89"/>
                  </a:lnTo>
                  <a:moveTo>
                    <a:pt x="360" y="0"/>
                  </a:moveTo>
                  <a:lnTo>
                    <a:pt x="449" y="42"/>
                  </a:lnTo>
                  <a:lnTo>
                    <a:pt x="438" y="42"/>
                  </a:lnTo>
                  <a:lnTo>
                    <a:pt x="350" y="0"/>
                  </a:lnTo>
                  <a:lnTo>
                    <a:pt x="240" y="0"/>
                  </a:lnTo>
                  <a:lnTo>
                    <a:pt x="329" y="42"/>
                  </a:lnTo>
                  <a:lnTo>
                    <a:pt x="319" y="42"/>
                  </a:lnTo>
                  <a:lnTo>
                    <a:pt x="230" y="0"/>
                  </a:lnTo>
                  <a:lnTo>
                    <a:pt x="120" y="0"/>
                  </a:lnTo>
                  <a:lnTo>
                    <a:pt x="209" y="42"/>
                  </a:lnTo>
                  <a:lnTo>
                    <a:pt x="199" y="4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287" y="141"/>
                  </a:lnTo>
                  <a:lnTo>
                    <a:pt x="397" y="141"/>
                  </a:lnTo>
                  <a:lnTo>
                    <a:pt x="292" y="89"/>
                  </a:lnTo>
                  <a:lnTo>
                    <a:pt x="303" y="89"/>
                  </a:lnTo>
                  <a:lnTo>
                    <a:pt x="407" y="141"/>
                  </a:lnTo>
                  <a:lnTo>
                    <a:pt x="517" y="141"/>
                  </a:lnTo>
                  <a:lnTo>
                    <a:pt x="412" y="89"/>
                  </a:lnTo>
                  <a:lnTo>
                    <a:pt x="423" y="89"/>
                  </a:lnTo>
                  <a:lnTo>
                    <a:pt x="527" y="141"/>
                  </a:lnTo>
                  <a:lnTo>
                    <a:pt x="637" y="141"/>
                  </a:lnTo>
                  <a:lnTo>
                    <a:pt x="532" y="89"/>
                  </a:lnTo>
                  <a:lnTo>
                    <a:pt x="543" y="89"/>
                  </a:lnTo>
                  <a:lnTo>
                    <a:pt x="647" y="141"/>
                  </a:lnTo>
                  <a:lnTo>
                    <a:pt x="757" y="141"/>
                  </a:lnTo>
                  <a:lnTo>
                    <a:pt x="558" y="42"/>
                  </a:lnTo>
                  <a:lnTo>
                    <a:pt x="558" y="42"/>
                  </a:lnTo>
                  <a:lnTo>
                    <a:pt x="558" y="42"/>
                  </a:lnTo>
                  <a:lnTo>
                    <a:pt x="465" y="0"/>
                  </a:lnTo>
                  <a:lnTo>
                    <a:pt x="360" y="0"/>
                  </a:lnTo>
                  <a:moveTo>
                    <a:pt x="449" y="42"/>
                  </a:moveTo>
                  <a:lnTo>
                    <a:pt x="543" y="89"/>
                  </a:lnTo>
                  <a:lnTo>
                    <a:pt x="532" y="89"/>
                  </a:lnTo>
                  <a:lnTo>
                    <a:pt x="438" y="42"/>
                  </a:lnTo>
                  <a:lnTo>
                    <a:pt x="449" y="42"/>
                  </a:lnTo>
                  <a:moveTo>
                    <a:pt x="329" y="42"/>
                  </a:moveTo>
                  <a:lnTo>
                    <a:pt x="423" y="89"/>
                  </a:lnTo>
                  <a:lnTo>
                    <a:pt x="412" y="89"/>
                  </a:lnTo>
                  <a:lnTo>
                    <a:pt x="319" y="42"/>
                  </a:lnTo>
                  <a:lnTo>
                    <a:pt x="329" y="42"/>
                  </a:lnTo>
                  <a:moveTo>
                    <a:pt x="209" y="42"/>
                  </a:moveTo>
                  <a:lnTo>
                    <a:pt x="303" y="89"/>
                  </a:lnTo>
                  <a:lnTo>
                    <a:pt x="292" y="89"/>
                  </a:lnTo>
                  <a:lnTo>
                    <a:pt x="199" y="42"/>
                  </a:lnTo>
                  <a:lnTo>
                    <a:pt x="209" y="42"/>
                  </a:lnTo>
                  <a:moveTo>
                    <a:pt x="42" y="235"/>
                  </a:moveTo>
                  <a:lnTo>
                    <a:pt x="42" y="21"/>
                  </a:lnTo>
                  <a:lnTo>
                    <a:pt x="42" y="235"/>
                  </a:lnTo>
                  <a:moveTo>
                    <a:pt x="736" y="214"/>
                  </a:moveTo>
                  <a:lnTo>
                    <a:pt x="736" y="141"/>
                  </a:lnTo>
                  <a:lnTo>
                    <a:pt x="736" y="214"/>
                  </a:lnTo>
                  <a:moveTo>
                    <a:pt x="308" y="443"/>
                  </a:moveTo>
                  <a:lnTo>
                    <a:pt x="308" y="141"/>
                  </a:lnTo>
                  <a:lnTo>
                    <a:pt x="308" y="443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fr-FR" sz="2400">
                <a:solidFill>
                  <a:srgbClr val="008FC2"/>
                </a:solidFill>
                <a:latin typeface="Century Gothic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EF193CC-B62C-4EAF-B00D-94AB4221B72E}"/>
              </a:ext>
            </a:extLst>
          </p:cNvPr>
          <p:cNvSpPr/>
          <p:nvPr/>
        </p:nvSpPr>
        <p:spPr>
          <a:xfrm>
            <a:off x="222129" y="1039537"/>
            <a:ext cx="2561585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fr-FR" sz="1867" b="1" dirty="0">
                <a:solidFill>
                  <a:prstClr val="white"/>
                </a:solidFill>
                <a:latin typeface="Century Gothic"/>
              </a:rPr>
              <a:t>Batteries pour la division E&amp;M</a:t>
            </a:r>
          </a:p>
          <a:p>
            <a:pPr algn="ctr" defTabSz="1219170"/>
            <a:r>
              <a:rPr lang="en-US" sz="1867" b="1" dirty="0">
                <a:solidFill>
                  <a:prstClr val="white"/>
                </a:solidFill>
                <a:latin typeface="Century Gothic"/>
              </a:rPr>
              <a:t> </a:t>
            </a:r>
            <a:endParaRPr lang="fr-FR" sz="2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C26C7C9-5B7E-4D69-BC0D-618B1F0C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8C995C-2B0C-4520-86FC-9AF9E5B5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17</a:t>
            </a:fld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84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2994527" y="4362615"/>
            <a:ext cx="9375999" cy="1479479"/>
            <a:chOff x="2948891" y="1981199"/>
            <a:chExt cx="5794624" cy="1109609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2948891" y="1981199"/>
              <a:ext cx="5794624" cy="110960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ysClr val="windowText" lastClr="000000"/>
                </a:solidFill>
                <a:latin typeface="Century Gothic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14733" y="2120504"/>
              <a:ext cx="5594888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>
                <a:defRPr/>
              </a:pPr>
              <a:r>
                <a:rPr lang="fr-FR" sz="3200" b="1" kern="0" dirty="0">
                  <a:solidFill>
                    <a:prstClr val="white"/>
                  </a:solidFill>
                  <a:latin typeface="Century Gothic"/>
                </a:rPr>
                <a:t>Saft fournira les systèmes batteries</a:t>
              </a:r>
            </a:p>
            <a:p>
              <a:pPr algn="r" defTabSz="1219170">
                <a:defRPr/>
              </a:pPr>
              <a:r>
                <a:rPr lang="fr-FR" sz="3200" b="1" kern="0" dirty="0">
                  <a:solidFill>
                    <a:prstClr val="white"/>
                  </a:solidFill>
                  <a:latin typeface="Century Gothic"/>
                </a:rPr>
                <a:t>des nouveaux biréacteurs Boeing 777</a:t>
              </a:r>
              <a:endParaRPr lang="en-US" sz="3200" b="1" kern="0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16" name="Ellipse 15"/>
          <p:cNvSpPr/>
          <p:nvPr/>
        </p:nvSpPr>
        <p:spPr>
          <a:xfrm>
            <a:off x="166510" y="129137"/>
            <a:ext cx="2674356" cy="2569891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ysClr val="windowText" lastClr="000000"/>
              </a:solidFill>
              <a:latin typeface="Century Gothic"/>
            </a:endParaRPr>
          </a:p>
        </p:txBody>
      </p:sp>
      <p:pic>
        <p:nvPicPr>
          <p:cNvPr id="36866" name="Picture 2" descr="RÃ©sultat de recherche d'images pour &quot;plane icon png white&quot;">
            <a:extLst>
              <a:ext uri="{FF2B5EF4-FFF2-40B4-BE49-F238E27FC236}">
                <a16:creationId xmlns:a16="http://schemas.microsoft.com/office/drawing/2014/main" id="{E6DA6F87-5792-418C-B9C1-94BD3BF2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174" y="129138"/>
            <a:ext cx="1184897" cy="11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8C0D53-4A38-43DC-8357-1538A43C3C4B}"/>
              </a:ext>
            </a:extLst>
          </p:cNvPr>
          <p:cNvSpPr/>
          <p:nvPr/>
        </p:nvSpPr>
        <p:spPr>
          <a:xfrm>
            <a:off x="197829" y="1083202"/>
            <a:ext cx="2561585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fr-FR" sz="1867" b="1" dirty="0">
                <a:solidFill>
                  <a:prstClr val="white"/>
                </a:solidFill>
                <a:latin typeface="Century Gothic"/>
              </a:rPr>
              <a:t>Fait marquant 2018</a:t>
            </a:r>
            <a:br>
              <a:rPr lang="en-US" sz="1867" b="1" dirty="0">
                <a:solidFill>
                  <a:prstClr val="white"/>
                </a:solidFill>
                <a:latin typeface="Century Gothic"/>
              </a:rPr>
            </a:br>
            <a:r>
              <a:rPr lang="fr-FR" sz="1867" b="1" dirty="0">
                <a:solidFill>
                  <a:prstClr val="white"/>
                </a:solidFill>
                <a:latin typeface="Century Gothic"/>
              </a:rPr>
              <a:t>pour la division</a:t>
            </a:r>
          </a:p>
          <a:p>
            <a:pPr algn="ctr" defTabSz="1219170"/>
            <a:r>
              <a:rPr lang="fr-FR" sz="1867" b="1" dirty="0">
                <a:solidFill>
                  <a:prstClr val="white"/>
                </a:solidFill>
                <a:latin typeface="Century Gothic"/>
              </a:rPr>
              <a:t>E&amp;M</a:t>
            </a:r>
            <a:endParaRPr lang="fr-FR" sz="2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CF0D166-14CA-41FA-BA9C-06C396E4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3232B2-762F-4F5D-86F7-B8433E7F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18</a:t>
            </a:fld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06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1508695" y="4291032"/>
            <a:ext cx="10884283" cy="1569660"/>
            <a:chOff x="2341382" y="3572967"/>
            <a:chExt cx="5865958" cy="1177245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2449696" y="3621045"/>
              <a:ext cx="5757644" cy="1109609"/>
            </a:xfrm>
            <a:prstGeom prst="round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entury Gothic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41382" y="3572967"/>
              <a:ext cx="5757644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/>
              <a:r>
                <a:rPr lang="fr-FR" sz="3200" b="1" dirty="0">
                  <a:solidFill>
                    <a:prstClr val="white"/>
                  </a:solidFill>
                  <a:latin typeface="Century Gothic"/>
                </a:rPr>
                <a:t>Saft remporte le plus gros contrat ferroviaire de son histoire avec Alstom </a:t>
              </a:r>
              <a:r>
                <a:rPr lang="fr-FR" sz="3200" b="1" dirty="0" err="1">
                  <a:solidFill>
                    <a:prstClr val="white"/>
                  </a:solidFill>
                  <a:latin typeface="Century Gothic"/>
                </a:rPr>
                <a:t>India</a:t>
              </a:r>
              <a:r>
                <a:rPr lang="fr-FR" sz="3200" b="1" dirty="0">
                  <a:solidFill>
                    <a:prstClr val="white"/>
                  </a:solidFill>
                  <a:latin typeface="Century Gothic"/>
                </a:rPr>
                <a:t> pour la fourniture de batteries de 800 locomotives doubles de fret</a:t>
              </a:r>
              <a:endParaRPr lang="en-US" sz="3200" b="1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16" name="Ellipse 15"/>
          <p:cNvSpPr/>
          <p:nvPr/>
        </p:nvSpPr>
        <p:spPr>
          <a:xfrm>
            <a:off x="166510" y="108296"/>
            <a:ext cx="2674356" cy="2569891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ysClr val="windowText" lastClr="000000"/>
              </a:solidFill>
              <a:latin typeface="Century Gothic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B5AF61-1CEA-4145-979D-2564B9D70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922" y="324335"/>
            <a:ext cx="601524" cy="7234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A28E2-F67D-4BDC-BDE3-064462BFFFF2}"/>
              </a:ext>
            </a:extLst>
          </p:cNvPr>
          <p:cNvSpPr/>
          <p:nvPr/>
        </p:nvSpPr>
        <p:spPr>
          <a:xfrm>
            <a:off x="279281" y="1012038"/>
            <a:ext cx="2561585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fr-FR" sz="1867" b="1" dirty="0">
                <a:solidFill>
                  <a:prstClr val="white"/>
                </a:solidFill>
                <a:latin typeface="Century Gothic"/>
              </a:rPr>
              <a:t>Fait marquant 2018</a:t>
            </a:r>
            <a:br>
              <a:rPr lang="en-US" sz="1867" b="1" dirty="0">
                <a:solidFill>
                  <a:prstClr val="white"/>
                </a:solidFill>
                <a:latin typeface="Century Gothic"/>
              </a:rPr>
            </a:br>
            <a:r>
              <a:rPr lang="fr-FR" sz="1867" b="1" dirty="0">
                <a:solidFill>
                  <a:prstClr val="white"/>
                </a:solidFill>
                <a:latin typeface="Century Gothic"/>
              </a:rPr>
              <a:t>pour la division</a:t>
            </a:r>
          </a:p>
          <a:p>
            <a:pPr algn="ctr" defTabSz="1219170"/>
            <a:r>
              <a:rPr lang="fr-FR" sz="1867" b="1" dirty="0">
                <a:solidFill>
                  <a:prstClr val="white"/>
                </a:solidFill>
                <a:latin typeface="Century Gothic"/>
              </a:rPr>
              <a:t>E&amp;M</a:t>
            </a:r>
            <a:endParaRPr lang="fr-FR" sz="2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5DD1E1B-F00C-4BC0-AC3D-B4051C63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7D5A3D-8773-482A-A507-37C0AFF2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19</a:t>
            </a:fld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345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Diapositive think-cell" r:id="rId6" imgW="270" imgH="270" progId="TCLayout.ActiveDocument.1">
                  <p:embed/>
                </p:oleObj>
              </mc:Choice>
              <mc:Fallback>
                <p:oleObj name="Diapositive think-cell" r:id="rId6" imgW="270" imgH="270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Présentation Saft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25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CF4C49D5-FD08-4F3E-A4CB-67334BE14F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Diapositive think-cell" r:id="rId6" imgW="383" imgH="384" progId="TCLayout.ActiveDocument.1">
                  <p:embed/>
                </p:oleObj>
              </mc:Choice>
              <mc:Fallback>
                <p:oleObj name="Diapositive think-cell" r:id="rId6" imgW="383" imgH="384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CF4C49D5-FD08-4F3E-A4CB-67334BE14F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E74B0B2-C18D-4031-8FCA-652B0B63EE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7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prstClr val="white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Mobilité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Hors Route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" y="6356351"/>
            <a:ext cx="2072217" cy="366183"/>
          </a:xfrm>
        </p:spPr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68482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2BC99-A513-4885-9D9C-661BBC22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4FA9C-5231-4D4F-BB9E-CA5B3C6D04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803" y="1196331"/>
            <a:ext cx="1735316" cy="160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8F3A7E-96F6-4A80-838F-7993B55C0B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83" y="1198967"/>
            <a:ext cx="1735316" cy="1598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66F96-5A13-4B13-BE3B-1FD310085E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22" y="3679143"/>
            <a:ext cx="2198260" cy="1689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A64AB-2176-4AA0-A75B-C1CAD89D4F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494" y="3676508"/>
            <a:ext cx="1301657" cy="1689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F1034B-1181-411F-96DE-8991667233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0" r="4952"/>
          <a:stretch/>
        </p:blipFill>
        <p:spPr>
          <a:xfrm>
            <a:off x="8099371" y="1235555"/>
            <a:ext cx="1929068" cy="1531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CF9E6-5CAB-4A42-A9A5-640D154186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899" y="1235555"/>
            <a:ext cx="1929068" cy="1519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658881-1B43-4AE0-B827-6B945D532F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81" y="3782965"/>
            <a:ext cx="1318147" cy="1585705"/>
          </a:xfrm>
          <a:prstGeom prst="rect">
            <a:avLst/>
          </a:prstGeom>
        </p:spPr>
      </p:pic>
      <p:pic>
        <p:nvPicPr>
          <p:cNvPr id="15" name="Picture 4" descr="D:\DONNEES\Marketing\_40. VEHICLE\04. Hite cranes Kalmar\IMG_6763 small.jpg">
            <a:extLst>
              <a:ext uri="{FF2B5EF4-FFF2-40B4-BE49-F238E27FC236}">
                <a16:creationId xmlns:a16="http://schemas.microsoft.com/office/drawing/2014/main" id="{C13574AA-D124-4731-9217-EA360C986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76" t="10561" r="18280" b="25572"/>
          <a:stretch/>
        </p:blipFill>
        <p:spPr bwMode="auto">
          <a:xfrm>
            <a:off x="9429551" y="3789969"/>
            <a:ext cx="1369988" cy="15618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D0A7D0-D0B9-40D1-99F3-ABEF1F815B5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318" y="3720099"/>
            <a:ext cx="1893557" cy="16384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D498B0-5F42-4479-8F6A-5467B92F35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546" y="3720099"/>
            <a:ext cx="1685876" cy="1645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CFF641-17FC-4880-B92E-9C6AF172308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546" y="1240334"/>
            <a:ext cx="2148700" cy="1539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F425F7-335C-48EA-87C2-9493475A2B5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35555"/>
            <a:ext cx="1596872" cy="1531931"/>
          </a:xfrm>
          <a:prstGeom prst="rect">
            <a:avLst/>
          </a:prstGeom>
        </p:spPr>
      </p:pic>
      <p:grpSp>
        <p:nvGrpSpPr>
          <p:cNvPr id="26" name="Groupe 39">
            <a:extLst>
              <a:ext uri="{FF2B5EF4-FFF2-40B4-BE49-F238E27FC236}">
                <a16:creationId xmlns:a16="http://schemas.microsoft.com/office/drawing/2014/main" id="{8082BE6C-8440-4608-8FAF-62FF40E95B1E}"/>
              </a:ext>
            </a:extLst>
          </p:cNvPr>
          <p:cNvGrpSpPr/>
          <p:nvPr/>
        </p:nvGrpSpPr>
        <p:grpSpPr>
          <a:xfrm>
            <a:off x="226482" y="5409625"/>
            <a:ext cx="3428711" cy="657225"/>
            <a:chOff x="1200150" y="4752974"/>
            <a:chExt cx="3086100" cy="657225"/>
          </a:xfrm>
        </p:grpSpPr>
        <p:sp>
          <p:nvSpPr>
            <p:cNvPr id="27" name="Rectangle à coins arrondis 40">
              <a:extLst>
                <a:ext uri="{FF2B5EF4-FFF2-40B4-BE49-F238E27FC236}">
                  <a16:creationId xmlns:a16="http://schemas.microsoft.com/office/drawing/2014/main" id="{1354A6AF-33B6-4FED-B968-7286E9DFE08E}"/>
                </a:ext>
              </a:extLst>
            </p:cNvPr>
            <p:cNvSpPr/>
            <p:nvPr/>
          </p:nvSpPr>
          <p:spPr>
            <a:xfrm>
              <a:off x="1200150" y="4886325"/>
              <a:ext cx="2581275" cy="400050"/>
            </a:xfrm>
            <a:prstGeom prst="roundRect">
              <a:avLst/>
            </a:prstGeom>
            <a:solidFill>
              <a:srgbClr val="122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b="1" dirty="0">
                  <a:solidFill>
                    <a:prstClr val="white"/>
                  </a:solidFill>
                  <a:latin typeface="Century Gothic" pitchFamily="34" charset="0"/>
                </a:rPr>
                <a:t>Construction</a:t>
              </a:r>
            </a:p>
          </p:txBody>
        </p:sp>
        <p:sp>
          <p:nvSpPr>
            <p:cNvPr id="28" name="Ellipse 41">
              <a:extLst>
                <a:ext uri="{FF2B5EF4-FFF2-40B4-BE49-F238E27FC236}">
                  <a16:creationId xmlns:a16="http://schemas.microsoft.com/office/drawing/2014/main" id="{0D934EBF-F6E8-4780-9D15-13FA418CCD56}"/>
                </a:ext>
              </a:extLst>
            </p:cNvPr>
            <p:cNvSpPr/>
            <p:nvPr/>
          </p:nvSpPr>
          <p:spPr>
            <a:xfrm>
              <a:off x="3629025" y="4752974"/>
              <a:ext cx="657225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122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29" name="Freeform 1358">
            <a:extLst>
              <a:ext uri="{FF2B5EF4-FFF2-40B4-BE49-F238E27FC236}">
                <a16:creationId xmlns:a16="http://schemas.microsoft.com/office/drawing/2014/main" id="{8399C5A0-4509-4A4C-9D45-458212248488}"/>
              </a:ext>
            </a:extLst>
          </p:cNvPr>
          <p:cNvSpPr>
            <a:spLocks noEditPoints="1"/>
          </p:cNvSpPr>
          <p:nvPr/>
        </p:nvSpPr>
        <p:spPr bwMode="auto">
          <a:xfrm>
            <a:off x="3050267" y="5530904"/>
            <a:ext cx="529320" cy="400051"/>
          </a:xfrm>
          <a:custGeom>
            <a:avLst/>
            <a:gdLst/>
            <a:ahLst/>
            <a:cxnLst>
              <a:cxn ang="0">
                <a:pos x="367" y="308"/>
              </a:cxn>
              <a:cxn ang="0">
                <a:pos x="475" y="288"/>
              </a:cxn>
              <a:cxn ang="0">
                <a:pos x="426" y="235"/>
              </a:cxn>
              <a:cxn ang="0">
                <a:pos x="383" y="184"/>
              </a:cxn>
              <a:cxn ang="0">
                <a:pos x="258" y="113"/>
              </a:cxn>
              <a:cxn ang="0">
                <a:pos x="170" y="59"/>
              </a:cxn>
              <a:cxn ang="0">
                <a:pos x="146" y="53"/>
              </a:cxn>
              <a:cxn ang="0">
                <a:pos x="52" y="19"/>
              </a:cxn>
              <a:cxn ang="0">
                <a:pos x="41" y="38"/>
              </a:cxn>
              <a:cxn ang="0">
                <a:pos x="35" y="100"/>
              </a:cxn>
              <a:cxn ang="0">
                <a:pos x="27" y="128"/>
              </a:cxn>
              <a:cxn ang="0">
                <a:pos x="30" y="202"/>
              </a:cxn>
              <a:cxn ang="0">
                <a:pos x="29" y="287"/>
              </a:cxn>
              <a:cxn ang="0">
                <a:pos x="5" y="362"/>
              </a:cxn>
              <a:cxn ang="0">
                <a:pos x="131" y="378"/>
              </a:cxn>
              <a:cxn ang="0">
                <a:pos x="112" y="350"/>
              </a:cxn>
              <a:cxn ang="0">
                <a:pos x="90" y="300"/>
              </a:cxn>
              <a:cxn ang="0">
                <a:pos x="90" y="150"/>
              </a:cxn>
              <a:cxn ang="0">
                <a:pos x="106" y="107"/>
              </a:cxn>
              <a:cxn ang="0">
                <a:pos x="253" y="177"/>
              </a:cxn>
              <a:cxn ang="0">
                <a:pos x="267" y="228"/>
              </a:cxn>
              <a:cxn ang="0">
                <a:pos x="248" y="300"/>
              </a:cxn>
              <a:cxn ang="0">
                <a:pos x="277" y="306"/>
              </a:cxn>
              <a:cxn ang="0">
                <a:pos x="183" y="339"/>
              </a:cxn>
              <a:cxn ang="0">
                <a:pos x="300" y="370"/>
              </a:cxn>
              <a:cxn ang="0">
                <a:pos x="459" y="309"/>
              </a:cxn>
              <a:cxn ang="0">
                <a:pos x="43" y="143"/>
              </a:cxn>
              <a:cxn ang="0">
                <a:pos x="34" y="249"/>
              </a:cxn>
              <a:cxn ang="0">
                <a:pos x="40" y="260"/>
              </a:cxn>
              <a:cxn ang="0">
                <a:pos x="47" y="287"/>
              </a:cxn>
              <a:cxn ang="0">
                <a:pos x="157" y="62"/>
              </a:cxn>
              <a:cxn ang="0">
                <a:pos x="100" y="69"/>
              </a:cxn>
              <a:cxn ang="0">
                <a:pos x="115" y="72"/>
              </a:cxn>
              <a:cxn ang="0">
                <a:pos x="90" y="60"/>
              </a:cxn>
              <a:cxn ang="0">
                <a:pos x="145" y="67"/>
              </a:cxn>
              <a:cxn ang="0">
                <a:pos x="216" y="95"/>
              </a:cxn>
              <a:cxn ang="0">
                <a:pos x="219" y="89"/>
              </a:cxn>
              <a:cxn ang="0">
                <a:pos x="247" y="111"/>
              </a:cxn>
              <a:cxn ang="0">
                <a:pos x="246" y="286"/>
              </a:cxn>
              <a:cxn ang="0">
                <a:pos x="248" y="258"/>
              </a:cxn>
              <a:cxn ang="0">
                <a:pos x="261" y="297"/>
              </a:cxn>
              <a:cxn ang="0">
                <a:pos x="261" y="292"/>
              </a:cxn>
              <a:cxn ang="0">
                <a:pos x="254" y="266"/>
              </a:cxn>
              <a:cxn ang="0">
                <a:pos x="252" y="252"/>
              </a:cxn>
              <a:cxn ang="0">
                <a:pos x="272" y="248"/>
              </a:cxn>
              <a:cxn ang="0">
                <a:pos x="259" y="265"/>
              </a:cxn>
              <a:cxn ang="0">
                <a:pos x="271" y="209"/>
              </a:cxn>
              <a:cxn ang="0">
                <a:pos x="280" y="214"/>
              </a:cxn>
              <a:cxn ang="0">
                <a:pos x="390" y="195"/>
              </a:cxn>
              <a:cxn ang="0">
                <a:pos x="387" y="194"/>
              </a:cxn>
              <a:cxn ang="0">
                <a:pos x="216" y="324"/>
              </a:cxn>
              <a:cxn ang="0">
                <a:pos x="271" y="315"/>
              </a:cxn>
              <a:cxn ang="0">
                <a:pos x="271" y="315"/>
              </a:cxn>
              <a:cxn ang="0">
                <a:pos x="324" y="292"/>
              </a:cxn>
              <a:cxn ang="0">
                <a:pos x="339" y="282"/>
              </a:cxn>
              <a:cxn ang="0">
                <a:pos x="344" y="196"/>
              </a:cxn>
              <a:cxn ang="0">
                <a:pos x="382" y="194"/>
              </a:cxn>
              <a:cxn ang="0">
                <a:pos x="346" y="271"/>
              </a:cxn>
              <a:cxn ang="0">
                <a:pos x="427" y="316"/>
              </a:cxn>
            </a:cxnLst>
            <a:rect l="0" t="0" r="r" b="b"/>
            <a:pathLst>
              <a:path w="483" h="393">
                <a:moveTo>
                  <a:pt x="459" y="309"/>
                </a:moveTo>
                <a:cubicBezTo>
                  <a:pt x="452" y="309"/>
                  <a:pt x="438" y="308"/>
                  <a:pt x="420" y="306"/>
                </a:cubicBezTo>
                <a:cubicBezTo>
                  <a:pt x="401" y="305"/>
                  <a:pt x="368" y="308"/>
                  <a:pt x="367" y="308"/>
                </a:cubicBezTo>
                <a:cubicBezTo>
                  <a:pt x="364" y="307"/>
                  <a:pt x="371" y="304"/>
                  <a:pt x="369" y="298"/>
                </a:cubicBezTo>
                <a:cubicBezTo>
                  <a:pt x="369" y="298"/>
                  <a:pt x="468" y="294"/>
                  <a:pt x="470" y="294"/>
                </a:cubicBezTo>
                <a:cubicBezTo>
                  <a:pt x="473" y="293"/>
                  <a:pt x="475" y="292"/>
                  <a:pt x="475" y="288"/>
                </a:cubicBezTo>
                <a:cubicBezTo>
                  <a:pt x="474" y="280"/>
                  <a:pt x="474" y="241"/>
                  <a:pt x="465" y="240"/>
                </a:cubicBezTo>
                <a:cubicBezTo>
                  <a:pt x="429" y="239"/>
                  <a:pt x="429" y="239"/>
                  <a:pt x="429" y="239"/>
                </a:cubicBezTo>
                <a:cubicBezTo>
                  <a:pt x="429" y="239"/>
                  <a:pt x="429" y="237"/>
                  <a:pt x="426" y="235"/>
                </a:cubicBezTo>
                <a:cubicBezTo>
                  <a:pt x="423" y="233"/>
                  <a:pt x="405" y="234"/>
                  <a:pt x="405" y="234"/>
                </a:cubicBezTo>
                <a:cubicBezTo>
                  <a:pt x="405" y="234"/>
                  <a:pt x="404" y="223"/>
                  <a:pt x="404" y="209"/>
                </a:cubicBezTo>
                <a:cubicBezTo>
                  <a:pt x="403" y="191"/>
                  <a:pt x="402" y="187"/>
                  <a:pt x="383" y="184"/>
                </a:cubicBezTo>
                <a:cubicBezTo>
                  <a:pt x="371" y="183"/>
                  <a:pt x="314" y="188"/>
                  <a:pt x="314" y="188"/>
                </a:cubicBezTo>
                <a:cubicBezTo>
                  <a:pt x="310" y="175"/>
                  <a:pt x="306" y="162"/>
                  <a:pt x="298" y="151"/>
                </a:cubicBezTo>
                <a:cubicBezTo>
                  <a:pt x="291" y="142"/>
                  <a:pt x="269" y="115"/>
                  <a:pt x="258" y="113"/>
                </a:cubicBezTo>
                <a:cubicBezTo>
                  <a:pt x="253" y="106"/>
                  <a:pt x="246" y="99"/>
                  <a:pt x="237" y="96"/>
                </a:cubicBezTo>
                <a:cubicBezTo>
                  <a:pt x="224" y="92"/>
                  <a:pt x="230" y="85"/>
                  <a:pt x="209" y="84"/>
                </a:cubicBezTo>
                <a:cubicBezTo>
                  <a:pt x="197" y="84"/>
                  <a:pt x="175" y="68"/>
                  <a:pt x="170" y="59"/>
                </a:cubicBezTo>
                <a:cubicBezTo>
                  <a:pt x="167" y="54"/>
                  <a:pt x="160" y="52"/>
                  <a:pt x="158" y="51"/>
                </a:cubicBezTo>
                <a:cubicBezTo>
                  <a:pt x="157" y="49"/>
                  <a:pt x="154" y="45"/>
                  <a:pt x="152" y="46"/>
                </a:cubicBezTo>
                <a:cubicBezTo>
                  <a:pt x="150" y="47"/>
                  <a:pt x="146" y="41"/>
                  <a:pt x="146" y="53"/>
                </a:cubicBezTo>
                <a:cubicBezTo>
                  <a:pt x="141" y="50"/>
                  <a:pt x="139" y="47"/>
                  <a:pt x="134" y="51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0"/>
                  <a:pt x="59" y="14"/>
                  <a:pt x="52" y="19"/>
                </a:cubicBezTo>
                <a:cubicBezTo>
                  <a:pt x="44" y="25"/>
                  <a:pt x="45" y="31"/>
                  <a:pt x="45" y="31"/>
                </a:cubicBezTo>
                <a:cubicBezTo>
                  <a:pt x="39" y="33"/>
                  <a:pt x="43" y="34"/>
                  <a:pt x="41" y="35"/>
                </a:cubicBezTo>
                <a:cubicBezTo>
                  <a:pt x="40" y="36"/>
                  <a:pt x="40" y="37"/>
                  <a:pt x="41" y="38"/>
                </a:cubicBezTo>
                <a:cubicBezTo>
                  <a:pt x="41" y="39"/>
                  <a:pt x="41" y="40"/>
                  <a:pt x="39" y="43"/>
                </a:cubicBezTo>
                <a:cubicBezTo>
                  <a:pt x="38" y="46"/>
                  <a:pt x="34" y="76"/>
                  <a:pt x="32" y="88"/>
                </a:cubicBezTo>
                <a:cubicBezTo>
                  <a:pt x="29" y="101"/>
                  <a:pt x="35" y="100"/>
                  <a:pt x="35" y="10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29" y="110"/>
                  <a:pt x="20" y="112"/>
                  <a:pt x="25" y="118"/>
                </a:cubicBezTo>
                <a:cubicBezTo>
                  <a:pt x="23" y="120"/>
                  <a:pt x="26" y="126"/>
                  <a:pt x="27" y="128"/>
                </a:cubicBezTo>
                <a:cubicBezTo>
                  <a:pt x="26" y="131"/>
                  <a:pt x="28" y="136"/>
                  <a:pt x="31" y="138"/>
                </a:cubicBezTo>
                <a:cubicBezTo>
                  <a:pt x="31" y="138"/>
                  <a:pt x="29" y="184"/>
                  <a:pt x="29" y="185"/>
                </a:cubicBezTo>
                <a:cubicBezTo>
                  <a:pt x="26" y="189"/>
                  <a:pt x="24" y="200"/>
                  <a:pt x="30" y="202"/>
                </a:cubicBezTo>
                <a:cubicBezTo>
                  <a:pt x="26" y="249"/>
                  <a:pt x="26" y="249"/>
                  <a:pt x="26" y="249"/>
                </a:cubicBezTo>
                <a:cubicBezTo>
                  <a:pt x="12" y="250"/>
                  <a:pt x="16" y="261"/>
                  <a:pt x="23" y="262"/>
                </a:cubicBezTo>
                <a:cubicBezTo>
                  <a:pt x="24" y="271"/>
                  <a:pt x="27" y="278"/>
                  <a:pt x="29" y="287"/>
                </a:cubicBezTo>
                <a:cubicBezTo>
                  <a:pt x="30" y="289"/>
                  <a:pt x="30" y="289"/>
                  <a:pt x="28" y="291"/>
                </a:cubicBezTo>
                <a:cubicBezTo>
                  <a:pt x="24" y="295"/>
                  <a:pt x="19" y="313"/>
                  <a:pt x="18" y="319"/>
                </a:cubicBezTo>
                <a:cubicBezTo>
                  <a:pt x="2" y="327"/>
                  <a:pt x="0" y="347"/>
                  <a:pt x="5" y="362"/>
                </a:cubicBezTo>
                <a:cubicBezTo>
                  <a:pt x="16" y="393"/>
                  <a:pt x="112" y="387"/>
                  <a:pt x="136" y="385"/>
                </a:cubicBezTo>
                <a:cubicBezTo>
                  <a:pt x="142" y="384"/>
                  <a:pt x="141" y="384"/>
                  <a:pt x="144" y="383"/>
                </a:cubicBezTo>
                <a:cubicBezTo>
                  <a:pt x="148" y="382"/>
                  <a:pt x="132" y="378"/>
                  <a:pt x="131" y="378"/>
                </a:cubicBezTo>
                <a:cubicBezTo>
                  <a:pt x="130" y="378"/>
                  <a:pt x="130" y="376"/>
                  <a:pt x="130" y="374"/>
                </a:cubicBezTo>
                <a:cubicBezTo>
                  <a:pt x="130" y="372"/>
                  <a:pt x="127" y="369"/>
                  <a:pt x="126" y="367"/>
                </a:cubicBezTo>
                <a:cubicBezTo>
                  <a:pt x="124" y="365"/>
                  <a:pt x="121" y="364"/>
                  <a:pt x="112" y="350"/>
                </a:cubicBezTo>
                <a:cubicBezTo>
                  <a:pt x="103" y="336"/>
                  <a:pt x="102" y="318"/>
                  <a:pt x="102" y="312"/>
                </a:cubicBezTo>
                <a:cubicBezTo>
                  <a:pt x="102" y="307"/>
                  <a:pt x="96" y="306"/>
                  <a:pt x="93" y="304"/>
                </a:cubicBezTo>
                <a:cubicBezTo>
                  <a:pt x="91" y="302"/>
                  <a:pt x="90" y="303"/>
                  <a:pt x="90" y="300"/>
                </a:cubicBezTo>
                <a:cubicBezTo>
                  <a:pt x="90" y="297"/>
                  <a:pt x="89" y="297"/>
                  <a:pt x="87" y="296"/>
                </a:cubicBezTo>
                <a:cubicBezTo>
                  <a:pt x="83" y="293"/>
                  <a:pt x="88" y="278"/>
                  <a:pt x="81" y="278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90" y="150"/>
                  <a:pt x="95" y="106"/>
                  <a:pt x="95" y="104"/>
                </a:cubicBezTo>
                <a:cubicBezTo>
                  <a:pt x="94" y="102"/>
                  <a:pt x="97" y="104"/>
                  <a:pt x="100" y="105"/>
                </a:cubicBezTo>
                <a:cubicBezTo>
                  <a:pt x="102" y="106"/>
                  <a:pt x="106" y="107"/>
                  <a:pt x="106" y="107"/>
                </a:cubicBezTo>
                <a:cubicBezTo>
                  <a:pt x="159" y="130"/>
                  <a:pt x="159" y="130"/>
                  <a:pt x="159" y="130"/>
                </a:cubicBezTo>
                <a:cubicBezTo>
                  <a:pt x="159" y="130"/>
                  <a:pt x="214" y="152"/>
                  <a:pt x="228" y="159"/>
                </a:cubicBezTo>
                <a:cubicBezTo>
                  <a:pt x="241" y="166"/>
                  <a:pt x="253" y="177"/>
                  <a:pt x="253" y="177"/>
                </a:cubicBezTo>
                <a:cubicBezTo>
                  <a:pt x="253" y="177"/>
                  <a:pt x="262" y="205"/>
                  <a:pt x="261" y="206"/>
                </a:cubicBezTo>
                <a:cubicBezTo>
                  <a:pt x="260" y="207"/>
                  <a:pt x="261" y="211"/>
                  <a:pt x="261" y="211"/>
                </a:cubicBezTo>
                <a:cubicBezTo>
                  <a:pt x="261" y="211"/>
                  <a:pt x="264" y="220"/>
                  <a:pt x="267" y="228"/>
                </a:cubicBezTo>
                <a:cubicBezTo>
                  <a:pt x="261" y="237"/>
                  <a:pt x="242" y="258"/>
                  <a:pt x="242" y="267"/>
                </a:cubicBezTo>
                <a:cubicBezTo>
                  <a:pt x="241" y="277"/>
                  <a:pt x="243" y="292"/>
                  <a:pt x="245" y="293"/>
                </a:cubicBezTo>
                <a:cubicBezTo>
                  <a:pt x="245" y="296"/>
                  <a:pt x="247" y="298"/>
                  <a:pt x="248" y="300"/>
                </a:cubicBezTo>
                <a:cubicBezTo>
                  <a:pt x="295" y="299"/>
                  <a:pt x="295" y="299"/>
                  <a:pt x="295" y="299"/>
                </a:cubicBezTo>
                <a:cubicBezTo>
                  <a:pt x="295" y="306"/>
                  <a:pt x="295" y="306"/>
                  <a:pt x="295" y="306"/>
                </a:cubicBezTo>
                <a:cubicBezTo>
                  <a:pt x="295" y="306"/>
                  <a:pt x="280" y="306"/>
                  <a:pt x="277" y="306"/>
                </a:cubicBezTo>
                <a:cubicBezTo>
                  <a:pt x="273" y="306"/>
                  <a:pt x="258" y="306"/>
                  <a:pt x="245" y="308"/>
                </a:cubicBezTo>
                <a:cubicBezTo>
                  <a:pt x="233" y="311"/>
                  <a:pt x="221" y="312"/>
                  <a:pt x="206" y="314"/>
                </a:cubicBezTo>
                <a:cubicBezTo>
                  <a:pt x="192" y="316"/>
                  <a:pt x="182" y="324"/>
                  <a:pt x="183" y="339"/>
                </a:cubicBezTo>
                <a:cubicBezTo>
                  <a:pt x="183" y="362"/>
                  <a:pt x="203" y="364"/>
                  <a:pt x="221" y="363"/>
                </a:cubicBezTo>
                <a:cubicBezTo>
                  <a:pt x="286" y="356"/>
                  <a:pt x="286" y="356"/>
                  <a:pt x="286" y="356"/>
                </a:cubicBezTo>
                <a:cubicBezTo>
                  <a:pt x="290" y="365"/>
                  <a:pt x="291" y="367"/>
                  <a:pt x="300" y="370"/>
                </a:cubicBezTo>
                <a:cubicBezTo>
                  <a:pt x="304" y="372"/>
                  <a:pt x="331" y="370"/>
                  <a:pt x="337" y="370"/>
                </a:cubicBezTo>
                <a:cubicBezTo>
                  <a:pt x="365" y="370"/>
                  <a:pt x="429" y="360"/>
                  <a:pt x="459" y="356"/>
                </a:cubicBezTo>
                <a:cubicBezTo>
                  <a:pt x="481" y="354"/>
                  <a:pt x="483" y="310"/>
                  <a:pt x="459" y="309"/>
                </a:cubicBezTo>
                <a:close/>
                <a:moveTo>
                  <a:pt x="37" y="203"/>
                </a:moveTo>
                <a:cubicBezTo>
                  <a:pt x="42" y="204"/>
                  <a:pt x="41" y="189"/>
                  <a:pt x="40" y="186"/>
                </a:cubicBezTo>
                <a:cubicBezTo>
                  <a:pt x="40" y="184"/>
                  <a:pt x="43" y="143"/>
                  <a:pt x="43" y="143"/>
                </a:cubicBezTo>
                <a:cubicBezTo>
                  <a:pt x="53" y="246"/>
                  <a:pt x="53" y="246"/>
                  <a:pt x="53" y="246"/>
                </a:cubicBezTo>
                <a:cubicBezTo>
                  <a:pt x="50" y="246"/>
                  <a:pt x="42" y="246"/>
                  <a:pt x="41" y="249"/>
                </a:cubicBezTo>
                <a:cubicBezTo>
                  <a:pt x="34" y="249"/>
                  <a:pt x="34" y="249"/>
                  <a:pt x="34" y="249"/>
                </a:cubicBezTo>
                <a:lnTo>
                  <a:pt x="37" y="203"/>
                </a:lnTo>
                <a:close/>
                <a:moveTo>
                  <a:pt x="47" y="287"/>
                </a:moveTo>
                <a:cubicBezTo>
                  <a:pt x="40" y="260"/>
                  <a:pt x="40" y="260"/>
                  <a:pt x="40" y="260"/>
                </a:cubicBezTo>
                <a:cubicBezTo>
                  <a:pt x="43" y="255"/>
                  <a:pt x="49" y="255"/>
                  <a:pt x="54" y="255"/>
                </a:cubicBezTo>
                <a:cubicBezTo>
                  <a:pt x="56" y="279"/>
                  <a:pt x="56" y="279"/>
                  <a:pt x="56" y="279"/>
                </a:cubicBezTo>
                <a:lnTo>
                  <a:pt x="47" y="287"/>
                </a:lnTo>
                <a:close/>
                <a:moveTo>
                  <a:pt x="169" y="66"/>
                </a:moveTo>
                <a:cubicBezTo>
                  <a:pt x="171" y="67"/>
                  <a:pt x="184" y="78"/>
                  <a:pt x="184" y="78"/>
                </a:cubicBezTo>
                <a:cubicBezTo>
                  <a:pt x="157" y="62"/>
                  <a:pt x="157" y="62"/>
                  <a:pt x="157" y="62"/>
                </a:cubicBezTo>
                <a:cubicBezTo>
                  <a:pt x="160" y="59"/>
                  <a:pt x="167" y="64"/>
                  <a:pt x="169" y="66"/>
                </a:cubicBezTo>
                <a:close/>
                <a:moveTo>
                  <a:pt x="115" y="72"/>
                </a:moveTo>
                <a:cubicBezTo>
                  <a:pt x="111" y="71"/>
                  <a:pt x="102" y="72"/>
                  <a:pt x="100" y="69"/>
                </a:cubicBezTo>
                <a:cubicBezTo>
                  <a:pt x="98" y="67"/>
                  <a:pt x="91" y="67"/>
                  <a:pt x="92" y="65"/>
                </a:cubicBezTo>
                <a:cubicBezTo>
                  <a:pt x="98" y="62"/>
                  <a:pt x="116" y="72"/>
                  <a:pt x="123" y="76"/>
                </a:cubicBezTo>
                <a:cubicBezTo>
                  <a:pt x="123" y="76"/>
                  <a:pt x="118" y="74"/>
                  <a:pt x="115" y="72"/>
                </a:cubicBezTo>
                <a:close/>
                <a:moveTo>
                  <a:pt x="136" y="77"/>
                </a:moveTo>
                <a:cubicBezTo>
                  <a:pt x="129" y="72"/>
                  <a:pt x="120" y="68"/>
                  <a:pt x="118" y="67"/>
                </a:cubicBezTo>
                <a:cubicBezTo>
                  <a:pt x="109" y="61"/>
                  <a:pt x="104" y="54"/>
                  <a:pt x="90" y="60"/>
                </a:cubicBezTo>
                <a:cubicBezTo>
                  <a:pt x="87" y="52"/>
                  <a:pt x="80" y="38"/>
                  <a:pt x="81" y="30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32" y="65"/>
                  <a:pt x="140" y="64"/>
                  <a:pt x="145" y="67"/>
                </a:cubicBezTo>
                <a:cubicBezTo>
                  <a:pt x="198" y="95"/>
                  <a:pt x="198" y="95"/>
                  <a:pt x="198" y="95"/>
                </a:cubicBezTo>
                <a:cubicBezTo>
                  <a:pt x="187" y="92"/>
                  <a:pt x="145" y="82"/>
                  <a:pt x="136" y="77"/>
                </a:cubicBezTo>
                <a:close/>
                <a:moveTo>
                  <a:pt x="216" y="95"/>
                </a:moveTo>
                <a:cubicBezTo>
                  <a:pt x="200" y="86"/>
                  <a:pt x="200" y="86"/>
                  <a:pt x="200" y="86"/>
                </a:cubicBezTo>
                <a:cubicBezTo>
                  <a:pt x="205" y="87"/>
                  <a:pt x="211" y="87"/>
                  <a:pt x="212" y="88"/>
                </a:cubicBezTo>
                <a:cubicBezTo>
                  <a:pt x="214" y="89"/>
                  <a:pt x="216" y="89"/>
                  <a:pt x="219" y="89"/>
                </a:cubicBezTo>
                <a:cubicBezTo>
                  <a:pt x="224" y="90"/>
                  <a:pt x="220" y="95"/>
                  <a:pt x="216" y="95"/>
                </a:cubicBezTo>
                <a:close/>
                <a:moveTo>
                  <a:pt x="236" y="100"/>
                </a:moveTo>
                <a:cubicBezTo>
                  <a:pt x="244" y="99"/>
                  <a:pt x="247" y="111"/>
                  <a:pt x="247" y="111"/>
                </a:cubicBezTo>
                <a:lnTo>
                  <a:pt x="236" y="100"/>
                </a:lnTo>
                <a:close/>
                <a:moveTo>
                  <a:pt x="246" y="269"/>
                </a:moveTo>
                <a:cubicBezTo>
                  <a:pt x="246" y="286"/>
                  <a:pt x="246" y="286"/>
                  <a:pt x="246" y="286"/>
                </a:cubicBezTo>
                <a:cubicBezTo>
                  <a:pt x="246" y="286"/>
                  <a:pt x="245" y="285"/>
                  <a:pt x="244" y="287"/>
                </a:cubicBezTo>
                <a:cubicBezTo>
                  <a:pt x="243" y="277"/>
                  <a:pt x="242" y="267"/>
                  <a:pt x="245" y="261"/>
                </a:cubicBezTo>
                <a:cubicBezTo>
                  <a:pt x="248" y="258"/>
                  <a:pt x="248" y="258"/>
                  <a:pt x="248" y="258"/>
                </a:cubicBezTo>
                <a:cubicBezTo>
                  <a:pt x="249" y="265"/>
                  <a:pt x="250" y="267"/>
                  <a:pt x="251" y="267"/>
                </a:cubicBezTo>
                <a:cubicBezTo>
                  <a:pt x="249" y="268"/>
                  <a:pt x="246" y="269"/>
                  <a:pt x="246" y="269"/>
                </a:cubicBezTo>
                <a:close/>
                <a:moveTo>
                  <a:pt x="261" y="297"/>
                </a:moveTo>
                <a:cubicBezTo>
                  <a:pt x="252" y="297"/>
                  <a:pt x="252" y="297"/>
                  <a:pt x="252" y="297"/>
                </a:cubicBezTo>
                <a:cubicBezTo>
                  <a:pt x="252" y="292"/>
                  <a:pt x="252" y="292"/>
                  <a:pt x="252" y="292"/>
                </a:cubicBezTo>
                <a:cubicBezTo>
                  <a:pt x="261" y="292"/>
                  <a:pt x="261" y="292"/>
                  <a:pt x="261" y="292"/>
                </a:cubicBezTo>
                <a:lnTo>
                  <a:pt x="261" y="297"/>
                </a:lnTo>
                <a:close/>
                <a:moveTo>
                  <a:pt x="259" y="265"/>
                </a:moveTo>
                <a:cubicBezTo>
                  <a:pt x="258" y="265"/>
                  <a:pt x="256" y="265"/>
                  <a:pt x="254" y="266"/>
                </a:cubicBezTo>
                <a:cubicBezTo>
                  <a:pt x="254" y="266"/>
                  <a:pt x="253" y="267"/>
                  <a:pt x="252" y="267"/>
                </a:cubicBezTo>
                <a:cubicBezTo>
                  <a:pt x="252" y="264"/>
                  <a:pt x="252" y="253"/>
                  <a:pt x="252" y="253"/>
                </a:cubicBezTo>
                <a:cubicBezTo>
                  <a:pt x="252" y="253"/>
                  <a:pt x="252" y="253"/>
                  <a:pt x="252" y="252"/>
                </a:cubicBezTo>
                <a:cubicBezTo>
                  <a:pt x="267" y="230"/>
                  <a:pt x="267" y="230"/>
                  <a:pt x="267" y="230"/>
                </a:cubicBezTo>
                <a:cubicBezTo>
                  <a:pt x="269" y="236"/>
                  <a:pt x="271" y="241"/>
                  <a:pt x="272" y="242"/>
                </a:cubicBezTo>
                <a:cubicBezTo>
                  <a:pt x="273" y="244"/>
                  <a:pt x="273" y="247"/>
                  <a:pt x="272" y="248"/>
                </a:cubicBezTo>
                <a:cubicBezTo>
                  <a:pt x="271" y="249"/>
                  <a:pt x="272" y="250"/>
                  <a:pt x="274" y="252"/>
                </a:cubicBezTo>
                <a:cubicBezTo>
                  <a:pt x="276" y="254"/>
                  <a:pt x="278" y="264"/>
                  <a:pt x="278" y="264"/>
                </a:cubicBezTo>
                <a:cubicBezTo>
                  <a:pt x="278" y="264"/>
                  <a:pt x="261" y="264"/>
                  <a:pt x="259" y="265"/>
                </a:cubicBezTo>
                <a:close/>
                <a:moveTo>
                  <a:pt x="289" y="242"/>
                </a:moveTo>
                <a:cubicBezTo>
                  <a:pt x="288" y="243"/>
                  <a:pt x="284" y="244"/>
                  <a:pt x="282" y="241"/>
                </a:cubicBezTo>
                <a:cubicBezTo>
                  <a:pt x="279" y="239"/>
                  <a:pt x="273" y="216"/>
                  <a:pt x="271" y="209"/>
                </a:cubicBezTo>
                <a:cubicBezTo>
                  <a:pt x="270" y="205"/>
                  <a:pt x="270" y="206"/>
                  <a:pt x="267" y="203"/>
                </a:cubicBezTo>
                <a:cubicBezTo>
                  <a:pt x="267" y="203"/>
                  <a:pt x="263" y="192"/>
                  <a:pt x="260" y="184"/>
                </a:cubicBezTo>
                <a:cubicBezTo>
                  <a:pt x="260" y="184"/>
                  <a:pt x="276" y="206"/>
                  <a:pt x="280" y="214"/>
                </a:cubicBezTo>
                <a:cubicBezTo>
                  <a:pt x="282" y="216"/>
                  <a:pt x="296" y="239"/>
                  <a:pt x="289" y="242"/>
                </a:cubicBezTo>
                <a:close/>
                <a:moveTo>
                  <a:pt x="387" y="194"/>
                </a:moveTo>
                <a:cubicBezTo>
                  <a:pt x="387" y="194"/>
                  <a:pt x="388" y="194"/>
                  <a:pt x="390" y="195"/>
                </a:cubicBezTo>
                <a:cubicBezTo>
                  <a:pt x="400" y="202"/>
                  <a:pt x="398" y="223"/>
                  <a:pt x="399" y="235"/>
                </a:cubicBezTo>
                <a:cubicBezTo>
                  <a:pt x="394" y="239"/>
                  <a:pt x="388" y="247"/>
                  <a:pt x="388" y="246"/>
                </a:cubicBezTo>
                <a:cubicBezTo>
                  <a:pt x="388" y="241"/>
                  <a:pt x="387" y="194"/>
                  <a:pt x="387" y="194"/>
                </a:cubicBezTo>
                <a:close/>
                <a:moveTo>
                  <a:pt x="259" y="318"/>
                </a:moveTo>
                <a:cubicBezTo>
                  <a:pt x="251" y="324"/>
                  <a:pt x="237" y="321"/>
                  <a:pt x="234" y="323"/>
                </a:cubicBezTo>
                <a:cubicBezTo>
                  <a:pt x="231" y="324"/>
                  <a:pt x="213" y="328"/>
                  <a:pt x="216" y="324"/>
                </a:cubicBezTo>
                <a:cubicBezTo>
                  <a:pt x="216" y="324"/>
                  <a:pt x="247" y="319"/>
                  <a:pt x="250" y="318"/>
                </a:cubicBezTo>
                <a:cubicBezTo>
                  <a:pt x="254" y="317"/>
                  <a:pt x="262" y="315"/>
                  <a:pt x="259" y="318"/>
                </a:cubicBezTo>
                <a:close/>
                <a:moveTo>
                  <a:pt x="271" y="315"/>
                </a:moveTo>
                <a:cubicBezTo>
                  <a:pt x="268" y="315"/>
                  <a:pt x="267" y="315"/>
                  <a:pt x="271" y="314"/>
                </a:cubicBezTo>
                <a:cubicBezTo>
                  <a:pt x="277" y="313"/>
                  <a:pt x="299" y="312"/>
                  <a:pt x="300" y="312"/>
                </a:cubicBezTo>
                <a:cubicBezTo>
                  <a:pt x="303" y="314"/>
                  <a:pt x="278" y="317"/>
                  <a:pt x="271" y="315"/>
                </a:cubicBezTo>
                <a:close/>
                <a:moveTo>
                  <a:pt x="332" y="298"/>
                </a:moveTo>
                <a:cubicBezTo>
                  <a:pt x="324" y="298"/>
                  <a:pt x="324" y="298"/>
                  <a:pt x="324" y="298"/>
                </a:cubicBezTo>
                <a:cubicBezTo>
                  <a:pt x="324" y="292"/>
                  <a:pt x="324" y="292"/>
                  <a:pt x="324" y="292"/>
                </a:cubicBezTo>
                <a:cubicBezTo>
                  <a:pt x="332" y="292"/>
                  <a:pt x="332" y="292"/>
                  <a:pt x="332" y="292"/>
                </a:cubicBezTo>
                <a:lnTo>
                  <a:pt x="332" y="298"/>
                </a:lnTo>
                <a:close/>
                <a:moveTo>
                  <a:pt x="339" y="282"/>
                </a:moveTo>
                <a:cubicBezTo>
                  <a:pt x="339" y="282"/>
                  <a:pt x="307" y="284"/>
                  <a:pt x="304" y="282"/>
                </a:cubicBezTo>
                <a:cubicBezTo>
                  <a:pt x="295" y="273"/>
                  <a:pt x="306" y="211"/>
                  <a:pt x="308" y="199"/>
                </a:cubicBezTo>
                <a:cubicBezTo>
                  <a:pt x="308" y="199"/>
                  <a:pt x="318" y="196"/>
                  <a:pt x="344" y="196"/>
                </a:cubicBezTo>
                <a:cubicBezTo>
                  <a:pt x="338" y="230"/>
                  <a:pt x="340" y="253"/>
                  <a:pt x="339" y="282"/>
                </a:cubicBezTo>
                <a:close/>
                <a:moveTo>
                  <a:pt x="353" y="194"/>
                </a:moveTo>
                <a:cubicBezTo>
                  <a:pt x="353" y="194"/>
                  <a:pt x="372" y="193"/>
                  <a:pt x="382" y="194"/>
                </a:cubicBezTo>
                <a:cubicBezTo>
                  <a:pt x="382" y="206"/>
                  <a:pt x="384" y="238"/>
                  <a:pt x="384" y="251"/>
                </a:cubicBezTo>
                <a:cubicBezTo>
                  <a:pt x="378" y="259"/>
                  <a:pt x="383" y="252"/>
                  <a:pt x="378" y="259"/>
                </a:cubicBezTo>
                <a:cubicBezTo>
                  <a:pt x="366" y="263"/>
                  <a:pt x="358" y="265"/>
                  <a:pt x="346" y="271"/>
                </a:cubicBezTo>
                <a:cubicBezTo>
                  <a:pt x="347" y="254"/>
                  <a:pt x="347" y="211"/>
                  <a:pt x="353" y="194"/>
                </a:cubicBezTo>
                <a:close/>
                <a:moveTo>
                  <a:pt x="434" y="320"/>
                </a:moveTo>
                <a:cubicBezTo>
                  <a:pt x="428" y="319"/>
                  <a:pt x="425" y="317"/>
                  <a:pt x="427" y="316"/>
                </a:cubicBezTo>
                <a:cubicBezTo>
                  <a:pt x="427" y="316"/>
                  <a:pt x="440" y="317"/>
                  <a:pt x="441" y="317"/>
                </a:cubicBezTo>
                <a:cubicBezTo>
                  <a:pt x="442" y="318"/>
                  <a:pt x="439" y="322"/>
                  <a:pt x="434" y="320"/>
                </a:cubicBezTo>
                <a:close/>
              </a:path>
            </a:pathLst>
          </a:cu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fr-FR" sz="2400">
              <a:solidFill>
                <a:prstClr val="black"/>
              </a:solidFill>
              <a:latin typeface="Century Gothic"/>
            </a:endParaRPr>
          </a:p>
        </p:txBody>
      </p:sp>
      <p:grpSp>
        <p:nvGrpSpPr>
          <p:cNvPr id="30" name="Groupe 33">
            <a:extLst>
              <a:ext uri="{FF2B5EF4-FFF2-40B4-BE49-F238E27FC236}">
                <a16:creationId xmlns:a16="http://schemas.microsoft.com/office/drawing/2014/main" id="{AE3F68FA-149F-4FD4-8299-95A9D0C495EF}"/>
              </a:ext>
            </a:extLst>
          </p:cNvPr>
          <p:cNvGrpSpPr/>
          <p:nvPr/>
        </p:nvGrpSpPr>
        <p:grpSpPr>
          <a:xfrm>
            <a:off x="4306792" y="5476221"/>
            <a:ext cx="3505739" cy="657225"/>
            <a:chOff x="1413521" y="4778903"/>
            <a:chExt cx="3155430" cy="657224"/>
          </a:xfrm>
        </p:grpSpPr>
        <p:sp>
          <p:nvSpPr>
            <p:cNvPr id="31" name="Rectangle à coins arrondis 34">
              <a:extLst>
                <a:ext uri="{FF2B5EF4-FFF2-40B4-BE49-F238E27FC236}">
                  <a16:creationId xmlns:a16="http://schemas.microsoft.com/office/drawing/2014/main" id="{9D55DF34-444B-443C-97CE-1989F79B1BBB}"/>
                </a:ext>
              </a:extLst>
            </p:cNvPr>
            <p:cNvSpPr/>
            <p:nvPr/>
          </p:nvSpPr>
          <p:spPr>
            <a:xfrm>
              <a:off x="1413521" y="4886073"/>
              <a:ext cx="2581276" cy="40005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b="1" dirty="0">
                  <a:solidFill>
                    <a:prstClr val="white"/>
                  </a:solidFill>
                  <a:latin typeface="Century Gothic" pitchFamily="34" charset="0"/>
                </a:rPr>
                <a:t>Airport Equipment</a:t>
              </a:r>
            </a:p>
          </p:txBody>
        </p:sp>
        <p:sp>
          <p:nvSpPr>
            <p:cNvPr id="32" name="Ellipse 35">
              <a:extLst>
                <a:ext uri="{FF2B5EF4-FFF2-40B4-BE49-F238E27FC236}">
                  <a16:creationId xmlns:a16="http://schemas.microsoft.com/office/drawing/2014/main" id="{A4E1ABEB-0D19-43BA-82EF-456BB9D88F9C}"/>
                </a:ext>
              </a:extLst>
            </p:cNvPr>
            <p:cNvSpPr/>
            <p:nvPr/>
          </p:nvSpPr>
          <p:spPr>
            <a:xfrm>
              <a:off x="3911726" y="4778903"/>
              <a:ext cx="657225" cy="65722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218" name="Groupe 33">
            <a:extLst>
              <a:ext uri="{FF2B5EF4-FFF2-40B4-BE49-F238E27FC236}">
                <a16:creationId xmlns:a16="http://schemas.microsoft.com/office/drawing/2014/main" id="{BA851A79-C943-44B8-B539-3F951C660064}"/>
              </a:ext>
            </a:extLst>
          </p:cNvPr>
          <p:cNvGrpSpPr/>
          <p:nvPr/>
        </p:nvGrpSpPr>
        <p:grpSpPr>
          <a:xfrm>
            <a:off x="8428857" y="5495358"/>
            <a:ext cx="3428711" cy="657225"/>
            <a:chOff x="1200150" y="4752977"/>
            <a:chExt cx="3086100" cy="657225"/>
          </a:xfrm>
        </p:grpSpPr>
        <p:sp>
          <p:nvSpPr>
            <p:cNvPr id="219" name="Rectangle à coins arrondis 34">
              <a:extLst>
                <a:ext uri="{FF2B5EF4-FFF2-40B4-BE49-F238E27FC236}">
                  <a16:creationId xmlns:a16="http://schemas.microsoft.com/office/drawing/2014/main" id="{7C285DF8-512A-4C46-9759-3FE7F080FC01}"/>
                </a:ext>
              </a:extLst>
            </p:cNvPr>
            <p:cNvSpPr/>
            <p:nvPr/>
          </p:nvSpPr>
          <p:spPr>
            <a:xfrm>
              <a:off x="1200150" y="4886325"/>
              <a:ext cx="2581275" cy="40005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b="1" dirty="0">
                  <a:solidFill>
                    <a:prstClr val="white"/>
                  </a:solidFill>
                  <a:latin typeface="Century Gothic" pitchFamily="34" charset="0"/>
                </a:rPr>
                <a:t>Harbor Equipment</a:t>
              </a:r>
            </a:p>
          </p:txBody>
        </p:sp>
        <p:sp>
          <p:nvSpPr>
            <p:cNvPr id="220" name="Ellipse 35">
              <a:extLst>
                <a:ext uri="{FF2B5EF4-FFF2-40B4-BE49-F238E27FC236}">
                  <a16:creationId xmlns:a16="http://schemas.microsoft.com/office/drawing/2014/main" id="{DC138D72-9891-464A-8487-1332577C9BC3}"/>
                </a:ext>
              </a:extLst>
            </p:cNvPr>
            <p:cNvSpPr/>
            <p:nvPr/>
          </p:nvSpPr>
          <p:spPr>
            <a:xfrm>
              <a:off x="3629025" y="4752977"/>
              <a:ext cx="657225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221" name="Groupe 214">
            <a:extLst>
              <a:ext uri="{FF2B5EF4-FFF2-40B4-BE49-F238E27FC236}">
                <a16:creationId xmlns:a16="http://schemas.microsoft.com/office/drawing/2014/main" id="{76F869D9-EB81-4C9E-AB40-6427FF1913E9}"/>
              </a:ext>
            </a:extLst>
          </p:cNvPr>
          <p:cNvGrpSpPr/>
          <p:nvPr/>
        </p:nvGrpSpPr>
        <p:grpSpPr>
          <a:xfrm>
            <a:off x="11228534" y="5565406"/>
            <a:ext cx="534521" cy="487524"/>
            <a:chOff x="-906463" y="3224213"/>
            <a:chExt cx="649288" cy="557212"/>
          </a:xfrm>
          <a:solidFill>
            <a:schemeClr val="accent1"/>
          </a:solidFill>
        </p:grpSpPr>
        <p:sp>
          <p:nvSpPr>
            <p:cNvPr id="222" name="Freeform 10">
              <a:extLst>
                <a:ext uri="{FF2B5EF4-FFF2-40B4-BE49-F238E27FC236}">
                  <a16:creationId xmlns:a16="http://schemas.microsoft.com/office/drawing/2014/main" id="{613335BA-8BE1-491E-90AD-801BD6DCF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3238" y="3759200"/>
              <a:ext cx="150813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" y="0"/>
                </a:cxn>
                <a:cxn ang="0">
                  <a:pos x="95" y="7"/>
                </a:cxn>
                <a:cxn ang="0">
                  <a:pos x="88" y="7"/>
                </a:cxn>
                <a:cxn ang="0">
                  <a:pos x="88" y="14"/>
                </a:cxn>
                <a:cxn ang="0">
                  <a:pos x="82" y="14"/>
                </a:cxn>
                <a:cxn ang="0">
                  <a:pos x="82" y="7"/>
                </a:cxn>
                <a:cxn ang="0">
                  <a:pos x="76" y="7"/>
                </a:cxn>
                <a:cxn ang="0">
                  <a:pos x="76" y="14"/>
                </a:cxn>
                <a:cxn ang="0">
                  <a:pos x="70" y="14"/>
                </a:cxn>
                <a:cxn ang="0">
                  <a:pos x="70" y="7"/>
                </a:cxn>
                <a:cxn ang="0">
                  <a:pos x="26" y="7"/>
                </a:cxn>
                <a:cxn ang="0">
                  <a:pos x="26" y="14"/>
                </a:cxn>
                <a:cxn ang="0">
                  <a:pos x="20" y="14"/>
                </a:cxn>
                <a:cxn ang="0">
                  <a:pos x="20" y="7"/>
                </a:cxn>
                <a:cxn ang="0">
                  <a:pos x="14" y="7"/>
                </a:cxn>
                <a:cxn ang="0">
                  <a:pos x="14" y="14"/>
                </a:cxn>
                <a:cxn ang="0">
                  <a:pos x="8" y="14"/>
                </a:cxn>
                <a:cxn ang="0">
                  <a:pos x="8" y="7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5" h="14">
                  <a:moveTo>
                    <a:pt x="0" y="0"/>
                  </a:moveTo>
                  <a:lnTo>
                    <a:pt x="95" y="0"/>
                  </a:lnTo>
                  <a:lnTo>
                    <a:pt x="95" y="7"/>
                  </a:lnTo>
                  <a:lnTo>
                    <a:pt x="88" y="7"/>
                  </a:lnTo>
                  <a:lnTo>
                    <a:pt x="88" y="14"/>
                  </a:lnTo>
                  <a:lnTo>
                    <a:pt x="82" y="14"/>
                  </a:lnTo>
                  <a:lnTo>
                    <a:pt x="82" y="7"/>
                  </a:lnTo>
                  <a:lnTo>
                    <a:pt x="76" y="7"/>
                  </a:lnTo>
                  <a:lnTo>
                    <a:pt x="76" y="14"/>
                  </a:lnTo>
                  <a:lnTo>
                    <a:pt x="70" y="14"/>
                  </a:lnTo>
                  <a:lnTo>
                    <a:pt x="70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20" y="14"/>
                  </a:lnTo>
                  <a:lnTo>
                    <a:pt x="20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8" y="14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23" name="Freeform 11">
              <a:extLst>
                <a:ext uri="{FF2B5EF4-FFF2-40B4-BE49-F238E27FC236}">
                  <a16:creationId xmlns:a16="http://schemas.microsoft.com/office/drawing/2014/main" id="{F20AA63C-011A-4757-997D-0CFD98DC5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4826" y="3759200"/>
              <a:ext cx="152400" cy="22225"/>
            </a:xfrm>
            <a:custGeom>
              <a:avLst/>
              <a:gdLst/>
              <a:ahLst/>
              <a:cxnLst>
                <a:cxn ang="0">
                  <a:pos x="89" y="14"/>
                </a:cxn>
                <a:cxn ang="0">
                  <a:pos x="83" y="14"/>
                </a:cxn>
                <a:cxn ang="0">
                  <a:pos x="83" y="8"/>
                </a:cxn>
                <a:cxn ang="0">
                  <a:pos x="77" y="8"/>
                </a:cxn>
                <a:cxn ang="0">
                  <a:pos x="77" y="14"/>
                </a:cxn>
                <a:cxn ang="0">
                  <a:pos x="71" y="14"/>
                </a:cxn>
                <a:cxn ang="0">
                  <a:pos x="71" y="8"/>
                </a:cxn>
                <a:cxn ang="0">
                  <a:pos x="27" y="8"/>
                </a:cxn>
                <a:cxn ang="0">
                  <a:pos x="27" y="14"/>
                </a:cxn>
                <a:cxn ang="0">
                  <a:pos x="21" y="14"/>
                </a:cxn>
                <a:cxn ang="0">
                  <a:pos x="21" y="8"/>
                </a:cxn>
                <a:cxn ang="0">
                  <a:pos x="16" y="8"/>
                </a:cxn>
                <a:cxn ang="0">
                  <a:pos x="16" y="14"/>
                </a:cxn>
                <a:cxn ang="0">
                  <a:pos x="9" y="14"/>
                </a:cxn>
                <a:cxn ang="0">
                  <a:pos x="9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96" y="0"/>
                </a:cxn>
                <a:cxn ang="0">
                  <a:pos x="96" y="8"/>
                </a:cxn>
                <a:cxn ang="0">
                  <a:pos x="89" y="8"/>
                </a:cxn>
                <a:cxn ang="0">
                  <a:pos x="89" y="14"/>
                </a:cxn>
                <a:cxn ang="0">
                  <a:pos x="83" y="13"/>
                </a:cxn>
                <a:cxn ang="0">
                  <a:pos x="88" y="13"/>
                </a:cxn>
                <a:cxn ang="0">
                  <a:pos x="88" y="7"/>
                </a:cxn>
                <a:cxn ang="0">
                  <a:pos x="95" y="7"/>
                </a:cxn>
                <a:cxn ang="0">
                  <a:pos x="95" y="1"/>
                </a:cxn>
                <a:cxn ang="0">
                  <a:pos x="1" y="1"/>
                </a:cxn>
                <a:cxn ang="0">
                  <a:pos x="1" y="7"/>
                </a:cxn>
                <a:cxn ang="0">
                  <a:pos x="9" y="7"/>
                </a:cxn>
                <a:cxn ang="0">
                  <a:pos x="9" y="13"/>
                </a:cxn>
                <a:cxn ang="0">
                  <a:pos x="15" y="13"/>
                </a:cxn>
                <a:cxn ang="0">
                  <a:pos x="15" y="7"/>
                </a:cxn>
                <a:cxn ang="0">
                  <a:pos x="22" y="7"/>
                </a:cxn>
                <a:cxn ang="0">
                  <a:pos x="22" y="13"/>
                </a:cxn>
                <a:cxn ang="0">
                  <a:pos x="27" y="13"/>
                </a:cxn>
                <a:cxn ang="0">
                  <a:pos x="27" y="7"/>
                </a:cxn>
                <a:cxn ang="0">
                  <a:pos x="71" y="7"/>
                </a:cxn>
                <a:cxn ang="0">
                  <a:pos x="71" y="13"/>
                </a:cxn>
                <a:cxn ang="0">
                  <a:pos x="77" y="13"/>
                </a:cxn>
                <a:cxn ang="0">
                  <a:pos x="77" y="7"/>
                </a:cxn>
                <a:cxn ang="0">
                  <a:pos x="83" y="7"/>
                </a:cxn>
                <a:cxn ang="0">
                  <a:pos x="83" y="13"/>
                </a:cxn>
              </a:cxnLst>
              <a:rect l="0" t="0" r="r" b="b"/>
              <a:pathLst>
                <a:path w="96" h="14">
                  <a:moveTo>
                    <a:pt x="89" y="14"/>
                  </a:moveTo>
                  <a:lnTo>
                    <a:pt x="83" y="14"/>
                  </a:lnTo>
                  <a:lnTo>
                    <a:pt x="83" y="8"/>
                  </a:lnTo>
                  <a:lnTo>
                    <a:pt x="77" y="8"/>
                  </a:lnTo>
                  <a:lnTo>
                    <a:pt x="77" y="14"/>
                  </a:lnTo>
                  <a:lnTo>
                    <a:pt x="71" y="14"/>
                  </a:lnTo>
                  <a:lnTo>
                    <a:pt x="71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9" y="14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8"/>
                  </a:lnTo>
                  <a:lnTo>
                    <a:pt x="89" y="8"/>
                  </a:lnTo>
                  <a:lnTo>
                    <a:pt x="89" y="14"/>
                  </a:lnTo>
                  <a:close/>
                  <a:moveTo>
                    <a:pt x="83" y="13"/>
                  </a:moveTo>
                  <a:lnTo>
                    <a:pt x="88" y="13"/>
                  </a:lnTo>
                  <a:lnTo>
                    <a:pt x="88" y="7"/>
                  </a:lnTo>
                  <a:lnTo>
                    <a:pt x="95" y="7"/>
                  </a:lnTo>
                  <a:lnTo>
                    <a:pt x="95" y="1"/>
                  </a:lnTo>
                  <a:lnTo>
                    <a:pt x="1" y="1"/>
                  </a:lnTo>
                  <a:lnTo>
                    <a:pt x="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22" y="7"/>
                  </a:lnTo>
                  <a:lnTo>
                    <a:pt x="22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7" y="13"/>
                  </a:lnTo>
                  <a:lnTo>
                    <a:pt x="77" y="7"/>
                  </a:lnTo>
                  <a:lnTo>
                    <a:pt x="83" y="7"/>
                  </a:lnTo>
                  <a:lnTo>
                    <a:pt x="83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24" name="Freeform 12">
              <a:extLst>
                <a:ext uri="{FF2B5EF4-FFF2-40B4-BE49-F238E27FC236}">
                  <a16:creationId xmlns:a16="http://schemas.microsoft.com/office/drawing/2014/main" id="{DFA11CED-C49E-4732-BC0A-6495B5642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2126" y="3700463"/>
              <a:ext cx="128588" cy="650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" y="0"/>
                </a:cxn>
                <a:cxn ang="0">
                  <a:pos x="81" y="41"/>
                </a:cxn>
                <a:cxn ang="0">
                  <a:pos x="0" y="4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1" h="41">
                  <a:moveTo>
                    <a:pt x="0" y="0"/>
                  </a:moveTo>
                  <a:lnTo>
                    <a:pt x="81" y="0"/>
                  </a:lnTo>
                  <a:lnTo>
                    <a:pt x="81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25" name="Freeform 13">
              <a:extLst>
                <a:ext uri="{FF2B5EF4-FFF2-40B4-BE49-F238E27FC236}">
                  <a16:creationId xmlns:a16="http://schemas.microsoft.com/office/drawing/2014/main" id="{9CDED20C-0B5C-42F0-A56C-E19CE9BD5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2126" y="3698875"/>
              <a:ext cx="128588" cy="68263"/>
            </a:xfrm>
            <a:custGeom>
              <a:avLst/>
              <a:gdLst/>
              <a:ahLst/>
              <a:cxnLst>
                <a:cxn ang="0">
                  <a:pos x="81" y="43"/>
                </a:cxn>
                <a:cxn ang="0">
                  <a:pos x="0" y="43"/>
                </a:cxn>
                <a:cxn ang="0">
                  <a:pos x="0" y="0"/>
                </a:cxn>
                <a:cxn ang="0">
                  <a:pos x="81" y="0"/>
                </a:cxn>
                <a:cxn ang="0">
                  <a:pos x="81" y="43"/>
                </a:cxn>
                <a:cxn ang="0">
                  <a:pos x="0" y="42"/>
                </a:cxn>
                <a:cxn ang="0">
                  <a:pos x="80" y="42"/>
                </a:cxn>
                <a:cxn ang="0">
                  <a:pos x="80" y="1"/>
                </a:cxn>
                <a:cxn ang="0">
                  <a:pos x="0" y="1"/>
                </a:cxn>
                <a:cxn ang="0">
                  <a:pos x="0" y="42"/>
                </a:cxn>
              </a:cxnLst>
              <a:rect l="0" t="0" r="r" b="b"/>
              <a:pathLst>
                <a:path w="81" h="43">
                  <a:moveTo>
                    <a:pt x="81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43"/>
                  </a:lnTo>
                  <a:close/>
                  <a:moveTo>
                    <a:pt x="0" y="42"/>
                  </a:moveTo>
                  <a:lnTo>
                    <a:pt x="80" y="42"/>
                  </a:lnTo>
                  <a:lnTo>
                    <a:pt x="80" y="1"/>
                  </a:lnTo>
                  <a:lnTo>
                    <a:pt x="0" y="1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26" name="Freeform 14">
              <a:extLst>
                <a:ext uri="{FF2B5EF4-FFF2-40B4-BE49-F238E27FC236}">
                  <a16:creationId xmlns:a16="http://schemas.microsoft.com/office/drawing/2014/main" id="{01BD0943-E01A-4683-A181-CCE170FA5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5776" y="3705225"/>
              <a:ext cx="114300" cy="53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" y="0"/>
                </a:cxn>
                <a:cxn ang="0">
                  <a:pos x="72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2" h="34">
                  <a:moveTo>
                    <a:pt x="0" y="0"/>
                  </a:moveTo>
                  <a:lnTo>
                    <a:pt x="72" y="0"/>
                  </a:lnTo>
                  <a:lnTo>
                    <a:pt x="72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27" name="Freeform 15">
              <a:extLst>
                <a:ext uri="{FF2B5EF4-FFF2-40B4-BE49-F238E27FC236}">
                  <a16:creationId xmlns:a16="http://schemas.microsoft.com/office/drawing/2014/main" id="{7F6CFA5F-99E4-4594-AF98-431A15C1E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85776" y="3705225"/>
              <a:ext cx="115888" cy="55563"/>
            </a:xfrm>
            <a:custGeom>
              <a:avLst/>
              <a:gdLst/>
              <a:ahLst/>
              <a:cxnLst>
                <a:cxn ang="0">
                  <a:pos x="73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35"/>
                </a:cxn>
                <a:cxn ang="0">
                  <a:pos x="0" y="34"/>
                </a:cxn>
                <a:cxn ang="0">
                  <a:pos x="72" y="34"/>
                </a:cxn>
                <a:cxn ang="0">
                  <a:pos x="72" y="1"/>
                </a:cxn>
                <a:cxn ang="0">
                  <a:pos x="0" y="1"/>
                </a:cxn>
                <a:cxn ang="0">
                  <a:pos x="0" y="34"/>
                </a:cxn>
              </a:cxnLst>
              <a:rect l="0" t="0" r="r" b="b"/>
              <a:pathLst>
                <a:path w="73" h="35">
                  <a:moveTo>
                    <a:pt x="73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73" y="0"/>
                  </a:lnTo>
                  <a:lnTo>
                    <a:pt x="73" y="35"/>
                  </a:lnTo>
                  <a:close/>
                  <a:moveTo>
                    <a:pt x="0" y="34"/>
                  </a:moveTo>
                  <a:lnTo>
                    <a:pt x="72" y="34"/>
                  </a:lnTo>
                  <a:lnTo>
                    <a:pt x="72" y="1"/>
                  </a:lnTo>
                  <a:lnTo>
                    <a:pt x="0" y="1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28" name="Freeform 16">
              <a:extLst>
                <a:ext uri="{FF2B5EF4-FFF2-40B4-BE49-F238E27FC236}">
                  <a16:creationId xmlns:a16="http://schemas.microsoft.com/office/drawing/2014/main" id="{9E1B45E9-2C32-4CD7-8DD9-E3C909FB4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8951" y="3716338"/>
              <a:ext cx="1206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0"/>
                </a:cxn>
                <a:cxn ang="0">
                  <a:pos x="76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6" h="2">
                  <a:moveTo>
                    <a:pt x="0" y="0"/>
                  </a:moveTo>
                  <a:lnTo>
                    <a:pt x="76" y="0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29" name="Freeform 17">
              <a:extLst>
                <a:ext uri="{FF2B5EF4-FFF2-40B4-BE49-F238E27FC236}">
                  <a16:creationId xmlns:a16="http://schemas.microsoft.com/office/drawing/2014/main" id="{AF42DA6E-34B8-4E94-8E68-2452F3456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0538" y="3714750"/>
              <a:ext cx="123825" cy="4763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78" y="0"/>
                </a:cxn>
                <a:cxn ang="0">
                  <a:pos x="78" y="3"/>
                </a:cxn>
                <a:cxn ang="0">
                  <a:pos x="1" y="3"/>
                </a:cxn>
                <a:cxn ang="0">
                  <a:pos x="77" y="3"/>
                </a:cxn>
                <a:cxn ang="0">
                  <a:pos x="77" y="1"/>
                </a:cxn>
                <a:cxn ang="0">
                  <a:pos x="1" y="1"/>
                </a:cxn>
                <a:cxn ang="0">
                  <a:pos x="1" y="3"/>
                </a:cxn>
              </a:cxnLst>
              <a:rect l="0" t="0" r="r" b="b"/>
              <a:pathLst>
                <a:path w="78" h="3">
                  <a:moveTo>
                    <a:pt x="78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3"/>
                  </a:lnTo>
                  <a:close/>
                  <a:moveTo>
                    <a:pt x="1" y="3"/>
                  </a:moveTo>
                  <a:lnTo>
                    <a:pt x="77" y="3"/>
                  </a:lnTo>
                  <a:lnTo>
                    <a:pt x="77" y="1"/>
                  </a:lnTo>
                  <a:lnTo>
                    <a:pt x="1" y="1"/>
                  </a:lnTo>
                  <a:lnTo>
                    <a:pt x="1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0" name="Freeform 18">
              <a:extLst>
                <a:ext uri="{FF2B5EF4-FFF2-40B4-BE49-F238E27FC236}">
                  <a16:creationId xmlns:a16="http://schemas.microsoft.com/office/drawing/2014/main" id="{1B679F29-516B-4ADB-AAF3-D236CF2C9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8951" y="3730625"/>
              <a:ext cx="12223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" y="0"/>
                </a:cxn>
                <a:cxn ang="0">
                  <a:pos x="77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7" h="2">
                  <a:moveTo>
                    <a:pt x="0" y="0"/>
                  </a:moveTo>
                  <a:lnTo>
                    <a:pt x="77" y="0"/>
                  </a:lnTo>
                  <a:lnTo>
                    <a:pt x="77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1" name="Freeform 19">
              <a:extLst>
                <a:ext uri="{FF2B5EF4-FFF2-40B4-BE49-F238E27FC236}">
                  <a16:creationId xmlns:a16="http://schemas.microsoft.com/office/drawing/2014/main" id="{B7AF95A8-6C03-4143-B528-2645F4CF03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88951" y="3730625"/>
              <a:ext cx="122238" cy="4763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3"/>
                </a:cxn>
                <a:cxn ang="0">
                  <a:pos x="0" y="2"/>
                </a:cxn>
                <a:cxn ang="0">
                  <a:pos x="76" y="2"/>
                </a:cxn>
                <a:cxn ang="0">
                  <a:pos x="76" y="1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77" h="3">
                  <a:moveTo>
                    <a:pt x="77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3"/>
                  </a:lnTo>
                  <a:close/>
                  <a:moveTo>
                    <a:pt x="0" y="2"/>
                  </a:moveTo>
                  <a:lnTo>
                    <a:pt x="76" y="2"/>
                  </a:lnTo>
                  <a:lnTo>
                    <a:pt x="76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2" name="Freeform 20">
              <a:extLst>
                <a:ext uri="{FF2B5EF4-FFF2-40B4-BE49-F238E27FC236}">
                  <a16:creationId xmlns:a16="http://schemas.microsoft.com/office/drawing/2014/main" id="{F724BF2E-07ED-41DF-AADB-A60ED2E78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7363" y="3744913"/>
              <a:ext cx="1206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0"/>
                </a:cxn>
                <a:cxn ang="0">
                  <a:pos x="76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6" h="2">
                  <a:moveTo>
                    <a:pt x="0" y="0"/>
                  </a:moveTo>
                  <a:lnTo>
                    <a:pt x="76" y="0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3" name="Freeform 21">
              <a:extLst>
                <a:ext uri="{FF2B5EF4-FFF2-40B4-BE49-F238E27FC236}">
                  <a16:creationId xmlns:a16="http://schemas.microsoft.com/office/drawing/2014/main" id="{33922E49-E7F3-41B3-8AE0-31ABB806B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87363" y="3743325"/>
              <a:ext cx="120650" cy="4763"/>
            </a:xfrm>
            <a:custGeom>
              <a:avLst/>
              <a:gdLst/>
              <a:ahLst/>
              <a:cxnLst>
                <a:cxn ang="0">
                  <a:pos x="7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76" y="0"/>
                </a:cxn>
                <a:cxn ang="0">
                  <a:pos x="76" y="3"/>
                </a:cxn>
                <a:cxn ang="0">
                  <a:pos x="0" y="3"/>
                </a:cxn>
                <a:cxn ang="0">
                  <a:pos x="76" y="3"/>
                </a:cxn>
                <a:cxn ang="0">
                  <a:pos x="76" y="1"/>
                </a:cxn>
                <a:cxn ang="0">
                  <a:pos x="0" y="1"/>
                </a:cxn>
                <a:cxn ang="0">
                  <a:pos x="0" y="3"/>
                </a:cxn>
              </a:cxnLst>
              <a:rect l="0" t="0" r="r" b="b"/>
              <a:pathLst>
                <a:path w="76" h="3">
                  <a:moveTo>
                    <a:pt x="76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3"/>
                  </a:lnTo>
                  <a:close/>
                  <a:moveTo>
                    <a:pt x="0" y="3"/>
                  </a:moveTo>
                  <a:lnTo>
                    <a:pt x="76" y="3"/>
                  </a:lnTo>
                  <a:lnTo>
                    <a:pt x="76" y="1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4" name="Freeform 22">
              <a:extLst>
                <a:ext uri="{FF2B5EF4-FFF2-40B4-BE49-F238E27FC236}">
                  <a16:creationId xmlns:a16="http://schemas.microsoft.com/office/drawing/2014/main" id="{6FDBD95C-E03C-40C2-8F32-D882ADE6A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501" y="3759200"/>
              <a:ext cx="333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0" y="0"/>
                </a:cxn>
              </a:cxnLst>
              <a:rect l="0" t="0" r="r" b="b"/>
              <a:pathLst>
                <a:path w="21">
                  <a:moveTo>
                    <a:pt x="0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5" name="Freeform 23">
              <a:extLst>
                <a:ext uri="{FF2B5EF4-FFF2-40B4-BE49-F238E27FC236}">
                  <a16:creationId xmlns:a16="http://schemas.microsoft.com/office/drawing/2014/main" id="{A3BF65D6-203F-4A03-8AB4-766F2DA87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4501" y="3759200"/>
              <a:ext cx="333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1" y="0"/>
                </a:cxn>
              </a:cxnLst>
              <a:rect l="0" t="0" r="r" b="b"/>
              <a:pathLst>
                <a:path w="21">
                  <a:moveTo>
                    <a:pt x="0" y="0"/>
                  </a:move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6" name="Rectangle 24">
              <a:extLst>
                <a:ext uri="{FF2B5EF4-FFF2-40B4-BE49-F238E27FC236}">
                  <a16:creationId xmlns:a16="http://schemas.microsoft.com/office/drawing/2014/main" id="{160473AD-C97D-4907-B2AD-78FF6C977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44501" y="3759200"/>
              <a:ext cx="33338" cy="1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7" name="Freeform 25">
              <a:extLst>
                <a:ext uri="{FF2B5EF4-FFF2-40B4-BE49-F238E27FC236}">
                  <a16:creationId xmlns:a16="http://schemas.microsoft.com/office/drawing/2014/main" id="{98AF55C3-0433-4620-AC98-230B6DC9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9738" y="3759200"/>
              <a:ext cx="238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0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8" name="Freeform 26">
              <a:extLst>
                <a:ext uri="{FF2B5EF4-FFF2-40B4-BE49-F238E27FC236}">
                  <a16:creationId xmlns:a16="http://schemas.microsoft.com/office/drawing/2014/main" id="{580837AC-0809-4C37-B202-0B35104A7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9738" y="3759200"/>
              <a:ext cx="238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39" name="Rectangle 27">
              <a:extLst>
                <a:ext uri="{FF2B5EF4-FFF2-40B4-BE49-F238E27FC236}">
                  <a16:creationId xmlns:a16="http://schemas.microsoft.com/office/drawing/2014/main" id="{ED09F12E-DD62-4A1F-BDBA-EB607FC89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9738" y="3759200"/>
              <a:ext cx="23813" cy="1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0" name="Freeform 28">
              <a:extLst>
                <a:ext uri="{FF2B5EF4-FFF2-40B4-BE49-F238E27FC236}">
                  <a16:creationId xmlns:a16="http://schemas.microsoft.com/office/drawing/2014/main" id="{CDAE4B6D-9588-4643-9333-DB9075A6D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5813" y="3759200"/>
              <a:ext cx="14922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4" y="0"/>
                </a:cxn>
                <a:cxn ang="0">
                  <a:pos x="94" y="7"/>
                </a:cxn>
                <a:cxn ang="0">
                  <a:pos x="88" y="7"/>
                </a:cxn>
                <a:cxn ang="0">
                  <a:pos x="88" y="14"/>
                </a:cxn>
                <a:cxn ang="0">
                  <a:pos x="81" y="14"/>
                </a:cxn>
                <a:cxn ang="0">
                  <a:pos x="81" y="7"/>
                </a:cxn>
                <a:cxn ang="0">
                  <a:pos x="76" y="7"/>
                </a:cxn>
                <a:cxn ang="0">
                  <a:pos x="76" y="14"/>
                </a:cxn>
                <a:cxn ang="0">
                  <a:pos x="70" y="14"/>
                </a:cxn>
                <a:cxn ang="0">
                  <a:pos x="70" y="7"/>
                </a:cxn>
                <a:cxn ang="0">
                  <a:pos x="26" y="7"/>
                </a:cxn>
                <a:cxn ang="0">
                  <a:pos x="26" y="14"/>
                </a:cxn>
                <a:cxn ang="0">
                  <a:pos x="20" y="14"/>
                </a:cxn>
                <a:cxn ang="0">
                  <a:pos x="20" y="7"/>
                </a:cxn>
                <a:cxn ang="0">
                  <a:pos x="14" y="7"/>
                </a:cxn>
                <a:cxn ang="0">
                  <a:pos x="14" y="14"/>
                </a:cxn>
                <a:cxn ang="0">
                  <a:pos x="8" y="14"/>
                </a:cxn>
                <a:cxn ang="0">
                  <a:pos x="8" y="7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4" h="14">
                  <a:moveTo>
                    <a:pt x="0" y="0"/>
                  </a:moveTo>
                  <a:lnTo>
                    <a:pt x="94" y="0"/>
                  </a:lnTo>
                  <a:lnTo>
                    <a:pt x="94" y="7"/>
                  </a:lnTo>
                  <a:lnTo>
                    <a:pt x="88" y="7"/>
                  </a:lnTo>
                  <a:lnTo>
                    <a:pt x="88" y="14"/>
                  </a:lnTo>
                  <a:lnTo>
                    <a:pt x="81" y="14"/>
                  </a:lnTo>
                  <a:lnTo>
                    <a:pt x="81" y="7"/>
                  </a:lnTo>
                  <a:lnTo>
                    <a:pt x="76" y="7"/>
                  </a:lnTo>
                  <a:lnTo>
                    <a:pt x="76" y="14"/>
                  </a:lnTo>
                  <a:lnTo>
                    <a:pt x="70" y="14"/>
                  </a:lnTo>
                  <a:lnTo>
                    <a:pt x="70" y="7"/>
                  </a:lnTo>
                  <a:lnTo>
                    <a:pt x="26" y="7"/>
                  </a:lnTo>
                  <a:lnTo>
                    <a:pt x="26" y="14"/>
                  </a:lnTo>
                  <a:lnTo>
                    <a:pt x="20" y="14"/>
                  </a:lnTo>
                  <a:lnTo>
                    <a:pt x="20" y="7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8" y="14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1" name="Freeform 29">
              <a:extLst>
                <a:ext uri="{FF2B5EF4-FFF2-40B4-BE49-F238E27FC236}">
                  <a16:creationId xmlns:a16="http://schemas.microsoft.com/office/drawing/2014/main" id="{1FCA6726-9140-44D1-BB82-9F39F4B6A9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7401" y="3759200"/>
              <a:ext cx="150813" cy="22225"/>
            </a:xfrm>
            <a:custGeom>
              <a:avLst/>
              <a:gdLst/>
              <a:ahLst/>
              <a:cxnLst>
                <a:cxn ang="0">
                  <a:pos x="89" y="14"/>
                </a:cxn>
                <a:cxn ang="0">
                  <a:pos x="82" y="14"/>
                </a:cxn>
                <a:cxn ang="0">
                  <a:pos x="82" y="8"/>
                </a:cxn>
                <a:cxn ang="0">
                  <a:pos x="77" y="8"/>
                </a:cxn>
                <a:cxn ang="0">
                  <a:pos x="77" y="14"/>
                </a:cxn>
                <a:cxn ang="0">
                  <a:pos x="71" y="14"/>
                </a:cxn>
                <a:cxn ang="0">
                  <a:pos x="71" y="8"/>
                </a:cxn>
                <a:cxn ang="0">
                  <a:pos x="27" y="8"/>
                </a:cxn>
                <a:cxn ang="0">
                  <a:pos x="27" y="14"/>
                </a:cxn>
                <a:cxn ang="0">
                  <a:pos x="21" y="14"/>
                </a:cxn>
                <a:cxn ang="0">
                  <a:pos x="21" y="8"/>
                </a:cxn>
                <a:cxn ang="0">
                  <a:pos x="15" y="8"/>
                </a:cxn>
                <a:cxn ang="0">
                  <a:pos x="15" y="14"/>
                </a:cxn>
                <a:cxn ang="0">
                  <a:pos x="9" y="14"/>
                </a:cxn>
                <a:cxn ang="0">
                  <a:pos x="9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95" y="0"/>
                </a:cxn>
                <a:cxn ang="0">
                  <a:pos x="95" y="8"/>
                </a:cxn>
                <a:cxn ang="0">
                  <a:pos x="89" y="8"/>
                </a:cxn>
                <a:cxn ang="0">
                  <a:pos x="89" y="14"/>
                </a:cxn>
                <a:cxn ang="0">
                  <a:pos x="83" y="13"/>
                </a:cxn>
                <a:cxn ang="0">
                  <a:pos x="88" y="13"/>
                </a:cxn>
                <a:cxn ang="0">
                  <a:pos x="88" y="7"/>
                </a:cxn>
                <a:cxn ang="0">
                  <a:pos x="95" y="7"/>
                </a:cxn>
                <a:cxn ang="0">
                  <a:pos x="95" y="1"/>
                </a:cxn>
                <a:cxn ang="0">
                  <a:pos x="1" y="1"/>
                </a:cxn>
                <a:cxn ang="0">
                  <a:pos x="1" y="7"/>
                </a:cxn>
                <a:cxn ang="0">
                  <a:pos x="9" y="7"/>
                </a:cxn>
                <a:cxn ang="0">
                  <a:pos x="9" y="13"/>
                </a:cxn>
                <a:cxn ang="0">
                  <a:pos x="15" y="13"/>
                </a:cxn>
                <a:cxn ang="0">
                  <a:pos x="15" y="7"/>
                </a:cxn>
                <a:cxn ang="0">
                  <a:pos x="21" y="7"/>
                </a:cxn>
                <a:cxn ang="0">
                  <a:pos x="21" y="13"/>
                </a:cxn>
                <a:cxn ang="0">
                  <a:pos x="27" y="13"/>
                </a:cxn>
                <a:cxn ang="0">
                  <a:pos x="27" y="7"/>
                </a:cxn>
                <a:cxn ang="0">
                  <a:pos x="71" y="7"/>
                </a:cxn>
                <a:cxn ang="0">
                  <a:pos x="71" y="13"/>
                </a:cxn>
                <a:cxn ang="0">
                  <a:pos x="77" y="13"/>
                </a:cxn>
                <a:cxn ang="0">
                  <a:pos x="77" y="7"/>
                </a:cxn>
                <a:cxn ang="0">
                  <a:pos x="83" y="7"/>
                </a:cxn>
                <a:cxn ang="0">
                  <a:pos x="83" y="13"/>
                </a:cxn>
              </a:cxnLst>
              <a:rect l="0" t="0" r="r" b="b"/>
              <a:pathLst>
                <a:path w="95" h="14">
                  <a:moveTo>
                    <a:pt x="89" y="14"/>
                  </a:moveTo>
                  <a:lnTo>
                    <a:pt x="82" y="14"/>
                  </a:lnTo>
                  <a:lnTo>
                    <a:pt x="82" y="8"/>
                  </a:lnTo>
                  <a:lnTo>
                    <a:pt x="77" y="8"/>
                  </a:lnTo>
                  <a:lnTo>
                    <a:pt x="77" y="14"/>
                  </a:lnTo>
                  <a:lnTo>
                    <a:pt x="71" y="14"/>
                  </a:lnTo>
                  <a:lnTo>
                    <a:pt x="71" y="8"/>
                  </a:lnTo>
                  <a:lnTo>
                    <a:pt x="27" y="8"/>
                  </a:lnTo>
                  <a:lnTo>
                    <a:pt x="27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9" y="14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95" y="0"/>
                  </a:lnTo>
                  <a:lnTo>
                    <a:pt x="95" y="8"/>
                  </a:lnTo>
                  <a:lnTo>
                    <a:pt x="89" y="8"/>
                  </a:lnTo>
                  <a:lnTo>
                    <a:pt x="89" y="14"/>
                  </a:lnTo>
                  <a:close/>
                  <a:moveTo>
                    <a:pt x="83" y="13"/>
                  </a:moveTo>
                  <a:lnTo>
                    <a:pt x="88" y="13"/>
                  </a:lnTo>
                  <a:lnTo>
                    <a:pt x="88" y="7"/>
                  </a:lnTo>
                  <a:lnTo>
                    <a:pt x="95" y="7"/>
                  </a:lnTo>
                  <a:lnTo>
                    <a:pt x="95" y="1"/>
                  </a:lnTo>
                  <a:lnTo>
                    <a:pt x="1" y="1"/>
                  </a:lnTo>
                  <a:lnTo>
                    <a:pt x="1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15" y="13"/>
                  </a:lnTo>
                  <a:lnTo>
                    <a:pt x="15" y="7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71" y="7"/>
                  </a:lnTo>
                  <a:lnTo>
                    <a:pt x="71" y="13"/>
                  </a:lnTo>
                  <a:lnTo>
                    <a:pt x="77" y="13"/>
                  </a:lnTo>
                  <a:lnTo>
                    <a:pt x="77" y="7"/>
                  </a:lnTo>
                  <a:lnTo>
                    <a:pt x="83" y="7"/>
                  </a:lnTo>
                  <a:lnTo>
                    <a:pt x="83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2" name="Freeform 30">
              <a:extLst>
                <a:ext uri="{FF2B5EF4-FFF2-40B4-BE49-F238E27FC236}">
                  <a16:creationId xmlns:a16="http://schemas.microsoft.com/office/drawing/2014/main" id="{49009E51-8D9E-4452-8F07-F899ED190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6288" y="3700463"/>
              <a:ext cx="130175" cy="650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" y="0"/>
                </a:cxn>
                <a:cxn ang="0">
                  <a:pos x="82" y="41"/>
                </a:cxn>
                <a:cxn ang="0">
                  <a:pos x="0" y="4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2" h="41">
                  <a:moveTo>
                    <a:pt x="0" y="0"/>
                  </a:moveTo>
                  <a:lnTo>
                    <a:pt x="82" y="0"/>
                  </a:lnTo>
                  <a:lnTo>
                    <a:pt x="82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3" name="Freeform 31">
              <a:extLst>
                <a:ext uri="{FF2B5EF4-FFF2-40B4-BE49-F238E27FC236}">
                  <a16:creationId xmlns:a16="http://schemas.microsoft.com/office/drawing/2014/main" id="{4903CA3D-B6DB-44D9-B352-11B7C43F7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6288" y="3698875"/>
              <a:ext cx="130175" cy="68263"/>
            </a:xfrm>
            <a:custGeom>
              <a:avLst/>
              <a:gdLst/>
              <a:ahLst/>
              <a:cxnLst>
                <a:cxn ang="0">
                  <a:pos x="82" y="43"/>
                </a:cxn>
                <a:cxn ang="0">
                  <a:pos x="0" y="4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82" y="43"/>
                </a:cxn>
                <a:cxn ang="0">
                  <a:pos x="0" y="42"/>
                </a:cxn>
                <a:cxn ang="0">
                  <a:pos x="81" y="42"/>
                </a:cxn>
                <a:cxn ang="0">
                  <a:pos x="81" y="1"/>
                </a:cxn>
                <a:cxn ang="0">
                  <a:pos x="0" y="1"/>
                </a:cxn>
                <a:cxn ang="0">
                  <a:pos x="0" y="42"/>
                </a:cxn>
              </a:cxnLst>
              <a:rect l="0" t="0" r="r" b="b"/>
              <a:pathLst>
                <a:path w="82" h="43">
                  <a:moveTo>
                    <a:pt x="82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82" y="43"/>
                  </a:lnTo>
                  <a:close/>
                  <a:moveTo>
                    <a:pt x="0" y="42"/>
                  </a:moveTo>
                  <a:lnTo>
                    <a:pt x="81" y="42"/>
                  </a:lnTo>
                  <a:lnTo>
                    <a:pt x="81" y="1"/>
                  </a:lnTo>
                  <a:lnTo>
                    <a:pt x="0" y="1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4" name="Freeform 32">
              <a:extLst>
                <a:ext uri="{FF2B5EF4-FFF2-40B4-BE49-F238E27FC236}">
                  <a16:creationId xmlns:a16="http://schemas.microsoft.com/office/drawing/2014/main" id="{02F60B3A-2817-4691-9231-9667275F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9938" y="3705225"/>
              <a:ext cx="115888" cy="53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73" y="34"/>
                </a:cxn>
                <a:cxn ang="0">
                  <a:pos x="0" y="3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3" h="34">
                  <a:moveTo>
                    <a:pt x="0" y="0"/>
                  </a:moveTo>
                  <a:lnTo>
                    <a:pt x="73" y="0"/>
                  </a:lnTo>
                  <a:lnTo>
                    <a:pt x="73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5" name="Freeform 33">
              <a:extLst>
                <a:ext uri="{FF2B5EF4-FFF2-40B4-BE49-F238E27FC236}">
                  <a16:creationId xmlns:a16="http://schemas.microsoft.com/office/drawing/2014/main" id="{68D20A3E-4D7A-4C32-8014-8FC9884D5D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9938" y="3705225"/>
              <a:ext cx="117475" cy="55563"/>
            </a:xfrm>
            <a:custGeom>
              <a:avLst/>
              <a:gdLst/>
              <a:ahLst/>
              <a:cxnLst>
                <a:cxn ang="0">
                  <a:pos x="74" y="35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74" y="0"/>
                </a:cxn>
                <a:cxn ang="0">
                  <a:pos x="74" y="35"/>
                </a:cxn>
                <a:cxn ang="0">
                  <a:pos x="1" y="34"/>
                </a:cxn>
                <a:cxn ang="0">
                  <a:pos x="73" y="34"/>
                </a:cxn>
                <a:cxn ang="0">
                  <a:pos x="73" y="1"/>
                </a:cxn>
                <a:cxn ang="0">
                  <a:pos x="1" y="1"/>
                </a:cxn>
                <a:cxn ang="0">
                  <a:pos x="1" y="34"/>
                </a:cxn>
              </a:cxnLst>
              <a:rect l="0" t="0" r="r" b="b"/>
              <a:pathLst>
                <a:path w="74" h="35">
                  <a:moveTo>
                    <a:pt x="74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5"/>
                  </a:lnTo>
                  <a:close/>
                  <a:moveTo>
                    <a:pt x="1" y="34"/>
                  </a:moveTo>
                  <a:lnTo>
                    <a:pt x="73" y="34"/>
                  </a:lnTo>
                  <a:lnTo>
                    <a:pt x="73" y="1"/>
                  </a:lnTo>
                  <a:lnTo>
                    <a:pt x="1" y="1"/>
                  </a:lnTo>
                  <a:lnTo>
                    <a:pt x="1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6" name="Freeform 34">
              <a:extLst>
                <a:ext uri="{FF2B5EF4-FFF2-40B4-BE49-F238E27FC236}">
                  <a16:creationId xmlns:a16="http://schemas.microsoft.com/office/drawing/2014/main" id="{CD24D447-2EB6-44CA-9F4C-67C1871C0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1526" y="3716338"/>
              <a:ext cx="1206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0"/>
                </a:cxn>
                <a:cxn ang="0">
                  <a:pos x="76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6" h="2">
                  <a:moveTo>
                    <a:pt x="0" y="0"/>
                  </a:moveTo>
                  <a:lnTo>
                    <a:pt x="76" y="0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7" name="Freeform 35">
              <a:extLst>
                <a:ext uri="{FF2B5EF4-FFF2-40B4-BE49-F238E27FC236}">
                  <a16:creationId xmlns:a16="http://schemas.microsoft.com/office/drawing/2014/main" id="{30F9EB5A-AB30-49D6-8912-17FF3F629C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3113" y="3714750"/>
              <a:ext cx="122238" cy="4763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3"/>
                </a:cxn>
                <a:cxn ang="0">
                  <a:pos x="1" y="3"/>
                </a:cxn>
                <a:cxn ang="0">
                  <a:pos x="77" y="3"/>
                </a:cxn>
                <a:cxn ang="0">
                  <a:pos x="77" y="1"/>
                </a:cxn>
                <a:cxn ang="0">
                  <a:pos x="1" y="1"/>
                </a:cxn>
                <a:cxn ang="0">
                  <a:pos x="1" y="3"/>
                </a:cxn>
              </a:cxnLst>
              <a:rect l="0" t="0" r="r" b="b"/>
              <a:pathLst>
                <a:path w="77" h="3">
                  <a:moveTo>
                    <a:pt x="77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3"/>
                  </a:lnTo>
                  <a:close/>
                  <a:moveTo>
                    <a:pt x="1" y="3"/>
                  </a:moveTo>
                  <a:lnTo>
                    <a:pt x="77" y="3"/>
                  </a:lnTo>
                  <a:lnTo>
                    <a:pt x="77" y="1"/>
                  </a:lnTo>
                  <a:lnTo>
                    <a:pt x="1" y="1"/>
                  </a:lnTo>
                  <a:lnTo>
                    <a:pt x="1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8" name="Freeform 36">
              <a:extLst>
                <a:ext uri="{FF2B5EF4-FFF2-40B4-BE49-F238E27FC236}">
                  <a16:creationId xmlns:a16="http://schemas.microsoft.com/office/drawing/2014/main" id="{4AC083FA-6D38-4EC5-B6FF-CEACEE104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1526" y="3730625"/>
              <a:ext cx="1206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0"/>
                </a:cxn>
                <a:cxn ang="0">
                  <a:pos x="76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6" h="2">
                  <a:moveTo>
                    <a:pt x="0" y="0"/>
                  </a:moveTo>
                  <a:lnTo>
                    <a:pt x="76" y="0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9" name="Freeform 37">
              <a:extLst>
                <a:ext uri="{FF2B5EF4-FFF2-40B4-BE49-F238E27FC236}">
                  <a16:creationId xmlns:a16="http://schemas.microsoft.com/office/drawing/2014/main" id="{01F89EDD-F06A-49EE-96CE-3672F16D04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1526" y="3730625"/>
              <a:ext cx="120650" cy="4763"/>
            </a:xfrm>
            <a:custGeom>
              <a:avLst/>
              <a:gdLst/>
              <a:ahLst/>
              <a:cxnLst>
                <a:cxn ang="0">
                  <a:pos x="7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76" y="0"/>
                </a:cxn>
                <a:cxn ang="0">
                  <a:pos x="76" y="3"/>
                </a:cxn>
                <a:cxn ang="0">
                  <a:pos x="0" y="2"/>
                </a:cxn>
                <a:cxn ang="0">
                  <a:pos x="76" y="2"/>
                </a:cxn>
                <a:cxn ang="0">
                  <a:pos x="76" y="1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76" h="3">
                  <a:moveTo>
                    <a:pt x="76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3"/>
                  </a:lnTo>
                  <a:close/>
                  <a:moveTo>
                    <a:pt x="0" y="2"/>
                  </a:moveTo>
                  <a:lnTo>
                    <a:pt x="76" y="2"/>
                  </a:lnTo>
                  <a:lnTo>
                    <a:pt x="76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0" name="Freeform 38">
              <a:extLst>
                <a:ext uri="{FF2B5EF4-FFF2-40B4-BE49-F238E27FC236}">
                  <a16:creationId xmlns:a16="http://schemas.microsoft.com/office/drawing/2014/main" id="{A4853E19-79CF-4D73-8F76-24E8D42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1526" y="3744913"/>
              <a:ext cx="12223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" y="0"/>
                </a:cxn>
                <a:cxn ang="0">
                  <a:pos x="77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7" h="2">
                  <a:moveTo>
                    <a:pt x="0" y="0"/>
                  </a:moveTo>
                  <a:lnTo>
                    <a:pt x="77" y="0"/>
                  </a:lnTo>
                  <a:lnTo>
                    <a:pt x="77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1" name="Freeform 39">
              <a:extLst>
                <a:ext uri="{FF2B5EF4-FFF2-40B4-BE49-F238E27FC236}">
                  <a16:creationId xmlns:a16="http://schemas.microsoft.com/office/drawing/2014/main" id="{1A412045-9735-4B17-89B0-46C416C613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1526" y="3743325"/>
              <a:ext cx="122238" cy="4763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3"/>
                </a:cxn>
                <a:cxn ang="0">
                  <a:pos x="1" y="3"/>
                </a:cxn>
                <a:cxn ang="0">
                  <a:pos x="77" y="3"/>
                </a:cxn>
                <a:cxn ang="0">
                  <a:pos x="77" y="1"/>
                </a:cxn>
                <a:cxn ang="0">
                  <a:pos x="1" y="1"/>
                </a:cxn>
                <a:cxn ang="0">
                  <a:pos x="1" y="3"/>
                </a:cxn>
              </a:cxnLst>
              <a:rect l="0" t="0" r="r" b="b"/>
              <a:pathLst>
                <a:path w="77" h="3">
                  <a:moveTo>
                    <a:pt x="77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3"/>
                  </a:lnTo>
                  <a:close/>
                  <a:moveTo>
                    <a:pt x="1" y="3"/>
                  </a:moveTo>
                  <a:lnTo>
                    <a:pt x="77" y="3"/>
                  </a:lnTo>
                  <a:lnTo>
                    <a:pt x="77" y="1"/>
                  </a:lnTo>
                  <a:lnTo>
                    <a:pt x="1" y="1"/>
                  </a:lnTo>
                  <a:lnTo>
                    <a:pt x="1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2" name="Freeform 40">
              <a:extLst>
                <a:ext uri="{FF2B5EF4-FFF2-40B4-BE49-F238E27FC236}">
                  <a16:creationId xmlns:a16="http://schemas.microsoft.com/office/drawing/2014/main" id="{E9DBEE31-A5D1-46DD-BB71-E5B4F9071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759200"/>
              <a:ext cx="333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0" y="0"/>
                </a:cxn>
              </a:cxnLst>
              <a:rect l="0" t="0" r="r" b="b"/>
              <a:pathLst>
                <a:path w="21">
                  <a:moveTo>
                    <a:pt x="0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3" name="Freeform 41">
              <a:extLst>
                <a:ext uri="{FF2B5EF4-FFF2-40B4-BE49-F238E27FC236}">
                  <a16:creationId xmlns:a16="http://schemas.microsoft.com/office/drawing/2014/main" id="{F2DC5858-050E-454E-9CF2-0E5EA22E9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759200"/>
              <a:ext cx="333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1" y="0"/>
                </a:cxn>
              </a:cxnLst>
              <a:rect l="0" t="0" r="r" b="b"/>
              <a:pathLst>
                <a:path w="21">
                  <a:moveTo>
                    <a:pt x="0" y="0"/>
                  </a:move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4" name="Rectangle 42">
              <a:extLst>
                <a:ext uri="{FF2B5EF4-FFF2-40B4-BE49-F238E27FC236}">
                  <a16:creationId xmlns:a16="http://schemas.microsoft.com/office/drawing/2014/main" id="{5055D9EC-513E-458A-B481-3F594F533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27076" y="3759200"/>
              <a:ext cx="33338" cy="1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5" name="Freeform 43">
              <a:extLst>
                <a:ext uri="{FF2B5EF4-FFF2-40B4-BE49-F238E27FC236}">
                  <a16:creationId xmlns:a16="http://schemas.microsoft.com/office/drawing/2014/main" id="{C429D639-E204-4655-AAD6-07321B4B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2313" y="3759200"/>
              <a:ext cx="238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0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6" name="Freeform 44">
              <a:extLst>
                <a:ext uri="{FF2B5EF4-FFF2-40B4-BE49-F238E27FC236}">
                  <a16:creationId xmlns:a16="http://schemas.microsoft.com/office/drawing/2014/main" id="{DCA2030A-7088-44C7-BE80-9D0E411AE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2313" y="3759200"/>
              <a:ext cx="23813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7" name="Rectangle 45">
              <a:extLst>
                <a:ext uri="{FF2B5EF4-FFF2-40B4-BE49-F238E27FC236}">
                  <a16:creationId xmlns:a16="http://schemas.microsoft.com/office/drawing/2014/main" id="{04E6305E-34D5-4CBC-9070-748A2B7E2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22313" y="3759200"/>
              <a:ext cx="23813" cy="1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8" name="Rectangle 46">
              <a:extLst>
                <a:ext uri="{FF2B5EF4-FFF2-40B4-BE49-F238E27FC236}">
                  <a16:creationId xmlns:a16="http://schemas.microsoft.com/office/drawing/2014/main" id="{FD4BFE20-57FD-4A9A-8F17-33E58400C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46088" y="3302000"/>
              <a:ext cx="31750" cy="3984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59" name="Freeform 47">
              <a:extLst>
                <a:ext uri="{FF2B5EF4-FFF2-40B4-BE49-F238E27FC236}">
                  <a16:creationId xmlns:a16="http://schemas.microsoft.com/office/drawing/2014/main" id="{4C6BC918-0A9D-4C40-927B-7623B0FCD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6088" y="3302000"/>
              <a:ext cx="31750" cy="398463"/>
            </a:xfrm>
            <a:custGeom>
              <a:avLst/>
              <a:gdLst/>
              <a:ahLst/>
              <a:cxnLst>
                <a:cxn ang="0">
                  <a:pos x="20" y="251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251"/>
                </a:cxn>
              </a:cxnLst>
              <a:rect l="0" t="0" r="r" b="b"/>
              <a:pathLst>
                <a:path w="20" h="251">
                  <a:moveTo>
                    <a:pt x="20" y="25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51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0" name="Freeform 48">
              <a:extLst>
                <a:ext uri="{FF2B5EF4-FFF2-40B4-BE49-F238E27FC236}">
                  <a16:creationId xmlns:a16="http://schemas.microsoft.com/office/drawing/2014/main" id="{1307FEE3-6B90-4D2C-AEDB-728E46D5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6088" y="3302000"/>
              <a:ext cx="31750" cy="398463"/>
            </a:xfrm>
            <a:custGeom>
              <a:avLst/>
              <a:gdLst/>
              <a:ahLst/>
              <a:cxnLst>
                <a:cxn ang="0">
                  <a:pos x="20" y="251"/>
                </a:cxn>
                <a:cxn ang="0">
                  <a:pos x="20" y="251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251"/>
                </a:cxn>
                <a:cxn ang="0">
                  <a:pos x="0" y="251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20" y="251"/>
                </a:cxn>
              </a:cxnLst>
              <a:rect l="0" t="0" r="r" b="b"/>
              <a:pathLst>
                <a:path w="20" h="251">
                  <a:moveTo>
                    <a:pt x="20" y="251"/>
                  </a:moveTo>
                  <a:lnTo>
                    <a:pt x="20" y="251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1" name="Rectangle 49">
              <a:extLst>
                <a:ext uri="{FF2B5EF4-FFF2-40B4-BE49-F238E27FC236}">
                  <a16:creationId xmlns:a16="http://schemas.microsoft.com/office/drawing/2014/main" id="{26429EFF-2BB2-4429-8C6B-C79508069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42913" y="3303588"/>
              <a:ext cx="25400" cy="3968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2" name="Freeform 50">
              <a:extLst>
                <a:ext uri="{FF2B5EF4-FFF2-40B4-BE49-F238E27FC236}">
                  <a16:creationId xmlns:a16="http://schemas.microsoft.com/office/drawing/2014/main" id="{60C83104-354C-4859-AA00-942B93936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303588"/>
              <a:ext cx="25400" cy="396875"/>
            </a:xfrm>
            <a:custGeom>
              <a:avLst/>
              <a:gdLst/>
              <a:ahLst/>
              <a:cxnLst>
                <a:cxn ang="0">
                  <a:pos x="16" y="25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50"/>
                </a:cxn>
              </a:cxnLst>
              <a:rect l="0" t="0" r="r" b="b"/>
              <a:pathLst>
                <a:path w="16" h="250">
                  <a:moveTo>
                    <a:pt x="16" y="25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25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3" name="Freeform 51">
              <a:extLst>
                <a:ext uri="{FF2B5EF4-FFF2-40B4-BE49-F238E27FC236}">
                  <a16:creationId xmlns:a16="http://schemas.microsoft.com/office/drawing/2014/main" id="{3DDDFF30-0EAE-48FC-8E7D-270EF94E3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303588"/>
              <a:ext cx="25400" cy="396875"/>
            </a:xfrm>
            <a:custGeom>
              <a:avLst/>
              <a:gdLst/>
              <a:ahLst/>
              <a:cxnLst>
                <a:cxn ang="0">
                  <a:pos x="16" y="250"/>
                </a:cxn>
                <a:cxn ang="0">
                  <a:pos x="16" y="250"/>
                </a:cxn>
                <a:cxn ang="0">
                  <a:pos x="16" y="1"/>
                </a:cxn>
                <a:cxn ang="0">
                  <a:pos x="0" y="1"/>
                </a:cxn>
                <a:cxn ang="0">
                  <a:pos x="0" y="250"/>
                </a:cxn>
                <a:cxn ang="0">
                  <a:pos x="0" y="25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50"/>
                </a:cxn>
              </a:cxnLst>
              <a:rect l="0" t="0" r="r" b="b"/>
              <a:pathLst>
                <a:path w="16" h="250">
                  <a:moveTo>
                    <a:pt x="16" y="250"/>
                  </a:moveTo>
                  <a:lnTo>
                    <a:pt x="16" y="250"/>
                  </a:lnTo>
                  <a:lnTo>
                    <a:pt x="16" y="1"/>
                  </a:lnTo>
                  <a:lnTo>
                    <a:pt x="0" y="1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4" name="Freeform 52">
              <a:extLst>
                <a:ext uri="{FF2B5EF4-FFF2-40B4-BE49-F238E27FC236}">
                  <a16:creationId xmlns:a16="http://schemas.microsoft.com/office/drawing/2014/main" id="{EF5119DC-8267-4EB6-8379-995030A1E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338513"/>
              <a:ext cx="25400" cy="333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5" name="Freeform 53">
              <a:extLst>
                <a:ext uri="{FF2B5EF4-FFF2-40B4-BE49-F238E27FC236}">
                  <a16:creationId xmlns:a16="http://schemas.microsoft.com/office/drawing/2014/main" id="{71670FC0-0049-4025-B2F1-B9A8CC2D70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2913" y="3338513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1"/>
                </a:cxn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close/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6" name="Freeform 54">
              <a:extLst>
                <a:ext uri="{FF2B5EF4-FFF2-40B4-BE49-F238E27FC236}">
                  <a16:creationId xmlns:a16="http://schemas.microsoft.com/office/drawing/2014/main" id="{E3771B84-5A7E-4A5B-8B59-9292BAB5E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338513"/>
              <a:ext cx="25400" cy="3333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7" y="10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8" y="11"/>
                </a:cxn>
                <a:cxn ang="0">
                  <a:pos x="16" y="21"/>
                </a:cxn>
                <a:cxn ang="0">
                  <a:pos x="16" y="17"/>
                </a:cxn>
                <a:cxn ang="0">
                  <a:pos x="10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6" h="21">
                  <a:moveTo>
                    <a:pt x="0" y="2"/>
                  </a:moveTo>
                  <a:lnTo>
                    <a:pt x="7" y="10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8" y="11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10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7" name="Freeform 55">
              <a:extLst>
                <a:ext uri="{FF2B5EF4-FFF2-40B4-BE49-F238E27FC236}">
                  <a16:creationId xmlns:a16="http://schemas.microsoft.com/office/drawing/2014/main" id="{DE2B7269-901B-4A73-AB8C-EE2CD68EF9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2913" y="3338513"/>
              <a:ext cx="25400" cy="3492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7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7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0" y="10"/>
                </a:cxn>
                <a:cxn ang="0">
                  <a:pos x="16" y="17"/>
                </a:cxn>
                <a:cxn ang="0">
                  <a:pos x="16" y="22"/>
                </a:cxn>
                <a:cxn ang="0">
                  <a:pos x="8" y="12"/>
                </a:cxn>
                <a:cxn ang="0">
                  <a:pos x="0" y="22"/>
                </a:cxn>
                <a:cxn ang="0">
                  <a:pos x="8" y="11"/>
                </a:cxn>
                <a:cxn ang="0">
                  <a:pos x="16" y="20"/>
                </a:cxn>
                <a:cxn ang="0">
                  <a:pos x="16" y="18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7" y="1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8" y="11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7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7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0" y="10"/>
                  </a:lnTo>
                  <a:lnTo>
                    <a:pt x="16" y="17"/>
                  </a:lnTo>
                  <a:lnTo>
                    <a:pt x="16" y="22"/>
                  </a:lnTo>
                  <a:lnTo>
                    <a:pt x="8" y="12"/>
                  </a:lnTo>
                  <a:lnTo>
                    <a:pt x="0" y="22"/>
                  </a:lnTo>
                  <a:close/>
                  <a:moveTo>
                    <a:pt x="8" y="11"/>
                  </a:moveTo>
                  <a:lnTo>
                    <a:pt x="16" y="20"/>
                  </a:lnTo>
                  <a:lnTo>
                    <a:pt x="16" y="18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1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8" name="Freeform 56">
              <a:extLst>
                <a:ext uri="{FF2B5EF4-FFF2-40B4-BE49-F238E27FC236}">
                  <a16:creationId xmlns:a16="http://schemas.microsoft.com/office/drawing/2014/main" id="{DD92A461-C0E9-4906-A026-D5B70ACA1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371850"/>
              <a:ext cx="25400" cy="333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69" name="Freeform 57">
              <a:extLst>
                <a:ext uri="{FF2B5EF4-FFF2-40B4-BE49-F238E27FC236}">
                  <a16:creationId xmlns:a16="http://schemas.microsoft.com/office/drawing/2014/main" id="{10C76C07-7669-4CAA-8D93-1C1125318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2913" y="3371850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1"/>
                </a:cxn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close/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0" name="Freeform 58">
              <a:extLst>
                <a:ext uri="{FF2B5EF4-FFF2-40B4-BE49-F238E27FC236}">
                  <a16:creationId xmlns:a16="http://schemas.microsoft.com/office/drawing/2014/main" id="{7CF0B5FB-8547-4C33-AE0C-DA5AC841E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371850"/>
              <a:ext cx="25400" cy="3333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7" y="9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2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10" y="9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6" h="21">
                  <a:moveTo>
                    <a:pt x="0" y="2"/>
                  </a:moveTo>
                  <a:lnTo>
                    <a:pt x="7" y="9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2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0" y="9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1" name="Freeform 59">
              <a:extLst>
                <a:ext uri="{FF2B5EF4-FFF2-40B4-BE49-F238E27FC236}">
                  <a16:creationId xmlns:a16="http://schemas.microsoft.com/office/drawing/2014/main" id="{9CCEB3DF-8873-4CBB-95DB-3F449B2D62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2913" y="3371850"/>
              <a:ext cx="25400" cy="3492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7" y="9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7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0" y="9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8" y="12"/>
                </a:cxn>
                <a:cxn ang="0">
                  <a:pos x="0" y="22"/>
                </a:cxn>
                <a:cxn ang="0">
                  <a:pos x="8" y="11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9" y="9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7" y="9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1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0" y="18"/>
                  </a:lnTo>
                  <a:lnTo>
                    <a:pt x="0" y="17"/>
                  </a:lnTo>
                  <a:lnTo>
                    <a:pt x="7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7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0" y="9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8" y="12"/>
                  </a:lnTo>
                  <a:lnTo>
                    <a:pt x="0" y="22"/>
                  </a:lnTo>
                  <a:close/>
                  <a:moveTo>
                    <a:pt x="8" y="11"/>
                  </a:moveTo>
                  <a:lnTo>
                    <a:pt x="16" y="21"/>
                  </a:lnTo>
                  <a:lnTo>
                    <a:pt x="16" y="18"/>
                  </a:lnTo>
                  <a:lnTo>
                    <a:pt x="9" y="9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9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2" name="Freeform 60">
              <a:extLst>
                <a:ext uri="{FF2B5EF4-FFF2-40B4-BE49-F238E27FC236}">
                  <a16:creationId xmlns:a16="http://schemas.microsoft.com/office/drawing/2014/main" id="{164DAF1E-4ABD-497E-9DEE-B461523A0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405188"/>
              <a:ext cx="25400" cy="333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3" name="Freeform 61">
              <a:extLst>
                <a:ext uri="{FF2B5EF4-FFF2-40B4-BE49-F238E27FC236}">
                  <a16:creationId xmlns:a16="http://schemas.microsoft.com/office/drawing/2014/main" id="{50B24BA4-F915-4604-8BAC-8DF2737E4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2913" y="3405188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1"/>
                </a:cxn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close/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4" name="Freeform 62">
              <a:extLst>
                <a:ext uri="{FF2B5EF4-FFF2-40B4-BE49-F238E27FC236}">
                  <a16:creationId xmlns:a16="http://schemas.microsoft.com/office/drawing/2014/main" id="{977CB409-9F00-4231-AA6A-275DDFF83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405188"/>
              <a:ext cx="25400" cy="3333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7" y="10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2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10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6" h="21">
                  <a:moveTo>
                    <a:pt x="0" y="2"/>
                  </a:moveTo>
                  <a:lnTo>
                    <a:pt x="7" y="10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2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0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5" name="Freeform 63">
              <a:extLst>
                <a:ext uri="{FF2B5EF4-FFF2-40B4-BE49-F238E27FC236}">
                  <a16:creationId xmlns:a16="http://schemas.microsoft.com/office/drawing/2014/main" id="{2041A42E-6E30-437C-9AE4-40EA9257B9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2913" y="3405188"/>
              <a:ext cx="25400" cy="3492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7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8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0" y="10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8" y="12"/>
                </a:cxn>
                <a:cxn ang="0">
                  <a:pos x="0" y="22"/>
                </a:cxn>
                <a:cxn ang="0">
                  <a:pos x="8" y="11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7" y="10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1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7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8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0" y="10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8" y="12"/>
                  </a:lnTo>
                  <a:lnTo>
                    <a:pt x="0" y="22"/>
                  </a:lnTo>
                  <a:close/>
                  <a:moveTo>
                    <a:pt x="8" y="11"/>
                  </a:moveTo>
                  <a:lnTo>
                    <a:pt x="16" y="21"/>
                  </a:lnTo>
                  <a:lnTo>
                    <a:pt x="16" y="18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10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6" name="Freeform 64">
              <a:extLst>
                <a:ext uri="{FF2B5EF4-FFF2-40B4-BE49-F238E27FC236}">
                  <a16:creationId xmlns:a16="http://schemas.microsoft.com/office/drawing/2014/main" id="{3471D111-D588-4690-816B-243F8725B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438525"/>
              <a:ext cx="25400" cy="333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7" name="Freeform 65">
              <a:extLst>
                <a:ext uri="{FF2B5EF4-FFF2-40B4-BE49-F238E27FC236}">
                  <a16:creationId xmlns:a16="http://schemas.microsoft.com/office/drawing/2014/main" id="{5A135E3B-2D8C-4B54-89FE-9FDE2B1A4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2913" y="3438525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1"/>
                </a:cxn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close/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8" name="Freeform 66">
              <a:extLst>
                <a:ext uri="{FF2B5EF4-FFF2-40B4-BE49-F238E27FC236}">
                  <a16:creationId xmlns:a16="http://schemas.microsoft.com/office/drawing/2014/main" id="{D9CB0634-FC55-4582-AFA4-42BC806D6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438525"/>
              <a:ext cx="25400" cy="349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7" y="10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8" y="12"/>
                </a:cxn>
                <a:cxn ang="0">
                  <a:pos x="16" y="22"/>
                </a:cxn>
                <a:cxn ang="0">
                  <a:pos x="16" y="18"/>
                </a:cxn>
                <a:cxn ang="0">
                  <a:pos x="10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6" h="22">
                  <a:moveTo>
                    <a:pt x="0" y="2"/>
                  </a:moveTo>
                  <a:lnTo>
                    <a:pt x="7" y="10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8" y="12"/>
                  </a:lnTo>
                  <a:lnTo>
                    <a:pt x="16" y="22"/>
                  </a:lnTo>
                  <a:lnTo>
                    <a:pt x="16" y="18"/>
                  </a:lnTo>
                  <a:lnTo>
                    <a:pt x="10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79" name="Freeform 67">
              <a:extLst>
                <a:ext uri="{FF2B5EF4-FFF2-40B4-BE49-F238E27FC236}">
                  <a16:creationId xmlns:a16="http://schemas.microsoft.com/office/drawing/2014/main" id="{14DDAD13-5D6A-48C4-BC6A-E4EF7C08E9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2913" y="3438525"/>
              <a:ext cx="25400" cy="3492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7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8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0" y="10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8" y="12"/>
                </a:cxn>
                <a:cxn ang="0">
                  <a:pos x="0" y="22"/>
                </a:cxn>
                <a:cxn ang="0">
                  <a:pos x="8" y="12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9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7" y="10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2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7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8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0" y="10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8" y="12"/>
                  </a:lnTo>
                  <a:lnTo>
                    <a:pt x="0" y="22"/>
                  </a:lnTo>
                  <a:close/>
                  <a:moveTo>
                    <a:pt x="8" y="12"/>
                  </a:moveTo>
                  <a:lnTo>
                    <a:pt x="16" y="21"/>
                  </a:lnTo>
                  <a:lnTo>
                    <a:pt x="16" y="18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10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0" name="Rectangle 68">
              <a:extLst>
                <a:ext uri="{FF2B5EF4-FFF2-40B4-BE49-F238E27FC236}">
                  <a16:creationId xmlns:a16="http://schemas.microsoft.com/office/drawing/2014/main" id="{BADF8F18-44D2-48B6-A20D-23B3DF28A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42913" y="3473450"/>
              <a:ext cx="25400" cy="333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1" name="Freeform 69">
              <a:extLst>
                <a:ext uri="{FF2B5EF4-FFF2-40B4-BE49-F238E27FC236}">
                  <a16:creationId xmlns:a16="http://schemas.microsoft.com/office/drawing/2014/main" id="{33AD41A8-FEA2-46ED-89FC-9D234B6A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473450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2" name="Freeform 70">
              <a:extLst>
                <a:ext uri="{FF2B5EF4-FFF2-40B4-BE49-F238E27FC236}">
                  <a16:creationId xmlns:a16="http://schemas.microsoft.com/office/drawing/2014/main" id="{89D5A54D-A510-43EB-A615-FB1303628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471863"/>
              <a:ext cx="25400" cy="34925"/>
            </a:xfrm>
            <a:custGeom>
              <a:avLst/>
              <a:gdLst/>
              <a:ahLst/>
              <a:cxnLst>
                <a:cxn ang="0">
                  <a:pos x="16" y="22"/>
                </a:cxn>
                <a:cxn ang="0">
                  <a:pos x="16" y="22"/>
                </a:cxn>
                <a:cxn ang="0">
                  <a:pos x="16" y="1"/>
                </a:cxn>
                <a:cxn ang="0">
                  <a:pos x="1" y="1"/>
                </a:cxn>
                <a:cxn ang="0">
                  <a:pos x="1" y="22"/>
                </a:cxn>
                <a:cxn ang="0">
                  <a:pos x="0" y="2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2"/>
                </a:cxn>
              </a:cxnLst>
              <a:rect l="0" t="0" r="r" b="b"/>
              <a:pathLst>
                <a:path w="16" h="22">
                  <a:moveTo>
                    <a:pt x="16" y="22"/>
                  </a:moveTo>
                  <a:lnTo>
                    <a:pt x="16" y="22"/>
                  </a:lnTo>
                  <a:lnTo>
                    <a:pt x="16" y="1"/>
                  </a:lnTo>
                  <a:lnTo>
                    <a:pt x="1" y="1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3" name="Freeform 71">
              <a:extLst>
                <a:ext uri="{FF2B5EF4-FFF2-40B4-BE49-F238E27FC236}">
                  <a16:creationId xmlns:a16="http://schemas.microsoft.com/office/drawing/2014/main" id="{09AAF894-EB50-4D43-A72A-32DBED272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0251" y="3225800"/>
              <a:ext cx="31750" cy="76200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9" y="0"/>
                </a:cxn>
                <a:cxn ang="0">
                  <a:pos x="20" y="48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20" h="48">
                  <a:moveTo>
                    <a:pt x="0" y="48"/>
                  </a:moveTo>
                  <a:lnTo>
                    <a:pt x="9" y="0"/>
                  </a:lnTo>
                  <a:lnTo>
                    <a:pt x="20" y="48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4" name="Freeform 72">
              <a:extLst>
                <a:ext uri="{FF2B5EF4-FFF2-40B4-BE49-F238E27FC236}">
                  <a16:creationId xmlns:a16="http://schemas.microsoft.com/office/drawing/2014/main" id="{AE47E952-916B-4EEA-947E-81F0CE9FB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31838" y="3224213"/>
              <a:ext cx="33338" cy="77788"/>
            </a:xfrm>
            <a:custGeom>
              <a:avLst/>
              <a:gdLst/>
              <a:ahLst/>
              <a:cxnLst>
                <a:cxn ang="0">
                  <a:pos x="21" y="49"/>
                </a:cxn>
                <a:cxn ang="0">
                  <a:pos x="0" y="49"/>
                </a:cxn>
                <a:cxn ang="0">
                  <a:pos x="10" y="0"/>
                </a:cxn>
                <a:cxn ang="0">
                  <a:pos x="21" y="49"/>
                </a:cxn>
                <a:cxn ang="0">
                  <a:pos x="1" y="49"/>
                </a:cxn>
                <a:cxn ang="0">
                  <a:pos x="21" y="49"/>
                </a:cxn>
                <a:cxn ang="0">
                  <a:pos x="10" y="2"/>
                </a:cxn>
                <a:cxn ang="0">
                  <a:pos x="1" y="49"/>
                </a:cxn>
              </a:cxnLst>
              <a:rect l="0" t="0" r="r" b="b"/>
              <a:pathLst>
                <a:path w="21" h="49">
                  <a:moveTo>
                    <a:pt x="21" y="49"/>
                  </a:moveTo>
                  <a:lnTo>
                    <a:pt x="0" y="49"/>
                  </a:lnTo>
                  <a:lnTo>
                    <a:pt x="10" y="0"/>
                  </a:lnTo>
                  <a:lnTo>
                    <a:pt x="21" y="49"/>
                  </a:lnTo>
                  <a:close/>
                  <a:moveTo>
                    <a:pt x="1" y="49"/>
                  </a:moveTo>
                  <a:lnTo>
                    <a:pt x="21" y="49"/>
                  </a:lnTo>
                  <a:lnTo>
                    <a:pt x="10" y="2"/>
                  </a:lnTo>
                  <a:lnTo>
                    <a:pt x="1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5" name="Rectangle 73">
              <a:extLst>
                <a:ext uri="{FF2B5EF4-FFF2-40B4-BE49-F238E27FC236}">
                  <a16:creationId xmlns:a16="http://schemas.microsoft.com/office/drawing/2014/main" id="{B51DBC05-C377-445B-B1D3-B94FA4D0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30251" y="3302000"/>
              <a:ext cx="31750" cy="3984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6" name="Freeform 74">
              <a:extLst>
                <a:ext uri="{FF2B5EF4-FFF2-40B4-BE49-F238E27FC236}">
                  <a16:creationId xmlns:a16="http://schemas.microsoft.com/office/drawing/2014/main" id="{D5DC6F14-4B64-46B5-B6BA-B585E10D0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0251" y="3302000"/>
              <a:ext cx="31750" cy="398463"/>
            </a:xfrm>
            <a:custGeom>
              <a:avLst/>
              <a:gdLst/>
              <a:ahLst/>
              <a:cxnLst>
                <a:cxn ang="0">
                  <a:pos x="20" y="251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251"/>
                </a:cxn>
              </a:cxnLst>
              <a:rect l="0" t="0" r="r" b="b"/>
              <a:pathLst>
                <a:path w="20" h="251">
                  <a:moveTo>
                    <a:pt x="20" y="25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51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7" name="Freeform 75">
              <a:extLst>
                <a:ext uri="{FF2B5EF4-FFF2-40B4-BE49-F238E27FC236}">
                  <a16:creationId xmlns:a16="http://schemas.microsoft.com/office/drawing/2014/main" id="{3FCE74FB-653D-4846-BC6A-E674F12E0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0251" y="3302000"/>
              <a:ext cx="31750" cy="398463"/>
            </a:xfrm>
            <a:custGeom>
              <a:avLst/>
              <a:gdLst/>
              <a:ahLst/>
              <a:cxnLst>
                <a:cxn ang="0">
                  <a:pos x="20" y="251"/>
                </a:cxn>
                <a:cxn ang="0">
                  <a:pos x="20" y="251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251"/>
                </a:cxn>
                <a:cxn ang="0">
                  <a:pos x="0" y="251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20" y="251"/>
                </a:cxn>
              </a:cxnLst>
              <a:rect l="0" t="0" r="r" b="b"/>
              <a:pathLst>
                <a:path w="20" h="251">
                  <a:moveTo>
                    <a:pt x="20" y="251"/>
                  </a:moveTo>
                  <a:lnTo>
                    <a:pt x="20" y="251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8" name="Rectangle 76">
              <a:extLst>
                <a:ext uri="{FF2B5EF4-FFF2-40B4-BE49-F238E27FC236}">
                  <a16:creationId xmlns:a16="http://schemas.microsoft.com/office/drawing/2014/main" id="{B4659F89-FD05-4DA8-9933-6736A13DA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27076" y="3303588"/>
              <a:ext cx="25400" cy="3968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89" name="Freeform 77">
              <a:extLst>
                <a:ext uri="{FF2B5EF4-FFF2-40B4-BE49-F238E27FC236}">
                  <a16:creationId xmlns:a16="http://schemas.microsoft.com/office/drawing/2014/main" id="{BA930400-FC73-4CEB-B4DD-75C70ADBD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303588"/>
              <a:ext cx="25400" cy="396875"/>
            </a:xfrm>
            <a:custGeom>
              <a:avLst/>
              <a:gdLst/>
              <a:ahLst/>
              <a:cxnLst>
                <a:cxn ang="0">
                  <a:pos x="16" y="25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50"/>
                </a:cxn>
              </a:cxnLst>
              <a:rect l="0" t="0" r="r" b="b"/>
              <a:pathLst>
                <a:path w="16" h="250">
                  <a:moveTo>
                    <a:pt x="16" y="25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25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0" name="Freeform 78">
              <a:extLst>
                <a:ext uri="{FF2B5EF4-FFF2-40B4-BE49-F238E27FC236}">
                  <a16:creationId xmlns:a16="http://schemas.microsoft.com/office/drawing/2014/main" id="{958485C6-EE5D-4FAB-BB37-C11E62BA7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303588"/>
              <a:ext cx="25400" cy="396875"/>
            </a:xfrm>
            <a:custGeom>
              <a:avLst/>
              <a:gdLst/>
              <a:ahLst/>
              <a:cxnLst>
                <a:cxn ang="0">
                  <a:pos x="16" y="250"/>
                </a:cxn>
                <a:cxn ang="0">
                  <a:pos x="16" y="250"/>
                </a:cxn>
                <a:cxn ang="0">
                  <a:pos x="16" y="1"/>
                </a:cxn>
                <a:cxn ang="0">
                  <a:pos x="0" y="1"/>
                </a:cxn>
                <a:cxn ang="0">
                  <a:pos x="0" y="250"/>
                </a:cxn>
                <a:cxn ang="0">
                  <a:pos x="0" y="25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50"/>
                </a:cxn>
              </a:cxnLst>
              <a:rect l="0" t="0" r="r" b="b"/>
              <a:pathLst>
                <a:path w="16" h="250">
                  <a:moveTo>
                    <a:pt x="16" y="250"/>
                  </a:moveTo>
                  <a:lnTo>
                    <a:pt x="16" y="250"/>
                  </a:lnTo>
                  <a:lnTo>
                    <a:pt x="16" y="1"/>
                  </a:lnTo>
                  <a:lnTo>
                    <a:pt x="0" y="1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1" name="Freeform 79">
              <a:extLst>
                <a:ext uri="{FF2B5EF4-FFF2-40B4-BE49-F238E27FC236}">
                  <a16:creationId xmlns:a16="http://schemas.microsoft.com/office/drawing/2014/main" id="{13259DFE-02FD-411E-AD75-7A6BDB9EE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230563"/>
              <a:ext cx="25400" cy="7143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7" y="0"/>
                </a:cxn>
                <a:cxn ang="0">
                  <a:pos x="16" y="45"/>
                </a:cxn>
                <a:cxn ang="0">
                  <a:pos x="0" y="45"/>
                </a:cxn>
                <a:cxn ang="0">
                  <a:pos x="0" y="45"/>
                </a:cxn>
              </a:cxnLst>
              <a:rect l="0" t="0" r="r" b="b"/>
              <a:pathLst>
                <a:path w="16" h="45">
                  <a:moveTo>
                    <a:pt x="0" y="45"/>
                  </a:moveTo>
                  <a:lnTo>
                    <a:pt x="7" y="0"/>
                  </a:lnTo>
                  <a:lnTo>
                    <a:pt x="16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2" name="Freeform 80">
              <a:extLst>
                <a:ext uri="{FF2B5EF4-FFF2-40B4-BE49-F238E27FC236}">
                  <a16:creationId xmlns:a16="http://schemas.microsoft.com/office/drawing/2014/main" id="{AAC882FC-4434-4A6C-8F94-FAB1A493D3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227388"/>
              <a:ext cx="25400" cy="74613"/>
            </a:xfrm>
            <a:custGeom>
              <a:avLst/>
              <a:gdLst/>
              <a:ahLst/>
              <a:cxnLst>
                <a:cxn ang="0">
                  <a:pos x="16" y="47"/>
                </a:cxn>
                <a:cxn ang="0">
                  <a:pos x="0" y="47"/>
                </a:cxn>
                <a:cxn ang="0">
                  <a:pos x="0" y="47"/>
                </a:cxn>
                <a:cxn ang="0">
                  <a:pos x="7" y="0"/>
                </a:cxn>
                <a:cxn ang="0">
                  <a:pos x="16" y="47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7" y="3"/>
                </a:cxn>
                <a:cxn ang="0">
                  <a:pos x="0" y="47"/>
                </a:cxn>
              </a:cxnLst>
              <a:rect l="0" t="0" r="r" b="b"/>
              <a:pathLst>
                <a:path w="16" h="47">
                  <a:moveTo>
                    <a:pt x="16" y="47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7" y="0"/>
                  </a:lnTo>
                  <a:lnTo>
                    <a:pt x="16" y="47"/>
                  </a:lnTo>
                  <a:close/>
                  <a:moveTo>
                    <a:pt x="0" y="47"/>
                  </a:moveTo>
                  <a:lnTo>
                    <a:pt x="15" y="47"/>
                  </a:lnTo>
                  <a:lnTo>
                    <a:pt x="7" y="3"/>
                  </a:lnTo>
                  <a:lnTo>
                    <a:pt x="0" y="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3" name="Freeform 81">
              <a:extLst>
                <a:ext uri="{FF2B5EF4-FFF2-40B4-BE49-F238E27FC236}">
                  <a16:creationId xmlns:a16="http://schemas.microsoft.com/office/drawing/2014/main" id="{9BA9AE6D-C1F9-4F0E-96E4-518103783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338513"/>
              <a:ext cx="25400" cy="333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4" name="Freeform 82">
              <a:extLst>
                <a:ext uri="{FF2B5EF4-FFF2-40B4-BE49-F238E27FC236}">
                  <a16:creationId xmlns:a16="http://schemas.microsoft.com/office/drawing/2014/main" id="{06D35DB3-0FE6-4E80-8533-601681A90F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338513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1"/>
                </a:cxn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close/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5" name="Freeform 83">
              <a:extLst>
                <a:ext uri="{FF2B5EF4-FFF2-40B4-BE49-F238E27FC236}">
                  <a16:creationId xmlns:a16="http://schemas.microsoft.com/office/drawing/2014/main" id="{670840C2-C66A-4E0A-A4CD-55D84153B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338513"/>
              <a:ext cx="25400" cy="3333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10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8" y="11"/>
                </a:cxn>
                <a:cxn ang="0">
                  <a:pos x="16" y="21"/>
                </a:cxn>
                <a:cxn ang="0">
                  <a:pos x="16" y="17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6" h="21">
                  <a:moveTo>
                    <a:pt x="0" y="2"/>
                  </a:moveTo>
                  <a:lnTo>
                    <a:pt x="6" y="10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8" y="11"/>
                  </a:lnTo>
                  <a:lnTo>
                    <a:pt x="16" y="21"/>
                  </a:lnTo>
                  <a:lnTo>
                    <a:pt x="16" y="17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6" name="Freeform 84">
              <a:extLst>
                <a:ext uri="{FF2B5EF4-FFF2-40B4-BE49-F238E27FC236}">
                  <a16:creationId xmlns:a16="http://schemas.microsoft.com/office/drawing/2014/main" id="{B8D62891-8FB0-4D0A-ADEC-A4FDF6E564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338513"/>
              <a:ext cx="25400" cy="3492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6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7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9" y="10"/>
                </a:cxn>
                <a:cxn ang="0">
                  <a:pos x="16" y="17"/>
                </a:cxn>
                <a:cxn ang="0">
                  <a:pos x="16" y="22"/>
                </a:cxn>
                <a:cxn ang="0">
                  <a:pos x="8" y="12"/>
                </a:cxn>
                <a:cxn ang="0">
                  <a:pos x="0" y="22"/>
                </a:cxn>
                <a:cxn ang="0">
                  <a:pos x="8" y="11"/>
                </a:cxn>
                <a:cxn ang="0">
                  <a:pos x="16" y="20"/>
                </a:cxn>
                <a:cxn ang="0">
                  <a:pos x="16" y="18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7" y="1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8" y="11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6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7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9" y="10"/>
                  </a:lnTo>
                  <a:lnTo>
                    <a:pt x="16" y="17"/>
                  </a:lnTo>
                  <a:lnTo>
                    <a:pt x="16" y="22"/>
                  </a:lnTo>
                  <a:lnTo>
                    <a:pt x="8" y="12"/>
                  </a:lnTo>
                  <a:lnTo>
                    <a:pt x="0" y="22"/>
                  </a:lnTo>
                  <a:close/>
                  <a:moveTo>
                    <a:pt x="8" y="11"/>
                  </a:moveTo>
                  <a:lnTo>
                    <a:pt x="16" y="20"/>
                  </a:lnTo>
                  <a:lnTo>
                    <a:pt x="16" y="18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1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7" name="Freeform 85">
              <a:extLst>
                <a:ext uri="{FF2B5EF4-FFF2-40B4-BE49-F238E27FC236}">
                  <a16:creationId xmlns:a16="http://schemas.microsoft.com/office/drawing/2014/main" id="{2BDE3597-1B99-4CBA-89A7-84A16B6F5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371850"/>
              <a:ext cx="25400" cy="333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8" name="Freeform 86">
              <a:extLst>
                <a:ext uri="{FF2B5EF4-FFF2-40B4-BE49-F238E27FC236}">
                  <a16:creationId xmlns:a16="http://schemas.microsoft.com/office/drawing/2014/main" id="{615D032A-C8D6-445C-AE6B-E239F3FB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371850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1"/>
                </a:cxn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close/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99" name="Freeform 87">
              <a:extLst>
                <a:ext uri="{FF2B5EF4-FFF2-40B4-BE49-F238E27FC236}">
                  <a16:creationId xmlns:a16="http://schemas.microsoft.com/office/drawing/2014/main" id="{0924EE77-33C3-46E2-BF56-FA694501E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371850"/>
              <a:ext cx="25400" cy="3333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9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2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9" y="9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6" h="21">
                  <a:moveTo>
                    <a:pt x="0" y="2"/>
                  </a:moveTo>
                  <a:lnTo>
                    <a:pt x="6" y="9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2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9" y="9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0" name="Freeform 88">
              <a:extLst>
                <a:ext uri="{FF2B5EF4-FFF2-40B4-BE49-F238E27FC236}">
                  <a16:creationId xmlns:a16="http://schemas.microsoft.com/office/drawing/2014/main" id="{6D926631-1CA2-4E7E-B3B0-B72EDAF8E2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371850"/>
              <a:ext cx="25400" cy="3492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6" y="9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7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9" y="9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8" y="12"/>
                </a:cxn>
                <a:cxn ang="0">
                  <a:pos x="0" y="22"/>
                </a:cxn>
                <a:cxn ang="0">
                  <a:pos x="8" y="11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9" y="9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7" y="9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1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0" y="18"/>
                  </a:lnTo>
                  <a:lnTo>
                    <a:pt x="0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7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9" y="9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8" y="12"/>
                  </a:lnTo>
                  <a:lnTo>
                    <a:pt x="0" y="22"/>
                  </a:lnTo>
                  <a:close/>
                  <a:moveTo>
                    <a:pt x="8" y="11"/>
                  </a:moveTo>
                  <a:lnTo>
                    <a:pt x="16" y="21"/>
                  </a:lnTo>
                  <a:lnTo>
                    <a:pt x="16" y="18"/>
                  </a:lnTo>
                  <a:lnTo>
                    <a:pt x="9" y="9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9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1" name="Freeform 89">
              <a:extLst>
                <a:ext uri="{FF2B5EF4-FFF2-40B4-BE49-F238E27FC236}">
                  <a16:creationId xmlns:a16="http://schemas.microsoft.com/office/drawing/2014/main" id="{4F19B403-32FD-4391-A47A-D5148930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405188"/>
              <a:ext cx="25400" cy="333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2" name="Freeform 90">
              <a:extLst>
                <a:ext uri="{FF2B5EF4-FFF2-40B4-BE49-F238E27FC236}">
                  <a16:creationId xmlns:a16="http://schemas.microsoft.com/office/drawing/2014/main" id="{3AE17073-7A5F-43B9-B5C8-42ED68DB3E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405188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1"/>
                </a:cxn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close/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3" name="Freeform 91">
              <a:extLst>
                <a:ext uri="{FF2B5EF4-FFF2-40B4-BE49-F238E27FC236}">
                  <a16:creationId xmlns:a16="http://schemas.microsoft.com/office/drawing/2014/main" id="{067AA239-2947-4524-9D9B-1F0281251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405188"/>
              <a:ext cx="25400" cy="3333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10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2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6" h="21">
                  <a:moveTo>
                    <a:pt x="0" y="2"/>
                  </a:moveTo>
                  <a:lnTo>
                    <a:pt x="6" y="10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2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4" name="Freeform 92">
              <a:extLst>
                <a:ext uri="{FF2B5EF4-FFF2-40B4-BE49-F238E27FC236}">
                  <a16:creationId xmlns:a16="http://schemas.microsoft.com/office/drawing/2014/main" id="{03463C08-7CF9-46F6-97CB-B13B5D4A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405188"/>
              <a:ext cx="25400" cy="3492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6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8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9" y="10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8" y="12"/>
                </a:cxn>
                <a:cxn ang="0">
                  <a:pos x="0" y="22"/>
                </a:cxn>
                <a:cxn ang="0">
                  <a:pos x="8" y="11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7" y="10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1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8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9" y="10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8" y="12"/>
                  </a:lnTo>
                  <a:lnTo>
                    <a:pt x="0" y="22"/>
                  </a:lnTo>
                  <a:close/>
                  <a:moveTo>
                    <a:pt x="8" y="11"/>
                  </a:moveTo>
                  <a:lnTo>
                    <a:pt x="16" y="21"/>
                  </a:lnTo>
                  <a:lnTo>
                    <a:pt x="16" y="18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10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5" name="Freeform 93">
              <a:extLst>
                <a:ext uri="{FF2B5EF4-FFF2-40B4-BE49-F238E27FC236}">
                  <a16:creationId xmlns:a16="http://schemas.microsoft.com/office/drawing/2014/main" id="{CE9E5652-C8CC-4BF0-8F47-C1714F9D4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438525"/>
              <a:ext cx="25400" cy="3333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6" name="Freeform 94">
              <a:extLst>
                <a:ext uri="{FF2B5EF4-FFF2-40B4-BE49-F238E27FC236}">
                  <a16:creationId xmlns:a16="http://schemas.microsoft.com/office/drawing/2014/main" id="{88FADD44-DA4A-43E9-B74F-FE7979A345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438525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0" y="2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1"/>
                </a:cxn>
                <a:cxn ang="0">
                  <a:pos x="0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close/>
                  <a:moveTo>
                    <a:pt x="0" y="21"/>
                  </a:move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7" name="Freeform 95">
              <a:extLst>
                <a:ext uri="{FF2B5EF4-FFF2-40B4-BE49-F238E27FC236}">
                  <a16:creationId xmlns:a16="http://schemas.microsoft.com/office/drawing/2014/main" id="{5846AB0B-8BF1-4F7D-8CF7-FE57D9495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438525"/>
              <a:ext cx="25400" cy="349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10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8" y="12"/>
                </a:cxn>
                <a:cxn ang="0">
                  <a:pos x="16" y="22"/>
                </a:cxn>
                <a:cxn ang="0">
                  <a:pos x="16" y="18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6" h="22">
                  <a:moveTo>
                    <a:pt x="0" y="2"/>
                  </a:moveTo>
                  <a:lnTo>
                    <a:pt x="6" y="10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8" y="12"/>
                  </a:lnTo>
                  <a:lnTo>
                    <a:pt x="16" y="22"/>
                  </a:lnTo>
                  <a:lnTo>
                    <a:pt x="16" y="18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8" name="Freeform 96">
              <a:extLst>
                <a:ext uri="{FF2B5EF4-FFF2-40B4-BE49-F238E27FC236}">
                  <a16:creationId xmlns:a16="http://schemas.microsoft.com/office/drawing/2014/main" id="{835FF832-F7B2-443E-959A-AA7F63763B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7076" y="3438525"/>
              <a:ext cx="25400" cy="3492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6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8" y="8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9" y="10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8" y="12"/>
                </a:cxn>
                <a:cxn ang="0">
                  <a:pos x="0" y="22"/>
                </a:cxn>
                <a:cxn ang="0">
                  <a:pos x="8" y="12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9" y="10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8" y="9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7" y="10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8" y="12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8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9" y="10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8" y="12"/>
                  </a:lnTo>
                  <a:lnTo>
                    <a:pt x="0" y="22"/>
                  </a:lnTo>
                  <a:close/>
                  <a:moveTo>
                    <a:pt x="8" y="12"/>
                  </a:moveTo>
                  <a:lnTo>
                    <a:pt x="16" y="21"/>
                  </a:lnTo>
                  <a:lnTo>
                    <a:pt x="16" y="18"/>
                  </a:lnTo>
                  <a:lnTo>
                    <a:pt x="9" y="10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8" y="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7" y="10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09" name="Rectangle 97">
              <a:extLst>
                <a:ext uri="{FF2B5EF4-FFF2-40B4-BE49-F238E27FC236}">
                  <a16:creationId xmlns:a16="http://schemas.microsoft.com/office/drawing/2014/main" id="{5A725096-0DD7-4187-846A-BC7FF3F00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27076" y="3473450"/>
              <a:ext cx="25400" cy="333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0" name="Freeform 98">
              <a:extLst>
                <a:ext uri="{FF2B5EF4-FFF2-40B4-BE49-F238E27FC236}">
                  <a16:creationId xmlns:a16="http://schemas.microsoft.com/office/drawing/2014/main" id="{6529F231-83F5-4BC4-993F-F19397773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473450"/>
              <a:ext cx="25400" cy="33338"/>
            </a:xfrm>
            <a:custGeom>
              <a:avLst/>
              <a:gdLst/>
              <a:ahLst/>
              <a:cxnLst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1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1" name="Freeform 99">
              <a:extLst>
                <a:ext uri="{FF2B5EF4-FFF2-40B4-BE49-F238E27FC236}">
                  <a16:creationId xmlns:a16="http://schemas.microsoft.com/office/drawing/2014/main" id="{A90E4670-5A0D-4166-9174-A2EEEA200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27076" y="3471863"/>
              <a:ext cx="25400" cy="34925"/>
            </a:xfrm>
            <a:custGeom>
              <a:avLst/>
              <a:gdLst/>
              <a:ahLst/>
              <a:cxnLst>
                <a:cxn ang="0">
                  <a:pos x="16" y="22"/>
                </a:cxn>
                <a:cxn ang="0">
                  <a:pos x="16" y="22"/>
                </a:cxn>
                <a:cxn ang="0">
                  <a:pos x="16" y="1"/>
                </a:cxn>
                <a:cxn ang="0">
                  <a:pos x="0" y="1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22"/>
                </a:cxn>
              </a:cxnLst>
              <a:rect l="0" t="0" r="r" b="b"/>
              <a:pathLst>
                <a:path w="16" h="22">
                  <a:moveTo>
                    <a:pt x="16" y="22"/>
                  </a:moveTo>
                  <a:lnTo>
                    <a:pt x="16" y="22"/>
                  </a:lnTo>
                  <a:lnTo>
                    <a:pt x="16" y="1"/>
                  </a:lnTo>
                  <a:lnTo>
                    <a:pt x="0" y="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2" name="Freeform 100">
              <a:extLst>
                <a:ext uri="{FF2B5EF4-FFF2-40B4-BE49-F238E27FC236}">
                  <a16:creationId xmlns:a16="http://schemas.microsoft.com/office/drawing/2014/main" id="{BC102C6F-7776-4F54-8F75-D5A68CC0AC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04876" y="3227388"/>
              <a:ext cx="188913" cy="128588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43" y="56"/>
                </a:cxn>
                <a:cxn ang="0">
                  <a:pos x="119" y="0"/>
                </a:cxn>
                <a:cxn ang="0">
                  <a:pos x="119" y="4"/>
                </a:cxn>
                <a:cxn ang="0">
                  <a:pos x="48" y="56"/>
                </a:cxn>
                <a:cxn ang="0">
                  <a:pos x="93" y="56"/>
                </a:cxn>
                <a:cxn ang="0">
                  <a:pos x="112" y="70"/>
                </a:cxn>
                <a:cxn ang="0">
                  <a:pos x="86" y="70"/>
                </a:cxn>
                <a:cxn ang="0">
                  <a:pos x="86" y="75"/>
                </a:cxn>
                <a:cxn ang="0">
                  <a:pos x="93" y="75"/>
                </a:cxn>
                <a:cxn ang="0">
                  <a:pos x="93" y="81"/>
                </a:cxn>
                <a:cxn ang="0">
                  <a:pos x="62" y="81"/>
                </a:cxn>
                <a:cxn ang="0">
                  <a:pos x="62" y="75"/>
                </a:cxn>
                <a:cxn ang="0">
                  <a:pos x="68" y="75"/>
                </a:cxn>
                <a:cxn ang="0">
                  <a:pos x="68" y="70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0" y="68"/>
                </a:cxn>
                <a:cxn ang="0">
                  <a:pos x="85" y="70"/>
                </a:cxn>
                <a:cxn ang="0">
                  <a:pos x="69" y="70"/>
                </a:cxn>
                <a:cxn ang="0">
                  <a:pos x="69" y="75"/>
                </a:cxn>
                <a:cxn ang="0">
                  <a:pos x="85" y="75"/>
                </a:cxn>
                <a:cxn ang="0">
                  <a:pos x="85" y="70"/>
                </a:cxn>
                <a:cxn ang="0">
                  <a:pos x="85" y="70"/>
                </a:cxn>
              </a:cxnLst>
              <a:rect l="0" t="0" r="r" b="b"/>
              <a:pathLst>
                <a:path w="119" h="81">
                  <a:moveTo>
                    <a:pt x="0" y="68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43" y="56"/>
                  </a:lnTo>
                  <a:lnTo>
                    <a:pt x="119" y="0"/>
                  </a:lnTo>
                  <a:lnTo>
                    <a:pt x="119" y="4"/>
                  </a:lnTo>
                  <a:lnTo>
                    <a:pt x="48" y="56"/>
                  </a:lnTo>
                  <a:lnTo>
                    <a:pt x="93" y="56"/>
                  </a:lnTo>
                  <a:lnTo>
                    <a:pt x="112" y="70"/>
                  </a:lnTo>
                  <a:lnTo>
                    <a:pt x="86" y="70"/>
                  </a:lnTo>
                  <a:lnTo>
                    <a:pt x="86" y="75"/>
                  </a:lnTo>
                  <a:lnTo>
                    <a:pt x="93" y="75"/>
                  </a:lnTo>
                  <a:lnTo>
                    <a:pt x="93" y="81"/>
                  </a:lnTo>
                  <a:lnTo>
                    <a:pt x="62" y="81"/>
                  </a:lnTo>
                  <a:lnTo>
                    <a:pt x="62" y="75"/>
                  </a:lnTo>
                  <a:lnTo>
                    <a:pt x="68" y="75"/>
                  </a:lnTo>
                  <a:lnTo>
                    <a:pt x="68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8"/>
                  </a:lnTo>
                  <a:close/>
                  <a:moveTo>
                    <a:pt x="85" y="70"/>
                  </a:moveTo>
                  <a:lnTo>
                    <a:pt x="69" y="70"/>
                  </a:lnTo>
                  <a:lnTo>
                    <a:pt x="69" y="75"/>
                  </a:lnTo>
                  <a:lnTo>
                    <a:pt x="85" y="75"/>
                  </a:lnTo>
                  <a:lnTo>
                    <a:pt x="85" y="70"/>
                  </a:lnTo>
                  <a:lnTo>
                    <a:pt x="85" y="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3" name="Freeform 101">
              <a:extLst>
                <a:ext uri="{FF2B5EF4-FFF2-40B4-BE49-F238E27FC236}">
                  <a16:creationId xmlns:a16="http://schemas.microsoft.com/office/drawing/2014/main" id="{7725D60B-C3D1-421F-9EB0-7042E901A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04876" y="3227388"/>
              <a:ext cx="188913" cy="128588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43" y="56"/>
                </a:cxn>
                <a:cxn ang="0">
                  <a:pos x="119" y="0"/>
                </a:cxn>
                <a:cxn ang="0">
                  <a:pos x="119" y="4"/>
                </a:cxn>
                <a:cxn ang="0">
                  <a:pos x="48" y="56"/>
                </a:cxn>
                <a:cxn ang="0">
                  <a:pos x="93" y="56"/>
                </a:cxn>
                <a:cxn ang="0">
                  <a:pos x="112" y="70"/>
                </a:cxn>
                <a:cxn ang="0">
                  <a:pos x="86" y="70"/>
                </a:cxn>
                <a:cxn ang="0">
                  <a:pos x="86" y="75"/>
                </a:cxn>
                <a:cxn ang="0">
                  <a:pos x="93" y="75"/>
                </a:cxn>
                <a:cxn ang="0">
                  <a:pos x="93" y="81"/>
                </a:cxn>
                <a:cxn ang="0">
                  <a:pos x="62" y="81"/>
                </a:cxn>
                <a:cxn ang="0">
                  <a:pos x="62" y="75"/>
                </a:cxn>
                <a:cxn ang="0">
                  <a:pos x="68" y="75"/>
                </a:cxn>
                <a:cxn ang="0">
                  <a:pos x="68" y="70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85" y="70"/>
                </a:cxn>
                <a:cxn ang="0">
                  <a:pos x="69" y="70"/>
                </a:cxn>
                <a:cxn ang="0">
                  <a:pos x="69" y="75"/>
                </a:cxn>
                <a:cxn ang="0">
                  <a:pos x="85" y="75"/>
                </a:cxn>
                <a:cxn ang="0">
                  <a:pos x="85" y="70"/>
                </a:cxn>
                <a:cxn ang="0">
                  <a:pos x="85" y="70"/>
                </a:cxn>
              </a:cxnLst>
              <a:rect l="0" t="0" r="r" b="b"/>
              <a:pathLst>
                <a:path w="119" h="81">
                  <a:moveTo>
                    <a:pt x="0" y="68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43" y="56"/>
                  </a:lnTo>
                  <a:lnTo>
                    <a:pt x="119" y="0"/>
                  </a:lnTo>
                  <a:lnTo>
                    <a:pt x="119" y="4"/>
                  </a:lnTo>
                  <a:lnTo>
                    <a:pt x="48" y="56"/>
                  </a:lnTo>
                  <a:lnTo>
                    <a:pt x="93" y="56"/>
                  </a:lnTo>
                  <a:lnTo>
                    <a:pt x="112" y="70"/>
                  </a:lnTo>
                  <a:lnTo>
                    <a:pt x="86" y="70"/>
                  </a:lnTo>
                  <a:lnTo>
                    <a:pt x="86" y="75"/>
                  </a:lnTo>
                  <a:lnTo>
                    <a:pt x="93" y="75"/>
                  </a:lnTo>
                  <a:lnTo>
                    <a:pt x="93" y="81"/>
                  </a:lnTo>
                  <a:lnTo>
                    <a:pt x="62" y="81"/>
                  </a:lnTo>
                  <a:lnTo>
                    <a:pt x="62" y="75"/>
                  </a:lnTo>
                  <a:lnTo>
                    <a:pt x="68" y="75"/>
                  </a:lnTo>
                  <a:lnTo>
                    <a:pt x="68" y="70"/>
                  </a:lnTo>
                  <a:lnTo>
                    <a:pt x="0" y="70"/>
                  </a:lnTo>
                  <a:lnTo>
                    <a:pt x="0" y="70"/>
                  </a:lnTo>
                  <a:moveTo>
                    <a:pt x="85" y="70"/>
                  </a:moveTo>
                  <a:lnTo>
                    <a:pt x="69" y="70"/>
                  </a:lnTo>
                  <a:lnTo>
                    <a:pt x="69" y="75"/>
                  </a:lnTo>
                  <a:lnTo>
                    <a:pt x="85" y="75"/>
                  </a:lnTo>
                  <a:lnTo>
                    <a:pt x="85" y="70"/>
                  </a:lnTo>
                  <a:lnTo>
                    <a:pt x="85" y="7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4" name="Freeform 102">
              <a:extLst>
                <a:ext uri="{FF2B5EF4-FFF2-40B4-BE49-F238E27FC236}">
                  <a16:creationId xmlns:a16="http://schemas.microsoft.com/office/drawing/2014/main" id="{8ADA8D81-9245-4F0D-AC7D-1231EFC53D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06463" y="3225800"/>
              <a:ext cx="190500" cy="130175"/>
            </a:xfrm>
            <a:custGeom>
              <a:avLst/>
              <a:gdLst/>
              <a:ahLst/>
              <a:cxnLst>
                <a:cxn ang="0">
                  <a:pos x="94" y="82"/>
                </a:cxn>
                <a:cxn ang="0">
                  <a:pos x="63" y="82"/>
                </a:cxn>
                <a:cxn ang="0">
                  <a:pos x="63" y="76"/>
                </a:cxn>
                <a:cxn ang="0">
                  <a:pos x="68" y="76"/>
                </a:cxn>
                <a:cxn ang="0">
                  <a:pos x="68" y="71"/>
                </a:cxn>
                <a:cxn ang="0">
                  <a:pos x="1" y="71"/>
                </a:cxn>
                <a:cxn ang="0">
                  <a:pos x="1" y="71"/>
                </a:cxn>
                <a:cxn ang="0">
                  <a:pos x="69" y="71"/>
                </a:cxn>
                <a:cxn ang="0">
                  <a:pos x="69" y="76"/>
                </a:cxn>
                <a:cxn ang="0">
                  <a:pos x="63" y="76"/>
                </a:cxn>
                <a:cxn ang="0">
                  <a:pos x="63" y="82"/>
                </a:cxn>
                <a:cxn ang="0">
                  <a:pos x="93" y="82"/>
                </a:cxn>
                <a:cxn ang="0">
                  <a:pos x="93" y="76"/>
                </a:cxn>
                <a:cxn ang="0">
                  <a:pos x="87" y="76"/>
                </a:cxn>
                <a:cxn ang="0">
                  <a:pos x="87" y="71"/>
                </a:cxn>
                <a:cxn ang="0">
                  <a:pos x="112" y="71"/>
                </a:cxn>
                <a:cxn ang="0">
                  <a:pos x="94" y="57"/>
                </a:cxn>
                <a:cxn ang="0">
                  <a:pos x="47" y="57"/>
                </a:cxn>
                <a:cxn ang="0">
                  <a:pos x="49" y="57"/>
                </a:cxn>
                <a:cxn ang="0">
                  <a:pos x="120" y="5"/>
                </a:cxn>
                <a:cxn ang="0">
                  <a:pos x="120" y="1"/>
                </a:cxn>
                <a:cxn ang="0">
                  <a:pos x="44" y="57"/>
                </a:cxn>
                <a:cxn ang="0">
                  <a:pos x="1" y="57"/>
                </a:cxn>
                <a:cxn ang="0">
                  <a:pos x="1" y="69"/>
                </a:cxn>
                <a:cxn ang="0">
                  <a:pos x="0" y="69"/>
                </a:cxn>
                <a:cxn ang="0">
                  <a:pos x="0" y="57"/>
                </a:cxn>
                <a:cxn ang="0">
                  <a:pos x="43" y="57"/>
                </a:cxn>
                <a:cxn ang="0">
                  <a:pos x="120" y="0"/>
                </a:cxn>
                <a:cxn ang="0">
                  <a:pos x="120" y="5"/>
                </a:cxn>
                <a:cxn ang="0">
                  <a:pos x="120" y="5"/>
                </a:cxn>
                <a:cxn ang="0">
                  <a:pos x="49" y="57"/>
                </a:cxn>
                <a:cxn ang="0">
                  <a:pos x="94" y="57"/>
                </a:cxn>
                <a:cxn ang="0">
                  <a:pos x="94" y="57"/>
                </a:cxn>
                <a:cxn ang="0">
                  <a:pos x="113" y="71"/>
                </a:cxn>
                <a:cxn ang="0">
                  <a:pos x="88" y="71"/>
                </a:cxn>
                <a:cxn ang="0">
                  <a:pos x="88" y="76"/>
                </a:cxn>
                <a:cxn ang="0">
                  <a:pos x="94" y="76"/>
                </a:cxn>
                <a:cxn ang="0">
                  <a:pos x="94" y="82"/>
                </a:cxn>
                <a:cxn ang="0">
                  <a:pos x="87" y="76"/>
                </a:cxn>
                <a:cxn ang="0">
                  <a:pos x="69" y="76"/>
                </a:cxn>
                <a:cxn ang="0">
                  <a:pos x="69" y="71"/>
                </a:cxn>
                <a:cxn ang="0">
                  <a:pos x="87" y="71"/>
                </a:cxn>
                <a:cxn ang="0">
                  <a:pos x="87" y="76"/>
                </a:cxn>
                <a:cxn ang="0">
                  <a:pos x="70" y="76"/>
                </a:cxn>
                <a:cxn ang="0">
                  <a:pos x="86" y="76"/>
                </a:cxn>
                <a:cxn ang="0">
                  <a:pos x="86" y="71"/>
                </a:cxn>
                <a:cxn ang="0">
                  <a:pos x="70" y="71"/>
                </a:cxn>
                <a:cxn ang="0">
                  <a:pos x="70" y="76"/>
                </a:cxn>
              </a:cxnLst>
              <a:rect l="0" t="0" r="r" b="b"/>
              <a:pathLst>
                <a:path w="120" h="82">
                  <a:moveTo>
                    <a:pt x="94" y="82"/>
                  </a:moveTo>
                  <a:lnTo>
                    <a:pt x="63" y="82"/>
                  </a:lnTo>
                  <a:lnTo>
                    <a:pt x="63" y="76"/>
                  </a:lnTo>
                  <a:lnTo>
                    <a:pt x="68" y="76"/>
                  </a:lnTo>
                  <a:lnTo>
                    <a:pt x="68" y="71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69" y="71"/>
                  </a:lnTo>
                  <a:lnTo>
                    <a:pt x="69" y="76"/>
                  </a:lnTo>
                  <a:lnTo>
                    <a:pt x="63" y="76"/>
                  </a:lnTo>
                  <a:lnTo>
                    <a:pt x="63" y="82"/>
                  </a:lnTo>
                  <a:lnTo>
                    <a:pt x="93" y="82"/>
                  </a:lnTo>
                  <a:lnTo>
                    <a:pt x="93" y="76"/>
                  </a:lnTo>
                  <a:lnTo>
                    <a:pt x="87" y="76"/>
                  </a:lnTo>
                  <a:lnTo>
                    <a:pt x="87" y="71"/>
                  </a:lnTo>
                  <a:lnTo>
                    <a:pt x="112" y="71"/>
                  </a:lnTo>
                  <a:lnTo>
                    <a:pt x="94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120" y="5"/>
                  </a:lnTo>
                  <a:lnTo>
                    <a:pt x="120" y="1"/>
                  </a:lnTo>
                  <a:lnTo>
                    <a:pt x="44" y="57"/>
                  </a:lnTo>
                  <a:lnTo>
                    <a:pt x="1" y="57"/>
                  </a:lnTo>
                  <a:lnTo>
                    <a:pt x="1" y="69"/>
                  </a:lnTo>
                  <a:lnTo>
                    <a:pt x="0" y="69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120" y="0"/>
                  </a:lnTo>
                  <a:lnTo>
                    <a:pt x="120" y="5"/>
                  </a:lnTo>
                  <a:lnTo>
                    <a:pt x="120" y="5"/>
                  </a:lnTo>
                  <a:lnTo>
                    <a:pt x="49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113" y="71"/>
                  </a:lnTo>
                  <a:lnTo>
                    <a:pt x="88" y="71"/>
                  </a:lnTo>
                  <a:lnTo>
                    <a:pt x="88" y="76"/>
                  </a:lnTo>
                  <a:lnTo>
                    <a:pt x="94" y="76"/>
                  </a:lnTo>
                  <a:lnTo>
                    <a:pt x="94" y="82"/>
                  </a:lnTo>
                  <a:close/>
                  <a:moveTo>
                    <a:pt x="87" y="76"/>
                  </a:moveTo>
                  <a:lnTo>
                    <a:pt x="69" y="76"/>
                  </a:lnTo>
                  <a:lnTo>
                    <a:pt x="69" y="71"/>
                  </a:lnTo>
                  <a:lnTo>
                    <a:pt x="87" y="71"/>
                  </a:lnTo>
                  <a:lnTo>
                    <a:pt x="87" y="76"/>
                  </a:lnTo>
                  <a:close/>
                  <a:moveTo>
                    <a:pt x="70" y="76"/>
                  </a:moveTo>
                  <a:lnTo>
                    <a:pt x="86" y="76"/>
                  </a:lnTo>
                  <a:lnTo>
                    <a:pt x="86" y="71"/>
                  </a:lnTo>
                  <a:lnTo>
                    <a:pt x="70" y="71"/>
                  </a:lnTo>
                  <a:lnTo>
                    <a:pt x="70" y="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5" name="Freeform 103">
              <a:extLst>
                <a:ext uri="{FF2B5EF4-FFF2-40B4-BE49-F238E27FC236}">
                  <a16:creationId xmlns:a16="http://schemas.microsoft.com/office/drawing/2014/main" id="{49099AE7-DDB0-4BFE-9753-EA19A58DE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01676" y="3309938"/>
              <a:ext cx="441325" cy="28575"/>
            </a:xfrm>
            <a:custGeom>
              <a:avLst/>
              <a:gdLst/>
              <a:ahLst/>
              <a:cxnLst>
                <a:cxn ang="0">
                  <a:pos x="247" y="0"/>
                </a:cxn>
                <a:cxn ang="0">
                  <a:pos x="22" y="0"/>
                </a:cxn>
                <a:cxn ang="0">
                  <a:pos x="0" y="18"/>
                </a:cxn>
                <a:cxn ang="0">
                  <a:pos x="278" y="18"/>
                </a:cxn>
                <a:cxn ang="0">
                  <a:pos x="247" y="0"/>
                </a:cxn>
                <a:cxn ang="0">
                  <a:pos x="247" y="0"/>
                </a:cxn>
              </a:cxnLst>
              <a:rect l="0" t="0" r="r" b="b"/>
              <a:pathLst>
                <a:path w="278" h="18">
                  <a:moveTo>
                    <a:pt x="247" y="0"/>
                  </a:moveTo>
                  <a:lnTo>
                    <a:pt x="22" y="0"/>
                  </a:lnTo>
                  <a:lnTo>
                    <a:pt x="0" y="18"/>
                  </a:lnTo>
                  <a:lnTo>
                    <a:pt x="278" y="18"/>
                  </a:lnTo>
                  <a:lnTo>
                    <a:pt x="247" y="0"/>
                  </a:lnTo>
                  <a:lnTo>
                    <a:pt x="24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6" name="Freeform 104">
              <a:extLst>
                <a:ext uri="{FF2B5EF4-FFF2-40B4-BE49-F238E27FC236}">
                  <a16:creationId xmlns:a16="http://schemas.microsoft.com/office/drawing/2014/main" id="{57F39910-9390-4BC4-9B22-53A1A788B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03263" y="3309938"/>
              <a:ext cx="446088" cy="28575"/>
            </a:xfrm>
            <a:custGeom>
              <a:avLst/>
              <a:gdLst/>
              <a:ahLst/>
              <a:cxnLst>
                <a:cxn ang="0">
                  <a:pos x="281" y="18"/>
                </a:cxn>
                <a:cxn ang="0">
                  <a:pos x="0" y="18"/>
                </a:cxn>
                <a:cxn ang="0">
                  <a:pos x="23" y="0"/>
                </a:cxn>
                <a:cxn ang="0">
                  <a:pos x="248" y="0"/>
                </a:cxn>
                <a:cxn ang="0">
                  <a:pos x="248" y="0"/>
                </a:cxn>
                <a:cxn ang="0">
                  <a:pos x="281" y="18"/>
                </a:cxn>
                <a:cxn ang="0">
                  <a:pos x="1" y="18"/>
                </a:cxn>
                <a:cxn ang="0">
                  <a:pos x="278" y="18"/>
                </a:cxn>
                <a:cxn ang="0">
                  <a:pos x="248" y="0"/>
                </a:cxn>
                <a:cxn ang="0">
                  <a:pos x="23" y="0"/>
                </a:cxn>
                <a:cxn ang="0">
                  <a:pos x="1" y="18"/>
                </a:cxn>
              </a:cxnLst>
              <a:rect l="0" t="0" r="r" b="b"/>
              <a:pathLst>
                <a:path w="281" h="18">
                  <a:moveTo>
                    <a:pt x="281" y="18"/>
                  </a:moveTo>
                  <a:lnTo>
                    <a:pt x="0" y="18"/>
                  </a:lnTo>
                  <a:lnTo>
                    <a:pt x="23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81" y="18"/>
                  </a:lnTo>
                  <a:close/>
                  <a:moveTo>
                    <a:pt x="1" y="18"/>
                  </a:moveTo>
                  <a:lnTo>
                    <a:pt x="278" y="18"/>
                  </a:lnTo>
                  <a:lnTo>
                    <a:pt x="248" y="0"/>
                  </a:lnTo>
                  <a:lnTo>
                    <a:pt x="23" y="0"/>
                  </a:lnTo>
                  <a:lnTo>
                    <a:pt x="1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7" name="Freeform 105">
              <a:extLst>
                <a:ext uri="{FF2B5EF4-FFF2-40B4-BE49-F238E27FC236}">
                  <a16:creationId xmlns:a16="http://schemas.microsoft.com/office/drawing/2014/main" id="{E92BCFFE-9748-4F9B-BBCA-C9069C2CE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2151" y="3313113"/>
              <a:ext cx="417513" cy="22225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7" y="0"/>
                </a:cxn>
                <a:cxn ang="0">
                  <a:pos x="0" y="14"/>
                </a:cxn>
                <a:cxn ang="0">
                  <a:pos x="263" y="14"/>
                </a:cxn>
                <a:cxn ang="0">
                  <a:pos x="240" y="0"/>
                </a:cxn>
                <a:cxn ang="0">
                  <a:pos x="240" y="0"/>
                </a:cxn>
              </a:cxnLst>
              <a:rect l="0" t="0" r="r" b="b"/>
              <a:pathLst>
                <a:path w="263" h="14">
                  <a:moveTo>
                    <a:pt x="240" y="0"/>
                  </a:moveTo>
                  <a:lnTo>
                    <a:pt x="17" y="0"/>
                  </a:lnTo>
                  <a:lnTo>
                    <a:pt x="0" y="14"/>
                  </a:lnTo>
                  <a:lnTo>
                    <a:pt x="263" y="14"/>
                  </a:lnTo>
                  <a:lnTo>
                    <a:pt x="240" y="0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8" name="Freeform 106">
              <a:extLst>
                <a:ext uri="{FF2B5EF4-FFF2-40B4-BE49-F238E27FC236}">
                  <a16:creationId xmlns:a16="http://schemas.microsoft.com/office/drawing/2014/main" id="{D5D36CE0-D7FE-4F79-970F-B810702AD3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93738" y="3313113"/>
              <a:ext cx="422275" cy="2222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8" y="0"/>
                </a:cxn>
                <a:cxn ang="0">
                  <a:pos x="241" y="0"/>
                </a:cxn>
                <a:cxn ang="0">
                  <a:pos x="241" y="0"/>
                </a:cxn>
                <a:cxn ang="0">
                  <a:pos x="266" y="14"/>
                </a:cxn>
                <a:cxn ang="0">
                  <a:pos x="264" y="14"/>
                </a:cxn>
                <a:cxn ang="0">
                  <a:pos x="0" y="14"/>
                </a:cxn>
                <a:cxn ang="0">
                  <a:pos x="18" y="1"/>
                </a:cxn>
                <a:cxn ang="0">
                  <a:pos x="1" y="14"/>
                </a:cxn>
                <a:cxn ang="0">
                  <a:pos x="264" y="14"/>
                </a:cxn>
                <a:cxn ang="0">
                  <a:pos x="241" y="1"/>
                </a:cxn>
                <a:cxn ang="0">
                  <a:pos x="18" y="1"/>
                </a:cxn>
              </a:cxnLst>
              <a:rect l="0" t="0" r="r" b="b"/>
              <a:pathLst>
                <a:path w="266" h="14">
                  <a:moveTo>
                    <a:pt x="0" y="14"/>
                  </a:moveTo>
                  <a:lnTo>
                    <a:pt x="18" y="0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6" y="14"/>
                  </a:lnTo>
                  <a:lnTo>
                    <a:pt x="264" y="14"/>
                  </a:lnTo>
                  <a:lnTo>
                    <a:pt x="0" y="14"/>
                  </a:lnTo>
                  <a:close/>
                  <a:moveTo>
                    <a:pt x="18" y="1"/>
                  </a:moveTo>
                  <a:lnTo>
                    <a:pt x="1" y="14"/>
                  </a:lnTo>
                  <a:lnTo>
                    <a:pt x="264" y="14"/>
                  </a:lnTo>
                  <a:lnTo>
                    <a:pt x="241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9" name="Freeform 107">
              <a:extLst>
                <a:ext uri="{FF2B5EF4-FFF2-40B4-BE49-F238E27FC236}">
                  <a16:creationId xmlns:a16="http://schemas.microsoft.com/office/drawing/2014/main" id="{C0DE5BE9-082C-4AB8-926C-6FF7078EC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9913" y="3336925"/>
              <a:ext cx="58738" cy="6350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8" y="0"/>
                </a:cxn>
                <a:cxn ang="0">
                  <a:pos x="58" y="18"/>
                </a:cxn>
                <a:cxn ang="0">
                  <a:pos x="65" y="18"/>
                </a:cxn>
                <a:cxn ang="0">
                  <a:pos x="65" y="32"/>
                </a:cxn>
                <a:cxn ang="0">
                  <a:pos x="39" y="42"/>
                </a:cxn>
                <a:cxn ang="0">
                  <a:pos x="41" y="49"/>
                </a:cxn>
                <a:cxn ang="0">
                  <a:pos x="28" y="64"/>
                </a:cxn>
                <a:cxn ang="0">
                  <a:pos x="26" y="54"/>
                </a:cxn>
                <a:cxn ang="0">
                  <a:pos x="36" y="55"/>
                </a:cxn>
                <a:cxn ang="0">
                  <a:pos x="28" y="43"/>
                </a:cxn>
                <a:cxn ang="0">
                  <a:pos x="0" y="32"/>
                </a:cxn>
                <a:cxn ang="0">
                  <a:pos x="0" y="18"/>
                </a:cxn>
                <a:cxn ang="0">
                  <a:pos x="6" y="18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54" y="18"/>
                </a:cxn>
                <a:cxn ang="0">
                  <a:pos x="54" y="0"/>
                </a:cxn>
              </a:cxnLst>
              <a:rect l="0" t="0" r="r" b="b"/>
              <a:pathLst>
                <a:path w="65" h="71">
                  <a:moveTo>
                    <a:pt x="5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4"/>
                    <a:pt x="39" y="48"/>
                    <a:pt x="41" y="49"/>
                  </a:cubicBezTo>
                  <a:cubicBezTo>
                    <a:pt x="47" y="54"/>
                    <a:pt x="42" y="71"/>
                    <a:pt x="28" y="64"/>
                  </a:cubicBezTo>
                  <a:cubicBezTo>
                    <a:pt x="24" y="62"/>
                    <a:pt x="24" y="55"/>
                    <a:pt x="26" y="54"/>
                  </a:cubicBezTo>
                  <a:cubicBezTo>
                    <a:pt x="30" y="52"/>
                    <a:pt x="35" y="65"/>
                    <a:pt x="36" y="55"/>
                  </a:cubicBezTo>
                  <a:cubicBezTo>
                    <a:pt x="37" y="51"/>
                    <a:pt x="28" y="53"/>
                    <a:pt x="28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0" name="Freeform 108">
              <a:extLst>
                <a:ext uri="{FF2B5EF4-FFF2-40B4-BE49-F238E27FC236}">
                  <a16:creationId xmlns:a16="http://schemas.microsoft.com/office/drawing/2014/main" id="{8C89BE4C-7B47-4514-B7D5-8EB728A3D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69913" y="3336925"/>
              <a:ext cx="58738" cy="60325"/>
            </a:xfrm>
            <a:custGeom>
              <a:avLst/>
              <a:gdLst/>
              <a:ahLst/>
              <a:cxnLst>
                <a:cxn ang="0">
                  <a:pos x="35" y="67"/>
                </a:cxn>
                <a:cxn ang="0">
                  <a:pos x="28" y="65"/>
                </a:cxn>
                <a:cxn ang="0">
                  <a:pos x="25" y="59"/>
                </a:cxn>
                <a:cxn ang="0">
                  <a:pos x="27" y="55"/>
                </a:cxn>
                <a:cxn ang="0">
                  <a:pos x="28" y="54"/>
                </a:cxn>
                <a:cxn ang="0">
                  <a:pos x="33" y="58"/>
                </a:cxn>
                <a:cxn ang="0">
                  <a:pos x="35" y="60"/>
                </a:cxn>
                <a:cxn ang="0">
                  <a:pos x="37" y="56"/>
                </a:cxn>
                <a:cxn ang="0">
                  <a:pos x="34" y="54"/>
                </a:cxn>
                <a:cxn ang="0">
                  <a:pos x="29" y="44"/>
                </a:cxn>
                <a:cxn ang="0">
                  <a:pos x="0" y="34"/>
                </a:cxn>
                <a:cxn ang="0">
                  <a:pos x="0" y="18"/>
                </a:cxn>
                <a:cxn ang="0">
                  <a:pos x="7" y="18"/>
                </a:cxn>
                <a:cxn ang="0">
                  <a:pos x="7" y="0"/>
                </a:cxn>
                <a:cxn ang="0">
                  <a:pos x="12" y="0"/>
                </a:cxn>
                <a:cxn ang="0">
                  <a:pos x="12" y="18"/>
                </a:cxn>
                <a:cxn ang="0">
                  <a:pos x="55" y="18"/>
                </a:cxn>
                <a:cxn ang="0">
                  <a:pos x="55" y="1"/>
                </a:cxn>
                <a:cxn ang="0">
                  <a:pos x="60" y="1"/>
                </a:cxn>
                <a:cxn ang="0">
                  <a:pos x="60" y="18"/>
                </a:cxn>
                <a:cxn ang="0">
                  <a:pos x="66" y="18"/>
                </a:cxn>
                <a:cxn ang="0">
                  <a:pos x="66" y="34"/>
                </a:cxn>
                <a:cxn ang="0">
                  <a:pos x="41" y="43"/>
                </a:cxn>
                <a:cxn ang="0">
                  <a:pos x="42" y="50"/>
                </a:cxn>
                <a:cxn ang="0">
                  <a:pos x="44" y="60"/>
                </a:cxn>
                <a:cxn ang="0">
                  <a:pos x="35" y="67"/>
                </a:cxn>
                <a:cxn ang="0">
                  <a:pos x="28" y="55"/>
                </a:cxn>
                <a:cxn ang="0">
                  <a:pos x="27" y="55"/>
                </a:cxn>
                <a:cxn ang="0">
                  <a:pos x="26" y="59"/>
                </a:cxn>
                <a:cxn ang="0">
                  <a:pos x="29" y="65"/>
                </a:cxn>
                <a:cxn ang="0">
                  <a:pos x="35" y="66"/>
                </a:cxn>
                <a:cxn ang="0">
                  <a:pos x="43" y="60"/>
                </a:cxn>
                <a:cxn ang="0">
                  <a:pos x="42" y="51"/>
                </a:cxn>
                <a:cxn ang="0">
                  <a:pos x="40" y="42"/>
                </a:cxn>
                <a:cxn ang="0">
                  <a:pos x="40" y="42"/>
                </a:cxn>
                <a:cxn ang="0">
                  <a:pos x="65" y="33"/>
                </a:cxn>
                <a:cxn ang="0">
                  <a:pos x="65" y="19"/>
                </a:cxn>
                <a:cxn ang="0">
                  <a:pos x="59" y="19"/>
                </a:cxn>
                <a:cxn ang="0">
                  <a:pos x="59" y="2"/>
                </a:cxn>
                <a:cxn ang="0">
                  <a:pos x="55" y="2"/>
                </a:cxn>
                <a:cxn ang="0">
                  <a:pos x="55" y="19"/>
                </a:cxn>
                <a:cxn ang="0">
                  <a:pos x="11" y="19"/>
                </a:cxn>
                <a:cxn ang="0">
                  <a:pos x="11" y="1"/>
                </a:cxn>
                <a:cxn ang="0">
                  <a:pos x="8" y="1"/>
                </a:cxn>
                <a:cxn ang="0">
                  <a:pos x="8" y="19"/>
                </a:cxn>
                <a:cxn ang="0">
                  <a:pos x="1" y="19"/>
                </a:cxn>
                <a:cxn ang="0">
                  <a:pos x="1" y="33"/>
                </a:cxn>
                <a:cxn ang="0">
                  <a:pos x="30" y="43"/>
                </a:cxn>
                <a:cxn ang="0">
                  <a:pos x="30" y="44"/>
                </a:cxn>
                <a:cxn ang="0">
                  <a:pos x="35" y="53"/>
                </a:cxn>
                <a:cxn ang="0">
                  <a:pos x="38" y="56"/>
                </a:cxn>
                <a:cxn ang="0">
                  <a:pos x="35" y="61"/>
                </a:cxn>
                <a:cxn ang="0">
                  <a:pos x="32" y="58"/>
                </a:cxn>
                <a:cxn ang="0">
                  <a:pos x="28" y="55"/>
                </a:cxn>
              </a:cxnLst>
              <a:rect l="0" t="0" r="r" b="b"/>
              <a:pathLst>
                <a:path w="66" h="67">
                  <a:moveTo>
                    <a:pt x="35" y="67"/>
                  </a:moveTo>
                  <a:cubicBezTo>
                    <a:pt x="33" y="67"/>
                    <a:pt x="31" y="67"/>
                    <a:pt x="28" y="65"/>
                  </a:cubicBezTo>
                  <a:cubicBezTo>
                    <a:pt x="26" y="64"/>
                    <a:pt x="25" y="61"/>
                    <a:pt x="25" y="59"/>
                  </a:cubicBezTo>
                  <a:cubicBezTo>
                    <a:pt x="25" y="57"/>
                    <a:pt x="26" y="55"/>
                    <a:pt x="27" y="55"/>
                  </a:cubicBezTo>
                  <a:cubicBezTo>
                    <a:pt x="27" y="54"/>
                    <a:pt x="28" y="54"/>
                    <a:pt x="28" y="54"/>
                  </a:cubicBezTo>
                  <a:cubicBezTo>
                    <a:pt x="30" y="54"/>
                    <a:pt x="31" y="56"/>
                    <a:pt x="33" y="58"/>
                  </a:cubicBezTo>
                  <a:cubicBezTo>
                    <a:pt x="34" y="59"/>
                    <a:pt x="35" y="60"/>
                    <a:pt x="35" y="60"/>
                  </a:cubicBezTo>
                  <a:cubicBezTo>
                    <a:pt x="36" y="60"/>
                    <a:pt x="36" y="59"/>
                    <a:pt x="37" y="56"/>
                  </a:cubicBezTo>
                  <a:cubicBezTo>
                    <a:pt x="37" y="55"/>
                    <a:pt x="36" y="54"/>
                    <a:pt x="34" y="54"/>
                  </a:cubicBezTo>
                  <a:cubicBezTo>
                    <a:pt x="32" y="52"/>
                    <a:pt x="29" y="50"/>
                    <a:pt x="29" y="4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0" y="46"/>
                    <a:pt x="41" y="49"/>
                    <a:pt x="42" y="50"/>
                  </a:cubicBezTo>
                  <a:cubicBezTo>
                    <a:pt x="45" y="52"/>
                    <a:pt x="45" y="56"/>
                    <a:pt x="44" y="60"/>
                  </a:cubicBezTo>
                  <a:cubicBezTo>
                    <a:pt x="42" y="65"/>
                    <a:pt x="39" y="67"/>
                    <a:pt x="35" y="67"/>
                  </a:cubicBezTo>
                  <a:close/>
                  <a:moveTo>
                    <a:pt x="28" y="55"/>
                  </a:moveTo>
                  <a:cubicBezTo>
                    <a:pt x="28" y="55"/>
                    <a:pt x="28" y="55"/>
                    <a:pt x="27" y="55"/>
                  </a:cubicBezTo>
                  <a:cubicBezTo>
                    <a:pt x="27" y="56"/>
                    <a:pt x="26" y="57"/>
                    <a:pt x="26" y="59"/>
                  </a:cubicBezTo>
                  <a:cubicBezTo>
                    <a:pt x="26" y="61"/>
                    <a:pt x="27" y="63"/>
                    <a:pt x="29" y="65"/>
                  </a:cubicBezTo>
                  <a:cubicBezTo>
                    <a:pt x="31" y="66"/>
                    <a:pt x="33" y="66"/>
                    <a:pt x="35" y="66"/>
                  </a:cubicBezTo>
                  <a:cubicBezTo>
                    <a:pt x="39" y="66"/>
                    <a:pt x="42" y="64"/>
                    <a:pt x="43" y="60"/>
                  </a:cubicBezTo>
                  <a:cubicBezTo>
                    <a:pt x="44" y="56"/>
                    <a:pt x="44" y="53"/>
                    <a:pt x="42" y="51"/>
                  </a:cubicBezTo>
                  <a:cubicBezTo>
                    <a:pt x="40" y="49"/>
                    <a:pt x="40" y="46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50"/>
                    <a:pt x="32" y="51"/>
                    <a:pt x="35" y="53"/>
                  </a:cubicBezTo>
                  <a:cubicBezTo>
                    <a:pt x="36" y="54"/>
                    <a:pt x="38" y="55"/>
                    <a:pt x="38" y="56"/>
                  </a:cubicBezTo>
                  <a:cubicBezTo>
                    <a:pt x="37" y="58"/>
                    <a:pt x="37" y="61"/>
                    <a:pt x="35" y="61"/>
                  </a:cubicBezTo>
                  <a:cubicBezTo>
                    <a:pt x="34" y="61"/>
                    <a:pt x="33" y="59"/>
                    <a:pt x="32" y="58"/>
                  </a:cubicBezTo>
                  <a:cubicBezTo>
                    <a:pt x="31" y="57"/>
                    <a:pt x="29" y="55"/>
                    <a:pt x="28" y="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1" name="Freeform 109">
              <a:extLst>
                <a:ext uri="{FF2B5EF4-FFF2-40B4-BE49-F238E27FC236}">
                  <a16:creationId xmlns:a16="http://schemas.microsoft.com/office/drawing/2014/main" id="{3B7BAE66-31A5-45CF-A243-AA1BDAEE2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03288" y="3319463"/>
              <a:ext cx="168275" cy="17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0"/>
                </a:cxn>
                <a:cxn ang="0">
                  <a:pos x="106" y="11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91" y="0"/>
                  </a:lnTo>
                  <a:lnTo>
                    <a:pt x="106" y="11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2" name="Freeform 110">
              <a:extLst>
                <a:ext uri="{FF2B5EF4-FFF2-40B4-BE49-F238E27FC236}">
                  <a16:creationId xmlns:a16="http://schemas.microsoft.com/office/drawing/2014/main" id="{7723692A-7581-44B0-A84A-84F7A6F36B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04876" y="3319463"/>
              <a:ext cx="171450" cy="17463"/>
            </a:xfrm>
            <a:custGeom>
              <a:avLst/>
              <a:gdLst/>
              <a:ahLst/>
              <a:cxnLst>
                <a:cxn ang="0">
                  <a:pos x="108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92" y="0"/>
                </a:cxn>
                <a:cxn ang="0">
                  <a:pos x="108" y="11"/>
                </a:cxn>
                <a:cxn ang="0">
                  <a:pos x="1" y="10"/>
                </a:cxn>
                <a:cxn ang="0">
                  <a:pos x="106" y="10"/>
                </a:cxn>
                <a:cxn ang="0">
                  <a:pos x="92" y="1"/>
                </a:cxn>
                <a:cxn ang="0">
                  <a:pos x="1" y="1"/>
                </a:cxn>
                <a:cxn ang="0">
                  <a:pos x="1" y="10"/>
                </a:cxn>
              </a:cxnLst>
              <a:rect l="0" t="0" r="r" b="b"/>
              <a:pathLst>
                <a:path w="108" h="11">
                  <a:moveTo>
                    <a:pt x="10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108" y="11"/>
                  </a:lnTo>
                  <a:close/>
                  <a:moveTo>
                    <a:pt x="1" y="10"/>
                  </a:moveTo>
                  <a:lnTo>
                    <a:pt x="106" y="10"/>
                  </a:lnTo>
                  <a:lnTo>
                    <a:pt x="92" y="1"/>
                  </a:ln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3" name="Freeform 111">
              <a:extLst>
                <a:ext uri="{FF2B5EF4-FFF2-40B4-BE49-F238E27FC236}">
                  <a16:creationId xmlns:a16="http://schemas.microsoft.com/office/drawing/2014/main" id="{792298A8-1C84-4D0B-BD67-D6FDE1CEF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15963" y="3227388"/>
              <a:ext cx="187325" cy="82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8" y="52"/>
                </a:cxn>
                <a:cxn ang="0">
                  <a:pos x="113" y="52"/>
                </a:cxn>
                <a:cxn ang="0">
                  <a:pos x="1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8" h="52">
                  <a:moveTo>
                    <a:pt x="0" y="0"/>
                  </a:moveTo>
                  <a:lnTo>
                    <a:pt x="118" y="52"/>
                  </a:lnTo>
                  <a:lnTo>
                    <a:pt x="113" y="52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4" name="Freeform 112">
              <a:extLst>
                <a:ext uri="{FF2B5EF4-FFF2-40B4-BE49-F238E27FC236}">
                  <a16:creationId xmlns:a16="http://schemas.microsoft.com/office/drawing/2014/main" id="{B7762A94-92C1-4736-9DA2-94DC9BA01C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15963" y="3225800"/>
              <a:ext cx="188913" cy="84138"/>
            </a:xfrm>
            <a:custGeom>
              <a:avLst/>
              <a:gdLst/>
              <a:ahLst/>
              <a:cxnLst>
                <a:cxn ang="0">
                  <a:pos x="119" y="53"/>
                </a:cxn>
                <a:cxn ang="0">
                  <a:pos x="113" y="53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19" y="53"/>
                </a:cxn>
                <a:cxn ang="0">
                  <a:pos x="113" y="53"/>
                </a:cxn>
                <a:cxn ang="0">
                  <a:pos x="116" y="53"/>
                </a:cxn>
                <a:cxn ang="0">
                  <a:pos x="0" y="1"/>
                </a:cxn>
                <a:cxn ang="0">
                  <a:pos x="1" y="4"/>
                </a:cxn>
                <a:cxn ang="0">
                  <a:pos x="113" y="53"/>
                </a:cxn>
              </a:cxnLst>
              <a:rect l="0" t="0" r="r" b="b"/>
              <a:pathLst>
                <a:path w="119" h="53">
                  <a:moveTo>
                    <a:pt x="119" y="53"/>
                  </a:moveTo>
                  <a:lnTo>
                    <a:pt x="113" y="53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1"/>
                  </a:lnTo>
                  <a:lnTo>
                    <a:pt x="119" y="53"/>
                  </a:lnTo>
                  <a:close/>
                  <a:moveTo>
                    <a:pt x="113" y="53"/>
                  </a:moveTo>
                  <a:lnTo>
                    <a:pt x="116" y="53"/>
                  </a:lnTo>
                  <a:lnTo>
                    <a:pt x="0" y="1"/>
                  </a:lnTo>
                  <a:lnTo>
                    <a:pt x="1" y="4"/>
                  </a:lnTo>
                  <a:lnTo>
                    <a:pt x="113" y="5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5" name="Freeform 113">
              <a:extLst>
                <a:ext uri="{FF2B5EF4-FFF2-40B4-BE49-F238E27FC236}">
                  <a16:creationId xmlns:a16="http://schemas.microsoft.com/office/drawing/2014/main" id="{F587DFE9-E2F5-4992-BCDC-2B16804CA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903288" y="3319463"/>
              <a:ext cx="2222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1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6" name="Freeform 114">
              <a:extLst>
                <a:ext uri="{FF2B5EF4-FFF2-40B4-BE49-F238E27FC236}">
                  <a16:creationId xmlns:a16="http://schemas.microsoft.com/office/drawing/2014/main" id="{CF2FF0F2-6E71-4074-9779-3DB43905A8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04876" y="3319463"/>
              <a:ext cx="23813" cy="17463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1"/>
                </a:cxn>
                <a:cxn ang="0">
                  <a:pos x="1" y="10"/>
                </a:cxn>
                <a:cxn ang="0">
                  <a:pos x="15" y="10"/>
                </a:cxn>
                <a:cxn ang="0">
                  <a:pos x="15" y="1"/>
                </a:cxn>
                <a:cxn ang="0">
                  <a:pos x="1" y="1"/>
                </a:cxn>
                <a:cxn ang="0">
                  <a:pos x="1" y="10"/>
                </a:cxn>
              </a:cxnLst>
              <a:rect l="0" t="0" r="r" b="b"/>
              <a:pathLst>
                <a:path w="15" h="11">
                  <a:moveTo>
                    <a:pt x="1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  <a:moveTo>
                    <a:pt x="1" y="10"/>
                  </a:moveTo>
                  <a:lnTo>
                    <a:pt x="15" y="10"/>
                  </a:lnTo>
                  <a:lnTo>
                    <a:pt x="15" y="1"/>
                  </a:ln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7" name="Freeform 115">
              <a:extLst>
                <a:ext uri="{FF2B5EF4-FFF2-40B4-BE49-F238E27FC236}">
                  <a16:creationId xmlns:a16="http://schemas.microsoft.com/office/drawing/2014/main" id="{1788DA21-7B43-4447-82BA-10836BD18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03288" y="3319463"/>
              <a:ext cx="22225" cy="158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3" y="1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0">
                  <a:moveTo>
                    <a:pt x="1" y="0"/>
                  </a:moveTo>
                  <a:lnTo>
                    <a:pt x="14" y="10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8" name="Freeform 116">
              <a:extLst>
                <a:ext uri="{FF2B5EF4-FFF2-40B4-BE49-F238E27FC236}">
                  <a16:creationId xmlns:a16="http://schemas.microsoft.com/office/drawing/2014/main" id="{D1734746-4E5A-402A-900F-648EEB346D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04876" y="3319463"/>
              <a:ext cx="23813" cy="17463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14" y="1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5" y="10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4" y="10"/>
                </a:cxn>
              </a:cxnLst>
              <a:rect l="0" t="0" r="r" b="b"/>
              <a:pathLst>
                <a:path w="15" h="11">
                  <a:moveTo>
                    <a:pt x="15" y="11"/>
                  </a:moveTo>
                  <a:lnTo>
                    <a:pt x="14" y="1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5" y="10"/>
                  </a:lnTo>
                  <a:lnTo>
                    <a:pt x="15" y="11"/>
                  </a:lnTo>
                  <a:close/>
                  <a:moveTo>
                    <a:pt x="14" y="10"/>
                  </a:moveTo>
                  <a:lnTo>
                    <a:pt x="15" y="10"/>
                  </a:lnTo>
                  <a:lnTo>
                    <a:pt x="15" y="1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29" name="Freeform 117">
              <a:extLst>
                <a:ext uri="{FF2B5EF4-FFF2-40B4-BE49-F238E27FC236}">
                  <a16:creationId xmlns:a16="http://schemas.microsoft.com/office/drawing/2014/main" id="{763885F7-82CC-434C-B25C-495A1D7C6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1063" y="3319463"/>
              <a:ext cx="23813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15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0">
                  <a:moveTo>
                    <a:pt x="0" y="0"/>
                  </a:moveTo>
                  <a:lnTo>
                    <a:pt x="15" y="0"/>
                  </a:lnTo>
                  <a:lnTo>
                    <a:pt x="1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0" name="Freeform 118">
              <a:extLst>
                <a:ext uri="{FF2B5EF4-FFF2-40B4-BE49-F238E27FC236}">
                  <a16:creationId xmlns:a16="http://schemas.microsoft.com/office/drawing/2014/main" id="{AB8DE908-734D-4C54-AD34-CA48D2975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81063" y="3319463"/>
              <a:ext cx="23813" cy="17463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1"/>
                </a:cxn>
                <a:cxn ang="0">
                  <a:pos x="0" y="10"/>
                </a:cxn>
                <a:cxn ang="0">
                  <a:pos x="14" y="10"/>
                </a:cxn>
                <a:cxn ang="0">
                  <a:pos x="14" y="1"/>
                </a:cxn>
                <a:cxn ang="0">
                  <a:pos x="0" y="1"/>
                </a:cxn>
                <a:cxn ang="0">
                  <a:pos x="0" y="10"/>
                </a:cxn>
              </a:cxnLst>
              <a:rect l="0" t="0" r="r" b="b"/>
              <a:pathLst>
                <a:path w="15" h="11">
                  <a:moveTo>
                    <a:pt x="1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  <a:moveTo>
                    <a:pt x="0" y="10"/>
                  </a:moveTo>
                  <a:lnTo>
                    <a:pt x="14" y="10"/>
                  </a:lnTo>
                  <a:lnTo>
                    <a:pt x="14" y="1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1" name="Freeform 119">
              <a:extLst>
                <a:ext uri="{FF2B5EF4-FFF2-40B4-BE49-F238E27FC236}">
                  <a16:creationId xmlns:a16="http://schemas.microsoft.com/office/drawing/2014/main" id="{4265AB66-6C2F-4691-A3A5-5B055C103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1063" y="3319463"/>
              <a:ext cx="23813" cy="158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5" h="10">
                  <a:moveTo>
                    <a:pt x="1" y="0"/>
                  </a:moveTo>
                  <a:lnTo>
                    <a:pt x="15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2" name="Freeform 120">
              <a:extLst>
                <a:ext uri="{FF2B5EF4-FFF2-40B4-BE49-F238E27FC236}">
                  <a16:creationId xmlns:a16="http://schemas.microsoft.com/office/drawing/2014/main" id="{42C2A6A5-BE46-4484-B2E6-57A251A76B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81063" y="3319463"/>
              <a:ext cx="23813" cy="17463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14" y="1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5" y="10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4" y="10"/>
                </a:cxn>
              </a:cxnLst>
              <a:rect l="0" t="0" r="r" b="b"/>
              <a:pathLst>
                <a:path w="15" h="11">
                  <a:moveTo>
                    <a:pt x="15" y="11"/>
                  </a:moveTo>
                  <a:lnTo>
                    <a:pt x="14" y="1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5" y="10"/>
                  </a:lnTo>
                  <a:lnTo>
                    <a:pt x="15" y="11"/>
                  </a:lnTo>
                  <a:close/>
                  <a:moveTo>
                    <a:pt x="14" y="10"/>
                  </a:moveTo>
                  <a:lnTo>
                    <a:pt x="14" y="10"/>
                  </a:lnTo>
                  <a:lnTo>
                    <a:pt x="14" y="1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3" name="Freeform 121">
              <a:extLst>
                <a:ext uri="{FF2B5EF4-FFF2-40B4-BE49-F238E27FC236}">
                  <a16:creationId xmlns:a16="http://schemas.microsoft.com/office/drawing/2014/main" id="{D7C30518-5B94-45EA-9D64-564696410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57251" y="3319463"/>
              <a:ext cx="23813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15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0">
                  <a:moveTo>
                    <a:pt x="0" y="0"/>
                  </a:moveTo>
                  <a:lnTo>
                    <a:pt x="15" y="0"/>
                  </a:lnTo>
                  <a:lnTo>
                    <a:pt x="1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4" name="Freeform 122">
              <a:extLst>
                <a:ext uri="{FF2B5EF4-FFF2-40B4-BE49-F238E27FC236}">
                  <a16:creationId xmlns:a16="http://schemas.microsoft.com/office/drawing/2014/main" id="{80BE2E58-7B63-4CCE-84AB-E796BB102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58838" y="3319463"/>
              <a:ext cx="25400" cy="17463"/>
            </a:xfrm>
            <a:custGeom>
              <a:avLst/>
              <a:gdLst/>
              <a:ahLst/>
              <a:cxnLst>
                <a:cxn ang="0">
                  <a:pos x="16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" y="10"/>
                </a:cxn>
                <a:cxn ang="0">
                  <a:pos x="15" y="10"/>
                </a:cxn>
                <a:cxn ang="0">
                  <a:pos x="15" y="1"/>
                </a:cxn>
                <a:cxn ang="0">
                  <a:pos x="1" y="1"/>
                </a:cxn>
                <a:cxn ang="0">
                  <a:pos x="1" y="10"/>
                </a:cxn>
              </a:cxnLst>
              <a:rect l="0" t="0" r="r" b="b"/>
              <a:pathLst>
                <a:path w="16" h="11">
                  <a:moveTo>
                    <a:pt x="1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1"/>
                  </a:lnTo>
                  <a:close/>
                  <a:moveTo>
                    <a:pt x="1" y="10"/>
                  </a:moveTo>
                  <a:lnTo>
                    <a:pt x="15" y="10"/>
                  </a:lnTo>
                  <a:lnTo>
                    <a:pt x="15" y="1"/>
                  </a:ln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5" name="Freeform 123">
              <a:extLst>
                <a:ext uri="{FF2B5EF4-FFF2-40B4-BE49-F238E27FC236}">
                  <a16:creationId xmlns:a16="http://schemas.microsoft.com/office/drawing/2014/main" id="{92CCEEED-DBCE-439F-A03C-FBBFAAC90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57251" y="3319463"/>
              <a:ext cx="23813" cy="158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5" h="10">
                  <a:moveTo>
                    <a:pt x="1" y="0"/>
                  </a:moveTo>
                  <a:lnTo>
                    <a:pt x="15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6" name="Freeform 124">
              <a:extLst>
                <a:ext uri="{FF2B5EF4-FFF2-40B4-BE49-F238E27FC236}">
                  <a16:creationId xmlns:a16="http://schemas.microsoft.com/office/drawing/2014/main" id="{CA2BB60C-032B-4782-8D88-9D9EFCBCF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58838" y="3319463"/>
              <a:ext cx="25400" cy="17463"/>
            </a:xfrm>
            <a:custGeom>
              <a:avLst/>
              <a:gdLst/>
              <a:ahLst/>
              <a:cxnLst>
                <a:cxn ang="0">
                  <a:pos x="16" y="11"/>
                </a:cxn>
                <a:cxn ang="0">
                  <a:pos x="15" y="1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6" y="10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5" y="10"/>
                </a:cxn>
              </a:cxnLst>
              <a:rect l="0" t="0" r="r" b="b"/>
              <a:pathLst>
                <a:path w="16" h="11">
                  <a:moveTo>
                    <a:pt x="16" y="11"/>
                  </a:moveTo>
                  <a:lnTo>
                    <a:pt x="15" y="1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6" y="10"/>
                  </a:lnTo>
                  <a:lnTo>
                    <a:pt x="16" y="11"/>
                  </a:lnTo>
                  <a:close/>
                  <a:moveTo>
                    <a:pt x="15" y="10"/>
                  </a:moveTo>
                  <a:lnTo>
                    <a:pt x="15" y="10"/>
                  </a:lnTo>
                  <a:lnTo>
                    <a:pt x="15" y="1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5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7" name="Freeform 125">
              <a:extLst>
                <a:ext uri="{FF2B5EF4-FFF2-40B4-BE49-F238E27FC236}">
                  <a16:creationId xmlns:a16="http://schemas.microsoft.com/office/drawing/2014/main" id="{9D42AEB7-D558-4C50-AD5E-BB49D84B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3438" y="3319463"/>
              <a:ext cx="2222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1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8" name="Freeform 126">
              <a:extLst>
                <a:ext uri="{FF2B5EF4-FFF2-40B4-BE49-F238E27FC236}">
                  <a16:creationId xmlns:a16="http://schemas.microsoft.com/office/drawing/2014/main" id="{D1231F1E-94FD-4FB6-8EED-8881615C8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35026" y="3319463"/>
              <a:ext cx="23813" cy="17463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1"/>
                </a:cxn>
                <a:cxn ang="0">
                  <a:pos x="1" y="10"/>
                </a:cxn>
                <a:cxn ang="0">
                  <a:pos x="15" y="10"/>
                </a:cxn>
                <a:cxn ang="0">
                  <a:pos x="15" y="1"/>
                </a:cxn>
                <a:cxn ang="0">
                  <a:pos x="1" y="1"/>
                </a:cxn>
                <a:cxn ang="0">
                  <a:pos x="1" y="10"/>
                </a:cxn>
              </a:cxnLst>
              <a:rect l="0" t="0" r="r" b="b"/>
              <a:pathLst>
                <a:path w="15" h="11">
                  <a:moveTo>
                    <a:pt x="1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  <a:moveTo>
                    <a:pt x="1" y="10"/>
                  </a:moveTo>
                  <a:lnTo>
                    <a:pt x="15" y="10"/>
                  </a:lnTo>
                  <a:lnTo>
                    <a:pt x="15" y="1"/>
                  </a:ln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39" name="Freeform 127">
              <a:extLst>
                <a:ext uri="{FF2B5EF4-FFF2-40B4-BE49-F238E27FC236}">
                  <a16:creationId xmlns:a16="http://schemas.microsoft.com/office/drawing/2014/main" id="{97BCDE15-39E2-414D-8C4C-52DCD6CED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3438" y="3319463"/>
              <a:ext cx="22225" cy="158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3" y="1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0">
                  <a:moveTo>
                    <a:pt x="1" y="0"/>
                  </a:moveTo>
                  <a:lnTo>
                    <a:pt x="14" y="10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0" name="Freeform 128">
              <a:extLst>
                <a:ext uri="{FF2B5EF4-FFF2-40B4-BE49-F238E27FC236}">
                  <a16:creationId xmlns:a16="http://schemas.microsoft.com/office/drawing/2014/main" id="{C899D131-E2DC-480E-A024-AD060EE5D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35026" y="3319463"/>
              <a:ext cx="23813" cy="17463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14" y="1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5" y="10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4" y="10"/>
                </a:cxn>
              </a:cxnLst>
              <a:rect l="0" t="0" r="r" b="b"/>
              <a:pathLst>
                <a:path w="15" h="11">
                  <a:moveTo>
                    <a:pt x="15" y="11"/>
                  </a:moveTo>
                  <a:lnTo>
                    <a:pt x="14" y="1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5" y="10"/>
                  </a:lnTo>
                  <a:lnTo>
                    <a:pt x="15" y="11"/>
                  </a:lnTo>
                  <a:close/>
                  <a:moveTo>
                    <a:pt x="14" y="10"/>
                  </a:moveTo>
                  <a:lnTo>
                    <a:pt x="15" y="10"/>
                  </a:lnTo>
                  <a:lnTo>
                    <a:pt x="15" y="1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1" name="Freeform 129">
              <a:extLst>
                <a:ext uri="{FF2B5EF4-FFF2-40B4-BE49-F238E27FC236}">
                  <a16:creationId xmlns:a16="http://schemas.microsoft.com/office/drawing/2014/main" id="{010D7A6A-54B6-4505-A87A-4FCBF131E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1213" y="3319463"/>
              <a:ext cx="2222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1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2" name="Freeform 130">
              <a:extLst>
                <a:ext uri="{FF2B5EF4-FFF2-40B4-BE49-F238E27FC236}">
                  <a16:creationId xmlns:a16="http://schemas.microsoft.com/office/drawing/2014/main" id="{9B23CBEB-9A6A-4A69-BBA5-AE9D57AB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11213" y="3319463"/>
              <a:ext cx="23813" cy="17463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1"/>
                </a:cxn>
                <a:cxn ang="0">
                  <a:pos x="0" y="10"/>
                </a:cxn>
                <a:cxn ang="0">
                  <a:pos x="14" y="10"/>
                </a:cxn>
                <a:cxn ang="0">
                  <a:pos x="14" y="1"/>
                </a:cxn>
                <a:cxn ang="0">
                  <a:pos x="0" y="1"/>
                </a:cxn>
                <a:cxn ang="0">
                  <a:pos x="0" y="10"/>
                </a:cxn>
              </a:cxnLst>
              <a:rect l="0" t="0" r="r" b="b"/>
              <a:pathLst>
                <a:path w="15" h="11">
                  <a:moveTo>
                    <a:pt x="1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1"/>
                  </a:lnTo>
                  <a:close/>
                  <a:moveTo>
                    <a:pt x="0" y="10"/>
                  </a:moveTo>
                  <a:lnTo>
                    <a:pt x="14" y="10"/>
                  </a:lnTo>
                  <a:lnTo>
                    <a:pt x="14" y="1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3" name="Freeform 131">
              <a:extLst>
                <a:ext uri="{FF2B5EF4-FFF2-40B4-BE49-F238E27FC236}">
                  <a16:creationId xmlns:a16="http://schemas.microsoft.com/office/drawing/2014/main" id="{87AF9F3C-2C51-413C-8719-81FC8C9A8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1213" y="3319463"/>
              <a:ext cx="22225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10">
                  <a:moveTo>
                    <a:pt x="2" y="0"/>
                  </a:move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4" name="Freeform 132">
              <a:extLst>
                <a:ext uri="{FF2B5EF4-FFF2-40B4-BE49-F238E27FC236}">
                  <a16:creationId xmlns:a16="http://schemas.microsoft.com/office/drawing/2014/main" id="{C39BDB25-4336-4977-8364-43E711D15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11213" y="3319463"/>
              <a:ext cx="23813" cy="17463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14" y="1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5" y="10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4" y="10"/>
                </a:cxn>
              </a:cxnLst>
              <a:rect l="0" t="0" r="r" b="b"/>
              <a:pathLst>
                <a:path w="15" h="11">
                  <a:moveTo>
                    <a:pt x="15" y="11"/>
                  </a:moveTo>
                  <a:lnTo>
                    <a:pt x="14" y="1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5" y="10"/>
                  </a:lnTo>
                  <a:lnTo>
                    <a:pt x="15" y="11"/>
                  </a:lnTo>
                  <a:close/>
                  <a:moveTo>
                    <a:pt x="14" y="10"/>
                  </a:moveTo>
                  <a:lnTo>
                    <a:pt x="14" y="10"/>
                  </a:lnTo>
                  <a:lnTo>
                    <a:pt x="14" y="1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5" name="Freeform 133">
              <a:extLst>
                <a:ext uri="{FF2B5EF4-FFF2-40B4-BE49-F238E27FC236}">
                  <a16:creationId xmlns:a16="http://schemas.microsoft.com/office/drawing/2014/main" id="{0738E0BC-8937-42D9-9F92-7931E67F1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7401" y="3319463"/>
              <a:ext cx="2222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1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6" name="Freeform 134">
              <a:extLst>
                <a:ext uri="{FF2B5EF4-FFF2-40B4-BE49-F238E27FC236}">
                  <a16:creationId xmlns:a16="http://schemas.microsoft.com/office/drawing/2014/main" id="{99ABEEE7-4825-4214-ABB4-93CAB23B96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8988" y="3319463"/>
              <a:ext cx="25400" cy="17463"/>
            </a:xfrm>
            <a:custGeom>
              <a:avLst/>
              <a:gdLst/>
              <a:ahLst/>
              <a:cxnLst>
                <a:cxn ang="0">
                  <a:pos x="16" y="11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" y="10"/>
                </a:cxn>
                <a:cxn ang="0">
                  <a:pos x="15" y="10"/>
                </a:cxn>
                <a:cxn ang="0">
                  <a:pos x="15" y="1"/>
                </a:cxn>
                <a:cxn ang="0">
                  <a:pos x="1" y="1"/>
                </a:cxn>
                <a:cxn ang="0">
                  <a:pos x="1" y="10"/>
                </a:cxn>
              </a:cxnLst>
              <a:rect l="0" t="0" r="r" b="b"/>
              <a:pathLst>
                <a:path w="16" h="11">
                  <a:moveTo>
                    <a:pt x="1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1"/>
                  </a:lnTo>
                  <a:close/>
                  <a:moveTo>
                    <a:pt x="1" y="10"/>
                  </a:moveTo>
                  <a:lnTo>
                    <a:pt x="15" y="10"/>
                  </a:lnTo>
                  <a:lnTo>
                    <a:pt x="15" y="1"/>
                  </a:ln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7" name="Freeform 135">
              <a:extLst>
                <a:ext uri="{FF2B5EF4-FFF2-40B4-BE49-F238E27FC236}">
                  <a16:creationId xmlns:a16="http://schemas.microsoft.com/office/drawing/2014/main" id="{175DC759-81A8-4AD0-B258-552860C2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7401" y="3319463"/>
              <a:ext cx="22225" cy="158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0">
                  <a:moveTo>
                    <a:pt x="1" y="0"/>
                  </a:move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8" name="Freeform 136">
              <a:extLst>
                <a:ext uri="{FF2B5EF4-FFF2-40B4-BE49-F238E27FC236}">
                  <a16:creationId xmlns:a16="http://schemas.microsoft.com/office/drawing/2014/main" id="{E0936CA4-21BE-4601-B6F5-FFC0673584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8988" y="3319463"/>
              <a:ext cx="25400" cy="17463"/>
            </a:xfrm>
            <a:custGeom>
              <a:avLst/>
              <a:gdLst/>
              <a:ahLst/>
              <a:cxnLst>
                <a:cxn ang="0">
                  <a:pos x="16" y="11"/>
                </a:cxn>
                <a:cxn ang="0">
                  <a:pos x="15" y="1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6" y="10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5" y="10"/>
                </a:cxn>
              </a:cxnLst>
              <a:rect l="0" t="0" r="r" b="b"/>
              <a:pathLst>
                <a:path w="16" h="11">
                  <a:moveTo>
                    <a:pt x="16" y="11"/>
                  </a:moveTo>
                  <a:lnTo>
                    <a:pt x="15" y="1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6" y="10"/>
                  </a:lnTo>
                  <a:lnTo>
                    <a:pt x="16" y="11"/>
                  </a:lnTo>
                  <a:close/>
                  <a:moveTo>
                    <a:pt x="15" y="10"/>
                  </a:moveTo>
                  <a:lnTo>
                    <a:pt x="15" y="10"/>
                  </a:lnTo>
                  <a:lnTo>
                    <a:pt x="15" y="1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5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49" name="Freeform 137">
              <a:extLst>
                <a:ext uri="{FF2B5EF4-FFF2-40B4-BE49-F238E27FC236}">
                  <a16:creationId xmlns:a16="http://schemas.microsoft.com/office/drawing/2014/main" id="{FA6A4D12-DB1F-44C9-B0E5-14F70CE87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5176" y="3317875"/>
              <a:ext cx="6350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0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0" name="Freeform 138">
              <a:extLst>
                <a:ext uri="{FF2B5EF4-FFF2-40B4-BE49-F238E27FC236}">
                  <a16:creationId xmlns:a16="http://schemas.microsoft.com/office/drawing/2014/main" id="{B3560B31-D727-46EA-BDE9-B788CABD59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5176" y="3317875"/>
              <a:ext cx="6350" cy="19050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12"/>
                </a:cxn>
                <a:cxn ang="0">
                  <a:pos x="1" y="11"/>
                </a:cxn>
                <a:cxn ang="0">
                  <a:pos x="4" y="11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1" y="11"/>
                </a:cxn>
              </a:cxnLst>
              <a:rect l="0" t="0" r="r" b="b"/>
              <a:pathLst>
                <a:path w="4" h="12">
                  <a:moveTo>
                    <a:pt x="4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12"/>
                  </a:lnTo>
                  <a:close/>
                  <a:moveTo>
                    <a:pt x="1" y="11"/>
                  </a:moveTo>
                  <a:lnTo>
                    <a:pt x="4" y="11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1" name="Freeform 139">
              <a:extLst>
                <a:ext uri="{FF2B5EF4-FFF2-40B4-BE49-F238E27FC236}">
                  <a16:creationId xmlns:a16="http://schemas.microsoft.com/office/drawing/2014/main" id="{C3EFB445-F909-47FF-9CF3-B6E6FA851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5163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2" name="Freeform 140">
              <a:extLst>
                <a:ext uri="{FF2B5EF4-FFF2-40B4-BE49-F238E27FC236}">
                  <a16:creationId xmlns:a16="http://schemas.microsoft.com/office/drawing/2014/main" id="{D75CA085-0616-42BB-A718-2DE076C8A1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65163" y="3313113"/>
              <a:ext cx="26988" cy="2222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0" y="1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0" y="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3" name="Freeform 141">
              <a:extLst>
                <a:ext uri="{FF2B5EF4-FFF2-40B4-BE49-F238E27FC236}">
                  <a16:creationId xmlns:a16="http://schemas.microsoft.com/office/drawing/2014/main" id="{725086EC-2B20-4051-84B7-FBCB240D2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5163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4" name="Freeform 142">
              <a:extLst>
                <a:ext uri="{FF2B5EF4-FFF2-40B4-BE49-F238E27FC236}">
                  <a16:creationId xmlns:a16="http://schemas.microsoft.com/office/drawing/2014/main" id="{31829B9D-DE28-4056-907C-56D85B72E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65163" y="3313113"/>
              <a:ext cx="26988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2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" y="14"/>
                  </a:lnTo>
                  <a:close/>
                  <a:moveTo>
                    <a:pt x="0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5" name="Freeform 143">
              <a:extLst>
                <a:ext uri="{FF2B5EF4-FFF2-40B4-BE49-F238E27FC236}">
                  <a16:creationId xmlns:a16="http://schemas.microsoft.com/office/drawing/2014/main" id="{81578582-0CC1-4910-9C47-EDBE1659F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8176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6" name="Freeform 144">
              <a:extLst>
                <a:ext uri="{FF2B5EF4-FFF2-40B4-BE49-F238E27FC236}">
                  <a16:creationId xmlns:a16="http://schemas.microsoft.com/office/drawing/2014/main" id="{F4AC98C5-816A-4476-8064-28F8D7E310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8176" y="3313113"/>
              <a:ext cx="28575" cy="22225"/>
            </a:xfrm>
            <a:custGeom>
              <a:avLst/>
              <a:gdLst/>
              <a:ahLst/>
              <a:cxnLst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1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1" y="1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1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1" y="1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7" name="Freeform 145">
              <a:extLst>
                <a:ext uri="{FF2B5EF4-FFF2-40B4-BE49-F238E27FC236}">
                  <a16:creationId xmlns:a16="http://schemas.microsoft.com/office/drawing/2014/main" id="{A6567577-9A87-4CAF-8448-24335E6E4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8176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8" name="Freeform 146">
              <a:extLst>
                <a:ext uri="{FF2B5EF4-FFF2-40B4-BE49-F238E27FC236}">
                  <a16:creationId xmlns:a16="http://schemas.microsoft.com/office/drawing/2014/main" id="{4C54D2D5-2A86-43E6-8A95-3589BFF1CE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8176" y="3313113"/>
              <a:ext cx="28575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" y="13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" y="14"/>
                  </a:lnTo>
                  <a:close/>
                  <a:moveTo>
                    <a:pt x="1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" y="13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59" name="Freeform 147">
              <a:extLst>
                <a:ext uri="{FF2B5EF4-FFF2-40B4-BE49-F238E27FC236}">
                  <a16:creationId xmlns:a16="http://schemas.microsoft.com/office/drawing/2014/main" id="{A7CDD881-4844-4129-9555-7B4853685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1188" y="3313113"/>
              <a:ext cx="2857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14">
                  <a:moveTo>
                    <a:pt x="0" y="0"/>
                  </a:moveTo>
                  <a:lnTo>
                    <a:pt x="18" y="0"/>
                  </a:lnTo>
                  <a:lnTo>
                    <a:pt x="18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0" name="Freeform 148">
              <a:extLst>
                <a:ext uri="{FF2B5EF4-FFF2-40B4-BE49-F238E27FC236}">
                  <a16:creationId xmlns:a16="http://schemas.microsoft.com/office/drawing/2014/main" id="{81E13C84-AA08-47B0-98C2-6F9A4EA95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11188" y="3313113"/>
              <a:ext cx="28575" cy="22225"/>
            </a:xfrm>
            <a:custGeom>
              <a:avLst/>
              <a:gdLst/>
              <a:ahLst/>
              <a:cxnLst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1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1" y="1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1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1" y="1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1" name="Freeform 149">
              <a:extLst>
                <a:ext uri="{FF2B5EF4-FFF2-40B4-BE49-F238E27FC236}">
                  <a16:creationId xmlns:a16="http://schemas.microsoft.com/office/drawing/2014/main" id="{9F35B8F3-1C97-459B-AA61-4BB42A2E2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1188" y="3313113"/>
              <a:ext cx="28575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8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2" name="Freeform 150">
              <a:extLst>
                <a:ext uri="{FF2B5EF4-FFF2-40B4-BE49-F238E27FC236}">
                  <a16:creationId xmlns:a16="http://schemas.microsoft.com/office/drawing/2014/main" id="{085A2524-66A0-45DD-A90D-BAFA1BDD67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11188" y="3313113"/>
              <a:ext cx="28575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" y="13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" y="14"/>
                  </a:lnTo>
                  <a:close/>
                  <a:moveTo>
                    <a:pt x="1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" y="13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3" name="Freeform 151">
              <a:extLst>
                <a:ext uri="{FF2B5EF4-FFF2-40B4-BE49-F238E27FC236}">
                  <a16:creationId xmlns:a16="http://schemas.microsoft.com/office/drawing/2014/main" id="{1A5D6A3F-C475-443A-8895-4C343BB04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2613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4" name="Freeform 152">
              <a:extLst>
                <a:ext uri="{FF2B5EF4-FFF2-40B4-BE49-F238E27FC236}">
                  <a16:creationId xmlns:a16="http://schemas.microsoft.com/office/drawing/2014/main" id="{6E8AD69E-5D84-4C79-8F4D-CDFAC8342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82613" y="3313113"/>
              <a:ext cx="26988" cy="2222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0" y="1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0" y="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5" name="Freeform 153">
              <a:extLst>
                <a:ext uri="{FF2B5EF4-FFF2-40B4-BE49-F238E27FC236}">
                  <a16:creationId xmlns:a16="http://schemas.microsoft.com/office/drawing/2014/main" id="{9E7EADC6-AD55-46CA-B526-CB7071D03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2613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6" name="Freeform 154">
              <a:extLst>
                <a:ext uri="{FF2B5EF4-FFF2-40B4-BE49-F238E27FC236}">
                  <a16:creationId xmlns:a16="http://schemas.microsoft.com/office/drawing/2014/main" id="{36E34FFC-A7D0-42B1-859A-1816D2CE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82613" y="3313113"/>
              <a:ext cx="26988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2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" y="14"/>
                  </a:lnTo>
                  <a:close/>
                  <a:moveTo>
                    <a:pt x="0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7" name="Freeform 155">
              <a:extLst>
                <a:ext uri="{FF2B5EF4-FFF2-40B4-BE49-F238E27FC236}">
                  <a16:creationId xmlns:a16="http://schemas.microsoft.com/office/drawing/2014/main" id="{1EB2D889-1905-497B-8498-3046A13D6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5626" y="3313113"/>
              <a:ext cx="2857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14">
                  <a:moveTo>
                    <a:pt x="0" y="0"/>
                  </a:moveTo>
                  <a:lnTo>
                    <a:pt x="18" y="0"/>
                  </a:lnTo>
                  <a:lnTo>
                    <a:pt x="18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8" name="Freeform 156">
              <a:extLst>
                <a:ext uri="{FF2B5EF4-FFF2-40B4-BE49-F238E27FC236}">
                  <a16:creationId xmlns:a16="http://schemas.microsoft.com/office/drawing/2014/main" id="{42B61113-300A-47C7-8325-59D891DDF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55626" y="3313113"/>
              <a:ext cx="28575" cy="22225"/>
            </a:xfrm>
            <a:custGeom>
              <a:avLst/>
              <a:gdLst/>
              <a:ahLst/>
              <a:cxnLst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1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1" y="1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1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1" y="1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69" name="Freeform 157">
              <a:extLst>
                <a:ext uri="{FF2B5EF4-FFF2-40B4-BE49-F238E27FC236}">
                  <a16:creationId xmlns:a16="http://schemas.microsoft.com/office/drawing/2014/main" id="{3EC702E3-3D8A-469E-A545-D6D91774F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5626" y="3313113"/>
              <a:ext cx="28575" cy="2222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8" h="14">
                  <a:moveTo>
                    <a:pt x="17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0" name="Freeform 158">
              <a:extLst>
                <a:ext uri="{FF2B5EF4-FFF2-40B4-BE49-F238E27FC236}">
                  <a16:creationId xmlns:a16="http://schemas.microsoft.com/office/drawing/2014/main" id="{402BF841-2402-4685-9808-5828AB063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55626" y="3313113"/>
              <a:ext cx="28575" cy="22225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7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2" y="14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" y="13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2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" y="14"/>
                  </a:lnTo>
                  <a:close/>
                  <a:moveTo>
                    <a:pt x="1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" y="13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1" name="Freeform 159">
              <a:extLst>
                <a:ext uri="{FF2B5EF4-FFF2-40B4-BE49-F238E27FC236}">
                  <a16:creationId xmlns:a16="http://schemas.microsoft.com/office/drawing/2014/main" id="{5AD2C18D-DD3D-44D9-B0F5-0179A1D05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7051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2" name="Freeform 160">
              <a:extLst>
                <a:ext uri="{FF2B5EF4-FFF2-40B4-BE49-F238E27FC236}">
                  <a16:creationId xmlns:a16="http://schemas.microsoft.com/office/drawing/2014/main" id="{B7F6D1A1-BF4B-4B9A-B73C-3997D346C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27051" y="3313113"/>
              <a:ext cx="26988" cy="2222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0" y="1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0" y="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3" name="Freeform 161">
              <a:extLst>
                <a:ext uri="{FF2B5EF4-FFF2-40B4-BE49-F238E27FC236}">
                  <a16:creationId xmlns:a16="http://schemas.microsoft.com/office/drawing/2014/main" id="{CDD73B0C-26B9-4FF6-9F2E-61ABE1355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7051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4" name="Freeform 162">
              <a:extLst>
                <a:ext uri="{FF2B5EF4-FFF2-40B4-BE49-F238E27FC236}">
                  <a16:creationId xmlns:a16="http://schemas.microsoft.com/office/drawing/2014/main" id="{C4D7C78E-AA8C-4A0D-9F22-663012ECDB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27051" y="3313113"/>
              <a:ext cx="26988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2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" y="14"/>
                  </a:lnTo>
                  <a:close/>
                  <a:moveTo>
                    <a:pt x="0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5" name="Freeform 163">
              <a:extLst>
                <a:ext uri="{FF2B5EF4-FFF2-40B4-BE49-F238E27FC236}">
                  <a16:creationId xmlns:a16="http://schemas.microsoft.com/office/drawing/2014/main" id="{75ED4122-7B65-4FC9-B338-9D5C76AD6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8476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6" name="Freeform 164">
              <a:extLst>
                <a:ext uri="{FF2B5EF4-FFF2-40B4-BE49-F238E27FC236}">
                  <a16:creationId xmlns:a16="http://schemas.microsoft.com/office/drawing/2014/main" id="{AF428EE9-268E-4FCD-B02B-3970D53470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0063" y="3313113"/>
              <a:ext cx="28575" cy="22225"/>
            </a:xfrm>
            <a:custGeom>
              <a:avLst/>
              <a:gdLst/>
              <a:ahLst/>
              <a:cxnLst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1" y="14"/>
                </a:cxn>
                <a:cxn ang="0">
                  <a:pos x="18" y="14"/>
                </a:cxn>
                <a:cxn ang="0">
                  <a:pos x="18" y="1"/>
                </a:cxn>
                <a:cxn ang="0">
                  <a:pos x="1" y="1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1" y="14"/>
                  </a:moveTo>
                  <a:lnTo>
                    <a:pt x="18" y="14"/>
                  </a:lnTo>
                  <a:lnTo>
                    <a:pt x="18" y="1"/>
                  </a:lnTo>
                  <a:lnTo>
                    <a:pt x="1" y="1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7" name="Freeform 165">
              <a:extLst>
                <a:ext uri="{FF2B5EF4-FFF2-40B4-BE49-F238E27FC236}">
                  <a16:creationId xmlns:a16="http://schemas.microsoft.com/office/drawing/2014/main" id="{4CA963C2-134A-4B76-A4B2-22D988A21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8476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8" name="Freeform 166">
              <a:extLst>
                <a:ext uri="{FF2B5EF4-FFF2-40B4-BE49-F238E27FC236}">
                  <a16:creationId xmlns:a16="http://schemas.microsoft.com/office/drawing/2014/main" id="{33446F23-CD9B-41A6-84BB-1C4FE062C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0063" y="3313113"/>
              <a:ext cx="28575" cy="22225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7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2" y="14"/>
                </a:cxn>
                <a:cxn ang="0">
                  <a:pos x="1" y="14"/>
                </a:cxn>
                <a:cxn ang="0">
                  <a:pos x="2" y="14"/>
                </a:cxn>
                <a:cxn ang="0">
                  <a:pos x="18" y="2"/>
                </a:cxn>
                <a:cxn ang="0">
                  <a:pos x="18" y="1"/>
                </a:cxn>
                <a:cxn ang="0">
                  <a:pos x="17" y="1"/>
                </a:cxn>
                <a:cxn ang="0">
                  <a:pos x="1" y="13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2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" y="14"/>
                  </a:lnTo>
                  <a:close/>
                  <a:moveTo>
                    <a:pt x="1" y="14"/>
                  </a:moveTo>
                  <a:lnTo>
                    <a:pt x="2" y="14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" y="13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79" name="Freeform 167">
              <a:extLst>
                <a:ext uri="{FF2B5EF4-FFF2-40B4-BE49-F238E27FC236}">
                  <a16:creationId xmlns:a16="http://schemas.microsoft.com/office/drawing/2014/main" id="{280D26C4-21F3-47FF-AC30-79B7B20EC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1488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0" name="Freeform 168">
              <a:extLst>
                <a:ext uri="{FF2B5EF4-FFF2-40B4-BE49-F238E27FC236}">
                  <a16:creationId xmlns:a16="http://schemas.microsoft.com/office/drawing/2014/main" id="{E1B03221-5378-435C-B377-C9F39D55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71488" y="3313113"/>
              <a:ext cx="28575" cy="22225"/>
            </a:xfrm>
            <a:custGeom>
              <a:avLst/>
              <a:gdLst/>
              <a:ahLst/>
              <a:cxnLst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0" y="1"/>
                </a:cxn>
                <a:cxn ang="0">
                  <a:pos x="0" y="14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0" y="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1" name="Freeform 169">
              <a:extLst>
                <a:ext uri="{FF2B5EF4-FFF2-40B4-BE49-F238E27FC236}">
                  <a16:creationId xmlns:a16="http://schemas.microsoft.com/office/drawing/2014/main" id="{9A19F2A7-E26D-424A-BD35-B08D527FD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1488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2" name="Freeform 170">
              <a:extLst>
                <a:ext uri="{FF2B5EF4-FFF2-40B4-BE49-F238E27FC236}">
                  <a16:creationId xmlns:a16="http://schemas.microsoft.com/office/drawing/2014/main" id="{2FD96953-09D6-447E-9BFC-661501488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71488" y="3313113"/>
              <a:ext cx="28575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8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" y="14"/>
                  </a:lnTo>
                  <a:close/>
                  <a:moveTo>
                    <a:pt x="0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3" name="Freeform 171">
              <a:extLst>
                <a:ext uri="{FF2B5EF4-FFF2-40B4-BE49-F238E27FC236}">
                  <a16:creationId xmlns:a16="http://schemas.microsoft.com/office/drawing/2014/main" id="{DF557A0C-0F62-4808-9ADD-A4295AFA6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4" name="Freeform 172">
              <a:extLst>
                <a:ext uri="{FF2B5EF4-FFF2-40B4-BE49-F238E27FC236}">
                  <a16:creationId xmlns:a16="http://schemas.microsoft.com/office/drawing/2014/main" id="{6E6FA674-F198-4BF8-8184-39F9FCA038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4501" y="3313113"/>
              <a:ext cx="28575" cy="22225"/>
            </a:xfrm>
            <a:custGeom>
              <a:avLst/>
              <a:gdLst/>
              <a:ahLst/>
              <a:cxnLst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1" y="14"/>
                </a:cxn>
                <a:cxn ang="0">
                  <a:pos x="18" y="14"/>
                </a:cxn>
                <a:cxn ang="0">
                  <a:pos x="18" y="1"/>
                </a:cxn>
                <a:cxn ang="0">
                  <a:pos x="1" y="1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1" y="14"/>
                  </a:moveTo>
                  <a:lnTo>
                    <a:pt x="18" y="14"/>
                  </a:lnTo>
                  <a:lnTo>
                    <a:pt x="18" y="1"/>
                  </a:lnTo>
                  <a:lnTo>
                    <a:pt x="1" y="1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5" name="Freeform 173">
              <a:extLst>
                <a:ext uri="{FF2B5EF4-FFF2-40B4-BE49-F238E27FC236}">
                  <a16:creationId xmlns:a16="http://schemas.microsoft.com/office/drawing/2014/main" id="{7861B028-223A-4988-9DFD-E1FD288A5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913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6" name="Freeform 174">
              <a:extLst>
                <a:ext uri="{FF2B5EF4-FFF2-40B4-BE49-F238E27FC236}">
                  <a16:creationId xmlns:a16="http://schemas.microsoft.com/office/drawing/2014/main" id="{F6CC78B0-BB88-4A93-85BD-C44D036C70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4501" y="3313113"/>
              <a:ext cx="28575" cy="22225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1" y="13"/>
                </a:cxn>
                <a:cxn ang="0">
                  <a:pos x="17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2" y="14"/>
                </a:cxn>
                <a:cxn ang="0">
                  <a:pos x="1" y="14"/>
                </a:cxn>
                <a:cxn ang="0">
                  <a:pos x="2" y="14"/>
                </a:cxn>
                <a:cxn ang="0">
                  <a:pos x="18" y="2"/>
                </a:cxn>
                <a:cxn ang="0">
                  <a:pos x="18" y="1"/>
                </a:cxn>
                <a:cxn ang="0">
                  <a:pos x="17" y="1"/>
                </a:cxn>
                <a:cxn ang="0">
                  <a:pos x="1" y="13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2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" y="14"/>
                  </a:lnTo>
                  <a:close/>
                  <a:moveTo>
                    <a:pt x="1" y="14"/>
                  </a:moveTo>
                  <a:lnTo>
                    <a:pt x="2" y="14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" y="13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7" name="Freeform 175">
              <a:extLst>
                <a:ext uri="{FF2B5EF4-FFF2-40B4-BE49-F238E27FC236}">
                  <a16:creationId xmlns:a16="http://schemas.microsoft.com/office/drawing/2014/main" id="{C3DADB32-CD6F-4074-BE4A-D65464E16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5926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8" name="Freeform 176">
              <a:extLst>
                <a:ext uri="{FF2B5EF4-FFF2-40B4-BE49-F238E27FC236}">
                  <a16:creationId xmlns:a16="http://schemas.microsoft.com/office/drawing/2014/main" id="{934D7111-8C6C-41F7-90E0-65B11E443E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5926" y="3313113"/>
              <a:ext cx="28575" cy="22225"/>
            </a:xfrm>
            <a:custGeom>
              <a:avLst/>
              <a:gdLst/>
              <a:ahLst/>
              <a:cxnLst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0" y="1"/>
                </a:cxn>
                <a:cxn ang="0">
                  <a:pos x="0" y="14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0" y="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89" name="Freeform 177">
              <a:extLst>
                <a:ext uri="{FF2B5EF4-FFF2-40B4-BE49-F238E27FC236}">
                  <a16:creationId xmlns:a16="http://schemas.microsoft.com/office/drawing/2014/main" id="{0D7515D9-4B29-4784-9877-95AD9C473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5926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0" name="Freeform 178">
              <a:extLst>
                <a:ext uri="{FF2B5EF4-FFF2-40B4-BE49-F238E27FC236}">
                  <a16:creationId xmlns:a16="http://schemas.microsoft.com/office/drawing/2014/main" id="{F5794FAC-7A83-494C-9251-0B1FFB9FD5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5926" y="3313113"/>
              <a:ext cx="28575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8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" y="14"/>
                  </a:lnTo>
                  <a:close/>
                  <a:moveTo>
                    <a:pt x="0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1" name="Freeform 179">
              <a:extLst>
                <a:ext uri="{FF2B5EF4-FFF2-40B4-BE49-F238E27FC236}">
                  <a16:creationId xmlns:a16="http://schemas.microsoft.com/office/drawing/2014/main" id="{637EBBAA-E7E6-4280-AA2C-978FEC4D9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351" y="3313113"/>
              <a:ext cx="269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14">
                  <a:moveTo>
                    <a:pt x="0" y="0"/>
                  </a:moveTo>
                  <a:lnTo>
                    <a:pt x="17" y="0"/>
                  </a:lnTo>
                  <a:lnTo>
                    <a:pt x="17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2" name="Freeform 180">
              <a:extLst>
                <a:ext uri="{FF2B5EF4-FFF2-40B4-BE49-F238E27FC236}">
                  <a16:creationId xmlns:a16="http://schemas.microsoft.com/office/drawing/2014/main" id="{C8F05891-5962-4049-ADD4-E798E903E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7351" y="3313113"/>
              <a:ext cx="26988" cy="2222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4"/>
                </a:cxn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0" y="1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1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14"/>
                  </a:lnTo>
                  <a:close/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0" y="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3" name="Freeform 181">
              <a:extLst>
                <a:ext uri="{FF2B5EF4-FFF2-40B4-BE49-F238E27FC236}">
                  <a16:creationId xmlns:a16="http://schemas.microsoft.com/office/drawing/2014/main" id="{2BDE32E3-C364-4684-8B00-1156371C6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351" y="3313113"/>
              <a:ext cx="26988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4" name="Freeform 182">
              <a:extLst>
                <a:ext uri="{FF2B5EF4-FFF2-40B4-BE49-F238E27FC236}">
                  <a16:creationId xmlns:a16="http://schemas.microsoft.com/office/drawing/2014/main" id="{FAC12EB8-6826-42FA-ACFC-788B45395F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7351" y="3313113"/>
              <a:ext cx="26988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2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" y="14"/>
                  </a:lnTo>
                  <a:close/>
                  <a:moveTo>
                    <a:pt x="0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5" name="Freeform 183">
              <a:extLst>
                <a:ext uri="{FF2B5EF4-FFF2-40B4-BE49-F238E27FC236}">
                  <a16:creationId xmlns:a16="http://schemas.microsoft.com/office/drawing/2014/main" id="{3BC867DA-DC13-4663-B468-2EC00D823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0363" y="3313113"/>
              <a:ext cx="2857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14">
                  <a:moveTo>
                    <a:pt x="0" y="0"/>
                  </a:moveTo>
                  <a:lnTo>
                    <a:pt x="18" y="0"/>
                  </a:lnTo>
                  <a:lnTo>
                    <a:pt x="18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6" name="Freeform 184">
              <a:extLst>
                <a:ext uri="{FF2B5EF4-FFF2-40B4-BE49-F238E27FC236}">
                  <a16:creationId xmlns:a16="http://schemas.microsoft.com/office/drawing/2014/main" id="{DA53C5DF-4A81-40BE-95FF-6CE902E16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60363" y="3313113"/>
              <a:ext cx="28575" cy="22225"/>
            </a:xfrm>
            <a:custGeom>
              <a:avLst/>
              <a:gdLst/>
              <a:ahLst/>
              <a:cxnLst>
                <a:cxn ang="0">
                  <a:pos x="18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4"/>
                </a:cxn>
                <a:cxn ang="0">
                  <a:pos x="1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1" y="1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1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1" y="1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7" name="Freeform 185">
              <a:extLst>
                <a:ext uri="{FF2B5EF4-FFF2-40B4-BE49-F238E27FC236}">
                  <a16:creationId xmlns:a16="http://schemas.microsoft.com/office/drawing/2014/main" id="{56DED0E8-3C74-4303-977B-34D33ECFB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0363" y="3313113"/>
              <a:ext cx="28575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8" h="14">
                  <a:moveTo>
                    <a:pt x="16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8" name="Freeform 186">
              <a:extLst>
                <a:ext uri="{FF2B5EF4-FFF2-40B4-BE49-F238E27FC236}">
                  <a16:creationId xmlns:a16="http://schemas.microsoft.com/office/drawing/2014/main" id="{3D107BBB-A187-4E61-8DF5-C37630B2C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60363" y="3313113"/>
              <a:ext cx="28575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" y="13"/>
                </a:cxn>
                <a:cxn ang="0">
                  <a:pos x="1" y="14"/>
                </a:cxn>
              </a:cxnLst>
              <a:rect l="0" t="0" r="r" b="b"/>
              <a:pathLst>
                <a:path w="18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" y="14"/>
                  </a:lnTo>
                  <a:close/>
                  <a:moveTo>
                    <a:pt x="1" y="14"/>
                  </a:moveTo>
                  <a:lnTo>
                    <a:pt x="1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" y="13"/>
                  </a:lnTo>
                  <a:lnTo>
                    <a:pt x="1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99" name="Freeform 187">
              <a:extLst>
                <a:ext uri="{FF2B5EF4-FFF2-40B4-BE49-F238E27FC236}">
                  <a16:creationId xmlns:a16="http://schemas.microsoft.com/office/drawing/2014/main" id="{892E129D-042D-47E0-AF50-423146D35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1788" y="3313113"/>
              <a:ext cx="2063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13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13" y="0"/>
                  </a:lnTo>
                  <a:lnTo>
                    <a:pt x="1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00" name="Freeform 188">
              <a:extLst>
                <a:ext uri="{FF2B5EF4-FFF2-40B4-BE49-F238E27FC236}">
                  <a16:creationId xmlns:a16="http://schemas.microsoft.com/office/drawing/2014/main" id="{B6E1A0CA-69E3-4B57-BDF6-18D90C29B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1788" y="3313113"/>
              <a:ext cx="20638" cy="22225"/>
            </a:xfrm>
            <a:custGeom>
              <a:avLst/>
              <a:gdLst/>
              <a:ahLst/>
              <a:cxnLst>
                <a:cxn ang="0">
                  <a:pos x="13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14"/>
                </a:cxn>
                <a:cxn ang="0">
                  <a:pos x="0" y="14"/>
                </a:cxn>
                <a:cxn ang="0">
                  <a:pos x="13" y="14"/>
                </a:cxn>
                <a:cxn ang="0">
                  <a:pos x="13" y="1"/>
                </a:cxn>
                <a:cxn ang="0">
                  <a:pos x="0" y="1"/>
                </a:cxn>
                <a:cxn ang="0">
                  <a:pos x="0" y="14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14"/>
                  </a:lnTo>
                  <a:close/>
                  <a:moveTo>
                    <a:pt x="0" y="14"/>
                  </a:moveTo>
                  <a:lnTo>
                    <a:pt x="13" y="14"/>
                  </a:lnTo>
                  <a:lnTo>
                    <a:pt x="13" y="1"/>
                  </a:lnTo>
                  <a:lnTo>
                    <a:pt x="0" y="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01" name="Freeform 189">
              <a:extLst>
                <a:ext uri="{FF2B5EF4-FFF2-40B4-BE49-F238E27FC236}">
                  <a16:creationId xmlns:a16="http://schemas.microsoft.com/office/drawing/2014/main" id="{8C226B39-1092-457A-8083-40EB925D1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1788" y="3313113"/>
              <a:ext cx="20638" cy="222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02" name="Freeform 190">
              <a:extLst>
                <a:ext uri="{FF2B5EF4-FFF2-40B4-BE49-F238E27FC236}">
                  <a16:creationId xmlns:a16="http://schemas.microsoft.com/office/drawing/2014/main" id="{DAE3668C-27BC-440A-9A22-F7451D8AA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1788" y="3313113"/>
              <a:ext cx="20638" cy="22225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13" y="2"/>
                </a:cxn>
                <a:cxn ang="0">
                  <a:pos x="13" y="1"/>
                </a:cxn>
                <a:cxn ang="0">
                  <a:pos x="12" y="1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" y="14"/>
                  </a:lnTo>
                  <a:close/>
                  <a:moveTo>
                    <a:pt x="0" y="14"/>
                  </a:moveTo>
                  <a:lnTo>
                    <a:pt x="1" y="14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03" name="Freeform 191">
              <a:extLst>
                <a:ext uri="{FF2B5EF4-FFF2-40B4-BE49-F238E27FC236}">
                  <a16:creationId xmlns:a16="http://schemas.microsoft.com/office/drawing/2014/main" id="{92A5BB9D-D6E4-4517-BCD7-1F2580627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1151" y="3321050"/>
              <a:ext cx="14288" cy="142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04" name="Freeform 192">
              <a:extLst>
                <a:ext uri="{FF2B5EF4-FFF2-40B4-BE49-F238E27FC236}">
                  <a16:creationId xmlns:a16="http://schemas.microsoft.com/office/drawing/2014/main" id="{9A66881C-0EBB-43D9-879F-1F787BBE1F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11151" y="3321050"/>
              <a:ext cx="15875" cy="1428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0" y="8"/>
                </a:cxn>
              </a:cxnLst>
              <a:rect l="0" t="0" r="r" b="b"/>
              <a:pathLst>
                <a:path w="10" h="9">
                  <a:moveTo>
                    <a:pt x="0" y="9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" y="9"/>
                  </a:lnTo>
                  <a:lnTo>
                    <a:pt x="0" y="9"/>
                  </a:lnTo>
                  <a:close/>
                  <a:moveTo>
                    <a:pt x="0" y="8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05" name="Freeform 193">
              <a:extLst>
                <a:ext uri="{FF2B5EF4-FFF2-40B4-BE49-F238E27FC236}">
                  <a16:creationId xmlns:a16="http://schemas.microsoft.com/office/drawing/2014/main" id="{721DF1DE-2E4F-4EE2-83F7-1B2B85795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5951" y="3400425"/>
              <a:ext cx="153988" cy="73025"/>
            </a:xfrm>
            <a:custGeom>
              <a:avLst/>
              <a:gdLst/>
              <a:ahLst/>
              <a:cxnLst>
                <a:cxn ang="0">
                  <a:pos x="169" y="0"/>
                </a:cxn>
                <a:cxn ang="0">
                  <a:pos x="138" y="0"/>
                </a:cxn>
                <a:cxn ang="0">
                  <a:pos x="134" y="3"/>
                </a:cxn>
                <a:cxn ang="0">
                  <a:pos x="127" y="3"/>
                </a:cxn>
                <a:cxn ang="0">
                  <a:pos x="123" y="0"/>
                </a:cxn>
                <a:cxn ang="0">
                  <a:pos x="92" y="0"/>
                </a:cxn>
                <a:cxn ang="0">
                  <a:pos x="88" y="3"/>
                </a:cxn>
                <a:cxn ang="0">
                  <a:pos x="81" y="3"/>
                </a:cxn>
                <a:cxn ang="0">
                  <a:pos x="77" y="0"/>
                </a:cxn>
                <a:cxn ang="0">
                  <a:pos x="46" y="0"/>
                </a:cxn>
                <a:cxn ang="0">
                  <a:pos x="42" y="3"/>
                </a:cxn>
                <a:cxn ang="0">
                  <a:pos x="33" y="3"/>
                </a:cxn>
                <a:cxn ang="0">
                  <a:pos x="30" y="0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78"/>
                </a:cxn>
                <a:cxn ang="0">
                  <a:pos x="4" y="81"/>
                </a:cxn>
                <a:cxn ang="0">
                  <a:pos x="34" y="81"/>
                </a:cxn>
                <a:cxn ang="0">
                  <a:pos x="38" y="78"/>
                </a:cxn>
                <a:cxn ang="0">
                  <a:pos x="46" y="78"/>
                </a:cxn>
                <a:cxn ang="0">
                  <a:pos x="50" y="81"/>
                </a:cxn>
                <a:cxn ang="0">
                  <a:pos x="80" y="81"/>
                </a:cxn>
                <a:cxn ang="0">
                  <a:pos x="84" y="78"/>
                </a:cxn>
                <a:cxn ang="0">
                  <a:pos x="92" y="78"/>
                </a:cxn>
                <a:cxn ang="0">
                  <a:pos x="96" y="81"/>
                </a:cxn>
                <a:cxn ang="0">
                  <a:pos x="126" y="81"/>
                </a:cxn>
                <a:cxn ang="0">
                  <a:pos x="130" y="78"/>
                </a:cxn>
                <a:cxn ang="0">
                  <a:pos x="139" y="78"/>
                </a:cxn>
                <a:cxn ang="0">
                  <a:pos x="143" y="81"/>
                </a:cxn>
                <a:cxn ang="0">
                  <a:pos x="166" y="81"/>
                </a:cxn>
                <a:cxn ang="0">
                  <a:pos x="173" y="79"/>
                </a:cxn>
                <a:cxn ang="0">
                  <a:pos x="173" y="63"/>
                </a:cxn>
                <a:cxn ang="0">
                  <a:pos x="173" y="63"/>
                </a:cxn>
                <a:cxn ang="0">
                  <a:pos x="173" y="3"/>
                </a:cxn>
                <a:cxn ang="0">
                  <a:pos x="169" y="0"/>
                </a:cxn>
              </a:cxnLst>
              <a:rect l="0" t="0" r="r" b="b"/>
              <a:pathLst>
                <a:path w="173" h="81">
                  <a:moveTo>
                    <a:pt x="169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6" y="0"/>
                    <a:pt x="135" y="1"/>
                    <a:pt x="134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6" y="1"/>
                    <a:pt x="125" y="0"/>
                    <a:pt x="12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8" y="1"/>
                    <a:pt x="88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0" y="1"/>
                    <a:pt x="79" y="0"/>
                    <a:pt x="7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4" y="0"/>
                    <a:pt x="42" y="1"/>
                    <a:pt x="42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1"/>
                    <a:pt x="31" y="0"/>
                    <a:pt x="3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1" y="1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6"/>
                    <a:pt x="0" y="78"/>
                    <a:pt x="0" y="78"/>
                  </a:cubicBezTo>
                  <a:cubicBezTo>
                    <a:pt x="0" y="80"/>
                    <a:pt x="2" y="81"/>
                    <a:pt x="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6" y="81"/>
                    <a:pt x="38" y="80"/>
                    <a:pt x="38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6" y="80"/>
                    <a:pt x="48" y="81"/>
                    <a:pt x="5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3" y="81"/>
                    <a:pt x="84" y="80"/>
                    <a:pt x="84" y="78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2" y="80"/>
                    <a:pt x="94" y="81"/>
                    <a:pt x="9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8" y="81"/>
                    <a:pt x="130" y="80"/>
                    <a:pt x="130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80"/>
                    <a:pt x="141" y="81"/>
                    <a:pt x="143" y="81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8" y="81"/>
                    <a:pt x="171" y="80"/>
                    <a:pt x="173" y="79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55"/>
                    <a:pt x="173" y="3"/>
                    <a:pt x="173" y="3"/>
                  </a:cubicBezTo>
                  <a:cubicBezTo>
                    <a:pt x="173" y="1"/>
                    <a:pt x="171" y="0"/>
                    <a:pt x="16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409" name="Groupe 39">
            <a:extLst>
              <a:ext uri="{FF2B5EF4-FFF2-40B4-BE49-F238E27FC236}">
                <a16:creationId xmlns:a16="http://schemas.microsoft.com/office/drawing/2014/main" id="{50CF2AFD-6C54-4347-B7D3-CA45C5793B4F}"/>
              </a:ext>
            </a:extLst>
          </p:cNvPr>
          <p:cNvGrpSpPr/>
          <p:nvPr/>
        </p:nvGrpSpPr>
        <p:grpSpPr>
          <a:xfrm>
            <a:off x="8420635" y="2901965"/>
            <a:ext cx="3428711" cy="657225"/>
            <a:chOff x="1200150" y="4752974"/>
            <a:chExt cx="3086100" cy="657225"/>
          </a:xfrm>
        </p:grpSpPr>
        <p:sp>
          <p:nvSpPr>
            <p:cNvPr id="410" name="Rectangle à coins arrondis 40">
              <a:extLst>
                <a:ext uri="{FF2B5EF4-FFF2-40B4-BE49-F238E27FC236}">
                  <a16:creationId xmlns:a16="http://schemas.microsoft.com/office/drawing/2014/main" id="{063CCF9A-834E-47E9-8525-E9A8E58EFFFF}"/>
                </a:ext>
              </a:extLst>
            </p:cNvPr>
            <p:cNvSpPr/>
            <p:nvPr/>
          </p:nvSpPr>
          <p:spPr>
            <a:xfrm>
              <a:off x="1200150" y="4886325"/>
              <a:ext cx="2581275" cy="400050"/>
            </a:xfrm>
            <a:prstGeom prst="roundRect">
              <a:avLst/>
            </a:prstGeom>
            <a:solidFill>
              <a:srgbClr val="122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b="1" dirty="0">
                  <a:solidFill>
                    <a:prstClr val="white"/>
                  </a:solidFill>
                  <a:latin typeface="Century Gothic" pitchFamily="34" charset="0"/>
                </a:rPr>
                <a:t>Mining</a:t>
              </a:r>
            </a:p>
          </p:txBody>
        </p:sp>
        <p:sp>
          <p:nvSpPr>
            <p:cNvPr id="411" name="Ellipse 41">
              <a:extLst>
                <a:ext uri="{FF2B5EF4-FFF2-40B4-BE49-F238E27FC236}">
                  <a16:creationId xmlns:a16="http://schemas.microsoft.com/office/drawing/2014/main" id="{89CCC8E7-6C91-4FA2-BE4E-165022A0F1A7}"/>
                </a:ext>
              </a:extLst>
            </p:cNvPr>
            <p:cNvSpPr/>
            <p:nvPr/>
          </p:nvSpPr>
          <p:spPr>
            <a:xfrm>
              <a:off x="3629025" y="4752974"/>
              <a:ext cx="657225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122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413" name="Groupe 42">
            <a:extLst>
              <a:ext uri="{FF2B5EF4-FFF2-40B4-BE49-F238E27FC236}">
                <a16:creationId xmlns:a16="http://schemas.microsoft.com/office/drawing/2014/main" id="{BD637F96-291F-4654-B595-B77443BD888F}"/>
              </a:ext>
            </a:extLst>
          </p:cNvPr>
          <p:cNvGrpSpPr/>
          <p:nvPr/>
        </p:nvGrpSpPr>
        <p:grpSpPr>
          <a:xfrm>
            <a:off x="4305575" y="2850205"/>
            <a:ext cx="3397092" cy="657225"/>
            <a:chOff x="1200150" y="4752974"/>
            <a:chExt cx="3086100" cy="657225"/>
          </a:xfrm>
        </p:grpSpPr>
        <p:sp>
          <p:nvSpPr>
            <p:cNvPr id="414" name="Rectangle à coins arrondis 43">
              <a:extLst>
                <a:ext uri="{FF2B5EF4-FFF2-40B4-BE49-F238E27FC236}">
                  <a16:creationId xmlns:a16="http://schemas.microsoft.com/office/drawing/2014/main" id="{CD506466-0754-4355-BFCD-EC035BA7DD7B}"/>
                </a:ext>
              </a:extLst>
            </p:cNvPr>
            <p:cNvSpPr/>
            <p:nvPr/>
          </p:nvSpPr>
          <p:spPr>
            <a:xfrm>
              <a:off x="1200150" y="4886325"/>
              <a:ext cx="2581275" cy="40005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b="1" dirty="0">
                  <a:solidFill>
                    <a:prstClr val="white"/>
                  </a:solidFill>
                  <a:latin typeface="Century Gothic" pitchFamily="34" charset="0"/>
                </a:rPr>
                <a:t>Agriculture</a:t>
              </a:r>
            </a:p>
          </p:txBody>
        </p:sp>
        <p:sp>
          <p:nvSpPr>
            <p:cNvPr id="415" name="Ellipse 44">
              <a:extLst>
                <a:ext uri="{FF2B5EF4-FFF2-40B4-BE49-F238E27FC236}">
                  <a16:creationId xmlns:a16="http://schemas.microsoft.com/office/drawing/2014/main" id="{62607F43-CBAE-4E4D-AB48-4A670344736D}"/>
                </a:ext>
              </a:extLst>
            </p:cNvPr>
            <p:cNvSpPr/>
            <p:nvPr/>
          </p:nvSpPr>
          <p:spPr>
            <a:xfrm>
              <a:off x="3629025" y="4752974"/>
              <a:ext cx="657225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416" name="Groupe 989">
            <a:extLst>
              <a:ext uri="{FF2B5EF4-FFF2-40B4-BE49-F238E27FC236}">
                <a16:creationId xmlns:a16="http://schemas.microsoft.com/office/drawing/2014/main" id="{70E46449-94A9-4CF3-9E02-2357151C73DA}"/>
              </a:ext>
            </a:extLst>
          </p:cNvPr>
          <p:cNvGrpSpPr/>
          <p:nvPr/>
        </p:nvGrpSpPr>
        <p:grpSpPr>
          <a:xfrm>
            <a:off x="7052737" y="2974707"/>
            <a:ext cx="610271" cy="400051"/>
            <a:chOff x="-1243013" y="2843213"/>
            <a:chExt cx="1439864" cy="930275"/>
          </a:xfrm>
          <a:solidFill>
            <a:schemeClr val="tx2">
              <a:lumMod val="75000"/>
            </a:schemeClr>
          </a:solidFill>
        </p:grpSpPr>
        <p:grpSp>
          <p:nvGrpSpPr>
            <p:cNvPr id="417" name="Group 626">
              <a:extLst>
                <a:ext uri="{FF2B5EF4-FFF2-40B4-BE49-F238E27FC236}">
                  <a16:creationId xmlns:a16="http://schemas.microsoft.com/office/drawing/2014/main" id="{7347F3F0-8D65-47AB-8EF5-DB107F081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43013" y="2843213"/>
              <a:ext cx="1439864" cy="930275"/>
              <a:chOff x="-783" y="1791"/>
              <a:chExt cx="907" cy="586"/>
            </a:xfrm>
            <a:grpFill/>
          </p:grpSpPr>
          <p:sp>
            <p:nvSpPr>
              <p:cNvPr id="482" name="Freeform 426">
                <a:extLst>
                  <a:ext uri="{FF2B5EF4-FFF2-40B4-BE49-F238E27FC236}">
                    <a16:creationId xmlns:a16="http://schemas.microsoft.com/office/drawing/2014/main" id="{ABBDDF27-42B6-4721-930D-75D286170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7" y="1817"/>
                <a:ext cx="19" cy="1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6" y="3"/>
                  </a:cxn>
                  <a:cxn ang="0">
                    <a:pos x="7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5" y="0"/>
                  </a:cxn>
                </a:cxnLst>
                <a:rect l="0" t="0" r="r" b="b"/>
                <a:pathLst>
                  <a:path w="8" h="4"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83" name="Freeform 427">
                <a:extLst>
                  <a:ext uri="{FF2B5EF4-FFF2-40B4-BE49-F238E27FC236}">
                    <a16:creationId xmlns:a16="http://schemas.microsoft.com/office/drawing/2014/main" id="{1B6BDF69-C2CD-4CAC-AD41-23FBCEF70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1" y="1820"/>
                <a:ext cx="30" cy="40"/>
              </a:xfrm>
              <a:custGeom>
                <a:avLst/>
                <a:gdLst/>
                <a:ahLst/>
                <a:cxnLst>
                  <a:cxn ang="0">
                    <a:pos x="6" y="14"/>
                  </a:cxn>
                  <a:cxn ang="0">
                    <a:pos x="7" y="17"/>
                  </a:cxn>
                  <a:cxn ang="0">
                    <a:pos x="8" y="15"/>
                  </a:cxn>
                  <a:cxn ang="0">
                    <a:pos x="11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1" y="1"/>
                  </a:cxn>
                  <a:cxn ang="0">
                    <a:pos x="11" y="4"/>
                  </a:cxn>
                  <a:cxn ang="0">
                    <a:pos x="10" y="6"/>
                  </a:cxn>
                  <a:cxn ang="0">
                    <a:pos x="10" y="7"/>
                  </a:cxn>
                  <a:cxn ang="0">
                    <a:pos x="9" y="6"/>
                  </a:cxn>
                  <a:cxn ang="0">
                    <a:pos x="9" y="3"/>
                  </a:cxn>
                  <a:cxn ang="0">
                    <a:pos x="9" y="3"/>
                  </a:cxn>
                  <a:cxn ang="0">
                    <a:pos x="9" y="3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6" y="14"/>
                  </a:cxn>
                </a:cxnLst>
                <a:rect l="0" t="0" r="r" b="b"/>
                <a:pathLst>
                  <a:path w="13" h="17">
                    <a:moveTo>
                      <a:pt x="6" y="14"/>
                    </a:moveTo>
                    <a:cubicBezTo>
                      <a:pt x="6" y="15"/>
                      <a:pt x="7" y="16"/>
                      <a:pt x="7" y="17"/>
                    </a:cubicBezTo>
                    <a:cubicBezTo>
                      <a:pt x="7" y="16"/>
                      <a:pt x="7" y="15"/>
                      <a:pt x="8" y="15"/>
                    </a:cubicBezTo>
                    <a:cubicBezTo>
                      <a:pt x="10" y="9"/>
                      <a:pt x="13" y="4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3"/>
                      <a:pt x="11" y="4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7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6" y="8"/>
                      <a:pt x="6" y="11"/>
                      <a:pt x="6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84" name="Freeform 428">
                <a:extLst>
                  <a:ext uri="{FF2B5EF4-FFF2-40B4-BE49-F238E27FC236}">
                    <a16:creationId xmlns:a16="http://schemas.microsoft.com/office/drawing/2014/main" id="{A75B12C0-C4D5-46CD-A176-7FCB99523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817"/>
                <a:ext cx="248" cy="22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14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6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21" y="2"/>
                  </a:cxn>
                  <a:cxn ang="0">
                    <a:pos x="23" y="2"/>
                  </a:cxn>
                  <a:cxn ang="0">
                    <a:pos x="23" y="2"/>
                  </a:cxn>
                  <a:cxn ang="0">
                    <a:pos x="24" y="2"/>
                  </a:cxn>
                  <a:cxn ang="0">
                    <a:pos x="25" y="2"/>
                  </a:cxn>
                  <a:cxn ang="0">
                    <a:pos x="27" y="2"/>
                  </a:cxn>
                  <a:cxn ang="0">
                    <a:pos x="29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3" y="2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7" y="2"/>
                  </a:cxn>
                  <a:cxn ang="0">
                    <a:pos x="38" y="2"/>
                  </a:cxn>
                  <a:cxn ang="0">
                    <a:pos x="39" y="2"/>
                  </a:cxn>
                  <a:cxn ang="0">
                    <a:pos x="42" y="2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104" y="6"/>
                  </a:cxn>
                  <a:cxn ang="0">
                    <a:pos x="105" y="6"/>
                  </a:cxn>
                  <a:cxn ang="0">
                    <a:pos x="105" y="4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9"/>
                  </a:cxn>
                </a:cxnLst>
                <a:rect l="0" t="0" r="r" b="b"/>
                <a:pathLst>
                  <a:path w="105" h="9">
                    <a:moveTo>
                      <a:pt x="4" y="9"/>
                    </a:moveTo>
                    <a:cubicBezTo>
                      <a:pt x="5" y="5"/>
                      <a:pt x="5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2"/>
                      <a:pt x="22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7" y="2"/>
                    </a:cubicBezTo>
                    <a:cubicBezTo>
                      <a:pt x="28" y="2"/>
                      <a:pt x="28" y="2"/>
                      <a:pt x="29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3" y="2"/>
                      <a:pt x="34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4" y="2"/>
                      <a:pt x="35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40" y="2"/>
                      <a:pt x="41" y="2"/>
                      <a:pt x="42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65" y="3"/>
                      <a:pt x="92" y="4"/>
                      <a:pt x="104" y="6"/>
                    </a:cubicBezTo>
                    <a:cubicBezTo>
                      <a:pt x="104" y="6"/>
                      <a:pt x="105" y="6"/>
                      <a:pt x="105" y="6"/>
                    </a:cubicBezTo>
                    <a:cubicBezTo>
                      <a:pt x="105" y="5"/>
                      <a:pt x="105" y="5"/>
                      <a:pt x="105" y="4"/>
                    </a:cubicBezTo>
                    <a:cubicBezTo>
                      <a:pt x="74" y="1"/>
                      <a:pt x="45" y="0"/>
                      <a:pt x="19" y="0"/>
                    </a:cubicBezTo>
                    <a:cubicBezTo>
                      <a:pt x="19" y="0"/>
                      <a:pt x="19" y="0"/>
                      <a:pt x="18" y="0"/>
                    </a:cubicBezTo>
                    <a:cubicBezTo>
                      <a:pt x="14" y="0"/>
                      <a:pt x="5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1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85" name="Freeform 429">
                <a:extLst>
                  <a:ext uri="{FF2B5EF4-FFF2-40B4-BE49-F238E27FC236}">
                    <a16:creationId xmlns:a16="http://schemas.microsoft.com/office/drawing/2014/main" id="{AD5E292A-4591-4C76-96A3-440F1B54E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9" y="1815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86" name="Freeform 430">
                <a:extLst>
                  <a:ext uri="{FF2B5EF4-FFF2-40B4-BE49-F238E27FC236}">
                    <a16:creationId xmlns:a16="http://schemas.microsoft.com/office/drawing/2014/main" id="{98E7B3D2-B8AF-4D39-876C-4BBEE8E86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5" y="1798"/>
                <a:ext cx="258" cy="26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6" y="6"/>
                  </a:cxn>
                  <a:cxn ang="0">
                    <a:pos x="103" y="11"/>
                  </a:cxn>
                  <a:cxn ang="0">
                    <a:pos x="105" y="8"/>
                  </a:cxn>
                  <a:cxn ang="0">
                    <a:pos x="109" y="6"/>
                  </a:cxn>
                  <a:cxn ang="0">
                    <a:pos x="107" y="6"/>
                  </a:cxn>
                  <a:cxn ang="0">
                    <a:pos x="19" y="0"/>
                  </a:cxn>
                  <a:cxn ang="0">
                    <a:pos x="6" y="1"/>
                  </a:cxn>
                  <a:cxn ang="0">
                    <a:pos x="0" y="8"/>
                  </a:cxn>
                  <a:cxn ang="0">
                    <a:pos x="14" y="6"/>
                  </a:cxn>
                  <a:cxn ang="0">
                    <a:pos x="15" y="6"/>
                  </a:cxn>
                </a:cxnLst>
                <a:rect l="0" t="0" r="r" b="b"/>
                <a:pathLst>
                  <a:path w="109" h="11">
                    <a:moveTo>
                      <a:pt x="15" y="6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42" y="7"/>
                      <a:pt x="72" y="8"/>
                      <a:pt x="103" y="11"/>
                    </a:cubicBezTo>
                    <a:cubicBezTo>
                      <a:pt x="103" y="10"/>
                      <a:pt x="104" y="9"/>
                      <a:pt x="105" y="8"/>
                    </a:cubicBezTo>
                    <a:cubicBezTo>
                      <a:pt x="106" y="7"/>
                      <a:pt x="108" y="6"/>
                      <a:pt x="109" y="6"/>
                    </a:cubicBezTo>
                    <a:cubicBezTo>
                      <a:pt x="108" y="6"/>
                      <a:pt x="107" y="6"/>
                      <a:pt x="107" y="6"/>
                    </a:cubicBezTo>
                    <a:cubicBezTo>
                      <a:pt x="99" y="4"/>
                      <a:pt x="46" y="0"/>
                      <a:pt x="19" y="0"/>
                    </a:cubicBezTo>
                    <a:cubicBezTo>
                      <a:pt x="12" y="0"/>
                      <a:pt x="8" y="1"/>
                      <a:pt x="6" y="1"/>
                    </a:cubicBezTo>
                    <a:cubicBezTo>
                      <a:pt x="4" y="2"/>
                      <a:pt x="1" y="5"/>
                      <a:pt x="0" y="8"/>
                    </a:cubicBezTo>
                    <a:cubicBezTo>
                      <a:pt x="3" y="7"/>
                      <a:pt x="11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87" name="Freeform 431">
                <a:extLst>
                  <a:ext uri="{FF2B5EF4-FFF2-40B4-BE49-F238E27FC236}">
                    <a16:creationId xmlns:a16="http://schemas.microsoft.com/office/drawing/2014/main" id="{2532CA9B-3486-4489-9681-5E3806270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1" y="183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88" name="Freeform 432">
                <a:extLst>
                  <a:ext uri="{FF2B5EF4-FFF2-40B4-BE49-F238E27FC236}">
                    <a16:creationId xmlns:a16="http://schemas.microsoft.com/office/drawing/2014/main" id="{7703081A-5C77-408D-89BC-0CA96C20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" y="1836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89" name="Freeform 433">
                <a:extLst>
                  <a:ext uri="{FF2B5EF4-FFF2-40B4-BE49-F238E27FC236}">
                    <a16:creationId xmlns:a16="http://schemas.microsoft.com/office/drawing/2014/main" id="{15099730-9E9E-4626-9FC9-C50CDC4CE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" y="184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0" name="Freeform 434">
                <a:extLst>
                  <a:ext uri="{FF2B5EF4-FFF2-40B4-BE49-F238E27FC236}">
                    <a16:creationId xmlns:a16="http://schemas.microsoft.com/office/drawing/2014/main" id="{6B0096AD-BB9A-4957-8FFB-4448B6897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7" y="1794"/>
                <a:ext cx="363" cy="330"/>
              </a:xfrm>
              <a:custGeom>
                <a:avLst/>
                <a:gdLst/>
                <a:ahLst/>
                <a:cxnLst>
                  <a:cxn ang="0">
                    <a:pos x="7" y="79"/>
                  </a:cxn>
                  <a:cxn ang="0">
                    <a:pos x="38" y="82"/>
                  </a:cxn>
                  <a:cxn ang="0">
                    <a:pos x="38" y="34"/>
                  </a:cxn>
                  <a:cxn ang="0">
                    <a:pos x="45" y="34"/>
                  </a:cxn>
                  <a:cxn ang="0">
                    <a:pos x="41" y="10"/>
                  </a:cxn>
                  <a:cxn ang="0">
                    <a:pos x="41" y="1"/>
                  </a:cxn>
                  <a:cxn ang="0">
                    <a:pos x="50" y="8"/>
                  </a:cxn>
                  <a:cxn ang="0">
                    <a:pos x="52" y="34"/>
                  </a:cxn>
                  <a:cxn ang="0">
                    <a:pos x="59" y="34"/>
                  </a:cxn>
                  <a:cxn ang="0">
                    <a:pos x="59" y="84"/>
                  </a:cxn>
                  <a:cxn ang="0">
                    <a:pos x="144" y="103"/>
                  </a:cxn>
                  <a:cxn ang="0">
                    <a:pos x="147" y="140"/>
                  </a:cxn>
                  <a:cxn ang="0">
                    <a:pos x="147" y="140"/>
                  </a:cxn>
                  <a:cxn ang="0">
                    <a:pos x="148" y="137"/>
                  </a:cxn>
                  <a:cxn ang="0">
                    <a:pos x="145" y="103"/>
                  </a:cxn>
                  <a:cxn ang="0">
                    <a:pos x="60" y="83"/>
                  </a:cxn>
                  <a:cxn ang="0">
                    <a:pos x="60" y="33"/>
                  </a:cxn>
                  <a:cxn ang="0">
                    <a:pos x="52" y="33"/>
                  </a:cxn>
                  <a:cxn ang="0">
                    <a:pos x="50" y="8"/>
                  </a:cxn>
                  <a:cxn ang="0">
                    <a:pos x="41" y="1"/>
                  </a:cxn>
                  <a:cxn ang="0">
                    <a:pos x="40" y="0"/>
                  </a:cxn>
                  <a:cxn ang="0">
                    <a:pos x="40" y="10"/>
                  </a:cxn>
                  <a:cxn ang="0">
                    <a:pos x="41" y="10"/>
                  </a:cxn>
                  <a:cxn ang="0">
                    <a:pos x="45" y="31"/>
                  </a:cxn>
                  <a:cxn ang="0">
                    <a:pos x="45" y="33"/>
                  </a:cxn>
                  <a:cxn ang="0">
                    <a:pos x="37" y="33"/>
                  </a:cxn>
                  <a:cxn ang="0">
                    <a:pos x="37" y="81"/>
                  </a:cxn>
                  <a:cxn ang="0">
                    <a:pos x="26" y="80"/>
                  </a:cxn>
                  <a:cxn ang="0">
                    <a:pos x="7" y="78"/>
                  </a:cxn>
                  <a:cxn ang="0">
                    <a:pos x="1" y="30"/>
                  </a:cxn>
                  <a:cxn ang="0">
                    <a:pos x="1" y="30"/>
                  </a:cxn>
                  <a:cxn ang="0">
                    <a:pos x="1" y="30"/>
                  </a:cxn>
                  <a:cxn ang="0">
                    <a:pos x="0" y="31"/>
                  </a:cxn>
                  <a:cxn ang="0">
                    <a:pos x="7" y="79"/>
                  </a:cxn>
                </a:cxnLst>
                <a:rect l="0" t="0" r="r" b="b"/>
                <a:pathLst>
                  <a:path w="154" h="140">
                    <a:moveTo>
                      <a:pt x="7" y="79"/>
                    </a:moveTo>
                    <a:cubicBezTo>
                      <a:pt x="16" y="80"/>
                      <a:pt x="27" y="81"/>
                      <a:pt x="38" y="82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6" y="25"/>
                      <a:pt x="47" y="13"/>
                      <a:pt x="41" y="1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6" y="4"/>
                      <a:pt x="50" y="8"/>
                    </a:cubicBezTo>
                    <a:cubicBezTo>
                      <a:pt x="53" y="11"/>
                      <a:pt x="52" y="29"/>
                      <a:pt x="52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84"/>
                      <a:pt x="59" y="84"/>
                      <a:pt x="59" y="84"/>
                    </a:cubicBezTo>
                    <a:cubicBezTo>
                      <a:pt x="91" y="87"/>
                      <a:pt x="124" y="92"/>
                      <a:pt x="144" y="103"/>
                    </a:cubicBezTo>
                    <a:cubicBezTo>
                      <a:pt x="154" y="108"/>
                      <a:pt x="149" y="127"/>
                      <a:pt x="147" y="140"/>
                    </a:cubicBezTo>
                    <a:cubicBezTo>
                      <a:pt x="147" y="140"/>
                      <a:pt x="147" y="140"/>
                      <a:pt x="147" y="140"/>
                    </a:cubicBezTo>
                    <a:cubicBezTo>
                      <a:pt x="148" y="139"/>
                      <a:pt x="148" y="138"/>
                      <a:pt x="148" y="137"/>
                    </a:cubicBezTo>
                    <a:cubicBezTo>
                      <a:pt x="151" y="125"/>
                      <a:pt x="154" y="108"/>
                      <a:pt x="145" y="103"/>
                    </a:cubicBezTo>
                    <a:cubicBezTo>
                      <a:pt x="122" y="91"/>
                      <a:pt x="86" y="86"/>
                      <a:pt x="60" y="8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3" y="26"/>
                      <a:pt x="53" y="11"/>
                      <a:pt x="50" y="8"/>
                    </a:cubicBezTo>
                    <a:cubicBezTo>
                      <a:pt x="47" y="4"/>
                      <a:pt x="41" y="1"/>
                      <a:pt x="41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6" y="13"/>
                      <a:pt x="45" y="23"/>
                      <a:pt x="45" y="31"/>
                    </a:cubicBezTo>
                    <a:cubicBezTo>
                      <a:pt x="45" y="32"/>
                      <a:pt x="45" y="32"/>
                      <a:pt x="45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81"/>
                      <a:pt x="37" y="81"/>
                      <a:pt x="37" y="81"/>
                    </a:cubicBezTo>
                    <a:cubicBezTo>
                      <a:pt x="33" y="81"/>
                      <a:pt x="30" y="80"/>
                      <a:pt x="26" y="80"/>
                    </a:cubicBezTo>
                    <a:cubicBezTo>
                      <a:pt x="19" y="79"/>
                      <a:pt x="13" y="79"/>
                      <a:pt x="7" y="78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1"/>
                      <a:pt x="0" y="31"/>
                    </a:cubicBezTo>
                    <a:lnTo>
                      <a:pt x="7" y="7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1" name="Freeform 435">
                <a:extLst>
                  <a:ext uri="{FF2B5EF4-FFF2-40B4-BE49-F238E27FC236}">
                    <a16:creationId xmlns:a16="http://schemas.microsoft.com/office/drawing/2014/main" id="{A5CC9014-4293-4DFE-8864-B1A6304D7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1" y="1822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2" name="Freeform 436">
                <a:extLst>
                  <a:ext uri="{FF2B5EF4-FFF2-40B4-BE49-F238E27FC236}">
                    <a16:creationId xmlns:a16="http://schemas.microsoft.com/office/drawing/2014/main" id="{E59E0108-20F8-4E22-9926-EA0D0603D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4" y="1796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3" name="Oval 437">
                <a:extLst>
                  <a:ext uri="{FF2B5EF4-FFF2-40B4-BE49-F238E27FC236}">
                    <a16:creationId xmlns:a16="http://schemas.microsoft.com/office/drawing/2014/main" id="{BC6DCA37-6FC9-4930-9F85-5FCF94AF8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35" y="1798"/>
                <a:ext cx="1" cy="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4" name="Freeform 438">
                <a:extLst>
                  <a:ext uri="{FF2B5EF4-FFF2-40B4-BE49-F238E27FC236}">
                    <a16:creationId xmlns:a16="http://schemas.microsoft.com/office/drawing/2014/main" id="{DEF66F1C-22ED-4505-B059-EDE79B9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8" y="185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5" name="Freeform 439">
                <a:extLst>
                  <a:ext uri="{FF2B5EF4-FFF2-40B4-BE49-F238E27FC236}">
                    <a16:creationId xmlns:a16="http://schemas.microsoft.com/office/drawing/2014/main" id="{EAAD7E8F-6318-4E46-A5C1-59E854E82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" y="17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6" name="Freeform 440">
                <a:extLst>
                  <a:ext uri="{FF2B5EF4-FFF2-40B4-BE49-F238E27FC236}">
                    <a16:creationId xmlns:a16="http://schemas.microsoft.com/office/drawing/2014/main" id="{900382D3-70B9-4C5B-913A-189A8435A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6" y="1950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7" name="Freeform 441">
                <a:extLst>
                  <a:ext uri="{FF2B5EF4-FFF2-40B4-BE49-F238E27FC236}">
                    <a16:creationId xmlns:a16="http://schemas.microsoft.com/office/drawing/2014/main" id="{21FE6F96-EB02-49D7-9FD7-6E1ED5D29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45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8" name="Freeform 442">
                <a:extLst>
                  <a:ext uri="{FF2B5EF4-FFF2-40B4-BE49-F238E27FC236}">
                    <a16:creationId xmlns:a16="http://schemas.microsoft.com/office/drawing/2014/main" id="{4E9B4C85-EA88-4A66-9F95-C33FBDC4A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38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499" name="Freeform 443">
                <a:extLst>
                  <a:ext uri="{FF2B5EF4-FFF2-40B4-BE49-F238E27FC236}">
                    <a16:creationId xmlns:a16="http://schemas.microsoft.com/office/drawing/2014/main" id="{D531BB28-7543-45E7-8F85-191DE66A7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0" y="1813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0" name="Freeform 444">
                <a:extLst>
                  <a:ext uri="{FF2B5EF4-FFF2-40B4-BE49-F238E27FC236}">
                    <a16:creationId xmlns:a16="http://schemas.microsoft.com/office/drawing/2014/main" id="{641F2D13-A3E0-46B7-A2BA-B8BB841A7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1" y="1931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1" name="Freeform 445">
                <a:extLst>
                  <a:ext uri="{FF2B5EF4-FFF2-40B4-BE49-F238E27FC236}">
                    <a16:creationId xmlns:a16="http://schemas.microsoft.com/office/drawing/2014/main" id="{DEB4B478-95FB-453A-BA9E-FFB92BA24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1" y="1827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2" name="Freeform 446">
                <a:extLst>
                  <a:ext uri="{FF2B5EF4-FFF2-40B4-BE49-F238E27FC236}">
                    <a16:creationId xmlns:a16="http://schemas.microsoft.com/office/drawing/2014/main" id="{4F821437-D25E-4C26-8D39-D7870463C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" y="181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3" name="Freeform 447">
                <a:extLst>
                  <a:ext uri="{FF2B5EF4-FFF2-40B4-BE49-F238E27FC236}">
                    <a16:creationId xmlns:a16="http://schemas.microsoft.com/office/drawing/2014/main" id="{7E834C66-CC7C-45A0-9514-8DB545231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5" y="1810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4" name="Freeform 448">
                <a:extLst>
                  <a:ext uri="{FF2B5EF4-FFF2-40B4-BE49-F238E27FC236}">
                    <a16:creationId xmlns:a16="http://schemas.microsoft.com/office/drawing/2014/main" id="{EBE575A8-257D-4638-9E9F-2B974AD1F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" y="184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5" name="Freeform 449">
                <a:extLst>
                  <a:ext uri="{FF2B5EF4-FFF2-40B4-BE49-F238E27FC236}">
                    <a16:creationId xmlns:a16="http://schemas.microsoft.com/office/drawing/2014/main" id="{105B1267-ACF2-4744-81A6-15105451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813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6" name="Freeform 450">
                <a:extLst>
                  <a:ext uri="{FF2B5EF4-FFF2-40B4-BE49-F238E27FC236}">
                    <a16:creationId xmlns:a16="http://schemas.microsoft.com/office/drawing/2014/main" id="{EF71AF4F-00AD-4714-ADC1-A4638A31E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" y="17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7" name="Freeform 451">
                <a:extLst>
                  <a:ext uri="{FF2B5EF4-FFF2-40B4-BE49-F238E27FC236}">
                    <a16:creationId xmlns:a16="http://schemas.microsoft.com/office/drawing/2014/main" id="{13F9344B-B1E9-4D1E-9E0B-1FACFBA8A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" y="17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8" name="Freeform 452">
                <a:extLst>
                  <a:ext uri="{FF2B5EF4-FFF2-40B4-BE49-F238E27FC236}">
                    <a16:creationId xmlns:a16="http://schemas.microsoft.com/office/drawing/2014/main" id="{10E0EA80-3AC6-4800-966A-D9D0E801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1" y="1796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09" name="Freeform 453">
                <a:extLst>
                  <a:ext uri="{FF2B5EF4-FFF2-40B4-BE49-F238E27FC236}">
                    <a16:creationId xmlns:a16="http://schemas.microsoft.com/office/drawing/2014/main" id="{B55077F3-6F7D-4D85-A0C6-830A0DE10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3" y="17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0" name="Freeform 454">
                <a:extLst>
                  <a:ext uri="{FF2B5EF4-FFF2-40B4-BE49-F238E27FC236}">
                    <a16:creationId xmlns:a16="http://schemas.microsoft.com/office/drawing/2014/main" id="{415BFBD7-53B3-42B3-92F7-BA8A4BD8D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8" y="1796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1" name="Freeform 455">
                <a:extLst>
                  <a:ext uri="{FF2B5EF4-FFF2-40B4-BE49-F238E27FC236}">
                    <a16:creationId xmlns:a16="http://schemas.microsoft.com/office/drawing/2014/main" id="{DB4A3C3A-4EF6-4694-B736-33126B6E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2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2" name="Freeform 456">
                <a:extLst>
                  <a:ext uri="{FF2B5EF4-FFF2-40B4-BE49-F238E27FC236}">
                    <a16:creationId xmlns:a16="http://schemas.microsoft.com/office/drawing/2014/main" id="{670CC57B-078D-41CA-94C2-3E38982E8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3" y="2223"/>
                <a:ext cx="246" cy="55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81" y="0"/>
                  </a:cxn>
                  <a:cxn ang="0">
                    <a:pos x="13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3" y="7"/>
                  </a:cxn>
                  <a:cxn ang="0">
                    <a:pos x="13" y="7"/>
                  </a:cxn>
                  <a:cxn ang="0">
                    <a:pos x="66" y="2"/>
                  </a:cxn>
                  <a:cxn ang="0">
                    <a:pos x="81" y="0"/>
                  </a:cxn>
                  <a:cxn ang="0">
                    <a:pos x="88" y="0"/>
                  </a:cxn>
                  <a:cxn ang="0">
                    <a:pos x="104" y="23"/>
                  </a:cxn>
                  <a:cxn ang="0">
                    <a:pos x="104" y="22"/>
                  </a:cxn>
                  <a:cxn ang="0">
                    <a:pos x="88" y="0"/>
                  </a:cxn>
                </a:cxnLst>
                <a:rect l="0" t="0" r="r" b="b"/>
                <a:pathLst>
                  <a:path w="104" h="23">
                    <a:moveTo>
                      <a:pt x="88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74" y="0"/>
                      <a:pt x="34" y="7"/>
                      <a:pt x="13" y="7"/>
                    </a:cubicBezTo>
                    <a:cubicBezTo>
                      <a:pt x="6" y="7"/>
                      <a:pt x="5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6" y="7"/>
                      <a:pt x="8" y="7"/>
                      <a:pt x="13" y="7"/>
                    </a:cubicBezTo>
                    <a:cubicBezTo>
                      <a:pt x="27" y="8"/>
                      <a:pt x="50" y="4"/>
                      <a:pt x="66" y="2"/>
                    </a:cubicBezTo>
                    <a:cubicBezTo>
                      <a:pt x="73" y="1"/>
                      <a:pt x="79" y="0"/>
                      <a:pt x="81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9" y="7"/>
                      <a:pt x="97" y="18"/>
                      <a:pt x="104" y="23"/>
                    </a:cubicBezTo>
                    <a:cubicBezTo>
                      <a:pt x="104" y="22"/>
                      <a:pt x="104" y="22"/>
                      <a:pt x="104" y="22"/>
                    </a:cubicBezTo>
                    <a:cubicBezTo>
                      <a:pt x="96" y="16"/>
                      <a:pt x="89" y="6"/>
                      <a:pt x="8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3" name="Freeform 457">
                <a:extLst>
                  <a:ext uri="{FF2B5EF4-FFF2-40B4-BE49-F238E27FC236}">
                    <a16:creationId xmlns:a16="http://schemas.microsoft.com/office/drawing/2014/main" id="{B269FADF-CA99-4727-B0EF-713CEE4D3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8" y="1957"/>
                <a:ext cx="180" cy="87"/>
              </a:xfrm>
              <a:custGeom>
                <a:avLst/>
                <a:gdLst/>
                <a:ahLst/>
                <a:cxnLst>
                  <a:cxn ang="0">
                    <a:pos x="6" y="34"/>
                  </a:cxn>
                  <a:cxn ang="0">
                    <a:pos x="7" y="25"/>
                  </a:cxn>
                  <a:cxn ang="0">
                    <a:pos x="24" y="14"/>
                  </a:cxn>
                  <a:cxn ang="0">
                    <a:pos x="76" y="0"/>
                  </a:cxn>
                  <a:cxn ang="0">
                    <a:pos x="76" y="0"/>
                  </a:cxn>
                  <a:cxn ang="0">
                    <a:pos x="24" y="14"/>
                  </a:cxn>
                  <a:cxn ang="0">
                    <a:pos x="6" y="25"/>
                  </a:cxn>
                  <a:cxn ang="0">
                    <a:pos x="2" y="32"/>
                  </a:cxn>
                  <a:cxn ang="0">
                    <a:pos x="6" y="35"/>
                  </a:cxn>
                  <a:cxn ang="0">
                    <a:pos x="19" y="37"/>
                  </a:cxn>
                  <a:cxn ang="0">
                    <a:pos x="19" y="36"/>
                  </a:cxn>
                  <a:cxn ang="0">
                    <a:pos x="6" y="34"/>
                  </a:cxn>
                </a:cxnLst>
                <a:rect l="0" t="0" r="r" b="b"/>
                <a:pathLst>
                  <a:path w="76" h="37">
                    <a:moveTo>
                      <a:pt x="6" y="34"/>
                    </a:moveTo>
                    <a:cubicBezTo>
                      <a:pt x="0" y="33"/>
                      <a:pt x="3" y="28"/>
                      <a:pt x="7" y="25"/>
                    </a:cubicBezTo>
                    <a:cubicBezTo>
                      <a:pt x="12" y="21"/>
                      <a:pt x="24" y="14"/>
                      <a:pt x="24" y="14"/>
                    </a:cubicBezTo>
                    <a:cubicBezTo>
                      <a:pt x="27" y="6"/>
                      <a:pt x="65" y="1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68" y="1"/>
                      <a:pt x="28" y="5"/>
                      <a:pt x="24" y="14"/>
                    </a:cubicBezTo>
                    <a:cubicBezTo>
                      <a:pt x="22" y="15"/>
                      <a:pt x="11" y="21"/>
                      <a:pt x="6" y="25"/>
                    </a:cubicBezTo>
                    <a:cubicBezTo>
                      <a:pt x="4" y="27"/>
                      <a:pt x="1" y="30"/>
                      <a:pt x="2" y="32"/>
                    </a:cubicBezTo>
                    <a:cubicBezTo>
                      <a:pt x="2" y="33"/>
                      <a:pt x="4" y="34"/>
                      <a:pt x="6" y="35"/>
                    </a:cubicBezTo>
                    <a:cubicBezTo>
                      <a:pt x="9" y="35"/>
                      <a:pt x="15" y="36"/>
                      <a:pt x="19" y="37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6" y="36"/>
                      <a:pt x="9" y="35"/>
                      <a:pt x="6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4" name="Oval 458">
                <a:extLst>
                  <a:ext uri="{FF2B5EF4-FFF2-40B4-BE49-F238E27FC236}">
                    <a16:creationId xmlns:a16="http://schemas.microsoft.com/office/drawing/2014/main" id="{F7FF74FA-E770-41DB-9EC9-E8D7C9354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66" y="1954"/>
                <a:ext cx="1" cy="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5" name="Freeform 459">
                <a:extLst>
                  <a:ext uri="{FF2B5EF4-FFF2-40B4-BE49-F238E27FC236}">
                    <a16:creationId xmlns:a16="http://schemas.microsoft.com/office/drawing/2014/main" id="{B76E4C05-5E06-4293-97FF-7D89F88AD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81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6" name="Freeform 460">
                <a:extLst>
                  <a:ext uri="{FF2B5EF4-FFF2-40B4-BE49-F238E27FC236}">
                    <a16:creationId xmlns:a16="http://schemas.microsoft.com/office/drawing/2014/main" id="{C299DE1C-1131-47C7-B710-5C89521B7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1" y="1924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7" name="Freeform 461">
                <a:extLst>
                  <a:ext uri="{FF2B5EF4-FFF2-40B4-BE49-F238E27FC236}">
                    <a16:creationId xmlns:a16="http://schemas.microsoft.com/office/drawing/2014/main" id="{57418A3C-2714-420E-8CFF-1E98D152E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36"/>
                <a:ext cx="12" cy="52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3" y="11"/>
                  </a:cxn>
                  <a:cxn ang="0">
                    <a:pos x="3" y="10"/>
                  </a:cxn>
                  <a:cxn ang="0">
                    <a:pos x="4" y="8"/>
                  </a:cxn>
                  <a:cxn ang="0">
                    <a:pos x="4" y="7"/>
                  </a:cxn>
                  <a:cxn ang="0">
                    <a:pos x="5" y="3"/>
                  </a:cxn>
                  <a:cxn ang="0">
                    <a:pos x="3" y="0"/>
                  </a:cxn>
                  <a:cxn ang="0">
                    <a:pos x="5" y="3"/>
                  </a:cxn>
                  <a:cxn ang="0">
                    <a:pos x="0" y="22"/>
                  </a:cxn>
                  <a:cxn ang="0">
                    <a:pos x="2" y="14"/>
                  </a:cxn>
                  <a:cxn ang="0">
                    <a:pos x="2" y="13"/>
                  </a:cxn>
                </a:cxnLst>
                <a:rect l="0" t="0" r="r" b="b"/>
                <a:pathLst>
                  <a:path w="5" h="22">
                    <a:moveTo>
                      <a:pt x="2" y="13"/>
                    </a:move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4"/>
                      <a:pt x="5" y="3"/>
                    </a:cubicBezTo>
                    <a:cubicBezTo>
                      <a:pt x="4" y="2"/>
                      <a:pt x="4" y="2"/>
                      <a:pt x="3" y="0"/>
                    </a:cubicBezTo>
                    <a:cubicBezTo>
                      <a:pt x="4" y="1"/>
                      <a:pt x="4" y="2"/>
                      <a:pt x="5" y="3"/>
                    </a:cubicBezTo>
                    <a:cubicBezTo>
                      <a:pt x="4" y="6"/>
                      <a:pt x="2" y="13"/>
                      <a:pt x="0" y="22"/>
                    </a:cubicBezTo>
                    <a:cubicBezTo>
                      <a:pt x="1" y="19"/>
                      <a:pt x="2" y="16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8" name="Freeform 462">
                <a:extLst>
                  <a:ext uri="{FF2B5EF4-FFF2-40B4-BE49-F238E27FC236}">
                    <a16:creationId xmlns:a16="http://schemas.microsoft.com/office/drawing/2014/main" id="{8EF616EF-76A0-49DD-A009-1C8491AC0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3" y="1796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19" name="Freeform 463">
                <a:extLst>
                  <a:ext uri="{FF2B5EF4-FFF2-40B4-BE49-F238E27FC236}">
                    <a16:creationId xmlns:a16="http://schemas.microsoft.com/office/drawing/2014/main" id="{702ADE95-4688-4D7A-A423-3D3E0C628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" y="1796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0" name="Freeform 464">
                <a:extLst>
                  <a:ext uri="{FF2B5EF4-FFF2-40B4-BE49-F238E27FC236}">
                    <a16:creationId xmlns:a16="http://schemas.microsoft.com/office/drawing/2014/main" id="{28CDE4A1-3C57-48EB-AC5C-506988B9D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40"/>
                <a:ext cx="1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1" name="Freeform 465">
                <a:extLst>
                  <a:ext uri="{FF2B5EF4-FFF2-40B4-BE49-F238E27FC236}">
                    <a16:creationId xmlns:a16="http://schemas.microsoft.com/office/drawing/2014/main" id="{215807E0-02FC-4843-A6C9-5B9A1461E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1" y="1926"/>
                <a:ext cx="1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2" name="Freeform 466">
                <a:extLst>
                  <a:ext uri="{FF2B5EF4-FFF2-40B4-BE49-F238E27FC236}">
                    <a16:creationId xmlns:a16="http://schemas.microsoft.com/office/drawing/2014/main" id="{A24D6196-063B-475D-9A86-01250819D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1" y="1888"/>
                <a:ext cx="7" cy="36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0"/>
                  </a:cxn>
                  <a:cxn ang="0">
                    <a:pos x="0" y="15"/>
                  </a:cxn>
                </a:cxnLst>
                <a:rect l="0" t="0" r="r" b="b"/>
                <a:pathLst>
                  <a:path w="3" h="15">
                    <a:moveTo>
                      <a:pt x="0" y="15"/>
                    </a:moveTo>
                    <a:cubicBezTo>
                      <a:pt x="1" y="10"/>
                      <a:pt x="2" y="5"/>
                      <a:pt x="3" y="0"/>
                    </a:cubicBezTo>
                    <a:cubicBezTo>
                      <a:pt x="2" y="5"/>
                      <a:pt x="1" y="10"/>
                      <a:pt x="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3" name="Freeform 467">
                <a:extLst>
                  <a:ext uri="{FF2B5EF4-FFF2-40B4-BE49-F238E27FC236}">
                    <a16:creationId xmlns:a16="http://schemas.microsoft.com/office/drawing/2014/main" id="{1CDB2007-66DA-4153-B6E5-494616D1C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6" y="1947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4" name="Freeform 468">
                <a:extLst>
                  <a:ext uri="{FF2B5EF4-FFF2-40B4-BE49-F238E27FC236}">
                    <a16:creationId xmlns:a16="http://schemas.microsoft.com/office/drawing/2014/main" id="{3447BC80-F87F-49C0-B168-1BC2559E5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33"/>
                <a:ext cx="3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5" name="Freeform 469">
                <a:extLst>
                  <a:ext uri="{FF2B5EF4-FFF2-40B4-BE49-F238E27FC236}">
                    <a16:creationId xmlns:a16="http://schemas.microsoft.com/office/drawing/2014/main" id="{1702B6C2-D399-4DB8-9E55-0BA464AF7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6" y="1952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6" name="Freeform 470">
                <a:extLst>
                  <a:ext uri="{FF2B5EF4-FFF2-40B4-BE49-F238E27FC236}">
                    <a16:creationId xmlns:a16="http://schemas.microsoft.com/office/drawing/2014/main" id="{06395E12-AAB1-4991-8F77-82667B175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8" y="1957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7" name="Freeform 471">
                <a:extLst>
                  <a:ext uri="{FF2B5EF4-FFF2-40B4-BE49-F238E27FC236}">
                    <a16:creationId xmlns:a16="http://schemas.microsoft.com/office/drawing/2014/main" id="{B0C9378E-231F-4DEF-8B4E-1464DE3E8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8" y="1957"/>
                <a:ext cx="4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8" name="Freeform 472">
                <a:extLst>
                  <a:ext uri="{FF2B5EF4-FFF2-40B4-BE49-F238E27FC236}">
                    <a16:creationId xmlns:a16="http://schemas.microsoft.com/office/drawing/2014/main" id="{23CA7F0D-D74F-4523-82BC-BFF44C34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2" y="1959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29" name="Freeform 473">
                <a:extLst>
                  <a:ext uri="{FF2B5EF4-FFF2-40B4-BE49-F238E27FC236}">
                    <a16:creationId xmlns:a16="http://schemas.microsoft.com/office/drawing/2014/main" id="{9B2DE1B8-D592-451B-8F86-2515D0AC5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954"/>
                <a:ext cx="180" cy="144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3" y="1"/>
                  </a:cxn>
                  <a:cxn ang="0">
                    <a:pos x="28" y="1"/>
                  </a:cxn>
                  <a:cxn ang="0">
                    <a:pos x="28" y="1"/>
                  </a:cxn>
                  <a:cxn ang="0">
                    <a:pos x="27" y="1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6" y="0"/>
                  </a:cxn>
                  <a:cxn ang="0">
                    <a:pos x="25" y="0"/>
                  </a:cxn>
                  <a:cxn ang="0">
                    <a:pos x="24" y="0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76" y="61"/>
                  </a:cxn>
                  <a:cxn ang="0">
                    <a:pos x="76" y="59"/>
                  </a:cxn>
                  <a:cxn ang="0">
                    <a:pos x="4" y="1"/>
                  </a:cxn>
                </a:cxnLst>
                <a:rect l="0" t="0" r="r" b="b"/>
                <a:pathLst>
                  <a:path w="76" h="61">
                    <a:moveTo>
                      <a:pt x="4" y="1"/>
                    </a:moveTo>
                    <a:cubicBezTo>
                      <a:pt x="10" y="1"/>
                      <a:pt x="17" y="1"/>
                      <a:pt x="23" y="1"/>
                    </a:cubicBezTo>
                    <a:cubicBezTo>
                      <a:pt x="25" y="1"/>
                      <a:pt x="27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6" y="0"/>
                      <a:pt x="26" y="0"/>
                    </a:cubicBezTo>
                    <a:cubicBezTo>
                      <a:pt x="26" y="0"/>
                      <a:pt x="25" y="0"/>
                      <a:pt x="25" y="0"/>
                    </a:cubicBezTo>
                    <a:cubicBezTo>
                      <a:pt x="25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8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45" y="4"/>
                      <a:pt x="66" y="39"/>
                      <a:pt x="76" y="61"/>
                    </a:cubicBezTo>
                    <a:cubicBezTo>
                      <a:pt x="76" y="60"/>
                      <a:pt x="76" y="59"/>
                      <a:pt x="76" y="59"/>
                    </a:cubicBezTo>
                    <a:cubicBezTo>
                      <a:pt x="66" y="38"/>
                      <a:pt x="46" y="5"/>
                      <a:pt x="4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0" name="Freeform 474">
                <a:extLst>
                  <a:ext uri="{FF2B5EF4-FFF2-40B4-BE49-F238E27FC236}">
                    <a16:creationId xmlns:a16="http://schemas.microsoft.com/office/drawing/2014/main" id="{D68E4A1A-DEF0-4BF8-9A4A-9F930238C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1" y="1824"/>
                <a:ext cx="1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1" name="Freeform 475">
                <a:extLst>
                  <a:ext uri="{FF2B5EF4-FFF2-40B4-BE49-F238E27FC236}">
                    <a16:creationId xmlns:a16="http://schemas.microsoft.com/office/drawing/2014/main" id="{4A972523-A95B-4710-96C8-F83998F6F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8" y="179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2" name="Freeform 476">
                <a:extLst>
                  <a:ext uri="{FF2B5EF4-FFF2-40B4-BE49-F238E27FC236}">
                    <a16:creationId xmlns:a16="http://schemas.microsoft.com/office/drawing/2014/main" id="{02AF77B0-23EC-493A-B91B-C27C4B435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831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3" name="Freeform 477">
                <a:extLst>
                  <a:ext uri="{FF2B5EF4-FFF2-40B4-BE49-F238E27FC236}">
                    <a16:creationId xmlns:a16="http://schemas.microsoft.com/office/drawing/2014/main" id="{DB53CAD3-F436-4DC5-B87A-94CA2EBB9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6" y="1796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4" name="Freeform 478">
                <a:extLst>
                  <a:ext uri="{FF2B5EF4-FFF2-40B4-BE49-F238E27FC236}">
                    <a16:creationId xmlns:a16="http://schemas.microsoft.com/office/drawing/2014/main" id="{92CBB075-3377-4575-8CDB-42CCA6ABE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2" y="1808"/>
                <a:ext cx="7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5" name="Freeform 479">
                <a:extLst>
                  <a:ext uri="{FF2B5EF4-FFF2-40B4-BE49-F238E27FC236}">
                    <a16:creationId xmlns:a16="http://schemas.microsoft.com/office/drawing/2014/main" id="{58BCA270-21E1-4480-846A-8DEDFD75B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22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6" name="Freeform 480">
                <a:extLst>
                  <a:ext uri="{FF2B5EF4-FFF2-40B4-BE49-F238E27FC236}">
                    <a16:creationId xmlns:a16="http://schemas.microsoft.com/office/drawing/2014/main" id="{CED36B7B-03CF-4684-BA45-E89A51239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3" y="1796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7" name="Freeform 481">
                <a:extLst>
                  <a:ext uri="{FF2B5EF4-FFF2-40B4-BE49-F238E27FC236}">
                    <a16:creationId xmlns:a16="http://schemas.microsoft.com/office/drawing/2014/main" id="{FD204889-C62C-4971-9249-BB36E68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2" y="1796"/>
                <a:ext cx="15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2" y="0"/>
                      <a:pt x="3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8" name="Freeform 482">
                <a:extLst>
                  <a:ext uri="{FF2B5EF4-FFF2-40B4-BE49-F238E27FC236}">
                    <a16:creationId xmlns:a16="http://schemas.microsoft.com/office/drawing/2014/main" id="{B317A7D5-DE0A-402E-8B59-503E9B983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" y="1841"/>
                <a:ext cx="2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39" name="Freeform 483">
                <a:extLst>
                  <a:ext uri="{FF2B5EF4-FFF2-40B4-BE49-F238E27FC236}">
                    <a16:creationId xmlns:a16="http://schemas.microsoft.com/office/drawing/2014/main" id="{F1AB6E94-A51D-41AD-B1F6-E2623B276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1" y="1831"/>
                <a:ext cx="1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0" name="Freeform 484">
                <a:extLst>
                  <a:ext uri="{FF2B5EF4-FFF2-40B4-BE49-F238E27FC236}">
                    <a16:creationId xmlns:a16="http://schemas.microsoft.com/office/drawing/2014/main" id="{B14DFA59-C1DF-46D5-A6E0-9412E4D6A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" y="1836"/>
                <a:ext cx="1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1" name="Freeform 485">
                <a:extLst>
                  <a:ext uri="{FF2B5EF4-FFF2-40B4-BE49-F238E27FC236}">
                    <a16:creationId xmlns:a16="http://schemas.microsoft.com/office/drawing/2014/main" id="{90266EEA-F8B4-4B6F-BBD5-8737C5CD5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1" y="1796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2" name="Freeform 486">
                <a:extLst>
                  <a:ext uri="{FF2B5EF4-FFF2-40B4-BE49-F238E27FC236}">
                    <a16:creationId xmlns:a16="http://schemas.microsoft.com/office/drawing/2014/main" id="{F5F514DD-D8BF-49FA-AF0B-B5AD3F726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1" y="1829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3" name="Freeform 487">
                <a:extLst>
                  <a:ext uri="{FF2B5EF4-FFF2-40B4-BE49-F238E27FC236}">
                    <a16:creationId xmlns:a16="http://schemas.microsoft.com/office/drawing/2014/main" id="{A5B12DBD-508A-4E29-ADFC-BD798A7EB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8" y="1813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4" name="Freeform 488">
                <a:extLst>
                  <a:ext uri="{FF2B5EF4-FFF2-40B4-BE49-F238E27FC236}">
                    <a16:creationId xmlns:a16="http://schemas.microsoft.com/office/drawing/2014/main" id="{13842212-5341-4D5C-9FB4-FD33443B1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8" y="1846"/>
                <a:ext cx="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5" name="Freeform 489">
                <a:extLst>
                  <a:ext uri="{FF2B5EF4-FFF2-40B4-BE49-F238E27FC236}">
                    <a16:creationId xmlns:a16="http://schemas.microsoft.com/office/drawing/2014/main" id="{2A5BD64B-25DD-424C-9C31-7661685F2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3" y="1810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6" name="Freeform 490">
                <a:extLst>
                  <a:ext uri="{FF2B5EF4-FFF2-40B4-BE49-F238E27FC236}">
                    <a16:creationId xmlns:a16="http://schemas.microsoft.com/office/drawing/2014/main" id="{7F6C602D-F62A-4964-B7D1-A240CA464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6" y="1796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7" name="Freeform 491">
                <a:extLst>
                  <a:ext uri="{FF2B5EF4-FFF2-40B4-BE49-F238E27FC236}">
                    <a16:creationId xmlns:a16="http://schemas.microsoft.com/office/drawing/2014/main" id="{67FAF273-7FFD-44C3-8AB1-48C23215D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" y="1796"/>
                <a:ext cx="2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8" name="Freeform 492">
                <a:extLst>
                  <a:ext uri="{FF2B5EF4-FFF2-40B4-BE49-F238E27FC236}">
                    <a16:creationId xmlns:a16="http://schemas.microsoft.com/office/drawing/2014/main" id="{C7683ADF-41B9-4694-BFF3-5C9A5B2F5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2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49" name="Freeform 493">
                <a:extLst>
                  <a:ext uri="{FF2B5EF4-FFF2-40B4-BE49-F238E27FC236}">
                    <a16:creationId xmlns:a16="http://schemas.microsoft.com/office/drawing/2014/main" id="{25FA241D-218C-4ABC-AD0E-6230D8AEE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" y="1815"/>
                <a:ext cx="9" cy="12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0" name="Freeform 494">
                <a:extLst>
                  <a:ext uri="{FF2B5EF4-FFF2-40B4-BE49-F238E27FC236}">
                    <a16:creationId xmlns:a16="http://schemas.microsoft.com/office/drawing/2014/main" id="{2679E993-9338-438D-8781-F6F67E80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2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1" name="Freeform 495">
                <a:extLst>
                  <a:ext uri="{FF2B5EF4-FFF2-40B4-BE49-F238E27FC236}">
                    <a16:creationId xmlns:a16="http://schemas.microsoft.com/office/drawing/2014/main" id="{AE1C9A61-7266-4257-A8C4-5A00ECD40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5" y="1850"/>
                <a:ext cx="7" cy="1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4"/>
                      <a:pt x="2" y="3"/>
                    </a:cubicBezTo>
                    <a:cubicBezTo>
                      <a:pt x="2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2" name="Freeform 496">
                <a:extLst>
                  <a:ext uri="{FF2B5EF4-FFF2-40B4-BE49-F238E27FC236}">
                    <a16:creationId xmlns:a16="http://schemas.microsoft.com/office/drawing/2014/main" id="{BC37EC18-DADB-49C3-BD91-B5DFE0792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815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3" name="Freeform 497">
                <a:extLst>
                  <a:ext uri="{FF2B5EF4-FFF2-40B4-BE49-F238E27FC236}">
                    <a16:creationId xmlns:a16="http://schemas.microsoft.com/office/drawing/2014/main" id="{F469C0F2-437E-4962-9958-5C3480F87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798"/>
                <a:ext cx="14" cy="1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6"/>
                  </a:cxn>
                  <a:cxn ang="0">
                    <a:pos x="6" y="0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cubicBezTo>
                      <a:pt x="4" y="2"/>
                      <a:pt x="2" y="4"/>
                      <a:pt x="0" y="6"/>
                    </a:cubicBezTo>
                    <a:cubicBezTo>
                      <a:pt x="2" y="4"/>
                      <a:pt x="4" y="2"/>
                      <a:pt x="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4" name="Freeform 498">
                <a:extLst>
                  <a:ext uri="{FF2B5EF4-FFF2-40B4-BE49-F238E27FC236}">
                    <a16:creationId xmlns:a16="http://schemas.microsoft.com/office/drawing/2014/main" id="{4021D35C-1022-4D20-92D8-AD8B2AD23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17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5" name="Freeform 499">
                <a:extLst>
                  <a:ext uri="{FF2B5EF4-FFF2-40B4-BE49-F238E27FC236}">
                    <a16:creationId xmlns:a16="http://schemas.microsoft.com/office/drawing/2014/main" id="{EAFA98D4-78A9-4D03-8429-8259DA24F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" y="1798"/>
                <a:ext cx="3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6" name="Freeform 500">
                <a:extLst>
                  <a:ext uri="{FF2B5EF4-FFF2-40B4-BE49-F238E27FC236}">
                    <a16:creationId xmlns:a16="http://schemas.microsoft.com/office/drawing/2014/main" id="{BFB5A519-D84E-411B-814F-1A3C1BEE8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" y="179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7" name="Oval 501">
                <a:extLst>
                  <a:ext uri="{FF2B5EF4-FFF2-40B4-BE49-F238E27FC236}">
                    <a16:creationId xmlns:a16="http://schemas.microsoft.com/office/drawing/2014/main" id="{4526EEB4-543A-4178-ACA6-9337BFD7F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35" y="1798"/>
                <a:ext cx="1" cy="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8" name="Freeform 502">
                <a:extLst>
                  <a:ext uri="{FF2B5EF4-FFF2-40B4-BE49-F238E27FC236}">
                    <a16:creationId xmlns:a16="http://schemas.microsoft.com/office/drawing/2014/main" id="{77AFEEE7-0661-40F1-893D-E17EE88B2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" y="1791"/>
                <a:ext cx="267" cy="31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6" y="3"/>
                  </a:cxn>
                  <a:cxn ang="0">
                    <a:pos x="18" y="3"/>
                  </a:cxn>
                  <a:cxn ang="0">
                    <a:pos x="105" y="8"/>
                  </a:cxn>
                  <a:cxn ang="0">
                    <a:pos x="111" y="10"/>
                  </a:cxn>
                  <a:cxn ang="0">
                    <a:pos x="111" y="10"/>
                  </a:cxn>
                  <a:cxn ang="0">
                    <a:pos x="111" y="10"/>
                  </a:cxn>
                  <a:cxn ang="0">
                    <a:pos x="112" y="11"/>
                  </a:cxn>
                  <a:cxn ang="0">
                    <a:pos x="112" y="11"/>
                  </a:cxn>
                  <a:cxn ang="0">
                    <a:pos x="112" y="11"/>
                  </a:cxn>
                  <a:cxn ang="0">
                    <a:pos x="112" y="11"/>
                  </a:cxn>
                  <a:cxn ang="0">
                    <a:pos x="113" y="12"/>
                  </a:cxn>
                  <a:cxn ang="0">
                    <a:pos x="113" y="13"/>
                  </a:cxn>
                  <a:cxn ang="0">
                    <a:pos x="105" y="7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</a:cxnLst>
                <a:rect l="0" t="0" r="r" b="b"/>
                <a:pathLst>
                  <a:path w="113" h="13">
                    <a:moveTo>
                      <a:pt x="3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0" y="5"/>
                    </a:cubicBezTo>
                    <a:cubicBezTo>
                      <a:pt x="1" y="4"/>
                      <a:pt x="1" y="4"/>
                      <a:pt x="2" y="3"/>
                    </a:cubicBezTo>
                    <a:cubicBezTo>
                      <a:pt x="2" y="3"/>
                      <a:pt x="3" y="3"/>
                      <a:pt x="4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8" y="3"/>
                      <a:pt x="12" y="3"/>
                      <a:pt x="18" y="3"/>
                    </a:cubicBezTo>
                    <a:cubicBezTo>
                      <a:pt x="44" y="3"/>
                      <a:pt x="97" y="6"/>
                      <a:pt x="105" y="8"/>
                    </a:cubicBezTo>
                    <a:cubicBezTo>
                      <a:pt x="107" y="8"/>
                      <a:pt x="109" y="9"/>
                      <a:pt x="111" y="10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1" y="10"/>
                      <a:pt x="111" y="10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3" y="12"/>
                      <a:pt x="113" y="12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1"/>
                      <a:pt x="110" y="8"/>
                      <a:pt x="105" y="7"/>
                    </a:cubicBezTo>
                    <a:cubicBezTo>
                      <a:pt x="95" y="5"/>
                      <a:pt x="10" y="0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59" name="Freeform 503">
                <a:extLst>
                  <a:ext uri="{FF2B5EF4-FFF2-40B4-BE49-F238E27FC236}">
                    <a16:creationId xmlns:a16="http://schemas.microsoft.com/office/drawing/2014/main" id="{A4D30741-4653-4F90-B67D-36D6034C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7" y="186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0" name="Freeform 504">
                <a:extLst>
                  <a:ext uri="{FF2B5EF4-FFF2-40B4-BE49-F238E27FC236}">
                    <a16:creationId xmlns:a16="http://schemas.microsoft.com/office/drawing/2014/main" id="{EF1055EB-B507-4245-9EBC-092494750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824"/>
                <a:ext cx="10" cy="17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3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4" y="7"/>
                  </a:cxn>
                  <a:cxn ang="0">
                    <a:pos x="4" y="6"/>
                  </a:cxn>
                  <a:cxn ang="0">
                    <a:pos x="4" y="6"/>
                  </a:cxn>
                </a:cxnLst>
                <a:rect l="0" t="0" r="r" b="b"/>
                <a:pathLst>
                  <a:path w="4" h="7">
                    <a:moveTo>
                      <a:pt x="4" y="6"/>
                    </a:moveTo>
                    <a:cubicBezTo>
                      <a:pt x="4" y="6"/>
                      <a:pt x="4" y="6"/>
                      <a:pt x="3" y="6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3" y="6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1" name="Freeform 505">
                <a:extLst>
                  <a:ext uri="{FF2B5EF4-FFF2-40B4-BE49-F238E27FC236}">
                    <a16:creationId xmlns:a16="http://schemas.microsoft.com/office/drawing/2014/main" id="{2DC4286A-D968-4D38-88ED-BE4872553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6" y="182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2" name="Rectangle 506">
                <a:extLst>
                  <a:ext uri="{FF2B5EF4-FFF2-40B4-BE49-F238E27FC236}">
                    <a16:creationId xmlns:a16="http://schemas.microsoft.com/office/drawing/2014/main" id="{510250D3-00F5-4122-8C4D-BA2C62E9C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74" y="1822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3" name="Freeform 507">
                <a:extLst>
                  <a:ext uri="{FF2B5EF4-FFF2-40B4-BE49-F238E27FC236}">
                    <a16:creationId xmlns:a16="http://schemas.microsoft.com/office/drawing/2014/main" id="{51A07A68-645A-4E3C-8DA0-88018BC18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7" y="1822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4" name="Freeform 508">
                <a:extLst>
                  <a:ext uri="{FF2B5EF4-FFF2-40B4-BE49-F238E27FC236}">
                    <a16:creationId xmlns:a16="http://schemas.microsoft.com/office/drawing/2014/main" id="{3DB7F5B1-191D-444A-9863-BCE42935F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5" y="182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5" name="Freeform 509">
                <a:extLst>
                  <a:ext uri="{FF2B5EF4-FFF2-40B4-BE49-F238E27FC236}">
                    <a16:creationId xmlns:a16="http://schemas.microsoft.com/office/drawing/2014/main" id="{37A603AE-4950-4D77-B426-FC3652A85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2" y="1822"/>
                <a:ext cx="3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6" name="Freeform 510">
                <a:extLst>
                  <a:ext uri="{FF2B5EF4-FFF2-40B4-BE49-F238E27FC236}">
                    <a16:creationId xmlns:a16="http://schemas.microsoft.com/office/drawing/2014/main" id="{F72965B1-B220-4E60-A0B2-033519004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6" y="1822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7" name="Freeform 511">
                <a:extLst>
                  <a:ext uri="{FF2B5EF4-FFF2-40B4-BE49-F238E27FC236}">
                    <a16:creationId xmlns:a16="http://schemas.microsoft.com/office/drawing/2014/main" id="{07A267B4-34A7-4FAF-8A18-F5EE10EB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" y="1841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8" name="Freeform 512">
                <a:extLst>
                  <a:ext uri="{FF2B5EF4-FFF2-40B4-BE49-F238E27FC236}">
                    <a16:creationId xmlns:a16="http://schemas.microsoft.com/office/drawing/2014/main" id="{E378DB83-A94B-4C2E-B964-081C87CFD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3" y="2044"/>
                <a:ext cx="380" cy="333"/>
              </a:xfrm>
              <a:custGeom>
                <a:avLst/>
                <a:gdLst/>
                <a:ahLst/>
                <a:cxnLst>
                  <a:cxn ang="0">
                    <a:pos x="139" y="115"/>
                  </a:cxn>
                  <a:cxn ang="0">
                    <a:pos x="132" y="122"/>
                  </a:cxn>
                  <a:cxn ang="0">
                    <a:pos x="107" y="131"/>
                  </a:cxn>
                  <a:cxn ang="0">
                    <a:pos x="87" y="134"/>
                  </a:cxn>
                  <a:cxn ang="0">
                    <a:pos x="62" y="130"/>
                  </a:cxn>
                  <a:cxn ang="0">
                    <a:pos x="43" y="122"/>
                  </a:cxn>
                  <a:cxn ang="0">
                    <a:pos x="27" y="108"/>
                  </a:cxn>
                  <a:cxn ang="0">
                    <a:pos x="16" y="90"/>
                  </a:cxn>
                  <a:cxn ang="0">
                    <a:pos x="9" y="73"/>
                  </a:cxn>
                  <a:cxn ang="0">
                    <a:pos x="9" y="47"/>
                  </a:cxn>
                  <a:cxn ang="0">
                    <a:pos x="15" y="26"/>
                  </a:cxn>
                  <a:cxn ang="0">
                    <a:pos x="27" y="9"/>
                  </a:cxn>
                  <a:cxn ang="0">
                    <a:pos x="34" y="0"/>
                  </a:cxn>
                  <a:cxn ang="0">
                    <a:pos x="27" y="7"/>
                  </a:cxn>
                  <a:cxn ang="0">
                    <a:pos x="13" y="23"/>
                  </a:cxn>
                  <a:cxn ang="0">
                    <a:pos x="15" y="26"/>
                  </a:cxn>
                  <a:cxn ang="0">
                    <a:pos x="6" y="45"/>
                  </a:cxn>
                  <a:cxn ang="0">
                    <a:pos x="9" y="47"/>
                  </a:cxn>
                  <a:cxn ang="0">
                    <a:pos x="3" y="70"/>
                  </a:cxn>
                  <a:cxn ang="0">
                    <a:pos x="8" y="73"/>
                  </a:cxn>
                  <a:cxn ang="0">
                    <a:pos x="9" y="88"/>
                  </a:cxn>
                  <a:cxn ang="0">
                    <a:pos x="15" y="90"/>
                  </a:cxn>
                  <a:cxn ang="0">
                    <a:pos x="21" y="107"/>
                  </a:cxn>
                  <a:cxn ang="0">
                    <a:pos x="24" y="107"/>
                  </a:cxn>
                  <a:cxn ang="0">
                    <a:pos x="27" y="109"/>
                  </a:cxn>
                  <a:cxn ang="0">
                    <a:pos x="40" y="121"/>
                  </a:cxn>
                  <a:cxn ang="0">
                    <a:pos x="55" y="133"/>
                  </a:cxn>
                  <a:cxn ang="0">
                    <a:pos x="59" y="131"/>
                  </a:cxn>
                  <a:cxn ang="0">
                    <a:pos x="62" y="131"/>
                  </a:cxn>
                  <a:cxn ang="0">
                    <a:pos x="76" y="138"/>
                  </a:cxn>
                  <a:cxn ang="0">
                    <a:pos x="82" y="134"/>
                  </a:cxn>
                  <a:cxn ang="0">
                    <a:pos x="87" y="134"/>
                  </a:cxn>
                  <a:cxn ang="0">
                    <a:pos x="101" y="134"/>
                  </a:cxn>
                  <a:cxn ang="0">
                    <a:pos x="111" y="131"/>
                  </a:cxn>
                  <a:cxn ang="0">
                    <a:pos x="128" y="124"/>
                  </a:cxn>
                  <a:cxn ang="0">
                    <a:pos x="134" y="121"/>
                  </a:cxn>
                  <a:cxn ang="0">
                    <a:pos x="138" y="116"/>
                  </a:cxn>
                  <a:cxn ang="0">
                    <a:pos x="152" y="100"/>
                  </a:cxn>
                  <a:cxn ang="0">
                    <a:pos x="161" y="83"/>
                  </a:cxn>
                </a:cxnLst>
                <a:rect l="0" t="0" r="r" b="b"/>
                <a:pathLst>
                  <a:path w="161" h="141">
                    <a:moveTo>
                      <a:pt x="152" y="100"/>
                    </a:moveTo>
                    <a:cubicBezTo>
                      <a:pt x="151" y="103"/>
                      <a:pt x="142" y="114"/>
                      <a:pt x="139" y="115"/>
                    </a:cubicBezTo>
                    <a:cubicBezTo>
                      <a:pt x="137" y="115"/>
                      <a:pt x="138" y="116"/>
                      <a:pt x="137" y="117"/>
                    </a:cubicBezTo>
                    <a:cubicBezTo>
                      <a:pt x="136" y="119"/>
                      <a:pt x="133" y="121"/>
                      <a:pt x="132" y="122"/>
                    </a:cubicBezTo>
                    <a:cubicBezTo>
                      <a:pt x="131" y="123"/>
                      <a:pt x="123" y="125"/>
                      <a:pt x="122" y="126"/>
                    </a:cubicBezTo>
                    <a:cubicBezTo>
                      <a:pt x="117" y="132"/>
                      <a:pt x="112" y="130"/>
                      <a:pt x="107" y="131"/>
                    </a:cubicBezTo>
                    <a:cubicBezTo>
                      <a:pt x="104" y="131"/>
                      <a:pt x="102" y="133"/>
                      <a:pt x="101" y="134"/>
                    </a:cubicBezTo>
                    <a:cubicBezTo>
                      <a:pt x="97" y="138"/>
                      <a:pt x="91" y="137"/>
                      <a:pt x="87" y="134"/>
                    </a:cubicBezTo>
                    <a:cubicBezTo>
                      <a:pt x="85" y="134"/>
                      <a:pt x="79" y="132"/>
                      <a:pt x="78" y="135"/>
                    </a:cubicBezTo>
                    <a:cubicBezTo>
                      <a:pt x="77" y="141"/>
                      <a:pt x="64" y="131"/>
                      <a:pt x="62" y="130"/>
                    </a:cubicBezTo>
                    <a:cubicBezTo>
                      <a:pt x="59" y="129"/>
                      <a:pt x="59" y="130"/>
                      <a:pt x="58" y="131"/>
                    </a:cubicBezTo>
                    <a:cubicBezTo>
                      <a:pt x="53" y="137"/>
                      <a:pt x="45" y="126"/>
                      <a:pt x="43" y="122"/>
                    </a:cubicBezTo>
                    <a:cubicBezTo>
                      <a:pt x="43" y="120"/>
                      <a:pt x="40" y="119"/>
                      <a:pt x="39" y="121"/>
                    </a:cubicBezTo>
                    <a:cubicBezTo>
                      <a:pt x="34" y="127"/>
                      <a:pt x="28" y="111"/>
                      <a:pt x="27" y="108"/>
                    </a:cubicBezTo>
                    <a:cubicBezTo>
                      <a:pt x="26" y="106"/>
                      <a:pt x="24" y="106"/>
                      <a:pt x="21" y="106"/>
                    </a:cubicBezTo>
                    <a:cubicBezTo>
                      <a:pt x="16" y="106"/>
                      <a:pt x="16" y="94"/>
                      <a:pt x="16" y="90"/>
                    </a:cubicBezTo>
                    <a:cubicBezTo>
                      <a:pt x="16" y="87"/>
                      <a:pt x="12" y="89"/>
                      <a:pt x="9" y="87"/>
                    </a:cubicBezTo>
                    <a:cubicBezTo>
                      <a:pt x="6" y="85"/>
                      <a:pt x="9" y="75"/>
                      <a:pt x="9" y="73"/>
                    </a:cubicBezTo>
                    <a:cubicBezTo>
                      <a:pt x="9" y="71"/>
                      <a:pt x="7" y="73"/>
                      <a:pt x="4" y="69"/>
                    </a:cubicBezTo>
                    <a:cubicBezTo>
                      <a:pt x="1" y="66"/>
                      <a:pt x="7" y="50"/>
                      <a:pt x="9" y="47"/>
                    </a:cubicBezTo>
                    <a:cubicBezTo>
                      <a:pt x="10" y="46"/>
                      <a:pt x="9" y="46"/>
                      <a:pt x="7" y="45"/>
                    </a:cubicBezTo>
                    <a:cubicBezTo>
                      <a:pt x="3" y="42"/>
                      <a:pt x="15" y="29"/>
                      <a:pt x="15" y="26"/>
                    </a:cubicBezTo>
                    <a:cubicBezTo>
                      <a:pt x="15" y="26"/>
                      <a:pt x="13" y="24"/>
                      <a:pt x="14" y="23"/>
                    </a:cubicBezTo>
                    <a:cubicBezTo>
                      <a:pt x="15" y="20"/>
                      <a:pt x="22" y="12"/>
                      <a:pt x="27" y="9"/>
                    </a:cubicBezTo>
                    <a:cubicBezTo>
                      <a:pt x="27" y="9"/>
                      <a:pt x="27" y="8"/>
                      <a:pt x="27" y="7"/>
                    </a:cubicBezTo>
                    <a:cubicBezTo>
                      <a:pt x="28" y="5"/>
                      <a:pt x="31" y="2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0" y="2"/>
                      <a:pt x="27" y="5"/>
                      <a:pt x="27" y="7"/>
                    </a:cubicBezTo>
                    <a:cubicBezTo>
                      <a:pt x="27" y="7"/>
                      <a:pt x="27" y="8"/>
                      <a:pt x="27" y="9"/>
                    </a:cubicBezTo>
                    <a:cubicBezTo>
                      <a:pt x="22" y="12"/>
                      <a:pt x="14" y="20"/>
                      <a:pt x="13" y="23"/>
                    </a:cubicBezTo>
                    <a:cubicBezTo>
                      <a:pt x="13" y="24"/>
                      <a:pt x="13" y="25"/>
                      <a:pt x="14" y="25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5" y="27"/>
                      <a:pt x="13" y="29"/>
                      <a:pt x="12" y="32"/>
                    </a:cubicBezTo>
                    <a:cubicBezTo>
                      <a:pt x="8" y="37"/>
                      <a:pt x="3" y="43"/>
                      <a:pt x="6" y="45"/>
                    </a:cubicBezTo>
                    <a:cubicBezTo>
                      <a:pt x="7" y="46"/>
                      <a:pt x="8" y="46"/>
                      <a:pt x="8" y="46"/>
                    </a:cubicBezTo>
                    <a:cubicBezTo>
                      <a:pt x="8" y="46"/>
                      <a:pt x="9" y="47"/>
                      <a:pt x="9" y="47"/>
                    </a:cubicBezTo>
                    <a:cubicBezTo>
                      <a:pt x="9" y="47"/>
                      <a:pt x="9" y="46"/>
                      <a:pt x="9" y="47"/>
                    </a:cubicBezTo>
                    <a:cubicBezTo>
                      <a:pt x="6" y="50"/>
                      <a:pt x="0" y="66"/>
                      <a:pt x="3" y="70"/>
                    </a:cubicBezTo>
                    <a:cubicBezTo>
                      <a:pt x="5" y="71"/>
                      <a:pt x="6" y="72"/>
                      <a:pt x="7" y="72"/>
                    </a:cubicBezTo>
                    <a:cubicBezTo>
                      <a:pt x="8" y="72"/>
                      <a:pt x="8" y="72"/>
                      <a:pt x="8" y="73"/>
                    </a:cubicBezTo>
                    <a:cubicBezTo>
                      <a:pt x="8" y="73"/>
                      <a:pt x="8" y="74"/>
                      <a:pt x="8" y="75"/>
                    </a:cubicBezTo>
                    <a:cubicBezTo>
                      <a:pt x="7" y="81"/>
                      <a:pt x="7" y="86"/>
                      <a:pt x="9" y="88"/>
                    </a:cubicBezTo>
                    <a:cubicBezTo>
                      <a:pt x="10" y="89"/>
                      <a:pt x="12" y="89"/>
                      <a:pt x="13" y="89"/>
                    </a:cubicBezTo>
                    <a:cubicBezTo>
                      <a:pt x="15" y="89"/>
                      <a:pt x="15" y="89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16" y="96"/>
                      <a:pt x="16" y="107"/>
                      <a:pt x="21" y="107"/>
                    </a:cubicBezTo>
                    <a:cubicBezTo>
                      <a:pt x="22" y="107"/>
                      <a:pt x="22" y="107"/>
                      <a:pt x="23" y="107"/>
                    </a:cubicBezTo>
                    <a:cubicBezTo>
                      <a:pt x="23" y="107"/>
                      <a:pt x="24" y="107"/>
                      <a:pt x="24" y="107"/>
                    </a:cubicBezTo>
                    <a:cubicBezTo>
                      <a:pt x="26" y="107"/>
                      <a:pt x="26" y="107"/>
                      <a:pt x="26" y="108"/>
                    </a:cubicBezTo>
                    <a:cubicBezTo>
                      <a:pt x="27" y="108"/>
                      <a:pt x="27" y="109"/>
                      <a:pt x="27" y="109"/>
                    </a:cubicBezTo>
                    <a:cubicBezTo>
                      <a:pt x="29" y="114"/>
                      <a:pt x="32" y="122"/>
                      <a:pt x="37" y="122"/>
                    </a:cubicBezTo>
                    <a:cubicBezTo>
                      <a:pt x="38" y="122"/>
                      <a:pt x="39" y="122"/>
                      <a:pt x="40" y="121"/>
                    </a:cubicBezTo>
                    <a:cubicBezTo>
                      <a:pt x="41" y="120"/>
                      <a:pt x="42" y="121"/>
                      <a:pt x="43" y="122"/>
                    </a:cubicBezTo>
                    <a:cubicBezTo>
                      <a:pt x="44" y="125"/>
                      <a:pt x="49" y="133"/>
                      <a:pt x="55" y="133"/>
                    </a:cubicBezTo>
                    <a:cubicBezTo>
                      <a:pt x="56" y="133"/>
                      <a:pt x="57" y="133"/>
                      <a:pt x="59" y="131"/>
                    </a:cubicBezTo>
                    <a:cubicBezTo>
                      <a:pt x="59" y="131"/>
                      <a:pt x="59" y="131"/>
                      <a:pt x="59" y="131"/>
                    </a:cubicBezTo>
                    <a:cubicBezTo>
                      <a:pt x="59" y="130"/>
                      <a:pt x="60" y="130"/>
                      <a:pt x="60" y="130"/>
                    </a:cubicBezTo>
                    <a:cubicBezTo>
                      <a:pt x="60" y="130"/>
                      <a:pt x="61" y="130"/>
                      <a:pt x="62" y="131"/>
                    </a:cubicBezTo>
                    <a:cubicBezTo>
                      <a:pt x="62" y="131"/>
                      <a:pt x="63" y="131"/>
                      <a:pt x="63" y="132"/>
                    </a:cubicBezTo>
                    <a:cubicBezTo>
                      <a:pt x="66" y="134"/>
                      <a:pt x="72" y="138"/>
                      <a:pt x="76" y="138"/>
                    </a:cubicBezTo>
                    <a:cubicBezTo>
                      <a:pt x="78" y="138"/>
                      <a:pt x="79" y="137"/>
                      <a:pt x="79" y="135"/>
                    </a:cubicBezTo>
                    <a:cubicBezTo>
                      <a:pt x="79" y="135"/>
                      <a:pt x="80" y="134"/>
                      <a:pt x="82" y="134"/>
                    </a:cubicBezTo>
                    <a:cubicBezTo>
                      <a:pt x="83" y="134"/>
                      <a:pt x="85" y="134"/>
                      <a:pt x="86" y="134"/>
                    </a:cubicBezTo>
                    <a:cubicBezTo>
                      <a:pt x="86" y="134"/>
                      <a:pt x="87" y="134"/>
                      <a:pt x="87" y="134"/>
                    </a:cubicBezTo>
                    <a:cubicBezTo>
                      <a:pt x="89" y="135"/>
                      <a:pt x="92" y="137"/>
                      <a:pt x="95" y="137"/>
                    </a:cubicBezTo>
                    <a:cubicBezTo>
                      <a:pt x="98" y="137"/>
                      <a:pt x="100" y="136"/>
                      <a:pt x="101" y="134"/>
                    </a:cubicBezTo>
                    <a:cubicBezTo>
                      <a:pt x="102" y="133"/>
                      <a:pt x="105" y="132"/>
                      <a:pt x="107" y="131"/>
                    </a:cubicBezTo>
                    <a:cubicBezTo>
                      <a:pt x="108" y="131"/>
                      <a:pt x="110" y="131"/>
                      <a:pt x="111" y="131"/>
                    </a:cubicBezTo>
                    <a:cubicBezTo>
                      <a:pt x="115" y="131"/>
                      <a:pt x="119" y="131"/>
                      <a:pt x="122" y="127"/>
                    </a:cubicBezTo>
                    <a:cubicBezTo>
                      <a:pt x="123" y="126"/>
                      <a:pt x="126" y="125"/>
                      <a:pt x="128" y="124"/>
                    </a:cubicBezTo>
                    <a:cubicBezTo>
                      <a:pt x="130" y="123"/>
                      <a:pt x="132" y="122"/>
                      <a:pt x="132" y="122"/>
                    </a:cubicBezTo>
                    <a:cubicBezTo>
                      <a:pt x="133" y="122"/>
                      <a:pt x="133" y="121"/>
                      <a:pt x="134" y="121"/>
                    </a:cubicBezTo>
                    <a:cubicBezTo>
                      <a:pt x="135" y="120"/>
                      <a:pt x="137" y="119"/>
                      <a:pt x="137" y="118"/>
                    </a:cubicBezTo>
                    <a:cubicBezTo>
                      <a:pt x="138" y="117"/>
                      <a:pt x="138" y="117"/>
                      <a:pt x="138" y="116"/>
                    </a:cubicBezTo>
                    <a:cubicBezTo>
                      <a:pt x="138" y="116"/>
                      <a:pt x="138" y="115"/>
                      <a:pt x="139" y="115"/>
                    </a:cubicBezTo>
                    <a:cubicBezTo>
                      <a:pt x="143" y="114"/>
                      <a:pt x="152" y="104"/>
                      <a:pt x="152" y="100"/>
                    </a:cubicBezTo>
                    <a:cubicBezTo>
                      <a:pt x="153" y="99"/>
                      <a:pt x="161" y="89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9"/>
                      <a:pt x="152" y="100"/>
                      <a:pt x="152" y="10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69" name="Freeform 513">
                <a:extLst>
                  <a:ext uri="{FF2B5EF4-FFF2-40B4-BE49-F238E27FC236}">
                    <a16:creationId xmlns:a16="http://schemas.microsoft.com/office/drawing/2014/main" id="{5DD8EA9C-E194-4D44-9926-902F2CDBCC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79" y="1798"/>
                <a:ext cx="900" cy="570"/>
              </a:xfrm>
              <a:custGeom>
                <a:avLst/>
                <a:gdLst/>
                <a:ahLst/>
                <a:cxnLst>
                  <a:cxn ang="0">
                    <a:pos x="163" y="175"/>
                  </a:cxn>
                  <a:cxn ang="0">
                    <a:pos x="163" y="173"/>
                  </a:cxn>
                  <a:cxn ang="0">
                    <a:pos x="160" y="185"/>
                  </a:cxn>
                  <a:cxn ang="0">
                    <a:pos x="248" y="180"/>
                  </a:cxn>
                  <a:cxn ang="0">
                    <a:pos x="258" y="188"/>
                  </a:cxn>
                  <a:cxn ang="0">
                    <a:pos x="259" y="180"/>
                  </a:cxn>
                  <a:cxn ang="0">
                    <a:pos x="264" y="161"/>
                  </a:cxn>
                  <a:cxn ang="0">
                    <a:pos x="264" y="161"/>
                  </a:cxn>
                  <a:cxn ang="0">
                    <a:pos x="259" y="181"/>
                  </a:cxn>
                  <a:cxn ang="0">
                    <a:pos x="259" y="188"/>
                  </a:cxn>
                  <a:cxn ang="0">
                    <a:pos x="259" y="181"/>
                  </a:cxn>
                  <a:cxn ang="0">
                    <a:pos x="261" y="171"/>
                  </a:cxn>
                  <a:cxn ang="0">
                    <a:pos x="265" y="161"/>
                  </a:cxn>
                  <a:cxn ang="0">
                    <a:pos x="269" y="154"/>
                  </a:cxn>
                  <a:cxn ang="0">
                    <a:pos x="265" y="161"/>
                  </a:cxn>
                  <a:cxn ang="0">
                    <a:pos x="261" y="171"/>
                  </a:cxn>
                  <a:cxn ang="0">
                    <a:pos x="259" y="181"/>
                  </a:cxn>
                  <a:cxn ang="0">
                    <a:pos x="260" y="191"/>
                  </a:cxn>
                  <a:cxn ang="0">
                    <a:pos x="260" y="185"/>
                  </a:cxn>
                  <a:cxn ang="0">
                    <a:pos x="269" y="154"/>
                  </a:cxn>
                  <a:cxn ang="0">
                    <a:pos x="260" y="189"/>
                  </a:cxn>
                  <a:cxn ang="0">
                    <a:pos x="306" y="240"/>
                  </a:cxn>
                  <a:cxn ang="0">
                    <a:pos x="327" y="239"/>
                  </a:cxn>
                  <a:cxn ang="0">
                    <a:pos x="344" y="233"/>
                  </a:cxn>
                  <a:cxn ang="0">
                    <a:pos x="369" y="207"/>
                  </a:cxn>
                  <a:cxn ang="0">
                    <a:pos x="380" y="183"/>
                  </a:cxn>
                  <a:cxn ang="0">
                    <a:pos x="371" y="155"/>
                  </a:cxn>
                  <a:cxn ang="0">
                    <a:pos x="353" y="138"/>
                  </a:cxn>
                  <a:cxn ang="0">
                    <a:pos x="352" y="138"/>
                  </a:cxn>
                  <a:cxn ang="0">
                    <a:pos x="348" y="133"/>
                  </a:cxn>
                  <a:cxn ang="0">
                    <a:pos x="349" y="134"/>
                  </a:cxn>
                  <a:cxn ang="0">
                    <a:pos x="350" y="134"/>
                  </a:cxn>
                  <a:cxn ang="0">
                    <a:pos x="350" y="135"/>
                  </a:cxn>
                  <a:cxn ang="0">
                    <a:pos x="351" y="136"/>
                  </a:cxn>
                  <a:cxn ang="0">
                    <a:pos x="355" y="138"/>
                  </a:cxn>
                  <a:cxn ang="0">
                    <a:pos x="353" y="137"/>
                  </a:cxn>
                  <a:cxn ang="0">
                    <a:pos x="349" y="133"/>
                  </a:cxn>
                  <a:cxn ang="0">
                    <a:pos x="353" y="137"/>
                  </a:cxn>
                  <a:cxn ang="0">
                    <a:pos x="267" y="32"/>
                  </a:cxn>
                  <a:cxn ang="0">
                    <a:pos x="246" y="32"/>
                  </a:cxn>
                  <a:cxn ang="0">
                    <a:pos x="208" y="28"/>
                  </a:cxn>
                  <a:cxn ang="0">
                    <a:pos x="212" y="84"/>
                  </a:cxn>
                  <a:cxn ang="0">
                    <a:pos x="173" y="128"/>
                  </a:cxn>
                  <a:cxn ang="0">
                    <a:pos x="39" y="99"/>
                  </a:cxn>
                  <a:cxn ang="0">
                    <a:pos x="32" y="103"/>
                  </a:cxn>
                  <a:cxn ang="0">
                    <a:pos x="38" y="100"/>
                  </a:cxn>
                  <a:cxn ang="0">
                    <a:pos x="41" y="99"/>
                  </a:cxn>
                  <a:cxn ang="0">
                    <a:pos x="32" y="104"/>
                  </a:cxn>
                  <a:cxn ang="0">
                    <a:pos x="42" y="98"/>
                  </a:cxn>
                  <a:cxn ang="0">
                    <a:pos x="13" y="129"/>
                  </a:cxn>
                  <a:cxn ang="0">
                    <a:pos x="7" y="177"/>
                  </a:cxn>
                  <a:cxn ang="0">
                    <a:pos x="25" y="211"/>
                  </a:cxn>
                  <a:cxn ang="0">
                    <a:pos x="58" y="233"/>
                  </a:cxn>
                  <a:cxn ang="0">
                    <a:pos x="86" y="237"/>
                  </a:cxn>
                  <a:cxn ang="0">
                    <a:pos x="135" y="221"/>
                  </a:cxn>
                  <a:cxn ang="0">
                    <a:pos x="158" y="187"/>
                  </a:cxn>
                  <a:cxn ang="0">
                    <a:pos x="160" y="185"/>
                  </a:cxn>
                  <a:cxn ang="0">
                    <a:pos x="292" y="132"/>
                  </a:cxn>
                  <a:cxn ang="0">
                    <a:pos x="329" y="126"/>
                  </a:cxn>
                  <a:cxn ang="0">
                    <a:pos x="337" y="127"/>
                  </a:cxn>
                  <a:cxn ang="0">
                    <a:pos x="337" y="128"/>
                  </a:cxn>
                  <a:cxn ang="0">
                    <a:pos x="330" y="126"/>
                  </a:cxn>
                  <a:cxn ang="0">
                    <a:pos x="35" y="166"/>
                  </a:cxn>
                </a:cxnLst>
                <a:rect l="0" t="0" r="r" b="b"/>
                <a:pathLst>
                  <a:path w="381" h="241">
                    <a:moveTo>
                      <a:pt x="160" y="185"/>
                    </a:moveTo>
                    <a:cubicBezTo>
                      <a:pt x="160" y="184"/>
                      <a:pt x="160" y="184"/>
                      <a:pt x="160" y="184"/>
                    </a:cubicBezTo>
                    <a:cubicBezTo>
                      <a:pt x="161" y="183"/>
                      <a:pt x="161" y="183"/>
                      <a:pt x="161" y="182"/>
                    </a:cubicBezTo>
                    <a:cubicBezTo>
                      <a:pt x="161" y="182"/>
                      <a:pt x="161" y="182"/>
                      <a:pt x="161" y="181"/>
                    </a:cubicBezTo>
                    <a:cubicBezTo>
                      <a:pt x="161" y="181"/>
                      <a:pt x="161" y="180"/>
                      <a:pt x="162" y="180"/>
                    </a:cubicBezTo>
                    <a:cubicBezTo>
                      <a:pt x="162" y="179"/>
                      <a:pt x="162" y="179"/>
                      <a:pt x="162" y="179"/>
                    </a:cubicBezTo>
                    <a:cubicBezTo>
                      <a:pt x="162" y="178"/>
                      <a:pt x="162" y="178"/>
                      <a:pt x="162" y="177"/>
                    </a:cubicBezTo>
                    <a:cubicBezTo>
                      <a:pt x="162" y="177"/>
                      <a:pt x="162" y="176"/>
                      <a:pt x="162" y="176"/>
                    </a:cubicBezTo>
                    <a:cubicBezTo>
                      <a:pt x="162" y="175"/>
                      <a:pt x="163" y="175"/>
                      <a:pt x="163" y="175"/>
                    </a:cubicBezTo>
                    <a:cubicBezTo>
                      <a:pt x="163" y="174"/>
                      <a:pt x="163" y="174"/>
                      <a:pt x="163" y="173"/>
                    </a:cubicBezTo>
                    <a:cubicBezTo>
                      <a:pt x="163" y="173"/>
                      <a:pt x="163" y="172"/>
                      <a:pt x="163" y="172"/>
                    </a:cubicBezTo>
                    <a:cubicBezTo>
                      <a:pt x="163" y="171"/>
                      <a:pt x="163" y="171"/>
                      <a:pt x="163" y="170"/>
                    </a:cubicBezTo>
                    <a:cubicBezTo>
                      <a:pt x="163" y="170"/>
                      <a:pt x="163" y="170"/>
                      <a:pt x="163" y="169"/>
                    </a:cubicBezTo>
                    <a:cubicBezTo>
                      <a:pt x="162" y="169"/>
                      <a:pt x="162" y="168"/>
                      <a:pt x="162" y="167"/>
                    </a:cubicBezTo>
                    <a:cubicBezTo>
                      <a:pt x="162" y="168"/>
                      <a:pt x="162" y="169"/>
                      <a:pt x="163" y="169"/>
                    </a:cubicBezTo>
                    <a:cubicBezTo>
                      <a:pt x="163" y="170"/>
                      <a:pt x="163" y="170"/>
                      <a:pt x="163" y="170"/>
                    </a:cubicBezTo>
                    <a:cubicBezTo>
                      <a:pt x="163" y="171"/>
                      <a:pt x="163" y="171"/>
                      <a:pt x="163" y="172"/>
                    </a:cubicBezTo>
                    <a:cubicBezTo>
                      <a:pt x="163" y="172"/>
                      <a:pt x="163" y="173"/>
                      <a:pt x="163" y="173"/>
                    </a:cubicBezTo>
                    <a:cubicBezTo>
                      <a:pt x="163" y="174"/>
                      <a:pt x="163" y="174"/>
                      <a:pt x="163" y="175"/>
                    </a:cubicBezTo>
                    <a:cubicBezTo>
                      <a:pt x="163" y="175"/>
                      <a:pt x="162" y="175"/>
                      <a:pt x="162" y="176"/>
                    </a:cubicBezTo>
                    <a:cubicBezTo>
                      <a:pt x="162" y="176"/>
                      <a:pt x="162" y="177"/>
                      <a:pt x="162" y="177"/>
                    </a:cubicBezTo>
                    <a:cubicBezTo>
                      <a:pt x="162" y="178"/>
                      <a:pt x="162" y="178"/>
                      <a:pt x="162" y="179"/>
                    </a:cubicBezTo>
                    <a:cubicBezTo>
                      <a:pt x="162" y="179"/>
                      <a:pt x="162" y="179"/>
                      <a:pt x="162" y="180"/>
                    </a:cubicBezTo>
                    <a:cubicBezTo>
                      <a:pt x="161" y="180"/>
                      <a:pt x="161" y="181"/>
                      <a:pt x="161" y="181"/>
                    </a:cubicBezTo>
                    <a:cubicBezTo>
                      <a:pt x="161" y="182"/>
                      <a:pt x="161" y="182"/>
                      <a:pt x="161" y="182"/>
                    </a:cubicBezTo>
                    <a:cubicBezTo>
                      <a:pt x="161" y="183"/>
                      <a:pt x="161" y="183"/>
                      <a:pt x="160" y="184"/>
                    </a:cubicBezTo>
                    <a:cubicBezTo>
                      <a:pt x="160" y="184"/>
                      <a:pt x="160" y="184"/>
                      <a:pt x="160" y="185"/>
                    </a:cubicBezTo>
                    <a:cubicBezTo>
                      <a:pt x="160" y="185"/>
                      <a:pt x="160" y="185"/>
                      <a:pt x="160" y="186"/>
                    </a:cubicBezTo>
                    <a:cubicBezTo>
                      <a:pt x="160" y="186"/>
                      <a:pt x="160" y="186"/>
                      <a:pt x="160" y="186"/>
                    </a:cubicBezTo>
                    <a:cubicBezTo>
                      <a:pt x="162" y="186"/>
                      <a:pt x="162" y="186"/>
                      <a:pt x="162" y="186"/>
                    </a:cubicBezTo>
                    <a:cubicBezTo>
                      <a:pt x="165" y="186"/>
                      <a:pt x="167" y="186"/>
                      <a:pt x="172" y="186"/>
                    </a:cubicBezTo>
                    <a:cubicBezTo>
                      <a:pt x="172" y="186"/>
                      <a:pt x="173" y="186"/>
                      <a:pt x="173" y="186"/>
                    </a:cubicBezTo>
                    <a:cubicBezTo>
                      <a:pt x="187" y="186"/>
                      <a:pt x="210" y="183"/>
                      <a:pt x="224" y="181"/>
                    </a:cubicBezTo>
                    <a:cubicBezTo>
                      <a:pt x="232" y="180"/>
                      <a:pt x="238" y="179"/>
                      <a:pt x="240" y="179"/>
                    </a:cubicBezTo>
                    <a:cubicBezTo>
                      <a:pt x="248" y="179"/>
                      <a:pt x="248" y="179"/>
                      <a:pt x="248" y="179"/>
                    </a:cubicBezTo>
                    <a:cubicBezTo>
                      <a:pt x="248" y="180"/>
                      <a:pt x="248" y="180"/>
                      <a:pt x="248" y="180"/>
                    </a:cubicBezTo>
                    <a:cubicBezTo>
                      <a:pt x="248" y="186"/>
                      <a:pt x="255" y="195"/>
                      <a:pt x="262" y="201"/>
                    </a:cubicBezTo>
                    <a:cubicBezTo>
                      <a:pt x="262" y="200"/>
                      <a:pt x="262" y="200"/>
                      <a:pt x="262" y="200"/>
                    </a:cubicBezTo>
                    <a:cubicBezTo>
                      <a:pt x="261" y="196"/>
                      <a:pt x="259" y="192"/>
                      <a:pt x="259" y="189"/>
                    </a:cubicBezTo>
                    <a:cubicBezTo>
                      <a:pt x="259" y="189"/>
                      <a:pt x="259" y="189"/>
                      <a:pt x="259" y="189"/>
                    </a:cubicBezTo>
                    <a:cubicBezTo>
                      <a:pt x="259" y="189"/>
                      <a:pt x="259" y="189"/>
                      <a:pt x="259" y="189"/>
                    </a:cubicBezTo>
                    <a:cubicBezTo>
                      <a:pt x="259" y="189"/>
                      <a:pt x="259" y="189"/>
                      <a:pt x="259" y="189"/>
                    </a:cubicBezTo>
                    <a:cubicBezTo>
                      <a:pt x="259" y="189"/>
                      <a:pt x="259" y="189"/>
                      <a:pt x="259" y="189"/>
                    </a:cubicBezTo>
                    <a:cubicBezTo>
                      <a:pt x="259" y="188"/>
                      <a:pt x="259" y="188"/>
                      <a:pt x="259" y="188"/>
                    </a:cubicBezTo>
                    <a:cubicBezTo>
                      <a:pt x="258" y="188"/>
                      <a:pt x="258" y="188"/>
                      <a:pt x="258" y="188"/>
                    </a:cubicBezTo>
                    <a:cubicBezTo>
                      <a:pt x="258" y="187"/>
                      <a:pt x="258" y="187"/>
                      <a:pt x="258" y="187"/>
                    </a:cubicBezTo>
                    <a:cubicBezTo>
                      <a:pt x="258" y="187"/>
                      <a:pt x="258" y="187"/>
                      <a:pt x="258" y="187"/>
                    </a:cubicBezTo>
                    <a:cubicBezTo>
                      <a:pt x="258" y="187"/>
                      <a:pt x="258" y="187"/>
                      <a:pt x="258" y="187"/>
                    </a:cubicBezTo>
                    <a:cubicBezTo>
                      <a:pt x="258" y="187"/>
                      <a:pt x="258" y="187"/>
                      <a:pt x="258" y="187"/>
                    </a:cubicBezTo>
                    <a:cubicBezTo>
                      <a:pt x="258" y="187"/>
                      <a:pt x="258" y="187"/>
                      <a:pt x="258" y="187"/>
                    </a:cubicBezTo>
                    <a:cubicBezTo>
                      <a:pt x="258" y="186"/>
                      <a:pt x="258" y="185"/>
                      <a:pt x="259" y="185"/>
                    </a:cubicBezTo>
                    <a:cubicBezTo>
                      <a:pt x="259" y="184"/>
                      <a:pt x="259" y="184"/>
                      <a:pt x="259" y="184"/>
                    </a:cubicBezTo>
                    <a:cubicBezTo>
                      <a:pt x="259" y="183"/>
                      <a:pt x="259" y="182"/>
                      <a:pt x="259" y="181"/>
                    </a:cubicBezTo>
                    <a:cubicBezTo>
                      <a:pt x="259" y="181"/>
                      <a:pt x="259" y="180"/>
                      <a:pt x="259" y="180"/>
                    </a:cubicBezTo>
                    <a:cubicBezTo>
                      <a:pt x="259" y="179"/>
                      <a:pt x="259" y="178"/>
                      <a:pt x="260" y="176"/>
                    </a:cubicBezTo>
                    <a:cubicBezTo>
                      <a:pt x="260" y="176"/>
                      <a:pt x="260" y="176"/>
                      <a:pt x="260" y="176"/>
                    </a:cubicBezTo>
                    <a:cubicBezTo>
                      <a:pt x="260" y="175"/>
                      <a:pt x="260" y="173"/>
                      <a:pt x="261" y="172"/>
                    </a:cubicBezTo>
                    <a:cubicBezTo>
                      <a:pt x="261" y="172"/>
                      <a:pt x="261" y="171"/>
                      <a:pt x="261" y="171"/>
                    </a:cubicBezTo>
                    <a:cubicBezTo>
                      <a:pt x="261" y="170"/>
                      <a:pt x="261" y="169"/>
                      <a:pt x="262" y="169"/>
                    </a:cubicBezTo>
                    <a:cubicBezTo>
                      <a:pt x="262" y="168"/>
                      <a:pt x="262" y="167"/>
                      <a:pt x="263" y="166"/>
                    </a:cubicBezTo>
                    <a:cubicBezTo>
                      <a:pt x="263" y="165"/>
                      <a:pt x="263" y="165"/>
                      <a:pt x="263" y="165"/>
                    </a:cubicBezTo>
                    <a:cubicBezTo>
                      <a:pt x="263" y="164"/>
                      <a:pt x="264" y="162"/>
                      <a:pt x="264" y="161"/>
                    </a:cubicBezTo>
                    <a:cubicBezTo>
                      <a:pt x="264" y="161"/>
                      <a:pt x="264" y="161"/>
                      <a:pt x="264" y="161"/>
                    </a:cubicBezTo>
                    <a:cubicBezTo>
                      <a:pt x="265" y="160"/>
                      <a:pt x="265" y="159"/>
                      <a:pt x="266" y="158"/>
                    </a:cubicBezTo>
                    <a:cubicBezTo>
                      <a:pt x="266" y="158"/>
                      <a:pt x="266" y="157"/>
                      <a:pt x="266" y="157"/>
                    </a:cubicBezTo>
                    <a:cubicBezTo>
                      <a:pt x="266" y="157"/>
                      <a:pt x="267" y="156"/>
                      <a:pt x="267" y="156"/>
                    </a:cubicBezTo>
                    <a:cubicBezTo>
                      <a:pt x="267" y="155"/>
                      <a:pt x="268" y="154"/>
                      <a:pt x="268" y="154"/>
                    </a:cubicBezTo>
                    <a:cubicBezTo>
                      <a:pt x="268" y="154"/>
                      <a:pt x="267" y="155"/>
                      <a:pt x="267" y="156"/>
                    </a:cubicBezTo>
                    <a:cubicBezTo>
                      <a:pt x="267" y="156"/>
                      <a:pt x="266" y="157"/>
                      <a:pt x="266" y="157"/>
                    </a:cubicBezTo>
                    <a:cubicBezTo>
                      <a:pt x="266" y="157"/>
                      <a:pt x="266" y="158"/>
                      <a:pt x="266" y="158"/>
                    </a:cubicBezTo>
                    <a:cubicBezTo>
                      <a:pt x="265" y="159"/>
                      <a:pt x="265" y="160"/>
                      <a:pt x="264" y="161"/>
                    </a:cubicBezTo>
                    <a:cubicBezTo>
                      <a:pt x="264" y="161"/>
                      <a:pt x="264" y="161"/>
                      <a:pt x="264" y="161"/>
                    </a:cubicBezTo>
                    <a:cubicBezTo>
                      <a:pt x="264" y="162"/>
                      <a:pt x="263" y="164"/>
                      <a:pt x="263" y="165"/>
                    </a:cubicBezTo>
                    <a:cubicBezTo>
                      <a:pt x="263" y="165"/>
                      <a:pt x="263" y="165"/>
                      <a:pt x="263" y="166"/>
                    </a:cubicBezTo>
                    <a:cubicBezTo>
                      <a:pt x="262" y="167"/>
                      <a:pt x="262" y="168"/>
                      <a:pt x="262" y="169"/>
                    </a:cubicBezTo>
                    <a:cubicBezTo>
                      <a:pt x="261" y="169"/>
                      <a:pt x="261" y="170"/>
                      <a:pt x="261" y="171"/>
                    </a:cubicBezTo>
                    <a:cubicBezTo>
                      <a:pt x="261" y="171"/>
                      <a:pt x="261" y="172"/>
                      <a:pt x="261" y="172"/>
                    </a:cubicBezTo>
                    <a:cubicBezTo>
                      <a:pt x="260" y="173"/>
                      <a:pt x="260" y="175"/>
                      <a:pt x="260" y="176"/>
                    </a:cubicBezTo>
                    <a:cubicBezTo>
                      <a:pt x="260" y="176"/>
                      <a:pt x="260" y="176"/>
                      <a:pt x="260" y="176"/>
                    </a:cubicBezTo>
                    <a:cubicBezTo>
                      <a:pt x="259" y="178"/>
                      <a:pt x="259" y="179"/>
                      <a:pt x="259" y="180"/>
                    </a:cubicBezTo>
                    <a:cubicBezTo>
                      <a:pt x="259" y="180"/>
                      <a:pt x="259" y="181"/>
                      <a:pt x="259" y="181"/>
                    </a:cubicBezTo>
                    <a:cubicBezTo>
                      <a:pt x="259" y="182"/>
                      <a:pt x="259" y="183"/>
                      <a:pt x="259" y="184"/>
                    </a:cubicBezTo>
                    <a:cubicBezTo>
                      <a:pt x="259" y="185"/>
                      <a:pt x="259" y="185"/>
                      <a:pt x="259" y="185"/>
                    </a:cubicBezTo>
                    <a:cubicBezTo>
                      <a:pt x="259" y="186"/>
                      <a:pt x="259" y="186"/>
                      <a:pt x="258" y="187"/>
                    </a:cubicBezTo>
                    <a:cubicBezTo>
                      <a:pt x="258" y="187"/>
                      <a:pt x="258" y="187"/>
                      <a:pt x="258" y="187"/>
                    </a:cubicBezTo>
                    <a:cubicBezTo>
                      <a:pt x="258" y="187"/>
                      <a:pt x="258" y="187"/>
                      <a:pt x="258" y="187"/>
                    </a:cubicBezTo>
                    <a:cubicBezTo>
                      <a:pt x="258" y="188"/>
                      <a:pt x="258" y="188"/>
                      <a:pt x="259" y="189"/>
                    </a:cubicBezTo>
                    <a:cubicBezTo>
                      <a:pt x="259" y="188"/>
                      <a:pt x="259" y="188"/>
                      <a:pt x="259" y="188"/>
                    </a:cubicBezTo>
                    <a:cubicBezTo>
                      <a:pt x="259" y="188"/>
                      <a:pt x="259" y="188"/>
                      <a:pt x="259" y="188"/>
                    </a:cubicBezTo>
                    <a:cubicBezTo>
                      <a:pt x="259" y="188"/>
                      <a:pt x="259" y="188"/>
                      <a:pt x="259" y="188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9" y="186"/>
                      <a:pt x="259" y="185"/>
                      <a:pt x="259" y="185"/>
                    </a:cubicBezTo>
                    <a:cubicBezTo>
                      <a:pt x="259" y="185"/>
                      <a:pt x="259" y="184"/>
                      <a:pt x="259" y="184"/>
                    </a:cubicBezTo>
                    <a:cubicBezTo>
                      <a:pt x="259" y="184"/>
                      <a:pt x="259" y="183"/>
                      <a:pt x="259" y="183"/>
                    </a:cubicBezTo>
                    <a:cubicBezTo>
                      <a:pt x="259" y="183"/>
                      <a:pt x="259" y="182"/>
                      <a:pt x="259" y="182"/>
                    </a:cubicBezTo>
                    <a:cubicBezTo>
                      <a:pt x="259" y="182"/>
                      <a:pt x="259" y="181"/>
                      <a:pt x="259" y="181"/>
                    </a:cubicBezTo>
                    <a:cubicBezTo>
                      <a:pt x="259" y="181"/>
                      <a:pt x="259" y="180"/>
                      <a:pt x="259" y="180"/>
                    </a:cubicBezTo>
                    <a:cubicBezTo>
                      <a:pt x="260" y="180"/>
                      <a:pt x="260" y="179"/>
                      <a:pt x="260" y="179"/>
                    </a:cubicBezTo>
                    <a:cubicBezTo>
                      <a:pt x="260" y="178"/>
                      <a:pt x="260" y="178"/>
                      <a:pt x="260" y="178"/>
                    </a:cubicBezTo>
                    <a:cubicBezTo>
                      <a:pt x="260" y="177"/>
                      <a:pt x="260" y="177"/>
                      <a:pt x="260" y="176"/>
                    </a:cubicBezTo>
                    <a:cubicBezTo>
                      <a:pt x="260" y="176"/>
                      <a:pt x="260" y="176"/>
                      <a:pt x="260" y="176"/>
                    </a:cubicBezTo>
                    <a:cubicBezTo>
                      <a:pt x="260" y="175"/>
                      <a:pt x="260" y="175"/>
                      <a:pt x="261" y="174"/>
                    </a:cubicBezTo>
                    <a:cubicBezTo>
                      <a:pt x="261" y="174"/>
                      <a:pt x="261" y="174"/>
                      <a:pt x="261" y="174"/>
                    </a:cubicBezTo>
                    <a:cubicBezTo>
                      <a:pt x="261" y="173"/>
                      <a:pt x="261" y="173"/>
                      <a:pt x="261" y="172"/>
                    </a:cubicBezTo>
                    <a:cubicBezTo>
                      <a:pt x="261" y="172"/>
                      <a:pt x="261" y="171"/>
                      <a:pt x="261" y="171"/>
                    </a:cubicBezTo>
                    <a:cubicBezTo>
                      <a:pt x="262" y="171"/>
                      <a:pt x="262" y="170"/>
                      <a:pt x="262" y="170"/>
                    </a:cubicBezTo>
                    <a:cubicBezTo>
                      <a:pt x="262" y="169"/>
                      <a:pt x="262" y="169"/>
                      <a:pt x="262" y="169"/>
                    </a:cubicBezTo>
                    <a:cubicBezTo>
                      <a:pt x="262" y="168"/>
                      <a:pt x="262" y="168"/>
                      <a:pt x="262" y="168"/>
                    </a:cubicBezTo>
                    <a:cubicBezTo>
                      <a:pt x="263" y="167"/>
                      <a:pt x="263" y="167"/>
                      <a:pt x="263" y="167"/>
                    </a:cubicBezTo>
                    <a:cubicBezTo>
                      <a:pt x="263" y="166"/>
                      <a:pt x="263" y="166"/>
                      <a:pt x="263" y="165"/>
                    </a:cubicBezTo>
                    <a:cubicBezTo>
                      <a:pt x="263" y="165"/>
                      <a:pt x="263" y="165"/>
                      <a:pt x="264" y="164"/>
                    </a:cubicBezTo>
                    <a:cubicBezTo>
                      <a:pt x="264" y="164"/>
                      <a:pt x="264" y="164"/>
                      <a:pt x="264" y="163"/>
                    </a:cubicBezTo>
                    <a:cubicBezTo>
                      <a:pt x="264" y="163"/>
                      <a:pt x="264" y="163"/>
                      <a:pt x="264" y="162"/>
                    </a:cubicBezTo>
                    <a:cubicBezTo>
                      <a:pt x="265" y="162"/>
                      <a:pt x="265" y="162"/>
                      <a:pt x="265" y="161"/>
                    </a:cubicBezTo>
                    <a:cubicBezTo>
                      <a:pt x="265" y="161"/>
                      <a:pt x="265" y="161"/>
                      <a:pt x="265" y="160"/>
                    </a:cubicBezTo>
                    <a:cubicBezTo>
                      <a:pt x="265" y="160"/>
                      <a:pt x="265" y="160"/>
                      <a:pt x="266" y="160"/>
                    </a:cubicBezTo>
                    <a:cubicBezTo>
                      <a:pt x="266" y="159"/>
                      <a:pt x="266" y="159"/>
                      <a:pt x="266" y="158"/>
                    </a:cubicBezTo>
                    <a:cubicBezTo>
                      <a:pt x="266" y="158"/>
                      <a:pt x="266" y="158"/>
                      <a:pt x="266" y="158"/>
                    </a:cubicBezTo>
                    <a:cubicBezTo>
                      <a:pt x="267" y="157"/>
                      <a:pt x="267" y="157"/>
                      <a:pt x="267" y="157"/>
                    </a:cubicBezTo>
                    <a:cubicBezTo>
                      <a:pt x="267" y="157"/>
                      <a:pt x="267" y="156"/>
                      <a:pt x="267" y="156"/>
                    </a:cubicBezTo>
                    <a:cubicBezTo>
                      <a:pt x="267" y="156"/>
                      <a:pt x="268" y="156"/>
                      <a:pt x="268" y="155"/>
                    </a:cubicBezTo>
                    <a:cubicBezTo>
                      <a:pt x="268" y="155"/>
                      <a:pt x="268" y="155"/>
                      <a:pt x="268" y="155"/>
                    </a:cubicBezTo>
                    <a:cubicBezTo>
                      <a:pt x="268" y="155"/>
                      <a:pt x="268" y="154"/>
                      <a:pt x="269" y="154"/>
                    </a:cubicBezTo>
                    <a:cubicBezTo>
                      <a:pt x="268" y="154"/>
                      <a:pt x="268" y="155"/>
                      <a:pt x="268" y="155"/>
                    </a:cubicBezTo>
                    <a:cubicBezTo>
                      <a:pt x="268" y="155"/>
                      <a:pt x="268" y="155"/>
                      <a:pt x="268" y="155"/>
                    </a:cubicBezTo>
                    <a:cubicBezTo>
                      <a:pt x="268" y="156"/>
                      <a:pt x="267" y="156"/>
                      <a:pt x="267" y="156"/>
                    </a:cubicBezTo>
                    <a:cubicBezTo>
                      <a:pt x="267" y="156"/>
                      <a:pt x="267" y="157"/>
                      <a:pt x="267" y="157"/>
                    </a:cubicBezTo>
                    <a:cubicBezTo>
                      <a:pt x="267" y="157"/>
                      <a:pt x="267" y="157"/>
                      <a:pt x="266" y="158"/>
                    </a:cubicBezTo>
                    <a:cubicBezTo>
                      <a:pt x="266" y="158"/>
                      <a:pt x="266" y="158"/>
                      <a:pt x="266" y="158"/>
                    </a:cubicBezTo>
                    <a:cubicBezTo>
                      <a:pt x="266" y="159"/>
                      <a:pt x="266" y="159"/>
                      <a:pt x="266" y="160"/>
                    </a:cubicBezTo>
                    <a:cubicBezTo>
                      <a:pt x="265" y="160"/>
                      <a:pt x="265" y="160"/>
                      <a:pt x="265" y="160"/>
                    </a:cubicBezTo>
                    <a:cubicBezTo>
                      <a:pt x="265" y="161"/>
                      <a:pt x="265" y="161"/>
                      <a:pt x="265" y="161"/>
                    </a:cubicBezTo>
                    <a:cubicBezTo>
                      <a:pt x="265" y="162"/>
                      <a:pt x="265" y="162"/>
                      <a:pt x="264" y="162"/>
                    </a:cubicBezTo>
                    <a:cubicBezTo>
                      <a:pt x="264" y="163"/>
                      <a:pt x="264" y="163"/>
                      <a:pt x="264" y="163"/>
                    </a:cubicBezTo>
                    <a:cubicBezTo>
                      <a:pt x="264" y="164"/>
                      <a:pt x="264" y="164"/>
                      <a:pt x="264" y="164"/>
                    </a:cubicBezTo>
                    <a:cubicBezTo>
                      <a:pt x="263" y="165"/>
                      <a:pt x="263" y="165"/>
                      <a:pt x="263" y="165"/>
                    </a:cubicBezTo>
                    <a:cubicBezTo>
                      <a:pt x="263" y="166"/>
                      <a:pt x="263" y="166"/>
                      <a:pt x="263" y="167"/>
                    </a:cubicBezTo>
                    <a:cubicBezTo>
                      <a:pt x="263" y="167"/>
                      <a:pt x="263" y="167"/>
                      <a:pt x="262" y="168"/>
                    </a:cubicBezTo>
                    <a:cubicBezTo>
                      <a:pt x="262" y="168"/>
                      <a:pt x="262" y="168"/>
                      <a:pt x="262" y="169"/>
                    </a:cubicBezTo>
                    <a:cubicBezTo>
                      <a:pt x="262" y="169"/>
                      <a:pt x="262" y="169"/>
                      <a:pt x="262" y="170"/>
                    </a:cubicBezTo>
                    <a:cubicBezTo>
                      <a:pt x="262" y="170"/>
                      <a:pt x="262" y="171"/>
                      <a:pt x="261" y="171"/>
                    </a:cubicBezTo>
                    <a:cubicBezTo>
                      <a:pt x="261" y="171"/>
                      <a:pt x="261" y="172"/>
                      <a:pt x="261" y="172"/>
                    </a:cubicBezTo>
                    <a:cubicBezTo>
                      <a:pt x="261" y="173"/>
                      <a:pt x="261" y="173"/>
                      <a:pt x="261" y="174"/>
                    </a:cubicBezTo>
                    <a:cubicBezTo>
                      <a:pt x="261" y="174"/>
                      <a:pt x="261" y="174"/>
                      <a:pt x="261" y="174"/>
                    </a:cubicBezTo>
                    <a:cubicBezTo>
                      <a:pt x="260" y="175"/>
                      <a:pt x="260" y="175"/>
                      <a:pt x="260" y="176"/>
                    </a:cubicBezTo>
                    <a:cubicBezTo>
                      <a:pt x="260" y="176"/>
                      <a:pt x="260" y="176"/>
                      <a:pt x="260" y="176"/>
                    </a:cubicBezTo>
                    <a:cubicBezTo>
                      <a:pt x="260" y="177"/>
                      <a:pt x="260" y="177"/>
                      <a:pt x="260" y="178"/>
                    </a:cubicBezTo>
                    <a:cubicBezTo>
                      <a:pt x="260" y="178"/>
                      <a:pt x="260" y="178"/>
                      <a:pt x="260" y="179"/>
                    </a:cubicBezTo>
                    <a:cubicBezTo>
                      <a:pt x="260" y="179"/>
                      <a:pt x="260" y="180"/>
                      <a:pt x="259" y="180"/>
                    </a:cubicBezTo>
                    <a:cubicBezTo>
                      <a:pt x="259" y="180"/>
                      <a:pt x="259" y="181"/>
                      <a:pt x="259" y="181"/>
                    </a:cubicBezTo>
                    <a:cubicBezTo>
                      <a:pt x="259" y="181"/>
                      <a:pt x="259" y="182"/>
                      <a:pt x="259" y="182"/>
                    </a:cubicBezTo>
                    <a:cubicBezTo>
                      <a:pt x="259" y="182"/>
                      <a:pt x="259" y="183"/>
                      <a:pt x="259" y="183"/>
                    </a:cubicBezTo>
                    <a:cubicBezTo>
                      <a:pt x="259" y="183"/>
                      <a:pt x="259" y="184"/>
                      <a:pt x="259" y="184"/>
                    </a:cubicBezTo>
                    <a:cubicBezTo>
                      <a:pt x="259" y="185"/>
                      <a:pt x="259" y="185"/>
                      <a:pt x="259" y="185"/>
                    </a:cubicBezTo>
                    <a:cubicBezTo>
                      <a:pt x="259" y="186"/>
                      <a:pt x="259" y="187"/>
                      <a:pt x="259" y="187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9" y="188"/>
                      <a:pt x="259" y="190"/>
                      <a:pt x="260" y="191"/>
                    </a:cubicBezTo>
                    <a:cubicBezTo>
                      <a:pt x="260" y="191"/>
                      <a:pt x="260" y="191"/>
                      <a:pt x="260" y="191"/>
                    </a:cubicBezTo>
                    <a:cubicBezTo>
                      <a:pt x="260" y="191"/>
                      <a:pt x="260" y="191"/>
                      <a:pt x="260" y="191"/>
                    </a:cubicBezTo>
                    <a:cubicBezTo>
                      <a:pt x="260" y="192"/>
                      <a:pt x="260" y="192"/>
                      <a:pt x="260" y="193"/>
                    </a:cubicBezTo>
                    <a:cubicBezTo>
                      <a:pt x="261" y="193"/>
                      <a:pt x="261" y="193"/>
                      <a:pt x="261" y="193"/>
                    </a:cubicBezTo>
                    <a:cubicBezTo>
                      <a:pt x="260" y="192"/>
                      <a:pt x="260" y="192"/>
                      <a:pt x="260" y="192"/>
                    </a:cubicBezTo>
                    <a:cubicBezTo>
                      <a:pt x="260" y="191"/>
                      <a:pt x="260" y="190"/>
                      <a:pt x="260" y="189"/>
                    </a:cubicBezTo>
                    <a:cubicBezTo>
                      <a:pt x="260" y="188"/>
                      <a:pt x="260" y="188"/>
                      <a:pt x="260" y="188"/>
                    </a:cubicBezTo>
                    <a:cubicBezTo>
                      <a:pt x="260" y="188"/>
                      <a:pt x="259" y="188"/>
                      <a:pt x="259" y="187"/>
                    </a:cubicBezTo>
                    <a:cubicBezTo>
                      <a:pt x="259" y="187"/>
                      <a:pt x="259" y="187"/>
                      <a:pt x="259" y="187"/>
                    </a:cubicBezTo>
                    <a:cubicBezTo>
                      <a:pt x="259" y="186"/>
                      <a:pt x="259" y="185"/>
                      <a:pt x="260" y="185"/>
                    </a:cubicBezTo>
                    <a:cubicBezTo>
                      <a:pt x="260" y="185"/>
                      <a:pt x="260" y="185"/>
                      <a:pt x="260" y="185"/>
                    </a:cubicBezTo>
                    <a:cubicBezTo>
                      <a:pt x="260" y="185"/>
                      <a:pt x="260" y="185"/>
                      <a:pt x="260" y="185"/>
                    </a:cubicBezTo>
                    <a:cubicBezTo>
                      <a:pt x="260" y="185"/>
                      <a:pt x="260" y="184"/>
                      <a:pt x="260" y="184"/>
                    </a:cubicBezTo>
                    <a:cubicBezTo>
                      <a:pt x="260" y="184"/>
                      <a:pt x="260" y="183"/>
                      <a:pt x="260" y="183"/>
                    </a:cubicBezTo>
                    <a:cubicBezTo>
                      <a:pt x="260" y="183"/>
                      <a:pt x="260" y="183"/>
                      <a:pt x="260" y="182"/>
                    </a:cubicBezTo>
                    <a:cubicBezTo>
                      <a:pt x="260" y="182"/>
                      <a:pt x="260" y="181"/>
                      <a:pt x="260" y="181"/>
                    </a:cubicBezTo>
                    <a:cubicBezTo>
                      <a:pt x="260" y="181"/>
                      <a:pt x="260" y="181"/>
                      <a:pt x="260" y="180"/>
                    </a:cubicBezTo>
                    <a:cubicBezTo>
                      <a:pt x="261" y="171"/>
                      <a:pt x="265" y="160"/>
                      <a:pt x="268" y="155"/>
                    </a:cubicBezTo>
                    <a:cubicBezTo>
                      <a:pt x="269" y="155"/>
                      <a:pt x="269" y="154"/>
                      <a:pt x="269" y="154"/>
                    </a:cubicBezTo>
                    <a:cubicBezTo>
                      <a:pt x="269" y="154"/>
                      <a:pt x="269" y="155"/>
                      <a:pt x="268" y="155"/>
                    </a:cubicBezTo>
                    <a:cubicBezTo>
                      <a:pt x="265" y="160"/>
                      <a:pt x="261" y="171"/>
                      <a:pt x="260" y="180"/>
                    </a:cubicBezTo>
                    <a:cubicBezTo>
                      <a:pt x="260" y="181"/>
                      <a:pt x="260" y="181"/>
                      <a:pt x="260" y="181"/>
                    </a:cubicBezTo>
                    <a:cubicBezTo>
                      <a:pt x="260" y="181"/>
                      <a:pt x="260" y="182"/>
                      <a:pt x="260" y="182"/>
                    </a:cubicBezTo>
                    <a:cubicBezTo>
                      <a:pt x="260" y="183"/>
                      <a:pt x="260" y="183"/>
                      <a:pt x="260" y="183"/>
                    </a:cubicBezTo>
                    <a:cubicBezTo>
                      <a:pt x="260" y="183"/>
                      <a:pt x="260" y="184"/>
                      <a:pt x="260" y="184"/>
                    </a:cubicBezTo>
                    <a:cubicBezTo>
                      <a:pt x="260" y="185"/>
                      <a:pt x="260" y="185"/>
                      <a:pt x="260" y="185"/>
                    </a:cubicBezTo>
                    <a:cubicBezTo>
                      <a:pt x="260" y="186"/>
                      <a:pt x="260" y="187"/>
                      <a:pt x="259" y="187"/>
                    </a:cubicBezTo>
                    <a:cubicBezTo>
                      <a:pt x="259" y="188"/>
                      <a:pt x="260" y="188"/>
                      <a:pt x="260" y="189"/>
                    </a:cubicBezTo>
                    <a:cubicBezTo>
                      <a:pt x="260" y="192"/>
                      <a:pt x="260" y="192"/>
                      <a:pt x="260" y="192"/>
                    </a:cubicBezTo>
                    <a:cubicBezTo>
                      <a:pt x="261" y="192"/>
                      <a:pt x="261" y="193"/>
                      <a:pt x="261" y="193"/>
                    </a:cubicBezTo>
                    <a:cubicBezTo>
                      <a:pt x="264" y="201"/>
                      <a:pt x="264" y="201"/>
                      <a:pt x="264" y="201"/>
                    </a:cubicBezTo>
                    <a:cubicBezTo>
                      <a:pt x="266" y="208"/>
                      <a:pt x="270" y="215"/>
                      <a:pt x="275" y="221"/>
                    </a:cubicBezTo>
                    <a:cubicBezTo>
                      <a:pt x="276" y="223"/>
                      <a:pt x="281" y="227"/>
                      <a:pt x="285" y="230"/>
                    </a:cubicBezTo>
                    <a:cubicBezTo>
                      <a:pt x="291" y="235"/>
                      <a:pt x="293" y="235"/>
                      <a:pt x="297" y="236"/>
                    </a:cubicBezTo>
                    <a:cubicBezTo>
                      <a:pt x="299" y="237"/>
                      <a:pt x="301" y="237"/>
                      <a:pt x="303" y="238"/>
                    </a:cubicBezTo>
                    <a:cubicBezTo>
                      <a:pt x="304" y="238"/>
                      <a:pt x="304" y="238"/>
                      <a:pt x="305" y="239"/>
                    </a:cubicBezTo>
                    <a:cubicBezTo>
                      <a:pt x="305" y="239"/>
                      <a:pt x="306" y="239"/>
                      <a:pt x="306" y="240"/>
                    </a:cubicBezTo>
                    <a:cubicBezTo>
                      <a:pt x="307" y="240"/>
                      <a:pt x="307" y="240"/>
                      <a:pt x="308" y="240"/>
                    </a:cubicBezTo>
                    <a:cubicBezTo>
                      <a:pt x="309" y="240"/>
                      <a:pt x="310" y="239"/>
                      <a:pt x="310" y="238"/>
                    </a:cubicBezTo>
                    <a:cubicBezTo>
                      <a:pt x="310" y="238"/>
                      <a:pt x="311" y="237"/>
                      <a:pt x="312" y="237"/>
                    </a:cubicBezTo>
                    <a:cubicBezTo>
                      <a:pt x="312" y="237"/>
                      <a:pt x="312" y="237"/>
                      <a:pt x="312" y="237"/>
                    </a:cubicBezTo>
                    <a:cubicBezTo>
                      <a:pt x="313" y="237"/>
                      <a:pt x="314" y="237"/>
                      <a:pt x="314" y="237"/>
                    </a:cubicBezTo>
                    <a:cubicBezTo>
                      <a:pt x="316" y="237"/>
                      <a:pt x="318" y="237"/>
                      <a:pt x="319" y="238"/>
                    </a:cubicBezTo>
                    <a:cubicBezTo>
                      <a:pt x="320" y="238"/>
                      <a:pt x="320" y="238"/>
                      <a:pt x="320" y="238"/>
                    </a:cubicBezTo>
                    <a:cubicBezTo>
                      <a:pt x="322" y="239"/>
                      <a:pt x="324" y="240"/>
                      <a:pt x="326" y="240"/>
                    </a:cubicBezTo>
                    <a:cubicBezTo>
                      <a:pt x="327" y="240"/>
                      <a:pt x="327" y="240"/>
                      <a:pt x="327" y="239"/>
                    </a:cubicBezTo>
                    <a:cubicBezTo>
                      <a:pt x="329" y="239"/>
                      <a:pt x="329" y="238"/>
                      <a:pt x="329" y="238"/>
                    </a:cubicBezTo>
                    <a:cubicBezTo>
                      <a:pt x="328" y="237"/>
                      <a:pt x="328" y="237"/>
                      <a:pt x="328" y="237"/>
                    </a:cubicBezTo>
                    <a:cubicBezTo>
                      <a:pt x="329" y="237"/>
                      <a:pt x="329" y="237"/>
                      <a:pt x="329" y="237"/>
                    </a:cubicBezTo>
                    <a:cubicBezTo>
                      <a:pt x="330" y="237"/>
                      <a:pt x="331" y="237"/>
                      <a:pt x="332" y="237"/>
                    </a:cubicBezTo>
                    <a:cubicBezTo>
                      <a:pt x="334" y="238"/>
                      <a:pt x="337" y="238"/>
                      <a:pt x="339" y="238"/>
                    </a:cubicBezTo>
                    <a:cubicBezTo>
                      <a:pt x="341" y="238"/>
                      <a:pt x="342" y="238"/>
                      <a:pt x="342" y="238"/>
                    </a:cubicBezTo>
                    <a:cubicBezTo>
                      <a:pt x="343" y="237"/>
                      <a:pt x="343" y="237"/>
                      <a:pt x="343" y="236"/>
                    </a:cubicBezTo>
                    <a:cubicBezTo>
                      <a:pt x="343" y="235"/>
                      <a:pt x="344" y="233"/>
                      <a:pt x="344" y="233"/>
                    </a:cubicBezTo>
                    <a:cubicBezTo>
                      <a:pt x="344" y="233"/>
                      <a:pt x="344" y="233"/>
                      <a:pt x="344" y="233"/>
                    </a:cubicBezTo>
                    <a:cubicBezTo>
                      <a:pt x="345" y="232"/>
                      <a:pt x="345" y="232"/>
                      <a:pt x="345" y="232"/>
                    </a:cubicBezTo>
                    <a:cubicBezTo>
                      <a:pt x="348" y="232"/>
                      <a:pt x="357" y="231"/>
                      <a:pt x="358" y="229"/>
                    </a:cubicBezTo>
                    <a:cubicBezTo>
                      <a:pt x="358" y="228"/>
                      <a:pt x="358" y="227"/>
                      <a:pt x="358" y="227"/>
                    </a:cubicBezTo>
                    <a:cubicBezTo>
                      <a:pt x="358" y="226"/>
                      <a:pt x="357" y="225"/>
                      <a:pt x="358" y="224"/>
                    </a:cubicBezTo>
                    <a:cubicBezTo>
                      <a:pt x="358" y="223"/>
                      <a:pt x="358" y="222"/>
                      <a:pt x="359" y="222"/>
                    </a:cubicBezTo>
                    <a:cubicBezTo>
                      <a:pt x="361" y="221"/>
                      <a:pt x="362" y="220"/>
                      <a:pt x="363" y="217"/>
                    </a:cubicBezTo>
                    <a:cubicBezTo>
                      <a:pt x="364" y="215"/>
                      <a:pt x="365" y="215"/>
                      <a:pt x="367" y="214"/>
                    </a:cubicBezTo>
                    <a:cubicBezTo>
                      <a:pt x="370" y="212"/>
                      <a:pt x="371" y="212"/>
                      <a:pt x="370" y="209"/>
                    </a:cubicBezTo>
                    <a:cubicBezTo>
                      <a:pt x="370" y="208"/>
                      <a:pt x="369" y="207"/>
                      <a:pt x="369" y="207"/>
                    </a:cubicBezTo>
                    <a:cubicBezTo>
                      <a:pt x="369" y="206"/>
                      <a:pt x="369" y="206"/>
                      <a:pt x="369" y="206"/>
                    </a:cubicBezTo>
                    <a:cubicBezTo>
                      <a:pt x="369" y="206"/>
                      <a:pt x="369" y="206"/>
                      <a:pt x="369" y="206"/>
                    </a:cubicBezTo>
                    <a:cubicBezTo>
                      <a:pt x="369" y="206"/>
                      <a:pt x="373" y="201"/>
                      <a:pt x="375" y="200"/>
                    </a:cubicBezTo>
                    <a:cubicBezTo>
                      <a:pt x="376" y="200"/>
                      <a:pt x="376" y="200"/>
                      <a:pt x="376" y="199"/>
                    </a:cubicBezTo>
                    <a:cubicBezTo>
                      <a:pt x="376" y="199"/>
                      <a:pt x="376" y="198"/>
                      <a:pt x="375" y="198"/>
                    </a:cubicBezTo>
                    <a:cubicBezTo>
                      <a:pt x="375" y="198"/>
                      <a:pt x="375" y="198"/>
                      <a:pt x="375" y="197"/>
                    </a:cubicBezTo>
                    <a:cubicBezTo>
                      <a:pt x="374" y="197"/>
                      <a:pt x="373" y="195"/>
                      <a:pt x="375" y="192"/>
                    </a:cubicBezTo>
                    <a:cubicBezTo>
                      <a:pt x="375" y="191"/>
                      <a:pt x="376" y="191"/>
                      <a:pt x="376" y="190"/>
                    </a:cubicBezTo>
                    <a:cubicBezTo>
                      <a:pt x="378" y="187"/>
                      <a:pt x="381" y="184"/>
                      <a:pt x="380" y="183"/>
                    </a:cubicBezTo>
                    <a:cubicBezTo>
                      <a:pt x="379" y="181"/>
                      <a:pt x="378" y="181"/>
                      <a:pt x="377" y="181"/>
                    </a:cubicBezTo>
                    <a:cubicBezTo>
                      <a:pt x="376" y="181"/>
                      <a:pt x="375" y="181"/>
                      <a:pt x="375" y="180"/>
                    </a:cubicBezTo>
                    <a:cubicBezTo>
                      <a:pt x="374" y="179"/>
                      <a:pt x="375" y="178"/>
                      <a:pt x="375" y="177"/>
                    </a:cubicBezTo>
                    <a:cubicBezTo>
                      <a:pt x="376" y="176"/>
                      <a:pt x="376" y="175"/>
                      <a:pt x="376" y="172"/>
                    </a:cubicBezTo>
                    <a:cubicBezTo>
                      <a:pt x="377" y="170"/>
                      <a:pt x="377" y="166"/>
                      <a:pt x="376" y="166"/>
                    </a:cubicBezTo>
                    <a:cubicBezTo>
                      <a:pt x="375" y="165"/>
                      <a:pt x="374" y="165"/>
                      <a:pt x="373" y="165"/>
                    </a:cubicBezTo>
                    <a:cubicBezTo>
                      <a:pt x="372" y="165"/>
                      <a:pt x="371" y="165"/>
                      <a:pt x="371" y="163"/>
                    </a:cubicBezTo>
                    <a:cubicBezTo>
                      <a:pt x="370" y="163"/>
                      <a:pt x="371" y="162"/>
                      <a:pt x="371" y="161"/>
                    </a:cubicBezTo>
                    <a:cubicBezTo>
                      <a:pt x="371" y="159"/>
                      <a:pt x="371" y="157"/>
                      <a:pt x="371" y="155"/>
                    </a:cubicBezTo>
                    <a:cubicBezTo>
                      <a:pt x="370" y="152"/>
                      <a:pt x="368" y="150"/>
                      <a:pt x="367" y="151"/>
                    </a:cubicBezTo>
                    <a:cubicBezTo>
                      <a:pt x="366" y="151"/>
                      <a:pt x="365" y="151"/>
                      <a:pt x="364" y="150"/>
                    </a:cubicBezTo>
                    <a:cubicBezTo>
                      <a:pt x="363" y="149"/>
                      <a:pt x="362" y="147"/>
                      <a:pt x="362" y="146"/>
                    </a:cubicBezTo>
                    <a:cubicBezTo>
                      <a:pt x="363" y="144"/>
                      <a:pt x="359" y="140"/>
                      <a:pt x="356" y="139"/>
                    </a:cubicBezTo>
                    <a:cubicBezTo>
                      <a:pt x="356" y="139"/>
                      <a:pt x="355" y="139"/>
                      <a:pt x="355" y="139"/>
                    </a:cubicBezTo>
                    <a:cubicBezTo>
                      <a:pt x="355" y="139"/>
                      <a:pt x="355" y="139"/>
                      <a:pt x="355" y="139"/>
                    </a:cubicBezTo>
                    <a:cubicBezTo>
                      <a:pt x="355" y="139"/>
                      <a:pt x="355" y="139"/>
                      <a:pt x="355" y="139"/>
                    </a:cubicBezTo>
                    <a:cubicBezTo>
                      <a:pt x="355" y="139"/>
                      <a:pt x="355" y="139"/>
                      <a:pt x="355" y="139"/>
                    </a:cubicBezTo>
                    <a:cubicBezTo>
                      <a:pt x="354" y="139"/>
                      <a:pt x="354" y="139"/>
                      <a:pt x="353" y="138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2" y="138"/>
                      <a:pt x="352" y="138"/>
                      <a:pt x="352" y="138"/>
                    </a:cubicBezTo>
                    <a:cubicBezTo>
                      <a:pt x="352" y="138"/>
                      <a:pt x="352" y="138"/>
                      <a:pt x="352" y="138"/>
                    </a:cubicBezTo>
                    <a:cubicBezTo>
                      <a:pt x="352" y="138"/>
                      <a:pt x="352" y="138"/>
                      <a:pt x="352" y="137"/>
                    </a:cubicBezTo>
                    <a:cubicBezTo>
                      <a:pt x="352" y="137"/>
                      <a:pt x="352" y="137"/>
                      <a:pt x="352" y="137"/>
                    </a:cubicBezTo>
                    <a:cubicBezTo>
                      <a:pt x="351" y="137"/>
                      <a:pt x="351" y="137"/>
                      <a:pt x="351" y="136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49" y="134"/>
                      <a:pt x="349" y="134"/>
                      <a:pt x="348" y="133"/>
                    </a:cubicBezTo>
                    <a:cubicBezTo>
                      <a:pt x="346" y="131"/>
                      <a:pt x="343" y="130"/>
                      <a:pt x="339" y="130"/>
                    </a:cubicBezTo>
                    <a:cubicBezTo>
                      <a:pt x="343" y="130"/>
                      <a:pt x="346" y="131"/>
                      <a:pt x="348" y="133"/>
                    </a:cubicBezTo>
                    <a:cubicBezTo>
                      <a:pt x="348" y="133"/>
                      <a:pt x="348" y="133"/>
                      <a:pt x="348" y="133"/>
                    </a:cubicBezTo>
                    <a:cubicBezTo>
                      <a:pt x="348" y="133"/>
                      <a:pt x="348" y="133"/>
                      <a:pt x="348" y="133"/>
                    </a:cubicBezTo>
                    <a:cubicBezTo>
                      <a:pt x="349" y="135"/>
                      <a:pt x="349" y="135"/>
                      <a:pt x="349" y="135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49" y="133"/>
                      <a:pt x="349" y="133"/>
                    </a:cubicBezTo>
                    <a:cubicBezTo>
                      <a:pt x="349" y="133"/>
                      <a:pt x="349" y="133"/>
                      <a:pt x="349" y="133"/>
                    </a:cubicBezTo>
                    <a:cubicBezTo>
                      <a:pt x="349" y="133"/>
                      <a:pt x="349" y="133"/>
                      <a:pt x="349" y="133"/>
                    </a:cubicBezTo>
                    <a:cubicBezTo>
                      <a:pt x="349" y="133"/>
                      <a:pt x="349" y="133"/>
                      <a:pt x="349" y="133"/>
                    </a:cubicBezTo>
                    <a:cubicBezTo>
                      <a:pt x="349" y="133"/>
                      <a:pt x="349" y="133"/>
                      <a:pt x="349" y="133"/>
                    </a:cubicBezTo>
                    <a:cubicBezTo>
                      <a:pt x="349" y="133"/>
                      <a:pt x="349" y="133"/>
                      <a:pt x="349" y="133"/>
                    </a:cubicBezTo>
                    <a:cubicBezTo>
                      <a:pt x="349" y="133"/>
                      <a:pt x="349" y="134"/>
                      <a:pt x="349" y="134"/>
                    </a:cubicBezTo>
                    <a:cubicBezTo>
                      <a:pt x="349" y="134"/>
                      <a:pt x="349" y="134"/>
                      <a:pt x="349" y="134"/>
                    </a:cubicBezTo>
                    <a:cubicBezTo>
                      <a:pt x="349" y="134"/>
                      <a:pt x="349" y="134"/>
                      <a:pt x="349" y="134"/>
                    </a:cubicBezTo>
                    <a:cubicBezTo>
                      <a:pt x="349" y="134"/>
                      <a:pt x="349" y="134"/>
                      <a:pt x="349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4"/>
                      <a:pt x="350" y="134"/>
                      <a:pt x="350" y="134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0" y="135"/>
                      <a:pt x="350" y="135"/>
                      <a:pt x="350" y="135"/>
                    </a:cubicBezTo>
                    <a:cubicBezTo>
                      <a:pt x="351" y="135"/>
                      <a:pt x="351" y="135"/>
                      <a:pt x="351" y="135"/>
                    </a:cubicBezTo>
                    <a:cubicBezTo>
                      <a:pt x="351" y="135"/>
                      <a:pt x="351" y="135"/>
                      <a:pt x="351" y="135"/>
                    </a:cubicBezTo>
                    <a:cubicBezTo>
                      <a:pt x="351" y="135"/>
                      <a:pt x="351" y="135"/>
                      <a:pt x="351" y="135"/>
                    </a:cubicBezTo>
                    <a:cubicBezTo>
                      <a:pt x="351" y="136"/>
                      <a:pt x="351" y="136"/>
                      <a:pt x="351" y="136"/>
                    </a:cubicBezTo>
                    <a:cubicBezTo>
                      <a:pt x="351" y="136"/>
                      <a:pt x="351" y="136"/>
                      <a:pt x="351" y="136"/>
                    </a:cubicBezTo>
                    <a:cubicBezTo>
                      <a:pt x="351" y="136"/>
                      <a:pt x="351" y="136"/>
                      <a:pt x="351" y="136"/>
                    </a:cubicBezTo>
                    <a:cubicBezTo>
                      <a:pt x="351" y="136"/>
                      <a:pt x="352" y="137"/>
                      <a:pt x="352" y="137"/>
                    </a:cubicBezTo>
                    <a:cubicBezTo>
                      <a:pt x="352" y="137"/>
                      <a:pt x="352" y="137"/>
                      <a:pt x="352" y="137"/>
                    </a:cubicBezTo>
                    <a:cubicBezTo>
                      <a:pt x="352" y="137"/>
                      <a:pt x="352" y="137"/>
                      <a:pt x="353" y="137"/>
                    </a:cubicBezTo>
                    <a:cubicBezTo>
                      <a:pt x="353" y="137"/>
                      <a:pt x="353" y="138"/>
                      <a:pt x="353" y="138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3" y="138"/>
                      <a:pt x="354" y="138"/>
                      <a:pt x="354" y="138"/>
                    </a:cubicBezTo>
                    <a:cubicBezTo>
                      <a:pt x="354" y="138"/>
                      <a:pt x="354" y="138"/>
                      <a:pt x="355" y="138"/>
                    </a:cubicBezTo>
                    <a:cubicBezTo>
                      <a:pt x="355" y="138"/>
                      <a:pt x="355" y="138"/>
                      <a:pt x="355" y="138"/>
                    </a:cubicBezTo>
                    <a:cubicBezTo>
                      <a:pt x="355" y="138"/>
                      <a:pt x="355" y="138"/>
                      <a:pt x="355" y="138"/>
                    </a:cubicBezTo>
                    <a:cubicBezTo>
                      <a:pt x="355" y="138"/>
                      <a:pt x="355" y="138"/>
                      <a:pt x="354" y="138"/>
                    </a:cubicBezTo>
                    <a:cubicBezTo>
                      <a:pt x="354" y="138"/>
                      <a:pt x="354" y="138"/>
                      <a:pt x="354" y="138"/>
                    </a:cubicBezTo>
                    <a:cubicBezTo>
                      <a:pt x="354" y="138"/>
                      <a:pt x="354" y="138"/>
                      <a:pt x="354" y="138"/>
                    </a:cubicBezTo>
                    <a:cubicBezTo>
                      <a:pt x="354" y="137"/>
                      <a:pt x="354" y="137"/>
                      <a:pt x="354" y="137"/>
                    </a:cubicBezTo>
                    <a:cubicBezTo>
                      <a:pt x="354" y="137"/>
                      <a:pt x="354" y="137"/>
                      <a:pt x="354" y="137"/>
                    </a:cubicBezTo>
                    <a:cubicBezTo>
                      <a:pt x="354" y="137"/>
                      <a:pt x="354" y="137"/>
                      <a:pt x="354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2" y="137"/>
                      <a:pt x="352" y="136"/>
                    </a:cubicBezTo>
                    <a:cubicBezTo>
                      <a:pt x="352" y="136"/>
                      <a:pt x="352" y="136"/>
                      <a:pt x="352" y="136"/>
                    </a:cubicBezTo>
                    <a:cubicBezTo>
                      <a:pt x="352" y="136"/>
                      <a:pt x="352" y="136"/>
                      <a:pt x="352" y="136"/>
                    </a:cubicBezTo>
                    <a:cubicBezTo>
                      <a:pt x="352" y="136"/>
                      <a:pt x="352" y="136"/>
                      <a:pt x="352" y="136"/>
                    </a:cubicBezTo>
                    <a:cubicBezTo>
                      <a:pt x="349" y="133"/>
                      <a:pt x="349" y="133"/>
                      <a:pt x="349" y="133"/>
                    </a:cubicBezTo>
                    <a:cubicBezTo>
                      <a:pt x="350" y="134"/>
                      <a:pt x="351" y="135"/>
                      <a:pt x="351" y="135"/>
                    </a:cubicBezTo>
                    <a:cubicBezTo>
                      <a:pt x="351" y="135"/>
                      <a:pt x="352" y="136"/>
                      <a:pt x="352" y="136"/>
                    </a:cubicBezTo>
                    <a:cubicBezTo>
                      <a:pt x="352" y="136"/>
                      <a:pt x="352" y="136"/>
                      <a:pt x="352" y="136"/>
                    </a:cubicBezTo>
                    <a:cubicBezTo>
                      <a:pt x="352" y="136"/>
                      <a:pt x="352" y="136"/>
                      <a:pt x="352" y="136"/>
                    </a:cubicBezTo>
                    <a:cubicBezTo>
                      <a:pt x="352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3" y="137"/>
                      <a:pt x="353" y="137"/>
                      <a:pt x="353" y="137"/>
                    </a:cubicBezTo>
                    <a:cubicBezTo>
                      <a:pt x="354" y="137"/>
                      <a:pt x="354" y="137"/>
                      <a:pt x="354" y="137"/>
                    </a:cubicBezTo>
                    <a:cubicBezTo>
                      <a:pt x="354" y="137"/>
                      <a:pt x="354" y="137"/>
                      <a:pt x="354" y="138"/>
                    </a:cubicBezTo>
                    <a:cubicBezTo>
                      <a:pt x="354" y="138"/>
                      <a:pt x="354" y="138"/>
                      <a:pt x="354" y="138"/>
                    </a:cubicBezTo>
                    <a:cubicBezTo>
                      <a:pt x="355" y="137"/>
                      <a:pt x="355" y="136"/>
                      <a:pt x="355" y="135"/>
                    </a:cubicBezTo>
                    <a:cubicBezTo>
                      <a:pt x="357" y="123"/>
                      <a:pt x="361" y="106"/>
                      <a:pt x="352" y="102"/>
                    </a:cubicBezTo>
                    <a:cubicBezTo>
                      <a:pt x="330" y="90"/>
                      <a:pt x="293" y="85"/>
                      <a:pt x="267" y="82"/>
                    </a:cubicBezTo>
                    <a:cubicBezTo>
                      <a:pt x="267" y="82"/>
                      <a:pt x="267" y="82"/>
                      <a:pt x="267" y="82"/>
                    </a:cubicBezTo>
                    <a:cubicBezTo>
                      <a:pt x="267" y="32"/>
                      <a:pt x="267" y="32"/>
                      <a:pt x="267" y="32"/>
                    </a:cubicBezTo>
                    <a:cubicBezTo>
                      <a:pt x="259" y="32"/>
                      <a:pt x="259" y="32"/>
                      <a:pt x="259" y="32"/>
                    </a:cubicBezTo>
                    <a:cubicBezTo>
                      <a:pt x="259" y="32"/>
                      <a:pt x="259" y="32"/>
                      <a:pt x="259" y="32"/>
                    </a:cubicBezTo>
                    <a:cubicBezTo>
                      <a:pt x="260" y="21"/>
                      <a:pt x="260" y="9"/>
                      <a:pt x="257" y="6"/>
                    </a:cubicBezTo>
                    <a:cubicBezTo>
                      <a:pt x="255" y="4"/>
                      <a:pt x="251" y="1"/>
                      <a:pt x="249" y="0"/>
                    </a:cubicBezTo>
                    <a:cubicBezTo>
                      <a:pt x="249" y="7"/>
                      <a:pt x="249" y="7"/>
                      <a:pt x="249" y="7"/>
                    </a:cubicBezTo>
                    <a:cubicBezTo>
                      <a:pt x="255" y="11"/>
                      <a:pt x="254" y="20"/>
                      <a:pt x="254" y="29"/>
                    </a:cubicBezTo>
                    <a:cubicBezTo>
                      <a:pt x="254" y="30"/>
                      <a:pt x="254" y="31"/>
                      <a:pt x="254" y="32"/>
                    </a:cubicBezTo>
                    <a:cubicBezTo>
                      <a:pt x="254" y="32"/>
                      <a:pt x="254" y="32"/>
                      <a:pt x="254" y="32"/>
                    </a:cubicBezTo>
                    <a:cubicBezTo>
                      <a:pt x="246" y="32"/>
                      <a:pt x="246" y="32"/>
                      <a:pt x="246" y="32"/>
                    </a:cubicBezTo>
                    <a:cubicBezTo>
                      <a:pt x="246" y="80"/>
                      <a:pt x="246" y="80"/>
                      <a:pt x="246" y="80"/>
                    </a:cubicBezTo>
                    <a:cubicBezTo>
                      <a:pt x="246" y="80"/>
                      <a:pt x="246" y="80"/>
                      <a:pt x="246" y="80"/>
                    </a:cubicBezTo>
                    <a:cubicBezTo>
                      <a:pt x="242" y="80"/>
                      <a:pt x="238" y="79"/>
                      <a:pt x="234" y="79"/>
                    </a:cubicBezTo>
                    <a:cubicBezTo>
                      <a:pt x="227" y="78"/>
                      <a:pt x="220" y="78"/>
                      <a:pt x="215" y="77"/>
                    </a:cubicBezTo>
                    <a:cubicBezTo>
                      <a:pt x="214" y="77"/>
                      <a:pt x="214" y="77"/>
                      <a:pt x="214" y="77"/>
                    </a:cubicBezTo>
                    <a:cubicBezTo>
                      <a:pt x="214" y="77"/>
                      <a:pt x="214" y="77"/>
                      <a:pt x="214" y="77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08" y="26"/>
                      <a:pt x="207" y="25"/>
                      <a:pt x="207" y="24"/>
                    </a:cubicBezTo>
                    <a:cubicBezTo>
                      <a:pt x="207" y="20"/>
                      <a:pt x="207" y="17"/>
                      <a:pt x="204" y="16"/>
                    </a:cubicBezTo>
                    <a:cubicBezTo>
                      <a:pt x="203" y="16"/>
                      <a:pt x="202" y="16"/>
                      <a:pt x="202" y="16"/>
                    </a:cubicBezTo>
                    <a:cubicBezTo>
                      <a:pt x="205" y="17"/>
                      <a:pt x="205" y="20"/>
                      <a:pt x="205" y="24"/>
                    </a:cubicBezTo>
                    <a:cubicBezTo>
                      <a:pt x="205" y="25"/>
                      <a:pt x="205" y="26"/>
                      <a:pt x="206" y="28"/>
                    </a:cubicBezTo>
                    <a:cubicBezTo>
                      <a:pt x="212" y="77"/>
                      <a:pt x="212" y="77"/>
                      <a:pt x="212" y="77"/>
                    </a:cubicBezTo>
                    <a:cubicBezTo>
                      <a:pt x="212" y="79"/>
                      <a:pt x="212" y="81"/>
                      <a:pt x="212" y="84"/>
                    </a:cubicBezTo>
                    <a:cubicBezTo>
                      <a:pt x="215" y="101"/>
                      <a:pt x="218" y="122"/>
                      <a:pt x="206" y="133"/>
                    </a:cubicBezTo>
                    <a:cubicBezTo>
                      <a:pt x="206" y="133"/>
                      <a:pt x="206" y="133"/>
                      <a:pt x="206" y="133"/>
                    </a:cubicBezTo>
                    <a:cubicBezTo>
                      <a:pt x="205" y="133"/>
                      <a:pt x="205" y="133"/>
                      <a:pt x="205" y="133"/>
                    </a:cubicBezTo>
                    <a:cubicBezTo>
                      <a:pt x="175" y="133"/>
                      <a:pt x="175" y="133"/>
                      <a:pt x="175" y="133"/>
                    </a:cubicBezTo>
                    <a:cubicBezTo>
                      <a:pt x="175" y="133"/>
                      <a:pt x="175" y="133"/>
                      <a:pt x="175" y="133"/>
                    </a:cubicBezTo>
                    <a:cubicBezTo>
                      <a:pt x="175" y="133"/>
                      <a:pt x="175" y="133"/>
                      <a:pt x="175" y="133"/>
                    </a:cubicBezTo>
                    <a:cubicBezTo>
                      <a:pt x="172" y="133"/>
                      <a:pt x="172" y="133"/>
                      <a:pt x="172" y="133"/>
                    </a:cubicBezTo>
                    <a:cubicBezTo>
                      <a:pt x="173" y="132"/>
                      <a:pt x="173" y="132"/>
                      <a:pt x="173" y="132"/>
                    </a:cubicBezTo>
                    <a:cubicBezTo>
                      <a:pt x="173" y="131"/>
                      <a:pt x="173" y="130"/>
                      <a:pt x="173" y="128"/>
                    </a:cubicBezTo>
                    <a:cubicBezTo>
                      <a:pt x="162" y="107"/>
                      <a:pt x="140" y="67"/>
                      <a:pt x="89" y="68"/>
                    </a:cubicBezTo>
                    <a:cubicBezTo>
                      <a:pt x="75" y="69"/>
                      <a:pt x="40" y="74"/>
                      <a:pt x="38" y="81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7" y="82"/>
                      <a:pt x="25" y="88"/>
                      <a:pt x="20" y="93"/>
                    </a:cubicBezTo>
                    <a:cubicBezTo>
                      <a:pt x="18" y="94"/>
                      <a:pt x="16" y="97"/>
                      <a:pt x="16" y="99"/>
                    </a:cubicBezTo>
                    <a:cubicBezTo>
                      <a:pt x="16" y="100"/>
                      <a:pt x="17" y="100"/>
                      <a:pt x="19" y="101"/>
                    </a:cubicBezTo>
                    <a:cubicBezTo>
                      <a:pt x="23" y="101"/>
                      <a:pt x="29" y="102"/>
                      <a:pt x="33" y="103"/>
                    </a:cubicBezTo>
                    <a:cubicBezTo>
                      <a:pt x="35" y="101"/>
                      <a:pt x="37" y="100"/>
                      <a:pt x="39" y="99"/>
                    </a:cubicBezTo>
                    <a:cubicBezTo>
                      <a:pt x="39" y="99"/>
                      <a:pt x="39" y="99"/>
                      <a:pt x="39" y="99"/>
                    </a:cubicBezTo>
                    <a:cubicBezTo>
                      <a:pt x="40" y="98"/>
                      <a:pt x="41" y="98"/>
                      <a:pt x="41" y="98"/>
                    </a:cubicBezTo>
                    <a:cubicBezTo>
                      <a:pt x="41" y="97"/>
                      <a:pt x="42" y="97"/>
                      <a:pt x="42" y="97"/>
                    </a:cubicBezTo>
                    <a:cubicBezTo>
                      <a:pt x="43" y="96"/>
                      <a:pt x="44" y="95"/>
                      <a:pt x="45" y="94"/>
                    </a:cubicBezTo>
                    <a:cubicBezTo>
                      <a:pt x="44" y="95"/>
                      <a:pt x="43" y="96"/>
                      <a:pt x="42" y="97"/>
                    </a:cubicBezTo>
                    <a:cubicBezTo>
                      <a:pt x="42" y="97"/>
                      <a:pt x="41" y="97"/>
                      <a:pt x="41" y="98"/>
                    </a:cubicBezTo>
                    <a:cubicBezTo>
                      <a:pt x="41" y="98"/>
                      <a:pt x="40" y="98"/>
                      <a:pt x="39" y="99"/>
                    </a:cubicBezTo>
                    <a:cubicBezTo>
                      <a:pt x="39" y="99"/>
                      <a:pt x="39" y="99"/>
                      <a:pt x="39" y="99"/>
                    </a:cubicBezTo>
                    <a:cubicBezTo>
                      <a:pt x="37" y="100"/>
                      <a:pt x="34" y="102"/>
                      <a:pt x="32" y="103"/>
                    </a:cubicBezTo>
                    <a:cubicBezTo>
                      <a:pt x="32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6" y="102"/>
                    </a:cubicBezTo>
                    <a:cubicBezTo>
                      <a:pt x="36" y="101"/>
                      <a:pt x="36" y="101"/>
                      <a:pt x="36" y="101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101"/>
                      <a:pt x="38" y="100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9" y="99"/>
                      <a:pt x="40" y="99"/>
                      <a:pt x="41" y="99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2" y="98"/>
                      <a:pt x="42" y="98"/>
                      <a:pt x="41" y="9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1" y="98"/>
                      <a:pt x="41" y="98"/>
                      <a:pt x="41" y="99"/>
                    </a:cubicBezTo>
                    <a:cubicBezTo>
                      <a:pt x="40" y="99"/>
                      <a:pt x="39" y="99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7" y="101"/>
                      <a:pt x="37" y="101"/>
                    </a:cubicBezTo>
                    <a:cubicBezTo>
                      <a:pt x="37" y="101"/>
                      <a:pt x="37" y="101"/>
                      <a:pt x="36" y="101"/>
                    </a:cubicBezTo>
                    <a:cubicBezTo>
                      <a:pt x="36" y="101"/>
                      <a:pt x="36" y="101"/>
                      <a:pt x="36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4" y="102"/>
                      <a:pt x="34" y="103"/>
                    </a:cubicBezTo>
                    <a:cubicBezTo>
                      <a:pt x="34" y="103"/>
                      <a:pt x="34" y="103"/>
                      <a:pt x="33" y="103"/>
                    </a:cubicBezTo>
                    <a:cubicBezTo>
                      <a:pt x="33" y="103"/>
                      <a:pt x="33" y="103"/>
                      <a:pt x="32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6" y="102"/>
                      <a:pt x="38" y="101"/>
                      <a:pt x="40" y="100"/>
                    </a:cubicBezTo>
                    <a:cubicBezTo>
                      <a:pt x="41" y="99"/>
                      <a:pt x="41" y="99"/>
                      <a:pt x="42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1" y="99"/>
                      <a:pt x="41" y="99"/>
                      <a:pt x="40" y="100"/>
                    </a:cubicBezTo>
                    <a:cubicBezTo>
                      <a:pt x="36" y="102"/>
                      <a:pt x="26" y="108"/>
                      <a:pt x="26" y="111"/>
                    </a:cubicBezTo>
                    <a:cubicBezTo>
                      <a:pt x="26" y="112"/>
                      <a:pt x="26" y="113"/>
                      <a:pt x="26" y="113"/>
                    </a:cubicBezTo>
                    <a:cubicBezTo>
                      <a:pt x="26" y="113"/>
                      <a:pt x="26" y="113"/>
                      <a:pt x="26" y="113"/>
                    </a:cubicBezTo>
                    <a:cubicBezTo>
                      <a:pt x="25" y="113"/>
                      <a:pt x="25" y="113"/>
                      <a:pt x="25" y="113"/>
                    </a:cubicBezTo>
                    <a:cubicBezTo>
                      <a:pt x="21" y="116"/>
                      <a:pt x="13" y="125"/>
                      <a:pt x="12" y="127"/>
                    </a:cubicBezTo>
                    <a:cubicBezTo>
                      <a:pt x="12" y="128"/>
                      <a:pt x="13" y="128"/>
                      <a:pt x="13" y="129"/>
                    </a:cubicBezTo>
                    <a:cubicBezTo>
                      <a:pt x="13" y="129"/>
                      <a:pt x="14" y="130"/>
                      <a:pt x="14" y="131"/>
                    </a:cubicBezTo>
                    <a:cubicBezTo>
                      <a:pt x="14" y="131"/>
                      <a:pt x="12" y="133"/>
                      <a:pt x="10" y="136"/>
                    </a:cubicBezTo>
                    <a:cubicBezTo>
                      <a:pt x="7" y="140"/>
                      <a:pt x="3" y="147"/>
                      <a:pt x="5" y="148"/>
                    </a:cubicBezTo>
                    <a:cubicBezTo>
                      <a:pt x="6" y="149"/>
                      <a:pt x="6" y="149"/>
                      <a:pt x="7" y="149"/>
                    </a:cubicBezTo>
                    <a:cubicBezTo>
                      <a:pt x="7" y="150"/>
                      <a:pt x="8" y="150"/>
                      <a:pt x="8" y="150"/>
                    </a:cubicBezTo>
                    <a:cubicBezTo>
                      <a:pt x="8" y="151"/>
                      <a:pt x="8" y="151"/>
                      <a:pt x="7" y="151"/>
                    </a:cubicBezTo>
                    <a:cubicBezTo>
                      <a:pt x="5" y="155"/>
                      <a:pt x="0" y="170"/>
                      <a:pt x="2" y="173"/>
                    </a:cubicBezTo>
                    <a:cubicBezTo>
                      <a:pt x="4" y="175"/>
                      <a:pt x="5" y="175"/>
                      <a:pt x="6" y="175"/>
                    </a:cubicBezTo>
                    <a:cubicBezTo>
                      <a:pt x="6" y="175"/>
                      <a:pt x="7" y="176"/>
                      <a:pt x="7" y="177"/>
                    </a:cubicBezTo>
                    <a:cubicBezTo>
                      <a:pt x="7" y="178"/>
                      <a:pt x="7" y="178"/>
                      <a:pt x="7" y="179"/>
                    </a:cubicBezTo>
                    <a:cubicBezTo>
                      <a:pt x="6" y="183"/>
                      <a:pt x="6" y="190"/>
                      <a:pt x="8" y="191"/>
                    </a:cubicBezTo>
                    <a:cubicBezTo>
                      <a:pt x="9" y="192"/>
                      <a:pt x="10" y="192"/>
                      <a:pt x="11" y="192"/>
                    </a:cubicBezTo>
                    <a:cubicBezTo>
                      <a:pt x="13" y="192"/>
                      <a:pt x="14" y="192"/>
                      <a:pt x="14" y="194"/>
                    </a:cubicBezTo>
                    <a:cubicBezTo>
                      <a:pt x="14" y="194"/>
                      <a:pt x="14" y="195"/>
                      <a:pt x="14" y="195"/>
                    </a:cubicBezTo>
                    <a:cubicBezTo>
                      <a:pt x="15" y="199"/>
                      <a:pt x="15" y="210"/>
                      <a:pt x="19" y="210"/>
                    </a:cubicBezTo>
                    <a:cubicBezTo>
                      <a:pt x="20" y="210"/>
                      <a:pt x="20" y="210"/>
                      <a:pt x="21" y="210"/>
                    </a:cubicBezTo>
                    <a:cubicBezTo>
                      <a:pt x="21" y="210"/>
                      <a:pt x="22" y="210"/>
                      <a:pt x="22" y="210"/>
                    </a:cubicBezTo>
                    <a:cubicBezTo>
                      <a:pt x="23" y="210"/>
                      <a:pt x="25" y="210"/>
                      <a:pt x="25" y="211"/>
                    </a:cubicBezTo>
                    <a:cubicBezTo>
                      <a:pt x="26" y="212"/>
                      <a:pt x="26" y="212"/>
                      <a:pt x="26" y="213"/>
                    </a:cubicBezTo>
                    <a:cubicBezTo>
                      <a:pt x="28" y="217"/>
                      <a:pt x="31" y="225"/>
                      <a:pt x="35" y="225"/>
                    </a:cubicBezTo>
                    <a:cubicBezTo>
                      <a:pt x="35" y="225"/>
                      <a:pt x="36" y="225"/>
                      <a:pt x="37" y="224"/>
                    </a:cubicBezTo>
                    <a:cubicBezTo>
                      <a:pt x="37" y="224"/>
                      <a:pt x="38" y="223"/>
                      <a:pt x="39" y="223"/>
                    </a:cubicBezTo>
                    <a:cubicBezTo>
                      <a:pt x="40" y="223"/>
                      <a:pt x="41" y="224"/>
                      <a:pt x="42" y="226"/>
                    </a:cubicBezTo>
                    <a:cubicBezTo>
                      <a:pt x="43" y="229"/>
                      <a:pt x="48" y="236"/>
                      <a:pt x="53" y="236"/>
                    </a:cubicBezTo>
                    <a:cubicBezTo>
                      <a:pt x="54" y="236"/>
                      <a:pt x="55" y="236"/>
                      <a:pt x="56" y="235"/>
                    </a:cubicBezTo>
                    <a:cubicBezTo>
                      <a:pt x="56" y="235"/>
                      <a:pt x="56" y="234"/>
                      <a:pt x="56" y="234"/>
                    </a:cubicBezTo>
                    <a:cubicBezTo>
                      <a:pt x="57" y="234"/>
                      <a:pt x="57" y="233"/>
                      <a:pt x="58" y="233"/>
                    </a:cubicBezTo>
                    <a:cubicBezTo>
                      <a:pt x="59" y="233"/>
                      <a:pt x="59" y="233"/>
                      <a:pt x="60" y="234"/>
                    </a:cubicBezTo>
                    <a:cubicBezTo>
                      <a:pt x="61" y="234"/>
                      <a:pt x="61" y="234"/>
                      <a:pt x="62" y="235"/>
                    </a:cubicBezTo>
                    <a:cubicBezTo>
                      <a:pt x="65" y="237"/>
                      <a:pt x="71" y="241"/>
                      <a:pt x="74" y="241"/>
                    </a:cubicBezTo>
                    <a:cubicBezTo>
                      <a:pt x="75" y="241"/>
                      <a:pt x="76" y="240"/>
                      <a:pt x="76" y="239"/>
                    </a:cubicBezTo>
                    <a:cubicBezTo>
                      <a:pt x="76" y="237"/>
                      <a:pt x="79" y="237"/>
                      <a:pt x="80" y="237"/>
                    </a:cubicBezTo>
                    <a:cubicBezTo>
                      <a:pt x="81" y="237"/>
                      <a:pt x="83" y="237"/>
                      <a:pt x="84" y="237"/>
                    </a:cubicBezTo>
                    <a:cubicBezTo>
                      <a:pt x="84" y="237"/>
                      <a:pt x="85" y="237"/>
                      <a:pt x="85" y="237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87" y="238"/>
                      <a:pt x="90" y="240"/>
                      <a:pt x="93" y="240"/>
                    </a:cubicBezTo>
                    <a:cubicBezTo>
                      <a:pt x="95" y="240"/>
                      <a:pt x="97" y="239"/>
                      <a:pt x="99" y="238"/>
                    </a:cubicBezTo>
                    <a:cubicBezTo>
                      <a:pt x="100" y="236"/>
                      <a:pt x="102" y="235"/>
                      <a:pt x="104" y="234"/>
                    </a:cubicBezTo>
                    <a:cubicBezTo>
                      <a:pt x="106" y="234"/>
                      <a:pt x="107" y="234"/>
                      <a:pt x="109" y="234"/>
                    </a:cubicBezTo>
                    <a:cubicBezTo>
                      <a:pt x="113" y="234"/>
                      <a:pt x="116" y="234"/>
                      <a:pt x="119" y="230"/>
                    </a:cubicBezTo>
                    <a:cubicBezTo>
                      <a:pt x="120" y="229"/>
                      <a:pt x="122" y="228"/>
                      <a:pt x="126" y="227"/>
                    </a:cubicBezTo>
                    <a:cubicBezTo>
                      <a:pt x="128" y="226"/>
                      <a:pt x="129" y="225"/>
                      <a:pt x="130" y="225"/>
                    </a:cubicBezTo>
                    <a:cubicBezTo>
                      <a:pt x="130" y="225"/>
                      <a:pt x="131" y="225"/>
                      <a:pt x="131" y="224"/>
                    </a:cubicBezTo>
                    <a:cubicBezTo>
                      <a:pt x="132" y="223"/>
                      <a:pt x="134" y="222"/>
                      <a:pt x="135" y="221"/>
                    </a:cubicBezTo>
                    <a:cubicBezTo>
                      <a:pt x="135" y="221"/>
                      <a:pt x="135" y="220"/>
                      <a:pt x="135" y="220"/>
                    </a:cubicBezTo>
                    <a:cubicBezTo>
                      <a:pt x="135" y="219"/>
                      <a:pt x="136" y="219"/>
                      <a:pt x="137" y="218"/>
                    </a:cubicBezTo>
                    <a:cubicBezTo>
                      <a:pt x="140" y="217"/>
                      <a:pt x="149" y="207"/>
                      <a:pt x="149" y="204"/>
                    </a:cubicBezTo>
                    <a:cubicBezTo>
                      <a:pt x="149" y="204"/>
                      <a:pt x="149" y="204"/>
                      <a:pt x="149" y="204"/>
                    </a:cubicBezTo>
                    <a:cubicBezTo>
                      <a:pt x="149" y="204"/>
                      <a:pt x="149" y="204"/>
                      <a:pt x="149" y="204"/>
                    </a:cubicBezTo>
                    <a:cubicBezTo>
                      <a:pt x="149" y="204"/>
                      <a:pt x="158" y="193"/>
                      <a:pt x="158" y="187"/>
                    </a:cubicBezTo>
                    <a:cubicBezTo>
                      <a:pt x="158" y="187"/>
                      <a:pt x="158" y="187"/>
                      <a:pt x="158" y="187"/>
                    </a:cubicBezTo>
                    <a:cubicBezTo>
                      <a:pt x="158" y="187"/>
                      <a:pt x="158" y="187"/>
                      <a:pt x="158" y="187"/>
                    </a:cubicBezTo>
                    <a:cubicBezTo>
                      <a:pt x="158" y="187"/>
                      <a:pt x="158" y="187"/>
                      <a:pt x="158" y="187"/>
                    </a:cubicBezTo>
                    <a:cubicBezTo>
                      <a:pt x="158" y="186"/>
                      <a:pt x="158" y="186"/>
                      <a:pt x="158" y="186"/>
                    </a:cubicBezTo>
                    <a:cubicBezTo>
                      <a:pt x="158" y="187"/>
                      <a:pt x="158" y="187"/>
                      <a:pt x="158" y="187"/>
                    </a:cubicBezTo>
                    <a:cubicBezTo>
                      <a:pt x="158" y="187"/>
                      <a:pt x="158" y="187"/>
                      <a:pt x="158" y="187"/>
                    </a:cubicBezTo>
                    <a:cubicBezTo>
                      <a:pt x="158" y="187"/>
                      <a:pt x="158" y="187"/>
                      <a:pt x="158" y="187"/>
                    </a:cubicBezTo>
                    <a:cubicBezTo>
                      <a:pt x="159" y="187"/>
                      <a:pt x="159" y="187"/>
                      <a:pt x="159" y="187"/>
                    </a:cubicBezTo>
                    <a:cubicBezTo>
                      <a:pt x="159" y="187"/>
                      <a:pt x="159" y="187"/>
                      <a:pt x="159" y="187"/>
                    </a:cubicBezTo>
                    <a:cubicBezTo>
                      <a:pt x="159" y="187"/>
                      <a:pt x="159" y="187"/>
                      <a:pt x="159" y="187"/>
                    </a:cubicBezTo>
                    <a:cubicBezTo>
                      <a:pt x="159" y="186"/>
                      <a:pt x="160" y="186"/>
                      <a:pt x="160" y="186"/>
                    </a:cubicBezTo>
                    <a:cubicBezTo>
                      <a:pt x="160" y="185"/>
                      <a:pt x="160" y="185"/>
                      <a:pt x="160" y="185"/>
                    </a:cubicBezTo>
                    <a:close/>
                    <a:moveTo>
                      <a:pt x="338" y="129"/>
                    </a:moveTo>
                    <a:cubicBezTo>
                      <a:pt x="336" y="128"/>
                      <a:pt x="334" y="127"/>
                      <a:pt x="326" y="127"/>
                    </a:cubicBezTo>
                    <a:cubicBezTo>
                      <a:pt x="334" y="127"/>
                      <a:pt x="336" y="128"/>
                      <a:pt x="338" y="129"/>
                    </a:cubicBezTo>
                    <a:close/>
                    <a:moveTo>
                      <a:pt x="274" y="148"/>
                    </a:moveTo>
                    <a:cubicBezTo>
                      <a:pt x="279" y="141"/>
                      <a:pt x="285" y="136"/>
                      <a:pt x="292" y="132"/>
                    </a:cubicBezTo>
                    <a:cubicBezTo>
                      <a:pt x="292" y="132"/>
                      <a:pt x="292" y="132"/>
                      <a:pt x="292" y="132"/>
                    </a:cubicBezTo>
                    <a:cubicBezTo>
                      <a:pt x="292" y="132"/>
                      <a:pt x="292" y="132"/>
                      <a:pt x="292" y="132"/>
                    </a:cubicBezTo>
                    <a:cubicBezTo>
                      <a:pt x="292" y="132"/>
                      <a:pt x="293" y="131"/>
                      <a:pt x="293" y="131"/>
                    </a:cubicBezTo>
                    <a:cubicBezTo>
                      <a:pt x="293" y="131"/>
                      <a:pt x="292" y="132"/>
                      <a:pt x="292" y="132"/>
                    </a:cubicBezTo>
                    <a:cubicBezTo>
                      <a:pt x="285" y="136"/>
                      <a:pt x="279" y="141"/>
                      <a:pt x="274" y="148"/>
                    </a:cubicBezTo>
                    <a:close/>
                    <a:moveTo>
                      <a:pt x="351" y="185"/>
                    </a:moveTo>
                    <a:cubicBezTo>
                      <a:pt x="351" y="204"/>
                      <a:pt x="337" y="220"/>
                      <a:pt x="318" y="220"/>
                    </a:cubicBezTo>
                    <a:cubicBezTo>
                      <a:pt x="300" y="220"/>
                      <a:pt x="285" y="204"/>
                      <a:pt x="285" y="185"/>
                    </a:cubicBezTo>
                    <a:cubicBezTo>
                      <a:pt x="285" y="167"/>
                      <a:pt x="300" y="151"/>
                      <a:pt x="318" y="151"/>
                    </a:cubicBezTo>
                    <a:cubicBezTo>
                      <a:pt x="337" y="151"/>
                      <a:pt x="351" y="167"/>
                      <a:pt x="351" y="185"/>
                    </a:cubicBezTo>
                    <a:close/>
                    <a:moveTo>
                      <a:pt x="327" y="126"/>
                    </a:moveTo>
                    <a:cubicBezTo>
                      <a:pt x="327" y="126"/>
                      <a:pt x="328" y="126"/>
                      <a:pt x="328" y="126"/>
                    </a:cubicBezTo>
                    <a:cubicBezTo>
                      <a:pt x="328" y="126"/>
                      <a:pt x="329" y="126"/>
                      <a:pt x="329" y="126"/>
                    </a:cubicBezTo>
                    <a:cubicBezTo>
                      <a:pt x="330" y="126"/>
                      <a:pt x="330" y="126"/>
                      <a:pt x="330" y="126"/>
                    </a:cubicBezTo>
                    <a:cubicBezTo>
                      <a:pt x="331" y="126"/>
                      <a:pt x="331" y="126"/>
                      <a:pt x="332" y="126"/>
                    </a:cubicBezTo>
                    <a:cubicBezTo>
                      <a:pt x="332" y="126"/>
                      <a:pt x="332" y="126"/>
                      <a:pt x="332" y="126"/>
                    </a:cubicBezTo>
                    <a:cubicBezTo>
                      <a:pt x="333" y="126"/>
                      <a:pt x="333" y="126"/>
                      <a:pt x="334" y="126"/>
                    </a:cubicBezTo>
                    <a:cubicBezTo>
                      <a:pt x="334" y="126"/>
                      <a:pt x="334" y="127"/>
                      <a:pt x="334" y="127"/>
                    </a:cubicBezTo>
                    <a:cubicBezTo>
                      <a:pt x="335" y="127"/>
                      <a:pt x="335" y="127"/>
                      <a:pt x="335" y="127"/>
                    </a:cubicBezTo>
                    <a:cubicBezTo>
                      <a:pt x="335" y="127"/>
                      <a:pt x="335" y="127"/>
                      <a:pt x="336" y="127"/>
                    </a:cubicBezTo>
                    <a:cubicBezTo>
                      <a:pt x="336" y="127"/>
                      <a:pt x="336" y="127"/>
                      <a:pt x="336" y="127"/>
                    </a:cubicBezTo>
                    <a:cubicBezTo>
                      <a:pt x="336" y="127"/>
                      <a:pt x="336" y="127"/>
                      <a:pt x="337" y="127"/>
                    </a:cubicBezTo>
                    <a:cubicBezTo>
                      <a:pt x="337" y="128"/>
                      <a:pt x="337" y="128"/>
                      <a:pt x="337" y="128"/>
                    </a:cubicBezTo>
                    <a:cubicBezTo>
                      <a:pt x="337" y="128"/>
                      <a:pt x="337" y="128"/>
                      <a:pt x="337" y="128"/>
                    </a:cubicBezTo>
                    <a:cubicBezTo>
                      <a:pt x="338" y="128"/>
                      <a:pt x="338" y="128"/>
                      <a:pt x="338" y="128"/>
                    </a:cubicBezTo>
                    <a:cubicBezTo>
                      <a:pt x="338" y="128"/>
                      <a:pt x="338" y="128"/>
                      <a:pt x="338" y="129"/>
                    </a:cubicBezTo>
                    <a:cubicBezTo>
                      <a:pt x="339" y="129"/>
                      <a:pt x="339" y="129"/>
                      <a:pt x="339" y="129"/>
                    </a:cubicBezTo>
                    <a:cubicBezTo>
                      <a:pt x="339" y="129"/>
                      <a:pt x="339" y="129"/>
                      <a:pt x="338" y="129"/>
                    </a:cubicBezTo>
                    <a:cubicBezTo>
                      <a:pt x="338" y="128"/>
                      <a:pt x="338" y="128"/>
                      <a:pt x="338" y="128"/>
                    </a:cubicBezTo>
                    <a:cubicBezTo>
                      <a:pt x="338" y="128"/>
                      <a:pt x="338" y="128"/>
                      <a:pt x="337" y="128"/>
                    </a:cubicBezTo>
                    <a:cubicBezTo>
                      <a:pt x="337" y="128"/>
                      <a:pt x="337" y="128"/>
                      <a:pt x="337" y="128"/>
                    </a:cubicBezTo>
                    <a:cubicBezTo>
                      <a:pt x="337" y="128"/>
                      <a:pt x="337" y="128"/>
                      <a:pt x="337" y="127"/>
                    </a:cubicBezTo>
                    <a:cubicBezTo>
                      <a:pt x="336" y="127"/>
                      <a:pt x="336" y="127"/>
                      <a:pt x="336" y="127"/>
                    </a:cubicBezTo>
                    <a:cubicBezTo>
                      <a:pt x="336" y="127"/>
                      <a:pt x="336" y="127"/>
                      <a:pt x="336" y="127"/>
                    </a:cubicBezTo>
                    <a:cubicBezTo>
                      <a:pt x="335" y="127"/>
                      <a:pt x="335" y="127"/>
                      <a:pt x="335" y="127"/>
                    </a:cubicBezTo>
                    <a:cubicBezTo>
                      <a:pt x="335" y="127"/>
                      <a:pt x="335" y="127"/>
                      <a:pt x="334" y="127"/>
                    </a:cubicBezTo>
                    <a:cubicBezTo>
                      <a:pt x="334" y="127"/>
                      <a:pt x="334" y="126"/>
                      <a:pt x="334" y="126"/>
                    </a:cubicBezTo>
                    <a:cubicBezTo>
                      <a:pt x="333" y="126"/>
                      <a:pt x="333" y="126"/>
                      <a:pt x="332" y="126"/>
                    </a:cubicBezTo>
                    <a:cubicBezTo>
                      <a:pt x="332" y="126"/>
                      <a:pt x="332" y="126"/>
                      <a:pt x="332" y="126"/>
                    </a:cubicBezTo>
                    <a:cubicBezTo>
                      <a:pt x="331" y="126"/>
                      <a:pt x="331" y="126"/>
                      <a:pt x="330" y="126"/>
                    </a:cubicBezTo>
                    <a:cubicBezTo>
                      <a:pt x="330" y="126"/>
                      <a:pt x="330" y="126"/>
                      <a:pt x="329" y="126"/>
                    </a:cubicBezTo>
                    <a:cubicBezTo>
                      <a:pt x="329" y="126"/>
                      <a:pt x="328" y="126"/>
                      <a:pt x="328" y="126"/>
                    </a:cubicBezTo>
                    <a:cubicBezTo>
                      <a:pt x="327" y="126"/>
                      <a:pt x="327" y="126"/>
                      <a:pt x="326" y="126"/>
                    </a:cubicBezTo>
                    <a:cubicBezTo>
                      <a:pt x="326" y="126"/>
                      <a:pt x="327" y="126"/>
                      <a:pt x="327" y="126"/>
                    </a:cubicBezTo>
                    <a:close/>
                    <a:moveTo>
                      <a:pt x="127" y="99"/>
                    </a:moveTo>
                    <a:cubicBezTo>
                      <a:pt x="118" y="94"/>
                      <a:pt x="112" y="93"/>
                      <a:pt x="112" y="93"/>
                    </a:cubicBezTo>
                    <a:cubicBezTo>
                      <a:pt x="112" y="93"/>
                      <a:pt x="118" y="94"/>
                      <a:pt x="127" y="99"/>
                    </a:cubicBezTo>
                    <a:close/>
                    <a:moveTo>
                      <a:pt x="82" y="214"/>
                    </a:moveTo>
                    <a:cubicBezTo>
                      <a:pt x="56" y="214"/>
                      <a:pt x="35" y="192"/>
                      <a:pt x="35" y="166"/>
                    </a:cubicBezTo>
                    <a:cubicBezTo>
                      <a:pt x="35" y="139"/>
                      <a:pt x="56" y="117"/>
                      <a:pt x="82" y="117"/>
                    </a:cubicBezTo>
                    <a:cubicBezTo>
                      <a:pt x="108" y="117"/>
                      <a:pt x="129" y="139"/>
                      <a:pt x="129" y="166"/>
                    </a:cubicBezTo>
                    <a:cubicBezTo>
                      <a:pt x="129" y="192"/>
                      <a:pt x="108" y="214"/>
                      <a:pt x="82" y="2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0" name="Freeform 514">
                <a:extLst>
                  <a:ext uri="{FF2B5EF4-FFF2-40B4-BE49-F238E27FC236}">
                    <a16:creationId xmlns:a16="http://schemas.microsoft.com/office/drawing/2014/main" id="{53D52909-C6FF-4AB5-AD1A-6A07CD9C5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7" y="2124"/>
                <a:ext cx="281" cy="246"/>
              </a:xfrm>
              <a:custGeom>
                <a:avLst/>
                <a:gdLst/>
                <a:ahLst/>
                <a:cxnLst>
                  <a:cxn ang="0">
                    <a:pos x="118" y="44"/>
                  </a:cxn>
                  <a:cxn ang="0">
                    <a:pos x="113" y="42"/>
                  </a:cxn>
                  <a:cxn ang="0">
                    <a:pos x="114" y="35"/>
                  </a:cxn>
                  <a:cxn ang="0">
                    <a:pos x="111" y="26"/>
                  </a:cxn>
                  <a:cxn ang="0">
                    <a:pos x="109" y="23"/>
                  </a:cxn>
                  <a:cxn ang="0">
                    <a:pos x="103" y="12"/>
                  </a:cxn>
                  <a:cxn ang="0">
                    <a:pos x="100" y="8"/>
                  </a:cxn>
                  <a:cxn ang="0">
                    <a:pos x="92" y="0"/>
                  </a:cxn>
                  <a:cxn ang="0">
                    <a:pos x="92" y="0"/>
                  </a:cxn>
                  <a:cxn ang="0">
                    <a:pos x="100" y="8"/>
                  </a:cxn>
                  <a:cxn ang="0">
                    <a:pos x="108" y="17"/>
                  </a:cxn>
                  <a:cxn ang="0">
                    <a:pos x="113" y="27"/>
                  </a:cxn>
                  <a:cxn ang="0">
                    <a:pos x="112" y="42"/>
                  </a:cxn>
                  <a:cxn ang="0">
                    <a:pos x="112" y="54"/>
                  </a:cxn>
                  <a:cxn ang="0">
                    <a:pos x="112" y="63"/>
                  </a:cxn>
                  <a:cxn ang="0">
                    <a:pos x="108" y="71"/>
                  </a:cxn>
                  <a:cxn ang="0">
                    <a:pos x="96" y="85"/>
                  </a:cxn>
                  <a:cxn ang="0">
                    <a:pos x="81" y="95"/>
                  </a:cxn>
                  <a:cxn ang="0">
                    <a:pos x="66" y="99"/>
                  </a:cxn>
                  <a:cxn ang="0">
                    <a:pos x="56" y="100"/>
                  </a:cxn>
                  <a:cxn ang="0">
                    <a:pos x="43" y="102"/>
                  </a:cxn>
                  <a:cxn ang="0">
                    <a:pos x="22" y="93"/>
                  </a:cxn>
                  <a:cxn ang="0">
                    <a:pos x="1" y="65"/>
                  </a:cxn>
                  <a:cxn ang="0">
                    <a:pos x="0" y="65"/>
                  </a:cxn>
                  <a:cxn ang="0">
                    <a:pos x="22" y="93"/>
                  </a:cxn>
                  <a:cxn ang="0">
                    <a:pos x="40" y="101"/>
                  </a:cxn>
                  <a:cxn ang="0">
                    <a:pos x="43" y="103"/>
                  </a:cxn>
                  <a:cxn ang="0">
                    <a:pos x="48" y="101"/>
                  </a:cxn>
                  <a:cxn ang="0">
                    <a:pos x="50" y="100"/>
                  </a:cxn>
                  <a:cxn ang="0">
                    <a:pos x="56" y="101"/>
                  </a:cxn>
                  <a:cxn ang="0">
                    <a:pos x="63" y="103"/>
                  </a:cxn>
                  <a:cxn ang="0">
                    <a:pos x="67" y="100"/>
                  </a:cxn>
                  <a:cxn ang="0">
                    <a:pos x="76" y="101"/>
                  </a:cxn>
                  <a:cxn ang="0">
                    <a:pos x="82" y="98"/>
                  </a:cxn>
                  <a:cxn ang="0">
                    <a:pos x="82" y="96"/>
                  </a:cxn>
                  <a:cxn ang="0">
                    <a:pos x="96" y="88"/>
                  </a:cxn>
                  <a:cxn ang="0">
                    <a:pos x="97" y="85"/>
                  </a:cxn>
                  <a:cxn ang="0">
                    <a:pos x="104" y="77"/>
                  </a:cxn>
                  <a:cxn ang="0">
                    <a:pos x="107" y="68"/>
                  </a:cxn>
                  <a:cxn ang="0">
                    <a:pos x="114" y="62"/>
                  </a:cxn>
                  <a:cxn ang="0">
                    <a:pos x="113" y="59"/>
                  </a:cxn>
                  <a:cxn ang="0">
                    <a:pos x="114" y="53"/>
                  </a:cxn>
                </a:cxnLst>
                <a:rect l="0" t="0" r="r" b="b"/>
                <a:pathLst>
                  <a:path w="119" h="104">
                    <a:moveTo>
                      <a:pt x="114" y="53"/>
                    </a:moveTo>
                    <a:cubicBezTo>
                      <a:pt x="116" y="50"/>
                      <a:pt x="119" y="46"/>
                      <a:pt x="118" y="44"/>
                    </a:cubicBezTo>
                    <a:cubicBezTo>
                      <a:pt x="117" y="42"/>
                      <a:pt x="115" y="42"/>
                      <a:pt x="114" y="42"/>
                    </a:cubicBezTo>
                    <a:cubicBezTo>
                      <a:pt x="113" y="42"/>
                      <a:pt x="113" y="42"/>
                      <a:pt x="113" y="42"/>
                    </a:cubicBezTo>
                    <a:cubicBezTo>
                      <a:pt x="113" y="41"/>
                      <a:pt x="113" y="41"/>
                      <a:pt x="113" y="40"/>
                    </a:cubicBezTo>
                    <a:cubicBezTo>
                      <a:pt x="114" y="39"/>
                      <a:pt x="115" y="37"/>
                      <a:pt x="114" y="35"/>
                    </a:cubicBezTo>
                    <a:cubicBezTo>
                      <a:pt x="115" y="33"/>
                      <a:pt x="116" y="28"/>
                      <a:pt x="114" y="27"/>
                    </a:cubicBezTo>
                    <a:cubicBezTo>
                      <a:pt x="113" y="26"/>
                      <a:pt x="112" y="26"/>
                      <a:pt x="111" y="26"/>
                    </a:cubicBezTo>
                    <a:cubicBezTo>
                      <a:pt x="109" y="26"/>
                      <a:pt x="109" y="26"/>
                      <a:pt x="109" y="25"/>
                    </a:cubicBezTo>
                    <a:cubicBezTo>
                      <a:pt x="109" y="25"/>
                      <a:pt x="109" y="24"/>
                      <a:pt x="109" y="23"/>
                    </a:cubicBezTo>
                    <a:cubicBezTo>
                      <a:pt x="109" y="21"/>
                      <a:pt x="110" y="19"/>
                      <a:pt x="109" y="16"/>
                    </a:cubicBezTo>
                    <a:cubicBezTo>
                      <a:pt x="107" y="13"/>
                      <a:pt x="105" y="11"/>
                      <a:pt x="103" y="12"/>
                    </a:cubicBezTo>
                    <a:cubicBezTo>
                      <a:pt x="103" y="12"/>
                      <a:pt x="102" y="12"/>
                      <a:pt x="102" y="11"/>
                    </a:cubicBezTo>
                    <a:cubicBezTo>
                      <a:pt x="101" y="10"/>
                      <a:pt x="100" y="9"/>
                      <a:pt x="100" y="8"/>
                    </a:cubicBezTo>
                    <a:cubicBezTo>
                      <a:pt x="101" y="6"/>
                      <a:pt x="96" y="1"/>
                      <a:pt x="93" y="0"/>
                    </a:cubicBezTo>
                    <a:cubicBezTo>
                      <a:pt x="93" y="0"/>
                      <a:pt x="93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3" y="0"/>
                      <a:pt x="93" y="0"/>
                      <a:pt x="93" y="1"/>
                    </a:cubicBezTo>
                    <a:cubicBezTo>
                      <a:pt x="96" y="1"/>
                      <a:pt x="100" y="6"/>
                      <a:pt x="100" y="8"/>
                    </a:cubicBezTo>
                    <a:cubicBezTo>
                      <a:pt x="100" y="10"/>
                      <a:pt x="102" y="13"/>
                      <a:pt x="103" y="12"/>
                    </a:cubicBezTo>
                    <a:cubicBezTo>
                      <a:pt x="105" y="12"/>
                      <a:pt x="107" y="14"/>
                      <a:pt x="108" y="17"/>
                    </a:cubicBezTo>
                    <a:cubicBezTo>
                      <a:pt x="109" y="20"/>
                      <a:pt x="108" y="24"/>
                      <a:pt x="108" y="25"/>
                    </a:cubicBezTo>
                    <a:cubicBezTo>
                      <a:pt x="108" y="27"/>
                      <a:pt x="111" y="26"/>
                      <a:pt x="113" y="27"/>
                    </a:cubicBezTo>
                    <a:cubicBezTo>
                      <a:pt x="115" y="28"/>
                      <a:pt x="114" y="34"/>
                      <a:pt x="114" y="34"/>
                    </a:cubicBezTo>
                    <a:cubicBezTo>
                      <a:pt x="114" y="39"/>
                      <a:pt x="112" y="40"/>
                      <a:pt x="112" y="42"/>
                    </a:cubicBezTo>
                    <a:cubicBezTo>
                      <a:pt x="113" y="43"/>
                      <a:pt x="116" y="42"/>
                      <a:pt x="117" y="44"/>
                    </a:cubicBezTo>
                    <a:cubicBezTo>
                      <a:pt x="119" y="47"/>
                      <a:pt x="114" y="52"/>
                      <a:pt x="112" y="54"/>
                    </a:cubicBezTo>
                    <a:cubicBezTo>
                      <a:pt x="110" y="57"/>
                      <a:pt x="112" y="59"/>
                      <a:pt x="113" y="60"/>
                    </a:cubicBezTo>
                    <a:cubicBezTo>
                      <a:pt x="113" y="60"/>
                      <a:pt x="114" y="62"/>
                      <a:pt x="112" y="63"/>
                    </a:cubicBezTo>
                    <a:cubicBezTo>
                      <a:pt x="111" y="64"/>
                      <a:pt x="107" y="68"/>
                      <a:pt x="107" y="68"/>
                    </a:cubicBezTo>
                    <a:cubicBezTo>
                      <a:pt x="107" y="68"/>
                      <a:pt x="107" y="69"/>
                      <a:pt x="108" y="71"/>
                    </a:cubicBezTo>
                    <a:cubicBezTo>
                      <a:pt x="110" y="76"/>
                      <a:pt x="102" y="76"/>
                      <a:pt x="101" y="79"/>
                    </a:cubicBezTo>
                    <a:cubicBezTo>
                      <a:pt x="100" y="82"/>
                      <a:pt x="98" y="84"/>
                      <a:pt x="96" y="85"/>
                    </a:cubicBezTo>
                    <a:cubicBezTo>
                      <a:pt x="94" y="86"/>
                      <a:pt x="95" y="88"/>
                      <a:pt x="96" y="88"/>
                    </a:cubicBezTo>
                    <a:cubicBezTo>
                      <a:pt x="98" y="94"/>
                      <a:pt x="84" y="95"/>
                      <a:pt x="81" y="95"/>
                    </a:cubicBezTo>
                    <a:cubicBezTo>
                      <a:pt x="81" y="95"/>
                      <a:pt x="81" y="97"/>
                      <a:pt x="81" y="98"/>
                    </a:cubicBezTo>
                    <a:cubicBezTo>
                      <a:pt x="81" y="103"/>
                      <a:pt x="70" y="100"/>
                      <a:pt x="66" y="99"/>
                    </a:cubicBezTo>
                    <a:cubicBezTo>
                      <a:pt x="66" y="99"/>
                      <a:pt x="67" y="101"/>
                      <a:pt x="65" y="102"/>
                    </a:cubicBezTo>
                    <a:cubicBezTo>
                      <a:pt x="63" y="103"/>
                      <a:pt x="59" y="101"/>
                      <a:pt x="56" y="100"/>
                    </a:cubicBezTo>
                    <a:cubicBezTo>
                      <a:pt x="53" y="99"/>
                      <a:pt x="50" y="99"/>
                      <a:pt x="49" y="99"/>
                    </a:cubicBezTo>
                    <a:cubicBezTo>
                      <a:pt x="47" y="99"/>
                      <a:pt x="48" y="104"/>
                      <a:pt x="43" y="102"/>
                    </a:cubicBezTo>
                    <a:cubicBezTo>
                      <a:pt x="42" y="102"/>
                      <a:pt x="41" y="101"/>
                      <a:pt x="40" y="100"/>
                    </a:cubicBezTo>
                    <a:cubicBezTo>
                      <a:pt x="31" y="98"/>
                      <a:pt x="30" y="99"/>
                      <a:pt x="22" y="93"/>
                    </a:cubicBezTo>
                    <a:cubicBezTo>
                      <a:pt x="17" y="89"/>
                      <a:pt x="13" y="85"/>
                      <a:pt x="11" y="83"/>
                    </a:cubicBezTo>
                    <a:cubicBezTo>
                      <a:pt x="7" y="78"/>
                      <a:pt x="3" y="71"/>
                      <a:pt x="1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2" y="71"/>
                      <a:pt x="6" y="78"/>
                      <a:pt x="11" y="83"/>
                    </a:cubicBezTo>
                    <a:cubicBezTo>
                      <a:pt x="12" y="85"/>
                      <a:pt x="17" y="90"/>
                      <a:pt x="22" y="93"/>
                    </a:cubicBezTo>
                    <a:cubicBezTo>
                      <a:pt x="27" y="98"/>
                      <a:pt x="30" y="98"/>
                      <a:pt x="34" y="99"/>
                    </a:cubicBezTo>
                    <a:cubicBezTo>
                      <a:pt x="35" y="100"/>
                      <a:pt x="37" y="100"/>
                      <a:pt x="40" y="101"/>
                    </a:cubicBezTo>
                    <a:cubicBezTo>
                      <a:pt x="40" y="101"/>
                      <a:pt x="41" y="101"/>
                      <a:pt x="41" y="102"/>
                    </a:cubicBezTo>
                    <a:cubicBezTo>
                      <a:pt x="42" y="102"/>
                      <a:pt x="42" y="102"/>
                      <a:pt x="43" y="103"/>
                    </a:cubicBezTo>
                    <a:cubicBezTo>
                      <a:pt x="44" y="103"/>
                      <a:pt x="44" y="103"/>
                      <a:pt x="45" y="103"/>
                    </a:cubicBezTo>
                    <a:cubicBezTo>
                      <a:pt x="47" y="103"/>
                      <a:pt x="48" y="102"/>
                      <a:pt x="48" y="101"/>
                    </a:cubicBezTo>
                    <a:cubicBezTo>
                      <a:pt x="48" y="100"/>
                      <a:pt x="48" y="100"/>
                      <a:pt x="49" y="100"/>
                    </a:cubicBezTo>
                    <a:cubicBezTo>
                      <a:pt x="49" y="100"/>
                      <a:pt x="49" y="100"/>
                      <a:pt x="50" y="100"/>
                    </a:cubicBezTo>
                    <a:cubicBezTo>
                      <a:pt x="50" y="100"/>
                      <a:pt x="51" y="100"/>
                      <a:pt x="51" y="100"/>
                    </a:cubicBezTo>
                    <a:cubicBezTo>
                      <a:pt x="53" y="100"/>
                      <a:pt x="54" y="100"/>
                      <a:pt x="56" y="101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9" y="102"/>
                      <a:pt x="61" y="103"/>
                      <a:pt x="63" y="103"/>
                    </a:cubicBezTo>
                    <a:cubicBezTo>
                      <a:pt x="64" y="103"/>
                      <a:pt x="65" y="103"/>
                      <a:pt x="65" y="102"/>
                    </a:cubicBezTo>
                    <a:cubicBezTo>
                      <a:pt x="66" y="101"/>
                      <a:pt x="67" y="101"/>
                      <a:pt x="67" y="100"/>
                    </a:cubicBezTo>
                    <a:cubicBezTo>
                      <a:pt x="67" y="100"/>
                      <a:pt x="68" y="100"/>
                      <a:pt x="69" y="100"/>
                    </a:cubicBezTo>
                    <a:cubicBezTo>
                      <a:pt x="71" y="101"/>
                      <a:pt x="74" y="101"/>
                      <a:pt x="76" y="101"/>
                    </a:cubicBezTo>
                    <a:cubicBezTo>
                      <a:pt x="78" y="101"/>
                      <a:pt x="79" y="101"/>
                      <a:pt x="80" y="101"/>
                    </a:cubicBezTo>
                    <a:cubicBezTo>
                      <a:pt x="81" y="100"/>
                      <a:pt x="82" y="99"/>
                      <a:pt x="82" y="98"/>
                    </a:cubicBezTo>
                    <a:cubicBezTo>
                      <a:pt x="82" y="97"/>
                      <a:pt x="82" y="96"/>
                      <a:pt x="82" y="96"/>
                    </a:cubicBezTo>
                    <a:cubicBezTo>
                      <a:pt x="82" y="96"/>
                      <a:pt x="82" y="96"/>
                      <a:pt x="82" y="96"/>
                    </a:cubicBezTo>
                    <a:cubicBezTo>
                      <a:pt x="88" y="95"/>
                      <a:pt x="94" y="94"/>
                      <a:pt x="96" y="91"/>
                    </a:cubicBezTo>
                    <a:cubicBezTo>
                      <a:pt x="97" y="90"/>
                      <a:pt x="97" y="89"/>
                      <a:pt x="96" y="88"/>
                    </a:cubicBezTo>
                    <a:cubicBezTo>
                      <a:pt x="96" y="88"/>
                      <a:pt x="95" y="87"/>
                      <a:pt x="96" y="86"/>
                    </a:cubicBezTo>
                    <a:cubicBezTo>
                      <a:pt x="96" y="86"/>
                      <a:pt x="96" y="85"/>
                      <a:pt x="97" y="85"/>
                    </a:cubicBezTo>
                    <a:cubicBezTo>
                      <a:pt x="99" y="84"/>
                      <a:pt x="100" y="82"/>
                      <a:pt x="101" y="79"/>
                    </a:cubicBezTo>
                    <a:cubicBezTo>
                      <a:pt x="102" y="78"/>
                      <a:pt x="103" y="78"/>
                      <a:pt x="104" y="77"/>
                    </a:cubicBezTo>
                    <a:cubicBezTo>
                      <a:pt x="107" y="76"/>
                      <a:pt x="110" y="74"/>
                      <a:pt x="108" y="71"/>
                    </a:cubicBezTo>
                    <a:cubicBezTo>
                      <a:pt x="108" y="70"/>
                      <a:pt x="107" y="69"/>
                      <a:pt x="107" y="68"/>
                    </a:cubicBezTo>
                    <a:cubicBezTo>
                      <a:pt x="108" y="67"/>
                      <a:pt x="111" y="64"/>
                      <a:pt x="113" y="63"/>
                    </a:cubicBezTo>
                    <a:cubicBezTo>
                      <a:pt x="113" y="63"/>
                      <a:pt x="114" y="62"/>
                      <a:pt x="114" y="62"/>
                    </a:cubicBezTo>
                    <a:cubicBezTo>
                      <a:pt x="114" y="61"/>
                      <a:pt x="113" y="60"/>
                      <a:pt x="113" y="59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2" y="58"/>
                      <a:pt x="111" y="57"/>
                      <a:pt x="113" y="55"/>
                    </a:cubicBezTo>
                    <a:cubicBezTo>
                      <a:pt x="113" y="54"/>
                      <a:pt x="114" y="53"/>
                      <a:pt x="114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1" name="Freeform 515">
                <a:extLst>
                  <a:ext uri="{FF2B5EF4-FFF2-40B4-BE49-F238E27FC236}">
                    <a16:creationId xmlns:a16="http://schemas.microsoft.com/office/drawing/2014/main" id="{B79CA0C2-BD62-4347-9A0A-F56AB3F60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211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2" name="Freeform 516">
                <a:extLst>
                  <a:ext uri="{FF2B5EF4-FFF2-40B4-BE49-F238E27FC236}">
                    <a16:creationId xmlns:a16="http://schemas.microsoft.com/office/drawing/2014/main" id="{50223423-1F65-4E0C-BB23-A135D942A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4" y="225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3" name="Freeform 517">
                <a:extLst>
                  <a:ext uri="{FF2B5EF4-FFF2-40B4-BE49-F238E27FC236}">
                    <a16:creationId xmlns:a16="http://schemas.microsoft.com/office/drawing/2014/main" id="{F9FA4CCF-FE05-4C35-8A79-5B424840E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7" y="2242"/>
                <a:ext cx="10" cy="33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3" y="11"/>
                  </a:cxn>
                  <a:cxn ang="0">
                    <a:pos x="3" y="10"/>
                  </a:cxn>
                  <a:cxn ang="0">
                    <a:pos x="3" y="10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2" y="6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3" y="12"/>
                  </a:cxn>
                  <a:cxn ang="0">
                    <a:pos x="4" y="14"/>
                  </a:cxn>
                  <a:cxn ang="0">
                    <a:pos x="4" y="14"/>
                  </a:cxn>
                  <a:cxn ang="0">
                    <a:pos x="4" y="14"/>
                  </a:cxn>
                  <a:cxn ang="0">
                    <a:pos x="4" y="13"/>
                  </a:cxn>
                  <a:cxn ang="0">
                    <a:pos x="4" y="13"/>
                  </a:cxn>
                  <a:cxn ang="0">
                    <a:pos x="4" y="12"/>
                  </a:cxn>
                  <a:cxn ang="0">
                    <a:pos x="3" y="12"/>
                  </a:cxn>
                  <a:cxn ang="0">
                    <a:pos x="3" y="12"/>
                  </a:cxn>
                  <a:cxn ang="0">
                    <a:pos x="3" y="11"/>
                  </a:cxn>
                </a:cxnLst>
                <a:rect l="0" t="0" r="r" b="b"/>
                <a:pathLst>
                  <a:path w="4" h="14">
                    <a:moveTo>
                      <a:pt x="3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lnTo>
                      <a:pt x="3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4" name="Freeform 518">
                <a:extLst>
                  <a:ext uri="{FF2B5EF4-FFF2-40B4-BE49-F238E27FC236}">
                    <a16:creationId xmlns:a16="http://schemas.microsoft.com/office/drawing/2014/main" id="{5A566F52-D82B-4EC1-B261-57385403D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4" y="2254"/>
                <a:ext cx="9" cy="26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4" y="8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4" y="10"/>
                  </a:cxn>
                  <a:cxn ang="0">
                    <a:pos x="4" y="11"/>
                  </a:cxn>
                  <a:cxn ang="0">
                    <a:pos x="4" y="9"/>
                  </a:cxn>
                </a:cxnLst>
                <a:rect l="0" t="0" r="r" b="b"/>
                <a:pathLst>
                  <a:path w="4" h="11">
                    <a:moveTo>
                      <a:pt x="4" y="9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4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9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4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5" name="Freeform 519">
                <a:extLst>
                  <a:ext uri="{FF2B5EF4-FFF2-40B4-BE49-F238E27FC236}">
                    <a16:creationId xmlns:a16="http://schemas.microsoft.com/office/drawing/2014/main" id="{B7F47856-7E34-4F4B-9448-0A473AF2A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" y="2115"/>
                <a:ext cx="14" cy="1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5">
                    <a:moveTo>
                      <a:pt x="6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6" name="Freeform 520">
                <a:extLst>
                  <a:ext uri="{FF2B5EF4-FFF2-40B4-BE49-F238E27FC236}">
                    <a16:creationId xmlns:a16="http://schemas.microsoft.com/office/drawing/2014/main" id="{5719E87E-619D-46BD-88FD-B240E72F9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2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7" name="Freeform 521">
                <a:extLst>
                  <a:ext uri="{FF2B5EF4-FFF2-40B4-BE49-F238E27FC236}">
                    <a16:creationId xmlns:a16="http://schemas.microsoft.com/office/drawing/2014/main" id="{C63B872C-50EE-4B68-9B87-6E20FDCEE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24"/>
                <a:ext cx="1" cy="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8" name="Freeform 522">
                <a:extLst>
                  <a:ext uri="{FF2B5EF4-FFF2-40B4-BE49-F238E27FC236}">
                    <a16:creationId xmlns:a16="http://schemas.microsoft.com/office/drawing/2014/main" id="{C489ECA3-ABCB-4A7F-8968-2AB23976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" y="1817"/>
                <a:ext cx="1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79" name="Freeform 523">
                <a:extLst>
                  <a:ext uri="{FF2B5EF4-FFF2-40B4-BE49-F238E27FC236}">
                    <a16:creationId xmlns:a16="http://schemas.microsoft.com/office/drawing/2014/main" id="{4E6B65D3-95C2-4AA7-B62D-93AE1E63E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" y="182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0" name="Freeform 524">
                <a:extLst>
                  <a:ext uri="{FF2B5EF4-FFF2-40B4-BE49-F238E27FC236}">
                    <a16:creationId xmlns:a16="http://schemas.microsoft.com/office/drawing/2014/main" id="{AF76FC16-BAFB-4102-B12C-3716E318B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" y="1822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1" name="Freeform 525">
                <a:extLst>
                  <a:ext uri="{FF2B5EF4-FFF2-40B4-BE49-F238E27FC236}">
                    <a16:creationId xmlns:a16="http://schemas.microsoft.com/office/drawing/2014/main" id="{0F0E5D56-3049-45C0-BF44-37987AEBD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" y="183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2" name="Rectangle 526">
                <a:extLst>
                  <a:ext uri="{FF2B5EF4-FFF2-40B4-BE49-F238E27FC236}">
                    <a16:creationId xmlns:a16="http://schemas.microsoft.com/office/drawing/2014/main" id="{D9D02C6E-60C0-485C-AA55-04DE3CF69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87" y="1865"/>
                <a:ext cx="1" cy="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3" name="Freeform 527">
                <a:extLst>
                  <a:ext uri="{FF2B5EF4-FFF2-40B4-BE49-F238E27FC236}">
                    <a16:creationId xmlns:a16="http://schemas.microsoft.com/office/drawing/2014/main" id="{C1C3069B-9FB4-40E0-B821-D7F9217B3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" y="183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4" name="Freeform 528">
                <a:extLst>
                  <a:ext uri="{FF2B5EF4-FFF2-40B4-BE49-F238E27FC236}">
                    <a16:creationId xmlns:a16="http://schemas.microsoft.com/office/drawing/2014/main" id="{E346C859-8C40-4993-A9AA-49E92ACDC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" y="182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5" name="Freeform 529">
                <a:extLst>
                  <a:ext uri="{FF2B5EF4-FFF2-40B4-BE49-F238E27FC236}">
                    <a16:creationId xmlns:a16="http://schemas.microsoft.com/office/drawing/2014/main" id="{0636680E-CFC1-4ADF-BC4B-98C9CC451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798"/>
                <a:ext cx="26" cy="2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2" y="8"/>
                  </a:cxn>
                  <a:cxn ang="0">
                    <a:pos x="3" y="8"/>
                  </a:cxn>
                  <a:cxn ang="0">
                    <a:pos x="2" y="8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2" y="7"/>
                  </a:cxn>
                  <a:cxn ang="0">
                    <a:pos x="8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8" y="1"/>
                  </a:cxn>
                  <a:cxn ang="0">
                    <a:pos x="0" y="10"/>
                  </a:cxn>
                </a:cxnLst>
                <a:rect l="0" t="0" r="r" b="b"/>
                <a:pathLst>
                  <a:path w="11" h="11">
                    <a:moveTo>
                      <a:pt x="0" y="10"/>
                    </a:moveTo>
                    <a:cubicBezTo>
                      <a:pt x="0" y="10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7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4" y="2"/>
                      <a:pt x="1" y="7"/>
                      <a:pt x="0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6" name="Freeform 530">
                <a:extLst>
                  <a:ext uri="{FF2B5EF4-FFF2-40B4-BE49-F238E27FC236}">
                    <a16:creationId xmlns:a16="http://schemas.microsoft.com/office/drawing/2014/main" id="{CF196C60-006D-4E88-AFBA-393EF1BF4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4" y="1815"/>
                <a:ext cx="29" cy="5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7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6" y="16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9" y="17"/>
                  </a:cxn>
                  <a:cxn ang="0">
                    <a:pos x="12" y="9"/>
                  </a:cxn>
                  <a:cxn ang="0">
                    <a:pos x="9" y="17"/>
                  </a:cxn>
                  <a:cxn ang="0">
                    <a:pos x="8" y="19"/>
                  </a:cxn>
                  <a:cxn ang="0">
                    <a:pos x="7" y="17"/>
                  </a:cxn>
                  <a:cxn ang="0">
                    <a:pos x="4" y="9"/>
                  </a:cxn>
                  <a:cxn ang="0">
                    <a:pos x="4" y="8"/>
                  </a:cxn>
                  <a:cxn ang="0">
                    <a:pos x="3" y="8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1" y="7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7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7" y="0"/>
                  </a:cxn>
                </a:cxnLst>
                <a:rect l="0" t="0" r="r" b="b"/>
                <a:pathLst>
                  <a:path w="12" h="21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6" y="10"/>
                      <a:pt x="6" y="12"/>
                      <a:pt x="6" y="16"/>
                    </a:cubicBezTo>
                    <a:cubicBezTo>
                      <a:pt x="6" y="18"/>
                      <a:pt x="7" y="19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0"/>
                      <a:pt x="8" y="18"/>
                      <a:pt x="9" y="17"/>
                    </a:cubicBezTo>
                    <a:cubicBezTo>
                      <a:pt x="10" y="14"/>
                      <a:pt x="12" y="11"/>
                      <a:pt x="12" y="9"/>
                    </a:cubicBezTo>
                    <a:cubicBezTo>
                      <a:pt x="12" y="11"/>
                      <a:pt x="10" y="14"/>
                      <a:pt x="9" y="17"/>
                    </a:cubicBezTo>
                    <a:cubicBezTo>
                      <a:pt x="8" y="18"/>
                      <a:pt x="8" y="19"/>
                      <a:pt x="8" y="19"/>
                    </a:cubicBezTo>
                    <a:cubicBezTo>
                      <a:pt x="8" y="18"/>
                      <a:pt x="7" y="18"/>
                      <a:pt x="7" y="17"/>
                    </a:cubicBezTo>
                    <a:cubicBezTo>
                      <a:pt x="7" y="13"/>
                      <a:pt x="7" y="10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5"/>
                      <a:pt x="2" y="3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1" y="1"/>
                      <a:pt x="12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0" y="0"/>
                      <a:pt x="9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7" name="Freeform 531">
                <a:extLst>
                  <a:ext uri="{FF2B5EF4-FFF2-40B4-BE49-F238E27FC236}">
                    <a16:creationId xmlns:a16="http://schemas.microsoft.com/office/drawing/2014/main" id="{43D64D75-0915-4F00-818D-D5490088F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" y="1827"/>
                <a:ext cx="1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8" name="Freeform 532">
                <a:extLst>
                  <a:ext uri="{FF2B5EF4-FFF2-40B4-BE49-F238E27FC236}">
                    <a16:creationId xmlns:a16="http://schemas.microsoft.com/office/drawing/2014/main" id="{3452B458-2130-44FD-ABC6-DEAEA187E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3" y="1824"/>
                <a:ext cx="1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89" name="Freeform 533">
                <a:extLst>
                  <a:ext uri="{FF2B5EF4-FFF2-40B4-BE49-F238E27FC236}">
                    <a16:creationId xmlns:a16="http://schemas.microsoft.com/office/drawing/2014/main" id="{854A48D3-29E3-4CA3-8957-F4033076F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" y="1831"/>
                <a:ext cx="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0" name="Freeform 534">
                <a:extLst>
                  <a:ext uri="{FF2B5EF4-FFF2-40B4-BE49-F238E27FC236}">
                    <a16:creationId xmlns:a16="http://schemas.microsoft.com/office/drawing/2014/main" id="{C9B43B46-3BD1-48CB-AA51-B09B70C77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4" y="1803"/>
                <a:ext cx="14" cy="2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8"/>
                  </a:cxn>
                  <a:cxn ang="0">
                    <a:pos x="0" y="11"/>
                  </a:cxn>
                  <a:cxn ang="0">
                    <a:pos x="1" y="10"/>
                  </a:cxn>
                  <a:cxn ang="0">
                    <a:pos x="6" y="0"/>
                  </a:cxn>
                </a:cxnLst>
                <a:rect l="0" t="0" r="r" b="b"/>
                <a:pathLst>
                  <a:path w="6" h="11">
                    <a:moveTo>
                      <a:pt x="6" y="0"/>
                    </a:moveTo>
                    <a:cubicBezTo>
                      <a:pt x="3" y="2"/>
                      <a:pt x="1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7"/>
                      <a:pt x="3" y="3"/>
                      <a:pt x="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1" name="Freeform 535">
                <a:extLst>
                  <a:ext uri="{FF2B5EF4-FFF2-40B4-BE49-F238E27FC236}">
                    <a16:creationId xmlns:a16="http://schemas.microsoft.com/office/drawing/2014/main" id="{921AC495-DE7C-464C-B043-3F8CE4922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7" y="1822"/>
                <a:ext cx="16" cy="43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" y="18"/>
                  </a:cxn>
                  <a:cxn ang="0">
                    <a:pos x="1" y="18"/>
                  </a:cxn>
                  <a:cxn ang="0">
                    <a:pos x="3" y="14"/>
                  </a:cxn>
                  <a:cxn ang="0">
                    <a:pos x="6" y="0"/>
                  </a:cxn>
                  <a:cxn ang="0">
                    <a:pos x="0" y="18"/>
                  </a:cxn>
                </a:cxnLst>
                <a:rect l="0" t="0" r="r" b="b"/>
                <a:pathLst>
                  <a:path w="7" h="18">
                    <a:moveTo>
                      <a:pt x="0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2" y="15"/>
                      <a:pt x="3" y="14"/>
                    </a:cubicBezTo>
                    <a:cubicBezTo>
                      <a:pt x="5" y="9"/>
                      <a:pt x="7" y="4"/>
                      <a:pt x="6" y="0"/>
                    </a:cubicBezTo>
                    <a:cubicBezTo>
                      <a:pt x="7" y="5"/>
                      <a:pt x="3" y="12"/>
                      <a:pt x="0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2" name="Freeform 536">
                <a:extLst>
                  <a:ext uri="{FF2B5EF4-FFF2-40B4-BE49-F238E27FC236}">
                    <a16:creationId xmlns:a16="http://schemas.microsoft.com/office/drawing/2014/main" id="{39E5C438-37BA-4EF0-A7E8-6B77F1170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843"/>
                <a:ext cx="24" cy="114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0" y="48"/>
                  </a:cxn>
                  <a:cxn ang="0">
                    <a:pos x="0" y="47"/>
                  </a:cxn>
                  <a:cxn ang="0">
                    <a:pos x="0" y="46"/>
                  </a:cxn>
                  <a:cxn ang="0">
                    <a:pos x="0" y="45"/>
                  </a:cxn>
                  <a:cxn ang="0">
                    <a:pos x="1" y="44"/>
                  </a:cxn>
                  <a:cxn ang="0">
                    <a:pos x="1" y="43"/>
                  </a:cxn>
                  <a:cxn ang="0">
                    <a:pos x="1" y="41"/>
                  </a:cxn>
                  <a:cxn ang="0">
                    <a:pos x="1" y="40"/>
                  </a:cxn>
                  <a:cxn ang="0">
                    <a:pos x="2" y="38"/>
                  </a:cxn>
                  <a:cxn ang="0">
                    <a:pos x="2" y="36"/>
                  </a:cxn>
                  <a:cxn ang="0">
                    <a:pos x="2" y="35"/>
                  </a:cxn>
                  <a:cxn ang="0">
                    <a:pos x="3" y="33"/>
                  </a:cxn>
                  <a:cxn ang="0">
                    <a:pos x="3" y="31"/>
                  </a:cxn>
                  <a:cxn ang="0">
                    <a:pos x="3" y="29"/>
                  </a:cxn>
                  <a:cxn ang="0">
                    <a:pos x="4" y="27"/>
                  </a:cxn>
                  <a:cxn ang="0">
                    <a:pos x="4" y="26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5" y="20"/>
                  </a:cxn>
                  <a:cxn ang="0">
                    <a:pos x="6" y="19"/>
                  </a:cxn>
                  <a:cxn ang="0">
                    <a:pos x="6" y="18"/>
                  </a:cxn>
                  <a:cxn ang="0">
                    <a:pos x="6" y="17"/>
                  </a:cxn>
                  <a:cxn ang="0">
                    <a:pos x="6" y="16"/>
                  </a:cxn>
                  <a:cxn ang="0">
                    <a:pos x="6" y="16"/>
                  </a:cxn>
                  <a:cxn ang="0">
                    <a:pos x="6" y="16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7"/>
                  </a:cxn>
                  <a:cxn ang="0">
                    <a:pos x="7" y="8"/>
                  </a:cxn>
                  <a:cxn ang="0">
                    <a:pos x="7" y="10"/>
                  </a:cxn>
                  <a:cxn ang="0">
                    <a:pos x="6" y="12"/>
                  </a:cxn>
                  <a:cxn ang="0">
                    <a:pos x="6" y="13"/>
                  </a:cxn>
                  <a:cxn ang="0">
                    <a:pos x="6" y="16"/>
                  </a:cxn>
                  <a:cxn ang="0">
                    <a:pos x="6" y="16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0" y="46"/>
                  </a:cxn>
                  <a:cxn ang="0">
                    <a:pos x="0" y="47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47"/>
                  </a:cxn>
                </a:cxnLst>
                <a:rect l="0" t="0" r="r" b="b"/>
                <a:pathLst>
                  <a:path w="10" h="48">
                    <a:moveTo>
                      <a:pt x="0" y="47"/>
                    </a:moveTo>
                    <a:cubicBezTo>
                      <a:pt x="0" y="47"/>
                      <a:pt x="0" y="48"/>
                      <a:pt x="0" y="48"/>
                    </a:cubicBez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5"/>
                      <a:pt x="1" y="44"/>
                      <a:pt x="1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2"/>
                      <a:pt x="1" y="42"/>
                      <a:pt x="1" y="41"/>
                    </a:cubicBezTo>
                    <a:cubicBezTo>
                      <a:pt x="1" y="41"/>
                      <a:pt x="1" y="40"/>
                      <a:pt x="1" y="40"/>
                    </a:cubicBezTo>
                    <a:cubicBezTo>
                      <a:pt x="1" y="39"/>
                      <a:pt x="2" y="39"/>
                      <a:pt x="2" y="38"/>
                    </a:cubicBezTo>
                    <a:cubicBezTo>
                      <a:pt x="2" y="38"/>
                      <a:pt x="2" y="37"/>
                      <a:pt x="2" y="36"/>
                    </a:cubicBezTo>
                    <a:cubicBezTo>
                      <a:pt x="2" y="36"/>
                      <a:pt x="2" y="35"/>
                      <a:pt x="2" y="35"/>
                    </a:cubicBezTo>
                    <a:cubicBezTo>
                      <a:pt x="2" y="34"/>
                      <a:pt x="3" y="34"/>
                      <a:pt x="3" y="33"/>
                    </a:cubicBezTo>
                    <a:cubicBezTo>
                      <a:pt x="3" y="32"/>
                      <a:pt x="3" y="32"/>
                      <a:pt x="3" y="31"/>
                    </a:cubicBezTo>
                    <a:cubicBezTo>
                      <a:pt x="3" y="31"/>
                      <a:pt x="3" y="30"/>
                      <a:pt x="3" y="29"/>
                    </a:cubicBezTo>
                    <a:cubicBezTo>
                      <a:pt x="3" y="29"/>
                      <a:pt x="4" y="28"/>
                      <a:pt x="4" y="27"/>
                    </a:cubicBezTo>
                    <a:cubicBezTo>
                      <a:pt x="4" y="27"/>
                      <a:pt x="4" y="26"/>
                      <a:pt x="4" y="26"/>
                    </a:cubicBezTo>
                    <a:cubicBezTo>
                      <a:pt x="4" y="25"/>
                      <a:pt x="4" y="24"/>
                      <a:pt x="5" y="24"/>
                    </a:cubicBezTo>
                    <a:cubicBezTo>
                      <a:pt x="5" y="23"/>
                      <a:pt x="5" y="23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0"/>
                      <a:pt x="9" y="4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8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0"/>
                      <a:pt x="7" y="11"/>
                      <a:pt x="6" y="12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9"/>
                      <a:pt x="1" y="39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6"/>
                      <a:pt x="0" y="46"/>
                    </a:cubicBezTo>
                    <a:cubicBezTo>
                      <a:pt x="0" y="46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7"/>
                      <a:pt x="0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3" name="Freeform 537">
                <a:extLst>
                  <a:ext uri="{FF2B5EF4-FFF2-40B4-BE49-F238E27FC236}">
                    <a16:creationId xmlns:a16="http://schemas.microsoft.com/office/drawing/2014/main" id="{EED91C5A-7169-4C45-8D2F-9FE2F522B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1" y="1945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4" name="Freeform 538">
                <a:extLst>
                  <a:ext uri="{FF2B5EF4-FFF2-40B4-BE49-F238E27FC236}">
                    <a16:creationId xmlns:a16="http://schemas.microsoft.com/office/drawing/2014/main" id="{6D4A85F4-F2DC-44AB-BF40-C267FCCFA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5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5" name="Freeform 539">
                <a:extLst>
                  <a:ext uri="{FF2B5EF4-FFF2-40B4-BE49-F238E27FC236}">
                    <a16:creationId xmlns:a16="http://schemas.microsoft.com/office/drawing/2014/main" id="{5957A007-5D51-4228-9AF8-77B5EAFFE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9" y="1879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6" name="Freeform 540">
                <a:extLst>
                  <a:ext uri="{FF2B5EF4-FFF2-40B4-BE49-F238E27FC236}">
                    <a16:creationId xmlns:a16="http://schemas.microsoft.com/office/drawing/2014/main" id="{6A5669F0-5D54-4DD7-B590-F0232FBC4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9" y="1846"/>
                <a:ext cx="9" cy="33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14"/>
                  </a:cxn>
                </a:cxnLst>
                <a:rect l="0" t="0" r="r" b="b"/>
                <a:pathLst>
                  <a:path w="4" h="14">
                    <a:moveTo>
                      <a:pt x="0" y="14"/>
                    </a:moveTo>
                    <a:cubicBezTo>
                      <a:pt x="2" y="8"/>
                      <a:pt x="3" y="3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8"/>
                      <a:pt x="0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7" name="Freeform 541">
                <a:extLst>
                  <a:ext uri="{FF2B5EF4-FFF2-40B4-BE49-F238E27FC236}">
                    <a16:creationId xmlns:a16="http://schemas.microsoft.com/office/drawing/2014/main" id="{7473A170-BBAF-4FE5-AA21-2B08BE691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9" y="1881"/>
                <a:ext cx="1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8" name="Freeform 542">
                <a:extLst>
                  <a:ext uri="{FF2B5EF4-FFF2-40B4-BE49-F238E27FC236}">
                    <a16:creationId xmlns:a16="http://schemas.microsoft.com/office/drawing/2014/main" id="{80301940-98CA-414D-9FC8-0FC44D528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6" y="1824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599" name="Freeform 543">
                <a:extLst>
                  <a:ext uri="{FF2B5EF4-FFF2-40B4-BE49-F238E27FC236}">
                    <a16:creationId xmlns:a16="http://schemas.microsoft.com/office/drawing/2014/main" id="{FFC6A32E-391F-4DF5-B3B4-E589E6A75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8" y="1824"/>
                <a:ext cx="19" cy="130"/>
              </a:xfrm>
              <a:custGeom>
                <a:avLst/>
                <a:gdLst/>
                <a:ahLst/>
                <a:cxnLst>
                  <a:cxn ang="0">
                    <a:pos x="0" y="13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0" y="130"/>
                  </a:cxn>
                </a:cxnLst>
                <a:rect l="0" t="0" r="r" b="b"/>
                <a:pathLst>
                  <a:path w="19" h="130">
                    <a:moveTo>
                      <a:pt x="0" y="130"/>
                    </a:moveTo>
                    <a:lnTo>
                      <a:pt x="19" y="0"/>
                    </a:lnTo>
                    <a:lnTo>
                      <a:pt x="19" y="0"/>
                    </a:lnTo>
                    <a:lnTo>
                      <a:pt x="0" y="13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0" name="Freeform 544">
                <a:extLst>
                  <a:ext uri="{FF2B5EF4-FFF2-40B4-BE49-F238E27FC236}">
                    <a16:creationId xmlns:a16="http://schemas.microsoft.com/office/drawing/2014/main" id="{58DF41BF-0922-4F13-B5F4-9A843BA2F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891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1" name="Freeform 545">
                <a:extLst>
                  <a:ext uri="{FF2B5EF4-FFF2-40B4-BE49-F238E27FC236}">
                    <a16:creationId xmlns:a16="http://schemas.microsoft.com/office/drawing/2014/main" id="{D3BE54DA-ED0B-4B36-97CD-EBCF96724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" y="1843"/>
                <a:ext cx="1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2" name="Freeform 546">
                <a:extLst>
                  <a:ext uri="{FF2B5EF4-FFF2-40B4-BE49-F238E27FC236}">
                    <a16:creationId xmlns:a16="http://schemas.microsoft.com/office/drawing/2014/main" id="{EEC6B13A-7C0B-4783-A2DE-69F7E0118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4" y="182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3" name="Freeform 547">
                <a:extLst>
                  <a:ext uri="{FF2B5EF4-FFF2-40B4-BE49-F238E27FC236}">
                    <a16:creationId xmlns:a16="http://schemas.microsoft.com/office/drawing/2014/main" id="{AAF280B5-FF51-4BCE-86F4-AB05CA6CC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9" y="1824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4" name="Freeform 548">
                <a:extLst>
                  <a:ext uri="{FF2B5EF4-FFF2-40B4-BE49-F238E27FC236}">
                    <a16:creationId xmlns:a16="http://schemas.microsoft.com/office/drawing/2014/main" id="{24A72117-D868-4569-9B84-51AAB5647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" y="1843"/>
                <a:ext cx="1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5" name="Freeform 549">
                <a:extLst>
                  <a:ext uri="{FF2B5EF4-FFF2-40B4-BE49-F238E27FC236}">
                    <a16:creationId xmlns:a16="http://schemas.microsoft.com/office/drawing/2014/main" id="{E5084A29-CD65-46AF-BE67-1608BCE5B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6" y="195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6" name="Freeform 550">
                <a:extLst>
                  <a:ext uri="{FF2B5EF4-FFF2-40B4-BE49-F238E27FC236}">
                    <a16:creationId xmlns:a16="http://schemas.microsoft.com/office/drawing/2014/main" id="{4DD52507-872B-420C-A9AC-A02BDBF64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8" y="1824"/>
                <a:ext cx="21" cy="130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55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0" y="55"/>
                  </a:cxn>
                </a:cxnLst>
                <a:rect l="0" t="0" r="r" b="b"/>
                <a:pathLst>
                  <a:path w="9" h="55">
                    <a:moveTo>
                      <a:pt x="0" y="55"/>
                    </a:moveTo>
                    <a:cubicBezTo>
                      <a:pt x="0" y="55"/>
                      <a:pt x="1" y="55"/>
                      <a:pt x="1" y="55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0" y="5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7" name="Freeform 551">
                <a:extLst>
                  <a:ext uri="{FF2B5EF4-FFF2-40B4-BE49-F238E27FC236}">
                    <a16:creationId xmlns:a16="http://schemas.microsoft.com/office/drawing/2014/main" id="{830F9C0C-519E-4588-B928-F988A0F08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9" y="1822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8" name="Freeform 552">
                <a:extLst>
                  <a:ext uri="{FF2B5EF4-FFF2-40B4-BE49-F238E27FC236}">
                    <a16:creationId xmlns:a16="http://schemas.microsoft.com/office/drawing/2014/main" id="{BDC0173B-0BB1-4CCA-BDC4-BFA5332E0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6" y="1843"/>
                <a:ext cx="24" cy="114"/>
              </a:xfrm>
              <a:custGeom>
                <a:avLst/>
                <a:gdLst/>
                <a:ahLst/>
                <a:cxnLst>
                  <a:cxn ang="0">
                    <a:pos x="1" y="46"/>
                  </a:cxn>
                  <a:cxn ang="0">
                    <a:pos x="1" y="44"/>
                  </a:cxn>
                  <a:cxn ang="0">
                    <a:pos x="1" y="44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7" y="16"/>
                  </a:cxn>
                  <a:cxn ang="0">
                    <a:pos x="7" y="16"/>
                  </a:cxn>
                  <a:cxn ang="0">
                    <a:pos x="7" y="13"/>
                  </a:cxn>
                  <a:cxn ang="0">
                    <a:pos x="7" y="12"/>
                  </a:cxn>
                  <a:cxn ang="0">
                    <a:pos x="8" y="10"/>
                  </a:cxn>
                  <a:cxn ang="0">
                    <a:pos x="8" y="8"/>
                  </a:cxn>
                  <a:cxn ang="0">
                    <a:pos x="9" y="7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4"/>
                  </a:cxn>
                  <a:cxn ang="0">
                    <a:pos x="9" y="5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7" y="10"/>
                  </a:cxn>
                  <a:cxn ang="0">
                    <a:pos x="7" y="11"/>
                  </a:cxn>
                  <a:cxn ang="0">
                    <a:pos x="1" y="42"/>
                  </a:cxn>
                  <a:cxn ang="0">
                    <a:pos x="1" y="42"/>
                  </a:cxn>
                  <a:cxn ang="0">
                    <a:pos x="1" y="44"/>
                  </a:cxn>
                  <a:cxn ang="0">
                    <a:pos x="0" y="45"/>
                  </a:cxn>
                  <a:cxn ang="0">
                    <a:pos x="0" y="46"/>
                  </a:cxn>
                  <a:cxn ang="0">
                    <a:pos x="0" y="47"/>
                  </a:cxn>
                  <a:cxn ang="0">
                    <a:pos x="0" y="48"/>
                  </a:cxn>
                  <a:cxn ang="0">
                    <a:pos x="1" y="48"/>
                  </a:cxn>
                  <a:cxn ang="0">
                    <a:pos x="1" y="47"/>
                  </a:cxn>
                  <a:cxn ang="0">
                    <a:pos x="1" y="46"/>
                  </a:cxn>
                </a:cxnLst>
                <a:rect l="0" t="0" r="r" b="b"/>
                <a:pathLst>
                  <a:path w="10" h="48">
                    <a:moveTo>
                      <a:pt x="1" y="46"/>
                    </a:moveTo>
                    <a:cubicBezTo>
                      <a:pt x="1" y="46"/>
                      <a:pt x="1" y="45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39"/>
                      <a:pt x="4" y="2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8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5"/>
                      <a:pt x="7" y="14"/>
                      <a:pt x="7" y="13"/>
                    </a:cubicBezTo>
                    <a:cubicBezTo>
                      <a:pt x="7" y="13"/>
                      <a:pt x="7" y="12"/>
                      <a:pt x="7" y="12"/>
                    </a:cubicBezTo>
                    <a:cubicBezTo>
                      <a:pt x="8" y="11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8" y="8"/>
                      <a:pt x="9" y="7"/>
                      <a:pt x="9" y="7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2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8" y="8"/>
                      <a:pt x="8" y="9"/>
                      <a:pt x="7" y="10"/>
                    </a:cubicBezTo>
                    <a:cubicBezTo>
                      <a:pt x="7" y="10"/>
                      <a:pt x="7" y="10"/>
                      <a:pt x="7" y="11"/>
                    </a:cubicBezTo>
                    <a:cubicBezTo>
                      <a:pt x="5" y="20"/>
                      <a:pt x="2" y="33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8"/>
                      <a:pt x="0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7"/>
                      <a:pt x="1" y="46"/>
                      <a:pt x="1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09" name="Freeform 553">
                <a:extLst>
                  <a:ext uri="{FF2B5EF4-FFF2-40B4-BE49-F238E27FC236}">
                    <a16:creationId xmlns:a16="http://schemas.microsoft.com/office/drawing/2014/main" id="{C9C666F4-EF76-416E-92CE-51F3A4D64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6" y="195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0" name="Freeform 554">
                <a:extLst>
                  <a:ext uri="{FF2B5EF4-FFF2-40B4-BE49-F238E27FC236}">
                    <a16:creationId xmlns:a16="http://schemas.microsoft.com/office/drawing/2014/main" id="{B33AF847-C475-4B5E-986F-A4675A6F7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57"/>
                <a:ext cx="7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1" name="Freeform 555">
                <a:extLst>
                  <a:ext uri="{FF2B5EF4-FFF2-40B4-BE49-F238E27FC236}">
                    <a16:creationId xmlns:a16="http://schemas.microsoft.com/office/drawing/2014/main" id="{D5A8AE40-32BF-4F4B-ABBB-822E1A5D0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8" y="1957"/>
                <a:ext cx="4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2" name="Freeform 556">
                <a:extLst>
                  <a:ext uri="{FF2B5EF4-FFF2-40B4-BE49-F238E27FC236}">
                    <a16:creationId xmlns:a16="http://schemas.microsoft.com/office/drawing/2014/main" id="{62DFAB7C-C371-4CEA-928B-7456CCAA9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52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3" name="Freeform 557">
                <a:extLst>
                  <a:ext uri="{FF2B5EF4-FFF2-40B4-BE49-F238E27FC236}">
                    <a16:creationId xmlns:a16="http://schemas.microsoft.com/office/drawing/2014/main" id="{21B9E6D2-3D24-4042-98F6-D29A7638C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3" y="1831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4" name="Freeform 558">
                <a:extLst>
                  <a:ext uri="{FF2B5EF4-FFF2-40B4-BE49-F238E27FC236}">
                    <a16:creationId xmlns:a16="http://schemas.microsoft.com/office/drawing/2014/main" id="{D7B7B839-8B56-4E65-B5D1-563673373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1" y="1893"/>
                <a:ext cx="9" cy="52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3" y="5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2" y="12"/>
                  </a:cxn>
                  <a:cxn ang="0">
                    <a:pos x="1" y="14"/>
                  </a:cxn>
                  <a:cxn ang="0">
                    <a:pos x="1" y="15"/>
                  </a:cxn>
                  <a:cxn ang="0">
                    <a:pos x="1" y="17"/>
                  </a:cxn>
                  <a:cxn ang="0">
                    <a:pos x="0" y="19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22">
                    <a:moveTo>
                      <a:pt x="4" y="3"/>
                    </a:move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7"/>
                      <a:pt x="2" y="8"/>
                      <a:pt x="2" y="8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2"/>
                    </a:cubicBezTo>
                    <a:cubicBezTo>
                      <a:pt x="2" y="13"/>
                      <a:pt x="1" y="13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8"/>
                      <a:pt x="0" y="18"/>
                      <a:pt x="0" y="19"/>
                    </a:cubicBezTo>
                    <a:cubicBezTo>
                      <a:pt x="0" y="19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7"/>
                      <a:pt x="2" y="8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5" name="Freeform 559">
                <a:extLst>
                  <a:ext uri="{FF2B5EF4-FFF2-40B4-BE49-F238E27FC236}">
                    <a16:creationId xmlns:a16="http://schemas.microsoft.com/office/drawing/2014/main" id="{CAF8A82B-2EF9-4C68-AF34-C0E181830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0" y="182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6" name="Freeform 560">
                <a:extLst>
                  <a:ext uri="{FF2B5EF4-FFF2-40B4-BE49-F238E27FC236}">
                    <a16:creationId xmlns:a16="http://schemas.microsoft.com/office/drawing/2014/main" id="{E7AD7CE4-20E6-446D-A7D1-DC6997481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0" y="1824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7" name="Freeform 561">
                <a:extLst>
                  <a:ext uri="{FF2B5EF4-FFF2-40B4-BE49-F238E27FC236}">
                    <a16:creationId xmlns:a16="http://schemas.microsoft.com/office/drawing/2014/main" id="{B8722EE4-2ED7-47B9-9493-4D331F6AC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6" y="182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8" name="Freeform 562">
                <a:extLst>
                  <a:ext uri="{FF2B5EF4-FFF2-40B4-BE49-F238E27FC236}">
                    <a16:creationId xmlns:a16="http://schemas.microsoft.com/office/drawing/2014/main" id="{96C45497-8D23-4379-A063-4F53B97D8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2" y="1827"/>
                <a:ext cx="7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19" name="Freeform 563">
                <a:extLst>
                  <a:ext uri="{FF2B5EF4-FFF2-40B4-BE49-F238E27FC236}">
                    <a16:creationId xmlns:a16="http://schemas.microsoft.com/office/drawing/2014/main" id="{191ABC87-0B0C-41FD-831F-40E917109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" y="1841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0" name="Freeform 564">
                <a:extLst>
                  <a:ext uri="{FF2B5EF4-FFF2-40B4-BE49-F238E27FC236}">
                    <a16:creationId xmlns:a16="http://schemas.microsoft.com/office/drawing/2014/main" id="{01E7D12D-AD01-461A-8DF9-369B00480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" y="1836"/>
                <a:ext cx="3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1" name="Freeform 565">
                <a:extLst>
                  <a:ext uri="{FF2B5EF4-FFF2-40B4-BE49-F238E27FC236}">
                    <a16:creationId xmlns:a16="http://schemas.microsoft.com/office/drawing/2014/main" id="{E1C19114-45C7-4B69-9BC4-40EC88D9C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47"/>
                <a:ext cx="3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2" name="Freeform 566">
                <a:extLst>
                  <a:ext uri="{FF2B5EF4-FFF2-40B4-BE49-F238E27FC236}">
                    <a16:creationId xmlns:a16="http://schemas.microsoft.com/office/drawing/2014/main" id="{1069726F-4B03-4CBE-A6F7-AAD9FCCF4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" y="1886"/>
                <a:ext cx="3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3" name="Freeform 567">
                <a:extLst>
                  <a:ext uri="{FF2B5EF4-FFF2-40B4-BE49-F238E27FC236}">
                    <a16:creationId xmlns:a16="http://schemas.microsoft.com/office/drawing/2014/main" id="{1904126A-67A6-4E4E-A20E-7AA28BDEE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" y="1827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4" name="Freeform 568">
                <a:extLst>
                  <a:ext uri="{FF2B5EF4-FFF2-40B4-BE49-F238E27FC236}">
                    <a16:creationId xmlns:a16="http://schemas.microsoft.com/office/drawing/2014/main" id="{D5D8AB2C-528F-4EBB-9164-600D68E32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7" y="1952"/>
                <a:ext cx="59" cy="5"/>
              </a:xfrm>
              <a:custGeom>
                <a:avLst/>
                <a:gdLst/>
                <a:ahLst/>
                <a:cxnLst>
                  <a:cxn ang="0">
                    <a:pos x="25" y="1"/>
                  </a:cxn>
                  <a:cxn ang="0">
                    <a:pos x="21" y="0"/>
                  </a:cxn>
                  <a:cxn ang="0">
                    <a:pos x="3" y="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6" y="1"/>
                  </a:cxn>
                  <a:cxn ang="0">
                    <a:pos x="8" y="1"/>
                  </a:cxn>
                  <a:cxn ang="0">
                    <a:pos x="9" y="1"/>
                  </a:cxn>
                  <a:cxn ang="0">
                    <a:pos x="11" y="1"/>
                  </a:cxn>
                  <a:cxn ang="0">
                    <a:pos x="12" y="1"/>
                  </a:cxn>
                  <a:cxn ang="0">
                    <a:pos x="13" y="1"/>
                  </a:cxn>
                  <a:cxn ang="0">
                    <a:pos x="15" y="1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20" y="1"/>
                  </a:cxn>
                  <a:cxn ang="0">
                    <a:pos x="21" y="1"/>
                  </a:cxn>
                  <a:cxn ang="0">
                    <a:pos x="22" y="1"/>
                  </a:cxn>
                  <a:cxn ang="0">
                    <a:pos x="23" y="1"/>
                  </a:cxn>
                  <a:cxn ang="0">
                    <a:pos x="24" y="1"/>
                  </a:cxn>
                  <a:cxn ang="0">
                    <a:pos x="25" y="1"/>
                  </a:cxn>
                  <a:cxn ang="0">
                    <a:pos x="25" y="1"/>
                  </a:cxn>
                </a:cxnLst>
                <a:rect l="0" t="0" r="r" b="b"/>
                <a:pathLst>
                  <a:path w="25" h="2">
                    <a:moveTo>
                      <a:pt x="25" y="1"/>
                    </a:moveTo>
                    <a:cubicBezTo>
                      <a:pt x="24" y="0"/>
                      <a:pt x="23" y="0"/>
                      <a:pt x="21" y="0"/>
                    </a:cubicBezTo>
                    <a:cubicBezTo>
                      <a:pt x="15" y="0"/>
                      <a:pt x="8" y="1"/>
                      <a:pt x="3" y="1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2" y="2"/>
                      <a:pt x="4" y="2"/>
                      <a:pt x="5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5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1" y="1"/>
                    </a:cubicBezTo>
                    <a:cubicBezTo>
                      <a:pt x="21" y="1"/>
                      <a:pt x="22" y="1"/>
                      <a:pt x="22" y="1"/>
                    </a:cubicBezTo>
                    <a:cubicBezTo>
                      <a:pt x="22" y="1"/>
                      <a:pt x="23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5" name="Freeform 569">
                <a:extLst>
                  <a:ext uri="{FF2B5EF4-FFF2-40B4-BE49-F238E27FC236}">
                    <a16:creationId xmlns:a16="http://schemas.microsoft.com/office/drawing/2014/main" id="{52505E5F-6F2A-4742-B3CD-FE4A39F69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57"/>
                <a:ext cx="7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6" name="Freeform 570">
                <a:extLst>
                  <a:ext uri="{FF2B5EF4-FFF2-40B4-BE49-F238E27FC236}">
                    <a16:creationId xmlns:a16="http://schemas.microsoft.com/office/drawing/2014/main" id="{C20AF7CE-5427-4767-9A2A-D067029F0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5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7" name="Freeform 571">
                <a:extLst>
                  <a:ext uri="{FF2B5EF4-FFF2-40B4-BE49-F238E27FC236}">
                    <a16:creationId xmlns:a16="http://schemas.microsoft.com/office/drawing/2014/main" id="{A0A5B337-9851-4045-A0B3-760C63EC6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" y="195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8" name="Oval 572">
                <a:extLst>
                  <a:ext uri="{FF2B5EF4-FFF2-40B4-BE49-F238E27FC236}">
                    <a16:creationId xmlns:a16="http://schemas.microsoft.com/office/drawing/2014/main" id="{C4CA928A-FA6C-4121-B470-CAAAA7E0B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40" y="1843"/>
                <a:ext cx="1" cy="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29" name="Freeform 573">
                <a:extLst>
                  <a:ext uri="{FF2B5EF4-FFF2-40B4-BE49-F238E27FC236}">
                    <a16:creationId xmlns:a16="http://schemas.microsoft.com/office/drawing/2014/main" id="{9AD60CD9-4136-4018-9FC7-9BC7358C5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9" y="1822"/>
                <a:ext cx="12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0" name="Oval 574">
                <a:extLst>
                  <a:ext uri="{FF2B5EF4-FFF2-40B4-BE49-F238E27FC236}">
                    <a16:creationId xmlns:a16="http://schemas.microsoft.com/office/drawing/2014/main" id="{7BFB6253-83B6-4D19-911D-6EF91F82B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07" y="1824"/>
                <a:ext cx="1" cy="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1" name="Oval 575">
                <a:extLst>
                  <a:ext uri="{FF2B5EF4-FFF2-40B4-BE49-F238E27FC236}">
                    <a16:creationId xmlns:a16="http://schemas.microsoft.com/office/drawing/2014/main" id="{27520A04-2855-41D2-BA76-890992483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14" y="1824"/>
                <a:ext cx="1" cy="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2" name="Freeform 576">
                <a:extLst>
                  <a:ext uri="{FF2B5EF4-FFF2-40B4-BE49-F238E27FC236}">
                    <a16:creationId xmlns:a16="http://schemas.microsoft.com/office/drawing/2014/main" id="{BE71951B-25E3-494B-BEFC-7180075B5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3" y="1827"/>
                <a:ext cx="4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3" name="Freeform 577">
                <a:extLst>
                  <a:ext uri="{FF2B5EF4-FFF2-40B4-BE49-F238E27FC236}">
                    <a16:creationId xmlns:a16="http://schemas.microsoft.com/office/drawing/2014/main" id="{115908CF-E853-49A4-95DA-EB56C3AF3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1" y="182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4" name="Freeform 578">
                <a:extLst>
                  <a:ext uri="{FF2B5EF4-FFF2-40B4-BE49-F238E27FC236}">
                    <a16:creationId xmlns:a16="http://schemas.microsoft.com/office/drawing/2014/main" id="{E4B8307D-9941-4448-B921-D199B08B7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" y="1831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5" name="Freeform 579">
                <a:extLst>
                  <a:ext uri="{FF2B5EF4-FFF2-40B4-BE49-F238E27FC236}">
                    <a16:creationId xmlns:a16="http://schemas.microsoft.com/office/drawing/2014/main" id="{50B07CBC-32B3-4AD8-AD22-B943AD64D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4" y="1824"/>
                <a:ext cx="5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6" name="Rectangle 580">
                <a:extLst>
                  <a:ext uri="{FF2B5EF4-FFF2-40B4-BE49-F238E27FC236}">
                    <a16:creationId xmlns:a16="http://schemas.microsoft.com/office/drawing/2014/main" id="{239FD4CA-30C7-4D95-9ED4-3F42D2759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42" y="1839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7" name="Freeform 581">
                <a:extLst>
                  <a:ext uri="{FF2B5EF4-FFF2-40B4-BE49-F238E27FC236}">
                    <a16:creationId xmlns:a16="http://schemas.microsoft.com/office/drawing/2014/main" id="{AFFC4B5E-6D21-4C42-AC88-42BC1D6F4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" y="1839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8" name="Freeform 582">
                <a:extLst>
                  <a:ext uri="{FF2B5EF4-FFF2-40B4-BE49-F238E27FC236}">
                    <a16:creationId xmlns:a16="http://schemas.microsoft.com/office/drawing/2014/main" id="{A0DB5782-CCDE-4DC6-8021-64747A4E5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6" y="1822"/>
                <a:ext cx="7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39" name="Freeform 583">
                <a:extLst>
                  <a:ext uri="{FF2B5EF4-FFF2-40B4-BE49-F238E27FC236}">
                    <a16:creationId xmlns:a16="http://schemas.microsoft.com/office/drawing/2014/main" id="{285E9332-B95C-4D87-A015-201E3B26B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6" y="182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0" name="Freeform 584">
                <a:extLst>
                  <a:ext uri="{FF2B5EF4-FFF2-40B4-BE49-F238E27FC236}">
                    <a16:creationId xmlns:a16="http://schemas.microsoft.com/office/drawing/2014/main" id="{387CFD6E-4029-452F-9DF5-3ADD5B00F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5" y="1822"/>
                <a:ext cx="8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1" name="Freeform 585">
                <a:extLst>
                  <a:ext uri="{FF2B5EF4-FFF2-40B4-BE49-F238E27FC236}">
                    <a16:creationId xmlns:a16="http://schemas.microsoft.com/office/drawing/2014/main" id="{EADE9273-6607-44AD-9211-7860C0EB6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5" y="1822"/>
                <a:ext cx="9" cy="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2" name="Freeform 586">
                <a:extLst>
                  <a:ext uri="{FF2B5EF4-FFF2-40B4-BE49-F238E27FC236}">
                    <a16:creationId xmlns:a16="http://schemas.microsoft.com/office/drawing/2014/main" id="{BEDB755E-010C-4E10-81C4-E72E52BA0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" y="1822"/>
                <a:ext cx="3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3" name="Freeform 587">
                <a:extLst>
                  <a:ext uri="{FF2B5EF4-FFF2-40B4-BE49-F238E27FC236}">
                    <a16:creationId xmlns:a16="http://schemas.microsoft.com/office/drawing/2014/main" id="{2A9EED47-DF40-4539-B087-4778ECC3C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9" y="1822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4" name="Freeform 588">
                <a:extLst>
                  <a:ext uri="{FF2B5EF4-FFF2-40B4-BE49-F238E27FC236}">
                    <a16:creationId xmlns:a16="http://schemas.microsoft.com/office/drawing/2014/main" id="{D267ADEC-4616-4C30-8CFD-90DA8639A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4" y="1822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5" name="Freeform 589">
                <a:extLst>
                  <a:ext uri="{FF2B5EF4-FFF2-40B4-BE49-F238E27FC236}">
                    <a16:creationId xmlns:a16="http://schemas.microsoft.com/office/drawing/2014/main" id="{184791A6-0F8D-47B9-9245-44D14FCCC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7" y="1822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6" name="Freeform 590">
                <a:extLst>
                  <a:ext uri="{FF2B5EF4-FFF2-40B4-BE49-F238E27FC236}">
                    <a16:creationId xmlns:a16="http://schemas.microsoft.com/office/drawing/2014/main" id="{AC7DAC3B-CC7D-4F8F-9228-C26762664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" y="184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7" name="Freeform 591">
                <a:extLst>
                  <a:ext uri="{FF2B5EF4-FFF2-40B4-BE49-F238E27FC236}">
                    <a16:creationId xmlns:a16="http://schemas.microsoft.com/office/drawing/2014/main" id="{127D08C1-789C-44AB-B0C9-3A5727AC8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" y="1839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8" name="Freeform 592">
                <a:extLst>
                  <a:ext uri="{FF2B5EF4-FFF2-40B4-BE49-F238E27FC236}">
                    <a16:creationId xmlns:a16="http://schemas.microsoft.com/office/drawing/2014/main" id="{8A37DAB3-97BF-4999-B814-B4CCFE9C8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5" y="1824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49" name="Freeform 593">
                <a:extLst>
                  <a:ext uri="{FF2B5EF4-FFF2-40B4-BE49-F238E27FC236}">
                    <a16:creationId xmlns:a16="http://schemas.microsoft.com/office/drawing/2014/main" id="{26CFE65F-DEDE-4B46-89E3-54D0D836B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5" y="1824"/>
                <a:ext cx="5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0" name="Freeform 594">
                <a:extLst>
                  <a:ext uri="{FF2B5EF4-FFF2-40B4-BE49-F238E27FC236}">
                    <a16:creationId xmlns:a16="http://schemas.microsoft.com/office/drawing/2014/main" id="{140B38A9-EDA7-48C9-BE93-0DE45CA91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4" y="1827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1" name="Freeform 595">
                <a:extLst>
                  <a:ext uri="{FF2B5EF4-FFF2-40B4-BE49-F238E27FC236}">
                    <a16:creationId xmlns:a16="http://schemas.microsoft.com/office/drawing/2014/main" id="{7B4511A8-51F2-447C-B2E8-DBD4B9697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1" y="1829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2" name="Freeform 596">
                <a:extLst>
                  <a:ext uri="{FF2B5EF4-FFF2-40B4-BE49-F238E27FC236}">
                    <a16:creationId xmlns:a16="http://schemas.microsoft.com/office/drawing/2014/main" id="{25B9B411-8C61-43FE-8589-56A260FF3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" y="1834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3" name="Freeform 597">
                <a:extLst>
                  <a:ext uri="{FF2B5EF4-FFF2-40B4-BE49-F238E27FC236}">
                    <a16:creationId xmlns:a16="http://schemas.microsoft.com/office/drawing/2014/main" id="{00794057-6900-4015-A8A6-61F39A3A4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1" y="1831"/>
                <a:ext cx="5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4" name="Freeform 598">
                <a:extLst>
                  <a:ext uri="{FF2B5EF4-FFF2-40B4-BE49-F238E27FC236}">
                    <a16:creationId xmlns:a16="http://schemas.microsoft.com/office/drawing/2014/main" id="{4A19EBA9-7225-42FB-9F22-8C7B29F5E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8" y="1824"/>
                <a:ext cx="9" cy="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5" name="Freeform 599">
                <a:extLst>
                  <a:ext uri="{FF2B5EF4-FFF2-40B4-BE49-F238E27FC236}">
                    <a16:creationId xmlns:a16="http://schemas.microsoft.com/office/drawing/2014/main" id="{07C1652A-A764-415C-ADA0-417EA489A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3" y="1829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6" name="Freeform 600">
                <a:extLst>
                  <a:ext uri="{FF2B5EF4-FFF2-40B4-BE49-F238E27FC236}">
                    <a16:creationId xmlns:a16="http://schemas.microsoft.com/office/drawing/2014/main" id="{1422DA85-4DDC-4338-A8B1-31553FE05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" y="1839"/>
                <a:ext cx="2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7" name="Freeform 601">
                <a:extLst>
                  <a:ext uri="{FF2B5EF4-FFF2-40B4-BE49-F238E27FC236}">
                    <a16:creationId xmlns:a16="http://schemas.microsoft.com/office/drawing/2014/main" id="{1C4FD6EB-77EF-4CAE-B0F5-F1B1F4C3E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9" y="182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8" name="Freeform 602">
                <a:extLst>
                  <a:ext uri="{FF2B5EF4-FFF2-40B4-BE49-F238E27FC236}">
                    <a16:creationId xmlns:a16="http://schemas.microsoft.com/office/drawing/2014/main" id="{B87F36A9-62A2-456F-A3A4-33FCA8084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6" y="1829"/>
                <a:ext cx="3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59" name="Freeform 603">
                <a:extLst>
                  <a:ext uri="{FF2B5EF4-FFF2-40B4-BE49-F238E27FC236}">
                    <a16:creationId xmlns:a16="http://schemas.microsoft.com/office/drawing/2014/main" id="{2D18CB96-6984-42B5-9FA5-043462881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" y="1836"/>
                <a:ext cx="3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0" name="Freeform 604">
                <a:extLst>
                  <a:ext uri="{FF2B5EF4-FFF2-40B4-BE49-F238E27FC236}">
                    <a16:creationId xmlns:a16="http://schemas.microsoft.com/office/drawing/2014/main" id="{7F4904FE-7BCA-44C7-9B4B-4BDCAA3A5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9" y="182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1" name="Freeform 605">
                <a:extLst>
                  <a:ext uri="{FF2B5EF4-FFF2-40B4-BE49-F238E27FC236}">
                    <a16:creationId xmlns:a16="http://schemas.microsoft.com/office/drawing/2014/main" id="{B2C55E3C-C49A-43DF-81B9-BCF021B5A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3" y="1831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2" name="Freeform 606">
                <a:extLst>
                  <a:ext uri="{FF2B5EF4-FFF2-40B4-BE49-F238E27FC236}">
                    <a16:creationId xmlns:a16="http://schemas.microsoft.com/office/drawing/2014/main" id="{BF64A807-08F4-4C59-8AE0-A964433F2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" y="1827"/>
                <a:ext cx="5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3" name="Freeform 607">
                <a:extLst>
                  <a:ext uri="{FF2B5EF4-FFF2-40B4-BE49-F238E27FC236}">
                    <a16:creationId xmlns:a16="http://schemas.microsoft.com/office/drawing/2014/main" id="{0EAAE3DF-DBD9-4377-AB70-154F05886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0" y="1824"/>
                <a:ext cx="5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4" name="Freeform 608">
                <a:extLst>
                  <a:ext uri="{FF2B5EF4-FFF2-40B4-BE49-F238E27FC236}">
                    <a16:creationId xmlns:a16="http://schemas.microsoft.com/office/drawing/2014/main" id="{5577399D-6F94-43ED-A806-637AD5B00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9" y="1824"/>
                <a:ext cx="4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5" name="Oval 609">
                <a:extLst>
                  <a:ext uri="{FF2B5EF4-FFF2-40B4-BE49-F238E27FC236}">
                    <a16:creationId xmlns:a16="http://schemas.microsoft.com/office/drawing/2014/main" id="{F409682C-B498-4A0E-90B1-87B03752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42" y="1843"/>
                <a:ext cx="1" cy="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6" name="Freeform 610">
                <a:extLst>
                  <a:ext uri="{FF2B5EF4-FFF2-40B4-BE49-F238E27FC236}">
                    <a16:creationId xmlns:a16="http://schemas.microsoft.com/office/drawing/2014/main" id="{877529ED-1FFE-4701-BC5F-3963204D9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" y="184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7" name="Freeform 611">
                <a:extLst>
                  <a:ext uri="{FF2B5EF4-FFF2-40B4-BE49-F238E27FC236}">
                    <a16:creationId xmlns:a16="http://schemas.microsoft.com/office/drawing/2014/main" id="{C1C31B4A-90F7-4D06-8B65-D527A1C32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0" y="1822"/>
                <a:ext cx="11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2" y="0"/>
                      <a:pt x="4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8" name="Freeform 612">
                <a:extLst>
                  <a:ext uri="{FF2B5EF4-FFF2-40B4-BE49-F238E27FC236}">
                    <a16:creationId xmlns:a16="http://schemas.microsoft.com/office/drawing/2014/main" id="{95B34C03-EFD4-42CC-9953-0B9D732B7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5" y="1822"/>
                <a:ext cx="16" cy="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2" y="0"/>
                      <a:pt x="0" y="0"/>
                    </a:cubicBezTo>
                    <a:cubicBezTo>
                      <a:pt x="2" y="0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69" name="Freeform 613">
                <a:extLst>
                  <a:ext uri="{FF2B5EF4-FFF2-40B4-BE49-F238E27FC236}">
                    <a16:creationId xmlns:a16="http://schemas.microsoft.com/office/drawing/2014/main" id="{B0D3516D-7543-454A-8CC6-B5A413995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" y="1839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0" name="Freeform 614">
                <a:extLst>
                  <a:ext uri="{FF2B5EF4-FFF2-40B4-BE49-F238E27FC236}">
                    <a16:creationId xmlns:a16="http://schemas.microsoft.com/office/drawing/2014/main" id="{B13E596D-6E62-4AC2-BBD8-B041C4AB3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" y="1841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1" name="Freeform 615">
                <a:extLst>
                  <a:ext uri="{FF2B5EF4-FFF2-40B4-BE49-F238E27FC236}">
                    <a16:creationId xmlns:a16="http://schemas.microsoft.com/office/drawing/2014/main" id="{D962F879-497D-4126-ABB1-C844E9F55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8" y="1824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2" name="Freeform 616">
                <a:extLst>
                  <a:ext uri="{FF2B5EF4-FFF2-40B4-BE49-F238E27FC236}">
                    <a16:creationId xmlns:a16="http://schemas.microsoft.com/office/drawing/2014/main" id="{06273A58-0E90-4C22-B313-98741C885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5" y="182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3" name="Freeform 617">
                <a:extLst>
                  <a:ext uri="{FF2B5EF4-FFF2-40B4-BE49-F238E27FC236}">
                    <a16:creationId xmlns:a16="http://schemas.microsoft.com/office/drawing/2014/main" id="{D3B88C33-8DA5-4A80-8F33-08C1AA356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" y="184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4" name="Freeform 618">
                <a:extLst>
                  <a:ext uri="{FF2B5EF4-FFF2-40B4-BE49-F238E27FC236}">
                    <a16:creationId xmlns:a16="http://schemas.microsoft.com/office/drawing/2014/main" id="{06DE62CE-3588-4D8F-A9C4-81DDBEC34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86" y="1824"/>
                <a:ext cx="7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5" name="Freeform 619">
                <a:extLst>
                  <a:ext uri="{FF2B5EF4-FFF2-40B4-BE49-F238E27FC236}">
                    <a16:creationId xmlns:a16="http://schemas.microsoft.com/office/drawing/2014/main" id="{0EAD3B0F-0556-4E21-B6B5-9DCBD184A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5" y="1824"/>
                <a:ext cx="7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6" name="Freeform 620">
                <a:extLst>
                  <a:ext uri="{FF2B5EF4-FFF2-40B4-BE49-F238E27FC236}">
                    <a16:creationId xmlns:a16="http://schemas.microsoft.com/office/drawing/2014/main" id="{9E408848-D59F-4836-9AFA-5728B2D2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" y="1841"/>
                <a:ext cx="2" cy="5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7" name="Freeform 621">
                <a:extLst>
                  <a:ext uri="{FF2B5EF4-FFF2-40B4-BE49-F238E27FC236}">
                    <a16:creationId xmlns:a16="http://schemas.microsoft.com/office/drawing/2014/main" id="{D47E0C14-294D-4239-A23C-DC101D28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4" y="1824"/>
                <a:ext cx="7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8" name="Freeform 622">
                <a:extLst>
                  <a:ext uri="{FF2B5EF4-FFF2-40B4-BE49-F238E27FC236}">
                    <a16:creationId xmlns:a16="http://schemas.microsoft.com/office/drawing/2014/main" id="{44F2643B-D3AC-4947-85C3-FCB29266C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" y="1824"/>
                <a:ext cx="5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79" name="Freeform 623">
                <a:extLst>
                  <a:ext uri="{FF2B5EF4-FFF2-40B4-BE49-F238E27FC236}">
                    <a16:creationId xmlns:a16="http://schemas.microsoft.com/office/drawing/2014/main" id="{9A5AC687-2940-419B-AF45-4E8388688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9" y="1824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80" name="Freeform 624">
                <a:extLst>
                  <a:ext uri="{FF2B5EF4-FFF2-40B4-BE49-F238E27FC236}">
                    <a16:creationId xmlns:a16="http://schemas.microsoft.com/office/drawing/2014/main" id="{09D4F61B-DE5F-43A9-89F4-F2294C95D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" y="1824"/>
                <a:ext cx="5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81" name="Freeform 625">
                <a:extLst>
                  <a:ext uri="{FF2B5EF4-FFF2-40B4-BE49-F238E27FC236}">
                    <a16:creationId xmlns:a16="http://schemas.microsoft.com/office/drawing/2014/main" id="{C6DD929F-0E8C-4401-A692-846A1FCCF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8" y="1827"/>
                <a:ext cx="5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  <p:sp>
          <p:nvSpPr>
            <p:cNvPr id="418" name="Freeform 627">
              <a:extLst>
                <a:ext uri="{FF2B5EF4-FFF2-40B4-BE49-F238E27FC236}">
                  <a16:creationId xmlns:a16="http://schemas.microsoft.com/office/drawing/2014/main" id="{BDFA5738-9056-4E48-938B-493A864A8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9313" y="2906713"/>
              <a:ext cx="6350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19" name="Freeform 628">
              <a:extLst>
                <a:ext uri="{FF2B5EF4-FFF2-40B4-BE49-F238E27FC236}">
                  <a16:creationId xmlns:a16="http://schemas.microsoft.com/office/drawing/2014/main" id="{CE3D743F-644F-4D11-A7AC-509EA5DCA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0425" y="2892425"/>
              <a:ext cx="74613" cy="26988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20" y="0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1" y="6"/>
                </a:cxn>
              </a:cxnLst>
              <a:rect l="0" t="0" r="r" b="b"/>
              <a:pathLst>
                <a:path w="20" h="7">
                  <a:moveTo>
                    <a:pt x="1" y="6"/>
                  </a:moveTo>
                  <a:cubicBezTo>
                    <a:pt x="2" y="3"/>
                    <a:pt x="3" y="1"/>
                    <a:pt x="10" y="1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4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16" y="0"/>
                    <a:pt x="12" y="0"/>
                    <a:pt x="10" y="0"/>
                  </a:cubicBezTo>
                  <a:cubicBezTo>
                    <a:pt x="1" y="1"/>
                    <a:pt x="1" y="3"/>
                    <a:pt x="0" y="7"/>
                  </a:cubicBezTo>
                  <a:cubicBezTo>
                    <a:pt x="1" y="7"/>
                    <a:pt x="2" y="6"/>
                    <a:pt x="2" y="5"/>
                  </a:cubicBezTo>
                  <a:cubicBezTo>
                    <a:pt x="2" y="6"/>
                    <a:pt x="2" y="6"/>
                    <a:pt x="1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0" name="Freeform 629">
              <a:extLst>
                <a:ext uri="{FF2B5EF4-FFF2-40B4-BE49-F238E27FC236}">
                  <a16:creationId xmlns:a16="http://schemas.microsoft.com/office/drawing/2014/main" id="{B986890B-7379-40FC-8914-F26AB1A83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8988" y="2895600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1" name="Freeform 630">
              <a:extLst>
                <a:ext uri="{FF2B5EF4-FFF2-40B4-BE49-F238E27FC236}">
                  <a16:creationId xmlns:a16="http://schemas.microsoft.com/office/drawing/2014/main" id="{12262B69-90DC-48E1-9784-32CF0FBB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4863" y="2895600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2" name="Freeform 631">
              <a:extLst>
                <a:ext uri="{FF2B5EF4-FFF2-40B4-BE49-F238E27FC236}">
                  <a16:creationId xmlns:a16="http://schemas.microsoft.com/office/drawing/2014/main" id="{84440E72-E08D-46FF-8E88-7DD00B027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1688" y="2895600"/>
              <a:ext cx="1270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3" name="Freeform 632">
              <a:extLst>
                <a:ext uri="{FF2B5EF4-FFF2-40B4-BE49-F238E27FC236}">
                  <a16:creationId xmlns:a16="http://schemas.microsoft.com/office/drawing/2014/main" id="{9665CAD0-F4C3-4A0E-935C-B38D36811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0425" y="2922588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4" name="Freeform 633">
              <a:extLst>
                <a:ext uri="{FF2B5EF4-FFF2-40B4-BE49-F238E27FC236}">
                  <a16:creationId xmlns:a16="http://schemas.microsoft.com/office/drawing/2014/main" id="{BC1363B9-E265-41E6-9D48-092201C3A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5813" y="28956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5" name="Freeform 634">
              <a:extLst>
                <a:ext uri="{FF2B5EF4-FFF2-40B4-BE49-F238E27FC236}">
                  <a16:creationId xmlns:a16="http://schemas.microsoft.com/office/drawing/2014/main" id="{E286BEE9-1DA7-4A94-A6E2-ECB0A9198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1688" y="2895600"/>
              <a:ext cx="7938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6" name="Freeform 635">
              <a:extLst>
                <a:ext uri="{FF2B5EF4-FFF2-40B4-BE49-F238E27FC236}">
                  <a16:creationId xmlns:a16="http://schemas.microsoft.com/office/drawing/2014/main" id="{623D77F4-1354-4C25-AB27-700733E2D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0263" y="2900363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7" name="Freeform 636">
              <a:extLst>
                <a:ext uri="{FF2B5EF4-FFF2-40B4-BE49-F238E27FC236}">
                  <a16:creationId xmlns:a16="http://schemas.microsoft.com/office/drawing/2014/main" id="{16B43C5B-838B-4EAF-BE9A-68EDD9D7E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57250" y="2919413"/>
              <a:ext cx="3175" cy="3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8" name="Freeform 637">
              <a:extLst>
                <a:ext uri="{FF2B5EF4-FFF2-40B4-BE49-F238E27FC236}">
                  <a16:creationId xmlns:a16="http://schemas.microsoft.com/office/drawing/2014/main" id="{87CF5D3B-BCC0-48D9-8F9B-7403C9549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2963" y="2903538"/>
              <a:ext cx="793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29" name="Freeform 638">
              <a:extLst>
                <a:ext uri="{FF2B5EF4-FFF2-40B4-BE49-F238E27FC236}">
                  <a16:creationId xmlns:a16="http://schemas.microsoft.com/office/drawing/2014/main" id="{4B7D1153-5D5B-4082-A463-92CC0BA96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9313" y="2911475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0" name="Freeform 639">
              <a:extLst>
                <a:ext uri="{FF2B5EF4-FFF2-40B4-BE49-F238E27FC236}">
                  <a16:creationId xmlns:a16="http://schemas.microsoft.com/office/drawing/2014/main" id="{0BE73983-9E56-4E07-B9AE-D501CCDC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975" y="2895600"/>
              <a:ext cx="7938" cy="476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1" name="Freeform 640">
              <a:extLst>
                <a:ext uri="{FF2B5EF4-FFF2-40B4-BE49-F238E27FC236}">
                  <a16:creationId xmlns:a16="http://schemas.microsoft.com/office/drawing/2014/main" id="{3270CDA5-08F2-44F5-83F2-1B471C42C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5813" y="2892425"/>
              <a:ext cx="7938" cy="3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2" name="Freeform 641">
              <a:extLst>
                <a:ext uri="{FF2B5EF4-FFF2-40B4-BE49-F238E27FC236}">
                  <a16:creationId xmlns:a16="http://schemas.microsoft.com/office/drawing/2014/main" id="{BD55D5BE-969B-4C0C-8417-4EBAF009A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6300" y="2903538"/>
              <a:ext cx="123825" cy="198438"/>
            </a:xfrm>
            <a:custGeom>
              <a:avLst/>
              <a:gdLst/>
              <a:ahLst/>
              <a:cxnLst>
                <a:cxn ang="0">
                  <a:pos x="26" y="50"/>
                </a:cxn>
                <a:cxn ang="0">
                  <a:pos x="33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4" y="1"/>
                </a:cxn>
                <a:cxn ang="0">
                  <a:pos x="8" y="6"/>
                </a:cxn>
                <a:cxn ang="0">
                  <a:pos x="0" y="53"/>
                </a:cxn>
                <a:cxn ang="0">
                  <a:pos x="26" y="50"/>
                </a:cxn>
              </a:cxnLst>
              <a:rect l="0" t="0" r="r" b="b"/>
              <a:pathLst>
                <a:path w="33" h="53">
                  <a:moveTo>
                    <a:pt x="26" y="5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2" y="0"/>
                    <a:pt x="31" y="0"/>
                  </a:cubicBezTo>
                  <a:cubicBezTo>
                    <a:pt x="29" y="0"/>
                    <a:pt x="27" y="0"/>
                    <a:pt x="24" y="0"/>
                  </a:cubicBezTo>
                  <a:cubicBezTo>
                    <a:pt x="20" y="0"/>
                    <a:pt x="16" y="0"/>
                    <a:pt x="14" y="1"/>
                  </a:cubicBezTo>
                  <a:cubicBezTo>
                    <a:pt x="10" y="2"/>
                    <a:pt x="9" y="4"/>
                    <a:pt x="8" y="6"/>
                  </a:cubicBezTo>
                  <a:cubicBezTo>
                    <a:pt x="6" y="15"/>
                    <a:pt x="0" y="45"/>
                    <a:pt x="0" y="53"/>
                  </a:cubicBezTo>
                  <a:cubicBezTo>
                    <a:pt x="9" y="51"/>
                    <a:pt x="17" y="49"/>
                    <a:pt x="26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3" name="Freeform 642">
              <a:extLst>
                <a:ext uri="{FF2B5EF4-FFF2-40B4-BE49-F238E27FC236}">
                  <a16:creationId xmlns:a16="http://schemas.microsoft.com/office/drawing/2014/main" id="{1BFAF15B-7073-42B1-A5F4-6672C6627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4238" y="2900363"/>
              <a:ext cx="134938" cy="206375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15" y="1"/>
                </a:cxn>
                <a:cxn ang="0">
                  <a:pos x="35" y="1"/>
                </a:cxn>
                <a:cxn ang="0">
                  <a:pos x="28" y="52"/>
                </a:cxn>
                <a:cxn ang="0">
                  <a:pos x="28" y="52"/>
                </a:cxn>
                <a:cxn ang="0">
                  <a:pos x="4" y="54"/>
                </a:cxn>
                <a:cxn ang="0">
                  <a:pos x="7" y="54"/>
                </a:cxn>
                <a:cxn ang="0">
                  <a:pos x="24" y="52"/>
                </a:cxn>
                <a:cxn ang="0">
                  <a:pos x="28" y="52"/>
                </a:cxn>
                <a:cxn ang="0">
                  <a:pos x="29" y="52"/>
                </a:cxn>
                <a:cxn ang="0">
                  <a:pos x="36" y="1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16" y="1"/>
                </a:cxn>
                <a:cxn ang="0">
                  <a:pos x="15" y="1"/>
                </a:cxn>
                <a:cxn ang="0">
                  <a:pos x="9" y="7"/>
                </a:cxn>
                <a:cxn ang="0">
                  <a:pos x="0" y="55"/>
                </a:cxn>
                <a:cxn ang="0">
                  <a:pos x="1" y="54"/>
                </a:cxn>
                <a:cxn ang="0">
                  <a:pos x="9" y="7"/>
                </a:cxn>
              </a:cxnLst>
              <a:rect l="0" t="0" r="r" b="b"/>
              <a:pathLst>
                <a:path w="36" h="55">
                  <a:moveTo>
                    <a:pt x="9" y="7"/>
                  </a:moveTo>
                  <a:cubicBezTo>
                    <a:pt x="10" y="4"/>
                    <a:pt x="12" y="3"/>
                    <a:pt x="15" y="1"/>
                  </a:cubicBezTo>
                  <a:cubicBezTo>
                    <a:pt x="22" y="0"/>
                    <a:pt x="31" y="1"/>
                    <a:pt x="35" y="1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1" y="51"/>
                    <a:pt x="13" y="52"/>
                    <a:pt x="4" y="54"/>
                  </a:cubicBezTo>
                  <a:cubicBezTo>
                    <a:pt x="5" y="54"/>
                    <a:pt x="6" y="54"/>
                    <a:pt x="7" y="54"/>
                  </a:cubicBezTo>
                  <a:cubicBezTo>
                    <a:pt x="13" y="53"/>
                    <a:pt x="18" y="52"/>
                    <a:pt x="24" y="52"/>
                  </a:cubicBezTo>
                  <a:cubicBezTo>
                    <a:pt x="26" y="52"/>
                    <a:pt x="27" y="52"/>
                    <a:pt x="28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4" y="0"/>
                    <a:pt x="33" y="0"/>
                  </a:cubicBezTo>
                  <a:cubicBezTo>
                    <a:pt x="31" y="0"/>
                    <a:pt x="29" y="0"/>
                    <a:pt x="26" y="0"/>
                  </a:cubicBezTo>
                  <a:cubicBezTo>
                    <a:pt x="22" y="0"/>
                    <a:pt x="18" y="0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2" y="2"/>
                    <a:pt x="10" y="4"/>
                    <a:pt x="9" y="7"/>
                  </a:cubicBezTo>
                  <a:cubicBezTo>
                    <a:pt x="7" y="14"/>
                    <a:pt x="1" y="46"/>
                    <a:pt x="0" y="55"/>
                  </a:cubicBezTo>
                  <a:cubicBezTo>
                    <a:pt x="1" y="55"/>
                    <a:pt x="1" y="55"/>
                    <a:pt x="1" y="54"/>
                  </a:cubicBezTo>
                  <a:cubicBezTo>
                    <a:pt x="2" y="46"/>
                    <a:pt x="8" y="15"/>
                    <a:pt x="9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4" name="Freeform 643">
              <a:extLst>
                <a:ext uri="{FF2B5EF4-FFF2-40B4-BE49-F238E27FC236}">
                  <a16:creationId xmlns:a16="http://schemas.microsoft.com/office/drawing/2014/main" id="{6EEE6CF2-65F6-4974-9648-87C8609D7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4238" y="3106738"/>
              <a:ext cx="4763" cy="158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5" name="Freeform 644">
              <a:extLst>
                <a:ext uri="{FF2B5EF4-FFF2-40B4-BE49-F238E27FC236}">
                  <a16:creationId xmlns:a16="http://schemas.microsoft.com/office/drawing/2014/main" id="{3AE4174C-957D-43A8-AC44-F5EE6F983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6300" y="3106738"/>
              <a:ext cx="79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6" name="Freeform 645">
              <a:extLst>
                <a:ext uri="{FF2B5EF4-FFF2-40B4-BE49-F238E27FC236}">
                  <a16:creationId xmlns:a16="http://schemas.microsoft.com/office/drawing/2014/main" id="{ED68216C-6AE4-416B-8E0E-B1F3030B3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4238" y="3106738"/>
              <a:ext cx="793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7" name="Freeform 646">
              <a:extLst>
                <a:ext uri="{FF2B5EF4-FFF2-40B4-BE49-F238E27FC236}">
                  <a16:creationId xmlns:a16="http://schemas.microsoft.com/office/drawing/2014/main" id="{F2924060-2CBF-4653-B1AA-FE214D990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27088" y="2903538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8" name="Freeform 647">
              <a:extLst>
                <a:ext uri="{FF2B5EF4-FFF2-40B4-BE49-F238E27FC236}">
                  <a16:creationId xmlns:a16="http://schemas.microsoft.com/office/drawing/2014/main" id="{F7001387-5116-407B-8940-25493FE07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9475" y="3106738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39" name="Freeform 648">
              <a:extLst>
                <a:ext uri="{FF2B5EF4-FFF2-40B4-BE49-F238E27FC236}">
                  <a16:creationId xmlns:a16="http://schemas.microsoft.com/office/drawing/2014/main" id="{756B4964-AAA0-4A76-9BF6-CBC60F147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9475" y="3101975"/>
              <a:ext cx="11113" cy="476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3" y="0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0" name="Freeform 649">
              <a:extLst>
                <a:ext uri="{FF2B5EF4-FFF2-40B4-BE49-F238E27FC236}">
                  <a16:creationId xmlns:a16="http://schemas.microsoft.com/office/drawing/2014/main" id="{5F42CEF9-5D73-4546-84BE-E7DF2FA08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5650" y="3101975"/>
              <a:ext cx="3175" cy="476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1" name="Freeform 650">
              <a:extLst>
                <a:ext uri="{FF2B5EF4-FFF2-40B4-BE49-F238E27FC236}">
                  <a16:creationId xmlns:a16="http://schemas.microsoft.com/office/drawing/2014/main" id="{CD595036-DD54-4180-99C5-5FA5758B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6763" y="3101975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2" name="Freeform 651">
              <a:extLst>
                <a:ext uri="{FF2B5EF4-FFF2-40B4-BE49-F238E27FC236}">
                  <a16:creationId xmlns:a16="http://schemas.microsoft.com/office/drawing/2014/main" id="{A1FA50A5-03DE-4731-907F-FE885FA1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0250" y="2895600"/>
              <a:ext cx="11113" cy="158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3" name="Freeform 652">
              <a:extLst>
                <a:ext uri="{FF2B5EF4-FFF2-40B4-BE49-F238E27FC236}">
                  <a16:creationId xmlns:a16="http://schemas.microsoft.com/office/drawing/2014/main" id="{251FAB4A-038A-40BF-93D2-162B5052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6600" y="2895600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4" name="Freeform 653">
              <a:extLst>
                <a:ext uri="{FF2B5EF4-FFF2-40B4-BE49-F238E27FC236}">
                  <a16:creationId xmlns:a16="http://schemas.microsoft.com/office/drawing/2014/main" id="{F44CD9E6-6392-4792-A9EB-6AA6FC0F8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1525" y="3106738"/>
              <a:ext cx="22225" cy="3175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6" y="1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5" y="1"/>
                </a:cxn>
              </a:cxnLst>
              <a:rect l="0" t="0" r="r" b="b"/>
              <a:pathLst>
                <a:path w="6" h="1">
                  <a:moveTo>
                    <a:pt x="5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5" name="Freeform 654">
              <a:extLst>
                <a:ext uri="{FF2B5EF4-FFF2-40B4-BE49-F238E27FC236}">
                  <a16:creationId xmlns:a16="http://schemas.microsoft.com/office/drawing/2014/main" id="{65CE21DC-B08A-4835-9BEA-42D6FF141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9300" y="3106738"/>
              <a:ext cx="1588" cy="3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6" name="Freeform 655">
              <a:extLst>
                <a:ext uri="{FF2B5EF4-FFF2-40B4-BE49-F238E27FC236}">
                  <a16:creationId xmlns:a16="http://schemas.microsoft.com/office/drawing/2014/main" id="{3DDDAFE0-5D29-4F41-8565-59BB5CA95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3588" y="31019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7" name="Freeform 656">
              <a:extLst>
                <a:ext uri="{FF2B5EF4-FFF2-40B4-BE49-F238E27FC236}">
                  <a16:creationId xmlns:a16="http://schemas.microsoft.com/office/drawing/2014/main" id="{96BED7A9-A012-44ED-8558-D22B03431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1525" y="31019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8" name="Freeform 657">
              <a:extLst>
                <a:ext uri="{FF2B5EF4-FFF2-40B4-BE49-F238E27FC236}">
                  <a16:creationId xmlns:a16="http://schemas.microsoft.com/office/drawing/2014/main" id="{C8DE8391-C2BB-4CF9-8F14-2E5D4168E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1363" y="2892425"/>
              <a:ext cx="2698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1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49" name="Freeform 658">
              <a:extLst>
                <a:ext uri="{FF2B5EF4-FFF2-40B4-BE49-F238E27FC236}">
                  <a16:creationId xmlns:a16="http://schemas.microsoft.com/office/drawing/2014/main" id="{79B3004F-BB03-4A81-9FD8-4BAEB6CE4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1525" y="2895600"/>
              <a:ext cx="34925" cy="206375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1" y="55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0" y="55"/>
                </a:cxn>
                <a:cxn ang="0">
                  <a:pos x="1" y="55"/>
                </a:cxn>
              </a:cxnLst>
              <a:rect l="0" t="0" r="r" b="b"/>
              <a:pathLst>
                <a:path w="9" h="55">
                  <a:moveTo>
                    <a:pt x="1" y="55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0" name="Freeform 659">
              <a:extLst>
                <a:ext uri="{FF2B5EF4-FFF2-40B4-BE49-F238E27FC236}">
                  <a16:creationId xmlns:a16="http://schemas.microsoft.com/office/drawing/2014/main" id="{DD9ACFE7-66CE-41CD-B2FD-0D4C2E2E8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3425" y="2895600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1" name="Freeform 660">
              <a:extLst>
                <a:ext uri="{FF2B5EF4-FFF2-40B4-BE49-F238E27FC236}">
                  <a16:creationId xmlns:a16="http://schemas.microsoft.com/office/drawing/2014/main" id="{B74D11F1-A2E7-4C5B-8DA3-74B015255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2475" y="2895600"/>
              <a:ext cx="33338" cy="211138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" y="56"/>
                </a:cxn>
                <a:cxn ang="0">
                  <a:pos x="8" y="7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9" h="56">
                  <a:moveTo>
                    <a:pt x="0" y="56"/>
                  </a:moveTo>
                  <a:cubicBezTo>
                    <a:pt x="0" y="56"/>
                    <a:pt x="0" y="56"/>
                    <a:pt x="1" y="5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2" name="Freeform 661">
              <a:extLst>
                <a:ext uri="{FF2B5EF4-FFF2-40B4-BE49-F238E27FC236}">
                  <a16:creationId xmlns:a16="http://schemas.microsoft.com/office/drawing/2014/main" id="{E787842E-2AAF-4420-B8BE-8C5998A9E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3588" y="3101975"/>
              <a:ext cx="793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3" name="Freeform 662">
              <a:extLst>
                <a:ext uri="{FF2B5EF4-FFF2-40B4-BE49-F238E27FC236}">
                  <a16:creationId xmlns:a16="http://schemas.microsoft.com/office/drawing/2014/main" id="{1ED7F0FD-FE7C-476D-8C71-F816252F3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1525" y="3101975"/>
              <a:ext cx="7938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4" name="Freeform 663">
              <a:extLst>
                <a:ext uri="{FF2B5EF4-FFF2-40B4-BE49-F238E27FC236}">
                  <a16:creationId xmlns:a16="http://schemas.microsoft.com/office/drawing/2014/main" id="{A87D3F3D-D17F-4E39-8119-CD9A7E8A8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3588" y="3101975"/>
              <a:ext cx="3175" cy="476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5" name="Freeform 664">
              <a:extLst>
                <a:ext uri="{FF2B5EF4-FFF2-40B4-BE49-F238E27FC236}">
                  <a16:creationId xmlns:a16="http://schemas.microsoft.com/office/drawing/2014/main" id="{85C8AEDA-6BA2-4F4E-905F-00BE4EC27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0413" y="3106738"/>
              <a:ext cx="11113" cy="317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6" name="Freeform 665">
              <a:extLst>
                <a:ext uri="{FF2B5EF4-FFF2-40B4-BE49-F238E27FC236}">
                  <a16:creationId xmlns:a16="http://schemas.microsoft.com/office/drawing/2014/main" id="{2C854694-8E8E-43C6-9C22-57BEB9D19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1825" y="3203575"/>
              <a:ext cx="52388" cy="138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35"/>
                </a:cxn>
                <a:cxn ang="0">
                  <a:pos x="14" y="37"/>
                </a:cxn>
                <a:cxn ang="0">
                  <a:pos x="0" y="0"/>
                </a:cxn>
              </a:cxnLst>
              <a:rect l="0" t="0" r="r" b="b"/>
              <a:pathLst>
                <a:path w="14" h="37">
                  <a:moveTo>
                    <a:pt x="0" y="0"/>
                  </a:moveTo>
                  <a:cubicBezTo>
                    <a:pt x="6" y="9"/>
                    <a:pt x="12" y="26"/>
                    <a:pt x="13" y="35"/>
                  </a:cubicBezTo>
                  <a:cubicBezTo>
                    <a:pt x="13" y="36"/>
                    <a:pt x="13" y="36"/>
                    <a:pt x="14" y="37"/>
                  </a:cubicBezTo>
                  <a:cubicBezTo>
                    <a:pt x="14" y="30"/>
                    <a:pt x="7" y="9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7" name="Freeform 666">
              <a:extLst>
                <a:ext uri="{FF2B5EF4-FFF2-40B4-BE49-F238E27FC236}">
                  <a16:creationId xmlns:a16="http://schemas.microsoft.com/office/drawing/2014/main" id="{570EBDBC-6EF9-44B1-9382-BBB811730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4538" y="3109913"/>
              <a:ext cx="173038" cy="239713"/>
            </a:xfrm>
            <a:custGeom>
              <a:avLst/>
              <a:gdLst/>
              <a:ahLst/>
              <a:cxnLst>
                <a:cxn ang="0">
                  <a:pos x="28" y="22"/>
                </a:cxn>
                <a:cxn ang="0">
                  <a:pos x="44" y="64"/>
                </a:cxn>
                <a:cxn ang="0">
                  <a:pos x="45" y="64"/>
                </a:cxn>
                <a:cxn ang="0">
                  <a:pos x="29" y="22"/>
                </a:cxn>
                <a:cxn ang="0">
                  <a:pos x="0" y="0"/>
                </a:cxn>
                <a:cxn ang="0">
                  <a:pos x="19" y="15"/>
                </a:cxn>
                <a:cxn ang="0">
                  <a:pos x="28" y="22"/>
                </a:cxn>
              </a:cxnLst>
              <a:rect l="0" t="0" r="r" b="b"/>
              <a:pathLst>
                <a:path w="46" h="64">
                  <a:moveTo>
                    <a:pt x="28" y="22"/>
                  </a:moveTo>
                  <a:cubicBezTo>
                    <a:pt x="37" y="29"/>
                    <a:pt x="45" y="58"/>
                    <a:pt x="44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6" y="57"/>
                    <a:pt x="37" y="29"/>
                    <a:pt x="29" y="22"/>
                  </a:cubicBezTo>
                  <a:cubicBezTo>
                    <a:pt x="18" y="13"/>
                    <a:pt x="7" y="4"/>
                    <a:pt x="0" y="0"/>
                  </a:cubicBezTo>
                  <a:cubicBezTo>
                    <a:pt x="5" y="3"/>
                    <a:pt x="13" y="9"/>
                    <a:pt x="19" y="15"/>
                  </a:cubicBezTo>
                  <a:cubicBezTo>
                    <a:pt x="22" y="17"/>
                    <a:pt x="25" y="20"/>
                    <a:pt x="28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8" name="Freeform 667">
              <a:extLst>
                <a:ext uri="{FF2B5EF4-FFF2-40B4-BE49-F238E27FC236}">
                  <a16:creationId xmlns:a16="http://schemas.microsoft.com/office/drawing/2014/main" id="{7712D0AD-9C3D-4C27-89C2-3A6656E76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4200" y="3338513"/>
              <a:ext cx="4763" cy="1111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59" name="Freeform 668">
              <a:extLst>
                <a:ext uri="{FF2B5EF4-FFF2-40B4-BE49-F238E27FC236}">
                  <a16:creationId xmlns:a16="http://schemas.microsoft.com/office/drawing/2014/main" id="{6DAFCBFD-2044-466F-B197-F702A0002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9300" y="3113088"/>
              <a:ext cx="161925" cy="217488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0" y="0"/>
                </a:cxn>
                <a:cxn ang="0">
                  <a:pos x="28" y="22"/>
                </a:cxn>
                <a:cxn ang="0">
                  <a:pos x="42" y="56"/>
                </a:cxn>
                <a:cxn ang="0">
                  <a:pos x="43" y="58"/>
                </a:cxn>
                <a:cxn ang="0">
                  <a:pos x="28" y="21"/>
                </a:cxn>
                <a:cxn ang="0">
                  <a:pos x="20" y="14"/>
                </a:cxn>
              </a:cxnLst>
              <a:rect l="0" t="0" r="r" b="b"/>
              <a:pathLst>
                <a:path w="43" h="58">
                  <a:moveTo>
                    <a:pt x="20" y="14"/>
                  </a:moveTo>
                  <a:cubicBezTo>
                    <a:pt x="12" y="8"/>
                    <a:pt x="5" y="2"/>
                    <a:pt x="0" y="0"/>
                  </a:cubicBezTo>
                  <a:cubicBezTo>
                    <a:pt x="8" y="5"/>
                    <a:pt x="23" y="18"/>
                    <a:pt x="28" y="22"/>
                  </a:cubicBezTo>
                  <a:cubicBezTo>
                    <a:pt x="34" y="27"/>
                    <a:pt x="40" y="45"/>
                    <a:pt x="42" y="56"/>
                  </a:cubicBezTo>
                  <a:cubicBezTo>
                    <a:pt x="42" y="56"/>
                    <a:pt x="43" y="57"/>
                    <a:pt x="43" y="58"/>
                  </a:cubicBezTo>
                  <a:cubicBezTo>
                    <a:pt x="41" y="47"/>
                    <a:pt x="35" y="27"/>
                    <a:pt x="28" y="21"/>
                  </a:cubicBezTo>
                  <a:cubicBezTo>
                    <a:pt x="25" y="19"/>
                    <a:pt x="22" y="16"/>
                    <a:pt x="2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0" name="Freeform 669">
              <a:extLst>
                <a:ext uri="{FF2B5EF4-FFF2-40B4-BE49-F238E27FC236}">
                  <a16:creationId xmlns:a16="http://schemas.microsoft.com/office/drawing/2014/main" id="{8BCA3AE0-5433-4B2D-B9AC-DF99E1792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0550" y="3330575"/>
              <a:ext cx="3175" cy="1111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1" y="1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1" name="Freeform 670">
              <a:extLst>
                <a:ext uri="{FF2B5EF4-FFF2-40B4-BE49-F238E27FC236}">
                  <a16:creationId xmlns:a16="http://schemas.microsoft.com/office/drawing/2014/main" id="{8B7F16E4-E277-4845-9FC3-3703B56F4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9438" y="3349625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2" name="Freeform 671">
              <a:extLst>
                <a:ext uri="{FF2B5EF4-FFF2-40B4-BE49-F238E27FC236}">
                  <a16:creationId xmlns:a16="http://schemas.microsoft.com/office/drawing/2014/main" id="{EF5710CE-638D-4042-A290-FCAEE0E89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9300" y="3106738"/>
              <a:ext cx="4763" cy="3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3" name="Freeform 672">
              <a:extLst>
                <a:ext uri="{FF2B5EF4-FFF2-40B4-BE49-F238E27FC236}">
                  <a16:creationId xmlns:a16="http://schemas.microsoft.com/office/drawing/2014/main" id="{EDEC5ABD-C8E0-466A-8166-EFBAC0563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14375" y="2892425"/>
              <a:ext cx="231775" cy="19050"/>
            </a:xfrm>
            <a:custGeom>
              <a:avLst/>
              <a:gdLst/>
              <a:ahLst/>
              <a:cxnLst>
                <a:cxn ang="0">
                  <a:pos x="58" y="5"/>
                </a:cxn>
                <a:cxn ang="0">
                  <a:pos x="60" y="5"/>
                </a:cxn>
                <a:cxn ang="0">
                  <a:pos x="60" y="5"/>
                </a:cxn>
                <a:cxn ang="0">
                  <a:pos x="61" y="5"/>
                </a:cxn>
                <a:cxn ang="0">
                  <a:pos x="62" y="5"/>
                </a:cxn>
                <a:cxn ang="0">
                  <a:pos x="62" y="5"/>
                </a:cxn>
                <a:cxn ang="0">
                  <a:pos x="60" y="4"/>
                </a:cxn>
                <a:cxn ang="0">
                  <a:pos x="58" y="4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58" y="5"/>
                </a:cxn>
              </a:cxnLst>
              <a:rect l="0" t="0" r="r" b="b"/>
              <a:pathLst>
                <a:path w="62" h="5">
                  <a:moveTo>
                    <a:pt x="58" y="5"/>
                  </a:moveTo>
                  <a:cubicBezTo>
                    <a:pt x="59" y="5"/>
                    <a:pt x="59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1" y="5"/>
                  </a:cubicBezTo>
                  <a:cubicBezTo>
                    <a:pt x="61" y="5"/>
                    <a:pt x="62" y="5"/>
                    <a:pt x="62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5"/>
                    <a:pt x="61" y="5"/>
                    <a:pt x="60" y="4"/>
                  </a:cubicBezTo>
                  <a:cubicBezTo>
                    <a:pt x="59" y="4"/>
                    <a:pt x="59" y="4"/>
                    <a:pt x="58" y="4"/>
                  </a:cubicBezTo>
                  <a:cubicBezTo>
                    <a:pt x="46" y="2"/>
                    <a:pt x="19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1" y="1"/>
                    <a:pt x="47" y="3"/>
                    <a:pt x="58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4" name="Freeform 673">
              <a:extLst>
                <a:ext uri="{FF2B5EF4-FFF2-40B4-BE49-F238E27FC236}">
                  <a16:creationId xmlns:a16="http://schemas.microsoft.com/office/drawing/2014/main" id="{0DD57369-E803-4BDD-93A8-A63315D5D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2600" y="2911475"/>
              <a:ext cx="4763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5" name="Freeform 674">
              <a:extLst>
                <a:ext uri="{FF2B5EF4-FFF2-40B4-BE49-F238E27FC236}">
                  <a16:creationId xmlns:a16="http://schemas.microsoft.com/office/drawing/2014/main" id="{0F2ED363-3E3E-4ADA-854E-E8B1888F8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9300" y="2895600"/>
              <a:ext cx="34925" cy="211138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56"/>
                </a:cxn>
                <a:cxn ang="0">
                  <a:pos x="8" y="7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7"/>
                </a:cxn>
                <a:cxn ang="0">
                  <a:pos x="0" y="56"/>
                </a:cxn>
              </a:cxnLst>
              <a:rect l="0" t="0" r="r" b="b"/>
              <a:pathLst>
                <a:path w="9" h="56"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0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6" name="Freeform 675">
              <a:extLst>
                <a:ext uri="{FF2B5EF4-FFF2-40B4-BE49-F238E27FC236}">
                  <a16:creationId xmlns:a16="http://schemas.microsoft.com/office/drawing/2014/main" id="{2899C477-D958-44B5-BA56-F1A9325AE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9300" y="3109913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7" name="Oval 676">
              <a:extLst>
                <a:ext uri="{FF2B5EF4-FFF2-40B4-BE49-F238E27FC236}">
                  <a16:creationId xmlns:a16="http://schemas.microsoft.com/office/drawing/2014/main" id="{41A53591-260D-489E-822F-12E72777F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19138" y="2895600"/>
              <a:ext cx="1588" cy="15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8" name="Freeform 677">
              <a:extLst>
                <a:ext uri="{FF2B5EF4-FFF2-40B4-BE49-F238E27FC236}">
                  <a16:creationId xmlns:a16="http://schemas.microsoft.com/office/drawing/2014/main" id="{808F778E-B708-4375-B7B4-496EF3E9E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7375" y="3341688"/>
              <a:ext cx="7938" cy="793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1" y="2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69" name="Freeform 678">
              <a:extLst>
                <a:ext uri="{FF2B5EF4-FFF2-40B4-BE49-F238E27FC236}">
                  <a16:creationId xmlns:a16="http://schemas.microsoft.com/office/drawing/2014/main" id="{334AECFB-D040-46D6-9783-AC6E78F2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4538" y="2895600"/>
              <a:ext cx="330200" cy="457200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8" y="0"/>
                </a:cxn>
                <a:cxn ang="0">
                  <a:pos x="66" y="4"/>
                </a:cxn>
                <a:cxn ang="0">
                  <a:pos x="68" y="5"/>
                </a:cxn>
                <a:cxn ang="0">
                  <a:pos x="73" y="13"/>
                </a:cxn>
                <a:cxn ang="0">
                  <a:pos x="73" y="17"/>
                </a:cxn>
                <a:cxn ang="0">
                  <a:pos x="79" y="66"/>
                </a:cxn>
                <a:cxn ang="0">
                  <a:pos x="80" y="73"/>
                </a:cxn>
                <a:cxn ang="0">
                  <a:pos x="74" y="121"/>
                </a:cxn>
                <a:cxn ang="0">
                  <a:pos x="45" y="121"/>
                </a:cxn>
                <a:cxn ang="0">
                  <a:pos x="45" y="121"/>
                </a:cxn>
                <a:cxn ang="0">
                  <a:pos x="74" y="122"/>
                </a:cxn>
                <a:cxn ang="0">
                  <a:pos x="80" y="66"/>
                </a:cxn>
                <a:cxn ang="0">
                  <a:pos x="74" y="17"/>
                </a:cxn>
                <a:cxn ang="0">
                  <a:pos x="68" y="4"/>
                </a:cxn>
                <a:cxn ang="0">
                  <a:pos x="8" y="0"/>
                </a:cxn>
                <a:cxn ang="0">
                  <a:pos x="7" y="7"/>
                </a:cxn>
              </a:cxnLst>
              <a:rect l="0" t="0" r="r" b="b"/>
              <a:pathLst>
                <a:path w="88" h="122">
                  <a:moveTo>
                    <a:pt x="7" y="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8" y="1"/>
                    <a:pt x="54" y="2"/>
                    <a:pt x="66" y="4"/>
                  </a:cubicBezTo>
                  <a:cubicBezTo>
                    <a:pt x="66" y="4"/>
                    <a:pt x="67" y="4"/>
                    <a:pt x="68" y="5"/>
                  </a:cubicBezTo>
                  <a:cubicBezTo>
                    <a:pt x="72" y="6"/>
                    <a:pt x="73" y="8"/>
                    <a:pt x="73" y="13"/>
                  </a:cubicBezTo>
                  <a:cubicBezTo>
                    <a:pt x="73" y="14"/>
                    <a:pt x="73" y="16"/>
                    <a:pt x="73" y="17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80" y="68"/>
                    <a:pt x="80" y="71"/>
                    <a:pt x="80" y="73"/>
                  </a:cubicBezTo>
                  <a:cubicBezTo>
                    <a:pt x="83" y="90"/>
                    <a:pt x="85" y="110"/>
                    <a:pt x="74" y="121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74" y="122"/>
                    <a:pt x="74" y="122"/>
                    <a:pt x="74" y="122"/>
                  </a:cubicBezTo>
                  <a:cubicBezTo>
                    <a:pt x="88" y="109"/>
                    <a:pt x="82" y="83"/>
                    <a:pt x="80" y="66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3" y="9"/>
                    <a:pt x="74" y="6"/>
                    <a:pt x="68" y="4"/>
                  </a:cubicBezTo>
                  <a:cubicBezTo>
                    <a:pt x="56" y="2"/>
                    <a:pt x="29" y="1"/>
                    <a:pt x="8" y="0"/>
                  </a:cubicBezTo>
                  <a:lnTo>
                    <a:pt x="7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0" name="Freeform 679">
              <a:extLst>
                <a:ext uri="{FF2B5EF4-FFF2-40B4-BE49-F238E27FC236}">
                  <a16:creationId xmlns:a16="http://schemas.microsoft.com/office/drawing/2014/main" id="{C84D3A65-C268-40EE-A5DE-AF72B2A2B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4538" y="3109913"/>
              <a:ext cx="112713" cy="93663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30" y="25"/>
                </a:cxn>
                <a:cxn ang="0">
                  <a:pos x="27" y="22"/>
                </a:cxn>
                <a:cxn ang="0">
                  <a:pos x="19" y="15"/>
                </a:cxn>
                <a:cxn ang="0">
                  <a:pos x="0" y="0"/>
                </a:cxn>
                <a:cxn ang="0">
                  <a:pos x="19" y="15"/>
                </a:cxn>
                <a:cxn ang="0">
                  <a:pos x="28" y="23"/>
                </a:cxn>
              </a:cxnLst>
              <a:rect l="0" t="0" r="r" b="b"/>
              <a:pathLst>
                <a:path w="30" h="25">
                  <a:moveTo>
                    <a:pt x="28" y="23"/>
                  </a:moveTo>
                  <a:cubicBezTo>
                    <a:pt x="29" y="23"/>
                    <a:pt x="30" y="24"/>
                    <a:pt x="30" y="25"/>
                  </a:cubicBezTo>
                  <a:cubicBezTo>
                    <a:pt x="29" y="24"/>
                    <a:pt x="28" y="23"/>
                    <a:pt x="27" y="22"/>
                  </a:cubicBezTo>
                  <a:cubicBezTo>
                    <a:pt x="26" y="20"/>
                    <a:pt x="23" y="18"/>
                    <a:pt x="19" y="15"/>
                  </a:cubicBezTo>
                  <a:cubicBezTo>
                    <a:pt x="12" y="9"/>
                    <a:pt x="4" y="3"/>
                    <a:pt x="0" y="0"/>
                  </a:cubicBezTo>
                  <a:cubicBezTo>
                    <a:pt x="4" y="3"/>
                    <a:pt x="11" y="9"/>
                    <a:pt x="19" y="15"/>
                  </a:cubicBezTo>
                  <a:cubicBezTo>
                    <a:pt x="22" y="17"/>
                    <a:pt x="25" y="20"/>
                    <a:pt x="28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1" name="Freeform 680">
              <a:extLst>
                <a:ext uri="{FF2B5EF4-FFF2-40B4-BE49-F238E27FC236}">
                  <a16:creationId xmlns:a16="http://schemas.microsoft.com/office/drawing/2014/main" id="{2AF829AE-9F33-421C-B1FA-C1052286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9438" y="33496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2" name="Freeform 681">
              <a:extLst>
                <a:ext uri="{FF2B5EF4-FFF2-40B4-BE49-F238E27FC236}">
                  <a16:creationId xmlns:a16="http://schemas.microsoft.com/office/drawing/2014/main" id="{53277F0F-B1DF-4DA9-89BF-926BB760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7375" y="3330575"/>
              <a:ext cx="3175" cy="793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3" name="Freeform 682">
              <a:extLst>
                <a:ext uri="{FF2B5EF4-FFF2-40B4-BE49-F238E27FC236}">
                  <a16:creationId xmlns:a16="http://schemas.microsoft.com/office/drawing/2014/main" id="{8F833618-B2A9-4127-84C3-487462154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14375" y="28956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4" name="Freeform 683">
              <a:extLst>
                <a:ext uri="{FF2B5EF4-FFF2-40B4-BE49-F238E27FC236}">
                  <a16:creationId xmlns:a16="http://schemas.microsoft.com/office/drawing/2014/main" id="{BA411C18-96B4-4F43-810D-ABEB7FDCFB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6687" y="3424238"/>
              <a:ext cx="247650" cy="252413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3" y="67"/>
                </a:cxn>
                <a:cxn ang="0">
                  <a:pos x="66" y="33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65" y="33"/>
                </a:cxn>
                <a:cxn ang="0">
                  <a:pos x="33" y="67"/>
                </a:cxn>
                <a:cxn ang="0">
                  <a:pos x="1" y="33"/>
                </a:cxn>
                <a:cxn ang="0">
                  <a:pos x="33" y="0"/>
                </a:cxn>
                <a:cxn ang="0">
                  <a:pos x="65" y="33"/>
                </a:cxn>
              </a:cxnLst>
              <a:rect l="0" t="0" r="r" b="b"/>
              <a:pathLst>
                <a:path w="66" h="67">
                  <a:moveTo>
                    <a:pt x="0" y="33"/>
                  </a:moveTo>
                  <a:cubicBezTo>
                    <a:pt x="0" y="52"/>
                    <a:pt x="15" y="67"/>
                    <a:pt x="33" y="67"/>
                  </a:cubicBezTo>
                  <a:cubicBezTo>
                    <a:pt x="51" y="67"/>
                    <a:pt x="66" y="52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lose/>
                  <a:moveTo>
                    <a:pt x="65" y="33"/>
                  </a:moveTo>
                  <a:cubicBezTo>
                    <a:pt x="65" y="52"/>
                    <a:pt x="51" y="67"/>
                    <a:pt x="33" y="67"/>
                  </a:cubicBezTo>
                  <a:cubicBezTo>
                    <a:pt x="15" y="67"/>
                    <a:pt x="1" y="52"/>
                    <a:pt x="1" y="33"/>
                  </a:cubicBezTo>
                  <a:cubicBezTo>
                    <a:pt x="1" y="15"/>
                    <a:pt x="15" y="0"/>
                    <a:pt x="33" y="0"/>
                  </a:cubicBezTo>
                  <a:cubicBezTo>
                    <a:pt x="51" y="0"/>
                    <a:pt x="65" y="15"/>
                    <a:pt x="65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5" name="Oval 684">
              <a:extLst>
                <a:ext uri="{FF2B5EF4-FFF2-40B4-BE49-F238E27FC236}">
                  <a16:creationId xmlns:a16="http://schemas.microsoft.com/office/drawing/2014/main" id="{8190C1E1-513A-440B-A560-D593AED58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3187" y="3489325"/>
              <a:ext cx="119063" cy="12223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6" name="Freeform 685">
              <a:extLst>
                <a:ext uri="{FF2B5EF4-FFF2-40B4-BE49-F238E27FC236}">
                  <a16:creationId xmlns:a16="http://schemas.microsoft.com/office/drawing/2014/main" id="{78C88644-E1E0-43F0-84B5-44C956C2D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7950" y="3484563"/>
              <a:ext cx="128588" cy="131763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7" y="35"/>
                </a:cxn>
                <a:cxn ang="0">
                  <a:pos x="34" y="17"/>
                </a:cxn>
                <a:cxn ang="0">
                  <a:pos x="17" y="0"/>
                </a:cxn>
                <a:cxn ang="0">
                  <a:pos x="0" y="17"/>
                </a:cxn>
                <a:cxn ang="0">
                  <a:pos x="34" y="17"/>
                </a:cxn>
                <a:cxn ang="0">
                  <a:pos x="17" y="35"/>
                </a:cxn>
                <a:cxn ang="0">
                  <a:pos x="1" y="17"/>
                </a:cxn>
                <a:cxn ang="0">
                  <a:pos x="17" y="0"/>
                </a:cxn>
                <a:cxn ang="0">
                  <a:pos x="34" y="17"/>
                </a:cxn>
              </a:cxnLst>
              <a:rect l="0" t="0" r="r" b="b"/>
              <a:pathLst>
                <a:path w="34" h="35">
                  <a:moveTo>
                    <a:pt x="0" y="17"/>
                  </a:moveTo>
                  <a:cubicBezTo>
                    <a:pt x="0" y="27"/>
                    <a:pt x="8" y="35"/>
                    <a:pt x="17" y="35"/>
                  </a:cubicBezTo>
                  <a:cubicBezTo>
                    <a:pt x="27" y="35"/>
                    <a:pt x="34" y="27"/>
                    <a:pt x="34" y="17"/>
                  </a:cubicBezTo>
                  <a:cubicBezTo>
                    <a:pt x="34" y="8"/>
                    <a:pt x="2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lose/>
                  <a:moveTo>
                    <a:pt x="34" y="17"/>
                  </a:moveTo>
                  <a:cubicBezTo>
                    <a:pt x="34" y="27"/>
                    <a:pt x="26" y="35"/>
                    <a:pt x="17" y="35"/>
                  </a:cubicBezTo>
                  <a:cubicBezTo>
                    <a:pt x="8" y="35"/>
                    <a:pt x="1" y="27"/>
                    <a:pt x="1" y="17"/>
                  </a:cubicBezTo>
                  <a:cubicBezTo>
                    <a:pt x="1" y="8"/>
                    <a:pt x="8" y="0"/>
                    <a:pt x="17" y="0"/>
                  </a:cubicBezTo>
                  <a:cubicBezTo>
                    <a:pt x="26" y="0"/>
                    <a:pt x="34" y="8"/>
                    <a:pt x="34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7" name="Freeform 686">
              <a:extLst>
                <a:ext uri="{FF2B5EF4-FFF2-40B4-BE49-F238E27FC236}">
                  <a16:creationId xmlns:a16="http://schemas.microsoft.com/office/drawing/2014/main" id="{302D6068-37C3-4D5F-8C6B-A14EC1FD88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04900" y="3297238"/>
              <a:ext cx="349250" cy="35560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48"/>
                </a:cxn>
                <a:cxn ang="0">
                  <a:pos x="47" y="95"/>
                </a:cxn>
                <a:cxn ang="0">
                  <a:pos x="93" y="48"/>
                </a:cxn>
                <a:cxn ang="0">
                  <a:pos x="47" y="0"/>
                </a:cxn>
                <a:cxn ang="0">
                  <a:pos x="47" y="95"/>
                </a:cxn>
                <a:cxn ang="0">
                  <a:pos x="1" y="48"/>
                </a:cxn>
                <a:cxn ang="0">
                  <a:pos x="47" y="0"/>
                </a:cxn>
                <a:cxn ang="0">
                  <a:pos x="93" y="48"/>
                </a:cxn>
                <a:cxn ang="0">
                  <a:pos x="47" y="95"/>
                </a:cxn>
              </a:cxnLst>
              <a:rect l="0" t="0" r="r" b="b"/>
              <a:pathLst>
                <a:path w="93" h="95">
                  <a:moveTo>
                    <a:pt x="47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4"/>
                    <a:pt x="21" y="95"/>
                    <a:pt x="47" y="95"/>
                  </a:cubicBezTo>
                  <a:cubicBezTo>
                    <a:pt x="72" y="95"/>
                    <a:pt x="93" y="74"/>
                    <a:pt x="93" y="48"/>
                  </a:cubicBezTo>
                  <a:cubicBezTo>
                    <a:pt x="93" y="21"/>
                    <a:pt x="72" y="0"/>
                    <a:pt x="47" y="0"/>
                  </a:cubicBezTo>
                  <a:close/>
                  <a:moveTo>
                    <a:pt x="47" y="95"/>
                  </a:moveTo>
                  <a:cubicBezTo>
                    <a:pt x="21" y="95"/>
                    <a:pt x="1" y="74"/>
                    <a:pt x="1" y="48"/>
                  </a:cubicBezTo>
                  <a:cubicBezTo>
                    <a:pt x="1" y="22"/>
                    <a:pt x="21" y="0"/>
                    <a:pt x="47" y="0"/>
                  </a:cubicBezTo>
                  <a:cubicBezTo>
                    <a:pt x="72" y="0"/>
                    <a:pt x="93" y="22"/>
                    <a:pt x="93" y="48"/>
                  </a:cubicBezTo>
                  <a:cubicBezTo>
                    <a:pt x="93" y="74"/>
                    <a:pt x="72" y="95"/>
                    <a:pt x="47" y="9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8" name="Oval 687">
              <a:extLst>
                <a:ext uri="{FF2B5EF4-FFF2-40B4-BE49-F238E27FC236}">
                  <a16:creationId xmlns:a16="http://schemas.microsoft.com/office/drawing/2014/main" id="{DAC583A7-40B6-45F3-8D4E-E3347A86D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14413" y="3387725"/>
              <a:ext cx="171450" cy="1762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79" name="Freeform 688">
              <a:extLst>
                <a:ext uri="{FF2B5EF4-FFF2-40B4-BE49-F238E27FC236}">
                  <a16:creationId xmlns:a16="http://schemas.microsoft.com/office/drawing/2014/main" id="{88C3A6B7-C50B-4778-8B73-1B0BF40A1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19175" y="3382963"/>
              <a:ext cx="180975" cy="1873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25"/>
                </a:cxn>
                <a:cxn ang="0">
                  <a:pos x="24" y="50"/>
                </a:cxn>
                <a:cxn ang="0">
                  <a:pos x="48" y="25"/>
                </a:cxn>
                <a:cxn ang="0">
                  <a:pos x="24" y="0"/>
                </a:cxn>
                <a:cxn ang="0">
                  <a:pos x="24" y="49"/>
                </a:cxn>
                <a:cxn ang="0">
                  <a:pos x="0" y="25"/>
                </a:cxn>
                <a:cxn ang="0">
                  <a:pos x="24" y="0"/>
                </a:cxn>
                <a:cxn ang="0">
                  <a:pos x="47" y="25"/>
                </a:cxn>
                <a:cxn ang="0">
                  <a:pos x="24" y="49"/>
                </a:cxn>
              </a:cxnLst>
              <a:rect l="0" t="0" r="r" b="b"/>
              <a:pathLst>
                <a:path w="48" h="50">
                  <a:moveTo>
                    <a:pt x="24" y="0"/>
                  </a:moveTo>
                  <a:cubicBezTo>
                    <a:pt x="10" y="0"/>
                    <a:pt x="0" y="11"/>
                    <a:pt x="0" y="25"/>
                  </a:cubicBezTo>
                  <a:cubicBezTo>
                    <a:pt x="0" y="38"/>
                    <a:pt x="10" y="50"/>
                    <a:pt x="24" y="50"/>
                  </a:cubicBezTo>
                  <a:cubicBezTo>
                    <a:pt x="37" y="50"/>
                    <a:pt x="48" y="38"/>
                    <a:pt x="48" y="25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49"/>
                  </a:moveTo>
                  <a:cubicBezTo>
                    <a:pt x="11" y="49"/>
                    <a:pt x="0" y="38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7" y="11"/>
                    <a:pt x="47" y="25"/>
                  </a:cubicBezTo>
                  <a:cubicBezTo>
                    <a:pt x="47" y="38"/>
                    <a:pt x="37" y="49"/>
                    <a:pt x="24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80" name="Rectangle 689">
              <a:extLst>
                <a:ext uri="{FF2B5EF4-FFF2-40B4-BE49-F238E27FC236}">
                  <a16:creationId xmlns:a16="http://schemas.microsoft.com/office/drawing/2014/main" id="{EAAE6E84-EBA0-4E1E-8573-2396D99B8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14375" y="3282950"/>
              <a:ext cx="336550" cy="179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481" name="Rectangle 690">
              <a:extLst>
                <a:ext uri="{FF2B5EF4-FFF2-40B4-BE49-F238E27FC236}">
                  <a16:creationId xmlns:a16="http://schemas.microsoft.com/office/drawing/2014/main" id="{689177A8-97E4-41C8-BDC9-E6D31E1F1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44538" y="3211513"/>
              <a:ext cx="336550" cy="365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682" name="Groupe 36">
            <a:extLst>
              <a:ext uri="{FF2B5EF4-FFF2-40B4-BE49-F238E27FC236}">
                <a16:creationId xmlns:a16="http://schemas.microsoft.com/office/drawing/2014/main" id="{FEDBDAB4-11B0-4A2E-B873-D29769283EEE}"/>
              </a:ext>
            </a:extLst>
          </p:cNvPr>
          <p:cNvGrpSpPr/>
          <p:nvPr/>
        </p:nvGrpSpPr>
        <p:grpSpPr>
          <a:xfrm>
            <a:off x="226482" y="2846373"/>
            <a:ext cx="3397093" cy="657225"/>
            <a:chOff x="1200150" y="4752974"/>
            <a:chExt cx="3086100" cy="657225"/>
          </a:xfrm>
        </p:grpSpPr>
        <p:sp>
          <p:nvSpPr>
            <p:cNvPr id="683" name="Rectangle à coins arrondis 37">
              <a:extLst>
                <a:ext uri="{FF2B5EF4-FFF2-40B4-BE49-F238E27FC236}">
                  <a16:creationId xmlns:a16="http://schemas.microsoft.com/office/drawing/2014/main" id="{6FCF17C7-6810-41F8-90A7-8236DE78F9D1}"/>
                </a:ext>
              </a:extLst>
            </p:cNvPr>
            <p:cNvSpPr/>
            <p:nvPr/>
          </p:nvSpPr>
          <p:spPr>
            <a:xfrm>
              <a:off x="1200150" y="4886325"/>
              <a:ext cx="2581275" cy="40005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b="1" dirty="0">
                  <a:solidFill>
                    <a:prstClr val="white"/>
                  </a:solidFill>
                  <a:latin typeface="Century Gothic" pitchFamily="34" charset="0"/>
                </a:rPr>
                <a:t>Warehouse</a:t>
              </a:r>
            </a:p>
          </p:txBody>
        </p:sp>
        <p:sp>
          <p:nvSpPr>
            <p:cNvPr id="684" name="Ellipse 38">
              <a:extLst>
                <a:ext uri="{FF2B5EF4-FFF2-40B4-BE49-F238E27FC236}">
                  <a16:creationId xmlns:a16="http://schemas.microsoft.com/office/drawing/2014/main" id="{21EEAD5A-97A5-4566-AE78-686409F61EC5}"/>
                </a:ext>
              </a:extLst>
            </p:cNvPr>
            <p:cNvSpPr/>
            <p:nvPr/>
          </p:nvSpPr>
          <p:spPr>
            <a:xfrm>
              <a:off x="3629025" y="4752974"/>
              <a:ext cx="657225" cy="65722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685" name="Freeform 307">
            <a:extLst>
              <a:ext uri="{FF2B5EF4-FFF2-40B4-BE49-F238E27FC236}">
                <a16:creationId xmlns:a16="http://schemas.microsoft.com/office/drawing/2014/main" id="{EC8E6B33-B9B2-4D49-9686-6EBD0BB78F47}"/>
              </a:ext>
            </a:extLst>
          </p:cNvPr>
          <p:cNvSpPr>
            <a:spLocks noEditPoints="1"/>
          </p:cNvSpPr>
          <p:nvPr/>
        </p:nvSpPr>
        <p:spPr bwMode="auto">
          <a:xfrm>
            <a:off x="3008887" y="2921980"/>
            <a:ext cx="577973" cy="476497"/>
          </a:xfrm>
          <a:custGeom>
            <a:avLst/>
            <a:gdLst/>
            <a:ahLst/>
            <a:cxnLst>
              <a:cxn ang="0">
                <a:pos x="241" y="76"/>
              </a:cxn>
              <a:cxn ang="0">
                <a:pos x="183" y="73"/>
              </a:cxn>
              <a:cxn ang="0">
                <a:pos x="173" y="7"/>
              </a:cxn>
              <a:cxn ang="0">
                <a:pos x="161" y="27"/>
              </a:cxn>
              <a:cxn ang="0">
                <a:pos x="136" y="41"/>
              </a:cxn>
              <a:cxn ang="0">
                <a:pos x="145" y="42"/>
              </a:cxn>
              <a:cxn ang="0">
                <a:pos x="149" y="124"/>
              </a:cxn>
              <a:cxn ang="0">
                <a:pos x="114" y="37"/>
              </a:cxn>
              <a:cxn ang="0">
                <a:pos x="116" y="27"/>
              </a:cxn>
              <a:cxn ang="0">
                <a:pos x="34" y="27"/>
              </a:cxn>
              <a:cxn ang="0">
                <a:pos x="21" y="71"/>
              </a:cxn>
              <a:cxn ang="0">
                <a:pos x="24" y="94"/>
              </a:cxn>
              <a:cxn ang="0">
                <a:pos x="7" y="110"/>
              </a:cxn>
              <a:cxn ang="0">
                <a:pos x="1" y="173"/>
              </a:cxn>
              <a:cxn ang="0">
                <a:pos x="33" y="195"/>
              </a:cxn>
              <a:cxn ang="0">
                <a:pos x="52" y="172"/>
              </a:cxn>
              <a:cxn ang="0">
                <a:pos x="116" y="182"/>
              </a:cxn>
              <a:cxn ang="0">
                <a:pos x="127" y="181"/>
              </a:cxn>
              <a:cxn ang="0">
                <a:pos x="171" y="180"/>
              </a:cxn>
              <a:cxn ang="0">
                <a:pos x="172" y="83"/>
              </a:cxn>
              <a:cxn ang="0">
                <a:pos x="238" y="80"/>
              </a:cxn>
              <a:cxn ang="0">
                <a:pos x="172" y="74"/>
              </a:cxn>
              <a:cxn ang="0">
                <a:pos x="33" y="95"/>
              </a:cxn>
              <a:cxn ang="0">
                <a:pos x="37" y="110"/>
              </a:cxn>
              <a:cxn ang="0">
                <a:pos x="33" y="95"/>
              </a:cxn>
              <a:cxn ang="0">
                <a:pos x="23" y="176"/>
              </a:cxn>
              <a:cxn ang="0">
                <a:pos x="41" y="176"/>
              </a:cxn>
              <a:cxn ang="0">
                <a:pos x="39" y="79"/>
              </a:cxn>
              <a:cxn ang="0">
                <a:pos x="39" y="38"/>
              </a:cxn>
              <a:cxn ang="0">
                <a:pos x="39" y="79"/>
              </a:cxn>
              <a:cxn ang="0">
                <a:pos x="45" y="104"/>
              </a:cxn>
              <a:cxn ang="0">
                <a:pos x="44" y="104"/>
              </a:cxn>
              <a:cxn ang="0">
                <a:pos x="60" y="101"/>
              </a:cxn>
              <a:cxn ang="0">
                <a:pos x="68" y="105"/>
              </a:cxn>
              <a:cxn ang="0">
                <a:pos x="97" y="138"/>
              </a:cxn>
              <a:cxn ang="0">
                <a:pos x="83" y="114"/>
              </a:cxn>
              <a:cxn ang="0">
                <a:pos x="72" y="105"/>
              </a:cxn>
              <a:cxn ang="0">
                <a:pos x="61" y="87"/>
              </a:cxn>
              <a:cxn ang="0">
                <a:pos x="49" y="47"/>
              </a:cxn>
              <a:cxn ang="0">
                <a:pos x="116" y="77"/>
              </a:cxn>
              <a:cxn ang="0">
                <a:pos x="101" y="91"/>
              </a:cxn>
              <a:cxn ang="0">
                <a:pos x="111" y="99"/>
              </a:cxn>
              <a:cxn ang="0">
                <a:pos x="127" y="122"/>
              </a:cxn>
              <a:cxn ang="0">
                <a:pos x="131" y="97"/>
              </a:cxn>
              <a:cxn ang="0">
                <a:pos x="110" y="51"/>
              </a:cxn>
              <a:cxn ang="0">
                <a:pos x="131" y="97"/>
              </a:cxn>
              <a:cxn ang="0">
                <a:pos x="142" y="40"/>
              </a:cxn>
              <a:cxn ang="0">
                <a:pos x="151" y="31"/>
              </a:cxn>
              <a:cxn ang="0">
                <a:pos x="148" y="55"/>
              </a:cxn>
              <a:cxn ang="0">
                <a:pos x="146" y="76"/>
              </a:cxn>
              <a:cxn ang="0">
                <a:pos x="152" y="52"/>
              </a:cxn>
              <a:cxn ang="0">
                <a:pos x="148" y="55"/>
              </a:cxn>
              <a:cxn ang="0">
                <a:pos x="136" y="171"/>
              </a:cxn>
              <a:cxn ang="0">
                <a:pos x="160" y="171"/>
              </a:cxn>
              <a:cxn ang="0">
                <a:pos x="171" y="43"/>
              </a:cxn>
              <a:cxn ang="0">
                <a:pos x="175" y="28"/>
              </a:cxn>
              <a:cxn ang="0">
                <a:pos x="171" y="43"/>
              </a:cxn>
              <a:cxn ang="0">
                <a:pos x="175" y="45"/>
              </a:cxn>
              <a:cxn ang="0">
                <a:pos x="174" y="66"/>
              </a:cxn>
            </a:cxnLst>
            <a:rect l="0" t="0" r="r" b="b"/>
            <a:pathLst>
              <a:path w="242" h="197">
                <a:moveTo>
                  <a:pt x="184" y="77"/>
                </a:moveTo>
                <a:cubicBezTo>
                  <a:pt x="190" y="77"/>
                  <a:pt x="241" y="76"/>
                  <a:pt x="241" y="76"/>
                </a:cubicBezTo>
                <a:cubicBezTo>
                  <a:pt x="242" y="74"/>
                  <a:pt x="242" y="74"/>
                  <a:pt x="242" y="74"/>
                </a:cubicBezTo>
                <a:cubicBezTo>
                  <a:pt x="183" y="73"/>
                  <a:pt x="183" y="73"/>
                  <a:pt x="183" y="73"/>
                </a:cubicBezTo>
                <a:cubicBezTo>
                  <a:pt x="180" y="0"/>
                  <a:pt x="180" y="0"/>
                  <a:pt x="180" y="0"/>
                </a:cubicBezTo>
                <a:cubicBezTo>
                  <a:pt x="174" y="0"/>
                  <a:pt x="174" y="2"/>
                  <a:pt x="173" y="7"/>
                </a:cubicBezTo>
                <a:cubicBezTo>
                  <a:pt x="164" y="21"/>
                  <a:pt x="164" y="21"/>
                  <a:pt x="164" y="21"/>
                </a:cubicBezTo>
                <a:cubicBezTo>
                  <a:pt x="161" y="21"/>
                  <a:pt x="159" y="24"/>
                  <a:pt x="161" y="27"/>
                </a:cubicBezTo>
                <a:cubicBezTo>
                  <a:pt x="161" y="27"/>
                  <a:pt x="146" y="26"/>
                  <a:pt x="144" y="27"/>
                </a:cubicBezTo>
                <a:cubicBezTo>
                  <a:pt x="140" y="28"/>
                  <a:pt x="136" y="38"/>
                  <a:pt x="136" y="41"/>
                </a:cubicBezTo>
                <a:cubicBezTo>
                  <a:pt x="135" y="42"/>
                  <a:pt x="136" y="42"/>
                  <a:pt x="137" y="42"/>
                </a:cubicBezTo>
                <a:cubicBezTo>
                  <a:pt x="137" y="42"/>
                  <a:pt x="145" y="42"/>
                  <a:pt x="145" y="42"/>
                </a:cubicBezTo>
                <a:cubicBezTo>
                  <a:pt x="145" y="51"/>
                  <a:pt x="143" y="87"/>
                  <a:pt x="148" y="94"/>
                </a:cubicBezTo>
                <a:cubicBezTo>
                  <a:pt x="149" y="94"/>
                  <a:pt x="149" y="124"/>
                  <a:pt x="149" y="124"/>
                </a:cubicBezTo>
                <a:cubicBezTo>
                  <a:pt x="146" y="115"/>
                  <a:pt x="141" y="112"/>
                  <a:pt x="139" y="104"/>
                </a:cubicBezTo>
                <a:cubicBezTo>
                  <a:pt x="133" y="86"/>
                  <a:pt x="126" y="51"/>
                  <a:pt x="114" y="37"/>
                </a:cubicBezTo>
                <a:cubicBezTo>
                  <a:pt x="113" y="35"/>
                  <a:pt x="110" y="31"/>
                  <a:pt x="112" y="33"/>
                </a:cubicBezTo>
                <a:cubicBezTo>
                  <a:pt x="119" y="38"/>
                  <a:pt x="117" y="28"/>
                  <a:pt x="116" y="27"/>
                </a:cubicBezTo>
                <a:cubicBezTo>
                  <a:pt x="116" y="27"/>
                  <a:pt x="104" y="25"/>
                  <a:pt x="102" y="28"/>
                </a:cubicBezTo>
                <a:cubicBezTo>
                  <a:pt x="34" y="27"/>
                  <a:pt x="34" y="27"/>
                  <a:pt x="34" y="27"/>
                </a:cubicBezTo>
                <a:cubicBezTo>
                  <a:pt x="28" y="28"/>
                  <a:pt x="27" y="65"/>
                  <a:pt x="26" y="71"/>
                </a:cubicBezTo>
                <a:cubicBezTo>
                  <a:pt x="26" y="71"/>
                  <a:pt x="22" y="71"/>
                  <a:pt x="21" y="71"/>
                </a:cubicBezTo>
                <a:cubicBezTo>
                  <a:pt x="20" y="73"/>
                  <a:pt x="18" y="89"/>
                  <a:pt x="20" y="91"/>
                </a:cubicBezTo>
                <a:cubicBezTo>
                  <a:pt x="21" y="93"/>
                  <a:pt x="24" y="94"/>
                  <a:pt x="24" y="94"/>
                </a:cubicBezTo>
                <a:cubicBezTo>
                  <a:pt x="24" y="96"/>
                  <a:pt x="24" y="109"/>
                  <a:pt x="27" y="110"/>
                </a:cubicBezTo>
                <a:cubicBezTo>
                  <a:pt x="27" y="110"/>
                  <a:pt x="8" y="109"/>
                  <a:pt x="7" y="110"/>
                </a:cubicBezTo>
                <a:cubicBezTo>
                  <a:pt x="6" y="111"/>
                  <a:pt x="1" y="126"/>
                  <a:pt x="1" y="135"/>
                </a:cubicBezTo>
                <a:cubicBezTo>
                  <a:pt x="1" y="144"/>
                  <a:pt x="0" y="170"/>
                  <a:pt x="1" y="173"/>
                </a:cubicBezTo>
                <a:cubicBezTo>
                  <a:pt x="2" y="178"/>
                  <a:pt x="6" y="183"/>
                  <a:pt x="12" y="181"/>
                </a:cubicBezTo>
                <a:cubicBezTo>
                  <a:pt x="15" y="190"/>
                  <a:pt x="22" y="197"/>
                  <a:pt x="33" y="195"/>
                </a:cubicBezTo>
                <a:cubicBezTo>
                  <a:pt x="41" y="194"/>
                  <a:pt x="49" y="189"/>
                  <a:pt x="51" y="181"/>
                </a:cubicBezTo>
                <a:cubicBezTo>
                  <a:pt x="53" y="176"/>
                  <a:pt x="52" y="172"/>
                  <a:pt x="52" y="172"/>
                </a:cubicBezTo>
                <a:cubicBezTo>
                  <a:pt x="52" y="172"/>
                  <a:pt x="55" y="180"/>
                  <a:pt x="55" y="182"/>
                </a:cubicBezTo>
                <a:cubicBezTo>
                  <a:pt x="55" y="184"/>
                  <a:pt x="116" y="182"/>
                  <a:pt x="116" y="182"/>
                </a:cubicBezTo>
                <a:cubicBezTo>
                  <a:pt x="117" y="185"/>
                  <a:pt x="119" y="182"/>
                  <a:pt x="119" y="182"/>
                </a:cubicBezTo>
                <a:cubicBezTo>
                  <a:pt x="121" y="182"/>
                  <a:pt x="127" y="182"/>
                  <a:pt x="127" y="181"/>
                </a:cubicBezTo>
                <a:cubicBezTo>
                  <a:pt x="127" y="181"/>
                  <a:pt x="133" y="192"/>
                  <a:pt x="141" y="194"/>
                </a:cubicBezTo>
                <a:cubicBezTo>
                  <a:pt x="155" y="197"/>
                  <a:pt x="165" y="192"/>
                  <a:pt x="171" y="180"/>
                </a:cubicBezTo>
                <a:cubicBezTo>
                  <a:pt x="173" y="180"/>
                  <a:pt x="173" y="180"/>
                  <a:pt x="173" y="180"/>
                </a:cubicBezTo>
                <a:cubicBezTo>
                  <a:pt x="172" y="83"/>
                  <a:pt x="172" y="83"/>
                  <a:pt x="172" y="83"/>
                </a:cubicBezTo>
                <a:cubicBezTo>
                  <a:pt x="183" y="83"/>
                  <a:pt x="225" y="83"/>
                  <a:pt x="231" y="82"/>
                </a:cubicBezTo>
                <a:cubicBezTo>
                  <a:pt x="239" y="82"/>
                  <a:pt x="238" y="80"/>
                  <a:pt x="238" y="80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2" y="74"/>
                  <a:pt x="172" y="74"/>
                  <a:pt x="172" y="74"/>
                </a:cubicBezTo>
                <a:cubicBezTo>
                  <a:pt x="177" y="69"/>
                  <a:pt x="175" y="77"/>
                  <a:pt x="184" y="77"/>
                </a:cubicBezTo>
                <a:close/>
                <a:moveTo>
                  <a:pt x="33" y="95"/>
                </a:moveTo>
                <a:cubicBezTo>
                  <a:pt x="34" y="97"/>
                  <a:pt x="37" y="97"/>
                  <a:pt x="37" y="97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35" y="110"/>
                  <a:pt x="35" y="110"/>
                  <a:pt x="34" y="108"/>
                </a:cubicBezTo>
                <a:cubicBezTo>
                  <a:pt x="33" y="104"/>
                  <a:pt x="33" y="98"/>
                  <a:pt x="33" y="95"/>
                </a:cubicBezTo>
                <a:close/>
                <a:moveTo>
                  <a:pt x="32" y="186"/>
                </a:moveTo>
                <a:cubicBezTo>
                  <a:pt x="27" y="186"/>
                  <a:pt x="23" y="182"/>
                  <a:pt x="23" y="176"/>
                </a:cubicBezTo>
                <a:cubicBezTo>
                  <a:pt x="23" y="171"/>
                  <a:pt x="27" y="167"/>
                  <a:pt x="32" y="167"/>
                </a:cubicBezTo>
                <a:cubicBezTo>
                  <a:pt x="37" y="167"/>
                  <a:pt x="41" y="171"/>
                  <a:pt x="41" y="176"/>
                </a:cubicBezTo>
                <a:cubicBezTo>
                  <a:pt x="41" y="182"/>
                  <a:pt x="37" y="186"/>
                  <a:pt x="32" y="186"/>
                </a:cubicBezTo>
                <a:close/>
                <a:moveTo>
                  <a:pt x="39" y="79"/>
                </a:moveTo>
                <a:cubicBezTo>
                  <a:pt x="34" y="80"/>
                  <a:pt x="34" y="80"/>
                  <a:pt x="34" y="80"/>
                </a:cubicBezTo>
                <a:cubicBezTo>
                  <a:pt x="33" y="64"/>
                  <a:pt x="37" y="52"/>
                  <a:pt x="39" y="38"/>
                </a:cubicBezTo>
                <a:cubicBezTo>
                  <a:pt x="43" y="45"/>
                  <a:pt x="43" y="45"/>
                  <a:pt x="43" y="45"/>
                </a:cubicBezTo>
                <a:cubicBezTo>
                  <a:pt x="40" y="56"/>
                  <a:pt x="40" y="68"/>
                  <a:pt x="39" y="79"/>
                </a:cubicBezTo>
                <a:close/>
                <a:moveTo>
                  <a:pt x="44" y="104"/>
                </a:moveTo>
                <a:cubicBezTo>
                  <a:pt x="44" y="103"/>
                  <a:pt x="45" y="104"/>
                  <a:pt x="45" y="104"/>
                </a:cubicBezTo>
                <a:cubicBezTo>
                  <a:pt x="45" y="107"/>
                  <a:pt x="49" y="110"/>
                  <a:pt x="49" y="112"/>
                </a:cubicBezTo>
                <a:cubicBezTo>
                  <a:pt x="46" y="111"/>
                  <a:pt x="44" y="107"/>
                  <a:pt x="44" y="104"/>
                </a:cubicBezTo>
                <a:close/>
                <a:moveTo>
                  <a:pt x="68" y="105"/>
                </a:moveTo>
                <a:cubicBezTo>
                  <a:pt x="68" y="105"/>
                  <a:pt x="60" y="101"/>
                  <a:pt x="60" y="101"/>
                </a:cubicBezTo>
                <a:cubicBezTo>
                  <a:pt x="58" y="99"/>
                  <a:pt x="57" y="96"/>
                  <a:pt x="59" y="96"/>
                </a:cubicBezTo>
                <a:cubicBezTo>
                  <a:pt x="64" y="97"/>
                  <a:pt x="69" y="105"/>
                  <a:pt x="68" y="105"/>
                </a:cubicBezTo>
                <a:close/>
                <a:moveTo>
                  <a:pt x="105" y="138"/>
                </a:moveTo>
                <a:cubicBezTo>
                  <a:pt x="101" y="138"/>
                  <a:pt x="97" y="138"/>
                  <a:pt x="97" y="138"/>
                </a:cubicBezTo>
                <a:cubicBezTo>
                  <a:pt x="98" y="123"/>
                  <a:pt x="98" y="123"/>
                  <a:pt x="86" y="116"/>
                </a:cubicBezTo>
                <a:cubicBezTo>
                  <a:pt x="85" y="115"/>
                  <a:pt x="83" y="115"/>
                  <a:pt x="83" y="114"/>
                </a:cubicBezTo>
                <a:cubicBezTo>
                  <a:pt x="84" y="113"/>
                  <a:pt x="93" y="114"/>
                  <a:pt x="91" y="110"/>
                </a:cubicBezTo>
                <a:cubicBezTo>
                  <a:pt x="88" y="104"/>
                  <a:pt x="75" y="107"/>
                  <a:pt x="72" y="105"/>
                </a:cubicBezTo>
                <a:cubicBezTo>
                  <a:pt x="72" y="105"/>
                  <a:pt x="68" y="95"/>
                  <a:pt x="60" y="94"/>
                </a:cubicBezTo>
                <a:cubicBezTo>
                  <a:pt x="56" y="93"/>
                  <a:pt x="61" y="93"/>
                  <a:pt x="61" y="87"/>
                </a:cubicBezTo>
                <a:cubicBezTo>
                  <a:pt x="61" y="82"/>
                  <a:pt x="54" y="71"/>
                  <a:pt x="47" y="75"/>
                </a:cubicBezTo>
                <a:cubicBezTo>
                  <a:pt x="49" y="47"/>
                  <a:pt x="49" y="47"/>
                  <a:pt x="49" y="47"/>
                </a:cubicBezTo>
                <a:cubicBezTo>
                  <a:pt x="98" y="48"/>
                  <a:pt x="98" y="48"/>
                  <a:pt x="98" y="48"/>
                </a:cubicBezTo>
                <a:cubicBezTo>
                  <a:pt x="108" y="48"/>
                  <a:pt x="114" y="69"/>
                  <a:pt x="116" y="77"/>
                </a:cubicBezTo>
                <a:cubicBezTo>
                  <a:pt x="108" y="82"/>
                  <a:pt x="100" y="89"/>
                  <a:pt x="99" y="90"/>
                </a:cubicBezTo>
                <a:cubicBezTo>
                  <a:pt x="99" y="91"/>
                  <a:pt x="100" y="91"/>
                  <a:pt x="101" y="91"/>
                </a:cubicBezTo>
                <a:cubicBezTo>
                  <a:pt x="103" y="91"/>
                  <a:pt x="105" y="87"/>
                  <a:pt x="108" y="91"/>
                </a:cubicBezTo>
                <a:cubicBezTo>
                  <a:pt x="109" y="92"/>
                  <a:pt x="109" y="95"/>
                  <a:pt x="111" y="99"/>
                </a:cubicBezTo>
                <a:cubicBezTo>
                  <a:pt x="112" y="104"/>
                  <a:pt x="116" y="110"/>
                  <a:pt x="116" y="110"/>
                </a:cubicBezTo>
                <a:cubicBezTo>
                  <a:pt x="112" y="112"/>
                  <a:pt x="125" y="121"/>
                  <a:pt x="127" y="122"/>
                </a:cubicBezTo>
                <a:cubicBezTo>
                  <a:pt x="128" y="123"/>
                  <a:pt x="117" y="138"/>
                  <a:pt x="105" y="138"/>
                </a:cubicBezTo>
                <a:close/>
                <a:moveTo>
                  <a:pt x="131" y="97"/>
                </a:moveTo>
                <a:cubicBezTo>
                  <a:pt x="130" y="96"/>
                  <a:pt x="127" y="92"/>
                  <a:pt x="125" y="86"/>
                </a:cubicBezTo>
                <a:cubicBezTo>
                  <a:pt x="120" y="72"/>
                  <a:pt x="117" y="64"/>
                  <a:pt x="110" y="51"/>
                </a:cubicBezTo>
                <a:cubicBezTo>
                  <a:pt x="114" y="47"/>
                  <a:pt x="114" y="47"/>
                  <a:pt x="114" y="47"/>
                </a:cubicBezTo>
                <a:cubicBezTo>
                  <a:pt x="118" y="56"/>
                  <a:pt x="133" y="99"/>
                  <a:pt x="131" y="97"/>
                </a:cubicBezTo>
                <a:close/>
                <a:moveTo>
                  <a:pt x="145" y="40"/>
                </a:moveTo>
                <a:cubicBezTo>
                  <a:pt x="142" y="40"/>
                  <a:pt x="142" y="40"/>
                  <a:pt x="142" y="40"/>
                </a:cubicBezTo>
                <a:cubicBezTo>
                  <a:pt x="148" y="31"/>
                  <a:pt x="148" y="31"/>
                  <a:pt x="148" y="31"/>
                </a:cubicBezTo>
                <a:cubicBezTo>
                  <a:pt x="151" y="31"/>
                  <a:pt x="151" y="31"/>
                  <a:pt x="151" y="31"/>
                </a:cubicBezTo>
                <a:lnTo>
                  <a:pt x="145" y="40"/>
                </a:lnTo>
                <a:close/>
                <a:moveTo>
                  <a:pt x="148" y="55"/>
                </a:moveTo>
                <a:cubicBezTo>
                  <a:pt x="147" y="56"/>
                  <a:pt x="148" y="89"/>
                  <a:pt x="148" y="89"/>
                </a:cubicBezTo>
                <a:cubicBezTo>
                  <a:pt x="148" y="89"/>
                  <a:pt x="146" y="81"/>
                  <a:pt x="146" y="76"/>
                </a:cubicBezTo>
                <a:cubicBezTo>
                  <a:pt x="146" y="71"/>
                  <a:pt x="146" y="55"/>
                  <a:pt x="146" y="53"/>
                </a:cubicBezTo>
                <a:cubicBezTo>
                  <a:pt x="146" y="51"/>
                  <a:pt x="148" y="52"/>
                  <a:pt x="152" y="52"/>
                </a:cubicBezTo>
                <a:cubicBezTo>
                  <a:pt x="152" y="54"/>
                  <a:pt x="152" y="54"/>
                  <a:pt x="152" y="54"/>
                </a:cubicBezTo>
                <a:cubicBezTo>
                  <a:pt x="152" y="54"/>
                  <a:pt x="148" y="54"/>
                  <a:pt x="148" y="55"/>
                </a:cubicBezTo>
                <a:close/>
                <a:moveTo>
                  <a:pt x="148" y="183"/>
                </a:moveTo>
                <a:cubicBezTo>
                  <a:pt x="142" y="183"/>
                  <a:pt x="136" y="178"/>
                  <a:pt x="136" y="171"/>
                </a:cubicBezTo>
                <a:cubicBezTo>
                  <a:pt x="136" y="164"/>
                  <a:pt x="142" y="158"/>
                  <a:pt x="148" y="158"/>
                </a:cubicBezTo>
                <a:cubicBezTo>
                  <a:pt x="155" y="158"/>
                  <a:pt x="160" y="164"/>
                  <a:pt x="160" y="171"/>
                </a:cubicBezTo>
                <a:cubicBezTo>
                  <a:pt x="160" y="178"/>
                  <a:pt x="155" y="183"/>
                  <a:pt x="148" y="183"/>
                </a:cubicBezTo>
                <a:close/>
                <a:moveTo>
                  <a:pt x="171" y="43"/>
                </a:moveTo>
                <a:cubicBezTo>
                  <a:pt x="171" y="32"/>
                  <a:pt x="171" y="32"/>
                  <a:pt x="171" y="32"/>
                </a:cubicBezTo>
                <a:cubicBezTo>
                  <a:pt x="175" y="28"/>
                  <a:pt x="175" y="28"/>
                  <a:pt x="175" y="28"/>
                </a:cubicBezTo>
                <a:cubicBezTo>
                  <a:pt x="175" y="39"/>
                  <a:pt x="175" y="39"/>
                  <a:pt x="175" y="39"/>
                </a:cubicBezTo>
                <a:lnTo>
                  <a:pt x="171" y="43"/>
                </a:lnTo>
                <a:close/>
                <a:moveTo>
                  <a:pt x="174" y="46"/>
                </a:moveTo>
                <a:cubicBezTo>
                  <a:pt x="175" y="45"/>
                  <a:pt x="175" y="45"/>
                  <a:pt x="175" y="45"/>
                </a:cubicBezTo>
                <a:cubicBezTo>
                  <a:pt x="175" y="66"/>
                  <a:pt x="175" y="66"/>
                  <a:pt x="175" y="66"/>
                </a:cubicBezTo>
                <a:cubicBezTo>
                  <a:pt x="174" y="66"/>
                  <a:pt x="174" y="66"/>
                  <a:pt x="174" y="66"/>
                </a:cubicBezTo>
                <a:lnTo>
                  <a:pt x="174" y="4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fr-FR" sz="2400">
              <a:solidFill>
                <a:prstClr val="black"/>
              </a:solidFill>
              <a:latin typeface="Century Gothic"/>
            </a:endParaRPr>
          </a:p>
        </p:txBody>
      </p:sp>
      <p:grpSp>
        <p:nvGrpSpPr>
          <p:cNvPr id="686" name="Groupe 655">
            <a:extLst>
              <a:ext uri="{FF2B5EF4-FFF2-40B4-BE49-F238E27FC236}">
                <a16:creationId xmlns:a16="http://schemas.microsoft.com/office/drawing/2014/main" id="{F8C58455-14F5-4E1B-8229-577400F82EAB}"/>
              </a:ext>
            </a:extLst>
          </p:cNvPr>
          <p:cNvGrpSpPr/>
          <p:nvPr/>
        </p:nvGrpSpPr>
        <p:grpSpPr>
          <a:xfrm>
            <a:off x="7161070" y="5686331"/>
            <a:ext cx="603909" cy="235051"/>
            <a:chOff x="-1674813" y="2827338"/>
            <a:chExt cx="1619250" cy="630238"/>
          </a:xfrm>
          <a:solidFill>
            <a:srgbClr val="008FC2"/>
          </a:solidFill>
        </p:grpSpPr>
        <p:sp>
          <p:nvSpPr>
            <p:cNvPr id="687" name="Freeform 1351">
              <a:extLst>
                <a:ext uri="{FF2B5EF4-FFF2-40B4-BE49-F238E27FC236}">
                  <a16:creationId xmlns:a16="http://schemas.microsoft.com/office/drawing/2014/main" id="{298F7126-6CFD-4288-BCE3-46F6D0353C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74813" y="2827338"/>
              <a:ext cx="1619250" cy="630238"/>
            </a:xfrm>
            <a:custGeom>
              <a:avLst/>
              <a:gdLst/>
              <a:ahLst/>
              <a:cxnLst>
                <a:cxn ang="0">
                  <a:pos x="432" y="55"/>
                </a:cxn>
                <a:cxn ang="0">
                  <a:pos x="415" y="42"/>
                </a:cxn>
                <a:cxn ang="0">
                  <a:pos x="409" y="22"/>
                </a:cxn>
                <a:cxn ang="0">
                  <a:pos x="337" y="22"/>
                </a:cxn>
                <a:cxn ang="0">
                  <a:pos x="252" y="13"/>
                </a:cxn>
                <a:cxn ang="0">
                  <a:pos x="220" y="5"/>
                </a:cxn>
                <a:cxn ang="0">
                  <a:pos x="116" y="3"/>
                </a:cxn>
                <a:cxn ang="0">
                  <a:pos x="124" y="10"/>
                </a:cxn>
                <a:cxn ang="0">
                  <a:pos x="121" y="42"/>
                </a:cxn>
                <a:cxn ang="0">
                  <a:pos x="18" y="67"/>
                </a:cxn>
                <a:cxn ang="0">
                  <a:pos x="11" y="127"/>
                </a:cxn>
                <a:cxn ang="0">
                  <a:pos x="42" y="140"/>
                </a:cxn>
                <a:cxn ang="0">
                  <a:pos x="119" y="156"/>
                </a:cxn>
                <a:cxn ang="0">
                  <a:pos x="170" y="147"/>
                </a:cxn>
                <a:cxn ang="0">
                  <a:pos x="202" y="162"/>
                </a:cxn>
                <a:cxn ang="0">
                  <a:pos x="259" y="135"/>
                </a:cxn>
                <a:cxn ang="0">
                  <a:pos x="269" y="131"/>
                </a:cxn>
                <a:cxn ang="0">
                  <a:pos x="339" y="129"/>
                </a:cxn>
                <a:cxn ang="0">
                  <a:pos x="407" y="97"/>
                </a:cxn>
                <a:cxn ang="0">
                  <a:pos x="432" y="67"/>
                </a:cxn>
                <a:cxn ang="0">
                  <a:pos x="94" y="94"/>
                </a:cxn>
                <a:cxn ang="0">
                  <a:pos x="102" y="94"/>
                </a:cxn>
                <a:cxn ang="0">
                  <a:pos x="98" y="76"/>
                </a:cxn>
                <a:cxn ang="0">
                  <a:pos x="98" y="63"/>
                </a:cxn>
                <a:cxn ang="0">
                  <a:pos x="98" y="76"/>
                </a:cxn>
                <a:cxn ang="0">
                  <a:pos x="148" y="45"/>
                </a:cxn>
                <a:cxn ang="0">
                  <a:pos x="131" y="38"/>
                </a:cxn>
                <a:cxn ang="0">
                  <a:pos x="151" y="13"/>
                </a:cxn>
                <a:cxn ang="0">
                  <a:pos x="171" y="29"/>
                </a:cxn>
                <a:cxn ang="0">
                  <a:pos x="163" y="47"/>
                </a:cxn>
                <a:cxn ang="0">
                  <a:pos x="159" y="13"/>
                </a:cxn>
                <a:cxn ang="0">
                  <a:pos x="166" y="22"/>
                </a:cxn>
                <a:cxn ang="0">
                  <a:pos x="173" y="28"/>
                </a:cxn>
                <a:cxn ang="0">
                  <a:pos x="236" y="143"/>
                </a:cxn>
                <a:cxn ang="0">
                  <a:pos x="236" y="94"/>
                </a:cxn>
                <a:cxn ang="0">
                  <a:pos x="236" y="143"/>
                </a:cxn>
                <a:cxn ang="0">
                  <a:pos x="364" y="110"/>
                </a:cxn>
                <a:cxn ang="0">
                  <a:pos x="393" y="110"/>
                </a:cxn>
              </a:cxnLst>
              <a:rect l="0" t="0" r="r" b="b"/>
              <a:pathLst>
                <a:path w="432" h="168">
                  <a:moveTo>
                    <a:pt x="432" y="67"/>
                  </a:moveTo>
                  <a:cubicBezTo>
                    <a:pt x="432" y="55"/>
                    <a:pt x="432" y="55"/>
                    <a:pt x="432" y="55"/>
                  </a:cubicBezTo>
                  <a:cubicBezTo>
                    <a:pt x="432" y="55"/>
                    <a:pt x="423" y="53"/>
                    <a:pt x="421" y="53"/>
                  </a:cubicBezTo>
                  <a:cubicBezTo>
                    <a:pt x="419" y="52"/>
                    <a:pt x="415" y="42"/>
                    <a:pt x="415" y="42"/>
                  </a:cubicBezTo>
                  <a:cubicBezTo>
                    <a:pt x="416" y="39"/>
                    <a:pt x="419" y="37"/>
                    <a:pt x="417" y="34"/>
                  </a:cubicBezTo>
                  <a:cubicBezTo>
                    <a:pt x="417" y="33"/>
                    <a:pt x="409" y="22"/>
                    <a:pt x="409" y="22"/>
                  </a:cubicBezTo>
                  <a:cubicBezTo>
                    <a:pt x="409" y="22"/>
                    <a:pt x="340" y="20"/>
                    <a:pt x="339" y="20"/>
                  </a:cubicBezTo>
                  <a:cubicBezTo>
                    <a:pt x="338" y="20"/>
                    <a:pt x="337" y="22"/>
                    <a:pt x="337" y="22"/>
                  </a:cubicBezTo>
                  <a:cubicBezTo>
                    <a:pt x="259" y="20"/>
                    <a:pt x="259" y="20"/>
                    <a:pt x="259" y="20"/>
                  </a:cubicBezTo>
                  <a:cubicBezTo>
                    <a:pt x="253" y="20"/>
                    <a:pt x="263" y="11"/>
                    <a:pt x="252" y="13"/>
                  </a:cubicBezTo>
                  <a:cubicBezTo>
                    <a:pt x="210" y="18"/>
                    <a:pt x="210" y="18"/>
                    <a:pt x="210" y="18"/>
                  </a:cubicBezTo>
                  <a:cubicBezTo>
                    <a:pt x="220" y="5"/>
                    <a:pt x="220" y="5"/>
                    <a:pt x="220" y="5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38"/>
                    <a:pt x="124" y="38"/>
                    <a:pt x="124" y="38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1" y="42"/>
                    <a:pt x="20" y="45"/>
                    <a:pt x="19" y="45"/>
                  </a:cubicBezTo>
                  <a:cubicBezTo>
                    <a:pt x="7" y="45"/>
                    <a:pt x="0" y="64"/>
                    <a:pt x="18" y="67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42" y="140"/>
                    <a:pt x="42" y="140"/>
                    <a:pt x="42" y="140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6" y="143"/>
                    <a:pt x="116" y="153"/>
                    <a:pt x="119" y="156"/>
                  </a:cubicBezTo>
                  <a:cubicBezTo>
                    <a:pt x="127" y="164"/>
                    <a:pt x="158" y="161"/>
                    <a:pt x="166" y="147"/>
                  </a:cubicBezTo>
                  <a:cubicBezTo>
                    <a:pt x="170" y="147"/>
                    <a:pt x="170" y="147"/>
                    <a:pt x="170" y="147"/>
                  </a:cubicBezTo>
                  <a:cubicBezTo>
                    <a:pt x="192" y="145"/>
                    <a:pt x="192" y="145"/>
                    <a:pt x="192" y="145"/>
                  </a:cubicBezTo>
                  <a:cubicBezTo>
                    <a:pt x="192" y="145"/>
                    <a:pt x="196" y="156"/>
                    <a:pt x="202" y="162"/>
                  </a:cubicBezTo>
                  <a:cubicBezTo>
                    <a:pt x="209" y="168"/>
                    <a:pt x="225" y="167"/>
                    <a:pt x="227" y="167"/>
                  </a:cubicBezTo>
                  <a:cubicBezTo>
                    <a:pt x="250" y="164"/>
                    <a:pt x="254" y="157"/>
                    <a:pt x="259" y="135"/>
                  </a:cubicBezTo>
                  <a:cubicBezTo>
                    <a:pt x="269" y="135"/>
                    <a:pt x="269" y="135"/>
                    <a:pt x="269" y="135"/>
                  </a:cubicBezTo>
                  <a:cubicBezTo>
                    <a:pt x="269" y="131"/>
                    <a:pt x="269" y="131"/>
                    <a:pt x="269" y="131"/>
                  </a:cubicBezTo>
                  <a:cubicBezTo>
                    <a:pt x="287" y="131"/>
                    <a:pt x="287" y="131"/>
                    <a:pt x="287" y="131"/>
                  </a:cubicBezTo>
                  <a:cubicBezTo>
                    <a:pt x="300" y="144"/>
                    <a:pt x="329" y="150"/>
                    <a:pt x="339" y="129"/>
                  </a:cubicBezTo>
                  <a:cubicBezTo>
                    <a:pt x="348" y="145"/>
                    <a:pt x="364" y="154"/>
                    <a:pt x="383" y="150"/>
                  </a:cubicBezTo>
                  <a:cubicBezTo>
                    <a:pt x="402" y="146"/>
                    <a:pt x="409" y="115"/>
                    <a:pt x="407" y="97"/>
                  </a:cubicBezTo>
                  <a:cubicBezTo>
                    <a:pt x="412" y="77"/>
                    <a:pt x="412" y="77"/>
                    <a:pt x="412" y="77"/>
                  </a:cubicBezTo>
                  <a:lnTo>
                    <a:pt x="432" y="67"/>
                  </a:lnTo>
                  <a:close/>
                  <a:moveTo>
                    <a:pt x="98" y="100"/>
                  </a:moveTo>
                  <a:cubicBezTo>
                    <a:pt x="96" y="100"/>
                    <a:pt x="94" y="97"/>
                    <a:pt x="94" y="94"/>
                  </a:cubicBezTo>
                  <a:cubicBezTo>
                    <a:pt x="94" y="90"/>
                    <a:pt x="96" y="88"/>
                    <a:pt x="98" y="88"/>
                  </a:cubicBezTo>
                  <a:cubicBezTo>
                    <a:pt x="100" y="88"/>
                    <a:pt x="102" y="90"/>
                    <a:pt x="102" y="94"/>
                  </a:cubicBezTo>
                  <a:cubicBezTo>
                    <a:pt x="102" y="97"/>
                    <a:pt x="100" y="100"/>
                    <a:pt x="98" y="100"/>
                  </a:cubicBezTo>
                  <a:close/>
                  <a:moveTo>
                    <a:pt x="98" y="76"/>
                  </a:moveTo>
                  <a:cubicBezTo>
                    <a:pt x="96" y="76"/>
                    <a:pt x="94" y="73"/>
                    <a:pt x="94" y="69"/>
                  </a:cubicBezTo>
                  <a:cubicBezTo>
                    <a:pt x="94" y="66"/>
                    <a:pt x="96" y="63"/>
                    <a:pt x="98" y="63"/>
                  </a:cubicBezTo>
                  <a:cubicBezTo>
                    <a:pt x="100" y="63"/>
                    <a:pt x="102" y="66"/>
                    <a:pt x="102" y="69"/>
                  </a:cubicBezTo>
                  <a:cubicBezTo>
                    <a:pt x="102" y="73"/>
                    <a:pt x="100" y="76"/>
                    <a:pt x="98" y="76"/>
                  </a:cubicBezTo>
                  <a:close/>
                  <a:moveTo>
                    <a:pt x="151" y="35"/>
                  </a:moveTo>
                  <a:cubicBezTo>
                    <a:pt x="148" y="45"/>
                    <a:pt x="148" y="45"/>
                    <a:pt x="148" y="45"/>
                  </a:cubicBezTo>
                  <a:cubicBezTo>
                    <a:pt x="138" y="45"/>
                    <a:pt x="138" y="45"/>
                    <a:pt x="138" y="45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51" y="13"/>
                    <a:pt x="151" y="13"/>
                    <a:pt x="151" y="13"/>
                  </a:cubicBezTo>
                  <a:lnTo>
                    <a:pt x="151" y="35"/>
                  </a:lnTo>
                  <a:close/>
                  <a:moveTo>
                    <a:pt x="171" y="29"/>
                  </a:moveTo>
                  <a:cubicBezTo>
                    <a:pt x="171" y="46"/>
                    <a:pt x="171" y="46"/>
                    <a:pt x="171" y="46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73" y="41"/>
                    <a:pt x="167" y="37"/>
                    <a:pt x="159" y="37"/>
                  </a:cubicBezTo>
                  <a:cubicBezTo>
                    <a:pt x="159" y="13"/>
                    <a:pt x="159" y="13"/>
                    <a:pt x="159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173" y="28"/>
                    <a:pt x="173" y="28"/>
                    <a:pt x="173" y="28"/>
                  </a:cubicBezTo>
                  <a:lnTo>
                    <a:pt x="171" y="29"/>
                  </a:lnTo>
                  <a:close/>
                  <a:moveTo>
                    <a:pt x="236" y="143"/>
                  </a:moveTo>
                  <a:cubicBezTo>
                    <a:pt x="229" y="143"/>
                    <a:pt x="223" y="132"/>
                    <a:pt x="223" y="119"/>
                  </a:cubicBezTo>
                  <a:cubicBezTo>
                    <a:pt x="224" y="105"/>
                    <a:pt x="229" y="94"/>
                    <a:pt x="236" y="94"/>
                  </a:cubicBezTo>
                  <a:cubicBezTo>
                    <a:pt x="243" y="94"/>
                    <a:pt x="249" y="105"/>
                    <a:pt x="249" y="119"/>
                  </a:cubicBezTo>
                  <a:cubicBezTo>
                    <a:pt x="248" y="132"/>
                    <a:pt x="243" y="143"/>
                    <a:pt x="236" y="143"/>
                  </a:cubicBezTo>
                  <a:close/>
                  <a:moveTo>
                    <a:pt x="378" y="130"/>
                  </a:moveTo>
                  <a:cubicBezTo>
                    <a:pt x="370" y="130"/>
                    <a:pt x="364" y="121"/>
                    <a:pt x="364" y="110"/>
                  </a:cubicBezTo>
                  <a:cubicBezTo>
                    <a:pt x="365" y="99"/>
                    <a:pt x="371" y="91"/>
                    <a:pt x="379" y="91"/>
                  </a:cubicBezTo>
                  <a:cubicBezTo>
                    <a:pt x="387" y="91"/>
                    <a:pt x="393" y="99"/>
                    <a:pt x="393" y="110"/>
                  </a:cubicBezTo>
                  <a:cubicBezTo>
                    <a:pt x="393" y="121"/>
                    <a:pt x="386" y="130"/>
                    <a:pt x="378" y="1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688" name="Freeform 1352">
              <a:extLst>
                <a:ext uri="{FF2B5EF4-FFF2-40B4-BE49-F238E27FC236}">
                  <a16:creationId xmlns:a16="http://schemas.microsoft.com/office/drawing/2014/main" id="{D650DDAD-2E28-472C-9772-38C7BD631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976" y="3224213"/>
              <a:ext cx="52388" cy="984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3"/>
                </a:cxn>
                <a:cxn ang="0">
                  <a:pos x="7" y="26"/>
                </a:cxn>
                <a:cxn ang="0">
                  <a:pos x="14" y="13"/>
                </a:cxn>
                <a:cxn ang="0">
                  <a:pos x="7" y="0"/>
                </a:cxn>
              </a:cxnLst>
              <a:rect l="0" t="0" r="r" b="b"/>
              <a:pathLst>
                <a:path w="14" h="26">
                  <a:moveTo>
                    <a:pt x="7" y="0"/>
                  </a:moveTo>
                  <a:cubicBezTo>
                    <a:pt x="4" y="0"/>
                    <a:pt x="1" y="6"/>
                    <a:pt x="0" y="13"/>
                  </a:cubicBezTo>
                  <a:cubicBezTo>
                    <a:pt x="0" y="20"/>
                    <a:pt x="3" y="26"/>
                    <a:pt x="7" y="26"/>
                  </a:cubicBezTo>
                  <a:cubicBezTo>
                    <a:pt x="10" y="26"/>
                    <a:pt x="14" y="20"/>
                    <a:pt x="14" y="13"/>
                  </a:cubicBezTo>
                  <a:cubicBezTo>
                    <a:pt x="14" y="6"/>
                    <a:pt x="11" y="0"/>
                    <a:pt x="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689" name="Freeform 1353">
              <a:extLst>
                <a:ext uri="{FF2B5EF4-FFF2-40B4-BE49-F238E27FC236}">
                  <a16:creationId xmlns:a16="http://schemas.microsoft.com/office/drawing/2014/main" id="{BE68DBCC-07B1-4C1D-B060-7727EF4BA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7338" y="3198813"/>
              <a:ext cx="63500" cy="8255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1"/>
                </a:cxn>
                <a:cxn ang="0">
                  <a:pos x="8" y="22"/>
                </a:cxn>
                <a:cxn ang="0">
                  <a:pos x="17" y="11"/>
                </a:cxn>
                <a:cxn ang="0">
                  <a:pos x="9" y="0"/>
                </a:cxn>
              </a:cxnLst>
              <a:rect l="0" t="0" r="r" b="b"/>
              <a:pathLst>
                <a:path w="17" h="22">
                  <a:moveTo>
                    <a:pt x="9" y="0"/>
                  </a:moveTo>
                  <a:cubicBezTo>
                    <a:pt x="4" y="0"/>
                    <a:pt x="1" y="5"/>
                    <a:pt x="0" y="11"/>
                  </a:cubicBezTo>
                  <a:cubicBezTo>
                    <a:pt x="0" y="17"/>
                    <a:pt x="4" y="22"/>
                    <a:pt x="8" y="22"/>
                  </a:cubicBezTo>
                  <a:cubicBezTo>
                    <a:pt x="13" y="22"/>
                    <a:pt x="16" y="17"/>
                    <a:pt x="17" y="11"/>
                  </a:cubicBezTo>
                  <a:cubicBezTo>
                    <a:pt x="17" y="5"/>
                    <a:pt x="13" y="0"/>
                    <a:pt x="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690" name="Groupe 646">
            <a:extLst>
              <a:ext uri="{FF2B5EF4-FFF2-40B4-BE49-F238E27FC236}">
                <a16:creationId xmlns:a16="http://schemas.microsoft.com/office/drawing/2014/main" id="{EA761E94-05FD-4965-91D7-67FB4351FC5E}"/>
              </a:ext>
            </a:extLst>
          </p:cNvPr>
          <p:cNvGrpSpPr/>
          <p:nvPr/>
        </p:nvGrpSpPr>
        <p:grpSpPr>
          <a:xfrm>
            <a:off x="11185237" y="3071430"/>
            <a:ext cx="599948" cy="314105"/>
            <a:chOff x="-1330325" y="3009901"/>
            <a:chExt cx="1582738" cy="688975"/>
          </a:xfrm>
          <a:solidFill>
            <a:schemeClr val="accent4"/>
          </a:solidFill>
        </p:grpSpPr>
        <p:sp>
          <p:nvSpPr>
            <p:cNvPr id="691" name="Freeform 1368">
              <a:extLst>
                <a:ext uri="{FF2B5EF4-FFF2-40B4-BE49-F238E27FC236}">
                  <a16:creationId xmlns:a16="http://schemas.microsoft.com/office/drawing/2014/main" id="{27271126-DD6B-44C2-BA9A-56A6009F3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30325" y="3009901"/>
              <a:ext cx="1582738" cy="688975"/>
            </a:xfrm>
            <a:custGeom>
              <a:avLst/>
              <a:gdLst/>
              <a:ahLst/>
              <a:cxnLst>
                <a:cxn ang="0">
                  <a:pos x="401" y="89"/>
                </a:cxn>
                <a:cxn ang="0">
                  <a:pos x="361" y="52"/>
                </a:cxn>
                <a:cxn ang="0">
                  <a:pos x="316" y="30"/>
                </a:cxn>
                <a:cxn ang="0">
                  <a:pos x="308" y="53"/>
                </a:cxn>
                <a:cxn ang="0">
                  <a:pos x="300" y="41"/>
                </a:cxn>
                <a:cxn ang="0">
                  <a:pos x="290" y="38"/>
                </a:cxn>
                <a:cxn ang="0">
                  <a:pos x="275" y="31"/>
                </a:cxn>
                <a:cxn ang="0">
                  <a:pos x="275" y="5"/>
                </a:cxn>
                <a:cxn ang="0">
                  <a:pos x="210" y="8"/>
                </a:cxn>
                <a:cxn ang="0">
                  <a:pos x="202" y="63"/>
                </a:cxn>
                <a:cxn ang="0">
                  <a:pos x="231" y="95"/>
                </a:cxn>
                <a:cxn ang="0">
                  <a:pos x="207" y="91"/>
                </a:cxn>
                <a:cxn ang="0">
                  <a:pos x="186" y="57"/>
                </a:cxn>
                <a:cxn ang="0">
                  <a:pos x="167" y="67"/>
                </a:cxn>
                <a:cxn ang="0">
                  <a:pos x="143" y="64"/>
                </a:cxn>
                <a:cxn ang="0">
                  <a:pos x="138" y="66"/>
                </a:cxn>
                <a:cxn ang="0">
                  <a:pos x="103" y="66"/>
                </a:cxn>
                <a:cxn ang="0">
                  <a:pos x="67" y="80"/>
                </a:cxn>
                <a:cxn ang="0">
                  <a:pos x="0" y="112"/>
                </a:cxn>
                <a:cxn ang="0">
                  <a:pos x="55" y="151"/>
                </a:cxn>
                <a:cxn ang="0">
                  <a:pos x="180" y="160"/>
                </a:cxn>
                <a:cxn ang="0">
                  <a:pos x="225" y="147"/>
                </a:cxn>
                <a:cxn ang="0">
                  <a:pos x="245" y="153"/>
                </a:cxn>
                <a:cxn ang="0">
                  <a:pos x="269" y="149"/>
                </a:cxn>
                <a:cxn ang="0">
                  <a:pos x="364" y="144"/>
                </a:cxn>
                <a:cxn ang="0">
                  <a:pos x="376" y="146"/>
                </a:cxn>
                <a:cxn ang="0">
                  <a:pos x="395" y="136"/>
                </a:cxn>
                <a:cxn ang="0">
                  <a:pos x="421" y="111"/>
                </a:cxn>
                <a:cxn ang="0">
                  <a:pos x="210" y="23"/>
                </a:cxn>
                <a:cxn ang="0">
                  <a:pos x="223" y="16"/>
                </a:cxn>
                <a:cxn ang="0">
                  <a:pos x="216" y="16"/>
                </a:cxn>
                <a:cxn ang="0">
                  <a:pos x="223" y="55"/>
                </a:cxn>
                <a:cxn ang="0">
                  <a:pos x="112" y="77"/>
                </a:cxn>
                <a:cxn ang="0">
                  <a:pos x="109" y="72"/>
                </a:cxn>
                <a:cxn ang="0">
                  <a:pos x="133" y="66"/>
                </a:cxn>
                <a:cxn ang="0">
                  <a:pos x="132" y="76"/>
                </a:cxn>
                <a:cxn ang="0">
                  <a:pos x="116" y="89"/>
                </a:cxn>
                <a:cxn ang="0">
                  <a:pos x="120" y="138"/>
                </a:cxn>
                <a:cxn ang="0">
                  <a:pos x="139" y="158"/>
                </a:cxn>
                <a:cxn ang="0">
                  <a:pos x="221" y="112"/>
                </a:cxn>
                <a:cxn ang="0">
                  <a:pos x="234" y="110"/>
                </a:cxn>
                <a:cxn ang="0">
                  <a:pos x="235" y="120"/>
                </a:cxn>
                <a:cxn ang="0">
                  <a:pos x="228" y="126"/>
                </a:cxn>
                <a:cxn ang="0">
                  <a:pos x="220" y="120"/>
                </a:cxn>
                <a:cxn ang="0">
                  <a:pos x="222" y="133"/>
                </a:cxn>
                <a:cxn ang="0">
                  <a:pos x="253" y="47"/>
                </a:cxn>
                <a:cxn ang="0">
                  <a:pos x="233" y="47"/>
                </a:cxn>
                <a:cxn ang="0">
                  <a:pos x="251" y="14"/>
                </a:cxn>
                <a:cxn ang="0">
                  <a:pos x="272" y="48"/>
                </a:cxn>
                <a:cxn ang="0">
                  <a:pos x="268" y="48"/>
                </a:cxn>
                <a:cxn ang="0">
                  <a:pos x="274" y="31"/>
                </a:cxn>
                <a:cxn ang="0">
                  <a:pos x="274" y="33"/>
                </a:cxn>
                <a:cxn ang="0">
                  <a:pos x="272" y="48"/>
                </a:cxn>
                <a:cxn ang="0">
                  <a:pos x="286" y="33"/>
                </a:cxn>
                <a:cxn ang="0">
                  <a:pos x="288" y="40"/>
                </a:cxn>
                <a:cxn ang="0">
                  <a:pos x="289" y="40"/>
                </a:cxn>
                <a:cxn ang="0">
                  <a:pos x="301" y="137"/>
                </a:cxn>
                <a:cxn ang="0">
                  <a:pos x="322" y="158"/>
                </a:cxn>
                <a:cxn ang="0">
                  <a:pos x="379" y="142"/>
                </a:cxn>
                <a:cxn ang="0">
                  <a:pos x="399" y="102"/>
                </a:cxn>
              </a:cxnLst>
              <a:rect l="0" t="0" r="r" b="b"/>
              <a:pathLst>
                <a:path w="422" h="184">
                  <a:moveTo>
                    <a:pt x="421" y="111"/>
                  </a:moveTo>
                  <a:cubicBezTo>
                    <a:pt x="421" y="110"/>
                    <a:pt x="402" y="110"/>
                    <a:pt x="402" y="110"/>
                  </a:cubicBezTo>
                  <a:cubicBezTo>
                    <a:pt x="402" y="110"/>
                    <a:pt x="401" y="91"/>
                    <a:pt x="401" y="89"/>
                  </a:cubicBezTo>
                  <a:cubicBezTo>
                    <a:pt x="401" y="87"/>
                    <a:pt x="397" y="85"/>
                    <a:pt x="397" y="85"/>
                  </a:cubicBezTo>
                  <a:cubicBezTo>
                    <a:pt x="397" y="85"/>
                    <a:pt x="392" y="61"/>
                    <a:pt x="390" y="59"/>
                  </a:cubicBezTo>
                  <a:cubicBezTo>
                    <a:pt x="389" y="57"/>
                    <a:pt x="361" y="52"/>
                    <a:pt x="361" y="52"/>
                  </a:cubicBezTo>
                  <a:cubicBezTo>
                    <a:pt x="314" y="53"/>
                    <a:pt x="314" y="53"/>
                    <a:pt x="314" y="53"/>
                  </a:cubicBezTo>
                  <a:cubicBezTo>
                    <a:pt x="313" y="34"/>
                    <a:pt x="313" y="34"/>
                    <a:pt x="313" y="34"/>
                  </a:cubicBezTo>
                  <a:cubicBezTo>
                    <a:pt x="316" y="30"/>
                    <a:pt x="316" y="30"/>
                    <a:pt x="316" y="30"/>
                  </a:cubicBezTo>
                  <a:cubicBezTo>
                    <a:pt x="317" y="24"/>
                    <a:pt x="317" y="24"/>
                    <a:pt x="317" y="24"/>
                  </a:cubicBezTo>
                  <a:cubicBezTo>
                    <a:pt x="308" y="32"/>
                    <a:pt x="308" y="32"/>
                    <a:pt x="308" y="32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3" y="53"/>
                    <a:pt x="303" y="53"/>
                    <a:pt x="303" y="53"/>
                  </a:cubicBezTo>
                  <a:cubicBezTo>
                    <a:pt x="303" y="50"/>
                    <a:pt x="303" y="49"/>
                    <a:pt x="300" y="49"/>
                  </a:cubicBezTo>
                  <a:cubicBezTo>
                    <a:pt x="300" y="41"/>
                    <a:pt x="300" y="41"/>
                    <a:pt x="300" y="41"/>
                  </a:cubicBezTo>
                  <a:cubicBezTo>
                    <a:pt x="302" y="41"/>
                    <a:pt x="302" y="41"/>
                    <a:pt x="302" y="41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0" y="38"/>
                    <a:pt x="290" y="38"/>
                    <a:pt x="290" y="38"/>
                  </a:cubicBezTo>
                  <a:cubicBezTo>
                    <a:pt x="290" y="38"/>
                    <a:pt x="290" y="36"/>
                    <a:pt x="290" y="35"/>
                  </a:cubicBezTo>
                  <a:cubicBezTo>
                    <a:pt x="291" y="34"/>
                    <a:pt x="293" y="33"/>
                    <a:pt x="292" y="32"/>
                  </a:cubicBezTo>
                  <a:cubicBezTo>
                    <a:pt x="291" y="31"/>
                    <a:pt x="275" y="31"/>
                    <a:pt x="275" y="31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6" y="18"/>
                    <a:pt x="279" y="12"/>
                    <a:pt x="275" y="11"/>
                  </a:cubicBezTo>
                  <a:cubicBezTo>
                    <a:pt x="276" y="9"/>
                    <a:pt x="277" y="7"/>
                    <a:pt x="275" y="5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21" y="0"/>
                    <a:pt x="216" y="1"/>
                    <a:pt x="216" y="6"/>
                  </a:cubicBezTo>
                  <a:cubicBezTo>
                    <a:pt x="216" y="6"/>
                    <a:pt x="210" y="7"/>
                    <a:pt x="210" y="8"/>
                  </a:cubicBezTo>
                  <a:cubicBezTo>
                    <a:pt x="209" y="9"/>
                    <a:pt x="210" y="14"/>
                    <a:pt x="210" y="14"/>
                  </a:cubicBezTo>
                  <a:cubicBezTo>
                    <a:pt x="206" y="19"/>
                    <a:pt x="208" y="31"/>
                    <a:pt x="209" y="36"/>
                  </a:cubicBezTo>
                  <a:cubicBezTo>
                    <a:pt x="207" y="39"/>
                    <a:pt x="201" y="61"/>
                    <a:pt x="202" y="63"/>
                  </a:cubicBezTo>
                  <a:cubicBezTo>
                    <a:pt x="203" y="63"/>
                    <a:pt x="205" y="68"/>
                    <a:pt x="206" y="73"/>
                  </a:cubicBezTo>
                  <a:cubicBezTo>
                    <a:pt x="207" y="77"/>
                    <a:pt x="208" y="87"/>
                    <a:pt x="209" y="88"/>
                  </a:cubicBezTo>
                  <a:cubicBezTo>
                    <a:pt x="210" y="91"/>
                    <a:pt x="225" y="91"/>
                    <a:pt x="231" y="95"/>
                  </a:cubicBezTo>
                  <a:cubicBezTo>
                    <a:pt x="228" y="96"/>
                    <a:pt x="225" y="98"/>
                    <a:pt x="224" y="102"/>
                  </a:cubicBezTo>
                  <a:cubicBezTo>
                    <a:pt x="220" y="102"/>
                    <a:pt x="220" y="102"/>
                    <a:pt x="220" y="102"/>
                  </a:cubicBezTo>
                  <a:cubicBezTo>
                    <a:pt x="220" y="102"/>
                    <a:pt x="209" y="92"/>
                    <a:pt x="207" y="91"/>
                  </a:cubicBezTo>
                  <a:cubicBezTo>
                    <a:pt x="202" y="86"/>
                    <a:pt x="204" y="68"/>
                    <a:pt x="202" y="65"/>
                  </a:cubicBezTo>
                  <a:cubicBezTo>
                    <a:pt x="200" y="64"/>
                    <a:pt x="186" y="64"/>
                    <a:pt x="186" y="64"/>
                  </a:cubicBezTo>
                  <a:cubicBezTo>
                    <a:pt x="186" y="57"/>
                    <a:pt x="186" y="57"/>
                    <a:pt x="186" y="57"/>
                  </a:cubicBezTo>
                  <a:cubicBezTo>
                    <a:pt x="176" y="57"/>
                    <a:pt x="176" y="57"/>
                    <a:pt x="176" y="57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6" y="69"/>
                    <a:pt x="171" y="67"/>
                    <a:pt x="167" y="67"/>
                  </a:cubicBezTo>
                  <a:cubicBezTo>
                    <a:pt x="145" y="67"/>
                    <a:pt x="145" y="67"/>
                    <a:pt x="145" y="67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43" y="64"/>
                    <a:pt x="143" y="64"/>
                    <a:pt x="143" y="64"/>
                  </a:cubicBezTo>
                  <a:cubicBezTo>
                    <a:pt x="143" y="67"/>
                    <a:pt x="143" y="67"/>
                    <a:pt x="143" y="67"/>
                  </a:cubicBezTo>
                  <a:cubicBezTo>
                    <a:pt x="142" y="67"/>
                    <a:pt x="142" y="67"/>
                    <a:pt x="142" y="67"/>
                  </a:cubicBezTo>
                  <a:cubicBezTo>
                    <a:pt x="141" y="65"/>
                    <a:pt x="139" y="66"/>
                    <a:pt x="138" y="66"/>
                  </a:cubicBezTo>
                  <a:cubicBezTo>
                    <a:pt x="137" y="64"/>
                    <a:pt x="135" y="63"/>
                    <a:pt x="133" y="63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0" y="64"/>
                    <a:pt x="100" y="67"/>
                    <a:pt x="103" y="66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97" y="71"/>
                    <a:pt x="98" y="76"/>
                    <a:pt x="99" y="83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" y="120"/>
                    <a:pt x="14" y="128"/>
                    <a:pt x="16" y="130"/>
                  </a:cubicBezTo>
                  <a:cubicBezTo>
                    <a:pt x="18" y="131"/>
                    <a:pt x="19" y="130"/>
                    <a:pt x="19" y="130"/>
                  </a:cubicBezTo>
                  <a:cubicBezTo>
                    <a:pt x="22" y="137"/>
                    <a:pt x="44" y="155"/>
                    <a:pt x="55" y="151"/>
                  </a:cubicBezTo>
                  <a:cubicBezTo>
                    <a:pt x="67" y="164"/>
                    <a:pt x="87" y="153"/>
                    <a:pt x="100" y="148"/>
                  </a:cubicBezTo>
                  <a:cubicBezTo>
                    <a:pt x="106" y="162"/>
                    <a:pt x="112" y="171"/>
                    <a:pt x="127" y="177"/>
                  </a:cubicBezTo>
                  <a:cubicBezTo>
                    <a:pt x="144" y="183"/>
                    <a:pt x="173" y="176"/>
                    <a:pt x="180" y="160"/>
                  </a:cubicBezTo>
                  <a:cubicBezTo>
                    <a:pt x="187" y="157"/>
                    <a:pt x="195" y="153"/>
                    <a:pt x="197" y="146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7"/>
                    <a:pt x="225" y="147"/>
                    <a:pt x="225" y="147"/>
                  </a:cubicBezTo>
                  <a:cubicBezTo>
                    <a:pt x="230" y="147"/>
                    <a:pt x="233" y="148"/>
                    <a:pt x="238" y="150"/>
                  </a:cubicBezTo>
                  <a:cubicBezTo>
                    <a:pt x="245" y="150"/>
                    <a:pt x="245" y="150"/>
                    <a:pt x="245" y="150"/>
                  </a:cubicBezTo>
                  <a:cubicBezTo>
                    <a:pt x="245" y="153"/>
                    <a:pt x="245" y="153"/>
                    <a:pt x="245" y="153"/>
                  </a:cubicBezTo>
                  <a:cubicBezTo>
                    <a:pt x="267" y="153"/>
                    <a:pt x="267" y="153"/>
                    <a:pt x="267" y="153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269" y="149"/>
                    <a:pt x="269" y="149"/>
                    <a:pt x="269" y="149"/>
                  </a:cubicBezTo>
                  <a:cubicBezTo>
                    <a:pt x="278" y="156"/>
                    <a:pt x="278" y="156"/>
                    <a:pt x="278" y="156"/>
                  </a:cubicBezTo>
                  <a:cubicBezTo>
                    <a:pt x="292" y="179"/>
                    <a:pt x="321" y="184"/>
                    <a:pt x="345" y="173"/>
                  </a:cubicBezTo>
                  <a:cubicBezTo>
                    <a:pt x="360" y="165"/>
                    <a:pt x="364" y="144"/>
                    <a:pt x="364" y="144"/>
                  </a:cubicBezTo>
                  <a:cubicBezTo>
                    <a:pt x="373" y="144"/>
                    <a:pt x="373" y="144"/>
                    <a:pt x="373" y="144"/>
                  </a:cubicBezTo>
                  <a:cubicBezTo>
                    <a:pt x="376" y="143"/>
                    <a:pt x="376" y="143"/>
                    <a:pt x="376" y="143"/>
                  </a:cubicBezTo>
                  <a:cubicBezTo>
                    <a:pt x="376" y="146"/>
                    <a:pt x="376" y="146"/>
                    <a:pt x="376" y="146"/>
                  </a:cubicBezTo>
                  <a:cubicBezTo>
                    <a:pt x="378" y="148"/>
                    <a:pt x="378" y="148"/>
                    <a:pt x="378" y="148"/>
                  </a:cubicBezTo>
                  <a:cubicBezTo>
                    <a:pt x="395" y="148"/>
                    <a:pt x="395" y="148"/>
                    <a:pt x="395" y="148"/>
                  </a:cubicBezTo>
                  <a:cubicBezTo>
                    <a:pt x="395" y="136"/>
                    <a:pt x="395" y="136"/>
                    <a:pt x="395" y="136"/>
                  </a:cubicBezTo>
                  <a:cubicBezTo>
                    <a:pt x="395" y="136"/>
                    <a:pt x="401" y="137"/>
                    <a:pt x="403" y="137"/>
                  </a:cubicBezTo>
                  <a:cubicBezTo>
                    <a:pt x="405" y="137"/>
                    <a:pt x="422" y="127"/>
                    <a:pt x="422" y="127"/>
                  </a:cubicBezTo>
                  <a:cubicBezTo>
                    <a:pt x="422" y="127"/>
                    <a:pt x="422" y="113"/>
                    <a:pt x="421" y="111"/>
                  </a:cubicBezTo>
                  <a:close/>
                  <a:moveTo>
                    <a:pt x="213" y="23"/>
                  </a:moveTo>
                  <a:cubicBezTo>
                    <a:pt x="210" y="34"/>
                    <a:pt x="210" y="34"/>
                    <a:pt x="210" y="34"/>
                  </a:cubicBezTo>
                  <a:cubicBezTo>
                    <a:pt x="210" y="23"/>
                    <a:pt x="210" y="23"/>
                    <a:pt x="210" y="23"/>
                  </a:cubicBezTo>
                  <a:lnTo>
                    <a:pt x="213" y="23"/>
                  </a:lnTo>
                  <a:close/>
                  <a:moveTo>
                    <a:pt x="216" y="16"/>
                  </a:moveTo>
                  <a:cubicBezTo>
                    <a:pt x="223" y="16"/>
                    <a:pt x="223" y="16"/>
                    <a:pt x="223" y="16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04" y="59"/>
                    <a:pt x="204" y="59"/>
                    <a:pt x="204" y="59"/>
                  </a:cubicBezTo>
                  <a:cubicBezTo>
                    <a:pt x="210" y="37"/>
                    <a:pt x="216" y="16"/>
                    <a:pt x="216" y="16"/>
                  </a:cubicBezTo>
                  <a:close/>
                  <a:moveTo>
                    <a:pt x="210" y="79"/>
                  </a:moveTo>
                  <a:cubicBezTo>
                    <a:pt x="210" y="79"/>
                    <a:pt x="209" y="68"/>
                    <a:pt x="206" y="63"/>
                  </a:cubicBezTo>
                  <a:cubicBezTo>
                    <a:pt x="223" y="55"/>
                    <a:pt x="223" y="55"/>
                    <a:pt x="223" y="55"/>
                  </a:cubicBezTo>
                  <a:cubicBezTo>
                    <a:pt x="223" y="78"/>
                    <a:pt x="223" y="78"/>
                    <a:pt x="223" y="78"/>
                  </a:cubicBezTo>
                  <a:lnTo>
                    <a:pt x="210" y="79"/>
                  </a:lnTo>
                  <a:close/>
                  <a:moveTo>
                    <a:pt x="112" y="77"/>
                  </a:moveTo>
                  <a:cubicBezTo>
                    <a:pt x="108" y="77"/>
                    <a:pt x="108" y="77"/>
                    <a:pt x="108" y="77"/>
                  </a:cubicBezTo>
                  <a:cubicBezTo>
                    <a:pt x="108" y="72"/>
                    <a:pt x="108" y="72"/>
                    <a:pt x="108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8" y="71"/>
                    <a:pt x="108" y="70"/>
                    <a:pt x="106" y="70"/>
                  </a:cubicBezTo>
                  <a:cubicBezTo>
                    <a:pt x="106" y="67"/>
                    <a:pt x="106" y="67"/>
                    <a:pt x="106" y="67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2" y="68"/>
                    <a:pt x="131" y="70"/>
                    <a:pt x="131" y="71"/>
                  </a:cubicBezTo>
                  <a:cubicBezTo>
                    <a:pt x="132" y="71"/>
                    <a:pt x="132" y="71"/>
                    <a:pt x="132" y="71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1" y="77"/>
                    <a:pt x="131" y="78"/>
                    <a:pt x="132" y="79"/>
                  </a:cubicBezTo>
                  <a:cubicBezTo>
                    <a:pt x="124" y="82"/>
                    <a:pt x="121" y="84"/>
                    <a:pt x="116" y="89"/>
                  </a:cubicBezTo>
                  <a:cubicBezTo>
                    <a:pt x="115" y="86"/>
                    <a:pt x="114" y="81"/>
                    <a:pt x="112" y="77"/>
                  </a:cubicBezTo>
                  <a:close/>
                  <a:moveTo>
                    <a:pt x="139" y="158"/>
                  </a:moveTo>
                  <a:cubicBezTo>
                    <a:pt x="129" y="158"/>
                    <a:pt x="120" y="149"/>
                    <a:pt x="120" y="138"/>
                  </a:cubicBezTo>
                  <a:cubicBezTo>
                    <a:pt x="120" y="127"/>
                    <a:pt x="129" y="118"/>
                    <a:pt x="139" y="118"/>
                  </a:cubicBezTo>
                  <a:cubicBezTo>
                    <a:pt x="150" y="118"/>
                    <a:pt x="159" y="127"/>
                    <a:pt x="159" y="138"/>
                  </a:cubicBezTo>
                  <a:cubicBezTo>
                    <a:pt x="159" y="149"/>
                    <a:pt x="150" y="158"/>
                    <a:pt x="139" y="158"/>
                  </a:cubicBezTo>
                  <a:close/>
                  <a:moveTo>
                    <a:pt x="220" y="120"/>
                  </a:moveTo>
                  <a:cubicBezTo>
                    <a:pt x="220" y="112"/>
                    <a:pt x="220" y="112"/>
                    <a:pt x="220" y="112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1" y="110"/>
                    <a:pt x="221" y="110"/>
                    <a:pt x="221" y="110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27" y="110"/>
                    <a:pt x="230" y="110"/>
                    <a:pt x="234" y="110"/>
                  </a:cubicBezTo>
                  <a:cubicBezTo>
                    <a:pt x="234" y="112"/>
                    <a:pt x="234" y="112"/>
                    <a:pt x="234" y="112"/>
                  </a:cubicBezTo>
                  <a:cubicBezTo>
                    <a:pt x="235" y="112"/>
                    <a:pt x="235" y="112"/>
                    <a:pt x="235" y="112"/>
                  </a:cubicBezTo>
                  <a:cubicBezTo>
                    <a:pt x="235" y="120"/>
                    <a:pt x="235" y="120"/>
                    <a:pt x="235" y="120"/>
                  </a:cubicBezTo>
                  <a:cubicBezTo>
                    <a:pt x="234" y="120"/>
                    <a:pt x="234" y="120"/>
                    <a:pt x="234" y="120"/>
                  </a:cubicBezTo>
                  <a:cubicBezTo>
                    <a:pt x="234" y="123"/>
                    <a:pt x="234" y="123"/>
                    <a:pt x="234" y="123"/>
                  </a:cubicBezTo>
                  <a:cubicBezTo>
                    <a:pt x="231" y="123"/>
                    <a:pt x="229" y="123"/>
                    <a:pt x="228" y="126"/>
                  </a:cubicBezTo>
                  <a:cubicBezTo>
                    <a:pt x="221" y="126"/>
                    <a:pt x="221" y="126"/>
                    <a:pt x="221" y="126"/>
                  </a:cubicBezTo>
                  <a:cubicBezTo>
                    <a:pt x="221" y="120"/>
                    <a:pt x="221" y="120"/>
                    <a:pt x="221" y="120"/>
                  </a:cubicBezTo>
                  <a:lnTo>
                    <a:pt x="220" y="120"/>
                  </a:lnTo>
                  <a:close/>
                  <a:moveTo>
                    <a:pt x="236" y="134"/>
                  </a:moveTo>
                  <a:cubicBezTo>
                    <a:pt x="232" y="135"/>
                    <a:pt x="229" y="136"/>
                    <a:pt x="226" y="137"/>
                  </a:cubicBezTo>
                  <a:cubicBezTo>
                    <a:pt x="225" y="137"/>
                    <a:pt x="221" y="134"/>
                    <a:pt x="222" y="133"/>
                  </a:cubicBezTo>
                  <a:cubicBezTo>
                    <a:pt x="236" y="133"/>
                    <a:pt x="236" y="133"/>
                    <a:pt x="236" y="133"/>
                  </a:cubicBezTo>
                  <a:lnTo>
                    <a:pt x="236" y="134"/>
                  </a:lnTo>
                  <a:close/>
                  <a:moveTo>
                    <a:pt x="253" y="47"/>
                  </a:moveTo>
                  <a:cubicBezTo>
                    <a:pt x="253" y="48"/>
                    <a:pt x="252" y="49"/>
                    <a:pt x="251" y="49"/>
                  </a:cubicBezTo>
                  <a:cubicBezTo>
                    <a:pt x="236" y="49"/>
                    <a:pt x="236" y="49"/>
                    <a:pt x="236" y="49"/>
                  </a:cubicBezTo>
                  <a:cubicBezTo>
                    <a:pt x="234" y="49"/>
                    <a:pt x="233" y="48"/>
                    <a:pt x="233" y="47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3" y="16"/>
                    <a:pt x="234" y="14"/>
                    <a:pt x="236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2" y="14"/>
                    <a:pt x="253" y="16"/>
                    <a:pt x="253" y="17"/>
                  </a:cubicBezTo>
                  <a:lnTo>
                    <a:pt x="253" y="47"/>
                  </a:lnTo>
                  <a:close/>
                  <a:moveTo>
                    <a:pt x="272" y="48"/>
                  </a:moveTo>
                  <a:cubicBezTo>
                    <a:pt x="270" y="49"/>
                    <a:pt x="270" y="49"/>
                    <a:pt x="270" y="49"/>
                  </a:cubicBezTo>
                  <a:cubicBezTo>
                    <a:pt x="270" y="49"/>
                    <a:pt x="270" y="48"/>
                    <a:pt x="270" y="48"/>
                  </a:cubicBezTo>
                  <a:cubicBezTo>
                    <a:pt x="268" y="48"/>
                    <a:pt x="268" y="48"/>
                    <a:pt x="268" y="48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72" y="14"/>
                    <a:pt x="272" y="14"/>
                    <a:pt x="272" y="14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3"/>
                    <a:pt x="274" y="33"/>
                    <a:pt x="274" y="33"/>
                  </a:cubicBezTo>
                  <a:cubicBezTo>
                    <a:pt x="274" y="33"/>
                    <a:pt x="274" y="33"/>
                    <a:pt x="274" y="33"/>
                  </a:cubicBezTo>
                  <a:cubicBezTo>
                    <a:pt x="276" y="48"/>
                    <a:pt x="276" y="48"/>
                    <a:pt x="276" y="48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2" y="48"/>
                    <a:pt x="272" y="48"/>
                    <a:pt x="272" y="48"/>
                  </a:cubicBezTo>
                  <a:close/>
                  <a:moveTo>
                    <a:pt x="277" y="53"/>
                  </a:moveTo>
                  <a:cubicBezTo>
                    <a:pt x="277" y="46"/>
                    <a:pt x="275" y="28"/>
                    <a:pt x="275" y="33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87" y="53"/>
                    <a:pt x="287" y="53"/>
                    <a:pt x="287" y="53"/>
                  </a:cubicBezTo>
                  <a:lnTo>
                    <a:pt x="277" y="53"/>
                  </a:lnTo>
                  <a:close/>
                  <a:moveTo>
                    <a:pt x="288" y="40"/>
                  </a:moveTo>
                  <a:cubicBezTo>
                    <a:pt x="288" y="33"/>
                    <a:pt x="288" y="33"/>
                    <a:pt x="288" y="33"/>
                  </a:cubicBezTo>
                  <a:cubicBezTo>
                    <a:pt x="288" y="33"/>
                    <a:pt x="292" y="33"/>
                    <a:pt x="290" y="34"/>
                  </a:cubicBezTo>
                  <a:cubicBezTo>
                    <a:pt x="289" y="35"/>
                    <a:pt x="289" y="39"/>
                    <a:pt x="289" y="40"/>
                  </a:cubicBezTo>
                  <a:lnTo>
                    <a:pt x="288" y="40"/>
                  </a:lnTo>
                  <a:close/>
                  <a:moveTo>
                    <a:pt x="322" y="158"/>
                  </a:moveTo>
                  <a:cubicBezTo>
                    <a:pt x="311" y="158"/>
                    <a:pt x="301" y="149"/>
                    <a:pt x="301" y="137"/>
                  </a:cubicBezTo>
                  <a:cubicBezTo>
                    <a:pt x="301" y="125"/>
                    <a:pt x="311" y="116"/>
                    <a:pt x="322" y="116"/>
                  </a:cubicBezTo>
                  <a:cubicBezTo>
                    <a:pt x="333" y="116"/>
                    <a:pt x="342" y="125"/>
                    <a:pt x="342" y="137"/>
                  </a:cubicBezTo>
                  <a:cubicBezTo>
                    <a:pt x="342" y="149"/>
                    <a:pt x="333" y="158"/>
                    <a:pt x="322" y="158"/>
                  </a:cubicBezTo>
                  <a:close/>
                  <a:moveTo>
                    <a:pt x="392" y="145"/>
                  </a:moveTo>
                  <a:cubicBezTo>
                    <a:pt x="379" y="145"/>
                    <a:pt x="379" y="145"/>
                    <a:pt x="379" y="145"/>
                  </a:cubicBezTo>
                  <a:cubicBezTo>
                    <a:pt x="379" y="142"/>
                    <a:pt x="379" y="142"/>
                    <a:pt x="379" y="142"/>
                  </a:cubicBezTo>
                  <a:cubicBezTo>
                    <a:pt x="392" y="135"/>
                    <a:pt x="392" y="135"/>
                    <a:pt x="392" y="135"/>
                  </a:cubicBezTo>
                  <a:lnTo>
                    <a:pt x="392" y="145"/>
                  </a:lnTo>
                  <a:close/>
                  <a:moveTo>
                    <a:pt x="399" y="102"/>
                  </a:moveTo>
                  <a:cubicBezTo>
                    <a:pt x="397" y="88"/>
                    <a:pt x="397" y="88"/>
                    <a:pt x="397" y="88"/>
                  </a:cubicBezTo>
                  <a:cubicBezTo>
                    <a:pt x="402" y="87"/>
                    <a:pt x="399" y="102"/>
                    <a:pt x="399" y="10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692" name="Oval 1369">
              <a:extLst>
                <a:ext uri="{FF2B5EF4-FFF2-40B4-BE49-F238E27FC236}">
                  <a16:creationId xmlns:a16="http://schemas.microsoft.com/office/drawing/2014/main" id="{2B985965-7BBA-4613-9D6D-586743CFE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49312" y="3486151"/>
              <a:ext cx="82550" cy="825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693" name="Oval 1370">
              <a:extLst>
                <a:ext uri="{FF2B5EF4-FFF2-40B4-BE49-F238E27FC236}">
                  <a16:creationId xmlns:a16="http://schemas.microsoft.com/office/drawing/2014/main" id="{69A4C3AF-605E-443F-9A5A-C1CE53E02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3512" y="3481388"/>
              <a:ext cx="82550" cy="825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694" name="Freeform 1371">
              <a:extLst>
                <a:ext uri="{FF2B5EF4-FFF2-40B4-BE49-F238E27FC236}">
                  <a16:creationId xmlns:a16="http://schemas.microsoft.com/office/drawing/2014/main" id="{C66B1918-04BA-45C6-AFD9-1C763EEB5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0750" y="3276601"/>
              <a:ext cx="82550" cy="222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1"/>
                </a:cxn>
                <a:cxn ang="0">
                  <a:pos x="3" y="6"/>
                </a:cxn>
                <a:cxn ang="0">
                  <a:pos x="22" y="5"/>
                </a:cxn>
                <a:cxn ang="0">
                  <a:pos x="22" y="0"/>
                </a:cxn>
              </a:cxnLst>
              <a:rect l="0" t="0" r="r" b="b"/>
              <a:pathLst>
                <a:path w="22" h="6">
                  <a:moveTo>
                    <a:pt x="2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4"/>
                    <a:pt x="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3"/>
                    <a:pt x="21" y="2"/>
                    <a:pt x="2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695" name="Rectangle 1372">
              <a:extLst>
                <a:ext uri="{FF2B5EF4-FFF2-40B4-BE49-F238E27FC236}">
                  <a16:creationId xmlns:a16="http://schemas.microsoft.com/office/drawing/2014/main" id="{890ACD9E-0323-4AAD-A285-CE4C1F6D8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1650" y="3429001"/>
              <a:ext cx="49213" cy="301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696" name="Freeform 1373">
              <a:extLst>
                <a:ext uri="{FF2B5EF4-FFF2-40B4-BE49-F238E27FC236}">
                  <a16:creationId xmlns:a16="http://schemas.microsoft.com/office/drawing/2014/main" id="{C3371A2B-FE0A-43E5-8EFF-C086DF49F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7500" y="3125788"/>
              <a:ext cx="14288" cy="63500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17"/>
                </a:cxn>
                <a:cxn ang="0">
                  <a:pos x="2" y="17"/>
                </a:cxn>
                <a:cxn ang="0">
                  <a:pos x="2" y="5"/>
                </a:cxn>
              </a:cxnLst>
              <a:rect l="0" t="0" r="r" b="b"/>
              <a:pathLst>
                <a:path w="4" h="17">
                  <a:moveTo>
                    <a:pt x="2" y="5"/>
                  </a:moveTo>
                  <a:cubicBezTo>
                    <a:pt x="2" y="4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3"/>
                    <a:pt x="0" y="4"/>
                  </a:cubicBezTo>
                  <a:cubicBezTo>
                    <a:pt x="0" y="5"/>
                    <a:pt x="0" y="15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5"/>
                    <a:pt x="2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FF64C91-7D76-4D4C-9D64-1BEC281E3D9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841" y="3803439"/>
            <a:ext cx="1007399" cy="1541912"/>
          </a:xfrm>
          <a:prstGeom prst="rect">
            <a:avLst/>
          </a:prstGeom>
        </p:spPr>
      </p:pic>
      <p:sp>
        <p:nvSpPr>
          <p:cNvPr id="697" name="Titre 5">
            <a:extLst>
              <a:ext uri="{FF2B5EF4-FFF2-40B4-BE49-F238E27FC236}">
                <a16:creationId xmlns:a16="http://schemas.microsoft.com/office/drawing/2014/main" id="{B67C28A2-E973-4B90-AAC5-DA07996C25DF}"/>
              </a:ext>
            </a:extLst>
          </p:cNvPr>
          <p:cNvSpPr txBox="1">
            <a:spLocks/>
          </p:cNvSpPr>
          <p:nvPr/>
        </p:nvSpPr>
        <p:spPr>
          <a:xfrm>
            <a:off x="440507" y="7268"/>
            <a:ext cx="11319933" cy="999065"/>
          </a:xfrm>
          <a:prstGeom prst="rect">
            <a:avLst/>
          </a:prstGeom>
        </p:spPr>
        <p:txBody>
          <a:bodyPr vert="horz" lIns="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933" dirty="0">
                <a:solidFill>
                  <a:srgbClr val="122F53"/>
                </a:solidFill>
                <a:latin typeface="Century Gothic"/>
              </a:rPr>
              <a:t>Saft Off-road Mobility</a:t>
            </a:r>
            <a:br>
              <a:rPr lang="en-US" sz="2933" dirty="0">
                <a:solidFill>
                  <a:srgbClr val="122F53"/>
                </a:solidFill>
                <a:latin typeface="Century Gothic"/>
              </a:rPr>
            </a:br>
            <a:r>
              <a:rPr lang="en-US" sz="2667" dirty="0">
                <a:solidFill>
                  <a:srgbClr val="008FC2"/>
                </a:solidFill>
                <a:latin typeface="Century Gothic"/>
              </a:rPr>
              <a:t>Which market we are addressing? </a:t>
            </a:r>
            <a:endParaRPr lang="fr-FR" sz="2933" dirty="0">
              <a:solidFill>
                <a:srgbClr val="008FC2"/>
              </a:solidFill>
              <a:latin typeface="Century Gothic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9B88CBC-BA2B-40BD-B364-03427740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21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9527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6FB996ED-9CA7-489C-8998-681CB75617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Diapositive think-cell" r:id="rId6" imgW="383" imgH="384" progId="TCLayout.ActiveDocument.1">
                  <p:embed/>
                </p:oleObj>
              </mc:Choice>
              <mc:Fallback>
                <p:oleObj name="Diapositive think-cell" r:id="rId6" imgW="383" imgH="384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6FB996ED-9CA7-489C-8998-681CB7561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6B14E87-2ECC-4409-828B-609F28ED1F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70">
              <a:spcBef>
                <a:spcPct val="0"/>
              </a:spcBef>
              <a:spcAft>
                <a:spcPct val="0"/>
              </a:spcAft>
            </a:pPr>
            <a:endParaRPr lang="en-US" sz="2667" b="1" i="1" dirty="0">
              <a:solidFill>
                <a:prstClr val="white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CELL LINE UP</a:t>
            </a:r>
            <a:br>
              <a:rPr lang="en-US" dirty="0"/>
            </a:br>
            <a:r>
              <a:rPr lang="en-US" sz="2667" i="1" dirty="0">
                <a:solidFill>
                  <a:schemeClr val="accent1"/>
                </a:solidFill>
              </a:rPr>
              <a:t>Saft Li-ion cells offer – Industrial cells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AD6AC9-4F77-419D-832E-743E4B5DFA75}"/>
              </a:ext>
            </a:extLst>
          </p:cNvPr>
          <p:cNvSpPr/>
          <p:nvPr/>
        </p:nvSpPr>
        <p:spPr>
          <a:xfrm>
            <a:off x="5886301" y="1039693"/>
            <a:ext cx="2805020" cy="377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defTabSz="1216923">
              <a:spcAft>
                <a:spcPts val="267"/>
              </a:spcAft>
              <a:buSzPct val="160000"/>
              <a:defRPr/>
            </a:pPr>
            <a:r>
              <a:rPr lang="en-US" sz="1600" b="1" dirty="0">
                <a:solidFill>
                  <a:prstClr val="white"/>
                </a:solidFill>
                <a:latin typeface="Century Gothic"/>
              </a:rPr>
              <a:t>SLFP – SUPERPHOSPHATE</a:t>
            </a:r>
            <a:r>
              <a:rPr lang="en-US" sz="1600" b="1" baseline="30000" dirty="0">
                <a:solidFill>
                  <a:prstClr val="white"/>
                </a:solidFill>
                <a:latin typeface="Century Gothic"/>
              </a:rPr>
              <a:t>TM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DBA9ED0D-B6AB-4A19-B0B7-F74E43E40B40}"/>
              </a:ext>
            </a:extLst>
          </p:cNvPr>
          <p:cNvSpPr txBox="1">
            <a:spLocks/>
          </p:cNvSpPr>
          <p:nvPr/>
        </p:nvSpPr>
        <p:spPr>
          <a:xfrm>
            <a:off x="5651232" y="1540664"/>
            <a:ext cx="6005059" cy="1226243"/>
          </a:xfrm>
          <a:prstGeom prst="rect">
            <a:avLst/>
          </a:prstGeom>
        </p:spPr>
        <p:txBody>
          <a:bodyPr vert="horz" lIns="0" tIns="60960" rIns="121920" bIns="60960" rtlCol="0" anchor="t">
            <a:noAutofit/>
          </a:bodyPr>
          <a:lstStyle/>
          <a:p>
            <a:pPr defTabSz="1216923">
              <a:spcAft>
                <a:spcPts val="267"/>
              </a:spcAft>
              <a:buSzPct val="160000"/>
              <a:tabLst>
                <a:tab pos="1312301" algn="l"/>
                <a:tab pos="1676358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VL30PFe	</a:t>
            </a:r>
            <a:r>
              <a:rPr lang="en-US" sz="1600" b="1" dirty="0">
                <a:solidFill>
                  <a:srgbClr val="20BC0F"/>
                </a:solidFill>
                <a:latin typeface="Century Gothic"/>
              </a:rPr>
              <a:t>OFF-ROAD MOBILITY </a:t>
            </a:r>
            <a:r>
              <a:rPr lang="en-US" sz="1600" i="1" dirty="0">
                <a:solidFill>
                  <a:prstClr val="black"/>
                </a:solidFill>
                <a:latin typeface="Century Gothic"/>
              </a:rPr>
              <a:t>(application up to -25°C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)</a:t>
            </a:r>
          </a:p>
          <a:p>
            <a:pPr defTabSz="1216923">
              <a:spcAft>
                <a:spcPts val="267"/>
              </a:spcAft>
              <a:buSzPct val="160000"/>
              <a:tabLst>
                <a:tab pos="1312301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VL30AFe	</a:t>
            </a:r>
            <a:r>
              <a:rPr lang="en-US" sz="1600" b="1" dirty="0">
                <a:solidFill>
                  <a:srgbClr val="20BC0F"/>
                </a:solidFill>
                <a:latin typeface="Century Gothic"/>
              </a:rPr>
              <a:t>OFF-ROAD MOBILITY</a:t>
            </a: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1600" i="1" dirty="0">
                <a:solidFill>
                  <a:prstClr val="black"/>
                </a:solidFill>
                <a:latin typeface="Century Gothic"/>
              </a:rPr>
              <a:t>(application up to -40°C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)</a:t>
            </a:r>
            <a:endParaRPr lang="en-US" sz="1600" b="1" dirty="0">
              <a:solidFill>
                <a:prstClr val="black"/>
              </a:solidFill>
              <a:latin typeface="Century Gothic"/>
            </a:endParaRPr>
          </a:p>
          <a:p>
            <a:pPr defTabSz="1216923">
              <a:spcAft>
                <a:spcPts val="267"/>
              </a:spcAft>
              <a:buSzPct val="160000"/>
              <a:tabLst>
                <a:tab pos="1312301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VL41MFe</a:t>
            </a:r>
            <a:r>
              <a:rPr lang="en-US" sz="1600" b="1" dirty="0">
                <a:solidFill>
                  <a:srgbClr val="20BC0F"/>
                </a:solidFill>
                <a:latin typeface="Century Gothic"/>
              </a:rPr>
              <a:t> 	OFF-ROAD MOBILITY </a:t>
            </a:r>
            <a:endParaRPr lang="en-US" sz="1600" b="1" dirty="0">
              <a:solidFill>
                <a:prstClr val="black"/>
              </a:solidFill>
              <a:latin typeface="Century Gothic"/>
            </a:endParaRPr>
          </a:p>
          <a:p>
            <a:pPr defTabSz="1216923">
              <a:spcAft>
                <a:spcPts val="267"/>
              </a:spcAft>
              <a:buSzPct val="160000"/>
              <a:tabLst>
                <a:tab pos="1312301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VL47EFe</a:t>
            </a:r>
            <a:r>
              <a:rPr lang="en-US" sz="1600" b="1" dirty="0">
                <a:solidFill>
                  <a:srgbClr val="20BC0F"/>
                </a:solidFill>
                <a:latin typeface="Century Gothic"/>
              </a:rPr>
              <a:t>	OFF-ROAD MOBILITY </a:t>
            </a:r>
            <a:endParaRPr lang="en-US" sz="16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3" name="Espace réservé du contenu 2"/>
          <p:cNvSpPr txBox="1">
            <a:spLocks/>
          </p:cNvSpPr>
          <p:nvPr/>
        </p:nvSpPr>
        <p:spPr>
          <a:xfrm>
            <a:off x="6047785" y="3037818"/>
            <a:ext cx="5382217" cy="20518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defTabSz="1219170">
              <a:lnSpc>
                <a:spcPts val="1600"/>
              </a:lnSpc>
              <a:spcAft>
                <a:spcPts val="400"/>
              </a:spcAft>
            </a:pPr>
            <a:r>
              <a:rPr lang="en-US" altLang="fr-FR" sz="1600" dirty="0">
                <a:solidFill>
                  <a:srgbClr val="008FC2"/>
                </a:solidFill>
                <a:latin typeface="Century Gothic"/>
                <a:cs typeface="Arial" pitchFamily="34" charset="0"/>
              </a:rPr>
              <a:t>Cells are also used in military &amp; medical applications</a:t>
            </a:r>
          </a:p>
        </p:txBody>
      </p:sp>
      <p:cxnSp>
        <p:nvCxnSpPr>
          <p:cNvPr id="83" name="Connecteur droit 82"/>
          <p:cNvCxnSpPr/>
          <p:nvPr/>
        </p:nvCxnSpPr>
        <p:spPr>
          <a:xfrm>
            <a:off x="6047784" y="2856568"/>
            <a:ext cx="672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5556369" y="1037717"/>
            <a:ext cx="5975233" cy="4279619"/>
          </a:xfrm>
          <a:prstGeom prst="rect">
            <a:avLst/>
          </a:prstGeom>
          <a:noFill/>
          <a:ln w="3175">
            <a:solidFill>
              <a:srgbClr val="008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90" name="Groupe 89"/>
          <p:cNvGrpSpPr/>
          <p:nvPr/>
        </p:nvGrpSpPr>
        <p:grpSpPr>
          <a:xfrm>
            <a:off x="568961" y="1354492"/>
            <a:ext cx="4821932" cy="4522715"/>
            <a:chOff x="236220" y="1008249"/>
            <a:chExt cx="3616449" cy="3392036"/>
          </a:xfrm>
        </p:grpSpPr>
        <p:sp>
          <p:nvSpPr>
            <p:cNvPr id="89" name="Triangle isocèle 88">
              <a:extLst>
                <a:ext uri="{FF2B5EF4-FFF2-40B4-BE49-F238E27FC236}">
                  <a16:creationId xmlns:a16="http://schemas.microsoft.com/office/drawing/2014/main" id="{028B203E-675C-421A-B094-428A14A1F480}"/>
                </a:ext>
              </a:extLst>
            </p:cNvPr>
            <p:cNvSpPr/>
            <p:nvPr/>
          </p:nvSpPr>
          <p:spPr>
            <a:xfrm rot="5400000">
              <a:off x="3519818" y="2579517"/>
              <a:ext cx="416202" cy="24950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35FBFBCE-D13E-4723-92BC-2814DEA4D25A}"/>
                </a:ext>
              </a:extLst>
            </p:cNvPr>
            <p:cNvSpPr/>
            <p:nvPr/>
          </p:nvSpPr>
          <p:spPr>
            <a:xfrm>
              <a:off x="236220" y="1008249"/>
              <a:ext cx="3392036" cy="339203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F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pic>
        <p:nvPicPr>
          <p:cNvPr id="91" name="Image 90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128518" y="2342365"/>
            <a:ext cx="3465013" cy="2524359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92AD6AC9-4F77-419D-832E-743E4B5DFA75}"/>
              </a:ext>
            </a:extLst>
          </p:cNvPr>
          <p:cNvSpPr/>
          <p:nvPr/>
        </p:nvSpPr>
        <p:spPr>
          <a:xfrm>
            <a:off x="5886301" y="3467933"/>
            <a:ext cx="2485540" cy="377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defTabSz="1216923">
              <a:spcAft>
                <a:spcPts val="267"/>
              </a:spcAft>
              <a:buSzPct val="160000"/>
              <a:defRPr/>
            </a:pPr>
            <a:r>
              <a:rPr lang="en-US" sz="1600" b="1" dirty="0">
                <a:solidFill>
                  <a:prstClr val="white"/>
                </a:solidFill>
                <a:latin typeface="Century Gothic"/>
              </a:rPr>
              <a:t>NMC Blend or NCA</a:t>
            </a:r>
          </a:p>
        </p:txBody>
      </p:sp>
      <p:sp>
        <p:nvSpPr>
          <p:cNvPr id="93" name="Espace réservé du contenu 2">
            <a:extLst>
              <a:ext uri="{FF2B5EF4-FFF2-40B4-BE49-F238E27FC236}">
                <a16:creationId xmlns:a16="http://schemas.microsoft.com/office/drawing/2014/main" id="{DBA9ED0D-B6AB-4A19-B0B7-F74E43E40B40}"/>
              </a:ext>
            </a:extLst>
          </p:cNvPr>
          <p:cNvSpPr txBox="1">
            <a:spLocks/>
          </p:cNvSpPr>
          <p:nvPr/>
        </p:nvSpPr>
        <p:spPr>
          <a:xfrm>
            <a:off x="6047784" y="3989224"/>
            <a:ext cx="5006296" cy="1212824"/>
          </a:xfrm>
          <a:prstGeom prst="rect">
            <a:avLst/>
          </a:prstGeom>
        </p:spPr>
        <p:txBody>
          <a:bodyPr vert="horz" lIns="0" tIns="60960" rIns="121920" bIns="60960" rtlCol="0" anchor="t">
            <a:noAutofit/>
          </a:bodyPr>
          <a:lstStyle/>
          <a:p>
            <a:pPr defTabSz="1216923">
              <a:spcAft>
                <a:spcPts val="267"/>
              </a:spcAft>
              <a:buSzPct val="160000"/>
              <a:tabLst>
                <a:tab pos="1672125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VL30P	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ESS </a:t>
            </a:r>
          </a:p>
          <a:p>
            <a:pPr defTabSz="1216923">
              <a:spcAft>
                <a:spcPts val="267"/>
              </a:spcAft>
              <a:buSzPct val="160000"/>
              <a:tabLst>
                <a:tab pos="1672125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VL30A	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AVIATION</a:t>
            </a:r>
            <a:endParaRPr lang="en-US" sz="1600" b="1" dirty="0">
              <a:solidFill>
                <a:prstClr val="black"/>
              </a:solidFill>
              <a:latin typeface="Century Gothic"/>
            </a:endParaRPr>
          </a:p>
          <a:p>
            <a:pPr defTabSz="1216923">
              <a:spcAft>
                <a:spcPts val="267"/>
              </a:spcAft>
              <a:buSzPct val="160000"/>
              <a:tabLst>
                <a:tab pos="1672125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VL41M</a:t>
            </a:r>
            <a:r>
              <a:rPr lang="en-US" sz="1600" b="1" dirty="0">
                <a:solidFill>
                  <a:srgbClr val="20BC0F"/>
                </a:solidFill>
                <a:latin typeface="Century Gothic"/>
              </a:rPr>
              <a:t> 	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ESS </a:t>
            </a:r>
          </a:p>
          <a:p>
            <a:pPr defTabSz="1216923">
              <a:spcAft>
                <a:spcPts val="267"/>
              </a:spcAft>
              <a:buSzPct val="160000"/>
              <a:tabLst>
                <a:tab pos="1672125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Century Gothic"/>
              </a:rPr>
              <a:t>VL45E</a:t>
            </a:r>
            <a:r>
              <a:rPr lang="en-US" sz="1600" b="1" dirty="0">
                <a:solidFill>
                  <a:srgbClr val="20BC0F"/>
                </a:solidFill>
                <a:latin typeface="Century Gothic"/>
              </a:rPr>
              <a:t>	</a:t>
            </a:r>
            <a:r>
              <a:rPr lang="en-US" sz="1600" dirty="0">
                <a:solidFill>
                  <a:prstClr val="black"/>
                </a:solidFill>
                <a:latin typeface="Century Gothic"/>
              </a:rPr>
              <a:t>ESS</a:t>
            </a:r>
            <a:endParaRPr lang="en-US" sz="1600" b="1" dirty="0">
              <a:solidFill>
                <a:srgbClr val="20BC0F"/>
              </a:solidFill>
              <a:latin typeface="Century Gothic"/>
            </a:endParaRPr>
          </a:p>
        </p:txBody>
      </p:sp>
      <p:grpSp>
        <p:nvGrpSpPr>
          <p:cNvPr id="16" name="Groupe 75"/>
          <p:cNvGrpSpPr/>
          <p:nvPr/>
        </p:nvGrpSpPr>
        <p:grpSpPr>
          <a:xfrm>
            <a:off x="7075484" y="4039424"/>
            <a:ext cx="262904" cy="262904"/>
            <a:chOff x="3657599" y="1163170"/>
            <a:chExt cx="252000" cy="252000"/>
          </a:xfrm>
        </p:grpSpPr>
        <p:sp>
          <p:nvSpPr>
            <p:cNvPr id="17" name="Ellipse 16"/>
            <p:cNvSpPr/>
            <p:nvPr/>
          </p:nvSpPr>
          <p:spPr>
            <a:xfrm>
              <a:off x="3657599" y="1163170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3689089" y="1182966"/>
              <a:ext cx="189021" cy="189948"/>
            </a:xfrm>
            <a:custGeom>
              <a:avLst/>
              <a:gdLst/>
              <a:ahLst/>
              <a:cxnLst>
                <a:cxn ang="0">
                  <a:pos x="1775" y="1886"/>
                </a:cxn>
                <a:cxn ang="0">
                  <a:pos x="1773" y="1384"/>
                </a:cxn>
                <a:cxn ang="0">
                  <a:pos x="1931" y="1396"/>
                </a:cxn>
                <a:cxn ang="0">
                  <a:pos x="1741" y="1067"/>
                </a:cxn>
                <a:cxn ang="0">
                  <a:pos x="1673" y="1210"/>
                </a:cxn>
                <a:cxn ang="0">
                  <a:pos x="1470" y="1443"/>
                </a:cxn>
                <a:cxn ang="0">
                  <a:pos x="1673" y="1402"/>
                </a:cxn>
                <a:cxn ang="0">
                  <a:pos x="1536" y="1989"/>
                </a:cxn>
                <a:cxn ang="0">
                  <a:pos x="1263" y="1135"/>
                </a:cxn>
                <a:cxn ang="0">
                  <a:pos x="1195" y="1170"/>
                </a:cxn>
                <a:cxn ang="0">
                  <a:pos x="1387" y="1081"/>
                </a:cxn>
                <a:cxn ang="0">
                  <a:pos x="1543" y="812"/>
                </a:cxn>
                <a:cxn ang="0">
                  <a:pos x="1180" y="181"/>
                </a:cxn>
                <a:cxn ang="0">
                  <a:pos x="936" y="36"/>
                </a:cxn>
                <a:cxn ang="0">
                  <a:pos x="859" y="647"/>
                </a:cxn>
                <a:cxn ang="0">
                  <a:pos x="412" y="949"/>
                </a:cxn>
                <a:cxn ang="0">
                  <a:pos x="922" y="889"/>
                </a:cxn>
                <a:cxn ang="0">
                  <a:pos x="514" y="1989"/>
                </a:cxn>
                <a:cxn ang="0">
                  <a:pos x="378" y="1402"/>
                </a:cxn>
                <a:cxn ang="0">
                  <a:pos x="567" y="1455"/>
                </a:cxn>
                <a:cxn ang="0">
                  <a:pos x="444" y="1325"/>
                </a:cxn>
                <a:cxn ang="0">
                  <a:pos x="343" y="1033"/>
                </a:cxn>
                <a:cxn ang="0">
                  <a:pos x="243" y="1325"/>
                </a:cxn>
                <a:cxn ang="0">
                  <a:pos x="154" y="1455"/>
                </a:cxn>
                <a:cxn ang="0">
                  <a:pos x="309" y="1886"/>
                </a:cxn>
                <a:cxn ang="0">
                  <a:pos x="34" y="1989"/>
                </a:cxn>
                <a:cxn ang="0">
                  <a:pos x="2014" y="2057"/>
                </a:cxn>
                <a:cxn ang="0">
                  <a:pos x="1189" y="736"/>
                </a:cxn>
                <a:cxn ang="0">
                  <a:pos x="1568" y="955"/>
                </a:cxn>
                <a:cxn ang="0">
                  <a:pos x="1428" y="1026"/>
                </a:cxn>
                <a:cxn ang="0">
                  <a:pos x="620" y="1026"/>
                </a:cxn>
                <a:cxn ang="0">
                  <a:pos x="480" y="955"/>
                </a:cxn>
                <a:cxn ang="0">
                  <a:pos x="907" y="815"/>
                </a:cxn>
                <a:cxn ang="0">
                  <a:pos x="343" y="1272"/>
                </a:cxn>
                <a:cxn ang="0">
                  <a:pos x="309" y="1306"/>
                </a:cxn>
                <a:cxn ang="0">
                  <a:pos x="412" y="1955"/>
                </a:cxn>
                <a:cxn ang="0">
                  <a:pos x="1195" y="1238"/>
                </a:cxn>
                <a:cxn ang="0">
                  <a:pos x="1126" y="1238"/>
                </a:cxn>
                <a:cxn ang="0">
                  <a:pos x="1126" y="1647"/>
                </a:cxn>
                <a:cxn ang="0">
                  <a:pos x="1126" y="1716"/>
                </a:cxn>
                <a:cxn ang="0">
                  <a:pos x="1126" y="1852"/>
                </a:cxn>
                <a:cxn ang="0">
                  <a:pos x="1126" y="1579"/>
                </a:cxn>
                <a:cxn ang="0">
                  <a:pos x="1195" y="1579"/>
                </a:cxn>
                <a:cxn ang="0">
                  <a:pos x="1126" y="1374"/>
                </a:cxn>
                <a:cxn ang="0">
                  <a:pos x="1126" y="1443"/>
                </a:cxn>
                <a:cxn ang="0">
                  <a:pos x="1112" y="166"/>
                </a:cxn>
                <a:cxn ang="0">
                  <a:pos x="1068" y="527"/>
                </a:cxn>
                <a:cxn ang="0">
                  <a:pos x="959" y="106"/>
                </a:cxn>
                <a:cxn ang="0">
                  <a:pos x="1024" y="589"/>
                </a:cxn>
                <a:cxn ang="0">
                  <a:pos x="1096" y="764"/>
                </a:cxn>
                <a:cxn ang="0">
                  <a:pos x="922" y="705"/>
                </a:cxn>
                <a:cxn ang="0">
                  <a:pos x="1058" y="1852"/>
                </a:cxn>
                <a:cxn ang="0">
                  <a:pos x="1024" y="862"/>
                </a:cxn>
                <a:cxn ang="0">
                  <a:pos x="922" y="1920"/>
                </a:cxn>
                <a:cxn ang="0">
                  <a:pos x="825" y="1989"/>
                </a:cxn>
                <a:cxn ang="0">
                  <a:pos x="1741" y="1306"/>
                </a:cxn>
                <a:cxn ang="0">
                  <a:pos x="1604" y="1989"/>
                </a:cxn>
                <a:cxn ang="0">
                  <a:pos x="1809" y="1989"/>
                </a:cxn>
              </a:cxnLst>
              <a:rect l="0" t="0" r="r" b="b"/>
              <a:pathLst>
                <a:path w="2048" h="2057">
                  <a:moveTo>
                    <a:pt x="2014" y="1989"/>
                  </a:moveTo>
                  <a:cubicBezTo>
                    <a:pt x="1877" y="1989"/>
                    <a:pt x="1877" y="1989"/>
                    <a:pt x="1877" y="1989"/>
                  </a:cubicBezTo>
                  <a:cubicBezTo>
                    <a:pt x="1877" y="1932"/>
                    <a:pt x="1831" y="1886"/>
                    <a:pt x="1775" y="1886"/>
                  </a:cubicBezTo>
                  <a:cubicBezTo>
                    <a:pt x="1741" y="1886"/>
                    <a:pt x="1741" y="1886"/>
                    <a:pt x="1741" y="1886"/>
                  </a:cubicBezTo>
                  <a:cubicBezTo>
                    <a:pt x="1741" y="1402"/>
                    <a:pt x="1741" y="1402"/>
                    <a:pt x="1741" y="1402"/>
                  </a:cubicBezTo>
                  <a:cubicBezTo>
                    <a:pt x="1752" y="1398"/>
                    <a:pt x="1763" y="1392"/>
                    <a:pt x="1773" y="1384"/>
                  </a:cubicBezTo>
                  <a:cubicBezTo>
                    <a:pt x="1897" y="1455"/>
                    <a:pt x="1897" y="1455"/>
                    <a:pt x="1897" y="1455"/>
                  </a:cubicBezTo>
                  <a:cubicBezTo>
                    <a:pt x="1913" y="1464"/>
                    <a:pt x="1934" y="1459"/>
                    <a:pt x="1943" y="1443"/>
                  </a:cubicBezTo>
                  <a:cubicBezTo>
                    <a:pt x="1953" y="1426"/>
                    <a:pt x="1947" y="1405"/>
                    <a:pt x="1931" y="1396"/>
                  </a:cubicBezTo>
                  <a:cubicBezTo>
                    <a:pt x="1807" y="1325"/>
                    <a:pt x="1807" y="1325"/>
                    <a:pt x="1807" y="1325"/>
                  </a:cubicBezTo>
                  <a:cubicBezTo>
                    <a:pt x="1817" y="1275"/>
                    <a:pt x="1789" y="1226"/>
                    <a:pt x="1741" y="1210"/>
                  </a:cubicBezTo>
                  <a:cubicBezTo>
                    <a:pt x="1741" y="1067"/>
                    <a:pt x="1741" y="1067"/>
                    <a:pt x="1741" y="1067"/>
                  </a:cubicBezTo>
                  <a:cubicBezTo>
                    <a:pt x="1741" y="1048"/>
                    <a:pt x="1726" y="1033"/>
                    <a:pt x="1707" y="1033"/>
                  </a:cubicBezTo>
                  <a:cubicBezTo>
                    <a:pt x="1688" y="1033"/>
                    <a:pt x="1673" y="1048"/>
                    <a:pt x="1673" y="1067"/>
                  </a:cubicBezTo>
                  <a:cubicBezTo>
                    <a:pt x="1673" y="1210"/>
                    <a:pt x="1673" y="1210"/>
                    <a:pt x="1673" y="1210"/>
                  </a:cubicBezTo>
                  <a:cubicBezTo>
                    <a:pt x="1625" y="1226"/>
                    <a:pt x="1596" y="1275"/>
                    <a:pt x="1606" y="1325"/>
                  </a:cubicBezTo>
                  <a:cubicBezTo>
                    <a:pt x="1483" y="1396"/>
                    <a:pt x="1483" y="1396"/>
                    <a:pt x="1483" y="1396"/>
                  </a:cubicBezTo>
                  <a:cubicBezTo>
                    <a:pt x="1466" y="1405"/>
                    <a:pt x="1461" y="1426"/>
                    <a:pt x="1470" y="1443"/>
                  </a:cubicBezTo>
                  <a:cubicBezTo>
                    <a:pt x="1480" y="1459"/>
                    <a:pt x="1500" y="1464"/>
                    <a:pt x="1517" y="1455"/>
                  </a:cubicBezTo>
                  <a:cubicBezTo>
                    <a:pt x="1641" y="1384"/>
                    <a:pt x="1641" y="1384"/>
                    <a:pt x="1641" y="1384"/>
                  </a:cubicBezTo>
                  <a:cubicBezTo>
                    <a:pt x="1650" y="1392"/>
                    <a:pt x="1661" y="1398"/>
                    <a:pt x="1673" y="1402"/>
                  </a:cubicBezTo>
                  <a:cubicBezTo>
                    <a:pt x="1673" y="1886"/>
                    <a:pt x="1673" y="1886"/>
                    <a:pt x="1673" y="1886"/>
                  </a:cubicBezTo>
                  <a:cubicBezTo>
                    <a:pt x="1638" y="1886"/>
                    <a:pt x="1638" y="1886"/>
                    <a:pt x="1638" y="1886"/>
                  </a:cubicBezTo>
                  <a:cubicBezTo>
                    <a:pt x="1582" y="1886"/>
                    <a:pt x="1536" y="1932"/>
                    <a:pt x="1536" y="1989"/>
                  </a:cubicBezTo>
                  <a:cubicBezTo>
                    <a:pt x="1430" y="1989"/>
                    <a:pt x="1430" y="1989"/>
                    <a:pt x="1430" y="1989"/>
                  </a:cubicBezTo>
                  <a:cubicBezTo>
                    <a:pt x="1414" y="1909"/>
                    <a:pt x="1344" y="1852"/>
                    <a:pt x="1263" y="1852"/>
                  </a:cubicBezTo>
                  <a:cubicBezTo>
                    <a:pt x="1263" y="1135"/>
                    <a:pt x="1263" y="1135"/>
                    <a:pt x="1263" y="1135"/>
                  </a:cubicBezTo>
                  <a:cubicBezTo>
                    <a:pt x="1263" y="1117"/>
                    <a:pt x="1248" y="1101"/>
                    <a:pt x="1229" y="1101"/>
                  </a:cubicBezTo>
                  <a:cubicBezTo>
                    <a:pt x="1210" y="1101"/>
                    <a:pt x="1195" y="1117"/>
                    <a:pt x="1195" y="1135"/>
                  </a:cubicBezTo>
                  <a:cubicBezTo>
                    <a:pt x="1195" y="1170"/>
                    <a:pt x="1195" y="1170"/>
                    <a:pt x="1195" y="1170"/>
                  </a:cubicBezTo>
                  <a:cubicBezTo>
                    <a:pt x="1126" y="1170"/>
                    <a:pt x="1126" y="1170"/>
                    <a:pt x="1126" y="1170"/>
                  </a:cubicBezTo>
                  <a:cubicBezTo>
                    <a:pt x="1126" y="889"/>
                    <a:pt x="1126" y="889"/>
                    <a:pt x="1126" y="889"/>
                  </a:cubicBezTo>
                  <a:cubicBezTo>
                    <a:pt x="1387" y="1081"/>
                    <a:pt x="1387" y="1081"/>
                    <a:pt x="1387" y="1081"/>
                  </a:cubicBezTo>
                  <a:cubicBezTo>
                    <a:pt x="1435" y="1116"/>
                    <a:pt x="1500" y="1121"/>
                    <a:pt x="1553" y="1093"/>
                  </a:cubicBezTo>
                  <a:cubicBezTo>
                    <a:pt x="1606" y="1065"/>
                    <a:pt x="1638" y="1009"/>
                    <a:pt x="1636" y="949"/>
                  </a:cubicBezTo>
                  <a:cubicBezTo>
                    <a:pt x="1634" y="889"/>
                    <a:pt x="1597" y="836"/>
                    <a:pt x="1543" y="812"/>
                  </a:cubicBezTo>
                  <a:cubicBezTo>
                    <a:pt x="1191" y="658"/>
                    <a:pt x="1191" y="658"/>
                    <a:pt x="1191" y="658"/>
                  </a:cubicBezTo>
                  <a:cubicBezTo>
                    <a:pt x="1184" y="621"/>
                    <a:pt x="1165" y="589"/>
                    <a:pt x="1137" y="565"/>
                  </a:cubicBezTo>
                  <a:cubicBezTo>
                    <a:pt x="1180" y="181"/>
                    <a:pt x="1180" y="181"/>
                    <a:pt x="1180" y="181"/>
                  </a:cubicBezTo>
                  <a:cubicBezTo>
                    <a:pt x="1180" y="176"/>
                    <a:pt x="1180" y="171"/>
                    <a:pt x="1180" y="166"/>
                  </a:cubicBezTo>
                  <a:cubicBezTo>
                    <a:pt x="1180" y="108"/>
                    <a:pt x="1148" y="54"/>
                    <a:pt x="1097" y="27"/>
                  </a:cubicBezTo>
                  <a:cubicBezTo>
                    <a:pt x="1046" y="0"/>
                    <a:pt x="984" y="4"/>
                    <a:pt x="936" y="36"/>
                  </a:cubicBezTo>
                  <a:cubicBezTo>
                    <a:pt x="888" y="69"/>
                    <a:pt x="862" y="125"/>
                    <a:pt x="869" y="183"/>
                  </a:cubicBezTo>
                  <a:cubicBezTo>
                    <a:pt x="911" y="564"/>
                    <a:pt x="911" y="564"/>
                    <a:pt x="911" y="564"/>
                  </a:cubicBezTo>
                  <a:cubicBezTo>
                    <a:pt x="886" y="586"/>
                    <a:pt x="868" y="615"/>
                    <a:pt x="859" y="647"/>
                  </a:cubicBezTo>
                  <a:cubicBezTo>
                    <a:pt x="858" y="651"/>
                    <a:pt x="858" y="654"/>
                    <a:pt x="857" y="658"/>
                  </a:cubicBezTo>
                  <a:cubicBezTo>
                    <a:pt x="505" y="812"/>
                    <a:pt x="505" y="812"/>
                    <a:pt x="505" y="812"/>
                  </a:cubicBezTo>
                  <a:cubicBezTo>
                    <a:pt x="450" y="836"/>
                    <a:pt x="414" y="889"/>
                    <a:pt x="412" y="949"/>
                  </a:cubicBezTo>
                  <a:cubicBezTo>
                    <a:pt x="410" y="1009"/>
                    <a:pt x="442" y="1065"/>
                    <a:pt x="495" y="1093"/>
                  </a:cubicBezTo>
                  <a:cubicBezTo>
                    <a:pt x="548" y="1121"/>
                    <a:pt x="613" y="1116"/>
                    <a:pt x="661" y="1081"/>
                  </a:cubicBezTo>
                  <a:cubicBezTo>
                    <a:pt x="922" y="889"/>
                    <a:pt x="922" y="889"/>
                    <a:pt x="922" y="889"/>
                  </a:cubicBezTo>
                  <a:cubicBezTo>
                    <a:pt x="922" y="1852"/>
                    <a:pt x="922" y="1852"/>
                    <a:pt x="922" y="1852"/>
                  </a:cubicBezTo>
                  <a:cubicBezTo>
                    <a:pt x="841" y="1852"/>
                    <a:pt x="771" y="1909"/>
                    <a:pt x="754" y="1989"/>
                  </a:cubicBezTo>
                  <a:cubicBezTo>
                    <a:pt x="514" y="1989"/>
                    <a:pt x="514" y="1989"/>
                    <a:pt x="514" y="1989"/>
                  </a:cubicBezTo>
                  <a:cubicBezTo>
                    <a:pt x="514" y="1932"/>
                    <a:pt x="468" y="1886"/>
                    <a:pt x="412" y="1886"/>
                  </a:cubicBezTo>
                  <a:cubicBezTo>
                    <a:pt x="378" y="1886"/>
                    <a:pt x="378" y="1886"/>
                    <a:pt x="378" y="1886"/>
                  </a:cubicBezTo>
                  <a:cubicBezTo>
                    <a:pt x="378" y="1402"/>
                    <a:pt x="378" y="1402"/>
                    <a:pt x="378" y="1402"/>
                  </a:cubicBezTo>
                  <a:cubicBezTo>
                    <a:pt x="389" y="1398"/>
                    <a:pt x="400" y="1392"/>
                    <a:pt x="410" y="1384"/>
                  </a:cubicBezTo>
                  <a:cubicBezTo>
                    <a:pt x="533" y="1455"/>
                    <a:pt x="533" y="1455"/>
                    <a:pt x="533" y="1455"/>
                  </a:cubicBezTo>
                  <a:cubicBezTo>
                    <a:pt x="544" y="1461"/>
                    <a:pt x="557" y="1461"/>
                    <a:pt x="567" y="1455"/>
                  </a:cubicBezTo>
                  <a:cubicBezTo>
                    <a:pt x="578" y="1449"/>
                    <a:pt x="585" y="1438"/>
                    <a:pt x="585" y="1425"/>
                  </a:cubicBezTo>
                  <a:cubicBezTo>
                    <a:pt x="585" y="1413"/>
                    <a:pt x="578" y="1402"/>
                    <a:pt x="567" y="1396"/>
                  </a:cubicBezTo>
                  <a:cubicBezTo>
                    <a:pt x="444" y="1325"/>
                    <a:pt x="444" y="1325"/>
                    <a:pt x="444" y="1325"/>
                  </a:cubicBezTo>
                  <a:cubicBezTo>
                    <a:pt x="454" y="1275"/>
                    <a:pt x="425" y="1226"/>
                    <a:pt x="378" y="1210"/>
                  </a:cubicBezTo>
                  <a:cubicBezTo>
                    <a:pt x="378" y="1067"/>
                    <a:pt x="378" y="1067"/>
                    <a:pt x="378" y="1067"/>
                  </a:cubicBezTo>
                  <a:cubicBezTo>
                    <a:pt x="378" y="1048"/>
                    <a:pt x="362" y="1033"/>
                    <a:pt x="343" y="1033"/>
                  </a:cubicBezTo>
                  <a:cubicBezTo>
                    <a:pt x="325" y="1033"/>
                    <a:pt x="309" y="1048"/>
                    <a:pt x="309" y="1067"/>
                  </a:cubicBezTo>
                  <a:cubicBezTo>
                    <a:pt x="309" y="1210"/>
                    <a:pt x="309" y="1210"/>
                    <a:pt x="309" y="1210"/>
                  </a:cubicBezTo>
                  <a:cubicBezTo>
                    <a:pt x="262" y="1226"/>
                    <a:pt x="233" y="1275"/>
                    <a:pt x="243" y="1325"/>
                  </a:cubicBezTo>
                  <a:cubicBezTo>
                    <a:pt x="119" y="1396"/>
                    <a:pt x="119" y="1396"/>
                    <a:pt x="119" y="1396"/>
                  </a:cubicBezTo>
                  <a:cubicBezTo>
                    <a:pt x="103" y="1405"/>
                    <a:pt x="98" y="1426"/>
                    <a:pt x="107" y="1443"/>
                  </a:cubicBezTo>
                  <a:cubicBezTo>
                    <a:pt x="116" y="1459"/>
                    <a:pt x="137" y="1464"/>
                    <a:pt x="154" y="1455"/>
                  </a:cubicBezTo>
                  <a:cubicBezTo>
                    <a:pt x="277" y="1384"/>
                    <a:pt x="277" y="1384"/>
                    <a:pt x="277" y="1384"/>
                  </a:cubicBezTo>
                  <a:cubicBezTo>
                    <a:pt x="287" y="1392"/>
                    <a:pt x="298" y="1398"/>
                    <a:pt x="309" y="1402"/>
                  </a:cubicBezTo>
                  <a:cubicBezTo>
                    <a:pt x="309" y="1886"/>
                    <a:pt x="309" y="1886"/>
                    <a:pt x="309" y="1886"/>
                  </a:cubicBezTo>
                  <a:cubicBezTo>
                    <a:pt x="275" y="1886"/>
                    <a:pt x="275" y="1886"/>
                    <a:pt x="275" y="1886"/>
                  </a:cubicBezTo>
                  <a:cubicBezTo>
                    <a:pt x="219" y="1886"/>
                    <a:pt x="173" y="1932"/>
                    <a:pt x="173" y="1989"/>
                  </a:cubicBezTo>
                  <a:cubicBezTo>
                    <a:pt x="34" y="1989"/>
                    <a:pt x="34" y="1989"/>
                    <a:pt x="34" y="1989"/>
                  </a:cubicBezTo>
                  <a:cubicBezTo>
                    <a:pt x="15" y="1989"/>
                    <a:pt x="0" y="2004"/>
                    <a:pt x="0" y="2023"/>
                  </a:cubicBezTo>
                  <a:cubicBezTo>
                    <a:pt x="0" y="2042"/>
                    <a:pt x="15" y="2057"/>
                    <a:pt x="34" y="2057"/>
                  </a:cubicBezTo>
                  <a:cubicBezTo>
                    <a:pt x="2014" y="2057"/>
                    <a:pt x="2014" y="2057"/>
                    <a:pt x="2014" y="2057"/>
                  </a:cubicBezTo>
                  <a:cubicBezTo>
                    <a:pt x="2033" y="2057"/>
                    <a:pt x="2048" y="2042"/>
                    <a:pt x="2048" y="2023"/>
                  </a:cubicBezTo>
                  <a:cubicBezTo>
                    <a:pt x="2048" y="2004"/>
                    <a:pt x="2033" y="1989"/>
                    <a:pt x="2014" y="1989"/>
                  </a:cubicBezTo>
                  <a:close/>
                  <a:moveTo>
                    <a:pt x="1189" y="736"/>
                  </a:moveTo>
                  <a:cubicBezTo>
                    <a:pt x="1189" y="734"/>
                    <a:pt x="1189" y="733"/>
                    <a:pt x="1190" y="732"/>
                  </a:cubicBezTo>
                  <a:cubicBezTo>
                    <a:pt x="1515" y="874"/>
                    <a:pt x="1515" y="874"/>
                    <a:pt x="1515" y="874"/>
                  </a:cubicBezTo>
                  <a:cubicBezTo>
                    <a:pt x="1547" y="888"/>
                    <a:pt x="1568" y="920"/>
                    <a:pt x="1568" y="955"/>
                  </a:cubicBezTo>
                  <a:cubicBezTo>
                    <a:pt x="1568" y="970"/>
                    <a:pt x="1564" y="986"/>
                    <a:pt x="1556" y="999"/>
                  </a:cubicBezTo>
                  <a:cubicBezTo>
                    <a:pt x="1544" y="1021"/>
                    <a:pt x="1522" y="1036"/>
                    <a:pt x="1498" y="1041"/>
                  </a:cubicBezTo>
                  <a:cubicBezTo>
                    <a:pt x="1473" y="1046"/>
                    <a:pt x="1448" y="1041"/>
                    <a:pt x="1428" y="1026"/>
                  </a:cubicBezTo>
                  <a:cubicBezTo>
                    <a:pt x="1141" y="815"/>
                    <a:pt x="1141" y="815"/>
                    <a:pt x="1141" y="815"/>
                  </a:cubicBezTo>
                  <a:cubicBezTo>
                    <a:pt x="1164" y="794"/>
                    <a:pt x="1181" y="766"/>
                    <a:pt x="1189" y="736"/>
                  </a:cubicBezTo>
                  <a:close/>
                  <a:moveTo>
                    <a:pt x="620" y="1026"/>
                  </a:moveTo>
                  <a:cubicBezTo>
                    <a:pt x="600" y="1041"/>
                    <a:pt x="575" y="1046"/>
                    <a:pt x="550" y="1041"/>
                  </a:cubicBezTo>
                  <a:cubicBezTo>
                    <a:pt x="525" y="1036"/>
                    <a:pt x="504" y="1021"/>
                    <a:pt x="492" y="999"/>
                  </a:cubicBezTo>
                  <a:cubicBezTo>
                    <a:pt x="484" y="985"/>
                    <a:pt x="480" y="970"/>
                    <a:pt x="480" y="955"/>
                  </a:cubicBezTo>
                  <a:cubicBezTo>
                    <a:pt x="480" y="920"/>
                    <a:pt x="501" y="888"/>
                    <a:pt x="533" y="874"/>
                  </a:cubicBezTo>
                  <a:cubicBezTo>
                    <a:pt x="859" y="731"/>
                    <a:pt x="859" y="731"/>
                    <a:pt x="859" y="731"/>
                  </a:cubicBezTo>
                  <a:cubicBezTo>
                    <a:pt x="866" y="764"/>
                    <a:pt x="882" y="793"/>
                    <a:pt x="907" y="815"/>
                  </a:cubicBezTo>
                  <a:lnTo>
                    <a:pt x="620" y="1026"/>
                  </a:lnTo>
                  <a:close/>
                  <a:moveTo>
                    <a:pt x="309" y="1306"/>
                  </a:moveTo>
                  <a:cubicBezTo>
                    <a:pt x="309" y="1287"/>
                    <a:pt x="325" y="1272"/>
                    <a:pt x="343" y="1272"/>
                  </a:cubicBezTo>
                  <a:cubicBezTo>
                    <a:pt x="362" y="1272"/>
                    <a:pt x="378" y="1287"/>
                    <a:pt x="378" y="1306"/>
                  </a:cubicBezTo>
                  <a:cubicBezTo>
                    <a:pt x="378" y="1325"/>
                    <a:pt x="362" y="1340"/>
                    <a:pt x="343" y="1340"/>
                  </a:cubicBezTo>
                  <a:cubicBezTo>
                    <a:pt x="325" y="1340"/>
                    <a:pt x="309" y="1325"/>
                    <a:pt x="309" y="1306"/>
                  </a:cubicBezTo>
                  <a:close/>
                  <a:moveTo>
                    <a:pt x="241" y="1989"/>
                  </a:moveTo>
                  <a:cubicBezTo>
                    <a:pt x="241" y="1970"/>
                    <a:pt x="256" y="1955"/>
                    <a:pt x="275" y="1955"/>
                  </a:cubicBezTo>
                  <a:cubicBezTo>
                    <a:pt x="412" y="1955"/>
                    <a:pt x="412" y="1955"/>
                    <a:pt x="412" y="1955"/>
                  </a:cubicBezTo>
                  <a:cubicBezTo>
                    <a:pt x="431" y="1955"/>
                    <a:pt x="446" y="1970"/>
                    <a:pt x="446" y="1989"/>
                  </a:cubicBezTo>
                  <a:lnTo>
                    <a:pt x="241" y="1989"/>
                  </a:lnTo>
                  <a:close/>
                  <a:moveTo>
                    <a:pt x="1195" y="1238"/>
                  </a:moveTo>
                  <a:cubicBezTo>
                    <a:pt x="1195" y="1306"/>
                    <a:pt x="1195" y="1306"/>
                    <a:pt x="1195" y="1306"/>
                  </a:cubicBezTo>
                  <a:cubicBezTo>
                    <a:pt x="1126" y="1306"/>
                    <a:pt x="1126" y="1306"/>
                    <a:pt x="1126" y="1306"/>
                  </a:cubicBezTo>
                  <a:cubicBezTo>
                    <a:pt x="1126" y="1238"/>
                    <a:pt x="1126" y="1238"/>
                    <a:pt x="1126" y="1238"/>
                  </a:cubicBezTo>
                  <a:lnTo>
                    <a:pt x="1195" y="1238"/>
                  </a:lnTo>
                  <a:close/>
                  <a:moveTo>
                    <a:pt x="1126" y="1716"/>
                  </a:moveTo>
                  <a:cubicBezTo>
                    <a:pt x="1126" y="1647"/>
                    <a:pt x="1126" y="1647"/>
                    <a:pt x="1126" y="1647"/>
                  </a:cubicBezTo>
                  <a:cubicBezTo>
                    <a:pt x="1195" y="1647"/>
                    <a:pt x="1195" y="1647"/>
                    <a:pt x="1195" y="1647"/>
                  </a:cubicBezTo>
                  <a:cubicBezTo>
                    <a:pt x="1195" y="1716"/>
                    <a:pt x="1195" y="1716"/>
                    <a:pt x="1195" y="1716"/>
                  </a:cubicBezTo>
                  <a:cubicBezTo>
                    <a:pt x="1126" y="1716"/>
                    <a:pt x="1126" y="1716"/>
                    <a:pt x="1126" y="1716"/>
                  </a:cubicBezTo>
                  <a:close/>
                  <a:moveTo>
                    <a:pt x="1195" y="1784"/>
                  </a:moveTo>
                  <a:cubicBezTo>
                    <a:pt x="1195" y="1852"/>
                    <a:pt x="1195" y="1852"/>
                    <a:pt x="1195" y="1852"/>
                  </a:cubicBezTo>
                  <a:cubicBezTo>
                    <a:pt x="1126" y="1852"/>
                    <a:pt x="1126" y="1852"/>
                    <a:pt x="1126" y="1852"/>
                  </a:cubicBezTo>
                  <a:cubicBezTo>
                    <a:pt x="1126" y="1784"/>
                    <a:pt x="1126" y="1784"/>
                    <a:pt x="1126" y="1784"/>
                  </a:cubicBezTo>
                  <a:lnTo>
                    <a:pt x="1195" y="1784"/>
                  </a:lnTo>
                  <a:close/>
                  <a:moveTo>
                    <a:pt x="1126" y="1579"/>
                  </a:moveTo>
                  <a:cubicBezTo>
                    <a:pt x="1126" y="1511"/>
                    <a:pt x="1126" y="1511"/>
                    <a:pt x="1126" y="1511"/>
                  </a:cubicBezTo>
                  <a:cubicBezTo>
                    <a:pt x="1195" y="1511"/>
                    <a:pt x="1195" y="1511"/>
                    <a:pt x="1195" y="1511"/>
                  </a:cubicBezTo>
                  <a:cubicBezTo>
                    <a:pt x="1195" y="1579"/>
                    <a:pt x="1195" y="1579"/>
                    <a:pt x="1195" y="1579"/>
                  </a:cubicBezTo>
                  <a:lnTo>
                    <a:pt x="1126" y="1579"/>
                  </a:lnTo>
                  <a:close/>
                  <a:moveTo>
                    <a:pt x="1126" y="1443"/>
                  </a:moveTo>
                  <a:cubicBezTo>
                    <a:pt x="1126" y="1374"/>
                    <a:pt x="1126" y="1374"/>
                    <a:pt x="1126" y="1374"/>
                  </a:cubicBezTo>
                  <a:cubicBezTo>
                    <a:pt x="1195" y="1374"/>
                    <a:pt x="1195" y="1374"/>
                    <a:pt x="1195" y="1374"/>
                  </a:cubicBezTo>
                  <a:cubicBezTo>
                    <a:pt x="1195" y="1443"/>
                    <a:pt x="1195" y="1443"/>
                    <a:pt x="1195" y="1443"/>
                  </a:cubicBezTo>
                  <a:lnTo>
                    <a:pt x="1126" y="1443"/>
                  </a:lnTo>
                  <a:close/>
                  <a:moveTo>
                    <a:pt x="959" y="106"/>
                  </a:moveTo>
                  <a:cubicBezTo>
                    <a:pt x="975" y="88"/>
                    <a:pt x="999" y="77"/>
                    <a:pt x="1024" y="77"/>
                  </a:cubicBezTo>
                  <a:cubicBezTo>
                    <a:pt x="1073" y="77"/>
                    <a:pt x="1112" y="117"/>
                    <a:pt x="1112" y="166"/>
                  </a:cubicBezTo>
                  <a:cubicBezTo>
                    <a:pt x="1112" y="169"/>
                    <a:pt x="1112" y="172"/>
                    <a:pt x="1112" y="175"/>
                  </a:cubicBezTo>
                  <a:cubicBezTo>
                    <a:pt x="1072" y="528"/>
                    <a:pt x="1072" y="528"/>
                    <a:pt x="1072" y="528"/>
                  </a:cubicBezTo>
                  <a:cubicBezTo>
                    <a:pt x="1071" y="528"/>
                    <a:pt x="1070" y="527"/>
                    <a:pt x="1068" y="527"/>
                  </a:cubicBezTo>
                  <a:cubicBezTo>
                    <a:pt x="1038" y="519"/>
                    <a:pt x="1006" y="519"/>
                    <a:pt x="976" y="528"/>
                  </a:cubicBezTo>
                  <a:cubicBezTo>
                    <a:pt x="936" y="175"/>
                    <a:pt x="936" y="175"/>
                    <a:pt x="936" y="175"/>
                  </a:cubicBezTo>
                  <a:cubicBezTo>
                    <a:pt x="934" y="150"/>
                    <a:pt x="942" y="125"/>
                    <a:pt x="959" y="106"/>
                  </a:cubicBezTo>
                  <a:close/>
                  <a:moveTo>
                    <a:pt x="973" y="603"/>
                  </a:moveTo>
                  <a:cubicBezTo>
                    <a:pt x="973" y="603"/>
                    <a:pt x="973" y="603"/>
                    <a:pt x="973" y="603"/>
                  </a:cubicBezTo>
                  <a:cubicBezTo>
                    <a:pt x="988" y="594"/>
                    <a:pt x="1006" y="589"/>
                    <a:pt x="1024" y="589"/>
                  </a:cubicBezTo>
                  <a:cubicBezTo>
                    <a:pt x="1033" y="589"/>
                    <a:pt x="1042" y="590"/>
                    <a:pt x="1051" y="593"/>
                  </a:cubicBezTo>
                  <a:cubicBezTo>
                    <a:pt x="1086" y="602"/>
                    <a:pt x="1113" y="630"/>
                    <a:pt x="1123" y="665"/>
                  </a:cubicBezTo>
                  <a:cubicBezTo>
                    <a:pt x="1132" y="700"/>
                    <a:pt x="1122" y="738"/>
                    <a:pt x="1096" y="764"/>
                  </a:cubicBezTo>
                  <a:cubicBezTo>
                    <a:pt x="1071" y="790"/>
                    <a:pt x="1033" y="800"/>
                    <a:pt x="998" y="791"/>
                  </a:cubicBezTo>
                  <a:cubicBezTo>
                    <a:pt x="998" y="791"/>
                    <a:pt x="998" y="791"/>
                    <a:pt x="998" y="791"/>
                  </a:cubicBezTo>
                  <a:cubicBezTo>
                    <a:pt x="957" y="780"/>
                    <a:pt x="928" y="746"/>
                    <a:pt x="922" y="705"/>
                  </a:cubicBezTo>
                  <a:cubicBezTo>
                    <a:pt x="917" y="664"/>
                    <a:pt x="937" y="624"/>
                    <a:pt x="973" y="603"/>
                  </a:cubicBezTo>
                  <a:close/>
                  <a:moveTo>
                    <a:pt x="1058" y="859"/>
                  </a:moveTo>
                  <a:cubicBezTo>
                    <a:pt x="1058" y="1852"/>
                    <a:pt x="1058" y="1852"/>
                    <a:pt x="1058" y="1852"/>
                  </a:cubicBezTo>
                  <a:cubicBezTo>
                    <a:pt x="990" y="1852"/>
                    <a:pt x="990" y="1852"/>
                    <a:pt x="990" y="1852"/>
                  </a:cubicBezTo>
                  <a:cubicBezTo>
                    <a:pt x="990" y="858"/>
                    <a:pt x="990" y="858"/>
                    <a:pt x="990" y="858"/>
                  </a:cubicBezTo>
                  <a:cubicBezTo>
                    <a:pt x="1001" y="861"/>
                    <a:pt x="1013" y="862"/>
                    <a:pt x="1024" y="862"/>
                  </a:cubicBezTo>
                  <a:cubicBezTo>
                    <a:pt x="1036" y="862"/>
                    <a:pt x="1047" y="861"/>
                    <a:pt x="1058" y="859"/>
                  </a:cubicBezTo>
                  <a:close/>
                  <a:moveTo>
                    <a:pt x="825" y="1989"/>
                  </a:moveTo>
                  <a:cubicBezTo>
                    <a:pt x="840" y="1948"/>
                    <a:pt x="878" y="1920"/>
                    <a:pt x="922" y="1920"/>
                  </a:cubicBezTo>
                  <a:cubicBezTo>
                    <a:pt x="1263" y="1920"/>
                    <a:pt x="1263" y="1920"/>
                    <a:pt x="1263" y="1920"/>
                  </a:cubicBezTo>
                  <a:cubicBezTo>
                    <a:pt x="1306" y="1920"/>
                    <a:pt x="1345" y="1948"/>
                    <a:pt x="1359" y="1989"/>
                  </a:cubicBezTo>
                  <a:lnTo>
                    <a:pt x="825" y="1989"/>
                  </a:lnTo>
                  <a:close/>
                  <a:moveTo>
                    <a:pt x="1673" y="1306"/>
                  </a:moveTo>
                  <a:cubicBezTo>
                    <a:pt x="1673" y="1287"/>
                    <a:pt x="1688" y="1272"/>
                    <a:pt x="1707" y="1272"/>
                  </a:cubicBezTo>
                  <a:cubicBezTo>
                    <a:pt x="1726" y="1272"/>
                    <a:pt x="1741" y="1287"/>
                    <a:pt x="1741" y="1306"/>
                  </a:cubicBezTo>
                  <a:cubicBezTo>
                    <a:pt x="1741" y="1325"/>
                    <a:pt x="1726" y="1340"/>
                    <a:pt x="1707" y="1340"/>
                  </a:cubicBezTo>
                  <a:cubicBezTo>
                    <a:pt x="1688" y="1340"/>
                    <a:pt x="1673" y="1325"/>
                    <a:pt x="1673" y="1306"/>
                  </a:cubicBezTo>
                  <a:close/>
                  <a:moveTo>
                    <a:pt x="1604" y="1989"/>
                  </a:moveTo>
                  <a:cubicBezTo>
                    <a:pt x="1604" y="1970"/>
                    <a:pt x="1620" y="1955"/>
                    <a:pt x="1638" y="1955"/>
                  </a:cubicBezTo>
                  <a:cubicBezTo>
                    <a:pt x="1775" y="1955"/>
                    <a:pt x="1775" y="1955"/>
                    <a:pt x="1775" y="1955"/>
                  </a:cubicBezTo>
                  <a:cubicBezTo>
                    <a:pt x="1794" y="1955"/>
                    <a:pt x="1809" y="1970"/>
                    <a:pt x="1809" y="1989"/>
                  </a:cubicBezTo>
                  <a:lnTo>
                    <a:pt x="1604" y="198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19" name="Groupe 76"/>
          <p:cNvGrpSpPr/>
          <p:nvPr/>
        </p:nvGrpSpPr>
        <p:grpSpPr>
          <a:xfrm>
            <a:off x="7359352" y="4033422"/>
            <a:ext cx="262904" cy="274908"/>
            <a:chOff x="3648634" y="1431810"/>
            <a:chExt cx="252000" cy="263507"/>
          </a:xfrm>
        </p:grpSpPr>
        <p:sp>
          <p:nvSpPr>
            <p:cNvPr id="20" name="Ellipse 19"/>
            <p:cNvSpPr/>
            <p:nvPr/>
          </p:nvSpPr>
          <p:spPr>
            <a:xfrm>
              <a:off x="3648634" y="1443317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grpSp>
          <p:nvGrpSpPr>
            <p:cNvPr id="21" name="Groupe 71"/>
            <p:cNvGrpSpPr/>
            <p:nvPr/>
          </p:nvGrpSpPr>
          <p:grpSpPr>
            <a:xfrm>
              <a:off x="3710346" y="1431810"/>
              <a:ext cx="135517" cy="239180"/>
              <a:chOff x="9277453" y="335710"/>
              <a:chExt cx="398462" cy="703261"/>
            </a:xfrm>
            <a:solidFill>
              <a:schemeClr val="bg1"/>
            </a:solidFill>
          </p:grpSpPr>
          <p:sp>
            <p:nvSpPr>
              <p:cNvPr id="22" name="Freeform 24"/>
              <p:cNvSpPr>
                <a:spLocks noEditPoints="1"/>
              </p:cNvSpPr>
              <p:nvPr/>
            </p:nvSpPr>
            <p:spPr bwMode="auto">
              <a:xfrm>
                <a:off x="9382219" y="634160"/>
                <a:ext cx="88900" cy="88900"/>
              </a:xfrm>
              <a:custGeom>
                <a:avLst/>
                <a:gdLst/>
                <a:ahLst/>
                <a:cxnLst>
                  <a:cxn ang="0">
                    <a:pos x="262" y="131"/>
                  </a:cxn>
                  <a:cxn ang="0">
                    <a:pos x="131" y="0"/>
                  </a:cxn>
                  <a:cxn ang="0">
                    <a:pos x="0" y="131"/>
                  </a:cxn>
                  <a:cxn ang="0">
                    <a:pos x="131" y="262"/>
                  </a:cxn>
                  <a:cxn ang="0">
                    <a:pos x="262" y="131"/>
                  </a:cxn>
                  <a:cxn ang="0">
                    <a:pos x="81" y="131"/>
                  </a:cxn>
                  <a:cxn ang="0">
                    <a:pos x="131" y="80"/>
                  </a:cxn>
                  <a:cxn ang="0">
                    <a:pos x="182" y="131"/>
                  </a:cxn>
                  <a:cxn ang="0">
                    <a:pos x="131" y="181"/>
                  </a:cxn>
                  <a:cxn ang="0">
                    <a:pos x="81" y="131"/>
                  </a:cxn>
                </a:cxnLst>
                <a:rect l="0" t="0" r="r" b="b"/>
                <a:pathLst>
                  <a:path w="262" h="262">
                    <a:moveTo>
                      <a:pt x="262" y="131"/>
                    </a:moveTo>
                    <a:cubicBezTo>
                      <a:pt x="262" y="59"/>
                      <a:pt x="204" y="0"/>
                      <a:pt x="131" y="0"/>
                    </a:cubicBezTo>
                    <a:cubicBezTo>
                      <a:pt x="59" y="0"/>
                      <a:pt x="0" y="59"/>
                      <a:pt x="0" y="131"/>
                    </a:cubicBezTo>
                    <a:cubicBezTo>
                      <a:pt x="0" y="203"/>
                      <a:pt x="59" y="262"/>
                      <a:pt x="131" y="262"/>
                    </a:cubicBezTo>
                    <a:cubicBezTo>
                      <a:pt x="204" y="262"/>
                      <a:pt x="262" y="203"/>
                      <a:pt x="262" y="131"/>
                    </a:cubicBezTo>
                    <a:close/>
                    <a:moveTo>
                      <a:pt x="81" y="131"/>
                    </a:moveTo>
                    <a:cubicBezTo>
                      <a:pt x="81" y="103"/>
                      <a:pt x="103" y="80"/>
                      <a:pt x="131" y="80"/>
                    </a:cubicBezTo>
                    <a:cubicBezTo>
                      <a:pt x="159" y="80"/>
                      <a:pt x="182" y="103"/>
                      <a:pt x="182" y="131"/>
                    </a:cubicBezTo>
                    <a:cubicBezTo>
                      <a:pt x="182" y="159"/>
                      <a:pt x="159" y="181"/>
                      <a:pt x="131" y="181"/>
                    </a:cubicBezTo>
                    <a:cubicBezTo>
                      <a:pt x="103" y="181"/>
                      <a:pt x="81" y="159"/>
                      <a:pt x="81" y="1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23" name="Freeform 25"/>
              <p:cNvSpPr>
                <a:spLocks noEditPoints="1"/>
              </p:cNvSpPr>
              <p:nvPr/>
            </p:nvSpPr>
            <p:spPr bwMode="auto">
              <a:xfrm>
                <a:off x="9277453" y="373810"/>
                <a:ext cx="398462" cy="665161"/>
              </a:xfrm>
              <a:custGeom>
                <a:avLst/>
                <a:gdLst/>
                <a:ahLst/>
                <a:cxnLst>
                  <a:cxn ang="0">
                    <a:pos x="395" y="1320"/>
                  </a:cxn>
                  <a:cxn ang="0">
                    <a:pos x="218" y="1438"/>
                  </a:cxn>
                  <a:cxn ang="0">
                    <a:pos x="218" y="1862"/>
                  </a:cxn>
                  <a:cxn ang="0">
                    <a:pos x="395" y="1897"/>
                  </a:cxn>
                  <a:cxn ang="0">
                    <a:pos x="396" y="1903"/>
                  </a:cxn>
                  <a:cxn ang="0">
                    <a:pos x="397" y="1910"/>
                  </a:cxn>
                  <a:cxn ang="0">
                    <a:pos x="401" y="1918"/>
                  </a:cxn>
                  <a:cxn ang="0">
                    <a:pos x="406" y="1924"/>
                  </a:cxn>
                  <a:cxn ang="0">
                    <a:pos x="410" y="1928"/>
                  </a:cxn>
                  <a:cxn ang="0">
                    <a:pos x="416" y="1932"/>
                  </a:cxn>
                  <a:cxn ang="0">
                    <a:pos x="424" y="1935"/>
                  </a:cxn>
                  <a:cxn ang="0">
                    <a:pos x="431" y="1937"/>
                  </a:cxn>
                  <a:cxn ang="0">
                    <a:pos x="830" y="1937"/>
                  </a:cxn>
                  <a:cxn ang="0">
                    <a:pos x="836" y="1937"/>
                  </a:cxn>
                  <a:cxn ang="0">
                    <a:pos x="844" y="1935"/>
                  </a:cxn>
                  <a:cxn ang="0">
                    <a:pos x="851" y="1931"/>
                  </a:cxn>
                  <a:cxn ang="0">
                    <a:pos x="857" y="1927"/>
                  </a:cxn>
                  <a:cxn ang="0">
                    <a:pos x="861" y="1922"/>
                  </a:cxn>
                  <a:cxn ang="0">
                    <a:pos x="866" y="1916"/>
                  </a:cxn>
                  <a:cxn ang="0">
                    <a:pos x="869" y="1909"/>
                  </a:cxn>
                  <a:cxn ang="0">
                    <a:pos x="870" y="1901"/>
                  </a:cxn>
                  <a:cxn ang="0">
                    <a:pos x="871" y="1743"/>
                  </a:cxn>
                  <a:cxn ang="0">
                    <a:pos x="871" y="887"/>
                  </a:cxn>
                  <a:cxn ang="0">
                    <a:pos x="938" y="667"/>
                  </a:cxn>
                  <a:cxn ang="0">
                    <a:pos x="1126" y="386"/>
                  </a:cxn>
                  <a:cxn ang="0">
                    <a:pos x="871" y="525"/>
                  </a:cxn>
                  <a:cxn ang="0">
                    <a:pos x="790" y="40"/>
                  </a:cxn>
                  <a:cxn ang="0">
                    <a:pos x="432" y="250"/>
                  </a:cxn>
                  <a:cxn ang="0">
                    <a:pos x="424" y="252"/>
                  </a:cxn>
                  <a:cxn ang="0">
                    <a:pos x="417" y="255"/>
                  </a:cxn>
                  <a:cxn ang="0">
                    <a:pos x="410" y="259"/>
                  </a:cxn>
                  <a:cxn ang="0">
                    <a:pos x="405" y="263"/>
                  </a:cxn>
                  <a:cxn ang="0">
                    <a:pos x="401" y="269"/>
                  </a:cxn>
                  <a:cxn ang="0">
                    <a:pos x="397" y="277"/>
                  </a:cxn>
                  <a:cxn ang="0">
                    <a:pos x="396" y="284"/>
                  </a:cxn>
                  <a:cxn ang="0">
                    <a:pos x="395" y="290"/>
                  </a:cxn>
                  <a:cxn ang="0">
                    <a:pos x="218" y="1782"/>
                  </a:cxn>
                  <a:cxn ang="0">
                    <a:pos x="218" y="1519"/>
                  </a:cxn>
                  <a:cxn ang="0">
                    <a:pos x="1069" y="442"/>
                  </a:cxn>
                  <a:cxn ang="0">
                    <a:pos x="1019" y="667"/>
                  </a:cxn>
                  <a:cxn ang="0">
                    <a:pos x="1019" y="463"/>
                  </a:cxn>
                  <a:cxn ang="0">
                    <a:pos x="790" y="1194"/>
                  </a:cxn>
                  <a:cxn ang="0">
                    <a:pos x="593" y="1508"/>
                  </a:cxn>
                  <a:cxn ang="0">
                    <a:pos x="643" y="1361"/>
                  </a:cxn>
                  <a:cxn ang="0">
                    <a:pos x="754" y="1042"/>
                  </a:cxn>
                  <a:cxn ang="0">
                    <a:pos x="567" y="1302"/>
                  </a:cxn>
                  <a:cxn ang="0">
                    <a:pos x="476" y="1588"/>
                  </a:cxn>
                  <a:cxn ang="0">
                    <a:pos x="633" y="1750"/>
                  </a:cxn>
                  <a:cxn ang="0">
                    <a:pos x="707" y="1711"/>
                  </a:cxn>
                  <a:cxn ang="0">
                    <a:pos x="790" y="599"/>
                  </a:cxn>
                  <a:cxn ang="0">
                    <a:pos x="633" y="437"/>
                  </a:cxn>
                  <a:cxn ang="0">
                    <a:pos x="550" y="467"/>
                  </a:cxn>
                  <a:cxn ang="0">
                    <a:pos x="989" y="1508"/>
                  </a:cxn>
                  <a:cxn ang="0">
                    <a:pos x="989" y="1508"/>
                  </a:cxn>
                </a:cxnLst>
                <a:rect l="0" t="0" r="r" b="b"/>
                <a:pathLst>
                  <a:path w="1158" h="1937">
                    <a:moveTo>
                      <a:pt x="395" y="453"/>
                    </a:moveTo>
                    <a:cubicBezTo>
                      <a:pt x="174" y="474"/>
                      <a:pt x="0" y="660"/>
                      <a:pt x="0" y="887"/>
                    </a:cubicBezTo>
                    <a:cubicBezTo>
                      <a:pt x="0" y="1018"/>
                      <a:pt x="58" y="1136"/>
                      <a:pt x="150" y="1216"/>
                    </a:cubicBezTo>
                    <a:cubicBezTo>
                      <a:pt x="217" y="1274"/>
                      <a:pt x="302" y="1312"/>
                      <a:pt x="395" y="1320"/>
                    </a:cubicBezTo>
                    <a:cubicBezTo>
                      <a:pt x="395" y="1610"/>
                      <a:pt x="395" y="1610"/>
                      <a:pt x="395" y="1610"/>
                    </a:cubicBezTo>
                    <a:cubicBezTo>
                      <a:pt x="328" y="1610"/>
                      <a:pt x="328" y="1610"/>
                      <a:pt x="328" y="1610"/>
                    </a:cubicBezTo>
                    <a:cubicBezTo>
                      <a:pt x="328" y="1548"/>
                      <a:pt x="328" y="1548"/>
                      <a:pt x="328" y="1548"/>
                    </a:cubicBezTo>
                    <a:cubicBezTo>
                      <a:pt x="328" y="1487"/>
                      <a:pt x="279" y="1438"/>
                      <a:pt x="218" y="1438"/>
                    </a:cubicBezTo>
                    <a:cubicBezTo>
                      <a:pt x="158" y="1438"/>
                      <a:pt x="108" y="1487"/>
                      <a:pt x="108" y="1548"/>
                    </a:cubicBezTo>
                    <a:cubicBezTo>
                      <a:pt x="108" y="1752"/>
                      <a:pt x="108" y="1752"/>
                      <a:pt x="108" y="1752"/>
                    </a:cubicBezTo>
                    <a:cubicBezTo>
                      <a:pt x="108" y="1782"/>
                      <a:pt x="120" y="1809"/>
                      <a:pt x="141" y="1830"/>
                    </a:cubicBezTo>
                    <a:cubicBezTo>
                      <a:pt x="161" y="1851"/>
                      <a:pt x="189" y="1862"/>
                      <a:pt x="218" y="1862"/>
                    </a:cubicBezTo>
                    <a:cubicBezTo>
                      <a:pt x="279" y="1862"/>
                      <a:pt x="328" y="1813"/>
                      <a:pt x="328" y="1752"/>
                    </a:cubicBezTo>
                    <a:cubicBezTo>
                      <a:pt x="328" y="1690"/>
                      <a:pt x="328" y="1690"/>
                      <a:pt x="328" y="1690"/>
                    </a:cubicBezTo>
                    <a:cubicBezTo>
                      <a:pt x="395" y="1690"/>
                      <a:pt x="395" y="1690"/>
                      <a:pt x="395" y="1690"/>
                    </a:cubicBezTo>
                    <a:cubicBezTo>
                      <a:pt x="395" y="1897"/>
                      <a:pt x="395" y="1897"/>
                      <a:pt x="395" y="1897"/>
                    </a:cubicBezTo>
                    <a:cubicBezTo>
                      <a:pt x="395" y="1897"/>
                      <a:pt x="395" y="1897"/>
                      <a:pt x="395" y="1897"/>
                    </a:cubicBezTo>
                    <a:cubicBezTo>
                      <a:pt x="395" y="1898"/>
                      <a:pt x="395" y="1899"/>
                      <a:pt x="395" y="1899"/>
                    </a:cubicBezTo>
                    <a:cubicBezTo>
                      <a:pt x="395" y="1900"/>
                      <a:pt x="395" y="1901"/>
                      <a:pt x="395" y="1901"/>
                    </a:cubicBezTo>
                    <a:cubicBezTo>
                      <a:pt x="395" y="1902"/>
                      <a:pt x="395" y="1902"/>
                      <a:pt x="396" y="1903"/>
                    </a:cubicBezTo>
                    <a:cubicBezTo>
                      <a:pt x="396" y="1904"/>
                      <a:pt x="396" y="1904"/>
                      <a:pt x="396" y="1905"/>
                    </a:cubicBezTo>
                    <a:cubicBezTo>
                      <a:pt x="396" y="1906"/>
                      <a:pt x="396" y="1906"/>
                      <a:pt x="396" y="1907"/>
                    </a:cubicBezTo>
                    <a:cubicBezTo>
                      <a:pt x="396" y="1907"/>
                      <a:pt x="397" y="1908"/>
                      <a:pt x="397" y="1909"/>
                    </a:cubicBezTo>
                    <a:cubicBezTo>
                      <a:pt x="397" y="1909"/>
                      <a:pt x="397" y="1910"/>
                      <a:pt x="397" y="1910"/>
                    </a:cubicBezTo>
                    <a:cubicBezTo>
                      <a:pt x="398" y="1911"/>
                      <a:pt x="398" y="1912"/>
                      <a:pt x="398" y="1912"/>
                    </a:cubicBezTo>
                    <a:cubicBezTo>
                      <a:pt x="399" y="1913"/>
                      <a:pt x="399" y="1914"/>
                      <a:pt x="399" y="1915"/>
                    </a:cubicBezTo>
                    <a:cubicBezTo>
                      <a:pt x="399" y="1915"/>
                      <a:pt x="400" y="1916"/>
                      <a:pt x="400" y="1916"/>
                    </a:cubicBezTo>
                    <a:cubicBezTo>
                      <a:pt x="400" y="1917"/>
                      <a:pt x="401" y="1917"/>
                      <a:pt x="401" y="1918"/>
                    </a:cubicBezTo>
                    <a:cubicBezTo>
                      <a:pt x="401" y="1918"/>
                      <a:pt x="402" y="1919"/>
                      <a:pt x="402" y="1919"/>
                    </a:cubicBezTo>
                    <a:cubicBezTo>
                      <a:pt x="402" y="1920"/>
                      <a:pt x="403" y="1920"/>
                      <a:pt x="403" y="1921"/>
                    </a:cubicBezTo>
                    <a:cubicBezTo>
                      <a:pt x="404" y="1921"/>
                      <a:pt x="404" y="1922"/>
                      <a:pt x="404" y="1922"/>
                    </a:cubicBezTo>
                    <a:cubicBezTo>
                      <a:pt x="405" y="1923"/>
                      <a:pt x="405" y="1923"/>
                      <a:pt x="406" y="1924"/>
                    </a:cubicBezTo>
                    <a:cubicBezTo>
                      <a:pt x="406" y="1924"/>
                      <a:pt x="407" y="1925"/>
                      <a:pt x="407" y="1925"/>
                    </a:cubicBezTo>
                    <a:cubicBezTo>
                      <a:pt x="407" y="1926"/>
                      <a:pt x="407" y="1926"/>
                      <a:pt x="407" y="1926"/>
                    </a:cubicBezTo>
                    <a:cubicBezTo>
                      <a:pt x="408" y="1926"/>
                      <a:pt x="408" y="1926"/>
                      <a:pt x="408" y="1927"/>
                    </a:cubicBezTo>
                    <a:cubicBezTo>
                      <a:pt x="409" y="1927"/>
                      <a:pt x="409" y="1928"/>
                      <a:pt x="410" y="1928"/>
                    </a:cubicBezTo>
                    <a:cubicBezTo>
                      <a:pt x="411" y="1928"/>
                      <a:pt x="411" y="1929"/>
                      <a:pt x="412" y="1929"/>
                    </a:cubicBezTo>
                    <a:cubicBezTo>
                      <a:pt x="412" y="1930"/>
                      <a:pt x="413" y="1930"/>
                      <a:pt x="413" y="1930"/>
                    </a:cubicBezTo>
                    <a:cubicBezTo>
                      <a:pt x="414" y="1931"/>
                      <a:pt x="414" y="1931"/>
                      <a:pt x="415" y="1931"/>
                    </a:cubicBezTo>
                    <a:cubicBezTo>
                      <a:pt x="415" y="1932"/>
                      <a:pt x="416" y="1932"/>
                      <a:pt x="416" y="1932"/>
                    </a:cubicBezTo>
                    <a:cubicBezTo>
                      <a:pt x="417" y="1933"/>
                      <a:pt x="418" y="1933"/>
                      <a:pt x="418" y="1933"/>
                    </a:cubicBezTo>
                    <a:cubicBezTo>
                      <a:pt x="419" y="1933"/>
                      <a:pt x="419" y="1934"/>
                      <a:pt x="420" y="1934"/>
                    </a:cubicBezTo>
                    <a:cubicBezTo>
                      <a:pt x="421" y="1934"/>
                      <a:pt x="421" y="1934"/>
                      <a:pt x="422" y="1935"/>
                    </a:cubicBezTo>
                    <a:cubicBezTo>
                      <a:pt x="423" y="1935"/>
                      <a:pt x="423" y="1935"/>
                      <a:pt x="424" y="1935"/>
                    </a:cubicBezTo>
                    <a:cubicBezTo>
                      <a:pt x="424" y="1935"/>
                      <a:pt x="425" y="1936"/>
                      <a:pt x="426" y="1936"/>
                    </a:cubicBezTo>
                    <a:cubicBezTo>
                      <a:pt x="426" y="1936"/>
                      <a:pt x="427" y="1936"/>
                      <a:pt x="427" y="1936"/>
                    </a:cubicBezTo>
                    <a:cubicBezTo>
                      <a:pt x="428" y="1936"/>
                      <a:pt x="429" y="1936"/>
                      <a:pt x="430" y="1937"/>
                    </a:cubicBezTo>
                    <a:cubicBezTo>
                      <a:pt x="430" y="1937"/>
                      <a:pt x="431" y="1937"/>
                      <a:pt x="431" y="1937"/>
                    </a:cubicBezTo>
                    <a:cubicBezTo>
                      <a:pt x="433" y="1937"/>
                      <a:pt x="434" y="1937"/>
                      <a:pt x="435" y="1937"/>
                    </a:cubicBezTo>
                    <a:cubicBezTo>
                      <a:pt x="435" y="1937"/>
                      <a:pt x="435" y="1937"/>
                      <a:pt x="435" y="1937"/>
                    </a:cubicBezTo>
                    <a:cubicBezTo>
                      <a:pt x="435" y="1937"/>
                      <a:pt x="435" y="1937"/>
                      <a:pt x="435" y="1937"/>
                    </a:cubicBezTo>
                    <a:cubicBezTo>
                      <a:pt x="830" y="1937"/>
                      <a:pt x="830" y="1937"/>
                      <a:pt x="830" y="1937"/>
                    </a:cubicBezTo>
                    <a:cubicBezTo>
                      <a:pt x="830" y="1937"/>
                      <a:pt x="830" y="1937"/>
                      <a:pt x="830" y="1937"/>
                    </a:cubicBezTo>
                    <a:cubicBezTo>
                      <a:pt x="830" y="1937"/>
                      <a:pt x="830" y="1937"/>
                      <a:pt x="830" y="1937"/>
                    </a:cubicBezTo>
                    <a:cubicBezTo>
                      <a:pt x="832" y="1937"/>
                      <a:pt x="833" y="1937"/>
                      <a:pt x="834" y="1937"/>
                    </a:cubicBezTo>
                    <a:cubicBezTo>
                      <a:pt x="835" y="1937"/>
                      <a:pt x="835" y="1937"/>
                      <a:pt x="836" y="1937"/>
                    </a:cubicBezTo>
                    <a:cubicBezTo>
                      <a:pt x="837" y="1936"/>
                      <a:pt x="837" y="1936"/>
                      <a:pt x="838" y="1936"/>
                    </a:cubicBezTo>
                    <a:cubicBezTo>
                      <a:pt x="839" y="1936"/>
                      <a:pt x="839" y="1936"/>
                      <a:pt x="840" y="1936"/>
                    </a:cubicBezTo>
                    <a:cubicBezTo>
                      <a:pt x="841" y="1936"/>
                      <a:pt x="841" y="1935"/>
                      <a:pt x="842" y="1935"/>
                    </a:cubicBezTo>
                    <a:cubicBezTo>
                      <a:pt x="843" y="1935"/>
                      <a:pt x="843" y="1935"/>
                      <a:pt x="844" y="1935"/>
                    </a:cubicBezTo>
                    <a:cubicBezTo>
                      <a:pt x="844" y="1934"/>
                      <a:pt x="845" y="1934"/>
                      <a:pt x="846" y="1934"/>
                    </a:cubicBezTo>
                    <a:cubicBezTo>
                      <a:pt x="846" y="1934"/>
                      <a:pt x="847" y="1933"/>
                      <a:pt x="847" y="1933"/>
                    </a:cubicBezTo>
                    <a:cubicBezTo>
                      <a:pt x="848" y="1933"/>
                      <a:pt x="849" y="1933"/>
                      <a:pt x="849" y="1932"/>
                    </a:cubicBezTo>
                    <a:cubicBezTo>
                      <a:pt x="850" y="1932"/>
                      <a:pt x="850" y="1932"/>
                      <a:pt x="851" y="1931"/>
                    </a:cubicBezTo>
                    <a:cubicBezTo>
                      <a:pt x="851" y="1931"/>
                      <a:pt x="852" y="1931"/>
                      <a:pt x="853" y="1930"/>
                    </a:cubicBezTo>
                    <a:cubicBezTo>
                      <a:pt x="853" y="1930"/>
                      <a:pt x="854" y="1930"/>
                      <a:pt x="854" y="1929"/>
                    </a:cubicBezTo>
                    <a:cubicBezTo>
                      <a:pt x="855" y="1929"/>
                      <a:pt x="855" y="1928"/>
                      <a:pt x="856" y="1928"/>
                    </a:cubicBezTo>
                    <a:cubicBezTo>
                      <a:pt x="856" y="1928"/>
                      <a:pt x="857" y="1927"/>
                      <a:pt x="857" y="1927"/>
                    </a:cubicBezTo>
                    <a:cubicBezTo>
                      <a:pt x="858" y="1926"/>
                      <a:pt x="858" y="1926"/>
                      <a:pt x="858" y="1926"/>
                    </a:cubicBezTo>
                    <a:cubicBezTo>
                      <a:pt x="858" y="1926"/>
                      <a:pt x="859" y="1926"/>
                      <a:pt x="859" y="1925"/>
                    </a:cubicBezTo>
                    <a:cubicBezTo>
                      <a:pt x="859" y="1925"/>
                      <a:pt x="860" y="1924"/>
                      <a:pt x="860" y="1924"/>
                    </a:cubicBezTo>
                    <a:cubicBezTo>
                      <a:pt x="861" y="1923"/>
                      <a:pt x="861" y="1923"/>
                      <a:pt x="861" y="1922"/>
                    </a:cubicBezTo>
                    <a:cubicBezTo>
                      <a:pt x="862" y="1922"/>
                      <a:pt x="862" y="1921"/>
                      <a:pt x="863" y="1921"/>
                    </a:cubicBezTo>
                    <a:cubicBezTo>
                      <a:pt x="863" y="1920"/>
                      <a:pt x="863" y="1920"/>
                      <a:pt x="864" y="1919"/>
                    </a:cubicBezTo>
                    <a:cubicBezTo>
                      <a:pt x="864" y="1919"/>
                      <a:pt x="864" y="1918"/>
                      <a:pt x="865" y="1918"/>
                    </a:cubicBezTo>
                    <a:cubicBezTo>
                      <a:pt x="865" y="1917"/>
                      <a:pt x="865" y="1917"/>
                      <a:pt x="866" y="1916"/>
                    </a:cubicBezTo>
                    <a:cubicBezTo>
                      <a:pt x="866" y="1916"/>
                      <a:pt x="866" y="1915"/>
                      <a:pt x="866" y="1915"/>
                    </a:cubicBezTo>
                    <a:cubicBezTo>
                      <a:pt x="867" y="1914"/>
                      <a:pt x="867" y="1913"/>
                      <a:pt x="867" y="1912"/>
                    </a:cubicBezTo>
                    <a:cubicBezTo>
                      <a:pt x="868" y="1912"/>
                      <a:pt x="868" y="1911"/>
                      <a:pt x="868" y="1910"/>
                    </a:cubicBezTo>
                    <a:cubicBezTo>
                      <a:pt x="868" y="1910"/>
                      <a:pt x="869" y="1909"/>
                      <a:pt x="869" y="1909"/>
                    </a:cubicBezTo>
                    <a:cubicBezTo>
                      <a:pt x="869" y="1908"/>
                      <a:pt x="869" y="1907"/>
                      <a:pt x="869" y="1907"/>
                    </a:cubicBezTo>
                    <a:cubicBezTo>
                      <a:pt x="870" y="1906"/>
                      <a:pt x="870" y="1906"/>
                      <a:pt x="870" y="1905"/>
                    </a:cubicBezTo>
                    <a:cubicBezTo>
                      <a:pt x="870" y="1904"/>
                      <a:pt x="870" y="1904"/>
                      <a:pt x="870" y="1903"/>
                    </a:cubicBezTo>
                    <a:cubicBezTo>
                      <a:pt x="870" y="1902"/>
                      <a:pt x="870" y="1902"/>
                      <a:pt x="870" y="1901"/>
                    </a:cubicBezTo>
                    <a:cubicBezTo>
                      <a:pt x="870" y="1901"/>
                      <a:pt x="870" y="1900"/>
                      <a:pt x="871" y="1899"/>
                    </a:cubicBezTo>
                    <a:cubicBezTo>
                      <a:pt x="871" y="1899"/>
                      <a:pt x="871" y="1898"/>
                      <a:pt x="871" y="1897"/>
                    </a:cubicBezTo>
                    <a:cubicBezTo>
                      <a:pt x="871" y="1897"/>
                      <a:pt x="871" y="1897"/>
                      <a:pt x="871" y="1897"/>
                    </a:cubicBezTo>
                    <a:cubicBezTo>
                      <a:pt x="871" y="1743"/>
                      <a:pt x="871" y="1743"/>
                      <a:pt x="871" y="1743"/>
                    </a:cubicBezTo>
                    <a:cubicBezTo>
                      <a:pt x="983" y="1724"/>
                      <a:pt x="1069" y="1625"/>
                      <a:pt x="1069" y="1508"/>
                    </a:cubicBezTo>
                    <a:cubicBezTo>
                      <a:pt x="1069" y="1390"/>
                      <a:pt x="983" y="1292"/>
                      <a:pt x="871" y="1273"/>
                    </a:cubicBezTo>
                    <a:cubicBezTo>
                      <a:pt x="871" y="887"/>
                      <a:pt x="871" y="887"/>
                      <a:pt x="871" y="887"/>
                    </a:cubicBezTo>
                    <a:cubicBezTo>
                      <a:pt x="871" y="887"/>
                      <a:pt x="871" y="887"/>
                      <a:pt x="871" y="887"/>
                    </a:cubicBezTo>
                    <a:cubicBezTo>
                      <a:pt x="871" y="887"/>
                      <a:pt x="871" y="887"/>
                      <a:pt x="871" y="887"/>
                    </a:cubicBezTo>
                    <a:cubicBezTo>
                      <a:pt x="871" y="606"/>
                      <a:pt x="871" y="606"/>
                      <a:pt x="871" y="606"/>
                    </a:cubicBezTo>
                    <a:cubicBezTo>
                      <a:pt x="938" y="606"/>
                      <a:pt x="938" y="606"/>
                      <a:pt x="938" y="606"/>
                    </a:cubicBezTo>
                    <a:cubicBezTo>
                      <a:pt x="938" y="667"/>
                      <a:pt x="938" y="667"/>
                      <a:pt x="938" y="667"/>
                    </a:cubicBezTo>
                    <a:cubicBezTo>
                      <a:pt x="938" y="728"/>
                      <a:pt x="987" y="777"/>
                      <a:pt x="1048" y="777"/>
                    </a:cubicBezTo>
                    <a:cubicBezTo>
                      <a:pt x="1109" y="777"/>
                      <a:pt x="1158" y="728"/>
                      <a:pt x="1158" y="667"/>
                    </a:cubicBezTo>
                    <a:cubicBezTo>
                      <a:pt x="1158" y="463"/>
                      <a:pt x="1158" y="463"/>
                      <a:pt x="1158" y="463"/>
                    </a:cubicBezTo>
                    <a:cubicBezTo>
                      <a:pt x="1158" y="434"/>
                      <a:pt x="1147" y="406"/>
                      <a:pt x="1126" y="386"/>
                    </a:cubicBezTo>
                    <a:cubicBezTo>
                      <a:pt x="1105" y="365"/>
                      <a:pt x="1078" y="353"/>
                      <a:pt x="1048" y="353"/>
                    </a:cubicBezTo>
                    <a:cubicBezTo>
                      <a:pt x="987" y="353"/>
                      <a:pt x="938" y="403"/>
                      <a:pt x="938" y="463"/>
                    </a:cubicBezTo>
                    <a:cubicBezTo>
                      <a:pt x="938" y="525"/>
                      <a:pt x="938" y="525"/>
                      <a:pt x="938" y="525"/>
                    </a:cubicBezTo>
                    <a:cubicBezTo>
                      <a:pt x="871" y="525"/>
                      <a:pt x="871" y="525"/>
                      <a:pt x="871" y="525"/>
                    </a:cubicBezTo>
                    <a:cubicBezTo>
                      <a:pt x="871" y="290"/>
                      <a:pt x="871" y="290"/>
                      <a:pt x="871" y="290"/>
                    </a:cubicBezTo>
                    <a:cubicBezTo>
                      <a:pt x="871" y="40"/>
                      <a:pt x="871" y="40"/>
                      <a:pt x="871" y="40"/>
                    </a:cubicBezTo>
                    <a:cubicBezTo>
                      <a:pt x="871" y="18"/>
                      <a:pt x="853" y="0"/>
                      <a:pt x="830" y="0"/>
                    </a:cubicBezTo>
                    <a:cubicBezTo>
                      <a:pt x="808" y="0"/>
                      <a:pt x="790" y="18"/>
                      <a:pt x="790" y="40"/>
                    </a:cubicBezTo>
                    <a:cubicBezTo>
                      <a:pt x="790" y="250"/>
                      <a:pt x="790" y="250"/>
                      <a:pt x="790" y="250"/>
                    </a:cubicBezTo>
                    <a:cubicBezTo>
                      <a:pt x="435" y="250"/>
                      <a:pt x="435" y="250"/>
                      <a:pt x="435" y="250"/>
                    </a:cubicBezTo>
                    <a:cubicBezTo>
                      <a:pt x="435" y="250"/>
                      <a:pt x="434" y="250"/>
                      <a:pt x="434" y="250"/>
                    </a:cubicBezTo>
                    <a:cubicBezTo>
                      <a:pt x="433" y="250"/>
                      <a:pt x="432" y="250"/>
                      <a:pt x="432" y="250"/>
                    </a:cubicBezTo>
                    <a:cubicBezTo>
                      <a:pt x="431" y="250"/>
                      <a:pt x="430" y="250"/>
                      <a:pt x="430" y="250"/>
                    </a:cubicBezTo>
                    <a:cubicBezTo>
                      <a:pt x="429" y="251"/>
                      <a:pt x="428" y="251"/>
                      <a:pt x="428" y="251"/>
                    </a:cubicBezTo>
                    <a:cubicBezTo>
                      <a:pt x="427" y="251"/>
                      <a:pt x="426" y="251"/>
                      <a:pt x="426" y="251"/>
                    </a:cubicBezTo>
                    <a:cubicBezTo>
                      <a:pt x="425" y="251"/>
                      <a:pt x="425" y="251"/>
                      <a:pt x="424" y="252"/>
                    </a:cubicBezTo>
                    <a:cubicBezTo>
                      <a:pt x="423" y="252"/>
                      <a:pt x="423" y="252"/>
                      <a:pt x="422" y="252"/>
                    </a:cubicBezTo>
                    <a:cubicBezTo>
                      <a:pt x="421" y="252"/>
                      <a:pt x="421" y="253"/>
                      <a:pt x="420" y="253"/>
                    </a:cubicBezTo>
                    <a:cubicBezTo>
                      <a:pt x="420" y="253"/>
                      <a:pt x="419" y="253"/>
                      <a:pt x="418" y="254"/>
                    </a:cubicBezTo>
                    <a:cubicBezTo>
                      <a:pt x="418" y="254"/>
                      <a:pt x="417" y="254"/>
                      <a:pt x="417" y="255"/>
                    </a:cubicBezTo>
                    <a:cubicBezTo>
                      <a:pt x="416" y="255"/>
                      <a:pt x="415" y="255"/>
                      <a:pt x="415" y="256"/>
                    </a:cubicBezTo>
                    <a:cubicBezTo>
                      <a:pt x="414" y="256"/>
                      <a:pt x="414" y="256"/>
                      <a:pt x="413" y="257"/>
                    </a:cubicBezTo>
                    <a:cubicBezTo>
                      <a:pt x="413" y="257"/>
                      <a:pt x="412" y="257"/>
                      <a:pt x="412" y="258"/>
                    </a:cubicBezTo>
                    <a:cubicBezTo>
                      <a:pt x="411" y="258"/>
                      <a:pt x="411" y="259"/>
                      <a:pt x="410" y="259"/>
                    </a:cubicBezTo>
                    <a:cubicBezTo>
                      <a:pt x="409" y="259"/>
                      <a:pt x="409" y="260"/>
                      <a:pt x="408" y="260"/>
                    </a:cubicBezTo>
                    <a:cubicBezTo>
                      <a:pt x="408" y="261"/>
                      <a:pt x="408" y="261"/>
                      <a:pt x="407" y="261"/>
                    </a:cubicBezTo>
                    <a:cubicBezTo>
                      <a:pt x="407" y="261"/>
                      <a:pt x="407" y="261"/>
                      <a:pt x="407" y="262"/>
                    </a:cubicBezTo>
                    <a:cubicBezTo>
                      <a:pt x="406" y="262"/>
                      <a:pt x="406" y="263"/>
                      <a:pt x="405" y="263"/>
                    </a:cubicBezTo>
                    <a:cubicBezTo>
                      <a:pt x="405" y="264"/>
                      <a:pt x="405" y="264"/>
                      <a:pt x="404" y="265"/>
                    </a:cubicBezTo>
                    <a:cubicBezTo>
                      <a:pt x="404" y="265"/>
                      <a:pt x="404" y="266"/>
                      <a:pt x="403" y="266"/>
                    </a:cubicBezTo>
                    <a:cubicBezTo>
                      <a:pt x="403" y="267"/>
                      <a:pt x="402" y="267"/>
                      <a:pt x="402" y="268"/>
                    </a:cubicBezTo>
                    <a:cubicBezTo>
                      <a:pt x="402" y="268"/>
                      <a:pt x="401" y="269"/>
                      <a:pt x="401" y="269"/>
                    </a:cubicBezTo>
                    <a:cubicBezTo>
                      <a:pt x="401" y="270"/>
                      <a:pt x="400" y="270"/>
                      <a:pt x="400" y="271"/>
                    </a:cubicBezTo>
                    <a:cubicBezTo>
                      <a:pt x="400" y="271"/>
                      <a:pt x="399" y="272"/>
                      <a:pt x="399" y="272"/>
                    </a:cubicBezTo>
                    <a:cubicBezTo>
                      <a:pt x="399" y="273"/>
                      <a:pt x="399" y="274"/>
                      <a:pt x="398" y="275"/>
                    </a:cubicBezTo>
                    <a:cubicBezTo>
                      <a:pt x="398" y="275"/>
                      <a:pt x="398" y="276"/>
                      <a:pt x="397" y="277"/>
                    </a:cubicBezTo>
                    <a:cubicBezTo>
                      <a:pt x="397" y="277"/>
                      <a:pt x="397" y="278"/>
                      <a:pt x="397" y="278"/>
                    </a:cubicBezTo>
                    <a:cubicBezTo>
                      <a:pt x="397" y="279"/>
                      <a:pt x="396" y="280"/>
                      <a:pt x="396" y="280"/>
                    </a:cubicBezTo>
                    <a:cubicBezTo>
                      <a:pt x="396" y="281"/>
                      <a:pt x="396" y="281"/>
                      <a:pt x="396" y="282"/>
                    </a:cubicBezTo>
                    <a:cubicBezTo>
                      <a:pt x="396" y="283"/>
                      <a:pt x="396" y="283"/>
                      <a:pt x="396" y="284"/>
                    </a:cubicBezTo>
                    <a:cubicBezTo>
                      <a:pt x="395" y="285"/>
                      <a:pt x="395" y="285"/>
                      <a:pt x="395" y="286"/>
                    </a:cubicBezTo>
                    <a:cubicBezTo>
                      <a:pt x="395" y="286"/>
                      <a:pt x="395" y="287"/>
                      <a:pt x="395" y="288"/>
                    </a:cubicBezTo>
                    <a:cubicBezTo>
                      <a:pt x="395" y="288"/>
                      <a:pt x="395" y="289"/>
                      <a:pt x="395" y="290"/>
                    </a:cubicBezTo>
                    <a:cubicBezTo>
                      <a:pt x="395" y="290"/>
                      <a:pt x="395" y="290"/>
                      <a:pt x="395" y="290"/>
                    </a:cubicBezTo>
                    <a:cubicBezTo>
                      <a:pt x="395" y="453"/>
                      <a:pt x="395" y="453"/>
                      <a:pt x="395" y="453"/>
                    </a:cubicBezTo>
                    <a:cubicBezTo>
                      <a:pt x="395" y="453"/>
                      <a:pt x="395" y="453"/>
                      <a:pt x="395" y="453"/>
                    </a:cubicBezTo>
                    <a:close/>
                    <a:moveTo>
                      <a:pt x="248" y="1752"/>
                    </a:moveTo>
                    <a:cubicBezTo>
                      <a:pt x="248" y="1768"/>
                      <a:pt x="235" y="1782"/>
                      <a:pt x="218" y="1782"/>
                    </a:cubicBezTo>
                    <a:cubicBezTo>
                      <a:pt x="210" y="1782"/>
                      <a:pt x="203" y="1779"/>
                      <a:pt x="197" y="1773"/>
                    </a:cubicBezTo>
                    <a:cubicBezTo>
                      <a:pt x="192" y="1767"/>
                      <a:pt x="189" y="1760"/>
                      <a:pt x="189" y="1752"/>
                    </a:cubicBezTo>
                    <a:cubicBezTo>
                      <a:pt x="189" y="1548"/>
                      <a:pt x="189" y="1548"/>
                      <a:pt x="189" y="1548"/>
                    </a:cubicBezTo>
                    <a:cubicBezTo>
                      <a:pt x="189" y="1532"/>
                      <a:pt x="202" y="1519"/>
                      <a:pt x="218" y="1519"/>
                    </a:cubicBezTo>
                    <a:cubicBezTo>
                      <a:pt x="235" y="1519"/>
                      <a:pt x="248" y="1532"/>
                      <a:pt x="248" y="1548"/>
                    </a:cubicBezTo>
                    <a:lnTo>
                      <a:pt x="248" y="1752"/>
                    </a:lnTo>
                    <a:close/>
                    <a:moveTo>
                      <a:pt x="1048" y="434"/>
                    </a:moveTo>
                    <a:cubicBezTo>
                      <a:pt x="1056" y="434"/>
                      <a:pt x="1063" y="437"/>
                      <a:pt x="1069" y="442"/>
                    </a:cubicBezTo>
                    <a:cubicBezTo>
                      <a:pt x="1075" y="448"/>
                      <a:pt x="1078" y="455"/>
                      <a:pt x="1078" y="463"/>
                    </a:cubicBezTo>
                    <a:cubicBezTo>
                      <a:pt x="1078" y="667"/>
                      <a:pt x="1078" y="667"/>
                      <a:pt x="1078" y="667"/>
                    </a:cubicBezTo>
                    <a:cubicBezTo>
                      <a:pt x="1078" y="684"/>
                      <a:pt x="1064" y="697"/>
                      <a:pt x="1048" y="697"/>
                    </a:cubicBezTo>
                    <a:cubicBezTo>
                      <a:pt x="1032" y="697"/>
                      <a:pt x="1019" y="684"/>
                      <a:pt x="1019" y="667"/>
                    </a:cubicBezTo>
                    <a:cubicBezTo>
                      <a:pt x="1019" y="565"/>
                      <a:pt x="1019" y="565"/>
                      <a:pt x="1019" y="565"/>
                    </a:cubicBezTo>
                    <a:cubicBezTo>
                      <a:pt x="1019" y="565"/>
                      <a:pt x="1019" y="565"/>
                      <a:pt x="1019" y="565"/>
                    </a:cubicBezTo>
                    <a:cubicBezTo>
                      <a:pt x="1019" y="565"/>
                      <a:pt x="1019" y="565"/>
                      <a:pt x="1019" y="565"/>
                    </a:cubicBezTo>
                    <a:cubicBezTo>
                      <a:pt x="1019" y="463"/>
                      <a:pt x="1019" y="463"/>
                      <a:pt x="1019" y="463"/>
                    </a:cubicBezTo>
                    <a:cubicBezTo>
                      <a:pt x="1019" y="447"/>
                      <a:pt x="1032" y="434"/>
                      <a:pt x="1048" y="434"/>
                    </a:cubicBezTo>
                    <a:close/>
                    <a:moveTo>
                      <a:pt x="702" y="1307"/>
                    </a:moveTo>
                    <a:cubicBezTo>
                      <a:pt x="689" y="1294"/>
                      <a:pt x="689" y="1294"/>
                      <a:pt x="689" y="1294"/>
                    </a:cubicBezTo>
                    <a:cubicBezTo>
                      <a:pt x="790" y="1194"/>
                      <a:pt x="790" y="1194"/>
                      <a:pt x="790" y="1194"/>
                    </a:cubicBezTo>
                    <a:cubicBezTo>
                      <a:pt x="790" y="1273"/>
                      <a:pt x="790" y="1273"/>
                      <a:pt x="790" y="1273"/>
                    </a:cubicBezTo>
                    <a:cubicBezTo>
                      <a:pt x="758" y="1278"/>
                      <a:pt x="729" y="1290"/>
                      <a:pt x="702" y="1307"/>
                    </a:cubicBezTo>
                    <a:close/>
                    <a:moveTo>
                      <a:pt x="643" y="1361"/>
                    </a:moveTo>
                    <a:cubicBezTo>
                      <a:pt x="611" y="1402"/>
                      <a:pt x="593" y="1453"/>
                      <a:pt x="593" y="1508"/>
                    </a:cubicBezTo>
                    <a:cubicBezTo>
                      <a:pt x="593" y="1550"/>
                      <a:pt x="604" y="1590"/>
                      <a:pt x="624" y="1625"/>
                    </a:cubicBezTo>
                    <a:cubicBezTo>
                      <a:pt x="492" y="1489"/>
                      <a:pt x="492" y="1489"/>
                      <a:pt x="492" y="1489"/>
                    </a:cubicBezTo>
                    <a:cubicBezTo>
                      <a:pt x="632" y="1350"/>
                      <a:pt x="632" y="1350"/>
                      <a:pt x="632" y="1350"/>
                    </a:cubicBezTo>
                    <a:lnTo>
                      <a:pt x="643" y="1361"/>
                    </a:lnTo>
                    <a:close/>
                    <a:moveTo>
                      <a:pt x="80" y="887"/>
                    </a:moveTo>
                    <a:cubicBezTo>
                      <a:pt x="80" y="691"/>
                      <a:pt x="240" y="532"/>
                      <a:pt x="435" y="532"/>
                    </a:cubicBezTo>
                    <a:cubicBezTo>
                      <a:pt x="631" y="532"/>
                      <a:pt x="790" y="691"/>
                      <a:pt x="790" y="887"/>
                    </a:cubicBezTo>
                    <a:cubicBezTo>
                      <a:pt x="790" y="943"/>
                      <a:pt x="777" y="995"/>
                      <a:pt x="754" y="1042"/>
                    </a:cubicBezTo>
                    <a:cubicBezTo>
                      <a:pt x="697" y="1160"/>
                      <a:pt x="575" y="1242"/>
                      <a:pt x="435" y="1242"/>
                    </a:cubicBezTo>
                    <a:cubicBezTo>
                      <a:pt x="340" y="1242"/>
                      <a:pt x="254" y="1204"/>
                      <a:pt x="191" y="1144"/>
                    </a:cubicBezTo>
                    <a:cubicBezTo>
                      <a:pt x="123" y="1079"/>
                      <a:pt x="80" y="988"/>
                      <a:pt x="80" y="887"/>
                    </a:cubicBezTo>
                    <a:close/>
                    <a:moveTo>
                      <a:pt x="567" y="1302"/>
                    </a:moveTo>
                    <a:cubicBezTo>
                      <a:pt x="476" y="1392"/>
                      <a:pt x="476" y="1392"/>
                      <a:pt x="476" y="1392"/>
                    </a:cubicBezTo>
                    <a:cubicBezTo>
                      <a:pt x="476" y="1320"/>
                      <a:pt x="476" y="1320"/>
                      <a:pt x="476" y="1320"/>
                    </a:cubicBezTo>
                    <a:cubicBezTo>
                      <a:pt x="507" y="1318"/>
                      <a:pt x="537" y="1311"/>
                      <a:pt x="567" y="1302"/>
                    </a:cubicBezTo>
                    <a:close/>
                    <a:moveTo>
                      <a:pt x="476" y="1588"/>
                    </a:moveTo>
                    <a:cubicBezTo>
                      <a:pt x="577" y="1693"/>
                      <a:pt x="577" y="1693"/>
                      <a:pt x="577" y="1693"/>
                    </a:cubicBezTo>
                    <a:cubicBezTo>
                      <a:pt x="476" y="1797"/>
                      <a:pt x="476" y="1797"/>
                      <a:pt x="476" y="1797"/>
                    </a:cubicBezTo>
                    <a:lnTo>
                      <a:pt x="476" y="1588"/>
                    </a:lnTo>
                    <a:close/>
                    <a:moveTo>
                      <a:pt x="633" y="1750"/>
                    </a:moveTo>
                    <a:cubicBezTo>
                      <a:pt x="735" y="1856"/>
                      <a:pt x="735" y="1856"/>
                      <a:pt x="735" y="1856"/>
                    </a:cubicBezTo>
                    <a:cubicBezTo>
                      <a:pt x="530" y="1856"/>
                      <a:pt x="530" y="1856"/>
                      <a:pt x="530" y="1856"/>
                    </a:cubicBezTo>
                    <a:lnTo>
                      <a:pt x="633" y="1750"/>
                    </a:lnTo>
                    <a:close/>
                    <a:moveTo>
                      <a:pt x="707" y="1711"/>
                    </a:moveTo>
                    <a:cubicBezTo>
                      <a:pt x="732" y="1726"/>
                      <a:pt x="760" y="1737"/>
                      <a:pt x="790" y="1742"/>
                    </a:cubicBezTo>
                    <a:cubicBezTo>
                      <a:pt x="790" y="1797"/>
                      <a:pt x="790" y="1797"/>
                      <a:pt x="790" y="1797"/>
                    </a:cubicBezTo>
                    <a:lnTo>
                      <a:pt x="707" y="1711"/>
                    </a:lnTo>
                    <a:close/>
                    <a:moveTo>
                      <a:pt x="790" y="599"/>
                    </a:moveTo>
                    <a:cubicBezTo>
                      <a:pt x="689" y="495"/>
                      <a:pt x="689" y="495"/>
                      <a:pt x="689" y="495"/>
                    </a:cubicBezTo>
                    <a:cubicBezTo>
                      <a:pt x="790" y="390"/>
                      <a:pt x="790" y="390"/>
                      <a:pt x="790" y="390"/>
                    </a:cubicBezTo>
                    <a:lnTo>
                      <a:pt x="790" y="599"/>
                    </a:lnTo>
                    <a:close/>
                    <a:moveTo>
                      <a:pt x="633" y="437"/>
                    </a:moveTo>
                    <a:cubicBezTo>
                      <a:pt x="530" y="331"/>
                      <a:pt x="530" y="331"/>
                      <a:pt x="530" y="331"/>
                    </a:cubicBezTo>
                    <a:cubicBezTo>
                      <a:pt x="735" y="331"/>
                      <a:pt x="735" y="331"/>
                      <a:pt x="735" y="331"/>
                    </a:cubicBezTo>
                    <a:lnTo>
                      <a:pt x="633" y="437"/>
                    </a:lnTo>
                    <a:close/>
                    <a:moveTo>
                      <a:pt x="550" y="467"/>
                    </a:moveTo>
                    <a:cubicBezTo>
                      <a:pt x="526" y="460"/>
                      <a:pt x="501" y="456"/>
                      <a:pt x="476" y="453"/>
                    </a:cubicBezTo>
                    <a:cubicBezTo>
                      <a:pt x="476" y="390"/>
                      <a:pt x="476" y="390"/>
                      <a:pt x="476" y="390"/>
                    </a:cubicBezTo>
                    <a:lnTo>
                      <a:pt x="550" y="467"/>
                    </a:lnTo>
                    <a:close/>
                    <a:moveTo>
                      <a:pt x="989" y="1508"/>
                    </a:moveTo>
                    <a:cubicBezTo>
                      <a:pt x="989" y="1595"/>
                      <a:pt x="918" y="1665"/>
                      <a:pt x="831" y="1665"/>
                    </a:cubicBezTo>
                    <a:cubicBezTo>
                      <a:pt x="744" y="1665"/>
                      <a:pt x="673" y="1595"/>
                      <a:pt x="673" y="1508"/>
                    </a:cubicBezTo>
                    <a:cubicBezTo>
                      <a:pt x="673" y="1421"/>
                      <a:pt x="744" y="1350"/>
                      <a:pt x="831" y="1350"/>
                    </a:cubicBezTo>
                    <a:cubicBezTo>
                      <a:pt x="918" y="1350"/>
                      <a:pt x="989" y="1421"/>
                      <a:pt x="989" y="15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24" name="Freeform 26"/>
              <p:cNvSpPr>
                <a:spLocks/>
              </p:cNvSpPr>
              <p:nvPr/>
            </p:nvSpPr>
            <p:spPr bwMode="auto">
              <a:xfrm>
                <a:off x="9545731" y="878635"/>
                <a:ext cx="34925" cy="28575"/>
              </a:xfrm>
              <a:custGeom>
                <a:avLst/>
                <a:gdLst/>
                <a:ahLst/>
                <a:cxnLst>
                  <a:cxn ang="0">
                    <a:pos x="52" y="81"/>
                  </a:cxn>
                  <a:cxn ang="0">
                    <a:pos x="52" y="0"/>
                  </a:cxn>
                  <a:cxn ang="0">
                    <a:pos x="52" y="81"/>
                  </a:cxn>
                </a:cxnLst>
                <a:rect l="0" t="0" r="r" b="b"/>
                <a:pathLst>
                  <a:path w="104" h="81">
                    <a:moveTo>
                      <a:pt x="52" y="81"/>
                    </a:moveTo>
                    <a:cubicBezTo>
                      <a:pt x="104" y="81"/>
                      <a:pt x="104" y="0"/>
                      <a:pt x="52" y="0"/>
                    </a:cubicBezTo>
                    <a:cubicBezTo>
                      <a:pt x="0" y="0"/>
                      <a:pt x="0" y="81"/>
                      <a:pt x="52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9545731" y="335710"/>
                <a:ext cx="34925" cy="26987"/>
              </a:xfrm>
              <a:custGeom>
                <a:avLst/>
                <a:gdLst/>
                <a:ahLst/>
                <a:cxnLst>
                  <a:cxn ang="0">
                    <a:pos x="51" y="81"/>
                  </a:cxn>
                  <a:cxn ang="0">
                    <a:pos x="51" y="0"/>
                  </a:cxn>
                  <a:cxn ang="0">
                    <a:pos x="51" y="81"/>
                  </a:cxn>
                </a:cxnLst>
                <a:rect l="0" t="0" r="r" b="b"/>
                <a:pathLst>
                  <a:path w="103" h="81">
                    <a:moveTo>
                      <a:pt x="51" y="81"/>
                    </a:moveTo>
                    <a:cubicBezTo>
                      <a:pt x="103" y="81"/>
                      <a:pt x="103" y="0"/>
                      <a:pt x="51" y="0"/>
                    </a:cubicBezTo>
                    <a:cubicBezTo>
                      <a:pt x="0" y="0"/>
                      <a:pt x="0" y="81"/>
                      <a:pt x="51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grpSp>
        <p:nvGrpSpPr>
          <p:cNvPr id="26" name="Groupe 126"/>
          <p:cNvGrpSpPr/>
          <p:nvPr/>
        </p:nvGrpSpPr>
        <p:grpSpPr>
          <a:xfrm>
            <a:off x="7358084" y="4323489"/>
            <a:ext cx="265440" cy="265439"/>
            <a:chOff x="8431302" y="2113426"/>
            <a:chExt cx="252000" cy="252000"/>
          </a:xfrm>
        </p:grpSpPr>
        <p:sp>
          <p:nvSpPr>
            <p:cNvPr id="27" name="Ellipse 26"/>
            <p:cNvSpPr/>
            <p:nvPr/>
          </p:nvSpPr>
          <p:spPr>
            <a:xfrm>
              <a:off x="8431302" y="2113426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grpSp>
          <p:nvGrpSpPr>
            <p:cNvPr id="28" name="Groupe 125"/>
            <p:cNvGrpSpPr/>
            <p:nvPr/>
          </p:nvGrpSpPr>
          <p:grpSpPr>
            <a:xfrm>
              <a:off x="8476660" y="2155540"/>
              <a:ext cx="161285" cy="167772"/>
              <a:chOff x="8912225" y="1298575"/>
              <a:chExt cx="1144588" cy="1190625"/>
            </a:xfrm>
            <a:solidFill>
              <a:schemeClr val="bg1"/>
            </a:solidFill>
          </p:grpSpPr>
          <p:sp>
            <p:nvSpPr>
              <p:cNvPr id="29" name="Freeform 51"/>
              <p:cNvSpPr>
                <a:spLocks noEditPoints="1"/>
              </p:cNvSpPr>
              <p:nvPr/>
            </p:nvSpPr>
            <p:spPr bwMode="auto">
              <a:xfrm>
                <a:off x="8912225" y="1298575"/>
                <a:ext cx="1144588" cy="1190625"/>
              </a:xfrm>
              <a:custGeom>
                <a:avLst/>
                <a:gdLst/>
                <a:ahLst/>
                <a:cxnLst>
                  <a:cxn ang="0">
                    <a:pos x="1532" y="1058"/>
                  </a:cxn>
                  <a:cxn ang="0">
                    <a:pos x="1500" y="898"/>
                  </a:cxn>
                  <a:cxn ang="0">
                    <a:pos x="1468" y="992"/>
                  </a:cxn>
                  <a:cxn ang="0">
                    <a:pos x="1376" y="765"/>
                  </a:cxn>
                  <a:cxn ang="0">
                    <a:pos x="1312" y="765"/>
                  </a:cxn>
                  <a:cxn ang="0">
                    <a:pos x="1216" y="735"/>
                  </a:cxn>
                  <a:cxn ang="0">
                    <a:pos x="1184" y="575"/>
                  </a:cxn>
                  <a:cxn ang="0">
                    <a:pos x="1152" y="671"/>
                  </a:cxn>
                  <a:cxn ang="0">
                    <a:pos x="859" y="15"/>
                  </a:cxn>
                  <a:cxn ang="0">
                    <a:pos x="811" y="15"/>
                  </a:cxn>
                  <a:cxn ang="0">
                    <a:pos x="519" y="669"/>
                  </a:cxn>
                  <a:cxn ang="0">
                    <a:pos x="487" y="573"/>
                  </a:cxn>
                  <a:cxn ang="0">
                    <a:pos x="455" y="733"/>
                  </a:cxn>
                  <a:cxn ang="0">
                    <a:pos x="364" y="765"/>
                  </a:cxn>
                  <a:cxn ang="0">
                    <a:pos x="300" y="765"/>
                  </a:cxn>
                  <a:cxn ang="0">
                    <a:pos x="201" y="995"/>
                  </a:cxn>
                  <a:cxn ang="0">
                    <a:pos x="169" y="899"/>
                  </a:cxn>
                  <a:cxn ang="0">
                    <a:pos x="137" y="1059"/>
                  </a:cxn>
                  <a:cxn ang="0">
                    <a:pos x="0" y="1209"/>
                  </a:cxn>
                  <a:cxn ang="0">
                    <a:pos x="32" y="1478"/>
                  </a:cxn>
                  <a:cxn ang="0">
                    <a:pos x="667" y="1141"/>
                  </a:cxn>
                  <a:cxn ang="0">
                    <a:pos x="539" y="1535"/>
                  </a:cxn>
                  <a:cxn ang="0">
                    <a:pos x="538" y="1705"/>
                  </a:cxn>
                  <a:cxn ang="0">
                    <a:pos x="580" y="1733"/>
                  </a:cxn>
                  <a:cxn ang="0">
                    <a:pos x="1089" y="1735"/>
                  </a:cxn>
                  <a:cxn ang="0">
                    <a:pos x="1131" y="1705"/>
                  </a:cxn>
                  <a:cxn ang="0">
                    <a:pos x="1130" y="1535"/>
                  </a:cxn>
                  <a:cxn ang="0">
                    <a:pos x="1003" y="1141"/>
                  </a:cxn>
                  <a:cxn ang="0">
                    <a:pos x="1666" y="1463"/>
                  </a:cxn>
                  <a:cxn ang="0">
                    <a:pos x="1669" y="1211"/>
                  </a:cxn>
                  <a:cxn ang="0">
                    <a:pos x="1605" y="1395"/>
                  </a:cxn>
                  <a:cxn ang="0">
                    <a:pos x="981" y="1059"/>
                  </a:cxn>
                  <a:cxn ang="0">
                    <a:pos x="934" y="1091"/>
                  </a:cxn>
                  <a:cxn ang="0">
                    <a:pos x="925" y="1448"/>
                  </a:cxn>
                  <a:cxn ang="0">
                    <a:pos x="1070" y="1662"/>
                  </a:cxn>
                  <a:cxn ang="0">
                    <a:pos x="867" y="1518"/>
                  </a:cxn>
                  <a:cxn ang="0">
                    <a:pos x="803" y="1518"/>
                  </a:cxn>
                  <a:cxn ang="0">
                    <a:pos x="600" y="1662"/>
                  </a:cxn>
                  <a:cxn ang="0">
                    <a:pos x="745" y="1447"/>
                  </a:cxn>
                  <a:cxn ang="0">
                    <a:pos x="737" y="1090"/>
                  </a:cxn>
                  <a:cxn ang="0">
                    <a:pos x="690" y="1058"/>
                  </a:cxn>
                  <a:cxn ang="0">
                    <a:pos x="65" y="1225"/>
                  </a:cxn>
                  <a:cxn ang="0">
                    <a:pos x="358" y="927"/>
                  </a:cxn>
                  <a:cxn ang="0">
                    <a:pos x="513" y="769"/>
                  </a:cxn>
                  <a:cxn ang="0">
                    <a:pos x="763" y="502"/>
                  </a:cxn>
                  <a:cxn ang="0">
                    <a:pos x="909" y="503"/>
                  </a:cxn>
                  <a:cxn ang="0">
                    <a:pos x="1161" y="771"/>
                  </a:cxn>
                  <a:cxn ang="0">
                    <a:pos x="1482" y="1099"/>
                  </a:cxn>
                  <a:cxn ang="0">
                    <a:pos x="1605" y="1395"/>
                  </a:cxn>
                </a:cxnLst>
                <a:rect l="0" t="0" r="r" b="b"/>
                <a:pathLst>
                  <a:path w="1669" h="1736">
                    <a:moveTo>
                      <a:pt x="1660" y="1189"/>
                    </a:moveTo>
                    <a:cubicBezTo>
                      <a:pt x="1532" y="1058"/>
                      <a:pt x="1532" y="1058"/>
                      <a:pt x="1532" y="1058"/>
                    </a:cubicBezTo>
                    <a:cubicBezTo>
                      <a:pt x="1532" y="930"/>
                      <a:pt x="1532" y="930"/>
                      <a:pt x="1532" y="930"/>
                    </a:cubicBezTo>
                    <a:cubicBezTo>
                      <a:pt x="1532" y="912"/>
                      <a:pt x="1517" y="898"/>
                      <a:pt x="1500" y="898"/>
                    </a:cubicBezTo>
                    <a:cubicBezTo>
                      <a:pt x="1482" y="898"/>
                      <a:pt x="1468" y="912"/>
                      <a:pt x="1468" y="930"/>
                    </a:cubicBezTo>
                    <a:cubicBezTo>
                      <a:pt x="1468" y="992"/>
                      <a:pt x="1468" y="992"/>
                      <a:pt x="1468" y="992"/>
                    </a:cubicBezTo>
                    <a:cubicBezTo>
                      <a:pt x="1376" y="899"/>
                      <a:pt x="1376" y="899"/>
                      <a:pt x="1376" y="899"/>
                    </a:cubicBezTo>
                    <a:cubicBezTo>
                      <a:pt x="1376" y="765"/>
                      <a:pt x="1376" y="765"/>
                      <a:pt x="1376" y="765"/>
                    </a:cubicBezTo>
                    <a:cubicBezTo>
                      <a:pt x="1376" y="748"/>
                      <a:pt x="1362" y="733"/>
                      <a:pt x="1344" y="733"/>
                    </a:cubicBezTo>
                    <a:cubicBezTo>
                      <a:pt x="1327" y="733"/>
                      <a:pt x="1312" y="748"/>
                      <a:pt x="1312" y="765"/>
                    </a:cubicBezTo>
                    <a:cubicBezTo>
                      <a:pt x="1312" y="833"/>
                      <a:pt x="1312" y="833"/>
                      <a:pt x="1312" y="833"/>
                    </a:cubicBezTo>
                    <a:cubicBezTo>
                      <a:pt x="1216" y="735"/>
                      <a:pt x="1216" y="735"/>
                      <a:pt x="1216" y="735"/>
                    </a:cubicBezTo>
                    <a:cubicBezTo>
                      <a:pt x="1216" y="607"/>
                      <a:pt x="1216" y="607"/>
                      <a:pt x="1216" y="607"/>
                    </a:cubicBezTo>
                    <a:cubicBezTo>
                      <a:pt x="1216" y="589"/>
                      <a:pt x="1202" y="575"/>
                      <a:pt x="1184" y="575"/>
                    </a:cubicBezTo>
                    <a:cubicBezTo>
                      <a:pt x="1167" y="575"/>
                      <a:pt x="1152" y="589"/>
                      <a:pt x="1152" y="607"/>
                    </a:cubicBezTo>
                    <a:cubicBezTo>
                      <a:pt x="1152" y="671"/>
                      <a:pt x="1152" y="671"/>
                      <a:pt x="1152" y="671"/>
                    </a:cubicBezTo>
                    <a:cubicBezTo>
                      <a:pt x="972" y="487"/>
                      <a:pt x="972" y="487"/>
                      <a:pt x="972" y="487"/>
                    </a:cubicBezTo>
                    <a:cubicBezTo>
                      <a:pt x="951" y="124"/>
                      <a:pt x="863" y="19"/>
                      <a:pt x="859" y="15"/>
                    </a:cubicBezTo>
                    <a:cubicBezTo>
                      <a:pt x="848" y="2"/>
                      <a:pt x="828" y="0"/>
                      <a:pt x="814" y="12"/>
                    </a:cubicBezTo>
                    <a:cubicBezTo>
                      <a:pt x="813" y="13"/>
                      <a:pt x="812" y="14"/>
                      <a:pt x="811" y="15"/>
                    </a:cubicBezTo>
                    <a:cubicBezTo>
                      <a:pt x="807" y="19"/>
                      <a:pt x="720" y="124"/>
                      <a:pt x="698" y="487"/>
                    </a:cubicBezTo>
                    <a:cubicBezTo>
                      <a:pt x="519" y="669"/>
                      <a:pt x="519" y="669"/>
                      <a:pt x="519" y="669"/>
                    </a:cubicBezTo>
                    <a:cubicBezTo>
                      <a:pt x="519" y="605"/>
                      <a:pt x="519" y="605"/>
                      <a:pt x="519" y="605"/>
                    </a:cubicBezTo>
                    <a:cubicBezTo>
                      <a:pt x="519" y="588"/>
                      <a:pt x="505" y="573"/>
                      <a:pt x="487" y="573"/>
                    </a:cubicBezTo>
                    <a:cubicBezTo>
                      <a:pt x="470" y="573"/>
                      <a:pt x="455" y="588"/>
                      <a:pt x="455" y="605"/>
                    </a:cubicBezTo>
                    <a:cubicBezTo>
                      <a:pt x="455" y="733"/>
                      <a:pt x="455" y="733"/>
                      <a:pt x="455" y="733"/>
                    </a:cubicBezTo>
                    <a:cubicBezTo>
                      <a:pt x="364" y="827"/>
                      <a:pt x="364" y="827"/>
                      <a:pt x="364" y="827"/>
                    </a:cubicBezTo>
                    <a:cubicBezTo>
                      <a:pt x="364" y="765"/>
                      <a:pt x="364" y="765"/>
                      <a:pt x="364" y="765"/>
                    </a:cubicBezTo>
                    <a:cubicBezTo>
                      <a:pt x="364" y="748"/>
                      <a:pt x="349" y="733"/>
                      <a:pt x="332" y="733"/>
                    </a:cubicBezTo>
                    <a:cubicBezTo>
                      <a:pt x="314" y="733"/>
                      <a:pt x="300" y="748"/>
                      <a:pt x="300" y="765"/>
                    </a:cubicBezTo>
                    <a:cubicBezTo>
                      <a:pt x="300" y="893"/>
                      <a:pt x="300" y="893"/>
                      <a:pt x="300" y="893"/>
                    </a:cubicBezTo>
                    <a:cubicBezTo>
                      <a:pt x="201" y="995"/>
                      <a:pt x="201" y="995"/>
                      <a:pt x="201" y="995"/>
                    </a:cubicBezTo>
                    <a:cubicBezTo>
                      <a:pt x="201" y="931"/>
                      <a:pt x="201" y="931"/>
                      <a:pt x="201" y="931"/>
                    </a:cubicBezTo>
                    <a:cubicBezTo>
                      <a:pt x="201" y="913"/>
                      <a:pt x="187" y="899"/>
                      <a:pt x="169" y="899"/>
                    </a:cubicBezTo>
                    <a:cubicBezTo>
                      <a:pt x="151" y="899"/>
                      <a:pt x="137" y="913"/>
                      <a:pt x="137" y="931"/>
                    </a:cubicBezTo>
                    <a:cubicBezTo>
                      <a:pt x="137" y="1059"/>
                      <a:pt x="137" y="1059"/>
                      <a:pt x="137" y="1059"/>
                    </a:cubicBezTo>
                    <a:cubicBezTo>
                      <a:pt x="9" y="1187"/>
                      <a:pt x="9" y="1187"/>
                      <a:pt x="9" y="1187"/>
                    </a:cubicBezTo>
                    <a:cubicBezTo>
                      <a:pt x="3" y="1192"/>
                      <a:pt x="0" y="1201"/>
                      <a:pt x="0" y="1209"/>
                    </a:cubicBezTo>
                    <a:cubicBezTo>
                      <a:pt x="0" y="1446"/>
                      <a:pt x="0" y="1446"/>
                      <a:pt x="0" y="1446"/>
                    </a:cubicBezTo>
                    <a:cubicBezTo>
                      <a:pt x="0" y="1463"/>
                      <a:pt x="14" y="1478"/>
                      <a:pt x="32" y="1478"/>
                    </a:cubicBezTo>
                    <a:cubicBezTo>
                      <a:pt x="37" y="1478"/>
                      <a:pt x="42" y="1476"/>
                      <a:pt x="47" y="1474"/>
                    </a:cubicBezTo>
                    <a:cubicBezTo>
                      <a:pt x="667" y="1141"/>
                      <a:pt x="667" y="1141"/>
                      <a:pt x="667" y="1141"/>
                    </a:cubicBezTo>
                    <a:cubicBezTo>
                      <a:pt x="660" y="1231"/>
                      <a:pt x="666" y="1322"/>
                      <a:pt x="686" y="1410"/>
                    </a:cubicBezTo>
                    <a:cubicBezTo>
                      <a:pt x="539" y="1535"/>
                      <a:pt x="539" y="1535"/>
                      <a:pt x="539" y="1535"/>
                    </a:cubicBezTo>
                    <a:cubicBezTo>
                      <a:pt x="532" y="1542"/>
                      <a:pt x="528" y="1551"/>
                      <a:pt x="528" y="1562"/>
                    </a:cubicBezTo>
                    <a:cubicBezTo>
                      <a:pt x="538" y="1705"/>
                      <a:pt x="538" y="1705"/>
                      <a:pt x="538" y="1705"/>
                    </a:cubicBezTo>
                    <a:cubicBezTo>
                      <a:pt x="540" y="1723"/>
                      <a:pt x="555" y="1736"/>
                      <a:pt x="572" y="1735"/>
                    </a:cubicBezTo>
                    <a:cubicBezTo>
                      <a:pt x="575" y="1734"/>
                      <a:pt x="577" y="1734"/>
                      <a:pt x="580" y="1733"/>
                    </a:cubicBezTo>
                    <a:cubicBezTo>
                      <a:pt x="835" y="1655"/>
                      <a:pt x="835" y="1655"/>
                      <a:pt x="835" y="1655"/>
                    </a:cubicBezTo>
                    <a:cubicBezTo>
                      <a:pt x="1089" y="1735"/>
                      <a:pt x="1089" y="1735"/>
                      <a:pt x="1089" y="1735"/>
                    </a:cubicBezTo>
                    <a:cubicBezTo>
                      <a:pt x="1092" y="1735"/>
                      <a:pt x="1096" y="1735"/>
                      <a:pt x="1099" y="1735"/>
                    </a:cubicBezTo>
                    <a:cubicBezTo>
                      <a:pt x="1116" y="1735"/>
                      <a:pt x="1130" y="1722"/>
                      <a:pt x="1131" y="1705"/>
                    </a:cubicBezTo>
                    <a:cubicBezTo>
                      <a:pt x="1141" y="1562"/>
                      <a:pt x="1141" y="1562"/>
                      <a:pt x="1141" y="1562"/>
                    </a:cubicBezTo>
                    <a:cubicBezTo>
                      <a:pt x="1141" y="1551"/>
                      <a:pt x="1137" y="1542"/>
                      <a:pt x="1130" y="1535"/>
                    </a:cubicBezTo>
                    <a:cubicBezTo>
                      <a:pt x="983" y="1410"/>
                      <a:pt x="983" y="1410"/>
                      <a:pt x="983" y="1410"/>
                    </a:cubicBezTo>
                    <a:cubicBezTo>
                      <a:pt x="1003" y="1322"/>
                      <a:pt x="1009" y="1231"/>
                      <a:pt x="1003" y="1141"/>
                    </a:cubicBezTo>
                    <a:cubicBezTo>
                      <a:pt x="1622" y="1476"/>
                      <a:pt x="1622" y="1476"/>
                      <a:pt x="1622" y="1476"/>
                    </a:cubicBezTo>
                    <a:cubicBezTo>
                      <a:pt x="1638" y="1485"/>
                      <a:pt x="1657" y="1479"/>
                      <a:pt x="1666" y="1463"/>
                    </a:cubicBezTo>
                    <a:cubicBezTo>
                      <a:pt x="1668" y="1459"/>
                      <a:pt x="1669" y="1454"/>
                      <a:pt x="1669" y="1448"/>
                    </a:cubicBezTo>
                    <a:cubicBezTo>
                      <a:pt x="1669" y="1211"/>
                      <a:pt x="1669" y="1211"/>
                      <a:pt x="1669" y="1211"/>
                    </a:cubicBezTo>
                    <a:cubicBezTo>
                      <a:pt x="1669" y="1203"/>
                      <a:pt x="1666" y="1195"/>
                      <a:pt x="1660" y="1189"/>
                    </a:cubicBezTo>
                    <a:close/>
                    <a:moveTo>
                      <a:pt x="1605" y="1395"/>
                    </a:moveTo>
                    <a:cubicBezTo>
                      <a:pt x="1605" y="1395"/>
                      <a:pt x="1605" y="1395"/>
                      <a:pt x="1605" y="1395"/>
                    </a:cubicBezTo>
                    <a:cubicBezTo>
                      <a:pt x="981" y="1059"/>
                      <a:pt x="981" y="1059"/>
                      <a:pt x="981" y="1059"/>
                    </a:cubicBezTo>
                    <a:cubicBezTo>
                      <a:pt x="965" y="1051"/>
                      <a:pt x="946" y="1057"/>
                      <a:pt x="937" y="1072"/>
                    </a:cubicBezTo>
                    <a:cubicBezTo>
                      <a:pt x="934" y="1078"/>
                      <a:pt x="933" y="1085"/>
                      <a:pt x="934" y="1091"/>
                    </a:cubicBezTo>
                    <a:cubicBezTo>
                      <a:pt x="934" y="1093"/>
                      <a:pt x="957" y="1288"/>
                      <a:pt x="915" y="1413"/>
                    </a:cubicBezTo>
                    <a:cubicBezTo>
                      <a:pt x="911" y="1426"/>
                      <a:pt x="915" y="1439"/>
                      <a:pt x="925" y="1448"/>
                    </a:cubicBezTo>
                    <a:cubicBezTo>
                      <a:pt x="1076" y="1576"/>
                      <a:pt x="1076" y="1576"/>
                      <a:pt x="1076" y="1576"/>
                    </a:cubicBezTo>
                    <a:cubicBezTo>
                      <a:pt x="1070" y="1662"/>
                      <a:pt x="1070" y="1662"/>
                      <a:pt x="1070" y="1662"/>
                    </a:cubicBezTo>
                    <a:cubicBezTo>
                      <a:pt x="867" y="1598"/>
                      <a:pt x="867" y="1598"/>
                      <a:pt x="867" y="1598"/>
                    </a:cubicBezTo>
                    <a:cubicBezTo>
                      <a:pt x="867" y="1518"/>
                      <a:pt x="867" y="1518"/>
                      <a:pt x="867" y="1518"/>
                    </a:cubicBezTo>
                    <a:cubicBezTo>
                      <a:pt x="867" y="1500"/>
                      <a:pt x="853" y="1486"/>
                      <a:pt x="835" y="1486"/>
                    </a:cubicBezTo>
                    <a:cubicBezTo>
                      <a:pt x="817" y="1486"/>
                      <a:pt x="803" y="1500"/>
                      <a:pt x="803" y="1518"/>
                    </a:cubicBezTo>
                    <a:cubicBezTo>
                      <a:pt x="803" y="1598"/>
                      <a:pt x="803" y="1598"/>
                      <a:pt x="803" y="1598"/>
                    </a:cubicBezTo>
                    <a:cubicBezTo>
                      <a:pt x="600" y="1662"/>
                      <a:pt x="600" y="1662"/>
                      <a:pt x="600" y="1662"/>
                    </a:cubicBezTo>
                    <a:cubicBezTo>
                      <a:pt x="595" y="1575"/>
                      <a:pt x="595" y="1575"/>
                      <a:pt x="595" y="1575"/>
                    </a:cubicBezTo>
                    <a:cubicBezTo>
                      <a:pt x="745" y="1447"/>
                      <a:pt x="745" y="1447"/>
                      <a:pt x="745" y="1447"/>
                    </a:cubicBezTo>
                    <a:cubicBezTo>
                      <a:pt x="755" y="1438"/>
                      <a:pt x="759" y="1425"/>
                      <a:pt x="755" y="1412"/>
                    </a:cubicBezTo>
                    <a:cubicBezTo>
                      <a:pt x="713" y="1287"/>
                      <a:pt x="736" y="1092"/>
                      <a:pt x="737" y="1090"/>
                    </a:cubicBezTo>
                    <a:cubicBezTo>
                      <a:pt x="739" y="1073"/>
                      <a:pt x="726" y="1057"/>
                      <a:pt x="709" y="1055"/>
                    </a:cubicBezTo>
                    <a:cubicBezTo>
                      <a:pt x="702" y="1054"/>
                      <a:pt x="695" y="1055"/>
                      <a:pt x="690" y="1058"/>
                    </a:cubicBezTo>
                    <a:cubicBezTo>
                      <a:pt x="65" y="1395"/>
                      <a:pt x="65" y="1395"/>
                      <a:pt x="65" y="1395"/>
                    </a:cubicBezTo>
                    <a:cubicBezTo>
                      <a:pt x="65" y="1225"/>
                      <a:pt x="65" y="1225"/>
                      <a:pt x="65" y="1225"/>
                    </a:cubicBezTo>
                    <a:cubicBezTo>
                      <a:pt x="353" y="932"/>
                      <a:pt x="353" y="932"/>
                      <a:pt x="353" y="932"/>
                    </a:cubicBezTo>
                    <a:cubicBezTo>
                      <a:pt x="355" y="930"/>
                      <a:pt x="356" y="929"/>
                      <a:pt x="358" y="927"/>
                    </a:cubicBezTo>
                    <a:cubicBezTo>
                      <a:pt x="509" y="772"/>
                      <a:pt x="509" y="772"/>
                      <a:pt x="509" y="772"/>
                    </a:cubicBezTo>
                    <a:cubicBezTo>
                      <a:pt x="513" y="769"/>
                      <a:pt x="513" y="769"/>
                      <a:pt x="513" y="769"/>
                    </a:cubicBezTo>
                    <a:cubicBezTo>
                      <a:pt x="754" y="523"/>
                      <a:pt x="754" y="523"/>
                      <a:pt x="754" y="523"/>
                    </a:cubicBezTo>
                    <a:cubicBezTo>
                      <a:pt x="759" y="517"/>
                      <a:pt x="762" y="510"/>
                      <a:pt x="763" y="502"/>
                    </a:cubicBezTo>
                    <a:cubicBezTo>
                      <a:pt x="773" y="280"/>
                      <a:pt x="810" y="160"/>
                      <a:pt x="835" y="103"/>
                    </a:cubicBezTo>
                    <a:cubicBezTo>
                      <a:pt x="860" y="161"/>
                      <a:pt x="897" y="281"/>
                      <a:pt x="909" y="503"/>
                    </a:cubicBezTo>
                    <a:cubicBezTo>
                      <a:pt x="909" y="510"/>
                      <a:pt x="913" y="518"/>
                      <a:pt x="918" y="523"/>
                    </a:cubicBezTo>
                    <a:cubicBezTo>
                      <a:pt x="1161" y="771"/>
                      <a:pt x="1161" y="771"/>
                      <a:pt x="1161" y="771"/>
                    </a:cubicBezTo>
                    <a:cubicBezTo>
                      <a:pt x="1474" y="1091"/>
                      <a:pt x="1474" y="1091"/>
                      <a:pt x="1474" y="1091"/>
                    </a:cubicBezTo>
                    <a:cubicBezTo>
                      <a:pt x="1476" y="1094"/>
                      <a:pt x="1479" y="1097"/>
                      <a:pt x="1482" y="1099"/>
                    </a:cubicBezTo>
                    <a:cubicBezTo>
                      <a:pt x="1605" y="1227"/>
                      <a:pt x="1605" y="1227"/>
                      <a:pt x="1605" y="1227"/>
                    </a:cubicBezTo>
                    <a:lnTo>
                      <a:pt x="1605" y="1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30" name="Freeform 52"/>
              <p:cNvSpPr>
                <a:spLocks noEditPoints="1"/>
              </p:cNvSpPr>
              <p:nvPr/>
            </p:nvSpPr>
            <p:spPr bwMode="auto">
              <a:xfrm>
                <a:off x="9398000" y="1651000"/>
                <a:ext cx="174625" cy="287338"/>
              </a:xfrm>
              <a:custGeom>
                <a:avLst/>
                <a:gdLst/>
                <a:ahLst/>
                <a:cxnLst>
                  <a:cxn ang="0">
                    <a:pos x="128" y="0"/>
                  </a:cxn>
                  <a:cxn ang="0">
                    <a:pos x="0" y="209"/>
                  </a:cxn>
                  <a:cxn ang="0">
                    <a:pos x="128" y="417"/>
                  </a:cxn>
                  <a:cxn ang="0">
                    <a:pos x="256" y="209"/>
                  </a:cxn>
                  <a:cxn ang="0">
                    <a:pos x="128" y="0"/>
                  </a:cxn>
                  <a:cxn ang="0">
                    <a:pos x="128" y="353"/>
                  </a:cxn>
                  <a:cxn ang="0">
                    <a:pos x="64" y="209"/>
                  </a:cxn>
                  <a:cxn ang="0">
                    <a:pos x="128" y="64"/>
                  </a:cxn>
                  <a:cxn ang="0">
                    <a:pos x="192" y="209"/>
                  </a:cxn>
                  <a:cxn ang="0">
                    <a:pos x="128" y="353"/>
                  </a:cxn>
                </a:cxnLst>
                <a:rect l="0" t="0" r="r" b="b"/>
                <a:pathLst>
                  <a:path w="256" h="417">
                    <a:moveTo>
                      <a:pt x="128" y="0"/>
                    </a:moveTo>
                    <a:cubicBezTo>
                      <a:pt x="56" y="0"/>
                      <a:pt x="0" y="91"/>
                      <a:pt x="0" y="209"/>
                    </a:cubicBezTo>
                    <a:cubicBezTo>
                      <a:pt x="0" y="326"/>
                      <a:pt x="57" y="417"/>
                      <a:pt x="128" y="417"/>
                    </a:cubicBezTo>
                    <a:cubicBezTo>
                      <a:pt x="200" y="417"/>
                      <a:pt x="256" y="326"/>
                      <a:pt x="256" y="209"/>
                    </a:cubicBezTo>
                    <a:cubicBezTo>
                      <a:pt x="256" y="91"/>
                      <a:pt x="200" y="0"/>
                      <a:pt x="128" y="0"/>
                    </a:cubicBezTo>
                    <a:close/>
                    <a:moveTo>
                      <a:pt x="128" y="353"/>
                    </a:moveTo>
                    <a:cubicBezTo>
                      <a:pt x="98" y="353"/>
                      <a:pt x="64" y="289"/>
                      <a:pt x="64" y="209"/>
                    </a:cubicBezTo>
                    <a:cubicBezTo>
                      <a:pt x="64" y="128"/>
                      <a:pt x="99" y="64"/>
                      <a:pt x="128" y="64"/>
                    </a:cubicBezTo>
                    <a:cubicBezTo>
                      <a:pt x="157" y="64"/>
                      <a:pt x="192" y="128"/>
                      <a:pt x="192" y="209"/>
                    </a:cubicBezTo>
                    <a:cubicBezTo>
                      <a:pt x="192" y="289"/>
                      <a:pt x="158" y="353"/>
                      <a:pt x="128" y="3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grpSp>
        <p:nvGrpSpPr>
          <p:cNvPr id="55" name="Groupe 75"/>
          <p:cNvGrpSpPr/>
          <p:nvPr/>
        </p:nvGrpSpPr>
        <p:grpSpPr>
          <a:xfrm>
            <a:off x="7359352" y="4594821"/>
            <a:ext cx="262904" cy="262904"/>
            <a:chOff x="3657599" y="1163170"/>
            <a:chExt cx="252000" cy="252000"/>
          </a:xfrm>
        </p:grpSpPr>
        <p:sp>
          <p:nvSpPr>
            <p:cNvPr id="56" name="Ellipse 55"/>
            <p:cNvSpPr/>
            <p:nvPr/>
          </p:nvSpPr>
          <p:spPr>
            <a:xfrm>
              <a:off x="3657599" y="1163170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7" name="Freeform 7"/>
            <p:cNvSpPr>
              <a:spLocks noEditPoints="1"/>
            </p:cNvSpPr>
            <p:nvPr/>
          </p:nvSpPr>
          <p:spPr bwMode="auto">
            <a:xfrm>
              <a:off x="3689089" y="1182966"/>
              <a:ext cx="189021" cy="189948"/>
            </a:xfrm>
            <a:custGeom>
              <a:avLst/>
              <a:gdLst/>
              <a:ahLst/>
              <a:cxnLst>
                <a:cxn ang="0">
                  <a:pos x="1775" y="1886"/>
                </a:cxn>
                <a:cxn ang="0">
                  <a:pos x="1773" y="1384"/>
                </a:cxn>
                <a:cxn ang="0">
                  <a:pos x="1931" y="1396"/>
                </a:cxn>
                <a:cxn ang="0">
                  <a:pos x="1741" y="1067"/>
                </a:cxn>
                <a:cxn ang="0">
                  <a:pos x="1673" y="1210"/>
                </a:cxn>
                <a:cxn ang="0">
                  <a:pos x="1470" y="1443"/>
                </a:cxn>
                <a:cxn ang="0">
                  <a:pos x="1673" y="1402"/>
                </a:cxn>
                <a:cxn ang="0">
                  <a:pos x="1536" y="1989"/>
                </a:cxn>
                <a:cxn ang="0">
                  <a:pos x="1263" y="1135"/>
                </a:cxn>
                <a:cxn ang="0">
                  <a:pos x="1195" y="1170"/>
                </a:cxn>
                <a:cxn ang="0">
                  <a:pos x="1387" y="1081"/>
                </a:cxn>
                <a:cxn ang="0">
                  <a:pos x="1543" y="812"/>
                </a:cxn>
                <a:cxn ang="0">
                  <a:pos x="1180" y="181"/>
                </a:cxn>
                <a:cxn ang="0">
                  <a:pos x="936" y="36"/>
                </a:cxn>
                <a:cxn ang="0">
                  <a:pos x="859" y="647"/>
                </a:cxn>
                <a:cxn ang="0">
                  <a:pos x="412" y="949"/>
                </a:cxn>
                <a:cxn ang="0">
                  <a:pos x="922" y="889"/>
                </a:cxn>
                <a:cxn ang="0">
                  <a:pos x="514" y="1989"/>
                </a:cxn>
                <a:cxn ang="0">
                  <a:pos x="378" y="1402"/>
                </a:cxn>
                <a:cxn ang="0">
                  <a:pos x="567" y="1455"/>
                </a:cxn>
                <a:cxn ang="0">
                  <a:pos x="444" y="1325"/>
                </a:cxn>
                <a:cxn ang="0">
                  <a:pos x="343" y="1033"/>
                </a:cxn>
                <a:cxn ang="0">
                  <a:pos x="243" y="1325"/>
                </a:cxn>
                <a:cxn ang="0">
                  <a:pos x="154" y="1455"/>
                </a:cxn>
                <a:cxn ang="0">
                  <a:pos x="309" y="1886"/>
                </a:cxn>
                <a:cxn ang="0">
                  <a:pos x="34" y="1989"/>
                </a:cxn>
                <a:cxn ang="0">
                  <a:pos x="2014" y="2057"/>
                </a:cxn>
                <a:cxn ang="0">
                  <a:pos x="1189" y="736"/>
                </a:cxn>
                <a:cxn ang="0">
                  <a:pos x="1568" y="955"/>
                </a:cxn>
                <a:cxn ang="0">
                  <a:pos x="1428" y="1026"/>
                </a:cxn>
                <a:cxn ang="0">
                  <a:pos x="620" y="1026"/>
                </a:cxn>
                <a:cxn ang="0">
                  <a:pos x="480" y="955"/>
                </a:cxn>
                <a:cxn ang="0">
                  <a:pos x="907" y="815"/>
                </a:cxn>
                <a:cxn ang="0">
                  <a:pos x="343" y="1272"/>
                </a:cxn>
                <a:cxn ang="0">
                  <a:pos x="309" y="1306"/>
                </a:cxn>
                <a:cxn ang="0">
                  <a:pos x="412" y="1955"/>
                </a:cxn>
                <a:cxn ang="0">
                  <a:pos x="1195" y="1238"/>
                </a:cxn>
                <a:cxn ang="0">
                  <a:pos x="1126" y="1238"/>
                </a:cxn>
                <a:cxn ang="0">
                  <a:pos x="1126" y="1647"/>
                </a:cxn>
                <a:cxn ang="0">
                  <a:pos x="1126" y="1716"/>
                </a:cxn>
                <a:cxn ang="0">
                  <a:pos x="1126" y="1852"/>
                </a:cxn>
                <a:cxn ang="0">
                  <a:pos x="1126" y="1579"/>
                </a:cxn>
                <a:cxn ang="0">
                  <a:pos x="1195" y="1579"/>
                </a:cxn>
                <a:cxn ang="0">
                  <a:pos x="1126" y="1374"/>
                </a:cxn>
                <a:cxn ang="0">
                  <a:pos x="1126" y="1443"/>
                </a:cxn>
                <a:cxn ang="0">
                  <a:pos x="1112" y="166"/>
                </a:cxn>
                <a:cxn ang="0">
                  <a:pos x="1068" y="527"/>
                </a:cxn>
                <a:cxn ang="0">
                  <a:pos x="959" y="106"/>
                </a:cxn>
                <a:cxn ang="0">
                  <a:pos x="1024" y="589"/>
                </a:cxn>
                <a:cxn ang="0">
                  <a:pos x="1096" y="764"/>
                </a:cxn>
                <a:cxn ang="0">
                  <a:pos x="922" y="705"/>
                </a:cxn>
                <a:cxn ang="0">
                  <a:pos x="1058" y="1852"/>
                </a:cxn>
                <a:cxn ang="0">
                  <a:pos x="1024" y="862"/>
                </a:cxn>
                <a:cxn ang="0">
                  <a:pos x="922" y="1920"/>
                </a:cxn>
                <a:cxn ang="0">
                  <a:pos x="825" y="1989"/>
                </a:cxn>
                <a:cxn ang="0">
                  <a:pos x="1741" y="1306"/>
                </a:cxn>
                <a:cxn ang="0">
                  <a:pos x="1604" y="1989"/>
                </a:cxn>
                <a:cxn ang="0">
                  <a:pos x="1809" y="1989"/>
                </a:cxn>
              </a:cxnLst>
              <a:rect l="0" t="0" r="r" b="b"/>
              <a:pathLst>
                <a:path w="2048" h="2057">
                  <a:moveTo>
                    <a:pt x="2014" y="1989"/>
                  </a:moveTo>
                  <a:cubicBezTo>
                    <a:pt x="1877" y="1989"/>
                    <a:pt x="1877" y="1989"/>
                    <a:pt x="1877" y="1989"/>
                  </a:cubicBezTo>
                  <a:cubicBezTo>
                    <a:pt x="1877" y="1932"/>
                    <a:pt x="1831" y="1886"/>
                    <a:pt x="1775" y="1886"/>
                  </a:cubicBezTo>
                  <a:cubicBezTo>
                    <a:pt x="1741" y="1886"/>
                    <a:pt x="1741" y="1886"/>
                    <a:pt x="1741" y="1886"/>
                  </a:cubicBezTo>
                  <a:cubicBezTo>
                    <a:pt x="1741" y="1402"/>
                    <a:pt x="1741" y="1402"/>
                    <a:pt x="1741" y="1402"/>
                  </a:cubicBezTo>
                  <a:cubicBezTo>
                    <a:pt x="1752" y="1398"/>
                    <a:pt x="1763" y="1392"/>
                    <a:pt x="1773" y="1384"/>
                  </a:cubicBezTo>
                  <a:cubicBezTo>
                    <a:pt x="1897" y="1455"/>
                    <a:pt x="1897" y="1455"/>
                    <a:pt x="1897" y="1455"/>
                  </a:cubicBezTo>
                  <a:cubicBezTo>
                    <a:pt x="1913" y="1464"/>
                    <a:pt x="1934" y="1459"/>
                    <a:pt x="1943" y="1443"/>
                  </a:cubicBezTo>
                  <a:cubicBezTo>
                    <a:pt x="1953" y="1426"/>
                    <a:pt x="1947" y="1405"/>
                    <a:pt x="1931" y="1396"/>
                  </a:cubicBezTo>
                  <a:cubicBezTo>
                    <a:pt x="1807" y="1325"/>
                    <a:pt x="1807" y="1325"/>
                    <a:pt x="1807" y="1325"/>
                  </a:cubicBezTo>
                  <a:cubicBezTo>
                    <a:pt x="1817" y="1275"/>
                    <a:pt x="1789" y="1226"/>
                    <a:pt x="1741" y="1210"/>
                  </a:cubicBezTo>
                  <a:cubicBezTo>
                    <a:pt x="1741" y="1067"/>
                    <a:pt x="1741" y="1067"/>
                    <a:pt x="1741" y="1067"/>
                  </a:cubicBezTo>
                  <a:cubicBezTo>
                    <a:pt x="1741" y="1048"/>
                    <a:pt x="1726" y="1033"/>
                    <a:pt x="1707" y="1033"/>
                  </a:cubicBezTo>
                  <a:cubicBezTo>
                    <a:pt x="1688" y="1033"/>
                    <a:pt x="1673" y="1048"/>
                    <a:pt x="1673" y="1067"/>
                  </a:cubicBezTo>
                  <a:cubicBezTo>
                    <a:pt x="1673" y="1210"/>
                    <a:pt x="1673" y="1210"/>
                    <a:pt x="1673" y="1210"/>
                  </a:cubicBezTo>
                  <a:cubicBezTo>
                    <a:pt x="1625" y="1226"/>
                    <a:pt x="1596" y="1275"/>
                    <a:pt x="1606" y="1325"/>
                  </a:cubicBezTo>
                  <a:cubicBezTo>
                    <a:pt x="1483" y="1396"/>
                    <a:pt x="1483" y="1396"/>
                    <a:pt x="1483" y="1396"/>
                  </a:cubicBezTo>
                  <a:cubicBezTo>
                    <a:pt x="1466" y="1405"/>
                    <a:pt x="1461" y="1426"/>
                    <a:pt x="1470" y="1443"/>
                  </a:cubicBezTo>
                  <a:cubicBezTo>
                    <a:pt x="1480" y="1459"/>
                    <a:pt x="1500" y="1464"/>
                    <a:pt x="1517" y="1455"/>
                  </a:cubicBezTo>
                  <a:cubicBezTo>
                    <a:pt x="1641" y="1384"/>
                    <a:pt x="1641" y="1384"/>
                    <a:pt x="1641" y="1384"/>
                  </a:cubicBezTo>
                  <a:cubicBezTo>
                    <a:pt x="1650" y="1392"/>
                    <a:pt x="1661" y="1398"/>
                    <a:pt x="1673" y="1402"/>
                  </a:cubicBezTo>
                  <a:cubicBezTo>
                    <a:pt x="1673" y="1886"/>
                    <a:pt x="1673" y="1886"/>
                    <a:pt x="1673" y="1886"/>
                  </a:cubicBezTo>
                  <a:cubicBezTo>
                    <a:pt x="1638" y="1886"/>
                    <a:pt x="1638" y="1886"/>
                    <a:pt x="1638" y="1886"/>
                  </a:cubicBezTo>
                  <a:cubicBezTo>
                    <a:pt x="1582" y="1886"/>
                    <a:pt x="1536" y="1932"/>
                    <a:pt x="1536" y="1989"/>
                  </a:cubicBezTo>
                  <a:cubicBezTo>
                    <a:pt x="1430" y="1989"/>
                    <a:pt x="1430" y="1989"/>
                    <a:pt x="1430" y="1989"/>
                  </a:cubicBezTo>
                  <a:cubicBezTo>
                    <a:pt x="1414" y="1909"/>
                    <a:pt x="1344" y="1852"/>
                    <a:pt x="1263" y="1852"/>
                  </a:cubicBezTo>
                  <a:cubicBezTo>
                    <a:pt x="1263" y="1135"/>
                    <a:pt x="1263" y="1135"/>
                    <a:pt x="1263" y="1135"/>
                  </a:cubicBezTo>
                  <a:cubicBezTo>
                    <a:pt x="1263" y="1117"/>
                    <a:pt x="1248" y="1101"/>
                    <a:pt x="1229" y="1101"/>
                  </a:cubicBezTo>
                  <a:cubicBezTo>
                    <a:pt x="1210" y="1101"/>
                    <a:pt x="1195" y="1117"/>
                    <a:pt x="1195" y="1135"/>
                  </a:cubicBezTo>
                  <a:cubicBezTo>
                    <a:pt x="1195" y="1170"/>
                    <a:pt x="1195" y="1170"/>
                    <a:pt x="1195" y="1170"/>
                  </a:cubicBezTo>
                  <a:cubicBezTo>
                    <a:pt x="1126" y="1170"/>
                    <a:pt x="1126" y="1170"/>
                    <a:pt x="1126" y="1170"/>
                  </a:cubicBezTo>
                  <a:cubicBezTo>
                    <a:pt x="1126" y="889"/>
                    <a:pt x="1126" y="889"/>
                    <a:pt x="1126" y="889"/>
                  </a:cubicBezTo>
                  <a:cubicBezTo>
                    <a:pt x="1387" y="1081"/>
                    <a:pt x="1387" y="1081"/>
                    <a:pt x="1387" y="1081"/>
                  </a:cubicBezTo>
                  <a:cubicBezTo>
                    <a:pt x="1435" y="1116"/>
                    <a:pt x="1500" y="1121"/>
                    <a:pt x="1553" y="1093"/>
                  </a:cubicBezTo>
                  <a:cubicBezTo>
                    <a:pt x="1606" y="1065"/>
                    <a:pt x="1638" y="1009"/>
                    <a:pt x="1636" y="949"/>
                  </a:cubicBezTo>
                  <a:cubicBezTo>
                    <a:pt x="1634" y="889"/>
                    <a:pt x="1597" y="836"/>
                    <a:pt x="1543" y="812"/>
                  </a:cubicBezTo>
                  <a:cubicBezTo>
                    <a:pt x="1191" y="658"/>
                    <a:pt x="1191" y="658"/>
                    <a:pt x="1191" y="658"/>
                  </a:cubicBezTo>
                  <a:cubicBezTo>
                    <a:pt x="1184" y="621"/>
                    <a:pt x="1165" y="589"/>
                    <a:pt x="1137" y="565"/>
                  </a:cubicBezTo>
                  <a:cubicBezTo>
                    <a:pt x="1180" y="181"/>
                    <a:pt x="1180" y="181"/>
                    <a:pt x="1180" y="181"/>
                  </a:cubicBezTo>
                  <a:cubicBezTo>
                    <a:pt x="1180" y="176"/>
                    <a:pt x="1180" y="171"/>
                    <a:pt x="1180" y="166"/>
                  </a:cubicBezTo>
                  <a:cubicBezTo>
                    <a:pt x="1180" y="108"/>
                    <a:pt x="1148" y="54"/>
                    <a:pt x="1097" y="27"/>
                  </a:cubicBezTo>
                  <a:cubicBezTo>
                    <a:pt x="1046" y="0"/>
                    <a:pt x="984" y="4"/>
                    <a:pt x="936" y="36"/>
                  </a:cubicBezTo>
                  <a:cubicBezTo>
                    <a:pt x="888" y="69"/>
                    <a:pt x="862" y="125"/>
                    <a:pt x="869" y="183"/>
                  </a:cubicBezTo>
                  <a:cubicBezTo>
                    <a:pt x="911" y="564"/>
                    <a:pt x="911" y="564"/>
                    <a:pt x="911" y="564"/>
                  </a:cubicBezTo>
                  <a:cubicBezTo>
                    <a:pt x="886" y="586"/>
                    <a:pt x="868" y="615"/>
                    <a:pt x="859" y="647"/>
                  </a:cubicBezTo>
                  <a:cubicBezTo>
                    <a:pt x="858" y="651"/>
                    <a:pt x="858" y="654"/>
                    <a:pt x="857" y="658"/>
                  </a:cubicBezTo>
                  <a:cubicBezTo>
                    <a:pt x="505" y="812"/>
                    <a:pt x="505" y="812"/>
                    <a:pt x="505" y="812"/>
                  </a:cubicBezTo>
                  <a:cubicBezTo>
                    <a:pt x="450" y="836"/>
                    <a:pt x="414" y="889"/>
                    <a:pt x="412" y="949"/>
                  </a:cubicBezTo>
                  <a:cubicBezTo>
                    <a:pt x="410" y="1009"/>
                    <a:pt x="442" y="1065"/>
                    <a:pt x="495" y="1093"/>
                  </a:cubicBezTo>
                  <a:cubicBezTo>
                    <a:pt x="548" y="1121"/>
                    <a:pt x="613" y="1116"/>
                    <a:pt x="661" y="1081"/>
                  </a:cubicBezTo>
                  <a:cubicBezTo>
                    <a:pt x="922" y="889"/>
                    <a:pt x="922" y="889"/>
                    <a:pt x="922" y="889"/>
                  </a:cubicBezTo>
                  <a:cubicBezTo>
                    <a:pt x="922" y="1852"/>
                    <a:pt x="922" y="1852"/>
                    <a:pt x="922" y="1852"/>
                  </a:cubicBezTo>
                  <a:cubicBezTo>
                    <a:pt x="841" y="1852"/>
                    <a:pt x="771" y="1909"/>
                    <a:pt x="754" y="1989"/>
                  </a:cubicBezTo>
                  <a:cubicBezTo>
                    <a:pt x="514" y="1989"/>
                    <a:pt x="514" y="1989"/>
                    <a:pt x="514" y="1989"/>
                  </a:cubicBezTo>
                  <a:cubicBezTo>
                    <a:pt x="514" y="1932"/>
                    <a:pt x="468" y="1886"/>
                    <a:pt x="412" y="1886"/>
                  </a:cubicBezTo>
                  <a:cubicBezTo>
                    <a:pt x="378" y="1886"/>
                    <a:pt x="378" y="1886"/>
                    <a:pt x="378" y="1886"/>
                  </a:cubicBezTo>
                  <a:cubicBezTo>
                    <a:pt x="378" y="1402"/>
                    <a:pt x="378" y="1402"/>
                    <a:pt x="378" y="1402"/>
                  </a:cubicBezTo>
                  <a:cubicBezTo>
                    <a:pt x="389" y="1398"/>
                    <a:pt x="400" y="1392"/>
                    <a:pt x="410" y="1384"/>
                  </a:cubicBezTo>
                  <a:cubicBezTo>
                    <a:pt x="533" y="1455"/>
                    <a:pt x="533" y="1455"/>
                    <a:pt x="533" y="1455"/>
                  </a:cubicBezTo>
                  <a:cubicBezTo>
                    <a:pt x="544" y="1461"/>
                    <a:pt x="557" y="1461"/>
                    <a:pt x="567" y="1455"/>
                  </a:cubicBezTo>
                  <a:cubicBezTo>
                    <a:pt x="578" y="1449"/>
                    <a:pt x="585" y="1438"/>
                    <a:pt x="585" y="1425"/>
                  </a:cubicBezTo>
                  <a:cubicBezTo>
                    <a:pt x="585" y="1413"/>
                    <a:pt x="578" y="1402"/>
                    <a:pt x="567" y="1396"/>
                  </a:cubicBezTo>
                  <a:cubicBezTo>
                    <a:pt x="444" y="1325"/>
                    <a:pt x="444" y="1325"/>
                    <a:pt x="444" y="1325"/>
                  </a:cubicBezTo>
                  <a:cubicBezTo>
                    <a:pt x="454" y="1275"/>
                    <a:pt x="425" y="1226"/>
                    <a:pt x="378" y="1210"/>
                  </a:cubicBezTo>
                  <a:cubicBezTo>
                    <a:pt x="378" y="1067"/>
                    <a:pt x="378" y="1067"/>
                    <a:pt x="378" y="1067"/>
                  </a:cubicBezTo>
                  <a:cubicBezTo>
                    <a:pt x="378" y="1048"/>
                    <a:pt x="362" y="1033"/>
                    <a:pt x="343" y="1033"/>
                  </a:cubicBezTo>
                  <a:cubicBezTo>
                    <a:pt x="325" y="1033"/>
                    <a:pt x="309" y="1048"/>
                    <a:pt x="309" y="1067"/>
                  </a:cubicBezTo>
                  <a:cubicBezTo>
                    <a:pt x="309" y="1210"/>
                    <a:pt x="309" y="1210"/>
                    <a:pt x="309" y="1210"/>
                  </a:cubicBezTo>
                  <a:cubicBezTo>
                    <a:pt x="262" y="1226"/>
                    <a:pt x="233" y="1275"/>
                    <a:pt x="243" y="1325"/>
                  </a:cubicBezTo>
                  <a:cubicBezTo>
                    <a:pt x="119" y="1396"/>
                    <a:pt x="119" y="1396"/>
                    <a:pt x="119" y="1396"/>
                  </a:cubicBezTo>
                  <a:cubicBezTo>
                    <a:pt x="103" y="1405"/>
                    <a:pt x="98" y="1426"/>
                    <a:pt x="107" y="1443"/>
                  </a:cubicBezTo>
                  <a:cubicBezTo>
                    <a:pt x="116" y="1459"/>
                    <a:pt x="137" y="1464"/>
                    <a:pt x="154" y="1455"/>
                  </a:cubicBezTo>
                  <a:cubicBezTo>
                    <a:pt x="277" y="1384"/>
                    <a:pt x="277" y="1384"/>
                    <a:pt x="277" y="1384"/>
                  </a:cubicBezTo>
                  <a:cubicBezTo>
                    <a:pt x="287" y="1392"/>
                    <a:pt x="298" y="1398"/>
                    <a:pt x="309" y="1402"/>
                  </a:cubicBezTo>
                  <a:cubicBezTo>
                    <a:pt x="309" y="1886"/>
                    <a:pt x="309" y="1886"/>
                    <a:pt x="309" y="1886"/>
                  </a:cubicBezTo>
                  <a:cubicBezTo>
                    <a:pt x="275" y="1886"/>
                    <a:pt x="275" y="1886"/>
                    <a:pt x="275" y="1886"/>
                  </a:cubicBezTo>
                  <a:cubicBezTo>
                    <a:pt x="219" y="1886"/>
                    <a:pt x="173" y="1932"/>
                    <a:pt x="173" y="1989"/>
                  </a:cubicBezTo>
                  <a:cubicBezTo>
                    <a:pt x="34" y="1989"/>
                    <a:pt x="34" y="1989"/>
                    <a:pt x="34" y="1989"/>
                  </a:cubicBezTo>
                  <a:cubicBezTo>
                    <a:pt x="15" y="1989"/>
                    <a:pt x="0" y="2004"/>
                    <a:pt x="0" y="2023"/>
                  </a:cubicBezTo>
                  <a:cubicBezTo>
                    <a:pt x="0" y="2042"/>
                    <a:pt x="15" y="2057"/>
                    <a:pt x="34" y="2057"/>
                  </a:cubicBezTo>
                  <a:cubicBezTo>
                    <a:pt x="2014" y="2057"/>
                    <a:pt x="2014" y="2057"/>
                    <a:pt x="2014" y="2057"/>
                  </a:cubicBezTo>
                  <a:cubicBezTo>
                    <a:pt x="2033" y="2057"/>
                    <a:pt x="2048" y="2042"/>
                    <a:pt x="2048" y="2023"/>
                  </a:cubicBezTo>
                  <a:cubicBezTo>
                    <a:pt x="2048" y="2004"/>
                    <a:pt x="2033" y="1989"/>
                    <a:pt x="2014" y="1989"/>
                  </a:cubicBezTo>
                  <a:close/>
                  <a:moveTo>
                    <a:pt x="1189" y="736"/>
                  </a:moveTo>
                  <a:cubicBezTo>
                    <a:pt x="1189" y="734"/>
                    <a:pt x="1189" y="733"/>
                    <a:pt x="1190" y="732"/>
                  </a:cubicBezTo>
                  <a:cubicBezTo>
                    <a:pt x="1515" y="874"/>
                    <a:pt x="1515" y="874"/>
                    <a:pt x="1515" y="874"/>
                  </a:cubicBezTo>
                  <a:cubicBezTo>
                    <a:pt x="1547" y="888"/>
                    <a:pt x="1568" y="920"/>
                    <a:pt x="1568" y="955"/>
                  </a:cubicBezTo>
                  <a:cubicBezTo>
                    <a:pt x="1568" y="970"/>
                    <a:pt x="1564" y="986"/>
                    <a:pt x="1556" y="999"/>
                  </a:cubicBezTo>
                  <a:cubicBezTo>
                    <a:pt x="1544" y="1021"/>
                    <a:pt x="1522" y="1036"/>
                    <a:pt x="1498" y="1041"/>
                  </a:cubicBezTo>
                  <a:cubicBezTo>
                    <a:pt x="1473" y="1046"/>
                    <a:pt x="1448" y="1041"/>
                    <a:pt x="1428" y="1026"/>
                  </a:cubicBezTo>
                  <a:cubicBezTo>
                    <a:pt x="1141" y="815"/>
                    <a:pt x="1141" y="815"/>
                    <a:pt x="1141" y="815"/>
                  </a:cubicBezTo>
                  <a:cubicBezTo>
                    <a:pt x="1164" y="794"/>
                    <a:pt x="1181" y="766"/>
                    <a:pt x="1189" y="736"/>
                  </a:cubicBezTo>
                  <a:close/>
                  <a:moveTo>
                    <a:pt x="620" y="1026"/>
                  </a:moveTo>
                  <a:cubicBezTo>
                    <a:pt x="600" y="1041"/>
                    <a:pt x="575" y="1046"/>
                    <a:pt x="550" y="1041"/>
                  </a:cubicBezTo>
                  <a:cubicBezTo>
                    <a:pt x="525" y="1036"/>
                    <a:pt x="504" y="1021"/>
                    <a:pt x="492" y="999"/>
                  </a:cubicBezTo>
                  <a:cubicBezTo>
                    <a:pt x="484" y="985"/>
                    <a:pt x="480" y="970"/>
                    <a:pt x="480" y="955"/>
                  </a:cubicBezTo>
                  <a:cubicBezTo>
                    <a:pt x="480" y="920"/>
                    <a:pt x="501" y="888"/>
                    <a:pt x="533" y="874"/>
                  </a:cubicBezTo>
                  <a:cubicBezTo>
                    <a:pt x="859" y="731"/>
                    <a:pt x="859" y="731"/>
                    <a:pt x="859" y="731"/>
                  </a:cubicBezTo>
                  <a:cubicBezTo>
                    <a:pt x="866" y="764"/>
                    <a:pt x="882" y="793"/>
                    <a:pt x="907" y="815"/>
                  </a:cubicBezTo>
                  <a:lnTo>
                    <a:pt x="620" y="1026"/>
                  </a:lnTo>
                  <a:close/>
                  <a:moveTo>
                    <a:pt x="309" y="1306"/>
                  </a:moveTo>
                  <a:cubicBezTo>
                    <a:pt x="309" y="1287"/>
                    <a:pt x="325" y="1272"/>
                    <a:pt x="343" y="1272"/>
                  </a:cubicBezTo>
                  <a:cubicBezTo>
                    <a:pt x="362" y="1272"/>
                    <a:pt x="378" y="1287"/>
                    <a:pt x="378" y="1306"/>
                  </a:cubicBezTo>
                  <a:cubicBezTo>
                    <a:pt x="378" y="1325"/>
                    <a:pt x="362" y="1340"/>
                    <a:pt x="343" y="1340"/>
                  </a:cubicBezTo>
                  <a:cubicBezTo>
                    <a:pt x="325" y="1340"/>
                    <a:pt x="309" y="1325"/>
                    <a:pt x="309" y="1306"/>
                  </a:cubicBezTo>
                  <a:close/>
                  <a:moveTo>
                    <a:pt x="241" y="1989"/>
                  </a:moveTo>
                  <a:cubicBezTo>
                    <a:pt x="241" y="1970"/>
                    <a:pt x="256" y="1955"/>
                    <a:pt x="275" y="1955"/>
                  </a:cubicBezTo>
                  <a:cubicBezTo>
                    <a:pt x="412" y="1955"/>
                    <a:pt x="412" y="1955"/>
                    <a:pt x="412" y="1955"/>
                  </a:cubicBezTo>
                  <a:cubicBezTo>
                    <a:pt x="431" y="1955"/>
                    <a:pt x="446" y="1970"/>
                    <a:pt x="446" y="1989"/>
                  </a:cubicBezTo>
                  <a:lnTo>
                    <a:pt x="241" y="1989"/>
                  </a:lnTo>
                  <a:close/>
                  <a:moveTo>
                    <a:pt x="1195" y="1238"/>
                  </a:moveTo>
                  <a:cubicBezTo>
                    <a:pt x="1195" y="1306"/>
                    <a:pt x="1195" y="1306"/>
                    <a:pt x="1195" y="1306"/>
                  </a:cubicBezTo>
                  <a:cubicBezTo>
                    <a:pt x="1126" y="1306"/>
                    <a:pt x="1126" y="1306"/>
                    <a:pt x="1126" y="1306"/>
                  </a:cubicBezTo>
                  <a:cubicBezTo>
                    <a:pt x="1126" y="1238"/>
                    <a:pt x="1126" y="1238"/>
                    <a:pt x="1126" y="1238"/>
                  </a:cubicBezTo>
                  <a:lnTo>
                    <a:pt x="1195" y="1238"/>
                  </a:lnTo>
                  <a:close/>
                  <a:moveTo>
                    <a:pt x="1126" y="1716"/>
                  </a:moveTo>
                  <a:cubicBezTo>
                    <a:pt x="1126" y="1647"/>
                    <a:pt x="1126" y="1647"/>
                    <a:pt x="1126" y="1647"/>
                  </a:cubicBezTo>
                  <a:cubicBezTo>
                    <a:pt x="1195" y="1647"/>
                    <a:pt x="1195" y="1647"/>
                    <a:pt x="1195" y="1647"/>
                  </a:cubicBezTo>
                  <a:cubicBezTo>
                    <a:pt x="1195" y="1716"/>
                    <a:pt x="1195" y="1716"/>
                    <a:pt x="1195" y="1716"/>
                  </a:cubicBezTo>
                  <a:cubicBezTo>
                    <a:pt x="1126" y="1716"/>
                    <a:pt x="1126" y="1716"/>
                    <a:pt x="1126" y="1716"/>
                  </a:cubicBezTo>
                  <a:close/>
                  <a:moveTo>
                    <a:pt x="1195" y="1784"/>
                  </a:moveTo>
                  <a:cubicBezTo>
                    <a:pt x="1195" y="1852"/>
                    <a:pt x="1195" y="1852"/>
                    <a:pt x="1195" y="1852"/>
                  </a:cubicBezTo>
                  <a:cubicBezTo>
                    <a:pt x="1126" y="1852"/>
                    <a:pt x="1126" y="1852"/>
                    <a:pt x="1126" y="1852"/>
                  </a:cubicBezTo>
                  <a:cubicBezTo>
                    <a:pt x="1126" y="1784"/>
                    <a:pt x="1126" y="1784"/>
                    <a:pt x="1126" y="1784"/>
                  </a:cubicBezTo>
                  <a:lnTo>
                    <a:pt x="1195" y="1784"/>
                  </a:lnTo>
                  <a:close/>
                  <a:moveTo>
                    <a:pt x="1126" y="1579"/>
                  </a:moveTo>
                  <a:cubicBezTo>
                    <a:pt x="1126" y="1511"/>
                    <a:pt x="1126" y="1511"/>
                    <a:pt x="1126" y="1511"/>
                  </a:cubicBezTo>
                  <a:cubicBezTo>
                    <a:pt x="1195" y="1511"/>
                    <a:pt x="1195" y="1511"/>
                    <a:pt x="1195" y="1511"/>
                  </a:cubicBezTo>
                  <a:cubicBezTo>
                    <a:pt x="1195" y="1579"/>
                    <a:pt x="1195" y="1579"/>
                    <a:pt x="1195" y="1579"/>
                  </a:cubicBezTo>
                  <a:lnTo>
                    <a:pt x="1126" y="1579"/>
                  </a:lnTo>
                  <a:close/>
                  <a:moveTo>
                    <a:pt x="1126" y="1443"/>
                  </a:moveTo>
                  <a:cubicBezTo>
                    <a:pt x="1126" y="1374"/>
                    <a:pt x="1126" y="1374"/>
                    <a:pt x="1126" y="1374"/>
                  </a:cubicBezTo>
                  <a:cubicBezTo>
                    <a:pt x="1195" y="1374"/>
                    <a:pt x="1195" y="1374"/>
                    <a:pt x="1195" y="1374"/>
                  </a:cubicBezTo>
                  <a:cubicBezTo>
                    <a:pt x="1195" y="1443"/>
                    <a:pt x="1195" y="1443"/>
                    <a:pt x="1195" y="1443"/>
                  </a:cubicBezTo>
                  <a:lnTo>
                    <a:pt x="1126" y="1443"/>
                  </a:lnTo>
                  <a:close/>
                  <a:moveTo>
                    <a:pt x="959" y="106"/>
                  </a:moveTo>
                  <a:cubicBezTo>
                    <a:pt x="975" y="88"/>
                    <a:pt x="999" y="77"/>
                    <a:pt x="1024" y="77"/>
                  </a:cubicBezTo>
                  <a:cubicBezTo>
                    <a:pt x="1073" y="77"/>
                    <a:pt x="1112" y="117"/>
                    <a:pt x="1112" y="166"/>
                  </a:cubicBezTo>
                  <a:cubicBezTo>
                    <a:pt x="1112" y="169"/>
                    <a:pt x="1112" y="172"/>
                    <a:pt x="1112" y="175"/>
                  </a:cubicBezTo>
                  <a:cubicBezTo>
                    <a:pt x="1072" y="528"/>
                    <a:pt x="1072" y="528"/>
                    <a:pt x="1072" y="528"/>
                  </a:cubicBezTo>
                  <a:cubicBezTo>
                    <a:pt x="1071" y="528"/>
                    <a:pt x="1070" y="527"/>
                    <a:pt x="1068" y="527"/>
                  </a:cubicBezTo>
                  <a:cubicBezTo>
                    <a:pt x="1038" y="519"/>
                    <a:pt x="1006" y="519"/>
                    <a:pt x="976" y="528"/>
                  </a:cubicBezTo>
                  <a:cubicBezTo>
                    <a:pt x="936" y="175"/>
                    <a:pt x="936" y="175"/>
                    <a:pt x="936" y="175"/>
                  </a:cubicBezTo>
                  <a:cubicBezTo>
                    <a:pt x="934" y="150"/>
                    <a:pt x="942" y="125"/>
                    <a:pt x="959" y="106"/>
                  </a:cubicBezTo>
                  <a:close/>
                  <a:moveTo>
                    <a:pt x="973" y="603"/>
                  </a:moveTo>
                  <a:cubicBezTo>
                    <a:pt x="973" y="603"/>
                    <a:pt x="973" y="603"/>
                    <a:pt x="973" y="603"/>
                  </a:cubicBezTo>
                  <a:cubicBezTo>
                    <a:pt x="988" y="594"/>
                    <a:pt x="1006" y="589"/>
                    <a:pt x="1024" y="589"/>
                  </a:cubicBezTo>
                  <a:cubicBezTo>
                    <a:pt x="1033" y="589"/>
                    <a:pt x="1042" y="590"/>
                    <a:pt x="1051" y="593"/>
                  </a:cubicBezTo>
                  <a:cubicBezTo>
                    <a:pt x="1086" y="602"/>
                    <a:pt x="1113" y="630"/>
                    <a:pt x="1123" y="665"/>
                  </a:cubicBezTo>
                  <a:cubicBezTo>
                    <a:pt x="1132" y="700"/>
                    <a:pt x="1122" y="738"/>
                    <a:pt x="1096" y="764"/>
                  </a:cubicBezTo>
                  <a:cubicBezTo>
                    <a:pt x="1071" y="790"/>
                    <a:pt x="1033" y="800"/>
                    <a:pt x="998" y="791"/>
                  </a:cubicBezTo>
                  <a:cubicBezTo>
                    <a:pt x="998" y="791"/>
                    <a:pt x="998" y="791"/>
                    <a:pt x="998" y="791"/>
                  </a:cubicBezTo>
                  <a:cubicBezTo>
                    <a:pt x="957" y="780"/>
                    <a:pt x="928" y="746"/>
                    <a:pt x="922" y="705"/>
                  </a:cubicBezTo>
                  <a:cubicBezTo>
                    <a:pt x="917" y="664"/>
                    <a:pt x="937" y="624"/>
                    <a:pt x="973" y="603"/>
                  </a:cubicBezTo>
                  <a:close/>
                  <a:moveTo>
                    <a:pt x="1058" y="859"/>
                  </a:moveTo>
                  <a:cubicBezTo>
                    <a:pt x="1058" y="1852"/>
                    <a:pt x="1058" y="1852"/>
                    <a:pt x="1058" y="1852"/>
                  </a:cubicBezTo>
                  <a:cubicBezTo>
                    <a:pt x="990" y="1852"/>
                    <a:pt x="990" y="1852"/>
                    <a:pt x="990" y="1852"/>
                  </a:cubicBezTo>
                  <a:cubicBezTo>
                    <a:pt x="990" y="858"/>
                    <a:pt x="990" y="858"/>
                    <a:pt x="990" y="858"/>
                  </a:cubicBezTo>
                  <a:cubicBezTo>
                    <a:pt x="1001" y="861"/>
                    <a:pt x="1013" y="862"/>
                    <a:pt x="1024" y="862"/>
                  </a:cubicBezTo>
                  <a:cubicBezTo>
                    <a:pt x="1036" y="862"/>
                    <a:pt x="1047" y="861"/>
                    <a:pt x="1058" y="859"/>
                  </a:cubicBezTo>
                  <a:close/>
                  <a:moveTo>
                    <a:pt x="825" y="1989"/>
                  </a:moveTo>
                  <a:cubicBezTo>
                    <a:pt x="840" y="1948"/>
                    <a:pt x="878" y="1920"/>
                    <a:pt x="922" y="1920"/>
                  </a:cubicBezTo>
                  <a:cubicBezTo>
                    <a:pt x="1263" y="1920"/>
                    <a:pt x="1263" y="1920"/>
                    <a:pt x="1263" y="1920"/>
                  </a:cubicBezTo>
                  <a:cubicBezTo>
                    <a:pt x="1306" y="1920"/>
                    <a:pt x="1345" y="1948"/>
                    <a:pt x="1359" y="1989"/>
                  </a:cubicBezTo>
                  <a:lnTo>
                    <a:pt x="825" y="1989"/>
                  </a:lnTo>
                  <a:close/>
                  <a:moveTo>
                    <a:pt x="1673" y="1306"/>
                  </a:moveTo>
                  <a:cubicBezTo>
                    <a:pt x="1673" y="1287"/>
                    <a:pt x="1688" y="1272"/>
                    <a:pt x="1707" y="1272"/>
                  </a:cubicBezTo>
                  <a:cubicBezTo>
                    <a:pt x="1726" y="1272"/>
                    <a:pt x="1741" y="1287"/>
                    <a:pt x="1741" y="1306"/>
                  </a:cubicBezTo>
                  <a:cubicBezTo>
                    <a:pt x="1741" y="1325"/>
                    <a:pt x="1726" y="1340"/>
                    <a:pt x="1707" y="1340"/>
                  </a:cubicBezTo>
                  <a:cubicBezTo>
                    <a:pt x="1688" y="1340"/>
                    <a:pt x="1673" y="1325"/>
                    <a:pt x="1673" y="1306"/>
                  </a:cubicBezTo>
                  <a:close/>
                  <a:moveTo>
                    <a:pt x="1604" y="1989"/>
                  </a:moveTo>
                  <a:cubicBezTo>
                    <a:pt x="1604" y="1970"/>
                    <a:pt x="1620" y="1955"/>
                    <a:pt x="1638" y="1955"/>
                  </a:cubicBezTo>
                  <a:cubicBezTo>
                    <a:pt x="1775" y="1955"/>
                    <a:pt x="1775" y="1955"/>
                    <a:pt x="1775" y="1955"/>
                  </a:cubicBezTo>
                  <a:cubicBezTo>
                    <a:pt x="1794" y="1955"/>
                    <a:pt x="1809" y="1970"/>
                    <a:pt x="1809" y="1989"/>
                  </a:cubicBezTo>
                  <a:lnTo>
                    <a:pt x="1604" y="198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58" name="Groupe 75"/>
          <p:cNvGrpSpPr/>
          <p:nvPr/>
        </p:nvGrpSpPr>
        <p:grpSpPr>
          <a:xfrm>
            <a:off x="7359352" y="4864107"/>
            <a:ext cx="262904" cy="262904"/>
            <a:chOff x="3657599" y="1163170"/>
            <a:chExt cx="252000" cy="252000"/>
          </a:xfrm>
        </p:grpSpPr>
        <p:sp>
          <p:nvSpPr>
            <p:cNvPr id="59" name="Ellipse 58"/>
            <p:cNvSpPr/>
            <p:nvPr/>
          </p:nvSpPr>
          <p:spPr>
            <a:xfrm>
              <a:off x="3657599" y="1163170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0" name="Freeform 7"/>
            <p:cNvSpPr>
              <a:spLocks noEditPoints="1"/>
            </p:cNvSpPr>
            <p:nvPr/>
          </p:nvSpPr>
          <p:spPr bwMode="auto">
            <a:xfrm>
              <a:off x="3689089" y="1182966"/>
              <a:ext cx="189021" cy="189948"/>
            </a:xfrm>
            <a:custGeom>
              <a:avLst/>
              <a:gdLst/>
              <a:ahLst/>
              <a:cxnLst>
                <a:cxn ang="0">
                  <a:pos x="1775" y="1886"/>
                </a:cxn>
                <a:cxn ang="0">
                  <a:pos x="1773" y="1384"/>
                </a:cxn>
                <a:cxn ang="0">
                  <a:pos x="1931" y="1396"/>
                </a:cxn>
                <a:cxn ang="0">
                  <a:pos x="1741" y="1067"/>
                </a:cxn>
                <a:cxn ang="0">
                  <a:pos x="1673" y="1210"/>
                </a:cxn>
                <a:cxn ang="0">
                  <a:pos x="1470" y="1443"/>
                </a:cxn>
                <a:cxn ang="0">
                  <a:pos x="1673" y="1402"/>
                </a:cxn>
                <a:cxn ang="0">
                  <a:pos x="1536" y="1989"/>
                </a:cxn>
                <a:cxn ang="0">
                  <a:pos x="1263" y="1135"/>
                </a:cxn>
                <a:cxn ang="0">
                  <a:pos x="1195" y="1170"/>
                </a:cxn>
                <a:cxn ang="0">
                  <a:pos x="1387" y="1081"/>
                </a:cxn>
                <a:cxn ang="0">
                  <a:pos x="1543" y="812"/>
                </a:cxn>
                <a:cxn ang="0">
                  <a:pos x="1180" y="181"/>
                </a:cxn>
                <a:cxn ang="0">
                  <a:pos x="936" y="36"/>
                </a:cxn>
                <a:cxn ang="0">
                  <a:pos x="859" y="647"/>
                </a:cxn>
                <a:cxn ang="0">
                  <a:pos x="412" y="949"/>
                </a:cxn>
                <a:cxn ang="0">
                  <a:pos x="922" y="889"/>
                </a:cxn>
                <a:cxn ang="0">
                  <a:pos x="514" y="1989"/>
                </a:cxn>
                <a:cxn ang="0">
                  <a:pos x="378" y="1402"/>
                </a:cxn>
                <a:cxn ang="0">
                  <a:pos x="567" y="1455"/>
                </a:cxn>
                <a:cxn ang="0">
                  <a:pos x="444" y="1325"/>
                </a:cxn>
                <a:cxn ang="0">
                  <a:pos x="343" y="1033"/>
                </a:cxn>
                <a:cxn ang="0">
                  <a:pos x="243" y="1325"/>
                </a:cxn>
                <a:cxn ang="0">
                  <a:pos x="154" y="1455"/>
                </a:cxn>
                <a:cxn ang="0">
                  <a:pos x="309" y="1886"/>
                </a:cxn>
                <a:cxn ang="0">
                  <a:pos x="34" y="1989"/>
                </a:cxn>
                <a:cxn ang="0">
                  <a:pos x="2014" y="2057"/>
                </a:cxn>
                <a:cxn ang="0">
                  <a:pos x="1189" y="736"/>
                </a:cxn>
                <a:cxn ang="0">
                  <a:pos x="1568" y="955"/>
                </a:cxn>
                <a:cxn ang="0">
                  <a:pos x="1428" y="1026"/>
                </a:cxn>
                <a:cxn ang="0">
                  <a:pos x="620" y="1026"/>
                </a:cxn>
                <a:cxn ang="0">
                  <a:pos x="480" y="955"/>
                </a:cxn>
                <a:cxn ang="0">
                  <a:pos x="907" y="815"/>
                </a:cxn>
                <a:cxn ang="0">
                  <a:pos x="343" y="1272"/>
                </a:cxn>
                <a:cxn ang="0">
                  <a:pos x="309" y="1306"/>
                </a:cxn>
                <a:cxn ang="0">
                  <a:pos x="412" y="1955"/>
                </a:cxn>
                <a:cxn ang="0">
                  <a:pos x="1195" y="1238"/>
                </a:cxn>
                <a:cxn ang="0">
                  <a:pos x="1126" y="1238"/>
                </a:cxn>
                <a:cxn ang="0">
                  <a:pos x="1126" y="1647"/>
                </a:cxn>
                <a:cxn ang="0">
                  <a:pos x="1126" y="1716"/>
                </a:cxn>
                <a:cxn ang="0">
                  <a:pos x="1126" y="1852"/>
                </a:cxn>
                <a:cxn ang="0">
                  <a:pos x="1126" y="1579"/>
                </a:cxn>
                <a:cxn ang="0">
                  <a:pos x="1195" y="1579"/>
                </a:cxn>
                <a:cxn ang="0">
                  <a:pos x="1126" y="1374"/>
                </a:cxn>
                <a:cxn ang="0">
                  <a:pos x="1126" y="1443"/>
                </a:cxn>
                <a:cxn ang="0">
                  <a:pos x="1112" y="166"/>
                </a:cxn>
                <a:cxn ang="0">
                  <a:pos x="1068" y="527"/>
                </a:cxn>
                <a:cxn ang="0">
                  <a:pos x="959" y="106"/>
                </a:cxn>
                <a:cxn ang="0">
                  <a:pos x="1024" y="589"/>
                </a:cxn>
                <a:cxn ang="0">
                  <a:pos x="1096" y="764"/>
                </a:cxn>
                <a:cxn ang="0">
                  <a:pos x="922" y="705"/>
                </a:cxn>
                <a:cxn ang="0">
                  <a:pos x="1058" y="1852"/>
                </a:cxn>
                <a:cxn ang="0">
                  <a:pos x="1024" y="862"/>
                </a:cxn>
                <a:cxn ang="0">
                  <a:pos x="922" y="1920"/>
                </a:cxn>
                <a:cxn ang="0">
                  <a:pos x="825" y="1989"/>
                </a:cxn>
                <a:cxn ang="0">
                  <a:pos x="1741" y="1306"/>
                </a:cxn>
                <a:cxn ang="0">
                  <a:pos x="1604" y="1989"/>
                </a:cxn>
                <a:cxn ang="0">
                  <a:pos x="1809" y="1989"/>
                </a:cxn>
              </a:cxnLst>
              <a:rect l="0" t="0" r="r" b="b"/>
              <a:pathLst>
                <a:path w="2048" h="2057">
                  <a:moveTo>
                    <a:pt x="2014" y="1989"/>
                  </a:moveTo>
                  <a:cubicBezTo>
                    <a:pt x="1877" y="1989"/>
                    <a:pt x="1877" y="1989"/>
                    <a:pt x="1877" y="1989"/>
                  </a:cubicBezTo>
                  <a:cubicBezTo>
                    <a:pt x="1877" y="1932"/>
                    <a:pt x="1831" y="1886"/>
                    <a:pt x="1775" y="1886"/>
                  </a:cubicBezTo>
                  <a:cubicBezTo>
                    <a:pt x="1741" y="1886"/>
                    <a:pt x="1741" y="1886"/>
                    <a:pt x="1741" y="1886"/>
                  </a:cubicBezTo>
                  <a:cubicBezTo>
                    <a:pt x="1741" y="1402"/>
                    <a:pt x="1741" y="1402"/>
                    <a:pt x="1741" y="1402"/>
                  </a:cubicBezTo>
                  <a:cubicBezTo>
                    <a:pt x="1752" y="1398"/>
                    <a:pt x="1763" y="1392"/>
                    <a:pt x="1773" y="1384"/>
                  </a:cubicBezTo>
                  <a:cubicBezTo>
                    <a:pt x="1897" y="1455"/>
                    <a:pt x="1897" y="1455"/>
                    <a:pt x="1897" y="1455"/>
                  </a:cubicBezTo>
                  <a:cubicBezTo>
                    <a:pt x="1913" y="1464"/>
                    <a:pt x="1934" y="1459"/>
                    <a:pt x="1943" y="1443"/>
                  </a:cubicBezTo>
                  <a:cubicBezTo>
                    <a:pt x="1953" y="1426"/>
                    <a:pt x="1947" y="1405"/>
                    <a:pt x="1931" y="1396"/>
                  </a:cubicBezTo>
                  <a:cubicBezTo>
                    <a:pt x="1807" y="1325"/>
                    <a:pt x="1807" y="1325"/>
                    <a:pt x="1807" y="1325"/>
                  </a:cubicBezTo>
                  <a:cubicBezTo>
                    <a:pt x="1817" y="1275"/>
                    <a:pt x="1789" y="1226"/>
                    <a:pt x="1741" y="1210"/>
                  </a:cubicBezTo>
                  <a:cubicBezTo>
                    <a:pt x="1741" y="1067"/>
                    <a:pt x="1741" y="1067"/>
                    <a:pt x="1741" y="1067"/>
                  </a:cubicBezTo>
                  <a:cubicBezTo>
                    <a:pt x="1741" y="1048"/>
                    <a:pt x="1726" y="1033"/>
                    <a:pt x="1707" y="1033"/>
                  </a:cubicBezTo>
                  <a:cubicBezTo>
                    <a:pt x="1688" y="1033"/>
                    <a:pt x="1673" y="1048"/>
                    <a:pt x="1673" y="1067"/>
                  </a:cubicBezTo>
                  <a:cubicBezTo>
                    <a:pt x="1673" y="1210"/>
                    <a:pt x="1673" y="1210"/>
                    <a:pt x="1673" y="1210"/>
                  </a:cubicBezTo>
                  <a:cubicBezTo>
                    <a:pt x="1625" y="1226"/>
                    <a:pt x="1596" y="1275"/>
                    <a:pt x="1606" y="1325"/>
                  </a:cubicBezTo>
                  <a:cubicBezTo>
                    <a:pt x="1483" y="1396"/>
                    <a:pt x="1483" y="1396"/>
                    <a:pt x="1483" y="1396"/>
                  </a:cubicBezTo>
                  <a:cubicBezTo>
                    <a:pt x="1466" y="1405"/>
                    <a:pt x="1461" y="1426"/>
                    <a:pt x="1470" y="1443"/>
                  </a:cubicBezTo>
                  <a:cubicBezTo>
                    <a:pt x="1480" y="1459"/>
                    <a:pt x="1500" y="1464"/>
                    <a:pt x="1517" y="1455"/>
                  </a:cubicBezTo>
                  <a:cubicBezTo>
                    <a:pt x="1641" y="1384"/>
                    <a:pt x="1641" y="1384"/>
                    <a:pt x="1641" y="1384"/>
                  </a:cubicBezTo>
                  <a:cubicBezTo>
                    <a:pt x="1650" y="1392"/>
                    <a:pt x="1661" y="1398"/>
                    <a:pt x="1673" y="1402"/>
                  </a:cubicBezTo>
                  <a:cubicBezTo>
                    <a:pt x="1673" y="1886"/>
                    <a:pt x="1673" y="1886"/>
                    <a:pt x="1673" y="1886"/>
                  </a:cubicBezTo>
                  <a:cubicBezTo>
                    <a:pt x="1638" y="1886"/>
                    <a:pt x="1638" y="1886"/>
                    <a:pt x="1638" y="1886"/>
                  </a:cubicBezTo>
                  <a:cubicBezTo>
                    <a:pt x="1582" y="1886"/>
                    <a:pt x="1536" y="1932"/>
                    <a:pt x="1536" y="1989"/>
                  </a:cubicBezTo>
                  <a:cubicBezTo>
                    <a:pt x="1430" y="1989"/>
                    <a:pt x="1430" y="1989"/>
                    <a:pt x="1430" y="1989"/>
                  </a:cubicBezTo>
                  <a:cubicBezTo>
                    <a:pt x="1414" y="1909"/>
                    <a:pt x="1344" y="1852"/>
                    <a:pt x="1263" y="1852"/>
                  </a:cubicBezTo>
                  <a:cubicBezTo>
                    <a:pt x="1263" y="1135"/>
                    <a:pt x="1263" y="1135"/>
                    <a:pt x="1263" y="1135"/>
                  </a:cubicBezTo>
                  <a:cubicBezTo>
                    <a:pt x="1263" y="1117"/>
                    <a:pt x="1248" y="1101"/>
                    <a:pt x="1229" y="1101"/>
                  </a:cubicBezTo>
                  <a:cubicBezTo>
                    <a:pt x="1210" y="1101"/>
                    <a:pt x="1195" y="1117"/>
                    <a:pt x="1195" y="1135"/>
                  </a:cubicBezTo>
                  <a:cubicBezTo>
                    <a:pt x="1195" y="1170"/>
                    <a:pt x="1195" y="1170"/>
                    <a:pt x="1195" y="1170"/>
                  </a:cubicBezTo>
                  <a:cubicBezTo>
                    <a:pt x="1126" y="1170"/>
                    <a:pt x="1126" y="1170"/>
                    <a:pt x="1126" y="1170"/>
                  </a:cubicBezTo>
                  <a:cubicBezTo>
                    <a:pt x="1126" y="889"/>
                    <a:pt x="1126" y="889"/>
                    <a:pt x="1126" y="889"/>
                  </a:cubicBezTo>
                  <a:cubicBezTo>
                    <a:pt x="1387" y="1081"/>
                    <a:pt x="1387" y="1081"/>
                    <a:pt x="1387" y="1081"/>
                  </a:cubicBezTo>
                  <a:cubicBezTo>
                    <a:pt x="1435" y="1116"/>
                    <a:pt x="1500" y="1121"/>
                    <a:pt x="1553" y="1093"/>
                  </a:cubicBezTo>
                  <a:cubicBezTo>
                    <a:pt x="1606" y="1065"/>
                    <a:pt x="1638" y="1009"/>
                    <a:pt x="1636" y="949"/>
                  </a:cubicBezTo>
                  <a:cubicBezTo>
                    <a:pt x="1634" y="889"/>
                    <a:pt x="1597" y="836"/>
                    <a:pt x="1543" y="812"/>
                  </a:cubicBezTo>
                  <a:cubicBezTo>
                    <a:pt x="1191" y="658"/>
                    <a:pt x="1191" y="658"/>
                    <a:pt x="1191" y="658"/>
                  </a:cubicBezTo>
                  <a:cubicBezTo>
                    <a:pt x="1184" y="621"/>
                    <a:pt x="1165" y="589"/>
                    <a:pt x="1137" y="565"/>
                  </a:cubicBezTo>
                  <a:cubicBezTo>
                    <a:pt x="1180" y="181"/>
                    <a:pt x="1180" y="181"/>
                    <a:pt x="1180" y="181"/>
                  </a:cubicBezTo>
                  <a:cubicBezTo>
                    <a:pt x="1180" y="176"/>
                    <a:pt x="1180" y="171"/>
                    <a:pt x="1180" y="166"/>
                  </a:cubicBezTo>
                  <a:cubicBezTo>
                    <a:pt x="1180" y="108"/>
                    <a:pt x="1148" y="54"/>
                    <a:pt x="1097" y="27"/>
                  </a:cubicBezTo>
                  <a:cubicBezTo>
                    <a:pt x="1046" y="0"/>
                    <a:pt x="984" y="4"/>
                    <a:pt x="936" y="36"/>
                  </a:cubicBezTo>
                  <a:cubicBezTo>
                    <a:pt x="888" y="69"/>
                    <a:pt x="862" y="125"/>
                    <a:pt x="869" y="183"/>
                  </a:cubicBezTo>
                  <a:cubicBezTo>
                    <a:pt x="911" y="564"/>
                    <a:pt x="911" y="564"/>
                    <a:pt x="911" y="564"/>
                  </a:cubicBezTo>
                  <a:cubicBezTo>
                    <a:pt x="886" y="586"/>
                    <a:pt x="868" y="615"/>
                    <a:pt x="859" y="647"/>
                  </a:cubicBezTo>
                  <a:cubicBezTo>
                    <a:pt x="858" y="651"/>
                    <a:pt x="858" y="654"/>
                    <a:pt x="857" y="658"/>
                  </a:cubicBezTo>
                  <a:cubicBezTo>
                    <a:pt x="505" y="812"/>
                    <a:pt x="505" y="812"/>
                    <a:pt x="505" y="812"/>
                  </a:cubicBezTo>
                  <a:cubicBezTo>
                    <a:pt x="450" y="836"/>
                    <a:pt x="414" y="889"/>
                    <a:pt x="412" y="949"/>
                  </a:cubicBezTo>
                  <a:cubicBezTo>
                    <a:pt x="410" y="1009"/>
                    <a:pt x="442" y="1065"/>
                    <a:pt x="495" y="1093"/>
                  </a:cubicBezTo>
                  <a:cubicBezTo>
                    <a:pt x="548" y="1121"/>
                    <a:pt x="613" y="1116"/>
                    <a:pt x="661" y="1081"/>
                  </a:cubicBezTo>
                  <a:cubicBezTo>
                    <a:pt x="922" y="889"/>
                    <a:pt x="922" y="889"/>
                    <a:pt x="922" y="889"/>
                  </a:cubicBezTo>
                  <a:cubicBezTo>
                    <a:pt x="922" y="1852"/>
                    <a:pt x="922" y="1852"/>
                    <a:pt x="922" y="1852"/>
                  </a:cubicBezTo>
                  <a:cubicBezTo>
                    <a:pt x="841" y="1852"/>
                    <a:pt x="771" y="1909"/>
                    <a:pt x="754" y="1989"/>
                  </a:cubicBezTo>
                  <a:cubicBezTo>
                    <a:pt x="514" y="1989"/>
                    <a:pt x="514" y="1989"/>
                    <a:pt x="514" y="1989"/>
                  </a:cubicBezTo>
                  <a:cubicBezTo>
                    <a:pt x="514" y="1932"/>
                    <a:pt x="468" y="1886"/>
                    <a:pt x="412" y="1886"/>
                  </a:cubicBezTo>
                  <a:cubicBezTo>
                    <a:pt x="378" y="1886"/>
                    <a:pt x="378" y="1886"/>
                    <a:pt x="378" y="1886"/>
                  </a:cubicBezTo>
                  <a:cubicBezTo>
                    <a:pt x="378" y="1402"/>
                    <a:pt x="378" y="1402"/>
                    <a:pt x="378" y="1402"/>
                  </a:cubicBezTo>
                  <a:cubicBezTo>
                    <a:pt x="389" y="1398"/>
                    <a:pt x="400" y="1392"/>
                    <a:pt x="410" y="1384"/>
                  </a:cubicBezTo>
                  <a:cubicBezTo>
                    <a:pt x="533" y="1455"/>
                    <a:pt x="533" y="1455"/>
                    <a:pt x="533" y="1455"/>
                  </a:cubicBezTo>
                  <a:cubicBezTo>
                    <a:pt x="544" y="1461"/>
                    <a:pt x="557" y="1461"/>
                    <a:pt x="567" y="1455"/>
                  </a:cubicBezTo>
                  <a:cubicBezTo>
                    <a:pt x="578" y="1449"/>
                    <a:pt x="585" y="1438"/>
                    <a:pt x="585" y="1425"/>
                  </a:cubicBezTo>
                  <a:cubicBezTo>
                    <a:pt x="585" y="1413"/>
                    <a:pt x="578" y="1402"/>
                    <a:pt x="567" y="1396"/>
                  </a:cubicBezTo>
                  <a:cubicBezTo>
                    <a:pt x="444" y="1325"/>
                    <a:pt x="444" y="1325"/>
                    <a:pt x="444" y="1325"/>
                  </a:cubicBezTo>
                  <a:cubicBezTo>
                    <a:pt x="454" y="1275"/>
                    <a:pt x="425" y="1226"/>
                    <a:pt x="378" y="1210"/>
                  </a:cubicBezTo>
                  <a:cubicBezTo>
                    <a:pt x="378" y="1067"/>
                    <a:pt x="378" y="1067"/>
                    <a:pt x="378" y="1067"/>
                  </a:cubicBezTo>
                  <a:cubicBezTo>
                    <a:pt x="378" y="1048"/>
                    <a:pt x="362" y="1033"/>
                    <a:pt x="343" y="1033"/>
                  </a:cubicBezTo>
                  <a:cubicBezTo>
                    <a:pt x="325" y="1033"/>
                    <a:pt x="309" y="1048"/>
                    <a:pt x="309" y="1067"/>
                  </a:cubicBezTo>
                  <a:cubicBezTo>
                    <a:pt x="309" y="1210"/>
                    <a:pt x="309" y="1210"/>
                    <a:pt x="309" y="1210"/>
                  </a:cubicBezTo>
                  <a:cubicBezTo>
                    <a:pt x="262" y="1226"/>
                    <a:pt x="233" y="1275"/>
                    <a:pt x="243" y="1325"/>
                  </a:cubicBezTo>
                  <a:cubicBezTo>
                    <a:pt x="119" y="1396"/>
                    <a:pt x="119" y="1396"/>
                    <a:pt x="119" y="1396"/>
                  </a:cubicBezTo>
                  <a:cubicBezTo>
                    <a:pt x="103" y="1405"/>
                    <a:pt x="98" y="1426"/>
                    <a:pt x="107" y="1443"/>
                  </a:cubicBezTo>
                  <a:cubicBezTo>
                    <a:pt x="116" y="1459"/>
                    <a:pt x="137" y="1464"/>
                    <a:pt x="154" y="1455"/>
                  </a:cubicBezTo>
                  <a:cubicBezTo>
                    <a:pt x="277" y="1384"/>
                    <a:pt x="277" y="1384"/>
                    <a:pt x="277" y="1384"/>
                  </a:cubicBezTo>
                  <a:cubicBezTo>
                    <a:pt x="287" y="1392"/>
                    <a:pt x="298" y="1398"/>
                    <a:pt x="309" y="1402"/>
                  </a:cubicBezTo>
                  <a:cubicBezTo>
                    <a:pt x="309" y="1886"/>
                    <a:pt x="309" y="1886"/>
                    <a:pt x="309" y="1886"/>
                  </a:cubicBezTo>
                  <a:cubicBezTo>
                    <a:pt x="275" y="1886"/>
                    <a:pt x="275" y="1886"/>
                    <a:pt x="275" y="1886"/>
                  </a:cubicBezTo>
                  <a:cubicBezTo>
                    <a:pt x="219" y="1886"/>
                    <a:pt x="173" y="1932"/>
                    <a:pt x="173" y="1989"/>
                  </a:cubicBezTo>
                  <a:cubicBezTo>
                    <a:pt x="34" y="1989"/>
                    <a:pt x="34" y="1989"/>
                    <a:pt x="34" y="1989"/>
                  </a:cubicBezTo>
                  <a:cubicBezTo>
                    <a:pt x="15" y="1989"/>
                    <a:pt x="0" y="2004"/>
                    <a:pt x="0" y="2023"/>
                  </a:cubicBezTo>
                  <a:cubicBezTo>
                    <a:pt x="0" y="2042"/>
                    <a:pt x="15" y="2057"/>
                    <a:pt x="34" y="2057"/>
                  </a:cubicBezTo>
                  <a:cubicBezTo>
                    <a:pt x="2014" y="2057"/>
                    <a:pt x="2014" y="2057"/>
                    <a:pt x="2014" y="2057"/>
                  </a:cubicBezTo>
                  <a:cubicBezTo>
                    <a:pt x="2033" y="2057"/>
                    <a:pt x="2048" y="2042"/>
                    <a:pt x="2048" y="2023"/>
                  </a:cubicBezTo>
                  <a:cubicBezTo>
                    <a:pt x="2048" y="2004"/>
                    <a:pt x="2033" y="1989"/>
                    <a:pt x="2014" y="1989"/>
                  </a:cubicBezTo>
                  <a:close/>
                  <a:moveTo>
                    <a:pt x="1189" y="736"/>
                  </a:moveTo>
                  <a:cubicBezTo>
                    <a:pt x="1189" y="734"/>
                    <a:pt x="1189" y="733"/>
                    <a:pt x="1190" y="732"/>
                  </a:cubicBezTo>
                  <a:cubicBezTo>
                    <a:pt x="1515" y="874"/>
                    <a:pt x="1515" y="874"/>
                    <a:pt x="1515" y="874"/>
                  </a:cubicBezTo>
                  <a:cubicBezTo>
                    <a:pt x="1547" y="888"/>
                    <a:pt x="1568" y="920"/>
                    <a:pt x="1568" y="955"/>
                  </a:cubicBezTo>
                  <a:cubicBezTo>
                    <a:pt x="1568" y="970"/>
                    <a:pt x="1564" y="986"/>
                    <a:pt x="1556" y="999"/>
                  </a:cubicBezTo>
                  <a:cubicBezTo>
                    <a:pt x="1544" y="1021"/>
                    <a:pt x="1522" y="1036"/>
                    <a:pt x="1498" y="1041"/>
                  </a:cubicBezTo>
                  <a:cubicBezTo>
                    <a:pt x="1473" y="1046"/>
                    <a:pt x="1448" y="1041"/>
                    <a:pt x="1428" y="1026"/>
                  </a:cubicBezTo>
                  <a:cubicBezTo>
                    <a:pt x="1141" y="815"/>
                    <a:pt x="1141" y="815"/>
                    <a:pt x="1141" y="815"/>
                  </a:cubicBezTo>
                  <a:cubicBezTo>
                    <a:pt x="1164" y="794"/>
                    <a:pt x="1181" y="766"/>
                    <a:pt x="1189" y="736"/>
                  </a:cubicBezTo>
                  <a:close/>
                  <a:moveTo>
                    <a:pt x="620" y="1026"/>
                  </a:moveTo>
                  <a:cubicBezTo>
                    <a:pt x="600" y="1041"/>
                    <a:pt x="575" y="1046"/>
                    <a:pt x="550" y="1041"/>
                  </a:cubicBezTo>
                  <a:cubicBezTo>
                    <a:pt x="525" y="1036"/>
                    <a:pt x="504" y="1021"/>
                    <a:pt x="492" y="999"/>
                  </a:cubicBezTo>
                  <a:cubicBezTo>
                    <a:pt x="484" y="985"/>
                    <a:pt x="480" y="970"/>
                    <a:pt x="480" y="955"/>
                  </a:cubicBezTo>
                  <a:cubicBezTo>
                    <a:pt x="480" y="920"/>
                    <a:pt x="501" y="888"/>
                    <a:pt x="533" y="874"/>
                  </a:cubicBezTo>
                  <a:cubicBezTo>
                    <a:pt x="859" y="731"/>
                    <a:pt x="859" y="731"/>
                    <a:pt x="859" y="731"/>
                  </a:cubicBezTo>
                  <a:cubicBezTo>
                    <a:pt x="866" y="764"/>
                    <a:pt x="882" y="793"/>
                    <a:pt x="907" y="815"/>
                  </a:cubicBezTo>
                  <a:lnTo>
                    <a:pt x="620" y="1026"/>
                  </a:lnTo>
                  <a:close/>
                  <a:moveTo>
                    <a:pt x="309" y="1306"/>
                  </a:moveTo>
                  <a:cubicBezTo>
                    <a:pt x="309" y="1287"/>
                    <a:pt x="325" y="1272"/>
                    <a:pt x="343" y="1272"/>
                  </a:cubicBezTo>
                  <a:cubicBezTo>
                    <a:pt x="362" y="1272"/>
                    <a:pt x="378" y="1287"/>
                    <a:pt x="378" y="1306"/>
                  </a:cubicBezTo>
                  <a:cubicBezTo>
                    <a:pt x="378" y="1325"/>
                    <a:pt x="362" y="1340"/>
                    <a:pt x="343" y="1340"/>
                  </a:cubicBezTo>
                  <a:cubicBezTo>
                    <a:pt x="325" y="1340"/>
                    <a:pt x="309" y="1325"/>
                    <a:pt x="309" y="1306"/>
                  </a:cubicBezTo>
                  <a:close/>
                  <a:moveTo>
                    <a:pt x="241" y="1989"/>
                  </a:moveTo>
                  <a:cubicBezTo>
                    <a:pt x="241" y="1970"/>
                    <a:pt x="256" y="1955"/>
                    <a:pt x="275" y="1955"/>
                  </a:cubicBezTo>
                  <a:cubicBezTo>
                    <a:pt x="412" y="1955"/>
                    <a:pt x="412" y="1955"/>
                    <a:pt x="412" y="1955"/>
                  </a:cubicBezTo>
                  <a:cubicBezTo>
                    <a:pt x="431" y="1955"/>
                    <a:pt x="446" y="1970"/>
                    <a:pt x="446" y="1989"/>
                  </a:cubicBezTo>
                  <a:lnTo>
                    <a:pt x="241" y="1989"/>
                  </a:lnTo>
                  <a:close/>
                  <a:moveTo>
                    <a:pt x="1195" y="1238"/>
                  </a:moveTo>
                  <a:cubicBezTo>
                    <a:pt x="1195" y="1306"/>
                    <a:pt x="1195" y="1306"/>
                    <a:pt x="1195" y="1306"/>
                  </a:cubicBezTo>
                  <a:cubicBezTo>
                    <a:pt x="1126" y="1306"/>
                    <a:pt x="1126" y="1306"/>
                    <a:pt x="1126" y="1306"/>
                  </a:cubicBezTo>
                  <a:cubicBezTo>
                    <a:pt x="1126" y="1238"/>
                    <a:pt x="1126" y="1238"/>
                    <a:pt x="1126" y="1238"/>
                  </a:cubicBezTo>
                  <a:lnTo>
                    <a:pt x="1195" y="1238"/>
                  </a:lnTo>
                  <a:close/>
                  <a:moveTo>
                    <a:pt x="1126" y="1716"/>
                  </a:moveTo>
                  <a:cubicBezTo>
                    <a:pt x="1126" y="1647"/>
                    <a:pt x="1126" y="1647"/>
                    <a:pt x="1126" y="1647"/>
                  </a:cubicBezTo>
                  <a:cubicBezTo>
                    <a:pt x="1195" y="1647"/>
                    <a:pt x="1195" y="1647"/>
                    <a:pt x="1195" y="1647"/>
                  </a:cubicBezTo>
                  <a:cubicBezTo>
                    <a:pt x="1195" y="1716"/>
                    <a:pt x="1195" y="1716"/>
                    <a:pt x="1195" y="1716"/>
                  </a:cubicBezTo>
                  <a:cubicBezTo>
                    <a:pt x="1126" y="1716"/>
                    <a:pt x="1126" y="1716"/>
                    <a:pt x="1126" y="1716"/>
                  </a:cubicBezTo>
                  <a:close/>
                  <a:moveTo>
                    <a:pt x="1195" y="1784"/>
                  </a:moveTo>
                  <a:cubicBezTo>
                    <a:pt x="1195" y="1852"/>
                    <a:pt x="1195" y="1852"/>
                    <a:pt x="1195" y="1852"/>
                  </a:cubicBezTo>
                  <a:cubicBezTo>
                    <a:pt x="1126" y="1852"/>
                    <a:pt x="1126" y="1852"/>
                    <a:pt x="1126" y="1852"/>
                  </a:cubicBezTo>
                  <a:cubicBezTo>
                    <a:pt x="1126" y="1784"/>
                    <a:pt x="1126" y="1784"/>
                    <a:pt x="1126" y="1784"/>
                  </a:cubicBezTo>
                  <a:lnTo>
                    <a:pt x="1195" y="1784"/>
                  </a:lnTo>
                  <a:close/>
                  <a:moveTo>
                    <a:pt x="1126" y="1579"/>
                  </a:moveTo>
                  <a:cubicBezTo>
                    <a:pt x="1126" y="1511"/>
                    <a:pt x="1126" y="1511"/>
                    <a:pt x="1126" y="1511"/>
                  </a:cubicBezTo>
                  <a:cubicBezTo>
                    <a:pt x="1195" y="1511"/>
                    <a:pt x="1195" y="1511"/>
                    <a:pt x="1195" y="1511"/>
                  </a:cubicBezTo>
                  <a:cubicBezTo>
                    <a:pt x="1195" y="1579"/>
                    <a:pt x="1195" y="1579"/>
                    <a:pt x="1195" y="1579"/>
                  </a:cubicBezTo>
                  <a:lnTo>
                    <a:pt x="1126" y="1579"/>
                  </a:lnTo>
                  <a:close/>
                  <a:moveTo>
                    <a:pt x="1126" y="1443"/>
                  </a:moveTo>
                  <a:cubicBezTo>
                    <a:pt x="1126" y="1374"/>
                    <a:pt x="1126" y="1374"/>
                    <a:pt x="1126" y="1374"/>
                  </a:cubicBezTo>
                  <a:cubicBezTo>
                    <a:pt x="1195" y="1374"/>
                    <a:pt x="1195" y="1374"/>
                    <a:pt x="1195" y="1374"/>
                  </a:cubicBezTo>
                  <a:cubicBezTo>
                    <a:pt x="1195" y="1443"/>
                    <a:pt x="1195" y="1443"/>
                    <a:pt x="1195" y="1443"/>
                  </a:cubicBezTo>
                  <a:lnTo>
                    <a:pt x="1126" y="1443"/>
                  </a:lnTo>
                  <a:close/>
                  <a:moveTo>
                    <a:pt x="959" y="106"/>
                  </a:moveTo>
                  <a:cubicBezTo>
                    <a:pt x="975" y="88"/>
                    <a:pt x="999" y="77"/>
                    <a:pt x="1024" y="77"/>
                  </a:cubicBezTo>
                  <a:cubicBezTo>
                    <a:pt x="1073" y="77"/>
                    <a:pt x="1112" y="117"/>
                    <a:pt x="1112" y="166"/>
                  </a:cubicBezTo>
                  <a:cubicBezTo>
                    <a:pt x="1112" y="169"/>
                    <a:pt x="1112" y="172"/>
                    <a:pt x="1112" y="175"/>
                  </a:cubicBezTo>
                  <a:cubicBezTo>
                    <a:pt x="1072" y="528"/>
                    <a:pt x="1072" y="528"/>
                    <a:pt x="1072" y="528"/>
                  </a:cubicBezTo>
                  <a:cubicBezTo>
                    <a:pt x="1071" y="528"/>
                    <a:pt x="1070" y="527"/>
                    <a:pt x="1068" y="527"/>
                  </a:cubicBezTo>
                  <a:cubicBezTo>
                    <a:pt x="1038" y="519"/>
                    <a:pt x="1006" y="519"/>
                    <a:pt x="976" y="528"/>
                  </a:cubicBezTo>
                  <a:cubicBezTo>
                    <a:pt x="936" y="175"/>
                    <a:pt x="936" y="175"/>
                    <a:pt x="936" y="175"/>
                  </a:cubicBezTo>
                  <a:cubicBezTo>
                    <a:pt x="934" y="150"/>
                    <a:pt x="942" y="125"/>
                    <a:pt x="959" y="106"/>
                  </a:cubicBezTo>
                  <a:close/>
                  <a:moveTo>
                    <a:pt x="973" y="603"/>
                  </a:moveTo>
                  <a:cubicBezTo>
                    <a:pt x="973" y="603"/>
                    <a:pt x="973" y="603"/>
                    <a:pt x="973" y="603"/>
                  </a:cubicBezTo>
                  <a:cubicBezTo>
                    <a:pt x="988" y="594"/>
                    <a:pt x="1006" y="589"/>
                    <a:pt x="1024" y="589"/>
                  </a:cubicBezTo>
                  <a:cubicBezTo>
                    <a:pt x="1033" y="589"/>
                    <a:pt x="1042" y="590"/>
                    <a:pt x="1051" y="593"/>
                  </a:cubicBezTo>
                  <a:cubicBezTo>
                    <a:pt x="1086" y="602"/>
                    <a:pt x="1113" y="630"/>
                    <a:pt x="1123" y="665"/>
                  </a:cubicBezTo>
                  <a:cubicBezTo>
                    <a:pt x="1132" y="700"/>
                    <a:pt x="1122" y="738"/>
                    <a:pt x="1096" y="764"/>
                  </a:cubicBezTo>
                  <a:cubicBezTo>
                    <a:pt x="1071" y="790"/>
                    <a:pt x="1033" y="800"/>
                    <a:pt x="998" y="791"/>
                  </a:cubicBezTo>
                  <a:cubicBezTo>
                    <a:pt x="998" y="791"/>
                    <a:pt x="998" y="791"/>
                    <a:pt x="998" y="791"/>
                  </a:cubicBezTo>
                  <a:cubicBezTo>
                    <a:pt x="957" y="780"/>
                    <a:pt x="928" y="746"/>
                    <a:pt x="922" y="705"/>
                  </a:cubicBezTo>
                  <a:cubicBezTo>
                    <a:pt x="917" y="664"/>
                    <a:pt x="937" y="624"/>
                    <a:pt x="973" y="603"/>
                  </a:cubicBezTo>
                  <a:close/>
                  <a:moveTo>
                    <a:pt x="1058" y="859"/>
                  </a:moveTo>
                  <a:cubicBezTo>
                    <a:pt x="1058" y="1852"/>
                    <a:pt x="1058" y="1852"/>
                    <a:pt x="1058" y="1852"/>
                  </a:cubicBezTo>
                  <a:cubicBezTo>
                    <a:pt x="990" y="1852"/>
                    <a:pt x="990" y="1852"/>
                    <a:pt x="990" y="1852"/>
                  </a:cubicBezTo>
                  <a:cubicBezTo>
                    <a:pt x="990" y="858"/>
                    <a:pt x="990" y="858"/>
                    <a:pt x="990" y="858"/>
                  </a:cubicBezTo>
                  <a:cubicBezTo>
                    <a:pt x="1001" y="861"/>
                    <a:pt x="1013" y="862"/>
                    <a:pt x="1024" y="862"/>
                  </a:cubicBezTo>
                  <a:cubicBezTo>
                    <a:pt x="1036" y="862"/>
                    <a:pt x="1047" y="861"/>
                    <a:pt x="1058" y="859"/>
                  </a:cubicBezTo>
                  <a:close/>
                  <a:moveTo>
                    <a:pt x="825" y="1989"/>
                  </a:moveTo>
                  <a:cubicBezTo>
                    <a:pt x="840" y="1948"/>
                    <a:pt x="878" y="1920"/>
                    <a:pt x="922" y="1920"/>
                  </a:cubicBezTo>
                  <a:cubicBezTo>
                    <a:pt x="1263" y="1920"/>
                    <a:pt x="1263" y="1920"/>
                    <a:pt x="1263" y="1920"/>
                  </a:cubicBezTo>
                  <a:cubicBezTo>
                    <a:pt x="1306" y="1920"/>
                    <a:pt x="1345" y="1948"/>
                    <a:pt x="1359" y="1989"/>
                  </a:cubicBezTo>
                  <a:lnTo>
                    <a:pt x="825" y="1989"/>
                  </a:lnTo>
                  <a:close/>
                  <a:moveTo>
                    <a:pt x="1673" y="1306"/>
                  </a:moveTo>
                  <a:cubicBezTo>
                    <a:pt x="1673" y="1287"/>
                    <a:pt x="1688" y="1272"/>
                    <a:pt x="1707" y="1272"/>
                  </a:cubicBezTo>
                  <a:cubicBezTo>
                    <a:pt x="1726" y="1272"/>
                    <a:pt x="1741" y="1287"/>
                    <a:pt x="1741" y="1306"/>
                  </a:cubicBezTo>
                  <a:cubicBezTo>
                    <a:pt x="1741" y="1325"/>
                    <a:pt x="1726" y="1340"/>
                    <a:pt x="1707" y="1340"/>
                  </a:cubicBezTo>
                  <a:cubicBezTo>
                    <a:pt x="1688" y="1340"/>
                    <a:pt x="1673" y="1325"/>
                    <a:pt x="1673" y="1306"/>
                  </a:cubicBezTo>
                  <a:close/>
                  <a:moveTo>
                    <a:pt x="1604" y="1989"/>
                  </a:moveTo>
                  <a:cubicBezTo>
                    <a:pt x="1604" y="1970"/>
                    <a:pt x="1620" y="1955"/>
                    <a:pt x="1638" y="1955"/>
                  </a:cubicBezTo>
                  <a:cubicBezTo>
                    <a:pt x="1775" y="1955"/>
                    <a:pt x="1775" y="1955"/>
                    <a:pt x="1775" y="1955"/>
                  </a:cubicBezTo>
                  <a:cubicBezTo>
                    <a:pt x="1794" y="1955"/>
                    <a:pt x="1809" y="1970"/>
                    <a:pt x="1809" y="1989"/>
                  </a:cubicBezTo>
                  <a:lnTo>
                    <a:pt x="1604" y="198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65" name="Groupe 130"/>
          <p:cNvGrpSpPr/>
          <p:nvPr/>
        </p:nvGrpSpPr>
        <p:grpSpPr>
          <a:xfrm>
            <a:off x="6650891" y="1594582"/>
            <a:ext cx="265440" cy="265439"/>
            <a:chOff x="8431302" y="1134028"/>
            <a:chExt cx="252000" cy="252000"/>
          </a:xfrm>
        </p:grpSpPr>
        <p:sp>
          <p:nvSpPr>
            <p:cNvPr id="66" name="Ellipse 65"/>
            <p:cNvSpPr/>
            <p:nvPr/>
          </p:nvSpPr>
          <p:spPr>
            <a:xfrm>
              <a:off x="8431302" y="1134028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grpSp>
          <p:nvGrpSpPr>
            <p:cNvPr id="67" name="Groupe 110"/>
            <p:cNvGrpSpPr/>
            <p:nvPr/>
          </p:nvGrpSpPr>
          <p:grpSpPr>
            <a:xfrm>
              <a:off x="8475132" y="1198553"/>
              <a:ext cx="164341" cy="122951"/>
              <a:chOff x="9144000" y="1243013"/>
              <a:chExt cx="214313" cy="160337"/>
            </a:xfrm>
            <a:solidFill>
              <a:schemeClr val="bg1"/>
            </a:solidFill>
          </p:grpSpPr>
          <p:sp>
            <p:nvSpPr>
              <p:cNvPr id="68" name="Freeform 32"/>
              <p:cNvSpPr>
                <a:spLocks noEditPoints="1"/>
              </p:cNvSpPr>
              <p:nvPr/>
            </p:nvSpPr>
            <p:spPr bwMode="auto">
              <a:xfrm>
                <a:off x="9144000" y="1243013"/>
                <a:ext cx="214313" cy="160337"/>
              </a:xfrm>
              <a:custGeom>
                <a:avLst/>
                <a:gdLst/>
                <a:ahLst/>
                <a:cxnLst>
                  <a:cxn ang="0">
                    <a:pos x="683" y="221"/>
                  </a:cxn>
                  <a:cxn ang="0">
                    <a:pos x="596" y="221"/>
                  </a:cxn>
                  <a:cxn ang="0">
                    <a:pos x="596" y="39"/>
                  </a:cxn>
                  <a:cxn ang="0">
                    <a:pos x="557" y="0"/>
                  </a:cxn>
                  <a:cxn ang="0">
                    <a:pos x="125" y="0"/>
                  </a:cxn>
                  <a:cxn ang="0">
                    <a:pos x="87" y="39"/>
                  </a:cxn>
                  <a:cxn ang="0">
                    <a:pos x="87" y="221"/>
                  </a:cxn>
                  <a:cxn ang="0">
                    <a:pos x="0" y="221"/>
                  </a:cxn>
                  <a:cxn ang="0">
                    <a:pos x="0" y="283"/>
                  </a:cxn>
                  <a:cxn ang="0">
                    <a:pos x="87" y="283"/>
                  </a:cxn>
                  <a:cxn ang="0">
                    <a:pos x="87" y="471"/>
                  </a:cxn>
                  <a:cxn ang="0">
                    <a:pos x="125" y="509"/>
                  </a:cxn>
                  <a:cxn ang="0">
                    <a:pos x="557" y="509"/>
                  </a:cxn>
                  <a:cxn ang="0">
                    <a:pos x="596" y="471"/>
                  </a:cxn>
                  <a:cxn ang="0">
                    <a:pos x="596" y="283"/>
                  </a:cxn>
                  <a:cxn ang="0">
                    <a:pos x="683" y="283"/>
                  </a:cxn>
                  <a:cxn ang="0">
                    <a:pos x="683" y="221"/>
                  </a:cxn>
                  <a:cxn ang="0">
                    <a:pos x="21" y="262"/>
                  </a:cxn>
                  <a:cxn ang="0">
                    <a:pos x="21" y="241"/>
                  </a:cxn>
                  <a:cxn ang="0">
                    <a:pos x="87" y="241"/>
                  </a:cxn>
                  <a:cxn ang="0">
                    <a:pos x="87" y="262"/>
                  </a:cxn>
                  <a:cxn ang="0">
                    <a:pos x="21" y="262"/>
                  </a:cxn>
                  <a:cxn ang="0">
                    <a:pos x="575" y="471"/>
                  </a:cxn>
                  <a:cxn ang="0">
                    <a:pos x="557" y="488"/>
                  </a:cxn>
                  <a:cxn ang="0">
                    <a:pos x="125" y="488"/>
                  </a:cxn>
                  <a:cxn ang="0">
                    <a:pos x="108" y="471"/>
                  </a:cxn>
                  <a:cxn ang="0">
                    <a:pos x="108" y="39"/>
                  </a:cxn>
                  <a:cxn ang="0">
                    <a:pos x="125" y="21"/>
                  </a:cxn>
                  <a:cxn ang="0">
                    <a:pos x="557" y="21"/>
                  </a:cxn>
                  <a:cxn ang="0">
                    <a:pos x="575" y="39"/>
                  </a:cxn>
                  <a:cxn ang="0">
                    <a:pos x="575" y="471"/>
                  </a:cxn>
                  <a:cxn ang="0">
                    <a:pos x="662" y="262"/>
                  </a:cxn>
                  <a:cxn ang="0">
                    <a:pos x="596" y="262"/>
                  </a:cxn>
                  <a:cxn ang="0">
                    <a:pos x="596" y="241"/>
                  </a:cxn>
                  <a:cxn ang="0">
                    <a:pos x="662" y="241"/>
                  </a:cxn>
                  <a:cxn ang="0">
                    <a:pos x="662" y="262"/>
                  </a:cxn>
                </a:cxnLst>
                <a:rect l="0" t="0" r="r" b="b"/>
                <a:pathLst>
                  <a:path w="683" h="509">
                    <a:moveTo>
                      <a:pt x="683" y="221"/>
                    </a:moveTo>
                    <a:cubicBezTo>
                      <a:pt x="596" y="221"/>
                      <a:pt x="596" y="221"/>
                      <a:pt x="596" y="221"/>
                    </a:cubicBezTo>
                    <a:cubicBezTo>
                      <a:pt x="596" y="39"/>
                      <a:pt x="596" y="39"/>
                      <a:pt x="596" y="39"/>
                    </a:cubicBezTo>
                    <a:cubicBezTo>
                      <a:pt x="596" y="18"/>
                      <a:pt x="578" y="0"/>
                      <a:pt x="557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04" y="0"/>
                      <a:pt x="87" y="18"/>
                      <a:pt x="87" y="39"/>
                    </a:cubicBezTo>
                    <a:cubicBezTo>
                      <a:pt x="87" y="221"/>
                      <a:pt x="87" y="221"/>
                      <a:pt x="87" y="221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87" y="283"/>
                      <a:pt x="87" y="283"/>
                      <a:pt x="87" y="283"/>
                    </a:cubicBezTo>
                    <a:cubicBezTo>
                      <a:pt x="87" y="471"/>
                      <a:pt x="87" y="471"/>
                      <a:pt x="87" y="471"/>
                    </a:cubicBezTo>
                    <a:cubicBezTo>
                      <a:pt x="87" y="492"/>
                      <a:pt x="104" y="509"/>
                      <a:pt x="125" y="509"/>
                    </a:cubicBezTo>
                    <a:cubicBezTo>
                      <a:pt x="557" y="509"/>
                      <a:pt x="557" y="509"/>
                      <a:pt x="557" y="509"/>
                    </a:cubicBezTo>
                    <a:cubicBezTo>
                      <a:pt x="578" y="509"/>
                      <a:pt x="596" y="492"/>
                      <a:pt x="596" y="471"/>
                    </a:cubicBezTo>
                    <a:cubicBezTo>
                      <a:pt x="596" y="283"/>
                      <a:pt x="596" y="283"/>
                      <a:pt x="596" y="283"/>
                    </a:cubicBezTo>
                    <a:cubicBezTo>
                      <a:pt x="683" y="283"/>
                      <a:pt x="683" y="283"/>
                      <a:pt x="683" y="283"/>
                    </a:cubicBezTo>
                    <a:lnTo>
                      <a:pt x="683" y="221"/>
                    </a:lnTo>
                    <a:close/>
                    <a:moveTo>
                      <a:pt x="21" y="262"/>
                    </a:moveTo>
                    <a:cubicBezTo>
                      <a:pt x="21" y="241"/>
                      <a:pt x="21" y="241"/>
                      <a:pt x="21" y="241"/>
                    </a:cubicBezTo>
                    <a:cubicBezTo>
                      <a:pt x="87" y="241"/>
                      <a:pt x="87" y="241"/>
                      <a:pt x="87" y="241"/>
                    </a:cubicBezTo>
                    <a:cubicBezTo>
                      <a:pt x="87" y="262"/>
                      <a:pt x="87" y="262"/>
                      <a:pt x="87" y="262"/>
                    </a:cubicBezTo>
                    <a:lnTo>
                      <a:pt x="21" y="262"/>
                    </a:lnTo>
                    <a:close/>
                    <a:moveTo>
                      <a:pt x="575" y="471"/>
                    </a:moveTo>
                    <a:cubicBezTo>
                      <a:pt x="575" y="480"/>
                      <a:pt x="567" y="488"/>
                      <a:pt x="557" y="488"/>
                    </a:cubicBezTo>
                    <a:cubicBezTo>
                      <a:pt x="125" y="488"/>
                      <a:pt x="125" y="488"/>
                      <a:pt x="125" y="488"/>
                    </a:cubicBezTo>
                    <a:cubicBezTo>
                      <a:pt x="116" y="488"/>
                      <a:pt x="108" y="480"/>
                      <a:pt x="108" y="471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29"/>
                      <a:pt x="116" y="21"/>
                      <a:pt x="125" y="21"/>
                    </a:cubicBezTo>
                    <a:cubicBezTo>
                      <a:pt x="557" y="21"/>
                      <a:pt x="557" y="21"/>
                      <a:pt x="557" y="21"/>
                    </a:cubicBezTo>
                    <a:cubicBezTo>
                      <a:pt x="567" y="21"/>
                      <a:pt x="575" y="29"/>
                      <a:pt x="575" y="39"/>
                    </a:cubicBezTo>
                    <a:lnTo>
                      <a:pt x="575" y="471"/>
                    </a:lnTo>
                    <a:close/>
                    <a:moveTo>
                      <a:pt x="662" y="262"/>
                    </a:moveTo>
                    <a:cubicBezTo>
                      <a:pt x="596" y="262"/>
                      <a:pt x="596" y="262"/>
                      <a:pt x="596" y="262"/>
                    </a:cubicBezTo>
                    <a:cubicBezTo>
                      <a:pt x="596" y="241"/>
                      <a:pt x="596" y="241"/>
                      <a:pt x="596" y="241"/>
                    </a:cubicBezTo>
                    <a:cubicBezTo>
                      <a:pt x="662" y="241"/>
                      <a:pt x="662" y="241"/>
                      <a:pt x="662" y="241"/>
                    </a:cubicBezTo>
                    <a:lnTo>
                      <a:pt x="662" y="26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69" name="Freeform 33"/>
              <p:cNvSpPr>
                <a:spLocks noEditPoints="1"/>
              </p:cNvSpPr>
              <p:nvPr/>
            </p:nvSpPr>
            <p:spPr bwMode="auto">
              <a:xfrm>
                <a:off x="9299575" y="1371600"/>
                <a:ext cx="20638" cy="20637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" y="10"/>
                  </a:cxn>
                  <a:cxn ang="0">
                    <a:pos x="0" y="32"/>
                  </a:cxn>
                  <a:cxn ang="0">
                    <a:pos x="9" y="54"/>
                  </a:cxn>
                  <a:cxn ang="0">
                    <a:pos x="32" y="63"/>
                  </a:cxn>
                  <a:cxn ang="0">
                    <a:pos x="54" y="54"/>
                  </a:cxn>
                  <a:cxn ang="0">
                    <a:pos x="54" y="10"/>
                  </a:cxn>
                  <a:cxn ang="0">
                    <a:pos x="32" y="0"/>
                  </a:cxn>
                  <a:cxn ang="0">
                    <a:pos x="39" y="39"/>
                  </a:cxn>
                  <a:cxn ang="0">
                    <a:pos x="24" y="39"/>
                  </a:cxn>
                  <a:cxn ang="0">
                    <a:pos x="21" y="32"/>
                  </a:cxn>
                  <a:cxn ang="0">
                    <a:pos x="24" y="24"/>
                  </a:cxn>
                  <a:cxn ang="0">
                    <a:pos x="32" y="21"/>
                  </a:cxn>
                  <a:cxn ang="0">
                    <a:pos x="39" y="24"/>
                  </a:cxn>
                  <a:cxn ang="0">
                    <a:pos x="39" y="39"/>
                  </a:cxn>
                </a:cxnLst>
                <a:rect l="0" t="0" r="r" b="b"/>
                <a:pathLst>
                  <a:path w="66" h="63">
                    <a:moveTo>
                      <a:pt x="32" y="0"/>
                    </a:moveTo>
                    <a:cubicBezTo>
                      <a:pt x="23" y="0"/>
                      <a:pt x="15" y="4"/>
                      <a:pt x="9" y="10"/>
                    </a:cubicBezTo>
                    <a:cubicBezTo>
                      <a:pt x="3" y="16"/>
                      <a:pt x="0" y="23"/>
                      <a:pt x="0" y="32"/>
                    </a:cubicBezTo>
                    <a:cubicBezTo>
                      <a:pt x="0" y="40"/>
                      <a:pt x="3" y="48"/>
                      <a:pt x="9" y="54"/>
                    </a:cubicBezTo>
                    <a:cubicBezTo>
                      <a:pt x="15" y="60"/>
                      <a:pt x="23" y="63"/>
                      <a:pt x="32" y="63"/>
                    </a:cubicBezTo>
                    <a:cubicBezTo>
                      <a:pt x="40" y="63"/>
                      <a:pt x="48" y="60"/>
                      <a:pt x="54" y="54"/>
                    </a:cubicBezTo>
                    <a:cubicBezTo>
                      <a:pt x="66" y="42"/>
                      <a:pt x="66" y="22"/>
                      <a:pt x="54" y="10"/>
                    </a:cubicBezTo>
                    <a:cubicBezTo>
                      <a:pt x="48" y="4"/>
                      <a:pt x="40" y="0"/>
                      <a:pt x="32" y="0"/>
                    </a:cubicBezTo>
                    <a:close/>
                    <a:moveTo>
                      <a:pt x="39" y="39"/>
                    </a:moveTo>
                    <a:cubicBezTo>
                      <a:pt x="35" y="43"/>
                      <a:pt x="28" y="43"/>
                      <a:pt x="24" y="39"/>
                    </a:cubicBezTo>
                    <a:cubicBezTo>
                      <a:pt x="22" y="37"/>
                      <a:pt x="21" y="35"/>
                      <a:pt x="21" y="32"/>
                    </a:cubicBezTo>
                    <a:cubicBezTo>
                      <a:pt x="21" y="29"/>
                      <a:pt x="22" y="26"/>
                      <a:pt x="24" y="24"/>
                    </a:cubicBezTo>
                    <a:cubicBezTo>
                      <a:pt x="26" y="22"/>
                      <a:pt x="29" y="21"/>
                      <a:pt x="32" y="21"/>
                    </a:cubicBezTo>
                    <a:cubicBezTo>
                      <a:pt x="34" y="21"/>
                      <a:pt x="37" y="22"/>
                      <a:pt x="39" y="24"/>
                    </a:cubicBezTo>
                    <a:cubicBezTo>
                      <a:pt x="43" y="29"/>
                      <a:pt x="43" y="35"/>
                      <a:pt x="39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0" name="Freeform 34"/>
              <p:cNvSpPr>
                <a:spLocks noEditPoints="1"/>
              </p:cNvSpPr>
              <p:nvPr/>
            </p:nvSpPr>
            <p:spPr bwMode="auto">
              <a:xfrm>
                <a:off x="9182100" y="1254125"/>
                <a:ext cx="20638" cy="20637"/>
              </a:xfrm>
              <a:custGeom>
                <a:avLst/>
                <a:gdLst/>
                <a:ahLst/>
                <a:cxnLst>
                  <a:cxn ang="0">
                    <a:pos x="34" y="66"/>
                  </a:cxn>
                  <a:cxn ang="0">
                    <a:pos x="56" y="57"/>
                  </a:cxn>
                  <a:cxn ang="0">
                    <a:pos x="66" y="34"/>
                  </a:cxn>
                  <a:cxn ang="0">
                    <a:pos x="56" y="12"/>
                  </a:cxn>
                  <a:cxn ang="0">
                    <a:pos x="12" y="12"/>
                  </a:cxn>
                  <a:cxn ang="0">
                    <a:pos x="12" y="57"/>
                  </a:cxn>
                  <a:cxn ang="0">
                    <a:pos x="34" y="66"/>
                  </a:cxn>
                  <a:cxn ang="0">
                    <a:pos x="27" y="27"/>
                  </a:cxn>
                  <a:cxn ang="0">
                    <a:pos x="34" y="24"/>
                  </a:cxn>
                  <a:cxn ang="0">
                    <a:pos x="42" y="27"/>
                  </a:cxn>
                  <a:cxn ang="0">
                    <a:pos x="45" y="34"/>
                  </a:cxn>
                  <a:cxn ang="0">
                    <a:pos x="42" y="42"/>
                  </a:cxn>
                  <a:cxn ang="0">
                    <a:pos x="34" y="45"/>
                  </a:cxn>
                  <a:cxn ang="0">
                    <a:pos x="27" y="42"/>
                  </a:cxn>
                  <a:cxn ang="0">
                    <a:pos x="27" y="27"/>
                  </a:cxn>
                </a:cxnLst>
                <a:rect l="0" t="0" r="r" b="b"/>
                <a:pathLst>
                  <a:path w="66" h="66">
                    <a:moveTo>
                      <a:pt x="34" y="66"/>
                    </a:moveTo>
                    <a:cubicBezTo>
                      <a:pt x="43" y="66"/>
                      <a:pt x="50" y="63"/>
                      <a:pt x="56" y="57"/>
                    </a:cubicBezTo>
                    <a:cubicBezTo>
                      <a:pt x="62" y="51"/>
                      <a:pt x="66" y="43"/>
                      <a:pt x="66" y="34"/>
                    </a:cubicBezTo>
                    <a:cubicBezTo>
                      <a:pt x="66" y="26"/>
                      <a:pt x="62" y="18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5"/>
                      <a:pt x="0" y="44"/>
                      <a:pt x="12" y="57"/>
                    </a:cubicBezTo>
                    <a:cubicBezTo>
                      <a:pt x="18" y="63"/>
                      <a:pt x="26" y="66"/>
                      <a:pt x="34" y="66"/>
                    </a:cubicBezTo>
                    <a:close/>
                    <a:moveTo>
                      <a:pt x="27" y="27"/>
                    </a:moveTo>
                    <a:cubicBezTo>
                      <a:pt x="29" y="25"/>
                      <a:pt x="31" y="24"/>
                      <a:pt x="34" y="24"/>
                    </a:cubicBezTo>
                    <a:cubicBezTo>
                      <a:pt x="37" y="24"/>
                      <a:pt x="40" y="25"/>
                      <a:pt x="42" y="27"/>
                    </a:cubicBezTo>
                    <a:cubicBezTo>
                      <a:pt x="44" y="29"/>
                      <a:pt x="45" y="32"/>
                      <a:pt x="45" y="34"/>
                    </a:cubicBezTo>
                    <a:cubicBezTo>
                      <a:pt x="45" y="37"/>
                      <a:pt x="44" y="40"/>
                      <a:pt x="42" y="42"/>
                    </a:cubicBezTo>
                    <a:cubicBezTo>
                      <a:pt x="40" y="44"/>
                      <a:pt x="37" y="45"/>
                      <a:pt x="34" y="45"/>
                    </a:cubicBezTo>
                    <a:cubicBezTo>
                      <a:pt x="31" y="45"/>
                      <a:pt x="29" y="44"/>
                      <a:pt x="27" y="42"/>
                    </a:cubicBezTo>
                    <a:cubicBezTo>
                      <a:pt x="23" y="38"/>
                      <a:pt x="23" y="31"/>
                      <a:pt x="27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1" name="Freeform 35"/>
              <p:cNvSpPr>
                <a:spLocks noEditPoints="1"/>
              </p:cNvSpPr>
              <p:nvPr/>
            </p:nvSpPr>
            <p:spPr bwMode="auto">
              <a:xfrm>
                <a:off x="9299575" y="1254125"/>
                <a:ext cx="20638" cy="20637"/>
              </a:xfrm>
              <a:custGeom>
                <a:avLst/>
                <a:gdLst/>
                <a:ahLst/>
                <a:cxnLst>
                  <a:cxn ang="0">
                    <a:pos x="32" y="66"/>
                  </a:cxn>
                  <a:cxn ang="0">
                    <a:pos x="54" y="57"/>
                  </a:cxn>
                  <a:cxn ang="0">
                    <a:pos x="54" y="12"/>
                  </a:cxn>
                  <a:cxn ang="0">
                    <a:pos x="9" y="12"/>
                  </a:cxn>
                  <a:cxn ang="0">
                    <a:pos x="0" y="34"/>
                  </a:cxn>
                  <a:cxn ang="0">
                    <a:pos x="9" y="57"/>
                  </a:cxn>
                  <a:cxn ang="0">
                    <a:pos x="32" y="66"/>
                  </a:cxn>
                  <a:cxn ang="0">
                    <a:pos x="24" y="27"/>
                  </a:cxn>
                  <a:cxn ang="0">
                    <a:pos x="32" y="24"/>
                  </a:cxn>
                  <a:cxn ang="0">
                    <a:pos x="39" y="27"/>
                  </a:cxn>
                  <a:cxn ang="0">
                    <a:pos x="39" y="42"/>
                  </a:cxn>
                  <a:cxn ang="0">
                    <a:pos x="32" y="45"/>
                  </a:cxn>
                  <a:cxn ang="0">
                    <a:pos x="24" y="42"/>
                  </a:cxn>
                  <a:cxn ang="0">
                    <a:pos x="21" y="34"/>
                  </a:cxn>
                  <a:cxn ang="0">
                    <a:pos x="24" y="27"/>
                  </a:cxn>
                </a:cxnLst>
                <a:rect l="0" t="0" r="r" b="b"/>
                <a:pathLst>
                  <a:path w="66" h="66">
                    <a:moveTo>
                      <a:pt x="32" y="66"/>
                    </a:moveTo>
                    <a:cubicBezTo>
                      <a:pt x="40" y="66"/>
                      <a:pt x="48" y="63"/>
                      <a:pt x="54" y="57"/>
                    </a:cubicBezTo>
                    <a:cubicBezTo>
                      <a:pt x="66" y="44"/>
                      <a:pt x="66" y="25"/>
                      <a:pt x="54" y="12"/>
                    </a:cubicBezTo>
                    <a:cubicBezTo>
                      <a:pt x="41" y="0"/>
                      <a:pt x="22" y="0"/>
                      <a:pt x="9" y="12"/>
                    </a:cubicBezTo>
                    <a:cubicBezTo>
                      <a:pt x="3" y="18"/>
                      <a:pt x="0" y="26"/>
                      <a:pt x="0" y="34"/>
                    </a:cubicBezTo>
                    <a:cubicBezTo>
                      <a:pt x="0" y="43"/>
                      <a:pt x="3" y="51"/>
                      <a:pt x="9" y="57"/>
                    </a:cubicBezTo>
                    <a:cubicBezTo>
                      <a:pt x="15" y="63"/>
                      <a:pt x="23" y="66"/>
                      <a:pt x="32" y="66"/>
                    </a:cubicBezTo>
                    <a:close/>
                    <a:moveTo>
                      <a:pt x="24" y="27"/>
                    </a:moveTo>
                    <a:cubicBezTo>
                      <a:pt x="26" y="25"/>
                      <a:pt x="29" y="24"/>
                      <a:pt x="32" y="24"/>
                    </a:cubicBezTo>
                    <a:cubicBezTo>
                      <a:pt x="34" y="24"/>
                      <a:pt x="37" y="25"/>
                      <a:pt x="39" y="27"/>
                    </a:cubicBezTo>
                    <a:cubicBezTo>
                      <a:pt x="43" y="31"/>
                      <a:pt x="43" y="38"/>
                      <a:pt x="39" y="42"/>
                    </a:cubicBezTo>
                    <a:cubicBezTo>
                      <a:pt x="37" y="44"/>
                      <a:pt x="34" y="45"/>
                      <a:pt x="32" y="45"/>
                    </a:cubicBezTo>
                    <a:cubicBezTo>
                      <a:pt x="29" y="45"/>
                      <a:pt x="26" y="44"/>
                      <a:pt x="24" y="42"/>
                    </a:cubicBezTo>
                    <a:cubicBezTo>
                      <a:pt x="22" y="40"/>
                      <a:pt x="21" y="37"/>
                      <a:pt x="21" y="34"/>
                    </a:cubicBezTo>
                    <a:cubicBezTo>
                      <a:pt x="21" y="32"/>
                      <a:pt x="22" y="29"/>
                      <a:pt x="24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2" name="Freeform 36"/>
              <p:cNvSpPr>
                <a:spLocks noEditPoints="1"/>
              </p:cNvSpPr>
              <p:nvPr/>
            </p:nvSpPr>
            <p:spPr bwMode="auto">
              <a:xfrm>
                <a:off x="9182100" y="1371600"/>
                <a:ext cx="20638" cy="20637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2" y="10"/>
                  </a:cxn>
                  <a:cxn ang="0">
                    <a:pos x="12" y="54"/>
                  </a:cxn>
                  <a:cxn ang="0">
                    <a:pos x="34" y="63"/>
                  </a:cxn>
                  <a:cxn ang="0">
                    <a:pos x="56" y="54"/>
                  </a:cxn>
                  <a:cxn ang="0">
                    <a:pos x="66" y="32"/>
                  </a:cxn>
                  <a:cxn ang="0">
                    <a:pos x="56" y="10"/>
                  </a:cxn>
                  <a:cxn ang="0">
                    <a:pos x="34" y="0"/>
                  </a:cxn>
                  <a:cxn ang="0">
                    <a:pos x="42" y="39"/>
                  </a:cxn>
                  <a:cxn ang="0">
                    <a:pos x="27" y="39"/>
                  </a:cxn>
                  <a:cxn ang="0">
                    <a:pos x="27" y="24"/>
                  </a:cxn>
                  <a:cxn ang="0">
                    <a:pos x="34" y="21"/>
                  </a:cxn>
                  <a:cxn ang="0">
                    <a:pos x="42" y="24"/>
                  </a:cxn>
                  <a:cxn ang="0">
                    <a:pos x="45" y="32"/>
                  </a:cxn>
                  <a:cxn ang="0">
                    <a:pos x="42" y="39"/>
                  </a:cxn>
                </a:cxnLst>
                <a:rect l="0" t="0" r="r" b="b"/>
                <a:pathLst>
                  <a:path w="66" h="63">
                    <a:moveTo>
                      <a:pt x="34" y="0"/>
                    </a:moveTo>
                    <a:cubicBezTo>
                      <a:pt x="26" y="0"/>
                      <a:pt x="18" y="4"/>
                      <a:pt x="12" y="10"/>
                    </a:cubicBezTo>
                    <a:cubicBezTo>
                      <a:pt x="0" y="22"/>
                      <a:pt x="0" y="42"/>
                      <a:pt x="12" y="54"/>
                    </a:cubicBezTo>
                    <a:cubicBezTo>
                      <a:pt x="18" y="60"/>
                      <a:pt x="26" y="63"/>
                      <a:pt x="34" y="63"/>
                    </a:cubicBezTo>
                    <a:cubicBezTo>
                      <a:pt x="42" y="63"/>
                      <a:pt x="50" y="60"/>
                      <a:pt x="56" y="54"/>
                    </a:cubicBezTo>
                    <a:cubicBezTo>
                      <a:pt x="62" y="48"/>
                      <a:pt x="66" y="40"/>
                      <a:pt x="66" y="32"/>
                    </a:cubicBezTo>
                    <a:cubicBezTo>
                      <a:pt x="66" y="23"/>
                      <a:pt x="62" y="16"/>
                      <a:pt x="56" y="10"/>
                    </a:cubicBezTo>
                    <a:cubicBezTo>
                      <a:pt x="50" y="4"/>
                      <a:pt x="43" y="0"/>
                      <a:pt x="34" y="0"/>
                    </a:cubicBezTo>
                    <a:close/>
                    <a:moveTo>
                      <a:pt x="42" y="39"/>
                    </a:moveTo>
                    <a:cubicBezTo>
                      <a:pt x="37" y="43"/>
                      <a:pt x="31" y="43"/>
                      <a:pt x="27" y="39"/>
                    </a:cubicBezTo>
                    <a:cubicBezTo>
                      <a:pt x="23" y="35"/>
                      <a:pt x="23" y="29"/>
                      <a:pt x="27" y="24"/>
                    </a:cubicBezTo>
                    <a:cubicBezTo>
                      <a:pt x="29" y="22"/>
                      <a:pt x="31" y="21"/>
                      <a:pt x="34" y="21"/>
                    </a:cubicBezTo>
                    <a:cubicBezTo>
                      <a:pt x="37" y="21"/>
                      <a:pt x="40" y="22"/>
                      <a:pt x="42" y="24"/>
                    </a:cubicBezTo>
                    <a:cubicBezTo>
                      <a:pt x="44" y="26"/>
                      <a:pt x="45" y="29"/>
                      <a:pt x="45" y="32"/>
                    </a:cubicBezTo>
                    <a:cubicBezTo>
                      <a:pt x="45" y="35"/>
                      <a:pt x="44" y="37"/>
                      <a:pt x="42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3" name="Freeform 37"/>
              <p:cNvSpPr>
                <a:spLocks noEditPoints="1"/>
              </p:cNvSpPr>
              <p:nvPr/>
            </p:nvSpPr>
            <p:spPr bwMode="auto">
              <a:xfrm>
                <a:off x="9186863" y="1258888"/>
                <a:ext cx="128588" cy="128587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0" y="206"/>
                  </a:cxn>
                  <a:cxn ang="0">
                    <a:pos x="205" y="411"/>
                  </a:cxn>
                  <a:cxn ang="0">
                    <a:pos x="411" y="206"/>
                  </a:cxn>
                  <a:cxn ang="0">
                    <a:pos x="205" y="0"/>
                  </a:cxn>
                  <a:cxn ang="0">
                    <a:pos x="355" y="98"/>
                  </a:cxn>
                  <a:cxn ang="0">
                    <a:pos x="233" y="98"/>
                  </a:cxn>
                  <a:cxn ang="0">
                    <a:pos x="233" y="119"/>
                  </a:cxn>
                  <a:cxn ang="0">
                    <a:pos x="368" y="119"/>
                  </a:cxn>
                  <a:cxn ang="0">
                    <a:pos x="390" y="195"/>
                  </a:cxn>
                  <a:cxn ang="0">
                    <a:pos x="269" y="195"/>
                  </a:cxn>
                  <a:cxn ang="0">
                    <a:pos x="216" y="142"/>
                  </a:cxn>
                  <a:cxn ang="0">
                    <a:pos x="216" y="21"/>
                  </a:cxn>
                  <a:cxn ang="0">
                    <a:pos x="355" y="98"/>
                  </a:cxn>
                  <a:cxn ang="0">
                    <a:pos x="21" y="216"/>
                  </a:cxn>
                  <a:cxn ang="0">
                    <a:pos x="123" y="216"/>
                  </a:cxn>
                  <a:cxn ang="0">
                    <a:pos x="123" y="195"/>
                  </a:cxn>
                  <a:cxn ang="0">
                    <a:pos x="21" y="195"/>
                  </a:cxn>
                  <a:cxn ang="0">
                    <a:pos x="43" y="119"/>
                  </a:cxn>
                  <a:cxn ang="0">
                    <a:pos x="195" y="119"/>
                  </a:cxn>
                  <a:cxn ang="0">
                    <a:pos x="195" y="142"/>
                  </a:cxn>
                  <a:cxn ang="0">
                    <a:pos x="141" y="206"/>
                  </a:cxn>
                  <a:cxn ang="0">
                    <a:pos x="195" y="270"/>
                  </a:cxn>
                  <a:cxn ang="0">
                    <a:pos x="195" y="293"/>
                  </a:cxn>
                  <a:cxn ang="0">
                    <a:pos x="43" y="293"/>
                  </a:cxn>
                  <a:cxn ang="0">
                    <a:pos x="21" y="216"/>
                  </a:cxn>
                  <a:cxn ang="0">
                    <a:pos x="205" y="250"/>
                  </a:cxn>
                  <a:cxn ang="0">
                    <a:pos x="161" y="206"/>
                  </a:cxn>
                  <a:cxn ang="0">
                    <a:pos x="205" y="162"/>
                  </a:cxn>
                  <a:cxn ang="0">
                    <a:pos x="249" y="206"/>
                  </a:cxn>
                  <a:cxn ang="0">
                    <a:pos x="205" y="250"/>
                  </a:cxn>
                  <a:cxn ang="0">
                    <a:pos x="195" y="21"/>
                  </a:cxn>
                  <a:cxn ang="0">
                    <a:pos x="195" y="98"/>
                  </a:cxn>
                  <a:cxn ang="0">
                    <a:pos x="56" y="98"/>
                  </a:cxn>
                  <a:cxn ang="0">
                    <a:pos x="195" y="21"/>
                  </a:cxn>
                  <a:cxn ang="0">
                    <a:pos x="56" y="314"/>
                  </a:cxn>
                  <a:cxn ang="0">
                    <a:pos x="195" y="314"/>
                  </a:cxn>
                  <a:cxn ang="0">
                    <a:pos x="195" y="390"/>
                  </a:cxn>
                  <a:cxn ang="0">
                    <a:pos x="56" y="314"/>
                  </a:cxn>
                  <a:cxn ang="0">
                    <a:pos x="216" y="390"/>
                  </a:cxn>
                  <a:cxn ang="0">
                    <a:pos x="216" y="270"/>
                  </a:cxn>
                  <a:cxn ang="0">
                    <a:pos x="269" y="216"/>
                  </a:cxn>
                  <a:cxn ang="0">
                    <a:pos x="390" y="216"/>
                  </a:cxn>
                  <a:cxn ang="0">
                    <a:pos x="368" y="293"/>
                  </a:cxn>
                  <a:cxn ang="0">
                    <a:pos x="233" y="293"/>
                  </a:cxn>
                  <a:cxn ang="0">
                    <a:pos x="233" y="314"/>
                  </a:cxn>
                  <a:cxn ang="0">
                    <a:pos x="355" y="314"/>
                  </a:cxn>
                  <a:cxn ang="0">
                    <a:pos x="216" y="390"/>
                  </a:cxn>
                </a:cxnLst>
                <a:rect l="0" t="0" r="r" b="b"/>
                <a:pathLst>
                  <a:path w="411" h="411">
                    <a:moveTo>
                      <a:pt x="205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19"/>
                      <a:pt x="92" y="411"/>
                      <a:pt x="205" y="411"/>
                    </a:cubicBezTo>
                    <a:cubicBezTo>
                      <a:pt x="319" y="411"/>
                      <a:pt x="411" y="319"/>
                      <a:pt x="411" y="206"/>
                    </a:cubicBezTo>
                    <a:cubicBezTo>
                      <a:pt x="411" y="92"/>
                      <a:pt x="319" y="0"/>
                      <a:pt x="205" y="0"/>
                    </a:cubicBezTo>
                    <a:close/>
                    <a:moveTo>
                      <a:pt x="355" y="98"/>
                    </a:moveTo>
                    <a:cubicBezTo>
                      <a:pt x="233" y="98"/>
                      <a:pt x="233" y="98"/>
                      <a:pt x="233" y="98"/>
                    </a:cubicBezTo>
                    <a:cubicBezTo>
                      <a:pt x="233" y="119"/>
                      <a:pt x="233" y="119"/>
                      <a:pt x="233" y="119"/>
                    </a:cubicBezTo>
                    <a:cubicBezTo>
                      <a:pt x="368" y="119"/>
                      <a:pt x="368" y="119"/>
                      <a:pt x="368" y="119"/>
                    </a:cubicBezTo>
                    <a:cubicBezTo>
                      <a:pt x="380" y="142"/>
                      <a:pt x="388" y="168"/>
                      <a:pt x="390" y="195"/>
                    </a:cubicBezTo>
                    <a:cubicBezTo>
                      <a:pt x="269" y="195"/>
                      <a:pt x="269" y="195"/>
                      <a:pt x="269" y="195"/>
                    </a:cubicBezTo>
                    <a:cubicBezTo>
                      <a:pt x="265" y="168"/>
                      <a:pt x="243" y="146"/>
                      <a:pt x="216" y="142"/>
                    </a:cubicBezTo>
                    <a:cubicBezTo>
                      <a:pt x="216" y="21"/>
                      <a:pt x="216" y="21"/>
                      <a:pt x="216" y="21"/>
                    </a:cubicBezTo>
                    <a:cubicBezTo>
                      <a:pt x="273" y="25"/>
                      <a:pt x="323" y="54"/>
                      <a:pt x="355" y="98"/>
                    </a:cubicBezTo>
                    <a:close/>
                    <a:moveTo>
                      <a:pt x="21" y="216"/>
                    </a:moveTo>
                    <a:cubicBezTo>
                      <a:pt x="123" y="216"/>
                      <a:pt x="123" y="216"/>
                      <a:pt x="123" y="216"/>
                    </a:cubicBezTo>
                    <a:cubicBezTo>
                      <a:pt x="123" y="195"/>
                      <a:pt x="123" y="195"/>
                      <a:pt x="123" y="195"/>
                    </a:cubicBezTo>
                    <a:cubicBezTo>
                      <a:pt x="21" y="195"/>
                      <a:pt x="21" y="195"/>
                      <a:pt x="21" y="195"/>
                    </a:cubicBezTo>
                    <a:cubicBezTo>
                      <a:pt x="23" y="168"/>
                      <a:pt x="30" y="142"/>
                      <a:pt x="43" y="119"/>
                    </a:cubicBezTo>
                    <a:cubicBezTo>
                      <a:pt x="195" y="119"/>
                      <a:pt x="195" y="119"/>
                      <a:pt x="195" y="119"/>
                    </a:cubicBezTo>
                    <a:cubicBezTo>
                      <a:pt x="195" y="142"/>
                      <a:pt x="195" y="142"/>
                      <a:pt x="195" y="142"/>
                    </a:cubicBezTo>
                    <a:cubicBezTo>
                      <a:pt x="164" y="147"/>
                      <a:pt x="141" y="174"/>
                      <a:pt x="141" y="206"/>
                    </a:cubicBezTo>
                    <a:cubicBezTo>
                      <a:pt x="141" y="238"/>
                      <a:pt x="164" y="265"/>
                      <a:pt x="195" y="270"/>
                    </a:cubicBezTo>
                    <a:cubicBezTo>
                      <a:pt x="195" y="293"/>
                      <a:pt x="195" y="293"/>
                      <a:pt x="195" y="293"/>
                    </a:cubicBezTo>
                    <a:cubicBezTo>
                      <a:pt x="43" y="293"/>
                      <a:pt x="43" y="293"/>
                      <a:pt x="43" y="293"/>
                    </a:cubicBezTo>
                    <a:cubicBezTo>
                      <a:pt x="30" y="270"/>
                      <a:pt x="23" y="244"/>
                      <a:pt x="21" y="216"/>
                    </a:cubicBezTo>
                    <a:close/>
                    <a:moveTo>
                      <a:pt x="205" y="250"/>
                    </a:moveTo>
                    <a:cubicBezTo>
                      <a:pt x="181" y="250"/>
                      <a:pt x="161" y="230"/>
                      <a:pt x="161" y="206"/>
                    </a:cubicBezTo>
                    <a:cubicBezTo>
                      <a:pt x="161" y="181"/>
                      <a:pt x="181" y="162"/>
                      <a:pt x="205" y="162"/>
                    </a:cubicBezTo>
                    <a:cubicBezTo>
                      <a:pt x="230" y="162"/>
                      <a:pt x="249" y="181"/>
                      <a:pt x="249" y="206"/>
                    </a:cubicBezTo>
                    <a:cubicBezTo>
                      <a:pt x="249" y="230"/>
                      <a:pt x="230" y="250"/>
                      <a:pt x="205" y="250"/>
                    </a:cubicBezTo>
                    <a:close/>
                    <a:moveTo>
                      <a:pt x="195" y="21"/>
                    </a:moveTo>
                    <a:cubicBezTo>
                      <a:pt x="195" y="98"/>
                      <a:pt x="195" y="98"/>
                      <a:pt x="195" y="98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87" y="54"/>
                      <a:pt x="138" y="25"/>
                      <a:pt x="195" y="21"/>
                    </a:cubicBezTo>
                    <a:close/>
                    <a:moveTo>
                      <a:pt x="56" y="314"/>
                    </a:moveTo>
                    <a:cubicBezTo>
                      <a:pt x="195" y="314"/>
                      <a:pt x="195" y="314"/>
                      <a:pt x="195" y="314"/>
                    </a:cubicBezTo>
                    <a:cubicBezTo>
                      <a:pt x="195" y="390"/>
                      <a:pt x="195" y="390"/>
                      <a:pt x="195" y="390"/>
                    </a:cubicBezTo>
                    <a:cubicBezTo>
                      <a:pt x="138" y="387"/>
                      <a:pt x="87" y="357"/>
                      <a:pt x="56" y="314"/>
                    </a:cubicBezTo>
                    <a:close/>
                    <a:moveTo>
                      <a:pt x="216" y="390"/>
                    </a:moveTo>
                    <a:cubicBezTo>
                      <a:pt x="216" y="270"/>
                      <a:pt x="216" y="270"/>
                      <a:pt x="216" y="270"/>
                    </a:cubicBezTo>
                    <a:cubicBezTo>
                      <a:pt x="243" y="265"/>
                      <a:pt x="265" y="243"/>
                      <a:pt x="269" y="216"/>
                    </a:cubicBezTo>
                    <a:cubicBezTo>
                      <a:pt x="390" y="216"/>
                      <a:pt x="390" y="216"/>
                      <a:pt x="390" y="216"/>
                    </a:cubicBezTo>
                    <a:cubicBezTo>
                      <a:pt x="388" y="244"/>
                      <a:pt x="380" y="270"/>
                      <a:pt x="368" y="293"/>
                    </a:cubicBezTo>
                    <a:cubicBezTo>
                      <a:pt x="233" y="293"/>
                      <a:pt x="233" y="293"/>
                      <a:pt x="233" y="293"/>
                    </a:cubicBezTo>
                    <a:cubicBezTo>
                      <a:pt x="233" y="314"/>
                      <a:pt x="233" y="314"/>
                      <a:pt x="233" y="314"/>
                    </a:cubicBezTo>
                    <a:cubicBezTo>
                      <a:pt x="355" y="314"/>
                      <a:pt x="355" y="314"/>
                      <a:pt x="355" y="314"/>
                    </a:cubicBezTo>
                    <a:cubicBezTo>
                      <a:pt x="323" y="357"/>
                      <a:pt x="273" y="387"/>
                      <a:pt x="216" y="3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grpSp>
        <p:nvGrpSpPr>
          <p:cNvPr id="74" name="Groupe 130"/>
          <p:cNvGrpSpPr/>
          <p:nvPr/>
        </p:nvGrpSpPr>
        <p:grpSpPr>
          <a:xfrm>
            <a:off x="6659357" y="1874311"/>
            <a:ext cx="265440" cy="265439"/>
            <a:chOff x="8431302" y="1134028"/>
            <a:chExt cx="252000" cy="252000"/>
          </a:xfrm>
        </p:grpSpPr>
        <p:sp>
          <p:nvSpPr>
            <p:cNvPr id="75" name="Ellipse 74"/>
            <p:cNvSpPr/>
            <p:nvPr/>
          </p:nvSpPr>
          <p:spPr>
            <a:xfrm>
              <a:off x="8431302" y="1134028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grpSp>
          <p:nvGrpSpPr>
            <p:cNvPr id="76" name="Groupe 110"/>
            <p:cNvGrpSpPr/>
            <p:nvPr/>
          </p:nvGrpSpPr>
          <p:grpSpPr>
            <a:xfrm>
              <a:off x="8475132" y="1198553"/>
              <a:ext cx="164341" cy="122951"/>
              <a:chOff x="9144000" y="1243013"/>
              <a:chExt cx="214313" cy="160337"/>
            </a:xfrm>
            <a:solidFill>
              <a:schemeClr val="bg1"/>
            </a:solidFill>
          </p:grpSpPr>
          <p:sp>
            <p:nvSpPr>
              <p:cNvPr id="77" name="Freeform 32"/>
              <p:cNvSpPr>
                <a:spLocks noEditPoints="1"/>
              </p:cNvSpPr>
              <p:nvPr/>
            </p:nvSpPr>
            <p:spPr bwMode="auto">
              <a:xfrm>
                <a:off x="9144000" y="1243013"/>
                <a:ext cx="214313" cy="160337"/>
              </a:xfrm>
              <a:custGeom>
                <a:avLst/>
                <a:gdLst/>
                <a:ahLst/>
                <a:cxnLst>
                  <a:cxn ang="0">
                    <a:pos x="683" y="221"/>
                  </a:cxn>
                  <a:cxn ang="0">
                    <a:pos x="596" y="221"/>
                  </a:cxn>
                  <a:cxn ang="0">
                    <a:pos x="596" y="39"/>
                  </a:cxn>
                  <a:cxn ang="0">
                    <a:pos x="557" y="0"/>
                  </a:cxn>
                  <a:cxn ang="0">
                    <a:pos x="125" y="0"/>
                  </a:cxn>
                  <a:cxn ang="0">
                    <a:pos x="87" y="39"/>
                  </a:cxn>
                  <a:cxn ang="0">
                    <a:pos x="87" y="221"/>
                  </a:cxn>
                  <a:cxn ang="0">
                    <a:pos x="0" y="221"/>
                  </a:cxn>
                  <a:cxn ang="0">
                    <a:pos x="0" y="283"/>
                  </a:cxn>
                  <a:cxn ang="0">
                    <a:pos x="87" y="283"/>
                  </a:cxn>
                  <a:cxn ang="0">
                    <a:pos x="87" y="471"/>
                  </a:cxn>
                  <a:cxn ang="0">
                    <a:pos x="125" y="509"/>
                  </a:cxn>
                  <a:cxn ang="0">
                    <a:pos x="557" y="509"/>
                  </a:cxn>
                  <a:cxn ang="0">
                    <a:pos x="596" y="471"/>
                  </a:cxn>
                  <a:cxn ang="0">
                    <a:pos x="596" y="283"/>
                  </a:cxn>
                  <a:cxn ang="0">
                    <a:pos x="683" y="283"/>
                  </a:cxn>
                  <a:cxn ang="0">
                    <a:pos x="683" y="221"/>
                  </a:cxn>
                  <a:cxn ang="0">
                    <a:pos x="21" y="262"/>
                  </a:cxn>
                  <a:cxn ang="0">
                    <a:pos x="21" y="241"/>
                  </a:cxn>
                  <a:cxn ang="0">
                    <a:pos x="87" y="241"/>
                  </a:cxn>
                  <a:cxn ang="0">
                    <a:pos x="87" y="262"/>
                  </a:cxn>
                  <a:cxn ang="0">
                    <a:pos x="21" y="262"/>
                  </a:cxn>
                  <a:cxn ang="0">
                    <a:pos x="575" y="471"/>
                  </a:cxn>
                  <a:cxn ang="0">
                    <a:pos x="557" y="488"/>
                  </a:cxn>
                  <a:cxn ang="0">
                    <a:pos x="125" y="488"/>
                  </a:cxn>
                  <a:cxn ang="0">
                    <a:pos x="108" y="471"/>
                  </a:cxn>
                  <a:cxn ang="0">
                    <a:pos x="108" y="39"/>
                  </a:cxn>
                  <a:cxn ang="0">
                    <a:pos x="125" y="21"/>
                  </a:cxn>
                  <a:cxn ang="0">
                    <a:pos x="557" y="21"/>
                  </a:cxn>
                  <a:cxn ang="0">
                    <a:pos x="575" y="39"/>
                  </a:cxn>
                  <a:cxn ang="0">
                    <a:pos x="575" y="471"/>
                  </a:cxn>
                  <a:cxn ang="0">
                    <a:pos x="662" y="262"/>
                  </a:cxn>
                  <a:cxn ang="0">
                    <a:pos x="596" y="262"/>
                  </a:cxn>
                  <a:cxn ang="0">
                    <a:pos x="596" y="241"/>
                  </a:cxn>
                  <a:cxn ang="0">
                    <a:pos x="662" y="241"/>
                  </a:cxn>
                  <a:cxn ang="0">
                    <a:pos x="662" y="262"/>
                  </a:cxn>
                </a:cxnLst>
                <a:rect l="0" t="0" r="r" b="b"/>
                <a:pathLst>
                  <a:path w="683" h="509">
                    <a:moveTo>
                      <a:pt x="683" y="221"/>
                    </a:moveTo>
                    <a:cubicBezTo>
                      <a:pt x="596" y="221"/>
                      <a:pt x="596" y="221"/>
                      <a:pt x="596" y="221"/>
                    </a:cubicBezTo>
                    <a:cubicBezTo>
                      <a:pt x="596" y="39"/>
                      <a:pt x="596" y="39"/>
                      <a:pt x="596" y="39"/>
                    </a:cubicBezTo>
                    <a:cubicBezTo>
                      <a:pt x="596" y="18"/>
                      <a:pt x="578" y="0"/>
                      <a:pt x="557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04" y="0"/>
                      <a:pt x="87" y="18"/>
                      <a:pt x="87" y="39"/>
                    </a:cubicBezTo>
                    <a:cubicBezTo>
                      <a:pt x="87" y="221"/>
                      <a:pt x="87" y="221"/>
                      <a:pt x="87" y="221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87" y="283"/>
                      <a:pt x="87" y="283"/>
                      <a:pt x="87" y="283"/>
                    </a:cubicBezTo>
                    <a:cubicBezTo>
                      <a:pt x="87" y="471"/>
                      <a:pt x="87" y="471"/>
                      <a:pt x="87" y="471"/>
                    </a:cubicBezTo>
                    <a:cubicBezTo>
                      <a:pt x="87" y="492"/>
                      <a:pt x="104" y="509"/>
                      <a:pt x="125" y="509"/>
                    </a:cubicBezTo>
                    <a:cubicBezTo>
                      <a:pt x="557" y="509"/>
                      <a:pt x="557" y="509"/>
                      <a:pt x="557" y="509"/>
                    </a:cubicBezTo>
                    <a:cubicBezTo>
                      <a:pt x="578" y="509"/>
                      <a:pt x="596" y="492"/>
                      <a:pt x="596" y="471"/>
                    </a:cubicBezTo>
                    <a:cubicBezTo>
                      <a:pt x="596" y="283"/>
                      <a:pt x="596" y="283"/>
                      <a:pt x="596" y="283"/>
                    </a:cubicBezTo>
                    <a:cubicBezTo>
                      <a:pt x="683" y="283"/>
                      <a:pt x="683" y="283"/>
                      <a:pt x="683" y="283"/>
                    </a:cubicBezTo>
                    <a:lnTo>
                      <a:pt x="683" y="221"/>
                    </a:lnTo>
                    <a:close/>
                    <a:moveTo>
                      <a:pt x="21" y="262"/>
                    </a:moveTo>
                    <a:cubicBezTo>
                      <a:pt x="21" y="241"/>
                      <a:pt x="21" y="241"/>
                      <a:pt x="21" y="241"/>
                    </a:cubicBezTo>
                    <a:cubicBezTo>
                      <a:pt x="87" y="241"/>
                      <a:pt x="87" y="241"/>
                      <a:pt x="87" y="241"/>
                    </a:cubicBezTo>
                    <a:cubicBezTo>
                      <a:pt x="87" y="262"/>
                      <a:pt x="87" y="262"/>
                      <a:pt x="87" y="262"/>
                    </a:cubicBezTo>
                    <a:lnTo>
                      <a:pt x="21" y="262"/>
                    </a:lnTo>
                    <a:close/>
                    <a:moveTo>
                      <a:pt x="575" y="471"/>
                    </a:moveTo>
                    <a:cubicBezTo>
                      <a:pt x="575" y="480"/>
                      <a:pt x="567" y="488"/>
                      <a:pt x="557" y="488"/>
                    </a:cubicBezTo>
                    <a:cubicBezTo>
                      <a:pt x="125" y="488"/>
                      <a:pt x="125" y="488"/>
                      <a:pt x="125" y="488"/>
                    </a:cubicBezTo>
                    <a:cubicBezTo>
                      <a:pt x="116" y="488"/>
                      <a:pt x="108" y="480"/>
                      <a:pt x="108" y="471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29"/>
                      <a:pt x="116" y="21"/>
                      <a:pt x="125" y="21"/>
                    </a:cubicBezTo>
                    <a:cubicBezTo>
                      <a:pt x="557" y="21"/>
                      <a:pt x="557" y="21"/>
                      <a:pt x="557" y="21"/>
                    </a:cubicBezTo>
                    <a:cubicBezTo>
                      <a:pt x="567" y="21"/>
                      <a:pt x="575" y="29"/>
                      <a:pt x="575" y="39"/>
                    </a:cubicBezTo>
                    <a:lnTo>
                      <a:pt x="575" y="471"/>
                    </a:lnTo>
                    <a:close/>
                    <a:moveTo>
                      <a:pt x="662" y="262"/>
                    </a:moveTo>
                    <a:cubicBezTo>
                      <a:pt x="596" y="262"/>
                      <a:pt x="596" y="262"/>
                      <a:pt x="596" y="262"/>
                    </a:cubicBezTo>
                    <a:cubicBezTo>
                      <a:pt x="596" y="241"/>
                      <a:pt x="596" y="241"/>
                      <a:pt x="596" y="241"/>
                    </a:cubicBezTo>
                    <a:cubicBezTo>
                      <a:pt x="662" y="241"/>
                      <a:pt x="662" y="241"/>
                      <a:pt x="662" y="241"/>
                    </a:cubicBezTo>
                    <a:lnTo>
                      <a:pt x="662" y="26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8" name="Freeform 33"/>
              <p:cNvSpPr>
                <a:spLocks noEditPoints="1"/>
              </p:cNvSpPr>
              <p:nvPr/>
            </p:nvSpPr>
            <p:spPr bwMode="auto">
              <a:xfrm>
                <a:off x="9299575" y="1371600"/>
                <a:ext cx="20638" cy="20637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" y="10"/>
                  </a:cxn>
                  <a:cxn ang="0">
                    <a:pos x="0" y="32"/>
                  </a:cxn>
                  <a:cxn ang="0">
                    <a:pos x="9" y="54"/>
                  </a:cxn>
                  <a:cxn ang="0">
                    <a:pos x="32" y="63"/>
                  </a:cxn>
                  <a:cxn ang="0">
                    <a:pos x="54" y="54"/>
                  </a:cxn>
                  <a:cxn ang="0">
                    <a:pos x="54" y="10"/>
                  </a:cxn>
                  <a:cxn ang="0">
                    <a:pos x="32" y="0"/>
                  </a:cxn>
                  <a:cxn ang="0">
                    <a:pos x="39" y="39"/>
                  </a:cxn>
                  <a:cxn ang="0">
                    <a:pos x="24" y="39"/>
                  </a:cxn>
                  <a:cxn ang="0">
                    <a:pos x="21" y="32"/>
                  </a:cxn>
                  <a:cxn ang="0">
                    <a:pos x="24" y="24"/>
                  </a:cxn>
                  <a:cxn ang="0">
                    <a:pos x="32" y="21"/>
                  </a:cxn>
                  <a:cxn ang="0">
                    <a:pos x="39" y="24"/>
                  </a:cxn>
                  <a:cxn ang="0">
                    <a:pos x="39" y="39"/>
                  </a:cxn>
                </a:cxnLst>
                <a:rect l="0" t="0" r="r" b="b"/>
                <a:pathLst>
                  <a:path w="66" h="63">
                    <a:moveTo>
                      <a:pt x="32" y="0"/>
                    </a:moveTo>
                    <a:cubicBezTo>
                      <a:pt x="23" y="0"/>
                      <a:pt x="15" y="4"/>
                      <a:pt x="9" y="10"/>
                    </a:cubicBezTo>
                    <a:cubicBezTo>
                      <a:pt x="3" y="16"/>
                      <a:pt x="0" y="23"/>
                      <a:pt x="0" y="32"/>
                    </a:cubicBezTo>
                    <a:cubicBezTo>
                      <a:pt x="0" y="40"/>
                      <a:pt x="3" y="48"/>
                      <a:pt x="9" y="54"/>
                    </a:cubicBezTo>
                    <a:cubicBezTo>
                      <a:pt x="15" y="60"/>
                      <a:pt x="23" y="63"/>
                      <a:pt x="32" y="63"/>
                    </a:cubicBezTo>
                    <a:cubicBezTo>
                      <a:pt x="40" y="63"/>
                      <a:pt x="48" y="60"/>
                      <a:pt x="54" y="54"/>
                    </a:cubicBezTo>
                    <a:cubicBezTo>
                      <a:pt x="66" y="42"/>
                      <a:pt x="66" y="22"/>
                      <a:pt x="54" y="10"/>
                    </a:cubicBezTo>
                    <a:cubicBezTo>
                      <a:pt x="48" y="4"/>
                      <a:pt x="40" y="0"/>
                      <a:pt x="32" y="0"/>
                    </a:cubicBezTo>
                    <a:close/>
                    <a:moveTo>
                      <a:pt x="39" y="39"/>
                    </a:moveTo>
                    <a:cubicBezTo>
                      <a:pt x="35" y="43"/>
                      <a:pt x="28" y="43"/>
                      <a:pt x="24" y="39"/>
                    </a:cubicBezTo>
                    <a:cubicBezTo>
                      <a:pt x="22" y="37"/>
                      <a:pt x="21" y="35"/>
                      <a:pt x="21" y="32"/>
                    </a:cubicBezTo>
                    <a:cubicBezTo>
                      <a:pt x="21" y="29"/>
                      <a:pt x="22" y="26"/>
                      <a:pt x="24" y="24"/>
                    </a:cubicBezTo>
                    <a:cubicBezTo>
                      <a:pt x="26" y="22"/>
                      <a:pt x="29" y="21"/>
                      <a:pt x="32" y="21"/>
                    </a:cubicBezTo>
                    <a:cubicBezTo>
                      <a:pt x="34" y="21"/>
                      <a:pt x="37" y="22"/>
                      <a:pt x="39" y="24"/>
                    </a:cubicBezTo>
                    <a:cubicBezTo>
                      <a:pt x="43" y="29"/>
                      <a:pt x="43" y="35"/>
                      <a:pt x="39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9" name="Freeform 34"/>
              <p:cNvSpPr>
                <a:spLocks noEditPoints="1"/>
              </p:cNvSpPr>
              <p:nvPr/>
            </p:nvSpPr>
            <p:spPr bwMode="auto">
              <a:xfrm>
                <a:off x="9182100" y="1254125"/>
                <a:ext cx="20638" cy="20637"/>
              </a:xfrm>
              <a:custGeom>
                <a:avLst/>
                <a:gdLst/>
                <a:ahLst/>
                <a:cxnLst>
                  <a:cxn ang="0">
                    <a:pos x="34" y="66"/>
                  </a:cxn>
                  <a:cxn ang="0">
                    <a:pos x="56" y="57"/>
                  </a:cxn>
                  <a:cxn ang="0">
                    <a:pos x="66" y="34"/>
                  </a:cxn>
                  <a:cxn ang="0">
                    <a:pos x="56" y="12"/>
                  </a:cxn>
                  <a:cxn ang="0">
                    <a:pos x="12" y="12"/>
                  </a:cxn>
                  <a:cxn ang="0">
                    <a:pos x="12" y="57"/>
                  </a:cxn>
                  <a:cxn ang="0">
                    <a:pos x="34" y="66"/>
                  </a:cxn>
                  <a:cxn ang="0">
                    <a:pos x="27" y="27"/>
                  </a:cxn>
                  <a:cxn ang="0">
                    <a:pos x="34" y="24"/>
                  </a:cxn>
                  <a:cxn ang="0">
                    <a:pos x="42" y="27"/>
                  </a:cxn>
                  <a:cxn ang="0">
                    <a:pos x="45" y="34"/>
                  </a:cxn>
                  <a:cxn ang="0">
                    <a:pos x="42" y="42"/>
                  </a:cxn>
                  <a:cxn ang="0">
                    <a:pos x="34" y="45"/>
                  </a:cxn>
                  <a:cxn ang="0">
                    <a:pos x="27" y="42"/>
                  </a:cxn>
                  <a:cxn ang="0">
                    <a:pos x="27" y="27"/>
                  </a:cxn>
                </a:cxnLst>
                <a:rect l="0" t="0" r="r" b="b"/>
                <a:pathLst>
                  <a:path w="66" h="66">
                    <a:moveTo>
                      <a:pt x="34" y="66"/>
                    </a:moveTo>
                    <a:cubicBezTo>
                      <a:pt x="43" y="66"/>
                      <a:pt x="50" y="63"/>
                      <a:pt x="56" y="57"/>
                    </a:cubicBezTo>
                    <a:cubicBezTo>
                      <a:pt x="62" y="51"/>
                      <a:pt x="66" y="43"/>
                      <a:pt x="66" y="34"/>
                    </a:cubicBezTo>
                    <a:cubicBezTo>
                      <a:pt x="66" y="26"/>
                      <a:pt x="62" y="18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5"/>
                      <a:pt x="0" y="44"/>
                      <a:pt x="12" y="57"/>
                    </a:cubicBezTo>
                    <a:cubicBezTo>
                      <a:pt x="18" y="63"/>
                      <a:pt x="26" y="66"/>
                      <a:pt x="34" y="66"/>
                    </a:cubicBezTo>
                    <a:close/>
                    <a:moveTo>
                      <a:pt x="27" y="27"/>
                    </a:moveTo>
                    <a:cubicBezTo>
                      <a:pt x="29" y="25"/>
                      <a:pt x="31" y="24"/>
                      <a:pt x="34" y="24"/>
                    </a:cubicBezTo>
                    <a:cubicBezTo>
                      <a:pt x="37" y="24"/>
                      <a:pt x="40" y="25"/>
                      <a:pt x="42" y="27"/>
                    </a:cubicBezTo>
                    <a:cubicBezTo>
                      <a:pt x="44" y="29"/>
                      <a:pt x="45" y="32"/>
                      <a:pt x="45" y="34"/>
                    </a:cubicBezTo>
                    <a:cubicBezTo>
                      <a:pt x="45" y="37"/>
                      <a:pt x="44" y="40"/>
                      <a:pt x="42" y="42"/>
                    </a:cubicBezTo>
                    <a:cubicBezTo>
                      <a:pt x="40" y="44"/>
                      <a:pt x="37" y="45"/>
                      <a:pt x="34" y="45"/>
                    </a:cubicBezTo>
                    <a:cubicBezTo>
                      <a:pt x="31" y="45"/>
                      <a:pt x="29" y="44"/>
                      <a:pt x="27" y="42"/>
                    </a:cubicBezTo>
                    <a:cubicBezTo>
                      <a:pt x="23" y="38"/>
                      <a:pt x="23" y="31"/>
                      <a:pt x="27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80" name="Freeform 35"/>
              <p:cNvSpPr>
                <a:spLocks noEditPoints="1"/>
              </p:cNvSpPr>
              <p:nvPr/>
            </p:nvSpPr>
            <p:spPr bwMode="auto">
              <a:xfrm>
                <a:off x="9299575" y="1254125"/>
                <a:ext cx="20638" cy="20637"/>
              </a:xfrm>
              <a:custGeom>
                <a:avLst/>
                <a:gdLst/>
                <a:ahLst/>
                <a:cxnLst>
                  <a:cxn ang="0">
                    <a:pos x="32" y="66"/>
                  </a:cxn>
                  <a:cxn ang="0">
                    <a:pos x="54" y="57"/>
                  </a:cxn>
                  <a:cxn ang="0">
                    <a:pos x="54" y="12"/>
                  </a:cxn>
                  <a:cxn ang="0">
                    <a:pos x="9" y="12"/>
                  </a:cxn>
                  <a:cxn ang="0">
                    <a:pos x="0" y="34"/>
                  </a:cxn>
                  <a:cxn ang="0">
                    <a:pos x="9" y="57"/>
                  </a:cxn>
                  <a:cxn ang="0">
                    <a:pos x="32" y="66"/>
                  </a:cxn>
                  <a:cxn ang="0">
                    <a:pos x="24" y="27"/>
                  </a:cxn>
                  <a:cxn ang="0">
                    <a:pos x="32" y="24"/>
                  </a:cxn>
                  <a:cxn ang="0">
                    <a:pos x="39" y="27"/>
                  </a:cxn>
                  <a:cxn ang="0">
                    <a:pos x="39" y="42"/>
                  </a:cxn>
                  <a:cxn ang="0">
                    <a:pos x="32" y="45"/>
                  </a:cxn>
                  <a:cxn ang="0">
                    <a:pos x="24" y="42"/>
                  </a:cxn>
                  <a:cxn ang="0">
                    <a:pos x="21" y="34"/>
                  </a:cxn>
                  <a:cxn ang="0">
                    <a:pos x="24" y="27"/>
                  </a:cxn>
                </a:cxnLst>
                <a:rect l="0" t="0" r="r" b="b"/>
                <a:pathLst>
                  <a:path w="66" h="66">
                    <a:moveTo>
                      <a:pt x="32" y="66"/>
                    </a:moveTo>
                    <a:cubicBezTo>
                      <a:pt x="40" y="66"/>
                      <a:pt x="48" y="63"/>
                      <a:pt x="54" y="57"/>
                    </a:cubicBezTo>
                    <a:cubicBezTo>
                      <a:pt x="66" y="44"/>
                      <a:pt x="66" y="25"/>
                      <a:pt x="54" y="12"/>
                    </a:cubicBezTo>
                    <a:cubicBezTo>
                      <a:pt x="41" y="0"/>
                      <a:pt x="22" y="0"/>
                      <a:pt x="9" y="12"/>
                    </a:cubicBezTo>
                    <a:cubicBezTo>
                      <a:pt x="3" y="18"/>
                      <a:pt x="0" y="26"/>
                      <a:pt x="0" y="34"/>
                    </a:cubicBezTo>
                    <a:cubicBezTo>
                      <a:pt x="0" y="43"/>
                      <a:pt x="3" y="51"/>
                      <a:pt x="9" y="57"/>
                    </a:cubicBezTo>
                    <a:cubicBezTo>
                      <a:pt x="15" y="63"/>
                      <a:pt x="23" y="66"/>
                      <a:pt x="32" y="66"/>
                    </a:cubicBezTo>
                    <a:close/>
                    <a:moveTo>
                      <a:pt x="24" y="27"/>
                    </a:moveTo>
                    <a:cubicBezTo>
                      <a:pt x="26" y="25"/>
                      <a:pt x="29" y="24"/>
                      <a:pt x="32" y="24"/>
                    </a:cubicBezTo>
                    <a:cubicBezTo>
                      <a:pt x="34" y="24"/>
                      <a:pt x="37" y="25"/>
                      <a:pt x="39" y="27"/>
                    </a:cubicBezTo>
                    <a:cubicBezTo>
                      <a:pt x="43" y="31"/>
                      <a:pt x="43" y="38"/>
                      <a:pt x="39" y="42"/>
                    </a:cubicBezTo>
                    <a:cubicBezTo>
                      <a:pt x="37" y="44"/>
                      <a:pt x="34" y="45"/>
                      <a:pt x="32" y="45"/>
                    </a:cubicBezTo>
                    <a:cubicBezTo>
                      <a:pt x="29" y="45"/>
                      <a:pt x="26" y="44"/>
                      <a:pt x="24" y="42"/>
                    </a:cubicBezTo>
                    <a:cubicBezTo>
                      <a:pt x="22" y="40"/>
                      <a:pt x="21" y="37"/>
                      <a:pt x="21" y="34"/>
                    </a:cubicBezTo>
                    <a:cubicBezTo>
                      <a:pt x="21" y="32"/>
                      <a:pt x="22" y="29"/>
                      <a:pt x="24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81" name="Freeform 36"/>
              <p:cNvSpPr>
                <a:spLocks noEditPoints="1"/>
              </p:cNvSpPr>
              <p:nvPr/>
            </p:nvSpPr>
            <p:spPr bwMode="auto">
              <a:xfrm>
                <a:off x="9182100" y="1371600"/>
                <a:ext cx="20638" cy="20637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2" y="10"/>
                  </a:cxn>
                  <a:cxn ang="0">
                    <a:pos x="12" y="54"/>
                  </a:cxn>
                  <a:cxn ang="0">
                    <a:pos x="34" y="63"/>
                  </a:cxn>
                  <a:cxn ang="0">
                    <a:pos x="56" y="54"/>
                  </a:cxn>
                  <a:cxn ang="0">
                    <a:pos x="66" y="32"/>
                  </a:cxn>
                  <a:cxn ang="0">
                    <a:pos x="56" y="10"/>
                  </a:cxn>
                  <a:cxn ang="0">
                    <a:pos x="34" y="0"/>
                  </a:cxn>
                  <a:cxn ang="0">
                    <a:pos x="42" y="39"/>
                  </a:cxn>
                  <a:cxn ang="0">
                    <a:pos x="27" y="39"/>
                  </a:cxn>
                  <a:cxn ang="0">
                    <a:pos x="27" y="24"/>
                  </a:cxn>
                  <a:cxn ang="0">
                    <a:pos x="34" y="21"/>
                  </a:cxn>
                  <a:cxn ang="0">
                    <a:pos x="42" y="24"/>
                  </a:cxn>
                  <a:cxn ang="0">
                    <a:pos x="45" y="32"/>
                  </a:cxn>
                  <a:cxn ang="0">
                    <a:pos x="42" y="39"/>
                  </a:cxn>
                </a:cxnLst>
                <a:rect l="0" t="0" r="r" b="b"/>
                <a:pathLst>
                  <a:path w="66" h="63">
                    <a:moveTo>
                      <a:pt x="34" y="0"/>
                    </a:moveTo>
                    <a:cubicBezTo>
                      <a:pt x="26" y="0"/>
                      <a:pt x="18" y="4"/>
                      <a:pt x="12" y="10"/>
                    </a:cubicBezTo>
                    <a:cubicBezTo>
                      <a:pt x="0" y="22"/>
                      <a:pt x="0" y="42"/>
                      <a:pt x="12" y="54"/>
                    </a:cubicBezTo>
                    <a:cubicBezTo>
                      <a:pt x="18" y="60"/>
                      <a:pt x="26" y="63"/>
                      <a:pt x="34" y="63"/>
                    </a:cubicBezTo>
                    <a:cubicBezTo>
                      <a:pt x="42" y="63"/>
                      <a:pt x="50" y="60"/>
                      <a:pt x="56" y="54"/>
                    </a:cubicBezTo>
                    <a:cubicBezTo>
                      <a:pt x="62" y="48"/>
                      <a:pt x="66" y="40"/>
                      <a:pt x="66" y="32"/>
                    </a:cubicBezTo>
                    <a:cubicBezTo>
                      <a:pt x="66" y="23"/>
                      <a:pt x="62" y="16"/>
                      <a:pt x="56" y="10"/>
                    </a:cubicBezTo>
                    <a:cubicBezTo>
                      <a:pt x="50" y="4"/>
                      <a:pt x="43" y="0"/>
                      <a:pt x="34" y="0"/>
                    </a:cubicBezTo>
                    <a:close/>
                    <a:moveTo>
                      <a:pt x="42" y="39"/>
                    </a:moveTo>
                    <a:cubicBezTo>
                      <a:pt x="37" y="43"/>
                      <a:pt x="31" y="43"/>
                      <a:pt x="27" y="39"/>
                    </a:cubicBezTo>
                    <a:cubicBezTo>
                      <a:pt x="23" y="35"/>
                      <a:pt x="23" y="29"/>
                      <a:pt x="27" y="24"/>
                    </a:cubicBezTo>
                    <a:cubicBezTo>
                      <a:pt x="29" y="22"/>
                      <a:pt x="31" y="21"/>
                      <a:pt x="34" y="21"/>
                    </a:cubicBezTo>
                    <a:cubicBezTo>
                      <a:pt x="37" y="21"/>
                      <a:pt x="40" y="22"/>
                      <a:pt x="42" y="24"/>
                    </a:cubicBezTo>
                    <a:cubicBezTo>
                      <a:pt x="44" y="26"/>
                      <a:pt x="45" y="29"/>
                      <a:pt x="45" y="32"/>
                    </a:cubicBezTo>
                    <a:cubicBezTo>
                      <a:pt x="45" y="35"/>
                      <a:pt x="44" y="37"/>
                      <a:pt x="42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82" name="Freeform 37"/>
              <p:cNvSpPr>
                <a:spLocks noEditPoints="1"/>
              </p:cNvSpPr>
              <p:nvPr/>
            </p:nvSpPr>
            <p:spPr bwMode="auto">
              <a:xfrm>
                <a:off x="9186863" y="1258888"/>
                <a:ext cx="128588" cy="128587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0" y="206"/>
                  </a:cxn>
                  <a:cxn ang="0">
                    <a:pos x="205" y="411"/>
                  </a:cxn>
                  <a:cxn ang="0">
                    <a:pos x="411" y="206"/>
                  </a:cxn>
                  <a:cxn ang="0">
                    <a:pos x="205" y="0"/>
                  </a:cxn>
                  <a:cxn ang="0">
                    <a:pos x="355" y="98"/>
                  </a:cxn>
                  <a:cxn ang="0">
                    <a:pos x="233" y="98"/>
                  </a:cxn>
                  <a:cxn ang="0">
                    <a:pos x="233" y="119"/>
                  </a:cxn>
                  <a:cxn ang="0">
                    <a:pos x="368" y="119"/>
                  </a:cxn>
                  <a:cxn ang="0">
                    <a:pos x="390" y="195"/>
                  </a:cxn>
                  <a:cxn ang="0">
                    <a:pos x="269" y="195"/>
                  </a:cxn>
                  <a:cxn ang="0">
                    <a:pos x="216" y="142"/>
                  </a:cxn>
                  <a:cxn ang="0">
                    <a:pos x="216" y="21"/>
                  </a:cxn>
                  <a:cxn ang="0">
                    <a:pos x="355" y="98"/>
                  </a:cxn>
                  <a:cxn ang="0">
                    <a:pos x="21" y="216"/>
                  </a:cxn>
                  <a:cxn ang="0">
                    <a:pos x="123" y="216"/>
                  </a:cxn>
                  <a:cxn ang="0">
                    <a:pos x="123" y="195"/>
                  </a:cxn>
                  <a:cxn ang="0">
                    <a:pos x="21" y="195"/>
                  </a:cxn>
                  <a:cxn ang="0">
                    <a:pos x="43" y="119"/>
                  </a:cxn>
                  <a:cxn ang="0">
                    <a:pos x="195" y="119"/>
                  </a:cxn>
                  <a:cxn ang="0">
                    <a:pos x="195" y="142"/>
                  </a:cxn>
                  <a:cxn ang="0">
                    <a:pos x="141" y="206"/>
                  </a:cxn>
                  <a:cxn ang="0">
                    <a:pos x="195" y="270"/>
                  </a:cxn>
                  <a:cxn ang="0">
                    <a:pos x="195" y="293"/>
                  </a:cxn>
                  <a:cxn ang="0">
                    <a:pos x="43" y="293"/>
                  </a:cxn>
                  <a:cxn ang="0">
                    <a:pos x="21" y="216"/>
                  </a:cxn>
                  <a:cxn ang="0">
                    <a:pos x="205" y="250"/>
                  </a:cxn>
                  <a:cxn ang="0">
                    <a:pos x="161" y="206"/>
                  </a:cxn>
                  <a:cxn ang="0">
                    <a:pos x="205" y="162"/>
                  </a:cxn>
                  <a:cxn ang="0">
                    <a:pos x="249" y="206"/>
                  </a:cxn>
                  <a:cxn ang="0">
                    <a:pos x="205" y="250"/>
                  </a:cxn>
                  <a:cxn ang="0">
                    <a:pos x="195" y="21"/>
                  </a:cxn>
                  <a:cxn ang="0">
                    <a:pos x="195" y="98"/>
                  </a:cxn>
                  <a:cxn ang="0">
                    <a:pos x="56" y="98"/>
                  </a:cxn>
                  <a:cxn ang="0">
                    <a:pos x="195" y="21"/>
                  </a:cxn>
                  <a:cxn ang="0">
                    <a:pos x="56" y="314"/>
                  </a:cxn>
                  <a:cxn ang="0">
                    <a:pos x="195" y="314"/>
                  </a:cxn>
                  <a:cxn ang="0">
                    <a:pos x="195" y="390"/>
                  </a:cxn>
                  <a:cxn ang="0">
                    <a:pos x="56" y="314"/>
                  </a:cxn>
                  <a:cxn ang="0">
                    <a:pos x="216" y="390"/>
                  </a:cxn>
                  <a:cxn ang="0">
                    <a:pos x="216" y="270"/>
                  </a:cxn>
                  <a:cxn ang="0">
                    <a:pos x="269" y="216"/>
                  </a:cxn>
                  <a:cxn ang="0">
                    <a:pos x="390" y="216"/>
                  </a:cxn>
                  <a:cxn ang="0">
                    <a:pos x="368" y="293"/>
                  </a:cxn>
                  <a:cxn ang="0">
                    <a:pos x="233" y="293"/>
                  </a:cxn>
                  <a:cxn ang="0">
                    <a:pos x="233" y="314"/>
                  </a:cxn>
                  <a:cxn ang="0">
                    <a:pos x="355" y="314"/>
                  </a:cxn>
                  <a:cxn ang="0">
                    <a:pos x="216" y="390"/>
                  </a:cxn>
                </a:cxnLst>
                <a:rect l="0" t="0" r="r" b="b"/>
                <a:pathLst>
                  <a:path w="411" h="411">
                    <a:moveTo>
                      <a:pt x="205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19"/>
                      <a:pt x="92" y="411"/>
                      <a:pt x="205" y="411"/>
                    </a:cubicBezTo>
                    <a:cubicBezTo>
                      <a:pt x="319" y="411"/>
                      <a:pt x="411" y="319"/>
                      <a:pt x="411" y="206"/>
                    </a:cubicBezTo>
                    <a:cubicBezTo>
                      <a:pt x="411" y="92"/>
                      <a:pt x="319" y="0"/>
                      <a:pt x="205" y="0"/>
                    </a:cubicBezTo>
                    <a:close/>
                    <a:moveTo>
                      <a:pt x="355" y="98"/>
                    </a:moveTo>
                    <a:cubicBezTo>
                      <a:pt x="233" y="98"/>
                      <a:pt x="233" y="98"/>
                      <a:pt x="233" y="98"/>
                    </a:cubicBezTo>
                    <a:cubicBezTo>
                      <a:pt x="233" y="119"/>
                      <a:pt x="233" y="119"/>
                      <a:pt x="233" y="119"/>
                    </a:cubicBezTo>
                    <a:cubicBezTo>
                      <a:pt x="368" y="119"/>
                      <a:pt x="368" y="119"/>
                      <a:pt x="368" y="119"/>
                    </a:cubicBezTo>
                    <a:cubicBezTo>
                      <a:pt x="380" y="142"/>
                      <a:pt x="388" y="168"/>
                      <a:pt x="390" y="195"/>
                    </a:cubicBezTo>
                    <a:cubicBezTo>
                      <a:pt x="269" y="195"/>
                      <a:pt x="269" y="195"/>
                      <a:pt x="269" y="195"/>
                    </a:cubicBezTo>
                    <a:cubicBezTo>
                      <a:pt x="265" y="168"/>
                      <a:pt x="243" y="146"/>
                      <a:pt x="216" y="142"/>
                    </a:cubicBezTo>
                    <a:cubicBezTo>
                      <a:pt x="216" y="21"/>
                      <a:pt x="216" y="21"/>
                      <a:pt x="216" y="21"/>
                    </a:cubicBezTo>
                    <a:cubicBezTo>
                      <a:pt x="273" y="25"/>
                      <a:pt x="323" y="54"/>
                      <a:pt x="355" y="98"/>
                    </a:cubicBezTo>
                    <a:close/>
                    <a:moveTo>
                      <a:pt x="21" y="216"/>
                    </a:moveTo>
                    <a:cubicBezTo>
                      <a:pt x="123" y="216"/>
                      <a:pt x="123" y="216"/>
                      <a:pt x="123" y="216"/>
                    </a:cubicBezTo>
                    <a:cubicBezTo>
                      <a:pt x="123" y="195"/>
                      <a:pt x="123" y="195"/>
                      <a:pt x="123" y="195"/>
                    </a:cubicBezTo>
                    <a:cubicBezTo>
                      <a:pt x="21" y="195"/>
                      <a:pt x="21" y="195"/>
                      <a:pt x="21" y="195"/>
                    </a:cubicBezTo>
                    <a:cubicBezTo>
                      <a:pt x="23" y="168"/>
                      <a:pt x="30" y="142"/>
                      <a:pt x="43" y="119"/>
                    </a:cubicBezTo>
                    <a:cubicBezTo>
                      <a:pt x="195" y="119"/>
                      <a:pt x="195" y="119"/>
                      <a:pt x="195" y="119"/>
                    </a:cubicBezTo>
                    <a:cubicBezTo>
                      <a:pt x="195" y="142"/>
                      <a:pt x="195" y="142"/>
                      <a:pt x="195" y="142"/>
                    </a:cubicBezTo>
                    <a:cubicBezTo>
                      <a:pt x="164" y="147"/>
                      <a:pt x="141" y="174"/>
                      <a:pt x="141" y="206"/>
                    </a:cubicBezTo>
                    <a:cubicBezTo>
                      <a:pt x="141" y="238"/>
                      <a:pt x="164" y="265"/>
                      <a:pt x="195" y="270"/>
                    </a:cubicBezTo>
                    <a:cubicBezTo>
                      <a:pt x="195" y="293"/>
                      <a:pt x="195" y="293"/>
                      <a:pt x="195" y="293"/>
                    </a:cubicBezTo>
                    <a:cubicBezTo>
                      <a:pt x="43" y="293"/>
                      <a:pt x="43" y="293"/>
                      <a:pt x="43" y="293"/>
                    </a:cubicBezTo>
                    <a:cubicBezTo>
                      <a:pt x="30" y="270"/>
                      <a:pt x="23" y="244"/>
                      <a:pt x="21" y="216"/>
                    </a:cubicBezTo>
                    <a:close/>
                    <a:moveTo>
                      <a:pt x="205" y="250"/>
                    </a:moveTo>
                    <a:cubicBezTo>
                      <a:pt x="181" y="250"/>
                      <a:pt x="161" y="230"/>
                      <a:pt x="161" y="206"/>
                    </a:cubicBezTo>
                    <a:cubicBezTo>
                      <a:pt x="161" y="181"/>
                      <a:pt x="181" y="162"/>
                      <a:pt x="205" y="162"/>
                    </a:cubicBezTo>
                    <a:cubicBezTo>
                      <a:pt x="230" y="162"/>
                      <a:pt x="249" y="181"/>
                      <a:pt x="249" y="206"/>
                    </a:cubicBezTo>
                    <a:cubicBezTo>
                      <a:pt x="249" y="230"/>
                      <a:pt x="230" y="250"/>
                      <a:pt x="205" y="250"/>
                    </a:cubicBezTo>
                    <a:close/>
                    <a:moveTo>
                      <a:pt x="195" y="21"/>
                    </a:moveTo>
                    <a:cubicBezTo>
                      <a:pt x="195" y="98"/>
                      <a:pt x="195" y="98"/>
                      <a:pt x="195" y="98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87" y="54"/>
                      <a:pt x="138" y="25"/>
                      <a:pt x="195" y="21"/>
                    </a:cubicBezTo>
                    <a:close/>
                    <a:moveTo>
                      <a:pt x="56" y="314"/>
                    </a:moveTo>
                    <a:cubicBezTo>
                      <a:pt x="195" y="314"/>
                      <a:pt x="195" y="314"/>
                      <a:pt x="195" y="314"/>
                    </a:cubicBezTo>
                    <a:cubicBezTo>
                      <a:pt x="195" y="390"/>
                      <a:pt x="195" y="390"/>
                      <a:pt x="195" y="390"/>
                    </a:cubicBezTo>
                    <a:cubicBezTo>
                      <a:pt x="138" y="387"/>
                      <a:pt x="87" y="357"/>
                      <a:pt x="56" y="314"/>
                    </a:cubicBezTo>
                    <a:close/>
                    <a:moveTo>
                      <a:pt x="216" y="390"/>
                    </a:moveTo>
                    <a:cubicBezTo>
                      <a:pt x="216" y="270"/>
                      <a:pt x="216" y="270"/>
                      <a:pt x="216" y="270"/>
                    </a:cubicBezTo>
                    <a:cubicBezTo>
                      <a:pt x="243" y="265"/>
                      <a:pt x="265" y="243"/>
                      <a:pt x="269" y="216"/>
                    </a:cubicBezTo>
                    <a:cubicBezTo>
                      <a:pt x="390" y="216"/>
                      <a:pt x="390" y="216"/>
                      <a:pt x="390" y="216"/>
                    </a:cubicBezTo>
                    <a:cubicBezTo>
                      <a:pt x="388" y="244"/>
                      <a:pt x="380" y="270"/>
                      <a:pt x="368" y="293"/>
                    </a:cubicBezTo>
                    <a:cubicBezTo>
                      <a:pt x="233" y="293"/>
                      <a:pt x="233" y="293"/>
                      <a:pt x="233" y="293"/>
                    </a:cubicBezTo>
                    <a:cubicBezTo>
                      <a:pt x="233" y="314"/>
                      <a:pt x="233" y="314"/>
                      <a:pt x="233" y="314"/>
                    </a:cubicBezTo>
                    <a:cubicBezTo>
                      <a:pt x="355" y="314"/>
                      <a:pt x="355" y="314"/>
                      <a:pt x="355" y="314"/>
                    </a:cubicBezTo>
                    <a:cubicBezTo>
                      <a:pt x="323" y="357"/>
                      <a:pt x="273" y="387"/>
                      <a:pt x="216" y="3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grpSp>
        <p:nvGrpSpPr>
          <p:cNvPr id="84" name="Groupe 130"/>
          <p:cNvGrpSpPr/>
          <p:nvPr/>
        </p:nvGrpSpPr>
        <p:grpSpPr>
          <a:xfrm>
            <a:off x="6659357" y="2160635"/>
            <a:ext cx="265440" cy="265439"/>
            <a:chOff x="8431302" y="1134028"/>
            <a:chExt cx="252000" cy="252000"/>
          </a:xfrm>
        </p:grpSpPr>
        <p:sp>
          <p:nvSpPr>
            <p:cNvPr id="86" name="Ellipse 85"/>
            <p:cNvSpPr/>
            <p:nvPr/>
          </p:nvSpPr>
          <p:spPr>
            <a:xfrm>
              <a:off x="8431302" y="1134028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grpSp>
          <p:nvGrpSpPr>
            <p:cNvPr id="87" name="Groupe 110"/>
            <p:cNvGrpSpPr/>
            <p:nvPr/>
          </p:nvGrpSpPr>
          <p:grpSpPr>
            <a:xfrm>
              <a:off x="8475132" y="1198553"/>
              <a:ext cx="164341" cy="122951"/>
              <a:chOff x="9144000" y="1243013"/>
              <a:chExt cx="214313" cy="160337"/>
            </a:xfrm>
            <a:solidFill>
              <a:schemeClr val="bg1"/>
            </a:solidFill>
          </p:grpSpPr>
          <p:sp>
            <p:nvSpPr>
              <p:cNvPr id="94" name="Freeform 32"/>
              <p:cNvSpPr>
                <a:spLocks noEditPoints="1"/>
              </p:cNvSpPr>
              <p:nvPr/>
            </p:nvSpPr>
            <p:spPr bwMode="auto">
              <a:xfrm>
                <a:off x="9144000" y="1243013"/>
                <a:ext cx="214313" cy="160337"/>
              </a:xfrm>
              <a:custGeom>
                <a:avLst/>
                <a:gdLst/>
                <a:ahLst/>
                <a:cxnLst>
                  <a:cxn ang="0">
                    <a:pos x="683" y="221"/>
                  </a:cxn>
                  <a:cxn ang="0">
                    <a:pos x="596" y="221"/>
                  </a:cxn>
                  <a:cxn ang="0">
                    <a:pos x="596" y="39"/>
                  </a:cxn>
                  <a:cxn ang="0">
                    <a:pos x="557" y="0"/>
                  </a:cxn>
                  <a:cxn ang="0">
                    <a:pos x="125" y="0"/>
                  </a:cxn>
                  <a:cxn ang="0">
                    <a:pos x="87" y="39"/>
                  </a:cxn>
                  <a:cxn ang="0">
                    <a:pos x="87" y="221"/>
                  </a:cxn>
                  <a:cxn ang="0">
                    <a:pos x="0" y="221"/>
                  </a:cxn>
                  <a:cxn ang="0">
                    <a:pos x="0" y="283"/>
                  </a:cxn>
                  <a:cxn ang="0">
                    <a:pos x="87" y="283"/>
                  </a:cxn>
                  <a:cxn ang="0">
                    <a:pos x="87" y="471"/>
                  </a:cxn>
                  <a:cxn ang="0">
                    <a:pos x="125" y="509"/>
                  </a:cxn>
                  <a:cxn ang="0">
                    <a:pos x="557" y="509"/>
                  </a:cxn>
                  <a:cxn ang="0">
                    <a:pos x="596" y="471"/>
                  </a:cxn>
                  <a:cxn ang="0">
                    <a:pos x="596" y="283"/>
                  </a:cxn>
                  <a:cxn ang="0">
                    <a:pos x="683" y="283"/>
                  </a:cxn>
                  <a:cxn ang="0">
                    <a:pos x="683" y="221"/>
                  </a:cxn>
                  <a:cxn ang="0">
                    <a:pos x="21" y="262"/>
                  </a:cxn>
                  <a:cxn ang="0">
                    <a:pos x="21" y="241"/>
                  </a:cxn>
                  <a:cxn ang="0">
                    <a:pos x="87" y="241"/>
                  </a:cxn>
                  <a:cxn ang="0">
                    <a:pos x="87" y="262"/>
                  </a:cxn>
                  <a:cxn ang="0">
                    <a:pos x="21" y="262"/>
                  </a:cxn>
                  <a:cxn ang="0">
                    <a:pos x="575" y="471"/>
                  </a:cxn>
                  <a:cxn ang="0">
                    <a:pos x="557" y="488"/>
                  </a:cxn>
                  <a:cxn ang="0">
                    <a:pos x="125" y="488"/>
                  </a:cxn>
                  <a:cxn ang="0">
                    <a:pos x="108" y="471"/>
                  </a:cxn>
                  <a:cxn ang="0">
                    <a:pos x="108" y="39"/>
                  </a:cxn>
                  <a:cxn ang="0">
                    <a:pos x="125" y="21"/>
                  </a:cxn>
                  <a:cxn ang="0">
                    <a:pos x="557" y="21"/>
                  </a:cxn>
                  <a:cxn ang="0">
                    <a:pos x="575" y="39"/>
                  </a:cxn>
                  <a:cxn ang="0">
                    <a:pos x="575" y="471"/>
                  </a:cxn>
                  <a:cxn ang="0">
                    <a:pos x="662" y="262"/>
                  </a:cxn>
                  <a:cxn ang="0">
                    <a:pos x="596" y="262"/>
                  </a:cxn>
                  <a:cxn ang="0">
                    <a:pos x="596" y="241"/>
                  </a:cxn>
                  <a:cxn ang="0">
                    <a:pos x="662" y="241"/>
                  </a:cxn>
                  <a:cxn ang="0">
                    <a:pos x="662" y="262"/>
                  </a:cxn>
                </a:cxnLst>
                <a:rect l="0" t="0" r="r" b="b"/>
                <a:pathLst>
                  <a:path w="683" h="509">
                    <a:moveTo>
                      <a:pt x="683" y="221"/>
                    </a:moveTo>
                    <a:cubicBezTo>
                      <a:pt x="596" y="221"/>
                      <a:pt x="596" y="221"/>
                      <a:pt x="596" y="221"/>
                    </a:cubicBezTo>
                    <a:cubicBezTo>
                      <a:pt x="596" y="39"/>
                      <a:pt x="596" y="39"/>
                      <a:pt x="596" y="39"/>
                    </a:cubicBezTo>
                    <a:cubicBezTo>
                      <a:pt x="596" y="18"/>
                      <a:pt x="578" y="0"/>
                      <a:pt x="557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04" y="0"/>
                      <a:pt x="87" y="18"/>
                      <a:pt x="87" y="39"/>
                    </a:cubicBezTo>
                    <a:cubicBezTo>
                      <a:pt x="87" y="221"/>
                      <a:pt x="87" y="221"/>
                      <a:pt x="87" y="221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87" y="283"/>
                      <a:pt x="87" y="283"/>
                      <a:pt x="87" y="283"/>
                    </a:cubicBezTo>
                    <a:cubicBezTo>
                      <a:pt x="87" y="471"/>
                      <a:pt x="87" y="471"/>
                      <a:pt x="87" y="471"/>
                    </a:cubicBezTo>
                    <a:cubicBezTo>
                      <a:pt x="87" y="492"/>
                      <a:pt x="104" y="509"/>
                      <a:pt x="125" y="509"/>
                    </a:cubicBezTo>
                    <a:cubicBezTo>
                      <a:pt x="557" y="509"/>
                      <a:pt x="557" y="509"/>
                      <a:pt x="557" y="509"/>
                    </a:cubicBezTo>
                    <a:cubicBezTo>
                      <a:pt x="578" y="509"/>
                      <a:pt x="596" y="492"/>
                      <a:pt x="596" y="471"/>
                    </a:cubicBezTo>
                    <a:cubicBezTo>
                      <a:pt x="596" y="283"/>
                      <a:pt x="596" y="283"/>
                      <a:pt x="596" y="283"/>
                    </a:cubicBezTo>
                    <a:cubicBezTo>
                      <a:pt x="683" y="283"/>
                      <a:pt x="683" y="283"/>
                      <a:pt x="683" y="283"/>
                    </a:cubicBezTo>
                    <a:lnTo>
                      <a:pt x="683" y="221"/>
                    </a:lnTo>
                    <a:close/>
                    <a:moveTo>
                      <a:pt x="21" y="262"/>
                    </a:moveTo>
                    <a:cubicBezTo>
                      <a:pt x="21" y="241"/>
                      <a:pt x="21" y="241"/>
                      <a:pt x="21" y="241"/>
                    </a:cubicBezTo>
                    <a:cubicBezTo>
                      <a:pt x="87" y="241"/>
                      <a:pt x="87" y="241"/>
                      <a:pt x="87" y="241"/>
                    </a:cubicBezTo>
                    <a:cubicBezTo>
                      <a:pt x="87" y="262"/>
                      <a:pt x="87" y="262"/>
                      <a:pt x="87" y="262"/>
                    </a:cubicBezTo>
                    <a:lnTo>
                      <a:pt x="21" y="262"/>
                    </a:lnTo>
                    <a:close/>
                    <a:moveTo>
                      <a:pt x="575" y="471"/>
                    </a:moveTo>
                    <a:cubicBezTo>
                      <a:pt x="575" y="480"/>
                      <a:pt x="567" y="488"/>
                      <a:pt x="557" y="488"/>
                    </a:cubicBezTo>
                    <a:cubicBezTo>
                      <a:pt x="125" y="488"/>
                      <a:pt x="125" y="488"/>
                      <a:pt x="125" y="488"/>
                    </a:cubicBezTo>
                    <a:cubicBezTo>
                      <a:pt x="116" y="488"/>
                      <a:pt x="108" y="480"/>
                      <a:pt x="108" y="471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29"/>
                      <a:pt x="116" y="21"/>
                      <a:pt x="125" y="21"/>
                    </a:cubicBezTo>
                    <a:cubicBezTo>
                      <a:pt x="557" y="21"/>
                      <a:pt x="557" y="21"/>
                      <a:pt x="557" y="21"/>
                    </a:cubicBezTo>
                    <a:cubicBezTo>
                      <a:pt x="567" y="21"/>
                      <a:pt x="575" y="29"/>
                      <a:pt x="575" y="39"/>
                    </a:cubicBezTo>
                    <a:lnTo>
                      <a:pt x="575" y="471"/>
                    </a:lnTo>
                    <a:close/>
                    <a:moveTo>
                      <a:pt x="662" y="262"/>
                    </a:moveTo>
                    <a:cubicBezTo>
                      <a:pt x="596" y="262"/>
                      <a:pt x="596" y="262"/>
                      <a:pt x="596" y="262"/>
                    </a:cubicBezTo>
                    <a:cubicBezTo>
                      <a:pt x="596" y="241"/>
                      <a:pt x="596" y="241"/>
                      <a:pt x="596" y="241"/>
                    </a:cubicBezTo>
                    <a:cubicBezTo>
                      <a:pt x="662" y="241"/>
                      <a:pt x="662" y="241"/>
                      <a:pt x="662" y="241"/>
                    </a:cubicBezTo>
                    <a:lnTo>
                      <a:pt x="662" y="26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95" name="Freeform 33"/>
              <p:cNvSpPr>
                <a:spLocks noEditPoints="1"/>
              </p:cNvSpPr>
              <p:nvPr/>
            </p:nvSpPr>
            <p:spPr bwMode="auto">
              <a:xfrm>
                <a:off x="9299575" y="1371600"/>
                <a:ext cx="20638" cy="20637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" y="10"/>
                  </a:cxn>
                  <a:cxn ang="0">
                    <a:pos x="0" y="32"/>
                  </a:cxn>
                  <a:cxn ang="0">
                    <a:pos x="9" y="54"/>
                  </a:cxn>
                  <a:cxn ang="0">
                    <a:pos x="32" y="63"/>
                  </a:cxn>
                  <a:cxn ang="0">
                    <a:pos x="54" y="54"/>
                  </a:cxn>
                  <a:cxn ang="0">
                    <a:pos x="54" y="10"/>
                  </a:cxn>
                  <a:cxn ang="0">
                    <a:pos x="32" y="0"/>
                  </a:cxn>
                  <a:cxn ang="0">
                    <a:pos x="39" y="39"/>
                  </a:cxn>
                  <a:cxn ang="0">
                    <a:pos x="24" y="39"/>
                  </a:cxn>
                  <a:cxn ang="0">
                    <a:pos x="21" y="32"/>
                  </a:cxn>
                  <a:cxn ang="0">
                    <a:pos x="24" y="24"/>
                  </a:cxn>
                  <a:cxn ang="0">
                    <a:pos x="32" y="21"/>
                  </a:cxn>
                  <a:cxn ang="0">
                    <a:pos x="39" y="24"/>
                  </a:cxn>
                  <a:cxn ang="0">
                    <a:pos x="39" y="39"/>
                  </a:cxn>
                </a:cxnLst>
                <a:rect l="0" t="0" r="r" b="b"/>
                <a:pathLst>
                  <a:path w="66" h="63">
                    <a:moveTo>
                      <a:pt x="32" y="0"/>
                    </a:moveTo>
                    <a:cubicBezTo>
                      <a:pt x="23" y="0"/>
                      <a:pt x="15" y="4"/>
                      <a:pt x="9" y="10"/>
                    </a:cubicBezTo>
                    <a:cubicBezTo>
                      <a:pt x="3" y="16"/>
                      <a:pt x="0" y="23"/>
                      <a:pt x="0" y="32"/>
                    </a:cubicBezTo>
                    <a:cubicBezTo>
                      <a:pt x="0" y="40"/>
                      <a:pt x="3" y="48"/>
                      <a:pt x="9" y="54"/>
                    </a:cubicBezTo>
                    <a:cubicBezTo>
                      <a:pt x="15" y="60"/>
                      <a:pt x="23" y="63"/>
                      <a:pt x="32" y="63"/>
                    </a:cubicBezTo>
                    <a:cubicBezTo>
                      <a:pt x="40" y="63"/>
                      <a:pt x="48" y="60"/>
                      <a:pt x="54" y="54"/>
                    </a:cubicBezTo>
                    <a:cubicBezTo>
                      <a:pt x="66" y="42"/>
                      <a:pt x="66" y="22"/>
                      <a:pt x="54" y="10"/>
                    </a:cubicBezTo>
                    <a:cubicBezTo>
                      <a:pt x="48" y="4"/>
                      <a:pt x="40" y="0"/>
                      <a:pt x="32" y="0"/>
                    </a:cubicBezTo>
                    <a:close/>
                    <a:moveTo>
                      <a:pt x="39" y="39"/>
                    </a:moveTo>
                    <a:cubicBezTo>
                      <a:pt x="35" y="43"/>
                      <a:pt x="28" y="43"/>
                      <a:pt x="24" y="39"/>
                    </a:cubicBezTo>
                    <a:cubicBezTo>
                      <a:pt x="22" y="37"/>
                      <a:pt x="21" y="35"/>
                      <a:pt x="21" y="32"/>
                    </a:cubicBezTo>
                    <a:cubicBezTo>
                      <a:pt x="21" y="29"/>
                      <a:pt x="22" y="26"/>
                      <a:pt x="24" y="24"/>
                    </a:cubicBezTo>
                    <a:cubicBezTo>
                      <a:pt x="26" y="22"/>
                      <a:pt x="29" y="21"/>
                      <a:pt x="32" y="21"/>
                    </a:cubicBezTo>
                    <a:cubicBezTo>
                      <a:pt x="34" y="21"/>
                      <a:pt x="37" y="22"/>
                      <a:pt x="39" y="24"/>
                    </a:cubicBezTo>
                    <a:cubicBezTo>
                      <a:pt x="43" y="29"/>
                      <a:pt x="43" y="35"/>
                      <a:pt x="39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96" name="Freeform 34"/>
              <p:cNvSpPr>
                <a:spLocks noEditPoints="1"/>
              </p:cNvSpPr>
              <p:nvPr/>
            </p:nvSpPr>
            <p:spPr bwMode="auto">
              <a:xfrm>
                <a:off x="9182100" y="1254125"/>
                <a:ext cx="20638" cy="20637"/>
              </a:xfrm>
              <a:custGeom>
                <a:avLst/>
                <a:gdLst/>
                <a:ahLst/>
                <a:cxnLst>
                  <a:cxn ang="0">
                    <a:pos x="34" y="66"/>
                  </a:cxn>
                  <a:cxn ang="0">
                    <a:pos x="56" y="57"/>
                  </a:cxn>
                  <a:cxn ang="0">
                    <a:pos x="66" y="34"/>
                  </a:cxn>
                  <a:cxn ang="0">
                    <a:pos x="56" y="12"/>
                  </a:cxn>
                  <a:cxn ang="0">
                    <a:pos x="12" y="12"/>
                  </a:cxn>
                  <a:cxn ang="0">
                    <a:pos x="12" y="57"/>
                  </a:cxn>
                  <a:cxn ang="0">
                    <a:pos x="34" y="66"/>
                  </a:cxn>
                  <a:cxn ang="0">
                    <a:pos x="27" y="27"/>
                  </a:cxn>
                  <a:cxn ang="0">
                    <a:pos x="34" y="24"/>
                  </a:cxn>
                  <a:cxn ang="0">
                    <a:pos x="42" y="27"/>
                  </a:cxn>
                  <a:cxn ang="0">
                    <a:pos x="45" y="34"/>
                  </a:cxn>
                  <a:cxn ang="0">
                    <a:pos x="42" y="42"/>
                  </a:cxn>
                  <a:cxn ang="0">
                    <a:pos x="34" y="45"/>
                  </a:cxn>
                  <a:cxn ang="0">
                    <a:pos x="27" y="42"/>
                  </a:cxn>
                  <a:cxn ang="0">
                    <a:pos x="27" y="27"/>
                  </a:cxn>
                </a:cxnLst>
                <a:rect l="0" t="0" r="r" b="b"/>
                <a:pathLst>
                  <a:path w="66" h="66">
                    <a:moveTo>
                      <a:pt x="34" y="66"/>
                    </a:moveTo>
                    <a:cubicBezTo>
                      <a:pt x="43" y="66"/>
                      <a:pt x="50" y="63"/>
                      <a:pt x="56" y="57"/>
                    </a:cubicBezTo>
                    <a:cubicBezTo>
                      <a:pt x="62" y="51"/>
                      <a:pt x="66" y="43"/>
                      <a:pt x="66" y="34"/>
                    </a:cubicBezTo>
                    <a:cubicBezTo>
                      <a:pt x="66" y="26"/>
                      <a:pt x="62" y="18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5"/>
                      <a:pt x="0" y="44"/>
                      <a:pt x="12" y="57"/>
                    </a:cubicBezTo>
                    <a:cubicBezTo>
                      <a:pt x="18" y="63"/>
                      <a:pt x="26" y="66"/>
                      <a:pt x="34" y="66"/>
                    </a:cubicBezTo>
                    <a:close/>
                    <a:moveTo>
                      <a:pt x="27" y="27"/>
                    </a:moveTo>
                    <a:cubicBezTo>
                      <a:pt x="29" y="25"/>
                      <a:pt x="31" y="24"/>
                      <a:pt x="34" y="24"/>
                    </a:cubicBezTo>
                    <a:cubicBezTo>
                      <a:pt x="37" y="24"/>
                      <a:pt x="40" y="25"/>
                      <a:pt x="42" y="27"/>
                    </a:cubicBezTo>
                    <a:cubicBezTo>
                      <a:pt x="44" y="29"/>
                      <a:pt x="45" y="32"/>
                      <a:pt x="45" y="34"/>
                    </a:cubicBezTo>
                    <a:cubicBezTo>
                      <a:pt x="45" y="37"/>
                      <a:pt x="44" y="40"/>
                      <a:pt x="42" y="42"/>
                    </a:cubicBezTo>
                    <a:cubicBezTo>
                      <a:pt x="40" y="44"/>
                      <a:pt x="37" y="45"/>
                      <a:pt x="34" y="45"/>
                    </a:cubicBezTo>
                    <a:cubicBezTo>
                      <a:pt x="31" y="45"/>
                      <a:pt x="29" y="44"/>
                      <a:pt x="27" y="42"/>
                    </a:cubicBezTo>
                    <a:cubicBezTo>
                      <a:pt x="23" y="38"/>
                      <a:pt x="23" y="31"/>
                      <a:pt x="27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97" name="Freeform 35"/>
              <p:cNvSpPr>
                <a:spLocks noEditPoints="1"/>
              </p:cNvSpPr>
              <p:nvPr/>
            </p:nvSpPr>
            <p:spPr bwMode="auto">
              <a:xfrm>
                <a:off x="9299575" y="1254125"/>
                <a:ext cx="20638" cy="20637"/>
              </a:xfrm>
              <a:custGeom>
                <a:avLst/>
                <a:gdLst/>
                <a:ahLst/>
                <a:cxnLst>
                  <a:cxn ang="0">
                    <a:pos x="32" y="66"/>
                  </a:cxn>
                  <a:cxn ang="0">
                    <a:pos x="54" y="57"/>
                  </a:cxn>
                  <a:cxn ang="0">
                    <a:pos x="54" y="12"/>
                  </a:cxn>
                  <a:cxn ang="0">
                    <a:pos x="9" y="12"/>
                  </a:cxn>
                  <a:cxn ang="0">
                    <a:pos x="0" y="34"/>
                  </a:cxn>
                  <a:cxn ang="0">
                    <a:pos x="9" y="57"/>
                  </a:cxn>
                  <a:cxn ang="0">
                    <a:pos x="32" y="66"/>
                  </a:cxn>
                  <a:cxn ang="0">
                    <a:pos x="24" y="27"/>
                  </a:cxn>
                  <a:cxn ang="0">
                    <a:pos x="32" y="24"/>
                  </a:cxn>
                  <a:cxn ang="0">
                    <a:pos x="39" y="27"/>
                  </a:cxn>
                  <a:cxn ang="0">
                    <a:pos x="39" y="42"/>
                  </a:cxn>
                  <a:cxn ang="0">
                    <a:pos x="32" y="45"/>
                  </a:cxn>
                  <a:cxn ang="0">
                    <a:pos x="24" y="42"/>
                  </a:cxn>
                  <a:cxn ang="0">
                    <a:pos x="21" y="34"/>
                  </a:cxn>
                  <a:cxn ang="0">
                    <a:pos x="24" y="27"/>
                  </a:cxn>
                </a:cxnLst>
                <a:rect l="0" t="0" r="r" b="b"/>
                <a:pathLst>
                  <a:path w="66" h="66">
                    <a:moveTo>
                      <a:pt x="32" y="66"/>
                    </a:moveTo>
                    <a:cubicBezTo>
                      <a:pt x="40" y="66"/>
                      <a:pt x="48" y="63"/>
                      <a:pt x="54" y="57"/>
                    </a:cubicBezTo>
                    <a:cubicBezTo>
                      <a:pt x="66" y="44"/>
                      <a:pt x="66" y="25"/>
                      <a:pt x="54" y="12"/>
                    </a:cubicBezTo>
                    <a:cubicBezTo>
                      <a:pt x="41" y="0"/>
                      <a:pt x="22" y="0"/>
                      <a:pt x="9" y="12"/>
                    </a:cubicBezTo>
                    <a:cubicBezTo>
                      <a:pt x="3" y="18"/>
                      <a:pt x="0" y="26"/>
                      <a:pt x="0" y="34"/>
                    </a:cubicBezTo>
                    <a:cubicBezTo>
                      <a:pt x="0" y="43"/>
                      <a:pt x="3" y="51"/>
                      <a:pt x="9" y="57"/>
                    </a:cubicBezTo>
                    <a:cubicBezTo>
                      <a:pt x="15" y="63"/>
                      <a:pt x="23" y="66"/>
                      <a:pt x="32" y="66"/>
                    </a:cubicBezTo>
                    <a:close/>
                    <a:moveTo>
                      <a:pt x="24" y="27"/>
                    </a:moveTo>
                    <a:cubicBezTo>
                      <a:pt x="26" y="25"/>
                      <a:pt x="29" y="24"/>
                      <a:pt x="32" y="24"/>
                    </a:cubicBezTo>
                    <a:cubicBezTo>
                      <a:pt x="34" y="24"/>
                      <a:pt x="37" y="25"/>
                      <a:pt x="39" y="27"/>
                    </a:cubicBezTo>
                    <a:cubicBezTo>
                      <a:pt x="43" y="31"/>
                      <a:pt x="43" y="38"/>
                      <a:pt x="39" y="42"/>
                    </a:cubicBezTo>
                    <a:cubicBezTo>
                      <a:pt x="37" y="44"/>
                      <a:pt x="34" y="45"/>
                      <a:pt x="32" y="45"/>
                    </a:cubicBezTo>
                    <a:cubicBezTo>
                      <a:pt x="29" y="45"/>
                      <a:pt x="26" y="44"/>
                      <a:pt x="24" y="42"/>
                    </a:cubicBezTo>
                    <a:cubicBezTo>
                      <a:pt x="22" y="40"/>
                      <a:pt x="21" y="37"/>
                      <a:pt x="21" y="34"/>
                    </a:cubicBezTo>
                    <a:cubicBezTo>
                      <a:pt x="21" y="32"/>
                      <a:pt x="22" y="29"/>
                      <a:pt x="24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98" name="Freeform 36"/>
              <p:cNvSpPr>
                <a:spLocks noEditPoints="1"/>
              </p:cNvSpPr>
              <p:nvPr/>
            </p:nvSpPr>
            <p:spPr bwMode="auto">
              <a:xfrm>
                <a:off x="9182100" y="1371600"/>
                <a:ext cx="20638" cy="20637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2" y="10"/>
                  </a:cxn>
                  <a:cxn ang="0">
                    <a:pos x="12" y="54"/>
                  </a:cxn>
                  <a:cxn ang="0">
                    <a:pos x="34" y="63"/>
                  </a:cxn>
                  <a:cxn ang="0">
                    <a:pos x="56" y="54"/>
                  </a:cxn>
                  <a:cxn ang="0">
                    <a:pos x="66" y="32"/>
                  </a:cxn>
                  <a:cxn ang="0">
                    <a:pos x="56" y="10"/>
                  </a:cxn>
                  <a:cxn ang="0">
                    <a:pos x="34" y="0"/>
                  </a:cxn>
                  <a:cxn ang="0">
                    <a:pos x="42" y="39"/>
                  </a:cxn>
                  <a:cxn ang="0">
                    <a:pos x="27" y="39"/>
                  </a:cxn>
                  <a:cxn ang="0">
                    <a:pos x="27" y="24"/>
                  </a:cxn>
                  <a:cxn ang="0">
                    <a:pos x="34" y="21"/>
                  </a:cxn>
                  <a:cxn ang="0">
                    <a:pos x="42" y="24"/>
                  </a:cxn>
                  <a:cxn ang="0">
                    <a:pos x="45" y="32"/>
                  </a:cxn>
                  <a:cxn ang="0">
                    <a:pos x="42" y="39"/>
                  </a:cxn>
                </a:cxnLst>
                <a:rect l="0" t="0" r="r" b="b"/>
                <a:pathLst>
                  <a:path w="66" h="63">
                    <a:moveTo>
                      <a:pt x="34" y="0"/>
                    </a:moveTo>
                    <a:cubicBezTo>
                      <a:pt x="26" y="0"/>
                      <a:pt x="18" y="4"/>
                      <a:pt x="12" y="10"/>
                    </a:cubicBezTo>
                    <a:cubicBezTo>
                      <a:pt x="0" y="22"/>
                      <a:pt x="0" y="42"/>
                      <a:pt x="12" y="54"/>
                    </a:cubicBezTo>
                    <a:cubicBezTo>
                      <a:pt x="18" y="60"/>
                      <a:pt x="26" y="63"/>
                      <a:pt x="34" y="63"/>
                    </a:cubicBezTo>
                    <a:cubicBezTo>
                      <a:pt x="42" y="63"/>
                      <a:pt x="50" y="60"/>
                      <a:pt x="56" y="54"/>
                    </a:cubicBezTo>
                    <a:cubicBezTo>
                      <a:pt x="62" y="48"/>
                      <a:pt x="66" y="40"/>
                      <a:pt x="66" y="32"/>
                    </a:cubicBezTo>
                    <a:cubicBezTo>
                      <a:pt x="66" y="23"/>
                      <a:pt x="62" y="16"/>
                      <a:pt x="56" y="10"/>
                    </a:cubicBezTo>
                    <a:cubicBezTo>
                      <a:pt x="50" y="4"/>
                      <a:pt x="43" y="0"/>
                      <a:pt x="34" y="0"/>
                    </a:cubicBezTo>
                    <a:close/>
                    <a:moveTo>
                      <a:pt x="42" y="39"/>
                    </a:moveTo>
                    <a:cubicBezTo>
                      <a:pt x="37" y="43"/>
                      <a:pt x="31" y="43"/>
                      <a:pt x="27" y="39"/>
                    </a:cubicBezTo>
                    <a:cubicBezTo>
                      <a:pt x="23" y="35"/>
                      <a:pt x="23" y="29"/>
                      <a:pt x="27" y="24"/>
                    </a:cubicBezTo>
                    <a:cubicBezTo>
                      <a:pt x="29" y="22"/>
                      <a:pt x="31" y="21"/>
                      <a:pt x="34" y="21"/>
                    </a:cubicBezTo>
                    <a:cubicBezTo>
                      <a:pt x="37" y="21"/>
                      <a:pt x="40" y="22"/>
                      <a:pt x="42" y="24"/>
                    </a:cubicBezTo>
                    <a:cubicBezTo>
                      <a:pt x="44" y="26"/>
                      <a:pt x="45" y="29"/>
                      <a:pt x="45" y="32"/>
                    </a:cubicBezTo>
                    <a:cubicBezTo>
                      <a:pt x="45" y="35"/>
                      <a:pt x="44" y="37"/>
                      <a:pt x="42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99" name="Freeform 37"/>
              <p:cNvSpPr>
                <a:spLocks noEditPoints="1"/>
              </p:cNvSpPr>
              <p:nvPr/>
            </p:nvSpPr>
            <p:spPr bwMode="auto">
              <a:xfrm>
                <a:off x="9186863" y="1258888"/>
                <a:ext cx="128588" cy="128587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0" y="206"/>
                  </a:cxn>
                  <a:cxn ang="0">
                    <a:pos x="205" y="411"/>
                  </a:cxn>
                  <a:cxn ang="0">
                    <a:pos x="411" y="206"/>
                  </a:cxn>
                  <a:cxn ang="0">
                    <a:pos x="205" y="0"/>
                  </a:cxn>
                  <a:cxn ang="0">
                    <a:pos x="355" y="98"/>
                  </a:cxn>
                  <a:cxn ang="0">
                    <a:pos x="233" y="98"/>
                  </a:cxn>
                  <a:cxn ang="0">
                    <a:pos x="233" y="119"/>
                  </a:cxn>
                  <a:cxn ang="0">
                    <a:pos x="368" y="119"/>
                  </a:cxn>
                  <a:cxn ang="0">
                    <a:pos x="390" y="195"/>
                  </a:cxn>
                  <a:cxn ang="0">
                    <a:pos x="269" y="195"/>
                  </a:cxn>
                  <a:cxn ang="0">
                    <a:pos x="216" y="142"/>
                  </a:cxn>
                  <a:cxn ang="0">
                    <a:pos x="216" y="21"/>
                  </a:cxn>
                  <a:cxn ang="0">
                    <a:pos x="355" y="98"/>
                  </a:cxn>
                  <a:cxn ang="0">
                    <a:pos x="21" y="216"/>
                  </a:cxn>
                  <a:cxn ang="0">
                    <a:pos x="123" y="216"/>
                  </a:cxn>
                  <a:cxn ang="0">
                    <a:pos x="123" y="195"/>
                  </a:cxn>
                  <a:cxn ang="0">
                    <a:pos x="21" y="195"/>
                  </a:cxn>
                  <a:cxn ang="0">
                    <a:pos x="43" y="119"/>
                  </a:cxn>
                  <a:cxn ang="0">
                    <a:pos x="195" y="119"/>
                  </a:cxn>
                  <a:cxn ang="0">
                    <a:pos x="195" y="142"/>
                  </a:cxn>
                  <a:cxn ang="0">
                    <a:pos x="141" y="206"/>
                  </a:cxn>
                  <a:cxn ang="0">
                    <a:pos x="195" y="270"/>
                  </a:cxn>
                  <a:cxn ang="0">
                    <a:pos x="195" y="293"/>
                  </a:cxn>
                  <a:cxn ang="0">
                    <a:pos x="43" y="293"/>
                  </a:cxn>
                  <a:cxn ang="0">
                    <a:pos x="21" y="216"/>
                  </a:cxn>
                  <a:cxn ang="0">
                    <a:pos x="205" y="250"/>
                  </a:cxn>
                  <a:cxn ang="0">
                    <a:pos x="161" y="206"/>
                  </a:cxn>
                  <a:cxn ang="0">
                    <a:pos x="205" y="162"/>
                  </a:cxn>
                  <a:cxn ang="0">
                    <a:pos x="249" y="206"/>
                  </a:cxn>
                  <a:cxn ang="0">
                    <a:pos x="205" y="250"/>
                  </a:cxn>
                  <a:cxn ang="0">
                    <a:pos x="195" y="21"/>
                  </a:cxn>
                  <a:cxn ang="0">
                    <a:pos x="195" y="98"/>
                  </a:cxn>
                  <a:cxn ang="0">
                    <a:pos x="56" y="98"/>
                  </a:cxn>
                  <a:cxn ang="0">
                    <a:pos x="195" y="21"/>
                  </a:cxn>
                  <a:cxn ang="0">
                    <a:pos x="56" y="314"/>
                  </a:cxn>
                  <a:cxn ang="0">
                    <a:pos x="195" y="314"/>
                  </a:cxn>
                  <a:cxn ang="0">
                    <a:pos x="195" y="390"/>
                  </a:cxn>
                  <a:cxn ang="0">
                    <a:pos x="56" y="314"/>
                  </a:cxn>
                  <a:cxn ang="0">
                    <a:pos x="216" y="390"/>
                  </a:cxn>
                  <a:cxn ang="0">
                    <a:pos x="216" y="270"/>
                  </a:cxn>
                  <a:cxn ang="0">
                    <a:pos x="269" y="216"/>
                  </a:cxn>
                  <a:cxn ang="0">
                    <a:pos x="390" y="216"/>
                  </a:cxn>
                  <a:cxn ang="0">
                    <a:pos x="368" y="293"/>
                  </a:cxn>
                  <a:cxn ang="0">
                    <a:pos x="233" y="293"/>
                  </a:cxn>
                  <a:cxn ang="0">
                    <a:pos x="233" y="314"/>
                  </a:cxn>
                  <a:cxn ang="0">
                    <a:pos x="355" y="314"/>
                  </a:cxn>
                  <a:cxn ang="0">
                    <a:pos x="216" y="390"/>
                  </a:cxn>
                </a:cxnLst>
                <a:rect l="0" t="0" r="r" b="b"/>
                <a:pathLst>
                  <a:path w="411" h="411">
                    <a:moveTo>
                      <a:pt x="205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19"/>
                      <a:pt x="92" y="411"/>
                      <a:pt x="205" y="411"/>
                    </a:cubicBezTo>
                    <a:cubicBezTo>
                      <a:pt x="319" y="411"/>
                      <a:pt x="411" y="319"/>
                      <a:pt x="411" y="206"/>
                    </a:cubicBezTo>
                    <a:cubicBezTo>
                      <a:pt x="411" y="92"/>
                      <a:pt x="319" y="0"/>
                      <a:pt x="205" y="0"/>
                    </a:cubicBezTo>
                    <a:close/>
                    <a:moveTo>
                      <a:pt x="355" y="98"/>
                    </a:moveTo>
                    <a:cubicBezTo>
                      <a:pt x="233" y="98"/>
                      <a:pt x="233" y="98"/>
                      <a:pt x="233" y="98"/>
                    </a:cubicBezTo>
                    <a:cubicBezTo>
                      <a:pt x="233" y="119"/>
                      <a:pt x="233" y="119"/>
                      <a:pt x="233" y="119"/>
                    </a:cubicBezTo>
                    <a:cubicBezTo>
                      <a:pt x="368" y="119"/>
                      <a:pt x="368" y="119"/>
                      <a:pt x="368" y="119"/>
                    </a:cubicBezTo>
                    <a:cubicBezTo>
                      <a:pt x="380" y="142"/>
                      <a:pt x="388" y="168"/>
                      <a:pt x="390" y="195"/>
                    </a:cubicBezTo>
                    <a:cubicBezTo>
                      <a:pt x="269" y="195"/>
                      <a:pt x="269" y="195"/>
                      <a:pt x="269" y="195"/>
                    </a:cubicBezTo>
                    <a:cubicBezTo>
                      <a:pt x="265" y="168"/>
                      <a:pt x="243" y="146"/>
                      <a:pt x="216" y="142"/>
                    </a:cubicBezTo>
                    <a:cubicBezTo>
                      <a:pt x="216" y="21"/>
                      <a:pt x="216" y="21"/>
                      <a:pt x="216" y="21"/>
                    </a:cubicBezTo>
                    <a:cubicBezTo>
                      <a:pt x="273" y="25"/>
                      <a:pt x="323" y="54"/>
                      <a:pt x="355" y="98"/>
                    </a:cubicBezTo>
                    <a:close/>
                    <a:moveTo>
                      <a:pt x="21" y="216"/>
                    </a:moveTo>
                    <a:cubicBezTo>
                      <a:pt x="123" y="216"/>
                      <a:pt x="123" y="216"/>
                      <a:pt x="123" y="216"/>
                    </a:cubicBezTo>
                    <a:cubicBezTo>
                      <a:pt x="123" y="195"/>
                      <a:pt x="123" y="195"/>
                      <a:pt x="123" y="195"/>
                    </a:cubicBezTo>
                    <a:cubicBezTo>
                      <a:pt x="21" y="195"/>
                      <a:pt x="21" y="195"/>
                      <a:pt x="21" y="195"/>
                    </a:cubicBezTo>
                    <a:cubicBezTo>
                      <a:pt x="23" y="168"/>
                      <a:pt x="30" y="142"/>
                      <a:pt x="43" y="119"/>
                    </a:cubicBezTo>
                    <a:cubicBezTo>
                      <a:pt x="195" y="119"/>
                      <a:pt x="195" y="119"/>
                      <a:pt x="195" y="119"/>
                    </a:cubicBezTo>
                    <a:cubicBezTo>
                      <a:pt x="195" y="142"/>
                      <a:pt x="195" y="142"/>
                      <a:pt x="195" y="142"/>
                    </a:cubicBezTo>
                    <a:cubicBezTo>
                      <a:pt x="164" y="147"/>
                      <a:pt x="141" y="174"/>
                      <a:pt x="141" y="206"/>
                    </a:cubicBezTo>
                    <a:cubicBezTo>
                      <a:pt x="141" y="238"/>
                      <a:pt x="164" y="265"/>
                      <a:pt x="195" y="270"/>
                    </a:cubicBezTo>
                    <a:cubicBezTo>
                      <a:pt x="195" y="293"/>
                      <a:pt x="195" y="293"/>
                      <a:pt x="195" y="293"/>
                    </a:cubicBezTo>
                    <a:cubicBezTo>
                      <a:pt x="43" y="293"/>
                      <a:pt x="43" y="293"/>
                      <a:pt x="43" y="293"/>
                    </a:cubicBezTo>
                    <a:cubicBezTo>
                      <a:pt x="30" y="270"/>
                      <a:pt x="23" y="244"/>
                      <a:pt x="21" y="216"/>
                    </a:cubicBezTo>
                    <a:close/>
                    <a:moveTo>
                      <a:pt x="205" y="250"/>
                    </a:moveTo>
                    <a:cubicBezTo>
                      <a:pt x="181" y="250"/>
                      <a:pt x="161" y="230"/>
                      <a:pt x="161" y="206"/>
                    </a:cubicBezTo>
                    <a:cubicBezTo>
                      <a:pt x="161" y="181"/>
                      <a:pt x="181" y="162"/>
                      <a:pt x="205" y="162"/>
                    </a:cubicBezTo>
                    <a:cubicBezTo>
                      <a:pt x="230" y="162"/>
                      <a:pt x="249" y="181"/>
                      <a:pt x="249" y="206"/>
                    </a:cubicBezTo>
                    <a:cubicBezTo>
                      <a:pt x="249" y="230"/>
                      <a:pt x="230" y="250"/>
                      <a:pt x="205" y="250"/>
                    </a:cubicBezTo>
                    <a:close/>
                    <a:moveTo>
                      <a:pt x="195" y="21"/>
                    </a:moveTo>
                    <a:cubicBezTo>
                      <a:pt x="195" y="98"/>
                      <a:pt x="195" y="98"/>
                      <a:pt x="195" y="98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87" y="54"/>
                      <a:pt x="138" y="25"/>
                      <a:pt x="195" y="21"/>
                    </a:cubicBezTo>
                    <a:close/>
                    <a:moveTo>
                      <a:pt x="56" y="314"/>
                    </a:moveTo>
                    <a:cubicBezTo>
                      <a:pt x="195" y="314"/>
                      <a:pt x="195" y="314"/>
                      <a:pt x="195" y="314"/>
                    </a:cubicBezTo>
                    <a:cubicBezTo>
                      <a:pt x="195" y="390"/>
                      <a:pt x="195" y="390"/>
                      <a:pt x="195" y="390"/>
                    </a:cubicBezTo>
                    <a:cubicBezTo>
                      <a:pt x="138" y="387"/>
                      <a:pt x="87" y="357"/>
                      <a:pt x="56" y="314"/>
                    </a:cubicBezTo>
                    <a:close/>
                    <a:moveTo>
                      <a:pt x="216" y="390"/>
                    </a:moveTo>
                    <a:cubicBezTo>
                      <a:pt x="216" y="270"/>
                      <a:pt x="216" y="270"/>
                      <a:pt x="216" y="270"/>
                    </a:cubicBezTo>
                    <a:cubicBezTo>
                      <a:pt x="243" y="265"/>
                      <a:pt x="265" y="243"/>
                      <a:pt x="269" y="216"/>
                    </a:cubicBezTo>
                    <a:cubicBezTo>
                      <a:pt x="390" y="216"/>
                      <a:pt x="390" y="216"/>
                      <a:pt x="390" y="216"/>
                    </a:cubicBezTo>
                    <a:cubicBezTo>
                      <a:pt x="388" y="244"/>
                      <a:pt x="380" y="270"/>
                      <a:pt x="368" y="293"/>
                    </a:cubicBezTo>
                    <a:cubicBezTo>
                      <a:pt x="233" y="293"/>
                      <a:pt x="233" y="293"/>
                      <a:pt x="233" y="293"/>
                    </a:cubicBezTo>
                    <a:cubicBezTo>
                      <a:pt x="233" y="314"/>
                      <a:pt x="233" y="314"/>
                      <a:pt x="233" y="314"/>
                    </a:cubicBezTo>
                    <a:cubicBezTo>
                      <a:pt x="355" y="314"/>
                      <a:pt x="355" y="314"/>
                      <a:pt x="355" y="314"/>
                    </a:cubicBezTo>
                    <a:cubicBezTo>
                      <a:pt x="323" y="357"/>
                      <a:pt x="273" y="387"/>
                      <a:pt x="216" y="3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grpSp>
        <p:nvGrpSpPr>
          <p:cNvPr id="100" name="Groupe 130"/>
          <p:cNvGrpSpPr/>
          <p:nvPr/>
        </p:nvGrpSpPr>
        <p:grpSpPr>
          <a:xfrm>
            <a:off x="6659357" y="2437723"/>
            <a:ext cx="265440" cy="265439"/>
            <a:chOff x="8431302" y="1134028"/>
            <a:chExt cx="252000" cy="252000"/>
          </a:xfrm>
        </p:grpSpPr>
        <p:sp>
          <p:nvSpPr>
            <p:cNvPr id="101" name="Ellipse 100"/>
            <p:cNvSpPr/>
            <p:nvPr/>
          </p:nvSpPr>
          <p:spPr>
            <a:xfrm>
              <a:off x="8431302" y="1134028"/>
              <a:ext cx="252000" cy="25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prstClr val="white"/>
                </a:solidFill>
                <a:latin typeface="Century Gothic"/>
              </a:endParaRPr>
            </a:p>
          </p:txBody>
        </p:sp>
        <p:grpSp>
          <p:nvGrpSpPr>
            <p:cNvPr id="102" name="Groupe 110"/>
            <p:cNvGrpSpPr/>
            <p:nvPr/>
          </p:nvGrpSpPr>
          <p:grpSpPr>
            <a:xfrm>
              <a:off x="8475132" y="1198553"/>
              <a:ext cx="164341" cy="122951"/>
              <a:chOff x="9144000" y="1243013"/>
              <a:chExt cx="214313" cy="160337"/>
            </a:xfrm>
            <a:solidFill>
              <a:schemeClr val="bg1"/>
            </a:solidFill>
          </p:grpSpPr>
          <p:sp>
            <p:nvSpPr>
              <p:cNvPr id="103" name="Freeform 32"/>
              <p:cNvSpPr>
                <a:spLocks noEditPoints="1"/>
              </p:cNvSpPr>
              <p:nvPr/>
            </p:nvSpPr>
            <p:spPr bwMode="auto">
              <a:xfrm>
                <a:off x="9144000" y="1243013"/>
                <a:ext cx="214313" cy="160337"/>
              </a:xfrm>
              <a:custGeom>
                <a:avLst/>
                <a:gdLst/>
                <a:ahLst/>
                <a:cxnLst>
                  <a:cxn ang="0">
                    <a:pos x="683" y="221"/>
                  </a:cxn>
                  <a:cxn ang="0">
                    <a:pos x="596" y="221"/>
                  </a:cxn>
                  <a:cxn ang="0">
                    <a:pos x="596" y="39"/>
                  </a:cxn>
                  <a:cxn ang="0">
                    <a:pos x="557" y="0"/>
                  </a:cxn>
                  <a:cxn ang="0">
                    <a:pos x="125" y="0"/>
                  </a:cxn>
                  <a:cxn ang="0">
                    <a:pos x="87" y="39"/>
                  </a:cxn>
                  <a:cxn ang="0">
                    <a:pos x="87" y="221"/>
                  </a:cxn>
                  <a:cxn ang="0">
                    <a:pos x="0" y="221"/>
                  </a:cxn>
                  <a:cxn ang="0">
                    <a:pos x="0" y="283"/>
                  </a:cxn>
                  <a:cxn ang="0">
                    <a:pos x="87" y="283"/>
                  </a:cxn>
                  <a:cxn ang="0">
                    <a:pos x="87" y="471"/>
                  </a:cxn>
                  <a:cxn ang="0">
                    <a:pos x="125" y="509"/>
                  </a:cxn>
                  <a:cxn ang="0">
                    <a:pos x="557" y="509"/>
                  </a:cxn>
                  <a:cxn ang="0">
                    <a:pos x="596" y="471"/>
                  </a:cxn>
                  <a:cxn ang="0">
                    <a:pos x="596" y="283"/>
                  </a:cxn>
                  <a:cxn ang="0">
                    <a:pos x="683" y="283"/>
                  </a:cxn>
                  <a:cxn ang="0">
                    <a:pos x="683" y="221"/>
                  </a:cxn>
                  <a:cxn ang="0">
                    <a:pos x="21" y="262"/>
                  </a:cxn>
                  <a:cxn ang="0">
                    <a:pos x="21" y="241"/>
                  </a:cxn>
                  <a:cxn ang="0">
                    <a:pos x="87" y="241"/>
                  </a:cxn>
                  <a:cxn ang="0">
                    <a:pos x="87" y="262"/>
                  </a:cxn>
                  <a:cxn ang="0">
                    <a:pos x="21" y="262"/>
                  </a:cxn>
                  <a:cxn ang="0">
                    <a:pos x="575" y="471"/>
                  </a:cxn>
                  <a:cxn ang="0">
                    <a:pos x="557" y="488"/>
                  </a:cxn>
                  <a:cxn ang="0">
                    <a:pos x="125" y="488"/>
                  </a:cxn>
                  <a:cxn ang="0">
                    <a:pos x="108" y="471"/>
                  </a:cxn>
                  <a:cxn ang="0">
                    <a:pos x="108" y="39"/>
                  </a:cxn>
                  <a:cxn ang="0">
                    <a:pos x="125" y="21"/>
                  </a:cxn>
                  <a:cxn ang="0">
                    <a:pos x="557" y="21"/>
                  </a:cxn>
                  <a:cxn ang="0">
                    <a:pos x="575" y="39"/>
                  </a:cxn>
                  <a:cxn ang="0">
                    <a:pos x="575" y="471"/>
                  </a:cxn>
                  <a:cxn ang="0">
                    <a:pos x="662" y="262"/>
                  </a:cxn>
                  <a:cxn ang="0">
                    <a:pos x="596" y="262"/>
                  </a:cxn>
                  <a:cxn ang="0">
                    <a:pos x="596" y="241"/>
                  </a:cxn>
                  <a:cxn ang="0">
                    <a:pos x="662" y="241"/>
                  </a:cxn>
                  <a:cxn ang="0">
                    <a:pos x="662" y="262"/>
                  </a:cxn>
                </a:cxnLst>
                <a:rect l="0" t="0" r="r" b="b"/>
                <a:pathLst>
                  <a:path w="683" h="509">
                    <a:moveTo>
                      <a:pt x="683" y="221"/>
                    </a:moveTo>
                    <a:cubicBezTo>
                      <a:pt x="596" y="221"/>
                      <a:pt x="596" y="221"/>
                      <a:pt x="596" y="221"/>
                    </a:cubicBezTo>
                    <a:cubicBezTo>
                      <a:pt x="596" y="39"/>
                      <a:pt x="596" y="39"/>
                      <a:pt x="596" y="39"/>
                    </a:cubicBezTo>
                    <a:cubicBezTo>
                      <a:pt x="596" y="18"/>
                      <a:pt x="578" y="0"/>
                      <a:pt x="557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04" y="0"/>
                      <a:pt x="87" y="18"/>
                      <a:pt x="87" y="39"/>
                    </a:cubicBezTo>
                    <a:cubicBezTo>
                      <a:pt x="87" y="221"/>
                      <a:pt x="87" y="221"/>
                      <a:pt x="87" y="221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87" y="283"/>
                      <a:pt x="87" y="283"/>
                      <a:pt x="87" y="283"/>
                    </a:cubicBezTo>
                    <a:cubicBezTo>
                      <a:pt x="87" y="471"/>
                      <a:pt x="87" y="471"/>
                      <a:pt x="87" y="471"/>
                    </a:cubicBezTo>
                    <a:cubicBezTo>
                      <a:pt x="87" y="492"/>
                      <a:pt x="104" y="509"/>
                      <a:pt x="125" y="509"/>
                    </a:cubicBezTo>
                    <a:cubicBezTo>
                      <a:pt x="557" y="509"/>
                      <a:pt x="557" y="509"/>
                      <a:pt x="557" y="509"/>
                    </a:cubicBezTo>
                    <a:cubicBezTo>
                      <a:pt x="578" y="509"/>
                      <a:pt x="596" y="492"/>
                      <a:pt x="596" y="471"/>
                    </a:cubicBezTo>
                    <a:cubicBezTo>
                      <a:pt x="596" y="283"/>
                      <a:pt x="596" y="283"/>
                      <a:pt x="596" y="283"/>
                    </a:cubicBezTo>
                    <a:cubicBezTo>
                      <a:pt x="683" y="283"/>
                      <a:pt x="683" y="283"/>
                      <a:pt x="683" y="283"/>
                    </a:cubicBezTo>
                    <a:lnTo>
                      <a:pt x="683" y="221"/>
                    </a:lnTo>
                    <a:close/>
                    <a:moveTo>
                      <a:pt x="21" y="262"/>
                    </a:moveTo>
                    <a:cubicBezTo>
                      <a:pt x="21" y="241"/>
                      <a:pt x="21" y="241"/>
                      <a:pt x="21" y="241"/>
                    </a:cubicBezTo>
                    <a:cubicBezTo>
                      <a:pt x="87" y="241"/>
                      <a:pt x="87" y="241"/>
                      <a:pt x="87" y="241"/>
                    </a:cubicBezTo>
                    <a:cubicBezTo>
                      <a:pt x="87" y="262"/>
                      <a:pt x="87" y="262"/>
                      <a:pt x="87" y="262"/>
                    </a:cubicBezTo>
                    <a:lnTo>
                      <a:pt x="21" y="262"/>
                    </a:lnTo>
                    <a:close/>
                    <a:moveTo>
                      <a:pt x="575" y="471"/>
                    </a:moveTo>
                    <a:cubicBezTo>
                      <a:pt x="575" y="480"/>
                      <a:pt x="567" y="488"/>
                      <a:pt x="557" y="488"/>
                    </a:cubicBezTo>
                    <a:cubicBezTo>
                      <a:pt x="125" y="488"/>
                      <a:pt x="125" y="488"/>
                      <a:pt x="125" y="488"/>
                    </a:cubicBezTo>
                    <a:cubicBezTo>
                      <a:pt x="116" y="488"/>
                      <a:pt x="108" y="480"/>
                      <a:pt x="108" y="471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29"/>
                      <a:pt x="116" y="21"/>
                      <a:pt x="125" y="21"/>
                    </a:cubicBezTo>
                    <a:cubicBezTo>
                      <a:pt x="557" y="21"/>
                      <a:pt x="557" y="21"/>
                      <a:pt x="557" y="21"/>
                    </a:cubicBezTo>
                    <a:cubicBezTo>
                      <a:pt x="567" y="21"/>
                      <a:pt x="575" y="29"/>
                      <a:pt x="575" y="39"/>
                    </a:cubicBezTo>
                    <a:lnTo>
                      <a:pt x="575" y="471"/>
                    </a:lnTo>
                    <a:close/>
                    <a:moveTo>
                      <a:pt x="662" y="262"/>
                    </a:moveTo>
                    <a:cubicBezTo>
                      <a:pt x="596" y="262"/>
                      <a:pt x="596" y="262"/>
                      <a:pt x="596" y="262"/>
                    </a:cubicBezTo>
                    <a:cubicBezTo>
                      <a:pt x="596" y="241"/>
                      <a:pt x="596" y="241"/>
                      <a:pt x="596" y="241"/>
                    </a:cubicBezTo>
                    <a:cubicBezTo>
                      <a:pt x="662" y="241"/>
                      <a:pt x="662" y="241"/>
                      <a:pt x="662" y="241"/>
                    </a:cubicBezTo>
                    <a:lnTo>
                      <a:pt x="662" y="26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104" name="Freeform 33"/>
              <p:cNvSpPr>
                <a:spLocks noEditPoints="1"/>
              </p:cNvSpPr>
              <p:nvPr/>
            </p:nvSpPr>
            <p:spPr bwMode="auto">
              <a:xfrm>
                <a:off x="9299575" y="1371600"/>
                <a:ext cx="20638" cy="20637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9" y="10"/>
                  </a:cxn>
                  <a:cxn ang="0">
                    <a:pos x="0" y="32"/>
                  </a:cxn>
                  <a:cxn ang="0">
                    <a:pos x="9" y="54"/>
                  </a:cxn>
                  <a:cxn ang="0">
                    <a:pos x="32" y="63"/>
                  </a:cxn>
                  <a:cxn ang="0">
                    <a:pos x="54" y="54"/>
                  </a:cxn>
                  <a:cxn ang="0">
                    <a:pos x="54" y="10"/>
                  </a:cxn>
                  <a:cxn ang="0">
                    <a:pos x="32" y="0"/>
                  </a:cxn>
                  <a:cxn ang="0">
                    <a:pos x="39" y="39"/>
                  </a:cxn>
                  <a:cxn ang="0">
                    <a:pos x="24" y="39"/>
                  </a:cxn>
                  <a:cxn ang="0">
                    <a:pos x="21" y="32"/>
                  </a:cxn>
                  <a:cxn ang="0">
                    <a:pos x="24" y="24"/>
                  </a:cxn>
                  <a:cxn ang="0">
                    <a:pos x="32" y="21"/>
                  </a:cxn>
                  <a:cxn ang="0">
                    <a:pos x="39" y="24"/>
                  </a:cxn>
                  <a:cxn ang="0">
                    <a:pos x="39" y="39"/>
                  </a:cxn>
                </a:cxnLst>
                <a:rect l="0" t="0" r="r" b="b"/>
                <a:pathLst>
                  <a:path w="66" h="63">
                    <a:moveTo>
                      <a:pt x="32" y="0"/>
                    </a:moveTo>
                    <a:cubicBezTo>
                      <a:pt x="23" y="0"/>
                      <a:pt x="15" y="4"/>
                      <a:pt x="9" y="10"/>
                    </a:cubicBezTo>
                    <a:cubicBezTo>
                      <a:pt x="3" y="16"/>
                      <a:pt x="0" y="23"/>
                      <a:pt x="0" y="32"/>
                    </a:cubicBezTo>
                    <a:cubicBezTo>
                      <a:pt x="0" y="40"/>
                      <a:pt x="3" y="48"/>
                      <a:pt x="9" y="54"/>
                    </a:cubicBezTo>
                    <a:cubicBezTo>
                      <a:pt x="15" y="60"/>
                      <a:pt x="23" y="63"/>
                      <a:pt x="32" y="63"/>
                    </a:cubicBezTo>
                    <a:cubicBezTo>
                      <a:pt x="40" y="63"/>
                      <a:pt x="48" y="60"/>
                      <a:pt x="54" y="54"/>
                    </a:cubicBezTo>
                    <a:cubicBezTo>
                      <a:pt x="66" y="42"/>
                      <a:pt x="66" y="22"/>
                      <a:pt x="54" y="10"/>
                    </a:cubicBezTo>
                    <a:cubicBezTo>
                      <a:pt x="48" y="4"/>
                      <a:pt x="40" y="0"/>
                      <a:pt x="32" y="0"/>
                    </a:cubicBezTo>
                    <a:close/>
                    <a:moveTo>
                      <a:pt x="39" y="39"/>
                    </a:moveTo>
                    <a:cubicBezTo>
                      <a:pt x="35" y="43"/>
                      <a:pt x="28" y="43"/>
                      <a:pt x="24" y="39"/>
                    </a:cubicBezTo>
                    <a:cubicBezTo>
                      <a:pt x="22" y="37"/>
                      <a:pt x="21" y="35"/>
                      <a:pt x="21" y="32"/>
                    </a:cubicBezTo>
                    <a:cubicBezTo>
                      <a:pt x="21" y="29"/>
                      <a:pt x="22" y="26"/>
                      <a:pt x="24" y="24"/>
                    </a:cubicBezTo>
                    <a:cubicBezTo>
                      <a:pt x="26" y="22"/>
                      <a:pt x="29" y="21"/>
                      <a:pt x="32" y="21"/>
                    </a:cubicBezTo>
                    <a:cubicBezTo>
                      <a:pt x="34" y="21"/>
                      <a:pt x="37" y="22"/>
                      <a:pt x="39" y="24"/>
                    </a:cubicBezTo>
                    <a:cubicBezTo>
                      <a:pt x="43" y="29"/>
                      <a:pt x="43" y="35"/>
                      <a:pt x="39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105" name="Freeform 34"/>
              <p:cNvSpPr>
                <a:spLocks noEditPoints="1"/>
              </p:cNvSpPr>
              <p:nvPr/>
            </p:nvSpPr>
            <p:spPr bwMode="auto">
              <a:xfrm>
                <a:off x="9182100" y="1254125"/>
                <a:ext cx="20638" cy="20637"/>
              </a:xfrm>
              <a:custGeom>
                <a:avLst/>
                <a:gdLst/>
                <a:ahLst/>
                <a:cxnLst>
                  <a:cxn ang="0">
                    <a:pos x="34" y="66"/>
                  </a:cxn>
                  <a:cxn ang="0">
                    <a:pos x="56" y="57"/>
                  </a:cxn>
                  <a:cxn ang="0">
                    <a:pos x="66" y="34"/>
                  </a:cxn>
                  <a:cxn ang="0">
                    <a:pos x="56" y="12"/>
                  </a:cxn>
                  <a:cxn ang="0">
                    <a:pos x="12" y="12"/>
                  </a:cxn>
                  <a:cxn ang="0">
                    <a:pos x="12" y="57"/>
                  </a:cxn>
                  <a:cxn ang="0">
                    <a:pos x="34" y="66"/>
                  </a:cxn>
                  <a:cxn ang="0">
                    <a:pos x="27" y="27"/>
                  </a:cxn>
                  <a:cxn ang="0">
                    <a:pos x="34" y="24"/>
                  </a:cxn>
                  <a:cxn ang="0">
                    <a:pos x="42" y="27"/>
                  </a:cxn>
                  <a:cxn ang="0">
                    <a:pos x="45" y="34"/>
                  </a:cxn>
                  <a:cxn ang="0">
                    <a:pos x="42" y="42"/>
                  </a:cxn>
                  <a:cxn ang="0">
                    <a:pos x="34" y="45"/>
                  </a:cxn>
                  <a:cxn ang="0">
                    <a:pos x="27" y="42"/>
                  </a:cxn>
                  <a:cxn ang="0">
                    <a:pos x="27" y="27"/>
                  </a:cxn>
                </a:cxnLst>
                <a:rect l="0" t="0" r="r" b="b"/>
                <a:pathLst>
                  <a:path w="66" h="66">
                    <a:moveTo>
                      <a:pt x="34" y="66"/>
                    </a:moveTo>
                    <a:cubicBezTo>
                      <a:pt x="43" y="66"/>
                      <a:pt x="50" y="63"/>
                      <a:pt x="56" y="57"/>
                    </a:cubicBezTo>
                    <a:cubicBezTo>
                      <a:pt x="62" y="51"/>
                      <a:pt x="66" y="43"/>
                      <a:pt x="66" y="34"/>
                    </a:cubicBezTo>
                    <a:cubicBezTo>
                      <a:pt x="66" y="26"/>
                      <a:pt x="62" y="18"/>
                      <a:pt x="56" y="12"/>
                    </a:cubicBezTo>
                    <a:cubicBezTo>
                      <a:pt x="44" y="0"/>
                      <a:pt x="24" y="0"/>
                      <a:pt x="12" y="12"/>
                    </a:cubicBezTo>
                    <a:cubicBezTo>
                      <a:pt x="0" y="25"/>
                      <a:pt x="0" y="44"/>
                      <a:pt x="12" y="57"/>
                    </a:cubicBezTo>
                    <a:cubicBezTo>
                      <a:pt x="18" y="63"/>
                      <a:pt x="26" y="66"/>
                      <a:pt x="34" y="66"/>
                    </a:cubicBezTo>
                    <a:close/>
                    <a:moveTo>
                      <a:pt x="27" y="27"/>
                    </a:moveTo>
                    <a:cubicBezTo>
                      <a:pt x="29" y="25"/>
                      <a:pt x="31" y="24"/>
                      <a:pt x="34" y="24"/>
                    </a:cubicBezTo>
                    <a:cubicBezTo>
                      <a:pt x="37" y="24"/>
                      <a:pt x="40" y="25"/>
                      <a:pt x="42" y="27"/>
                    </a:cubicBezTo>
                    <a:cubicBezTo>
                      <a:pt x="44" y="29"/>
                      <a:pt x="45" y="32"/>
                      <a:pt x="45" y="34"/>
                    </a:cubicBezTo>
                    <a:cubicBezTo>
                      <a:pt x="45" y="37"/>
                      <a:pt x="44" y="40"/>
                      <a:pt x="42" y="42"/>
                    </a:cubicBezTo>
                    <a:cubicBezTo>
                      <a:pt x="40" y="44"/>
                      <a:pt x="37" y="45"/>
                      <a:pt x="34" y="45"/>
                    </a:cubicBezTo>
                    <a:cubicBezTo>
                      <a:pt x="31" y="45"/>
                      <a:pt x="29" y="44"/>
                      <a:pt x="27" y="42"/>
                    </a:cubicBezTo>
                    <a:cubicBezTo>
                      <a:pt x="23" y="38"/>
                      <a:pt x="23" y="31"/>
                      <a:pt x="27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106" name="Freeform 35"/>
              <p:cNvSpPr>
                <a:spLocks noEditPoints="1"/>
              </p:cNvSpPr>
              <p:nvPr/>
            </p:nvSpPr>
            <p:spPr bwMode="auto">
              <a:xfrm>
                <a:off x="9299575" y="1254125"/>
                <a:ext cx="20638" cy="20637"/>
              </a:xfrm>
              <a:custGeom>
                <a:avLst/>
                <a:gdLst/>
                <a:ahLst/>
                <a:cxnLst>
                  <a:cxn ang="0">
                    <a:pos x="32" y="66"/>
                  </a:cxn>
                  <a:cxn ang="0">
                    <a:pos x="54" y="57"/>
                  </a:cxn>
                  <a:cxn ang="0">
                    <a:pos x="54" y="12"/>
                  </a:cxn>
                  <a:cxn ang="0">
                    <a:pos x="9" y="12"/>
                  </a:cxn>
                  <a:cxn ang="0">
                    <a:pos x="0" y="34"/>
                  </a:cxn>
                  <a:cxn ang="0">
                    <a:pos x="9" y="57"/>
                  </a:cxn>
                  <a:cxn ang="0">
                    <a:pos x="32" y="66"/>
                  </a:cxn>
                  <a:cxn ang="0">
                    <a:pos x="24" y="27"/>
                  </a:cxn>
                  <a:cxn ang="0">
                    <a:pos x="32" y="24"/>
                  </a:cxn>
                  <a:cxn ang="0">
                    <a:pos x="39" y="27"/>
                  </a:cxn>
                  <a:cxn ang="0">
                    <a:pos x="39" y="42"/>
                  </a:cxn>
                  <a:cxn ang="0">
                    <a:pos x="32" y="45"/>
                  </a:cxn>
                  <a:cxn ang="0">
                    <a:pos x="24" y="42"/>
                  </a:cxn>
                  <a:cxn ang="0">
                    <a:pos x="21" y="34"/>
                  </a:cxn>
                  <a:cxn ang="0">
                    <a:pos x="24" y="27"/>
                  </a:cxn>
                </a:cxnLst>
                <a:rect l="0" t="0" r="r" b="b"/>
                <a:pathLst>
                  <a:path w="66" h="66">
                    <a:moveTo>
                      <a:pt x="32" y="66"/>
                    </a:moveTo>
                    <a:cubicBezTo>
                      <a:pt x="40" y="66"/>
                      <a:pt x="48" y="63"/>
                      <a:pt x="54" y="57"/>
                    </a:cubicBezTo>
                    <a:cubicBezTo>
                      <a:pt x="66" y="44"/>
                      <a:pt x="66" y="25"/>
                      <a:pt x="54" y="12"/>
                    </a:cubicBezTo>
                    <a:cubicBezTo>
                      <a:pt x="41" y="0"/>
                      <a:pt x="22" y="0"/>
                      <a:pt x="9" y="12"/>
                    </a:cubicBezTo>
                    <a:cubicBezTo>
                      <a:pt x="3" y="18"/>
                      <a:pt x="0" y="26"/>
                      <a:pt x="0" y="34"/>
                    </a:cubicBezTo>
                    <a:cubicBezTo>
                      <a:pt x="0" y="43"/>
                      <a:pt x="3" y="51"/>
                      <a:pt x="9" y="57"/>
                    </a:cubicBezTo>
                    <a:cubicBezTo>
                      <a:pt x="15" y="63"/>
                      <a:pt x="23" y="66"/>
                      <a:pt x="32" y="66"/>
                    </a:cubicBezTo>
                    <a:close/>
                    <a:moveTo>
                      <a:pt x="24" y="27"/>
                    </a:moveTo>
                    <a:cubicBezTo>
                      <a:pt x="26" y="25"/>
                      <a:pt x="29" y="24"/>
                      <a:pt x="32" y="24"/>
                    </a:cubicBezTo>
                    <a:cubicBezTo>
                      <a:pt x="34" y="24"/>
                      <a:pt x="37" y="25"/>
                      <a:pt x="39" y="27"/>
                    </a:cubicBezTo>
                    <a:cubicBezTo>
                      <a:pt x="43" y="31"/>
                      <a:pt x="43" y="38"/>
                      <a:pt x="39" y="42"/>
                    </a:cubicBezTo>
                    <a:cubicBezTo>
                      <a:pt x="37" y="44"/>
                      <a:pt x="34" y="45"/>
                      <a:pt x="32" y="45"/>
                    </a:cubicBezTo>
                    <a:cubicBezTo>
                      <a:pt x="29" y="45"/>
                      <a:pt x="26" y="44"/>
                      <a:pt x="24" y="42"/>
                    </a:cubicBezTo>
                    <a:cubicBezTo>
                      <a:pt x="22" y="40"/>
                      <a:pt x="21" y="37"/>
                      <a:pt x="21" y="34"/>
                    </a:cubicBezTo>
                    <a:cubicBezTo>
                      <a:pt x="21" y="32"/>
                      <a:pt x="22" y="29"/>
                      <a:pt x="24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107" name="Freeform 36"/>
              <p:cNvSpPr>
                <a:spLocks noEditPoints="1"/>
              </p:cNvSpPr>
              <p:nvPr/>
            </p:nvSpPr>
            <p:spPr bwMode="auto">
              <a:xfrm>
                <a:off x="9182100" y="1371600"/>
                <a:ext cx="20638" cy="20637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12" y="10"/>
                  </a:cxn>
                  <a:cxn ang="0">
                    <a:pos x="12" y="54"/>
                  </a:cxn>
                  <a:cxn ang="0">
                    <a:pos x="34" y="63"/>
                  </a:cxn>
                  <a:cxn ang="0">
                    <a:pos x="56" y="54"/>
                  </a:cxn>
                  <a:cxn ang="0">
                    <a:pos x="66" y="32"/>
                  </a:cxn>
                  <a:cxn ang="0">
                    <a:pos x="56" y="10"/>
                  </a:cxn>
                  <a:cxn ang="0">
                    <a:pos x="34" y="0"/>
                  </a:cxn>
                  <a:cxn ang="0">
                    <a:pos x="42" y="39"/>
                  </a:cxn>
                  <a:cxn ang="0">
                    <a:pos x="27" y="39"/>
                  </a:cxn>
                  <a:cxn ang="0">
                    <a:pos x="27" y="24"/>
                  </a:cxn>
                  <a:cxn ang="0">
                    <a:pos x="34" y="21"/>
                  </a:cxn>
                  <a:cxn ang="0">
                    <a:pos x="42" y="24"/>
                  </a:cxn>
                  <a:cxn ang="0">
                    <a:pos x="45" y="32"/>
                  </a:cxn>
                  <a:cxn ang="0">
                    <a:pos x="42" y="39"/>
                  </a:cxn>
                </a:cxnLst>
                <a:rect l="0" t="0" r="r" b="b"/>
                <a:pathLst>
                  <a:path w="66" h="63">
                    <a:moveTo>
                      <a:pt x="34" y="0"/>
                    </a:moveTo>
                    <a:cubicBezTo>
                      <a:pt x="26" y="0"/>
                      <a:pt x="18" y="4"/>
                      <a:pt x="12" y="10"/>
                    </a:cubicBezTo>
                    <a:cubicBezTo>
                      <a:pt x="0" y="22"/>
                      <a:pt x="0" y="42"/>
                      <a:pt x="12" y="54"/>
                    </a:cubicBezTo>
                    <a:cubicBezTo>
                      <a:pt x="18" y="60"/>
                      <a:pt x="26" y="63"/>
                      <a:pt x="34" y="63"/>
                    </a:cubicBezTo>
                    <a:cubicBezTo>
                      <a:pt x="42" y="63"/>
                      <a:pt x="50" y="60"/>
                      <a:pt x="56" y="54"/>
                    </a:cubicBezTo>
                    <a:cubicBezTo>
                      <a:pt x="62" y="48"/>
                      <a:pt x="66" y="40"/>
                      <a:pt x="66" y="32"/>
                    </a:cubicBezTo>
                    <a:cubicBezTo>
                      <a:pt x="66" y="23"/>
                      <a:pt x="62" y="16"/>
                      <a:pt x="56" y="10"/>
                    </a:cubicBezTo>
                    <a:cubicBezTo>
                      <a:pt x="50" y="4"/>
                      <a:pt x="43" y="0"/>
                      <a:pt x="34" y="0"/>
                    </a:cubicBezTo>
                    <a:close/>
                    <a:moveTo>
                      <a:pt x="42" y="39"/>
                    </a:moveTo>
                    <a:cubicBezTo>
                      <a:pt x="37" y="43"/>
                      <a:pt x="31" y="43"/>
                      <a:pt x="27" y="39"/>
                    </a:cubicBezTo>
                    <a:cubicBezTo>
                      <a:pt x="23" y="35"/>
                      <a:pt x="23" y="29"/>
                      <a:pt x="27" y="24"/>
                    </a:cubicBezTo>
                    <a:cubicBezTo>
                      <a:pt x="29" y="22"/>
                      <a:pt x="31" y="21"/>
                      <a:pt x="34" y="21"/>
                    </a:cubicBezTo>
                    <a:cubicBezTo>
                      <a:pt x="37" y="21"/>
                      <a:pt x="40" y="22"/>
                      <a:pt x="42" y="24"/>
                    </a:cubicBezTo>
                    <a:cubicBezTo>
                      <a:pt x="44" y="26"/>
                      <a:pt x="45" y="29"/>
                      <a:pt x="45" y="32"/>
                    </a:cubicBezTo>
                    <a:cubicBezTo>
                      <a:pt x="45" y="35"/>
                      <a:pt x="44" y="37"/>
                      <a:pt x="42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108" name="Freeform 37"/>
              <p:cNvSpPr>
                <a:spLocks noEditPoints="1"/>
              </p:cNvSpPr>
              <p:nvPr/>
            </p:nvSpPr>
            <p:spPr bwMode="auto">
              <a:xfrm>
                <a:off x="9186863" y="1258888"/>
                <a:ext cx="128588" cy="128587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0" y="206"/>
                  </a:cxn>
                  <a:cxn ang="0">
                    <a:pos x="205" y="411"/>
                  </a:cxn>
                  <a:cxn ang="0">
                    <a:pos x="411" y="206"/>
                  </a:cxn>
                  <a:cxn ang="0">
                    <a:pos x="205" y="0"/>
                  </a:cxn>
                  <a:cxn ang="0">
                    <a:pos x="355" y="98"/>
                  </a:cxn>
                  <a:cxn ang="0">
                    <a:pos x="233" y="98"/>
                  </a:cxn>
                  <a:cxn ang="0">
                    <a:pos x="233" y="119"/>
                  </a:cxn>
                  <a:cxn ang="0">
                    <a:pos x="368" y="119"/>
                  </a:cxn>
                  <a:cxn ang="0">
                    <a:pos x="390" y="195"/>
                  </a:cxn>
                  <a:cxn ang="0">
                    <a:pos x="269" y="195"/>
                  </a:cxn>
                  <a:cxn ang="0">
                    <a:pos x="216" y="142"/>
                  </a:cxn>
                  <a:cxn ang="0">
                    <a:pos x="216" y="21"/>
                  </a:cxn>
                  <a:cxn ang="0">
                    <a:pos x="355" y="98"/>
                  </a:cxn>
                  <a:cxn ang="0">
                    <a:pos x="21" y="216"/>
                  </a:cxn>
                  <a:cxn ang="0">
                    <a:pos x="123" y="216"/>
                  </a:cxn>
                  <a:cxn ang="0">
                    <a:pos x="123" y="195"/>
                  </a:cxn>
                  <a:cxn ang="0">
                    <a:pos x="21" y="195"/>
                  </a:cxn>
                  <a:cxn ang="0">
                    <a:pos x="43" y="119"/>
                  </a:cxn>
                  <a:cxn ang="0">
                    <a:pos x="195" y="119"/>
                  </a:cxn>
                  <a:cxn ang="0">
                    <a:pos x="195" y="142"/>
                  </a:cxn>
                  <a:cxn ang="0">
                    <a:pos x="141" y="206"/>
                  </a:cxn>
                  <a:cxn ang="0">
                    <a:pos x="195" y="270"/>
                  </a:cxn>
                  <a:cxn ang="0">
                    <a:pos x="195" y="293"/>
                  </a:cxn>
                  <a:cxn ang="0">
                    <a:pos x="43" y="293"/>
                  </a:cxn>
                  <a:cxn ang="0">
                    <a:pos x="21" y="216"/>
                  </a:cxn>
                  <a:cxn ang="0">
                    <a:pos x="205" y="250"/>
                  </a:cxn>
                  <a:cxn ang="0">
                    <a:pos x="161" y="206"/>
                  </a:cxn>
                  <a:cxn ang="0">
                    <a:pos x="205" y="162"/>
                  </a:cxn>
                  <a:cxn ang="0">
                    <a:pos x="249" y="206"/>
                  </a:cxn>
                  <a:cxn ang="0">
                    <a:pos x="205" y="250"/>
                  </a:cxn>
                  <a:cxn ang="0">
                    <a:pos x="195" y="21"/>
                  </a:cxn>
                  <a:cxn ang="0">
                    <a:pos x="195" y="98"/>
                  </a:cxn>
                  <a:cxn ang="0">
                    <a:pos x="56" y="98"/>
                  </a:cxn>
                  <a:cxn ang="0">
                    <a:pos x="195" y="21"/>
                  </a:cxn>
                  <a:cxn ang="0">
                    <a:pos x="56" y="314"/>
                  </a:cxn>
                  <a:cxn ang="0">
                    <a:pos x="195" y="314"/>
                  </a:cxn>
                  <a:cxn ang="0">
                    <a:pos x="195" y="390"/>
                  </a:cxn>
                  <a:cxn ang="0">
                    <a:pos x="56" y="314"/>
                  </a:cxn>
                  <a:cxn ang="0">
                    <a:pos x="216" y="390"/>
                  </a:cxn>
                  <a:cxn ang="0">
                    <a:pos x="216" y="270"/>
                  </a:cxn>
                  <a:cxn ang="0">
                    <a:pos x="269" y="216"/>
                  </a:cxn>
                  <a:cxn ang="0">
                    <a:pos x="390" y="216"/>
                  </a:cxn>
                  <a:cxn ang="0">
                    <a:pos x="368" y="293"/>
                  </a:cxn>
                  <a:cxn ang="0">
                    <a:pos x="233" y="293"/>
                  </a:cxn>
                  <a:cxn ang="0">
                    <a:pos x="233" y="314"/>
                  </a:cxn>
                  <a:cxn ang="0">
                    <a:pos x="355" y="314"/>
                  </a:cxn>
                  <a:cxn ang="0">
                    <a:pos x="216" y="390"/>
                  </a:cxn>
                </a:cxnLst>
                <a:rect l="0" t="0" r="r" b="b"/>
                <a:pathLst>
                  <a:path w="411" h="411">
                    <a:moveTo>
                      <a:pt x="205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19"/>
                      <a:pt x="92" y="411"/>
                      <a:pt x="205" y="411"/>
                    </a:cubicBezTo>
                    <a:cubicBezTo>
                      <a:pt x="319" y="411"/>
                      <a:pt x="411" y="319"/>
                      <a:pt x="411" y="206"/>
                    </a:cubicBezTo>
                    <a:cubicBezTo>
                      <a:pt x="411" y="92"/>
                      <a:pt x="319" y="0"/>
                      <a:pt x="205" y="0"/>
                    </a:cubicBezTo>
                    <a:close/>
                    <a:moveTo>
                      <a:pt x="355" y="98"/>
                    </a:moveTo>
                    <a:cubicBezTo>
                      <a:pt x="233" y="98"/>
                      <a:pt x="233" y="98"/>
                      <a:pt x="233" y="98"/>
                    </a:cubicBezTo>
                    <a:cubicBezTo>
                      <a:pt x="233" y="119"/>
                      <a:pt x="233" y="119"/>
                      <a:pt x="233" y="119"/>
                    </a:cubicBezTo>
                    <a:cubicBezTo>
                      <a:pt x="368" y="119"/>
                      <a:pt x="368" y="119"/>
                      <a:pt x="368" y="119"/>
                    </a:cubicBezTo>
                    <a:cubicBezTo>
                      <a:pt x="380" y="142"/>
                      <a:pt x="388" y="168"/>
                      <a:pt x="390" y="195"/>
                    </a:cubicBezTo>
                    <a:cubicBezTo>
                      <a:pt x="269" y="195"/>
                      <a:pt x="269" y="195"/>
                      <a:pt x="269" y="195"/>
                    </a:cubicBezTo>
                    <a:cubicBezTo>
                      <a:pt x="265" y="168"/>
                      <a:pt x="243" y="146"/>
                      <a:pt x="216" y="142"/>
                    </a:cubicBezTo>
                    <a:cubicBezTo>
                      <a:pt x="216" y="21"/>
                      <a:pt x="216" y="21"/>
                      <a:pt x="216" y="21"/>
                    </a:cubicBezTo>
                    <a:cubicBezTo>
                      <a:pt x="273" y="25"/>
                      <a:pt x="323" y="54"/>
                      <a:pt x="355" y="98"/>
                    </a:cubicBezTo>
                    <a:close/>
                    <a:moveTo>
                      <a:pt x="21" y="216"/>
                    </a:moveTo>
                    <a:cubicBezTo>
                      <a:pt x="123" y="216"/>
                      <a:pt x="123" y="216"/>
                      <a:pt x="123" y="216"/>
                    </a:cubicBezTo>
                    <a:cubicBezTo>
                      <a:pt x="123" y="195"/>
                      <a:pt x="123" y="195"/>
                      <a:pt x="123" y="195"/>
                    </a:cubicBezTo>
                    <a:cubicBezTo>
                      <a:pt x="21" y="195"/>
                      <a:pt x="21" y="195"/>
                      <a:pt x="21" y="195"/>
                    </a:cubicBezTo>
                    <a:cubicBezTo>
                      <a:pt x="23" y="168"/>
                      <a:pt x="30" y="142"/>
                      <a:pt x="43" y="119"/>
                    </a:cubicBezTo>
                    <a:cubicBezTo>
                      <a:pt x="195" y="119"/>
                      <a:pt x="195" y="119"/>
                      <a:pt x="195" y="119"/>
                    </a:cubicBezTo>
                    <a:cubicBezTo>
                      <a:pt x="195" y="142"/>
                      <a:pt x="195" y="142"/>
                      <a:pt x="195" y="142"/>
                    </a:cubicBezTo>
                    <a:cubicBezTo>
                      <a:pt x="164" y="147"/>
                      <a:pt x="141" y="174"/>
                      <a:pt x="141" y="206"/>
                    </a:cubicBezTo>
                    <a:cubicBezTo>
                      <a:pt x="141" y="238"/>
                      <a:pt x="164" y="265"/>
                      <a:pt x="195" y="270"/>
                    </a:cubicBezTo>
                    <a:cubicBezTo>
                      <a:pt x="195" y="293"/>
                      <a:pt x="195" y="293"/>
                      <a:pt x="195" y="293"/>
                    </a:cubicBezTo>
                    <a:cubicBezTo>
                      <a:pt x="43" y="293"/>
                      <a:pt x="43" y="293"/>
                      <a:pt x="43" y="293"/>
                    </a:cubicBezTo>
                    <a:cubicBezTo>
                      <a:pt x="30" y="270"/>
                      <a:pt x="23" y="244"/>
                      <a:pt x="21" y="216"/>
                    </a:cubicBezTo>
                    <a:close/>
                    <a:moveTo>
                      <a:pt x="205" y="250"/>
                    </a:moveTo>
                    <a:cubicBezTo>
                      <a:pt x="181" y="250"/>
                      <a:pt x="161" y="230"/>
                      <a:pt x="161" y="206"/>
                    </a:cubicBezTo>
                    <a:cubicBezTo>
                      <a:pt x="161" y="181"/>
                      <a:pt x="181" y="162"/>
                      <a:pt x="205" y="162"/>
                    </a:cubicBezTo>
                    <a:cubicBezTo>
                      <a:pt x="230" y="162"/>
                      <a:pt x="249" y="181"/>
                      <a:pt x="249" y="206"/>
                    </a:cubicBezTo>
                    <a:cubicBezTo>
                      <a:pt x="249" y="230"/>
                      <a:pt x="230" y="250"/>
                      <a:pt x="205" y="250"/>
                    </a:cubicBezTo>
                    <a:close/>
                    <a:moveTo>
                      <a:pt x="195" y="21"/>
                    </a:moveTo>
                    <a:cubicBezTo>
                      <a:pt x="195" y="98"/>
                      <a:pt x="195" y="98"/>
                      <a:pt x="195" y="98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87" y="54"/>
                      <a:pt x="138" y="25"/>
                      <a:pt x="195" y="21"/>
                    </a:cubicBezTo>
                    <a:close/>
                    <a:moveTo>
                      <a:pt x="56" y="314"/>
                    </a:moveTo>
                    <a:cubicBezTo>
                      <a:pt x="195" y="314"/>
                      <a:pt x="195" y="314"/>
                      <a:pt x="195" y="314"/>
                    </a:cubicBezTo>
                    <a:cubicBezTo>
                      <a:pt x="195" y="390"/>
                      <a:pt x="195" y="390"/>
                      <a:pt x="195" y="390"/>
                    </a:cubicBezTo>
                    <a:cubicBezTo>
                      <a:pt x="138" y="387"/>
                      <a:pt x="87" y="357"/>
                      <a:pt x="56" y="314"/>
                    </a:cubicBezTo>
                    <a:close/>
                    <a:moveTo>
                      <a:pt x="216" y="390"/>
                    </a:moveTo>
                    <a:cubicBezTo>
                      <a:pt x="216" y="270"/>
                      <a:pt x="216" y="270"/>
                      <a:pt x="216" y="270"/>
                    </a:cubicBezTo>
                    <a:cubicBezTo>
                      <a:pt x="243" y="265"/>
                      <a:pt x="265" y="243"/>
                      <a:pt x="269" y="216"/>
                    </a:cubicBezTo>
                    <a:cubicBezTo>
                      <a:pt x="390" y="216"/>
                      <a:pt x="390" y="216"/>
                      <a:pt x="390" y="216"/>
                    </a:cubicBezTo>
                    <a:cubicBezTo>
                      <a:pt x="388" y="244"/>
                      <a:pt x="380" y="270"/>
                      <a:pt x="368" y="293"/>
                    </a:cubicBezTo>
                    <a:cubicBezTo>
                      <a:pt x="233" y="293"/>
                      <a:pt x="233" y="293"/>
                      <a:pt x="233" y="293"/>
                    </a:cubicBezTo>
                    <a:cubicBezTo>
                      <a:pt x="233" y="314"/>
                      <a:pt x="233" y="314"/>
                      <a:pt x="233" y="314"/>
                    </a:cubicBezTo>
                    <a:cubicBezTo>
                      <a:pt x="355" y="314"/>
                      <a:pt x="355" y="314"/>
                      <a:pt x="355" y="314"/>
                    </a:cubicBezTo>
                    <a:cubicBezTo>
                      <a:pt x="323" y="357"/>
                      <a:pt x="273" y="387"/>
                      <a:pt x="216" y="3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F6E09C-DF27-4F3F-99BD-D8A1F417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22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DF8F6E65-2C89-42F2-9E00-D51D66B4F6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Diapositive think-cell" r:id="rId5" imgW="383" imgH="384" progId="TCLayout.ActiveDocument.1">
                  <p:embed/>
                </p:oleObj>
              </mc:Choice>
              <mc:Fallback>
                <p:oleObj name="Diapositive think-cell" r:id="rId5" imgW="383" imgH="384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DF8F6E65-2C89-42F2-9E00-D51D66B4F6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4D02DEB-AC48-4907-B7A2-A6A1C25AD0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70">
              <a:spcBef>
                <a:spcPct val="0"/>
              </a:spcBef>
              <a:spcAft>
                <a:spcPct val="0"/>
              </a:spcAft>
            </a:pPr>
            <a:endParaRPr lang="en-US" sz="2667" b="1" dirty="0">
              <a:solidFill>
                <a:prstClr val="white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26" name="Forme libre 25"/>
          <p:cNvSpPr/>
          <p:nvPr/>
        </p:nvSpPr>
        <p:spPr>
          <a:xfrm rot="5400000">
            <a:off x="788338" y="4239688"/>
            <a:ext cx="749911" cy="1062397"/>
          </a:xfrm>
          <a:custGeom>
            <a:avLst/>
            <a:gdLst>
              <a:gd name="connsiteX0" fmla="*/ 297872 w 297872"/>
              <a:gd name="connsiteY0" fmla="*/ 381000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81000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66641 w 297872"/>
              <a:gd name="connsiteY3" fmla="*/ 302355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2909455"/>
              <a:gd name="connsiteX1" fmla="*/ 152400 w 297872"/>
              <a:gd name="connsiteY1" fmla="*/ 0 h 2909455"/>
              <a:gd name="connsiteX2" fmla="*/ 0 w 297872"/>
              <a:gd name="connsiteY2" fmla="*/ 263237 h 2909455"/>
              <a:gd name="connsiteX3" fmla="*/ 66641 w 297872"/>
              <a:gd name="connsiteY3" fmla="*/ 302355 h 2909455"/>
              <a:gd name="connsiteX4" fmla="*/ 66641 w 297872"/>
              <a:gd name="connsiteY4" fmla="*/ 2909455 h 2909455"/>
              <a:gd name="connsiteX5" fmla="*/ 224869 w 297872"/>
              <a:gd name="connsiteY5" fmla="*/ 733011 h 2909455"/>
              <a:gd name="connsiteX6" fmla="*/ 219041 w 297872"/>
              <a:gd name="connsiteY6" fmla="*/ 367146 h 2909455"/>
              <a:gd name="connsiteX7" fmla="*/ 297872 w 297872"/>
              <a:gd name="connsiteY7" fmla="*/ 398114 h 2909455"/>
              <a:gd name="connsiteX0" fmla="*/ 297872 w 297872"/>
              <a:gd name="connsiteY0" fmla="*/ 533321 h 1305780"/>
              <a:gd name="connsiteX1" fmla="*/ 152400 w 297872"/>
              <a:gd name="connsiteY1" fmla="*/ 135207 h 1305780"/>
              <a:gd name="connsiteX2" fmla="*/ 0 w 297872"/>
              <a:gd name="connsiteY2" fmla="*/ 398444 h 1305780"/>
              <a:gd name="connsiteX3" fmla="*/ 66641 w 297872"/>
              <a:gd name="connsiteY3" fmla="*/ 437562 h 1305780"/>
              <a:gd name="connsiteX4" fmla="*/ 67707 w 297872"/>
              <a:gd name="connsiteY4" fmla="*/ 868218 h 1305780"/>
              <a:gd name="connsiteX5" fmla="*/ 224869 w 297872"/>
              <a:gd name="connsiteY5" fmla="*/ 868218 h 1305780"/>
              <a:gd name="connsiteX6" fmla="*/ 219041 w 297872"/>
              <a:gd name="connsiteY6" fmla="*/ 502353 h 1305780"/>
              <a:gd name="connsiteX7" fmla="*/ 297872 w 297872"/>
              <a:gd name="connsiteY7" fmla="*/ 533321 h 1305780"/>
              <a:gd name="connsiteX0" fmla="*/ 297872 w 297872"/>
              <a:gd name="connsiteY0" fmla="*/ 398114 h 733011"/>
              <a:gd name="connsiteX1" fmla="*/ 152400 w 297872"/>
              <a:gd name="connsiteY1" fmla="*/ 0 h 733011"/>
              <a:gd name="connsiteX2" fmla="*/ 0 w 297872"/>
              <a:gd name="connsiteY2" fmla="*/ 263237 h 733011"/>
              <a:gd name="connsiteX3" fmla="*/ 66641 w 297872"/>
              <a:gd name="connsiteY3" fmla="*/ 302355 h 733011"/>
              <a:gd name="connsiteX4" fmla="*/ 63904 w 297872"/>
              <a:gd name="connsiteY4" fmla="*/ 591925 h 733011"/>
              <a:gd name="connsiteX5" fmla="*/ 67707 w 297872"/>
              <a:gd name="connsiteY5" fmla="*/ 733011 h 733011"/>
              <a:gd name="connsiteX6" fmla="*/ 224869 w 297872"/>
              <a:gd name="connsiteY6" fmla="*/ 733011 h 733011"/>
              <a:gd name="connsiteX7" fmla="*/ 219041 w 297872"/>
              <a:gd name="connsiteY7" fmla="*/ 367146 h 733011"/>
              <a:gd name="connsiteX8" fmla="*/ 297872 w 297872"/>
              <a:gd name="connsiteY8" fmla="*/ 398114 h 733011"/>
              <a:gd name="connsiteX0" fmla="*/ 581047 w 581047"/>
              <a:gd name="connsiteY0" fmla="*/ 398114 h 734192"/>
              <a:gd name="connsiteX1" fmla="*/ 435575 w 581047"/>
              <a:gd name="connsiteY1" fmla="*/ 0 h 734192"/>
              <a:gd name="connsiteX2" fmla="*/ 283175 w 581047"/>
              <a:gd name="connsiteY2" fmla="*/ 263237 h 734192"/>
              <a:gd name="connsiteX3" fmla="*/ 349816 w 581047"/>
              <a:gd name="connsiteY3" fmla="*/ 302355 h 734192"/>
              <a:gd name="connsiteX4" fmla="*/ 347079 w 581047"/>
              <a:gd name="connsiteY4" fmla="*/ 591925 h 734192"/>
              <a:gd name="connsiteX5" fmla="*/ 26827 w 581047"/>
              <a:gd name="connsiteY5" fmla="*/ 734192 h 734192"/>
              <a:gd name="connsiteX6" fmla="*/ 508044 w 581047"/>
              <a:gd name="connsiteY6" fmla="*/ 733011 h 734192"/>
              <a:gd name="connsiteX7" fmla="*/ 502216 w 581047"/>
              <a:gd name="connsiteY7" fmla="*/ 367146 h 734192"/>
              <a:gd name="connsiteX8" fmla="*/ 581047 w 581047"/>
              <a:gd name="connsiteY8" fmla="*/ 398114 h 734192"/>
              <a:gd name="connsiteX0" fmla="*/ 586424 w 586424"/>
              <a:gd name="connsiteY0" fmla="*/ 398114 h 734192"/>
              <a:gd name="connsiteX1" fmla="*/ 440952 w 586424"/>
              <a:gd name="connsiteY1" fmla="*/ 0 h 734192"/>
              <a:gd name="connsiteX2" fmla="*/ 288552 w 586424"/>
              <a:gd name="connsiteY2" fmla="*/ 263237 h 734192"/>
              <a:gd name="connsiteX3" fmla="*/ 355193 w 586424"/>
              <a:gd name="connsiteY3" fmla="*/ 302355 h 734192"/>
              <a:gd name="connsiteX4" fmla="*/ 352456 w 586424"/>
              <a:gd name="connsiteY4" fmla="*/ 591925 h 734192"/>
              <a:gd name="connsiteX5" fmla="*/ 32204 w 586424"/>
              <a:gd name="connsiteY5" fmla="*/ 734192 h 734192"/>
              <a:gd name="connsiteX6" fmla="*/ 513421 w 586424"/>
              <a:gd name="connsiteY6" fmla="*/ 733011 h 734192"/>
              <a:gd name="connsiteX7" fmla="*/ 507593 w 586424"/>
              <a:gd name="connsiteY7" fmla="*/ 367146 h 734192"/>
              <a:gd name="connsiteX8" fmla="*/ 586424 w 586424"/>
              <a:gd name="connsiteY8" fmla="*/ 398114 h 734192"/>
              <a:gd name="connsiteX0" fmla="*/ 599138 w 599138"/>
              <a:gd name="connsiteY0" fmla="*/ 398114 h 734192"/>
              <a:gd name="connsiteX1" fmla="*/ 453666 w 599138"/>
              <a:gd name="connsiteY1" fmla="*/ 0 h 734192"/>
              <a:gd name="connsiteX2" fmla="*/ 301266 w 599138"/>
              <a:gd name="connsiteY2" fmla="*/ 263237 h 734192"/>
              <a:gd name="connsiteX3" fmla="*/ 367907 w 599138"/>
              <a:gd name="connsiteY3" fmla="*/ 302355 h 734192"/>
              <a:gd name="connsiteX4" fmla="*/ 365170 w 599138"/>
              <a:gd name="connsiteY4" fmla="*/ 591925 h 734192"/>
              <a:gd name="connsiteX5" fmla="*/ 256627 w 599138"/>
              <a:gd name="connsiteY5" fmla="*/ 649510 h 734192"/>
              <a:gd name="connsiteX6" fmla="*/ 44918 w 599138"/>
              <a:gd name="connsiteY6" fmla="*/ 734192 h 734192"/>
              <a:gd name="connsiteX7" fmla="*/ 526135 w 599138"/>
              <a:gd name="connsiteY7" fmla="*/ 733011 h 734192"/>
              <a:gd name="connsiteX8" fmla="*/ 520307 w 599138"/>
              <a:gd name="connsiteY8" fmla="*/ 367146 h 734192"/>
              <a:gd name="connsiteX9" fmla="*/ 599138 w 599138"/>
              <a:gd name="connsiteY9" fmla="*/ 398114 h 734192"/>
              <a:gd name="connsiteX0" fmla="*/ 607594 w 607594"/>
              <a:gd name="connsiteY0" fmla="*/ 398114 h 734192"/>
              <a:gd name="connsiteX1" fmla="*/ 462122 w 607594"/>
              <a:gd name="connsiteY1" fmla="*/ 0 h 734192"/>
              <a:gd name="connsiteX2" fmla="*/ 309722 w 607594"/>
              <a:gd name="connsiteY2" fmla="*/ 263237 h 734192"/>
              <a:gd name="connsiteX3" fmla="*/ 376363 w 607594"/>
              <a:gd name="connsiteY3" fmla="*/ 302355 h 734192"/>
              <a:gd name="connsiteX4" fmla="*/ 373626 w 607594"/>
              <a:gd name="connsiteY4" fmla="*/ 591925 h 734192"/>
              <a:gd name="connsiteX5" fmla="*/ 53375 w 607594"/>
              <a:gd name="connsiteY5" fmla="*/ 587915 h 734192"/>
              <a:gd name="connsiteX6" fmla="*/ 53374 w 607594"/>
              <a:gd name="connsiteY6" fmla="*/ 734192 h 734192"/>
              <a:gd name="connsiteX7" fmla="*/ 534591 w 607594"/>
              <a:gd name="connsiteY7" fmla="*/ 733011 h 734192"/>
              <a:gd name="connsiteX8" fmla="*/ 528763 w 607594"/>
              <a:gd name="connsiteY8" fmla="*/ 367146 h 734192"/>
              <a:gd name="connsiteX9" fmla="*/ 607594 w 607594"/>
              <a:gd name="connsiteY9" fmla="*/ 398114 h 734192"/>
              <a:gd name="connsiteX0" fmla="*/ 599138 w 599138"/>
              <a:gd name="connsiteY0" fmla="*/ 398114 h 734192"/>
              <a:gd name="connsiteX1" fmla="*/ 453666 w 599138"/>
              <a:gd name="connsiteY1" fmla="*/ 0 h 734192"/>
              <a:gd name="connsiteX2" fmla="*/ 301266 w 599138"/>
              <a:gd name="connsiteY2" fmla="*/ 263237 h 734192"/>
              <a:gd name="connsiteX3" fmla="*/ 367907 w 599138"/>
              <a:gd name="connsiteY3" fmla="*/ 302355 h 734192"/>
              <a:gd name="connsiteX4" fmla="*/ 365170 w 599138"/>
              <a:gd name="connsiteY4" fmla="*/ 591925 h 734192"/>
              <a:gd name="connsiteX5" fmla="*/ 44919 w 599138"/>
              <a:gd name="connsiteY5" fmla="*/ 587915 h 734192"/>
              <a:gd name="connsiteX6" fmla="*/ 44918 w 599138"/>
              <a:gd name="connsiteY6" fmla="*/ 734192 h 734192"/>
              <a:gd name="connsiteX7" fmla="*/ 526135 w 599138"/>
              <a:gd name="connsiteY7" fmla="*/ 733011 h 734192"/>
              <a:gd name="connsiteX8" fmla="*/ 520307 w 599138"/>
              <a:gd name="connsiteY8" fmla="*/ 367146 h 734192"/>
              <a:gd name="connsiteX9" fmla="*/ 599138 w 599138"/>
              <a:gd name="connsiteY9" fmla="*/ 398114 h 734192"/>
              <a:gd name="connsiteX0" fmla="*/ 599138 w 599138"/>
              <a:gd name="connsiteY0" fmla="*/ 398114 h 734192"/>
              <a:gd name="connsiteX1" fmla="*/ 453666 w 599138"/>
              <a:gd name="connsiteY1" fmla="*/ 0 h 734192"/>
              <a:gd name="connsiteX2" fmla="*/ 301266 w 599138"/>
              <a:gd name="connsiteY2" fmla="*/ 263237 h 734192"/>
              <a:gd name="connsiteX3" fmla="*/ 367907 w 599138"/>
              <a:gd name="connsiteY3" fmla="*/ 302355 h 734192"/>
              <a:gd name="connsiteX4" fmla="*/ 365170 w 599138"/>
              <a:gd name="connsiteY4" fmla="*/ 591925 h 734192"/>
              <a:gd name="connsiteX5" fmla="*/ 44919 w 599138"/>
              <a:gd name="connsiteY5" fmla="*/ 587915 h 734192"/>
              <a:gd name="connsiteX6" fmla="*/ 44918 w 599138"/>
              <a:gd name="connsiteY6" fmla="*/ 734192 h 734192"/>
              <a:gd name="connsiteX7" fmla="*/ 526135 w 599138"/>
              <a:gd name="connsiteY7" fmla="*/ 733011 h 734192"/>
              <a:gd name="connsiteX8" fmla="*/ 520307 w 599138"/>
              <a:gd name="connsiteY8" fmla="*/ 367146 h 734192"/>
              <a:gd name="connsiteX9" fmla="*/ 599138 w 599138"/>
              <a:gd name="connsiteY9" fmla="*/ 398114 h 734192"/>
              <a:gd name="connsiteX0" fmla="*/ 599138 w 599138"/>
              <a:gd name="connsiteY0" fmla="*/ 398114 h 734192"/>
              <a:gd name="connsiteX1" fmla="*/ 453666 w 599138"/>
              <a:gd name="connsiteY1" fmla="*/ 0 h 734192"/>
              <a:gd name="connsiteX2" fmla="*/ 301266 w 599138"/>
              <a:gd name="connsiteY2" fmla="*/ 263237 h 734192"/>
              <a:gd name="connsiteX3" fmla="*/ 367907 w 599138"/>
              <a:gd name="connsiteY3" fmla="*/ 302355 h 734192"/>
              <a:gd name="connsiteX4" fmla="*/ 365170 w 599138"/>
              <a:gd name="connsiteY4" fmla="*/ 591925 h 734192"/>
              <a:gd name="connsiteX5" fmla="*/ 44919 w 599138"/>
              <a:gd name="connsiteY5" fmla="*/ 587915 h 734192"/>
              <a:gd name="connsiteX6" fmla="*/ 44918 w 599138"/>
              <a:gd name="connsiteY6" fmla="*/ 734192 h 734192"/>
              <a:gd name="connsiteX7" fmla="*/ 526135 w 599138"/>
              <a:gd name="connsiteY7" fmla="*/ 733011 h 734192"/>
              <a:gd name="connsiteX8" fmla="*/ 520307 w 599138"/>
              <a:gd name="connsiteY8" fmla="*/ 367146 h 734192"/>
              <a:gd name="connsiteX9" fmla="*/ 599138 w 599138"/>
              <a:gd name="connsiteY9" fmla="*/ 398114 h 734192"/>
              <a:gd name="connsiteX0" fmla="*/ 599138 w 599138"/>
              <a:gd name="connsiteY0" fmla="*/ 398114 h 734192"/>
              <a:gd name="connsiteX1" fmla="*/ 453666 w 599138"/>
              <a:gd name="connsiteY1" fmla="*/ 0 h 734192"/>
              <a:gd name="connsiteX2" fmla="*/ 301266 w 599138"/>
              <a:gd name="connsiteY2" fmla="*/ 263237 h 734192"/>
              <a:gd name="connsiteX3" fmla="*/ 367907 w 599138"/>
              <a:gd name="connsiteY3" fmla="*/ 302355 h 734192"/>
              <a:gd name="connsiteX4" fmla="*/ 365170 w 599138"/>
              <a:gd name="connsiteY4" fmla="*/ 591925 h 734192"/>
              <a:gd name="connsiteX5" fmla="*/ 44919 w 599138"/>
              <a:gd name="connsiteY5" fmla="*/ 587915 h 734192"/>
              <a:gd name="connsiteX6" fmla="*/ 44918 w 599138"/>
              <a:gd name="connsiteY6" fmla="*/ 734192 h 734192"/>
              <a:gd name="connsiteX7" fmla="*/ 526135 w 599138"/>
              <a:gd name="connsiteY7" fmla="*/ 733011 h 734192"/>
              <a:gd name="connsiteX8" fmla="*/ 520307 w 599138"/>
              <a:gd name="connsiteY8" fmla="*/ 367146 h 734192"/>
              <a:gd name="connsiteX9" fmla="*/ 599138 w 599138"/>
              <a:gd name="connsiteY9" fmla="*/ 398114 h 734192"/>
              <a:gd name="connsiteX0" fmla="*/ 599138 w 599138"/>
              <a:gd name="connsiteY0" fmla="*/ 398114 h 734192"/>
              <a:gd name="connsiteX1" fmla="*/ 453666 w 599138"/>
              <a:gd name="connsiteY1" fmla="*/ 0 h 734192"/>
              <a:gd name="connsiteX2" fmla="*/ 301266 w 599138"/>
              <a:gd name="connsiteY2" fmla="*/ 263237 h 734192"/>
              <a:gd name="connsiteX3" fmla="*/ 367907 w 599138"/>
              <a:gd name="connsiteY3" fmla="*/ 302355 h 734192"/>
              <a:gd name="connsiteX4" fmla="*/ 365170 w 599138"/>
              <a:gd name="connsiteY4" fmla="*/ 591925 h 734192"/>
              <a:gd name="connsiteX5" fmla="*/ 44919 w 599138"/>
              <a:gd name="connsiteY5" fmla="*/ 587915 h 734192"/>
              <a:gd name="connsiteX6" fmla="*/ 44918 w 599138"/>
              <a:gd name="connsiteY6" fmla="*/ 734192 h 734192"/>
              <a:gd name="connsiteX7" fmla="*/ 526135 w 599138"/>
              <a:gd name="connsiteY7" fmla="*/ 733011 h 734192"/>
              <a:gd name="connsiteX8" fmla="*/ 520307 w 599138"/>
              <a:gd name="connsiteY8" fmla="*/ 367146 h 734192"/>
              <a:gd name="connsiteX9" fmla="*/ 599138 w 599138"/>
              <a:gd name="connsiteY9" fmla="*/ 398114 h 734192"/>
              <a:gd name="connsiteX0" fmla="*/ 599138 w 599138"/>
              <a:gd name="connsiteY0" fmla="*/ 398114 h 734192"/>
              <a:gd name="connsiteX1" fmla="*/ 453666 w 599138"/>
              <a:gd name="connsiteY1" fmla="*/ 0 h 734192"/>
              <a:gd name="connsiteX2" fmla="*/ 301266 w 599138"/>
              <a:gd name="connsiteY2" fmla="*/ 263237 h 734192"/>
              <a:gd name="connsiteX3" fmla="*/ 367907 w 599138"/>
              <a:gd name="connsiteY3" fmla="*/ 302355 h 734192"/>
              <a:gd name="connsiteX4" fmla="*/ 365170 w 599138"/>
              <a:gd name="connsiteY4" fmla="*/ 591925 h 734192"/>
              <a:gd name="connsiteX5" fmla="*/ 44919 w 599138"/>
              <a:gd name="connsiteY5" fmla="*/ 587915 h 734192"/>
              <a:gd name="connsiteX6" fmla="*/ 44918 w 599138"/>
              <a:gd name="connsiteY6" fmla="*/ 734192 h 734192"/>
              <a:gd name="connsiteX7" fmla="*/ 526135 w 599138"/>
              <a:gd name="connsiteY7" fmla="*/ 733011 h 734192"/>
              <a:gd name="connsiteX8" fmla="*/ 520307 w 599138"/>
              <a:gd name="connsiteY8" fmla="*/ 367146 h 734192"/>
              <a:gd name="connsiteX9" fmla="*/ 599138 w 599138"/>
              <a:gd name="connsiteY9" fmla="*/ 398114 h 734192"/>
              <a:gd name="connsiteX0" fmla="*/ 599138 w 599138"/>
              <a:gd name="connsiteY0" fmla="*/ 398114 h 734192"/>
              <a:gd name="connsiteX1" fmla="*/ 453666 w 599138"/>
              <a:gd name="connsiteY1" fmla="*/ 0 h 734192"/>
              <a:gd name="connsiteX2" fmla="*/ 301266 w 599138"/>
              <a:gd name="connsiteY2" fmla="*/ 263237 h 734192"/>
              <a:gd name="connsiteX3" fmla="*/ 367907 w 599138"/>
              <a:gd name="connsiteY3" fmla="*/ 302355 h 734192"/>
              <a:gd name="connsiteX4" fmla="*/ 365170 w 599138"/>
              <a:gd name="connsiteY4" fmla="*/ 591925 h 734192"/>
              <a:gd name="connsiteX5" fmla="*/ 44919 w 599138"/>
              <a:gd name="connsiteY5" fmla="*/ 587915 h 734192"/>
              <a:gd name="connsiteX6" fmla="*/ 44918 w 599138"/>
              <a:gd name="connsiteY6" fmla="*/ 734192 h 734192"/>
              <a:gd name="connsiteX7" fmla="*/ 526135 w 599138"/>
              <a:gd name="connsiteY7" fmla="*/ 733011 h 734192"/>
              <a:gd name="connsiteX8" fmla="*/ 520307 w 599138"/>
              <a:gd name="connsiteY8" fmla="*/ 367146 h 734192"/>
              <a:gd name="connsiteX9" fmla="*/ 599138 w 599138"/>
              <a:gd name="connsiteY9" fmla="*/ 398114 h 734192"/>
              <a:gd name="connsiteX0" fmla="*/ 563637 w 563637"/>
              <a:gd name="connsiteY0" fmla="*/ 398114 h 734192"/>
              <a:gd name="connsiteX1" fmla="*/ 418165 w 563637"/>
              <a:gd name="connsiteY1" fmla="*/ 0 h 734192"/>
              <a:gd name="connsiteX2" fmla="*/ 265765 w 563637"/>
              <a:gd name="connsiteY2" fmla="*/ 263237 h 734192"/>
              <a:gd name="connsiteX3" fmla="*/ 332406 w 563637"/>
              <a:gd name="connsiteY3" fmla="*/ 302355 h 734192"/>
              <a:gd name="connsiteX4" fmla="*/ 329669 w 563637"/>
              <a:gd name="connsiteY4" fmla="*/ 591925 h 734192"/>
              <a:gd name="connsiteX5" fmla="*/ 9418 w 563637"/>
              <a:gd name="connsiteY5" fmla="*/ 587915 h 734192"/>
              <a:gd name="connsiteX6" fmla="*/ 9417 w 563637"/>
              <a:gd name="connsiteY6" fmla="*/ 734192 h 734192"/>
              <a:gd name="connsiteX7" fmla="*/ 490634 w 563637"/>
              <a:gd name="connsiteY7" fmla="*/ 733011 h 734192"/>
              <a:gd name="connsiteX8" fmla="*/ 484806 w 563637"/>
              <a:gd name="connsiteY8" fmla="*/ 367146 h 734192"/>
              <a:gd name="connsiteX9" fmla="*/ 563637 w 563637"/>
              <a:gd name="connsiteY9" fmla="*/ 398114 h 734192"/>
              <a:gd name="connsiteX0" fmla="*/ 563637 w 563637"/>
              <a:gd name="connsiteY0" fmla="*/ 398114 h 734192"/>
              <a:gd name="connsiteX1" fmla="*/ 418165 w 563637"/>
              <a:gd name="connsiteY1" fmla="*/ 0 h 734192"/>
              <a:gd name="connsiteX2" fmla="*/ 265765 w 563637"/>
              <a:gd name="connsiteY2" fmla="*/ 263237 h 734192"/>
              <a:gd name="connsiteX3" fmla="*/ 332406 w 563637"/>
              <a:gd name="connsiteY3" fmla="*/ 302355 h 734192"/>
              <a:gd name="connsiteX4" fmla="*/ 329669 w 563637"/>
              <a:gd name="connsiteY4" fmla="*/ 591925 h 734192"/>
              <a:gd name="connsiteX5" fmla="*/ 9418 w 563637"/>
              <a:gd name="connsiteY5" fmla="*/ 587915 h 734192"/>
              <a:gd name="connsiteX6" fmla="*/ 9417 w 563637"/>
              <a:gd name="connsiteY6" fmla="*/ 734192 h 734192"/>
              <a:gd name="connsiteX7" fmla="*/ 490634 w 563637"/>
              <a:gd name="connsiteY7" fmla="*/ 733011 h 734192"/>
              <a:gd name="connsiteX8" fmla="*/ 484806 w 563637"/>
              <a:gd name="connsiteY8" fmla="*/ 367146 h 734192"/>
              <a:gd name="connsiteX9" fmla="*/ 563637 w 563637"/>
              <a:gd name="connsiteY9" fmla="*/ 398114 h 734192"/>
              <a:gd name="connsiteX0" fmla="*/ 563637 w 563637"/>
              <a:gd name="connsiteY0" fmla="*/ 398114 h 734192"/>
              <a:gd name="connsiteX1" fmla="*/ 418165 w 563637"/>
              <a:gd name="connsiteY1" fmla="*/ 0 h 734192"/>
              <a:gd name="connsiteX2" fmla="*/ 265765 w 563637"/>
              <a:gd name="connsiteY2" fmla="*/ 263237 h 734192"/>
              <a:gd name="connsiteX3" fmla="*/ 332406 w 563637"/>
              <a:gd name="connsiteY3" fmla="*/ 302355 h 734192"/>
              <a:gd name="connsiteX4" fmla="*/ 329669 w 563637"/>
              <a:gd name="connsiteY4" fmla="*/ 591925 h 734192"/>
              <a:gd name="connsiteX5" fmla="*/ 9418 w 563637"/>
              <a:gd name="connsiteY5" fmla="*/ 587915 h 734192"/>
              <a:gd name="connsiteX6" fmla="*/ 9417 w 563637"/>
              <a:gd name="connsiteY6" fmla="*/ 734192 h 734192"/>
              <a:gd name="connsiteX7" fmla="*/ 490634 w 563637"/>
              <a:gd name="connsiteY7" fmla="*/ 733011 h 734192"/>
              <a:gd name="connsiteX8" fmla="*/ 484806 w 563637"/>
              <a:gd name="connsiteY8" fmla="*/ 367146 h 734192"/>
              <a:gd name="connsiteX9" fmla="*/ 563637 w 563637"/>
              <a:gd name="connsiteY9" fmla="*/ 398114 h 734192"/>
              <a:gd name="connsiteX0" fmla="*/ 563637 w 563637"/>
              <a:gd name="connsiteY0" fmla="*/ 398114 h 734192"/>
              <a:gd name="connsiteX1" fmla="*/ 418165 w 563637"/>
              <a:gd name="connsiteY1" fmla="*/ 0 h 734192"/>
              <a:gd name="connsiteX2" fmla="*/ 265765 w 563637"/>
              <a:gd name="connsiteY2" fmla="*/ 263237 h 734192"/>
              <a:gd name="connsiteX3" fmla="*/ 332406 w 563637"/>
              <a:gd name="connsiteY3" fmla="*/ 302355 h 734192"/>
              <a:gd name="connsiteX4" fmla="*/ 329669 w 563637"/>
              <a:gd name="connsiteY4" fmla="*/ 591925 h 734192"/>
              <a:gd name="connsiteX5" fmla="*/ 9418 w 563637"/>
              <a:gd name="connsiteY5" fmla="*/ 587915 h 734192"/>
              <a:gd name="connsiteX6" fmla="*/ 9417 w 563637"/>
              <a:gd name="connsiteY6" fmla="*/ 734192 h 734192"/>
              <a:gd name="connsiteX7" fmla="*/ 490634 w 563637"/>
              <a:gd name="connsiteY7" fmla="*/ 733011 h 734192"/>
              <a:gd name="connsiteX8" fmla="*/ 484806 w 563637"/>
              <a:gd name="connsiteY8" fmla="*/ 367146 h 734192"/>
              <a:gd name="connsiteX9" fmla="*/ 563637 w 563637"/>
              <a:gd name="connsiteY9" fmla="*/ 398114 h 734192"/>
              <a:gd name="connsiteX0" fmla="*/ 563637 w 563637"/>
              <a:gd name="connsiteY0" fmla="*/ 398114 h 734192"/>
              <a:gd name="connsiteX1" fmla="*/ 418165 w 563637"/>
              <a:gd name="connsiteY1" fmla="*/ 0 h 734192"/>
              <a:gd name="connsiteX2" fmla="*/ 265765 w 563637"/>
              <a:gd name="connsiteY2" fmla="*/ 263237 h 734192"/>
              <a:gd name="connsiteX3" fmla="*/ 332406 w 563637"/>
              <a:gd name="connsiteY3" fmla="*/ 302355 h 734192"/>
              <a:gd name="connsiteX4" fmla="*/ 329669 w 563637"/>
              <a:gd name="connsiteY4" fmla="*/ 591925 h 734192"/>
              <a:gd name="connsiteX5" fmla="*/ 9418 w 563637"/>
              <a:gd name="connsiteY5" fmla="*/ 587915 h 734192"/>
              <a:gd name="connsiteX6" fmla="*/ 9417 w 563637"/>
              <a:gd name="connsiteY6" fmla="*/ 734192 h 734192"/>
              <a:gd name="connsiteX7" fmla="*/ 490634 w 563637"/>
              <a:gd name="connsiteY7" fmla="*/ 733011 h 734192"/>
              <a:gd name="connsiteX8" fmla="*/ 484806 w 563637"/>
              <a:gd name="connsiteY8" fmla="*/ 367146 h 734192"/>
              <a:gd name="connsiteX9" fmla="*/ 563637 w 563637"/>
              <a:gd name="connsiteY9" fmla="*/ 398114 h 734192"/>
              <a:gd name="connsiteX0" fmla="*/ 563637 w 563637"/>
              <a:gd name="connsiteY0" fmla="*/ 398114 h 734192"/>
              <a:gd name="connsiteX1" fmla="*/ 418165 w 563637"/>
              <a:gd name="connsiteY1" fmla="*/ 0 h 734192"/>
              <a:gd name="connsiteX2" fmla="*/ 265765 w 563637"/>
              <a:gd name="connsiteY2" fmla="*/ 263237 h 734192"/>
              <a:gd name="connsiteX3" fmla="*/ 332406 w 563637"/>
              <a:gd name="connsiteY3" fmla="*/ 302355 h 734192"/>
              <a:gd name="connsiteX4" fmla="*/ 339620 w 563637"/>
              <a:gd name="connsiteY4" fmla="*/ 587915 h 734192"/>
              <a:gd name="connsiteX5" fmla="*/ 9418 w 563637"/>
              <a:gd name="connsiteY5" fmla="*/ 587915 h 734192"/>
              <a:gd name="connsiteX6" fmla="*/ 9417 w 563637"/>
              <a:gd name="connsiteY6" fmla="*/ 734192 h 734192"/>
              <a:gd name="connsiteX7" fmla="*/ 490634 w 563637"/>
              <a:gd name="connsiteY7" fmla="*/ 733011 h 734192"/>
              <a:gd name="connsiteX8" fmla="*/ 484806 w 563637"/>
              <a:gd name="connsiteY8" fmla="*/ 367146 h 734192"/>
              <a:gd name="connsiteX9" fmla="*/ 563637 w 563637"/>
              <a:gd name="connsiteY9" fmla="*/ 398114 h 734192"/>
              <a:gd name="connsiteX0" fmla="*/ 562435 w 562435"/>
              <a:gd name="connsiteY0" fmla="*/ 398114 h 734192"/>
              <a:gd name="connsiteX1" fmla="*/ 416963 w 562435"/>
              <a:gd name="connsiteY1" fmla="*/ 0 h 734192"/>
              <a:gd name="connsiteX2" fmla="*/ 264563 w 562435"/>
              <a:gd name="connsiteY2" fmla="*/ 263237 h 734192"/>
              <a:gd name="connsiteX3" fmla="*/ 331204 w 562435"/>
              <a:gd name="connsiteY3" fmla="*/ 302355 h 734192"/>
              <a:gd name="connsiteX4" fmla="*/ 338418 w 562435"/>
              <a:gd name="connsiteY4" fmla="*/ 587915 h 734192"/>
              <a:gd name="connsiteX5" fmla="*/ 8216 w 562435"/>
              <a:gd name="connsiteY5" fmla="*/ 587915 h 734192"/>
              <a:gd name="connsiteX6" fmla="*/ 8215 w 562435"/>
              <a:gd name="connsiteY6" fmla="*/ 734192 h 734192"/>
              <a:gd name="connsiteX7" fmla="*/ 489432 w 562435"/>
              <a:gd name="connsiteY7" fmla="*/ 733011 h 734192"/>
              <a:gd name="connsiteX8" fmla="*/ 483604 w 562435"/>
              <a:gd name="connsiteY8" fmla="*/ 367146 h 734192"/>
              <a:gd name="connsiteX9" fmla="*/ 562435 w 562435"/>
              <a:gd name="connsiteY9" fmla="*/ 398114 h 734192"/>
              <a:gd name="connsiteX0" fmla="*/ 562435 w 562435"/>
              <a:gd name="connsiteY0" fmla="*/ 398114 h 734192"/>
              <a:gd name="connsiteX1" fmla="*/ 416963 w 562435"/>
              <a:gd name="connsiteY1" fmla="*/ 0 h 734192"/>
              <a:gd name="connsiteX2" fmla="*/ 264563 w 562435"/>
              <a:gd name="connsiteY2" fmla="*/ 263237 h 734192"/>
              <a:gd name="connsiteX3" fmla="*/ 331204 w 562435"/>
              <a:gd name="connsiteY3" fmla="*/ 302355 h 734192"/>
              <a:gd name="connsiteX4" fmla="*/ 338418 w 562435"/>
              <a:gd name="connsiteY4" fmla="*/ 587915 h 734192"/>
              <a:gd name="connsiteX5" fmla="*/ 8216 w 562435"/>
              <a:gd name="connsiteY5" fmla="*/ 587915 h 734192"/>
              <a:gd name="connsiteX6" fmla="*/ 8215 w 562435"/>
              <a:gd name="connsiteY6" fmla="*/ 734192 h 734192"/>
              <a:gd name="connsiteX7" fmla="*/ 489432 w 562435"/>
              <a:gd name="connsiteY7" fmla="*/ 733011 h 734192"/>
              <a:gd name="connsiteX8" fmla="*/ 483604 w 562435"/>
              <a:gd name="connsiteY8" fmla="*/ 367146 h 734192"/>
              <a:gd name="connsiteX9" fmla="*/ 562435 w 562435"/>
              <a:gd name="connsiteY9" fmla="*/ 398114 h 734192"/>
              <a:gd name="connsiteX0" fmla="*/ 562435 w 562435"/>
              <a:gd name="connsiteY0" fmla="*/ 398114 h 734192"/>
              <a:gd name="connsiteX1" fmla="*/ 416963 w 562435"/>
              <a:gd name="connsiteY1" fmla="*/ 0 h 734192"/>
              <a:gd name="connsiteX2" fmla="*/ 264563 w 562435"/>
              <a:gd name="connsiteY2" fmla="*/ 263237 h 734192"/>
              <a:gd name="connsiteX3" fmla="*/ 331204 w 562435"/>
              <a:gd name="connsiteY3" fmla="*/ 302355 h 734192"/>
              <a:gd name="connsiteX4" fmla="*/ 338418 w 562435"/>
              <a:gd name="connsiteY4" fmla="*/ 587915 h 734192"/>
              <a:gd name="connsiteX5" fmla="*/ 8216 w 562435"/>
              <a:gd name="connsiteY5" fmla="*/ 587915 h 734192"/>
              <a:gd name="connsiteX6" fmla="*/ 8215 w 562435"/>
              <a:gd name="connsiteY6" fmla="*/ 734192 h 734192"/>
              <a:gd name="connsiteX7" fmla="*/ 489432 w 562435"/>
              <a:gd name="connsiteY7" fmla="*/ 733011 h 734192"/>
              <a:gd name="connsiteX8" fmla="*/ 483604 w 562435"/>
              <a:gd name="connsiteY8" fmla="*/ 367146 h 734192"/>
              <a:gd name="connsiteX9" fmla="*/ 562435 w 562435"/>
              <a:gd name="connsiteY9" fmla="*/ 398114 h 734192"/>
              <a:gd name="connsiteX0" fmla="*/ 562433 w 562433"/>
              <a:gd name="connsiteY0" fmla="*/ 398114 h 734192"/>
              <a:gd name="connsiteX1" fmla="*/ 416961 w 562433"/>
              <a:gd name="connsiteY1" fmla="*/ 0 h 734192"/>
              <a:gd name="connsiteX2" fmla="*/ 264561 w 562433"/>
              <a:gd name="connsiteY2" fmla="*/ 263237 h 734192"/>
              <a:gd name="connsiteX3" fmla="*/ 331202 w 562433"/>
              <a:gd name="connsiteY3" fmla="*/ 302355 h 734192"/>
              <a:gd name="connsiteX4" fmla="*/ 338416 w 562433"/>
              <a:gd name="connsiteY4" fmla="*/ 587915 h 734192"/>
              <a:gd name="connsiteX5" fmla="*/ 8216 w 562433"/>
              <a:gd name="connsiteY5" fmla="*/ 587915 h 734192"/>
              <a:gd name="connsiteX6" fmla="*/ 8213 w 562433"/>
              <a:gd name="connsiteY6" fmla="*/ 734192 h 734192"/>
              <a:gd name="connsiteX7" fmla="*/ 489430 w 562433"/>
              <a:gd name="connsiteY7" fmla="*/ 733011 h 734192"/>
              <a:gd name="connsiteX8" fmla="*/ 483602 w 562433"/>
              <a:gd name="connsiteY8" fmla="*/ 367146 h 734192"/>
              <a:gd name="connsiteX9" fmla="*/ 562433 w 562433"/>
              <a:gd name="connsiteY9" fmla="*/ 398114 h 7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2433" h="734192">
                <a:moveTo>
                  <a:pt x="562433" y="398114"/>
                </a:moveTo>
                <a:lnTo>
                  <a:pt x="416961" y="0"/>
                </a:lnTo>
                <a:lnTo>
                  <a:pt x="264561" y="263237"/>
                </a:lnTo>
                <a:lnTo>
                  <a:pt x="331202" y="302355"/>
                </a:lnTo>
                <a:cubicBezTo>
                  <a:pt x="341776" y="302582"/>
                  <a:pt x="339546" y="570233"/>
                  <a:pt x="338416" y="587915"/>
                </a:cubicBezTo>
                <a:lnTo>
                  <a:pt x="8216" y="587915"/>
                </a:lnTo>
                <a:cubicBezTo>
                  <a:pt x="0" y="583277"/>
                  <a:pt x="2765" y="726516"/>
                  <a:pt x="8213" y="734192"/>
                </a:cubicBezTo>
                <a:lnTo>
                  <a:pt x="489430" y="733011"/>
                </a:lnTo>
                <a:cubicBezTo>
                  <a:pt x="487487" y="611056"/>
                  <a:pt x="485545" y="489101"/>
                  <a:pt x="483602" y="367146"/>
                </a:cubicBezTo>
                <a:lnTo>
                  <a:pt x="562433" y="39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30000">
                <a:schemeClr val="accent1">
                  <a:lumMod val="75000"/>
                  <a:alpha val="20000"/>
                </a:schemeClr>
              </a:gs>
              <a:gs pos="67000">
                <a:srgbClr val="008FC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5" name="Forme libre 24"/>
          <p:cNvSpPr/>
          <p:nvPr/>
        </p:nvSpPr>
        <p:spPr>
          <a:xfrm rot="5400000">
            <a:off x="561476" y="1919471"/>
            <a:ext cx="727392" cy="1889501"/>
          </a:xfrm>
          <a:custGeom>
            <a:avLst/>
            <a:gdLst>
              <a:gd name="connsiteX0" fmla="*/ 297872 w 297872"/>
              <a:gd name="connsiteY0" fmla="*/ 381000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81000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66641 w 297872"/>
              <a:gd name="connsiteY3" fmla="*/ 302355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2909455"/>
              <a:gd name="connsiteX1" fmla="*/ 152400 w 297872"/>
              <a:gd name="connsiteY1" fmla="*/ 0 h 2909455"/>
              <a:gd name="connsiteX2" fmla="*/ 0 w 297872"/>
              <a:gd name="connsiteY2" fmla="*/ 263237 h 2909455"/>
              <a:gd name="connsiteX3" fmla="*/ 66641 w 297872"/>
              <a:gd name="connsiteY3" fmla="*/ 302355 h 2909455"/>
              <a:gd name="connsiteX4" fmla="*/ 66641 w 297872"/>
              <a:gd name="connsiteY4" fmla="*/ 2909455 h 2909455"/>
              <a:gd name="connsiteX5" fmla="*/ 224869 w 297872"/>
              <a:gd name="connsiteY5" fmla="*/ 733011 h 2909455"/>
              <a:gd name="connsiteX6" fmla="*/ 219041 w 297872"/>
              <a:gd name="connsiteY6" fmla="*/ 367146 h 2909455"/>
              <a:gd name="connsiteX7" fmla="*/ 297872 w 297872"/>
              <a:gd name="connsiteY7" fmla="*/ 398114 h 2909455"/>
              <a:gd name="connsiteX0" fmla="*/ 297872 w 297872"/>
              <a:gd name="connsiteY0" fmla="*/ 533321 h 1305780"/>
              <a:gd name="connsiteX1" fmla="*/ 152400 w 297872"/>
              <a:gd name="connsiteY1" fmla="*/ 135207 h 1305780"/>
              <a:gd name="connsiteX2" fmla="*/ 0 w 297872"/>
              <a:gd name="connsiteY2" fmla="*/ 398444 h 1305780"/>
              <a:gd name="connsiteX3" fmla="*/ 66641 w 297872"/>
              <a:gd name="connsiteY3" fmla="*/ 437562 h 1305780"/>
              <a:gd name="connsiteX4" fmla="*/ 67707 w 297872"/>
              <a:gd name="connsiteY4" fmla="*/ 868218 h 1305780"/>
              <a:gd name="connsiteX5" fmla="*/ 224869 w 297872"/>
              <a:gd name="connsiteY5" fmla="*/ 868218 h 1305780"/>
              <a:gd name="connsiteX6" fmla="*/ 219041 w 297872"/>
              <a:gd name="connsiteY6" fmla="*/ 502353 h 1305780"/>
              <a:gd name="connsiteX7" fmla="*/ 297872 w 297872"/>
              <a:gd name="connsiteY7" fmla="*/ 533321 h 1305780"/>
              <a:gd name="connsiteX0" fmla="*/ 297872 w 297872"/>
              <a:gd name="connsiteY0" fmla="*/ 533321 h 1305780"/>
              <a:gd name="connsiteX1" fmla="*/ 152400 w 297872"/>
              <a:gd name="connsiteY1" fmla="*/ 135207 h 1305780"/>
              <a:gd name="connsiteX2" fmla="*/ 0 w 297872"/>
              <a:gd name="connsiteY2" fmla="*/ 398444 h 1305780"/>
              <a:gd name="connsiteX3" fmla="*/ 66641 w 297872"/>
              <a:gd name="connsiteY3" fmla="*/ 437562 h 1305780"/>
              <a:gd name="connsiteX4" fmla="*/ 67707 w 297872"/>
              <a:gd name="connsiteY4" fmla="*/ 868218 h 1305780"/>
              <a:gd name="connsiteX5" fmla="*/ 224869 w 297872"/>
              <a:gd name="connsiteY5" fmla="*/ 868218 h 1305780"/>
              <a:gd name="connsiteX6" fmla="*/ 227726 w 297872"/>
              <a:gd name="connsiteY6" fmla="*/ 743582 h 1305780"/>
              <a:gd name="connsiteX7" fmla="*/ 219041 w 297872"/>
              <a:gd name="connsiteY7" fmla="*/ 502353 h 1305780"/>
              <a:gd name="connsiteX8" fmla="*/ 297872 w 297872"/>
              <a:gd name="connsiteY8" fmla="*/ 533321 h 1305780"/>
              <a:gd name="connsiteX0" fmla="*/ 297872 w 565864"/>
              <a:gd name="connsiteY0" fmla="*/ 533321 h 1305780"/>
              <a:gd name="connsiteX1" fmla="*/ 152400 w 565864"/>
              <a:gd name="connsiteY1" fmla="*/ 135207 h 1305780"/>
              <a:gd name="connsiteX2" fmla="*/ 0 w 565864"/>
              <a:gd name="connsiteY2" fmla="*/ 398444 h 1305780"/>
              <a:gd name="connsiteX3" fmla="*/ 66641 w 565864"/>
              <a:gd name="connsiteY3" fmla="*/ 437562 h 1305780"/>
              <a:gd name="connsiteX4" fmla="*/ 67707 w 565864"/>
              <a:gd name="connsiteY4" fmla="*/ 868218 h 1305780"/>
              <a:gd name="connsiteX5" fmla="*/ 539194 w 565864"/>
              <a:gd name="connsiteY5" fmla="*/ 867916 h 1305780"/>
              <a:gd name="connsiteX6" fmla="*/ 227726 w 565864"/>
              <a:gd name="connsiteY6" fmla="*/ 743582 h 1305780"/>
              <a:gd name="connsiteX7" fmla="*/ 219041 w 565864"/>
              <a:gd name="connsiteY7" fmla="*/ 502353 h 1305780"/>
              <a:gd name="connsiteX8" fmla="*/ 297872 w 565864"/>
              <a:gd name="connsiteY8" fmla="*/ 533321 h 1305780"/>
              <a:gd name="connsiteX0" fmla="*/ 297872 w 583644"/>
              <a:gd name="connsiteY0" fmla="*/ 533321 h 1305780"/>
              <a:gd name="connsiteX1" fmla="*/ 152400 w 583644"/>
              <a:gd name="connsiteY1" fmla="*/ 135207 h 1305780"/>
              <a:gd name="connsiteX2" fmla="*/ 0 w 583644"/>
              <a:gd name="connsiteY2" fmla="*/ 398444 h 1305780"/>
              <a:gd name="connsiteX3" fmla="*/ 66641 w 583644"/>
              <a:gd name="connsiteY3" fmla="*/ 437562 h 1305780"/>
              <a:gd name="connsiteX4" fmla="*/ 67707 w 583644"/>
              <a:gd name="connsiteY4" fmla="*/ 868218 h 1305780"/>
              <a:gd name="connsiteX5" fmla="*/ 539194 w 583644"/>
              <a:gd name="connsiteY5" fmla="*/ 867916 h 1305780"/>
              <a:gd name="connsiteX6" fmla="*/ 334406 w 583644"/>
              <a:gd name="connsiteY6" fmla="*/ 799752 h 1305780"/>
              <a:gd name="connsiteX7" fmla="*/ 227726 w 583644"/>
              <a:gd name="connsiteY7" fmla="*/ 743582 h 1305780"/>
              <a:gd name="connsiteX8" fmla="*/ 219041 w 583644"/>
              <a:gd name="connsiteY8" fmla="*/ 502353 h 1305780"/>
              <a:gd name="connsiteX9" fmla="*/ 297872 w 583644"/>
              <a:gd name="connsiteY9" fmla="*/ 533321 h 1305780"/>
              <a:gd name="connsiteX0" fmla="*/ 297872 w 591105"/>
              <a:gd name="connsiteY0" fmla="*/ 533321 h 1305780"/>
              <a:gd name="connsiteX1" fmla="*/ 152400 w 591105"/>
              <a:gd name="connsiteY1" fmla="*/ 135207 h 1305780"/>
              <a:gd name="connsiteX2" fmla="*/ 0 w 591105"/>
              <a:gd name="connsiteY2" fmla="*/ 398444 h 1305780"/>
              <a:gd name="connsiteX3" fmla="*/ 66641 w 591105"/>
              <a:gd name="connsiteY3" fmla="*/ 437562 h 1305780"/>
              <a:gd name="connsiteX4" fmla="*/ 67707 w 591105"/>
              <a:gd name="connsiteY4" fmla="*/ 868218 h 1305780"/>
              <a:gd name="connsiteX5" fmla="*/ 539194 w 591105"/>
              <a:gd name="connsiteY5" fmla="*/ 867916 h 1305780"/>
              <a:gd name="connsiteX6" fmla="*/ 539194 w 591105"/>
              <a:gd name="connsiteY6" fmla="*/ 721640 h 1305780"/>
              <a:gd name="connsiteX7" fmla="*/ 227726 w 591105"/>
              <a:gd name="connsiteY7" fmla="*/ 743582 h 1305780"/>
              <a:gd name="connsiteX8" fmla="*/ 219041 w 591105"/>
              <a:gd name="connsiteY8" fmla="*/ 502353 h 1305780"/>
              <a:gd name="connsiteX9" fmla="*/ 297872 w 591105"/>
              <a:gd name="connsiteY9" fmla="*/ 533321 h 1305780"/>
              <a:gd name="connsiteX0" fmla="*/ 297872 w 593169"/>
              <a:gd name="connsiteY0" fmla="*/ 533321 h 1305780"/>
              <a:gd name="connsiteX1" fmla="*/ 152400 w 593169"/>
              <a:gd name="connsiteY1" fmla="*/ 135207 h 1305780"/>
              <a:gd name="connsiteX2" fmla="*/ 0 w 593169"/>
              <a:gd name="connsiteY2" fmla="*/ 398444 h 1305780"/>
              <a:gd name="connsiteX3" fmla="*/ 66641 w 593169"/>
              <a:gd name="connsiteY3" fmla="*/ 437562 h 1305780"/>
              <a:gd name="connsiteX4" fmla="*/ 67707 w 593169"/>
              <a:gd name="connsiteY4" fmla="*/ 868218 h 1305780"/>
              <a:gd name="connsiteX5" fmla="*/ 539194 w 593169"/>
              <a:gd name="connsiteY5" fmla="*/ 867916 h 1305780"/>
              <a:gd name="connsiteX6" fmla="*/ 539194 w 593169"/>
              <a:gd name="connsiteY6" fmla="*/ 721640 h 1305780"/>
              <a:gd name="connsiteX7" fmla="*/ 215346 w 593169"/>
              <a:gd name="connsiteY7" fmla="*/ 721639 h 1305780"/>
              <a:gd name="connsiteX8" fmla="*/ 219041 w 593169"/>
              <a:gd name="connsiteY8" fmla="*/ 502353 h 1305780"/>
              <a:gd name="connsiteX9" fmla="*/ 297872 w 593169"/>
              <a:gd name="connsiteY9" fmla="*/ 533321 h 1305780"/>
              <a:gd name="connsiteX0" fmla="*/ 297872 w 593169"/>
              <a:gd name="connsiteY0" fmla="*/ 533321 h 1305780"/>
              <a:gd name="connsiteX1" fmla="*/ 152400 w 593169"/>
              <a:gd name="connsiteY1" fmla="*/ 135207 h 1305780"/>
              <a:gd name="connsiteX2" fmla="*/ 0 w 593169"/>
              <a:gd name="connsiteY2" fmla="*/ 398444 h 1305780"/>
              <a:gd name="connsiteX3" fmla="*/ 66641 w 593169"/>
              <a:gd name="connsiteY3" fmla="*/ 437562 h 1305780"/>
              <a:gd name="connsiteX4" fmla="*/ 67707 w 593169"/>
              <a:gd name="connsiteY4" fmla="*/ 868218 h 1305780"/>
              <a:gd name="connsiteX5" fmla="*/ 539194 w 593169"/>
              <a:gd name="connsiteY5" fmla="*/ 867916 h 1305780"/>
              <a:gd name="connsiteX6" fmla="*/ 539194 w 593169"/>
              <a:gd name="connsiteY6" fmla="*/ 721640 h 1305780"/>
              <a:gd name="connsiteX7" fmla="*/ 215346 w 593169"/>
              <a:gd name="connsiteY7" fmla="*/ 721639 h 1305780"/>
              <a:gd name="connsiteX8" fmla="*/ 219041 w 593169"/>
              <a:gd name="connsiteY8" fmla="*/ 502353 h 1305780"/>
              <a:gd name="connsiteX9" fmla="*/ 297872 w 593169"/>
              <a:gd name="connsiteY9" fmla="*/ 533321 h 1305780"/>
              <a:gd name="connsiteX0" fmla="*/ 297872 w 593169"/>
              <a:gd name="connsiteY0" fmla="*/ 533321 h 1305780"/>
              <a:gd name="connsiteX1" fmla="*/ 152400 w 593169"/>
              <a:gd name="connsiteY1" fmla="*/ 135207 h 1305780"/>
              <a:gd name="connsiteX2" fmla="*/ 0 w 593169"/>
              <a:gd name="connsiteY2" fmla="*/ 398444 h 1305780"/>
              <a:gd name="connsiteX3" fmla="*/ 66641 w 593169"/>
              <a:gd name="connsiteY3" fmla="*/ 437562 h 1305780"/>
              <a:gd name="connsiteX4" fmla="*/ 67707 w 593169"/>
              <a:gd name="connsiteY4" fmla="*/ 868218 h 1305780"/>
              <a:gd name="connsiteX5" fmla="*/ 539194 w 593169"/>
              <a:gd name="connsiteY5" fmla="*/ 867916 h 1305780"/>
              <a:gd name="connsiteX6" fmla="*/ 539194 w 593169"/>
              <a:gd name="connsiteY6" fmla="*/ 721640 h 1305780"/>
              <a:gd name="connsiteX7" fmla="*/ 215346 w 593169"/>
              <a:gd name="connsiteY7" fmla="*/ 721639 h 1305780"/>
              <a:gd name="connsiteX8" fmla="*/ 219041 w 593169"/>
              <a:gd name="connsiteY8" fmla="*/ 502353 h 1305780"/>
              <a:gd name="connsiteX9" fmla="*/ 297872 w 593169"/>
              <a:gd name="connsiteY9" fmla="*/ 533321 h 1305780"/>
              <a:gd name="connsiteX0" fmla="*/ 297872 w 583644"/>
              <a:gd name="connsiteY0" fmla="*/ 533321 h 1305780"/>
              <a:gd name="connsiteX1" fmla="*/ 152400 w 583644"/>
              <a:gd name="connsiteY1" fmla="*/ 135207 h 1305780"/>
              <a:gd name="connsiteX2" fmla="*/ 0 w 583644"/>
              <a:gd name="connsiteY2" fmla="*/ 398444 h 1305780"/>
              <a:gd name="connsiteX3" fmla="*/ 66641 w 583644"/>
              <a:gd name="connsiteY3" fmla="*/ 437562 h 1305780"/>
              <a:gd name="connsiteX4" fmla="*/ 67707 w 583644"/>
              <a:gd name="connsiteY4" fmla="*/ 868218 h 1305780"/>
              <a:gd name="connsiteX5" fmla="*/ 539194 w 583644"/>
              <a:gd name="connsiteY5" fmla="*/ 867916 h 1305780"/>
              <a:gd name="connsiteX6" fmla="*/ 539194 w 583644"/>
              <a:gd name="connsiteY6" fmla="*/ 721640 h 1305780"/>
              <a:gd name="connsiteX7" fmla="*/ 215346 w 583644"/>
              <a:gd name="connsiteY7" fmla="*/ 721639 h 1305780"/>
              <a:gd name="connsiteX8" fmla="*/ 219041 w 583644"/>
              <a:gd name="connsiteY8" fmla="*/ 502353 h 1305780"/>
              <a:gd name="connsiteX9" fmla="*/ 297872 w 583644"/>
              <a:gd name="connsiteY9" fmla="*/ 533321 h 1305780"/>
              <a:gd name="connsiteX0" fmla="*/ 297872 w 583644"/>
              <a:gd name="connsiteY0" fmla="*/ 533321 h 1305780"/>
              <a:gd name="connsiteX1" fmla="*/ 152400 w 583644"/>
              <a:gd name="connsiteY1" fmla="*/ 135207 h 1305780"/>
              <a:gd name="connsiteX2" fmla="*/ 0 w 583644"/>
              <a:gd name="connsiteY2" fmla="*/ 398444 h 1305780"/>
              <a:gd name="connsiteX3" fmla="*/ 66641 w 583644"/>
              <a:gd name="connsiteY3" fmla="*/ 437562 h 1305780"/>
              <a:gd name="connsiteX4" fmla="*/ 67707 w 583644"/>
              <a:gd name="connsiteY4" fmla="*/ 868218 h 1305780"/>
              <a:gd name="connsiteX5" fmla="*/ 539194 w 583644"/>
              <a:gd name="connsiteY5" fmla="*/ 867916 h 1305780"/>
              <a:gd name="connsiteX6" fmla="*/ 539194 w 583644"/>
              <a:gd name="connsiteY6" fmla="*/ 721640 h 1305780"/>
              <a:gd name="connsiteX7" fmla="*/ 215346 w 583644"/>
              <a:gd name="connsiteY7" fmla="*/ 721639 h 1305780"/>
              <a:gd name="connsiteX8" fmla="*/ 219041 w 583644"/>
              <a:gd name="connsiteY8" fmla="*/ 502353 h 1305780"/>
              <a:gd name="connsiteX9" fmla="*/ 297872 w 583644"/>
              <a:gd name="connsiteY9" fmla="*/ 533321 h 1305780"/>
              <a:gd name="connsiteX0" fmla="*/ 297872 w 583644"/>
              <a:gd name="connsiteY0" fmla="*/ 533321 h 1305780"/>
              <a:gd name="connsiteX1" fmla="*/ 152400 w 583644"/>
              <a:gd name="connsiteY1" fmla="*/ 135207 h 1305780"/>
              <a:gd name="connsiteX2" fmla="*/ 0 w 583644"/>
              <a:gd name="connsiteY2" fmla="*/ 398444 h 1305780"/>
              <a:gd name="connsiteX3" fmla="*/ 66641 w 583644"/>
              <a:gd name="connsiteY3" fmla="*/ 437562 h 1305780"/>
              <a:gd name="connsiteX4" fmla="*/ 67707 w 583644"/>
              <a:gd name="connsiteY4" fmla="*/ 868218 h 1305780"/>
              <a:gd name="connsiteX5" fmla="*/ 539194 w 583644"/>
              <a:gd name="connsiteY5" fmla="*/ 867916 h 1305780"/>
              <a:gd name="connsiteX6" fmla="*/ 539194 w 583644"/>
              <a:gd name="connsiteY6" fmla="*/ 721640 h 1305780"/>
              <a:gd name="connsiteX7" fmla="*/ 215346 w 583644"/>
              <a:gd name="connsiteY7" fmla="*/ 721639 h 1305780"/>
              <a:gd name="connsiteX8" fmla="*/ 219041 w 583644"/>
              <a:gd name="connsiteY8" fmla="*/ 502353 h 1305780"/>
              <a:gd name="connsiteX9" fmla="*/ 297872 w 583644"/>
              <a:gd name="connsiteY9" fmla="*/ 533321 h 1305780"/>
              <a:gd name="connsiteX0" fmla="*/ 297872 w 545544"/>
              <a:gd name="connsiteY0" fmla="*/ 533321 h 1305780"/>
              <a:gd name="connsiteX1" fmla="*/ 152400 w 545544"/>
              <a:gd name="connsiteY1" fmla="*/ 135207 h 1305780"/>
              <a:gd name="connsiteX2" fmla="*/ 0 w 545544"/>
              <a:gd name="connsiteY2" fmla="*/ 398444 h 1305780"/>
              <a:gd name="connsiteX3" fmla="*/ 66641 w 545544"/>
              <a:gd name="connsiteY3" fmla="*/ 437562 h 1305780"/>
              <a:gd name="connsiteX4" fmla="*/ 67707 w 545544"/>
              <a:gd name="connsiteY4" fmla="*/ 868218 h 1305780"/>
              <a:gd name="connsiteX5" fmla="*/ 539194 w 545544"/>
              <a:gd name="connsiteY5" fmla="*/ 867916 h 1305780"/>
              <a:gd name="connsiteX6" fmla="*/ 539194 w 545544"/>
              <a:gd name="connsiteY6" fmla="*/ 721640 h 1305780"/>
              <a:gd name="connsiteX7" fmla="*/ 215346 w 545544"/>
              <a:gd name="connsiteY7" fmla="*/ 721639 h 1305780"/>
              <a:gd name="connsiteX8" fmla="*/ 219041 w 545544"/>
              <a:gd name="connsiteY8" fmla="*/ 502353 h 1305780"/>
              <a:gd name="connsiteX9" fmla="*/ 297872 w 545544"/>
              <a:gd name="connsiteY9" fmla="*/ 533321 h 130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544" h="1305780">
                <a:moveTo>
                  <a:pt x="297872" y="533321"/>
                </a:moveTo>
                <a:lnTo>
                  <a:pt x="152400" y="135207"/>
                </a:lnTo>
                <a:lnTo>
                  <a:pt x="0" y="398444"/>
                </a:lnTo>
                <a:lnTo>
                  <a:pt x="66641" y="437562"/>
                </a:lnTo>
                <a:cubicBezTo>
                  <a:pt x="62023" y="1305780"/>
                  <a:pt x="72325" y="0"/>
                  <a:pt x="67707" y="868218"/>
                </a:cubicBezTo>
                <a:lnTo>
                  <a:pt x="539194" y="867916"/>
                </a:lnTo>
                <a:cubicBezTo>
                  <a:pt x="545544" y="857550"/>
                  <a:pt x="538744" y="724704"/>
                  <a:pt x="539194" y="721640"/>
                </a:cubicBezTo>
                <a:cubicBezTo>
                  <a:pt x="536926" y="726726"/>
                  <a:pt x="222443" y="723080"/>
                  <a:pt x="215346" y="721639"/>
                </a:cubicBezTo>
                <a:cubicBezTo>
                  <a:pt x="219140" y="725212"/>
                  <a:pt x="207350" y="537397"/>
                  <a:pt x="219041" y="502353"/>
                </a:cubicBezTo>
                <a:lnTo>
                  <a:pt x="297872" y="5333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30000">
                <a:schemeClr val="accent1">
                  <a:lumMod val="75000"/>
                  <a:alpha val="20000"/>
                </a:schemeClr>
              </a:gs>
              <a:gs pos="67000">
                <a:srgbClr val="008FC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Forme libre 23"/>
          <p:cNvSpPr/>
          <p:nvPr/>
        </p:nvSpPr>
        <p:spPr>
          <a:xfrm rot="5400000">
            <a:off x="6886963" y="4012603"/>
            <a:ext cx="397163" cy="1889501"/>
          </a:xfrm>
          <a:custGeom>
            <a:avLst/>
            <a:gdLst>
              <a:gd name="connsiteX0" fmla="*/ 297872 w 297872"/>
              <a:gd name="connsiteY0" fmla="*/ 381000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81000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66641 w 297872"/>
              <a:gd name="connsiteY3" fmla="*/ 302355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2909455"/>
              <a:gd name="connsiteX1" fmla="*/ 152400 w 297872"/>
              <a:gd name="connsiteY1" fmla="*/ 0 h 2909455"/>
              <a:gd name="connsiteX2" fmla="*/ 0 w 297872"/>
              <a:gd name="connsiteY2" fmla="*/ 263237 h 2909455"/>
              <a:gd name="connsiteX3" fmla="*/ 66641 w 297872"/>
              <a:gd name="connsiteY3" fmla="*/ 302355 h 2909455"/>
              <a:gd name="connsiteX4" fmla="*/ 66641 w 297872"/>
              <a:gd name="connsiteY4" fmla="*/ 2909455 h 2909455"/>
              <a:gd name="connsiteX5" fmla="*/ 224869 w 297872"/>
              <a:gd name="connsiteY5" fmla="*/ 733011 h 2909455"/>
              <a:gd name="connsiteX6" fmla="*/ 219041 w 297872"/>
              <a:gd name="connsiteY6" fmla="*/ 367146 h 2909455"/>
              <a:gd name="connsiteX7" fmla="*/ 297872 w 297872"/>
              <a:gd name="connsiteY7" fmla="*/ 398114 h 2909455"/>
              <a:gd name="connsiteX0" fmla="*/ 297872 w 297872"/>
              <a:gd name="connsiteY0" fmla="*/ 533321 h 1305780"/>
              <a:gd name="connsiteX1" fmla="*/ 152400 w 297872"/>
              <a:gd name="connsiteY1" fmla="*/ 135207 h 1305780"/>
              <a:gd name="connsiteX2" fmla="*/ 0 w 297872"/>
              <a:gd name="connsiteY2" fmla="*/ 398444 h 1305780"/>
              <a:gd name="connsiteX3" fmla="*/ 66641 w 297872"/>
              <a:gd name="connsiteY3" fmla="*/ 437562 h 1305780"/>
              <a:gd name="connsiteX4" fmla="*/ 67707 w 297872"/>
              <a:gd name="connsiteY4" fmla="*/ 868218 h 1305780"/>
              <a:gd name="connsiteX5" fmla="*/ 224869 w 297872"/>
              <a:gd name="connsiteY5" fmla="*/ 868218 h 1305780"/>
              <a:gd name="connsiteX6" fmla="*/ 219041 w 297872"/>
              <a:gd name="connsiteY6" fmla="*/ 502353 h 1305780"/>
              <a:gd name="connsiteX7" fmla="*/ 297872 w 297872"/>
              <a:gd name="connsiteY7" fmla="*/ 533321 h 130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" h="1305780">
                <a:moveTo>
                  <a:pt x="297872" y="533321"/>
                </a:moveTo>
                <a:lnTo>
                  <a:pt x="152400" y="135207"/>
                </a:lnTo>
                <a:lnTo>
                  <a:pt x="0" y="398444"/>
                </a:lnTo>
                <a:lnTo>
                  <a:pt x="66641" y="437562"/>
                </a:lnTo>
                <a:cubicBezTo>
                  <a:pt x="62023" y="1305780"/>
                  <a:pt x="72325" y="0"/>
                  <a:pt x="67707" y="868218"/>
                </a:cubicBezTo>
                <a:lnTo>
                  <a:pt x="224869" y="868218"/>
                </a:lnTo>
                <a:cubicBezTo>
                  <a:pt x="222926" y="746263"/>
                  <a:pt x="220984" y="624308"/>
                  <a:pt x="219041" y="502353"/>
                </a:cubicBezTo>
                <a:lnTo>
                  <a:pt x="297872" y="5333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30000">
                <a:schemeClr val="accent1">
                  <a:lumMod val="75000"/>
                  <a:alpha val="50000"/>
                </a:schemeClr>
              </a:gs>
              <a:gs pos="67000">
                <a:srgbClr val="008FC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" name="Forme libre 22"/>
          <p:cNvSpPr/>
          <p:nvPr/>
        </p:nvSpPr>
        <p:spPr>
          <a:xfrm rot="5400000">
            <a:off x="3637088" y="4012603"/>
            <a:ext cx="397163" cy="1889501"/>
          </a:xfrm>
          <a:custGeom>
            <a:avLst/>
            <a:gdLst>
              <a:gd name="connsiteX0" fmla="*/ 297872 w 297872"/>
              <a:gd name="connsiteY0" fmla="*/ 381000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81000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66641 w 297872"/>
              <a:gd name="connsiteY3" fmla="*/ 302355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2909455"/>
              <a:gd name="connsiteX1" fmla="*/ 152400 w 297872"/>
              <a:gd name="connsiteY1" fmla="*/ 0 h 2909455"/>
              <a:gd name="connsiteX2" fmla="*/ 0 w 297872"/>
              <a:gd name="connsiteY2" fmla="*/ 263237 h 2909455"/>
              <a:gd name="connsiteX3" fmla="*/ 66641 w 297872"/>
              <a:gd name="connsiteY3" fmla="*/ 302355 h 2909455"/>
              <a:gd name="connsiteX4" fmla="*/ 66641 w 297872"/>
              <a:gd name="connsiteY4" fmla="*/ 2909455 h 2909455"/>
              <a:gd name="connsiteX5" fmla="*/ 224869 w 297872"/>
              <a:gd name="connsiteY5" fmla="*/ 733011 h 2909455"/>
              <a:gd name="connsiteX6" fmla="*/ 219041 w 297872"/>
              <a:gd name="connsiteY6" fmla="*/ 367146 h 2909455"/>
              <a:gd name="connsiteX7" fmla="*/ 297872 w 297872"/>
              <a:gd name="connsiteY7" fmla="*/ 398114 h 2909455"/>
              <a:gd name="connsiteX0" fmla="*/ 297872 w 297872"/>
              <a:gd name="connsiteY0" fmla="*/ 533321 h 1305780"/>
              <a:gd name="connsiteX1" fmla="*/ 152400 w 297872"/>
              <a:gd name="connsiteY1" fmla="*/ 135207 h 1305780"/>
              <a:gd name="connsiteX2" fmla="*/ 0 w 297872"/>
              <a:gd name="connsiteY2" fmla="*/ 398444 h 1305780"/>
              <a:gd name="connsiteX3" fmla="*/ 66641 w 297872"/>
              <a:gd name="connsiteY3" fmla="*/ 437562 h 1305780"/>
              <a:gd name="connsiteX4" fmla="*/ 67707 w 297872"/>
              <a:gd name="connsiteY4" fmla="*/ 868218 h 1305780"/>
              <a:gd name="connsiteX5" fmla="*/ 224869 w 297872"/>
              <a:gd name="connsiteY5" fmla="*/ 868218 h 1305780"/>
              <a:gd name="connsiteX6" fmla="*/ 219041 w 297872"/>
              <a:gd name="connsiteY6" fmla="*/ 502353 h 1305780"/>
              <a:gd name="connsiteX7" fmla="*/ 297872 w 297872"/>
              <a:gd name="connsiteY7" fmla="*/ 533321 h 130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" h="1305780">
                <a:moveTo>
                  <a:pt x="297872" y="533321"/>
                </a:moveTo>
                <a:lnTo>
                  <a:pt x="152400" y="135207"/>
                </a:lnTo>
                <a:lnTo>
                  <a:pt x="0" y="398444"/>
                </a:lnTo>
                <a:lnTo>
                  <a:pt x="66641" y="437562"/>
                </a:lnTo>
                <a:cubicBezTo>
                  <a:pt x="62023" y="1305780"/>
                  <a:pt x="72325" y="0"/>
                  <a:pt x="67707" y="868218"/>
                </a:cubicBezTo>
                <a:lnTo>
                  <a:pt x="224869" y="868218"/>
                </a:lnTo>
                <a:cubicBezTo>
                  <a:pt x="222926" y="746263"/>
                  <a:pt x="220984" y="624308"/>
                  <a:pt x="219041" y="502353"/>
                </a:cubicBezTo>
                <a:lnTo>
                  <a:pt x="297872" y="5333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30000">
                <a:schemeClr val="accent1">
                  <a:lumMod val="75000"/>
                  <a:alpha val="50000"/>
                </a:schemeClr>
              </a:gs>
              <a:gs pos="67000">
                <a:srgbClr val="008FC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Forme libre 17"/>
          <p:cNvSpPr/>
          <p:nvPr/>
        </p:nvSpPr>
        <p:spPr>
          <a:xfrm rot="5400000">
            <a:off x="3566808" y="1754355"/>
            <a:ext cx="397163" cy="1889501"/>
          </a:xfrm>
          <a:custGeom>
            <a:avLst/>
            <a:gdLst>
              <a:gd name="connsiteX0" fmla="*/ 297872 w 297872"/>
              <a:gd name="connsiteY0" fmla="*/ 381000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81000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66641 w 297872"/>
              <a:gd name="connsiteY3" fmla="*/ 302355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2909455"/>
              <a:gd name="connsiteX1" fmla="*/ 152400 w 297872"/>
              <a:gd name="connsiteY1" fmla="*/ 0 h 2909455"/>
              <a:gd name="connsiteX2" fmla="*/ 0 w 297872"/>
              <a:gd name="connsiteY2" fmla="*/ 263237 h 2909455"/>
              <a:gd name="connsiteX3" fmla="*/ 66641 w 297872"/>
              <a:gd name="connsiteY3" fmla="*/ 302355 h 2909455"/>
              <a:gd name="connsiteX4" fmla="*/ 66641 w 297872"/>
              <a:gd name="connsiteY4" fmla="*/ 2909455 h 2909455"/>
              <a:gd name="connsiteX5" fmla="*/ 224869 w 297872"/>
              <a:gd name="connsiteY5" fmla="*/ 733011 h 2909455"/>
              <a:gd name="connsiteX6" fmla="*/ 219041 w 297872"/>
              <a:gd name="connsiteY6" fmla="*/ 367146 h 2909455"/>
              <a:gd name="connsiteX7" fmla="*/ 297872 w 297872"/>
              <a:gd name="connsiteY7" fmla="*/ 398114 h 2909455"/>
              <a:gd name="connsiteX0" fmla="*/ 297872 w 297872"/>
              <a:gd name="connsiteY0" fmla="*/ 533321 h 1305780"/>
              <a:gd name="connsiteX1" fmla="*/ 152400 w 297872"/>
              <a:gd name="connsiteY1" fmla="*/ 135207 h 1305780"/>
              <a:gd name="connsiteX2" fmla="*/ 0 w 297872"/>
              <a:gd name="connsiteY2" fmla="*/ 398444 h 1305780"/>
              <a:gd name="connsiteX3" fmla="*/ 66641 w 297872"/>
              <a:gd name="connsiteY3" fmla="*/ 437562 h 1305780"/>
              <a:gd name="connsiteX4" fmla="*/ 67707 w 297872"/>
              <a:gd name="connsiteY4" fmla="*/ 868218 h 1305780"/>
              <a:gd name="connsiteX5" fmla="*/ 224869 w 297872"/>
              <a:gd name="connsiteY5" fmla="*/ 868218 h 1305780"/>
              <a:gd name="connsiteX6" fmla="*/ 219041 w 297872"/>
              <a:gd name="connsiteY6" fmla="*/ 502353 h 1305780"/>
              <a:gd name="connsiteX7" fmla="*/ 297872 w 297872"/>
              <a:gd name="connsiteY7" fmla="*/ 533321 h 130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" h="1305780">
                <a:moveTo>
                  <a:pt x="297872" y="533321"/>
                </a:moveTo>
                <a:lnTo>
                  <a:pt x="152400" y="135207"/>
                </a:lnTo>
                <a:lnTo>
                  <a:pt x="0" y="398444"/>
                </a:lnTo>
                <a:lnTo>
                  <a:pt x="66641" y="437562"/>
                </a:lnTo>
                <a:cubicBezTo>
                  <a:pt x="62023" y="1305780"/>
                  <a:pt x="72325" y="0"/>
                  <a:pt x="67707" y="868218"/>
                </a:cubicBezTo>
                <a:lnTo>
                  <a:pt x="224869" y="868218"/>
                </a:lnTo>
                <a:cubicBezTo>
                  <a:pt x="222926" y="746263"/>
                  <a:pt x="220984" y="624308"/>
                  <a:pt x="219041" y="502353"/>
                </a:cubicBezTo>
                <a:lnTo>
                  <a:pt x="297872" y="5333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30000">
                <a:schemeClr val="accent1">
                  <a:lumMod val="75000"/>
                  <a:alpha val="50000"/>
                </a:schemeClr>
              </a:gs>
              <a:gs pos="67000">
                <a:srgbClr val="008FC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Forme libre 13"/>
          <p:cNvSpPr/>
          <p:nvPr/>
        </p:nvSpPr>
        <p:spPr>
          <a:xfrm rot="5400000">
            <a:off x="7369395" y="1754355"/>
            <a:ext cx="397163" cy="1889501"/>
          </a:xfrm>
          <a:custGeom>
            <a:avLst/>
            <a:gdLst>
              <a:gd name="connsiteX0" fmla="*/ 297872 w 297872"/>
              <a:gd name="connsiteY0" fmla="*/ 381000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81000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0089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2345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4745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76200 w 297872"/>
              <a:gd name="connsiteY3" fmla="*/ 304800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3082637"/>
              <a:gd name="connsiteX1" fmla="*/ 152400 w 297872"/>
              <a:gd name="connsiteY1" fmla="*/ 0 h 3082637"/>
              <a:gd name="connsiteX2" fmla="*/ 0 w 297872"/>
              <a:gd name="connsiteY2" fmla="*/ 263237 h 3082637"/>
              <a:gd name="connsiteX3" fmla="*/ 66641 w 297872"/>
              <a:gd name="connsiteY3" fmla="*/ 302355 h 3082637"/>
              <a:gd name="connsiteX4" fmla="*/ 66641 w 297872"/>
              <a:gd name="connsiteY4" fmla="*/ 2909455 h 3082637"/>
              <a:gd name="connsiteX5" fmla="*/ 219041 w 297872"/>
              <a:gd name="connsiteY5" fmla="*/ 3082637 h 3082637"/>
              <a:gd name="connsiteX6" fmla="*/ 219041 w 297872"/>
              <a:gd name="connsiteY6" fmla="*/ 367146 h 3082637"/>
              <a:gd name="connsiteX7" fmla="*/ 297872 w 297872"/>
              <a:gd name="connsiteY7" fmla="*/ 398114 h 3082637"/>
              <a:gd name="connsiteX0" fmla="*/ 297872 w 297872"/>
              <a:gd name="connsiteY0" fmla="*/ 398114 h 2909455"/>
              <a:gd name="connsiteX1" fmla="*/ 152400 w 297872"/>
              <a:gd name="connsiteY1" fmla="*/ 0 h 2909455"/>
              <a:gd name="connsiteX2" fmla="*/ 0 w 297872"/>
              <a:gd name="connsiteY2" fmla="*/ 263237 h 2909455"/>
              <a:gd name="connsiteX3" fmla="*/ 66641 w 297872"/>
              <a:gd name="connsiteY3" fmla="*/ 302355 h 2909455"/>
              <a:gd name="connsiteX4" fmla="*/ 66641 w 297872"/>
              <a:gd name="connsiteY4" fmla="*/ 2909455 h 2909455"/>
              <a:gd name="connsiteX5" fmla="*/ 224869 w 297872"/>
              <a:gd name="connsiteY5" fmla="*/ 733011 h 2909455"/>
              <a:gd name="connsiteX6" fmla="*/ 219041 w 297872"/>
              <a:gd name="connsiteY6" fmla="*/ 367146 h 2909455"/>
              <a:gd name="connsiteX7" fmla="*/ 297872 w 297872"/>
              <a:gd name="connsiteY7" fmla="*/ 398114 h 2909455"/>
              <a:gd name="connsiteX0" fmla="*/ 297872 w 297872"/>
              <a:gd name="connsiteY0" fmla="*/ 533321 h 1305780"/>
              <a:gd name="connsiteX1" fmla="*/ 152400 w 297872"/>
              <a:gd name="connsiteY1" fmla="*/ 135207 h 1305780"/>
              <a:gd name="connsiteX2" fmla="*/ 0 w 297872"/>
              <a:gd name="connsiteY2" fmla="*/ 398444 h 1305780"/>
              <a:gd name="connsiteX3" fmla="*/ 66641 w 297872"/>
              <a:gd name="connsiteY3" fmla="*/ 437562 h 1305780"/>
              <a:gd name="connsiteX4" fmla="*/ 67707 w 297872"/>
              <a:gd name="connsiteY4" fmla="*/ 868218 h 1305780"/>
              <a:gd name="connsiteX5" fmla="*/ 224869 w 297872"/>
              <a:gd name="connsiteY5" fmla="*/ 868218 h 1305780"/>
              <a:gd name="connsiteX6" fmla="*/ 219041 w 297872"/>
              <a:gd name="connsiteY6" fmla="*/ 502353 h 1305780"/>
              <a:gd name="connsiteX7" fmla="*/ 297872 w 297872"/>
              <a:gd name="connsiteY7" fmla="*/ 533321 h 130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72" h="1305780">
                <a:moveTo>
                  <a:pt x="297872" y="533321"/>
                </a:moveTo>
                <a:lnTo>
                  <a:pt x="152400" y="135207"/>
                </a:lnTo>
                <a:lnTo>
                  <a:pt x="0" y="398444"/>
                </a:lnTo>
                <a:lnTo>
                  <a:pt x="66641" y="437562"/>
                </a:lnTo>
                <a:cubicBezTo>
                  <a:pt x="62023" y="1305780"/>
                  <a:pt x="72325" y="0"/>
                  <a:pt x="67707" y="868218"/>
                </a:cubicBezTo>
                <a:lnTo>
                  <a:pt x="224869" y="868218"/>
                </a:lnTo>
                <a:cubicBezTo>
                  <a:pt x="222926" y="746263"/>
                  <a:pt x="220984" y="624308"/>
                  <a:pt x="219041" y="502353"/>
                </a:cubicBezTo>
                <a:lnTo>
                  <a:pt x="297872" y="53332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30000">
                <a:schemeClr val="accent1">
                  <a:lumMod val="75000"/>
                  <a:alpha val="50000"/>
                </a:schemeClr>
              </a:gs>
              <a:gs pos="67000">
                <a:srgbClr val="008FC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Saft Mobility</a:t>
            </a:r>
            <a:br>
              <a:rPr lang="en-US" dirty="0"/>
            </a:br>
            <a:r>
              <a:rPr lang="en-US" sz="2667" dirty="0">
                <a:solidFill>
                  <a:schemeClr val="accent1"/>
                </a:solidFill>
              </a:rPr>
              <a:t>From cell to pack…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97282" name="Picture 2" descr="C:\_Clients\PPT\saft-ppt\presentation-commerciale_2018\PPT\sources\VL Super Fe Phosphate_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450" y="3174250"/>
            <a:ext cx="329519" cy="1282964"/>
          </a:xfrm>
          <a:prstGeom prst="rect">
            <a:avLst/>
          </a:prstGeom>
          <a:noFill/>
        </p:spPr>
      </p:pic>
      <p:pic>
        <p:nvPicPr>
          <p:cNvPr id="97283" name="Picture 3" descr="C:\_Clients\PPT\saft-ppt\presentation-commerciale_2018\PPT\sources\Modul'ion-12.png"/>
          <p:cNvPicPr>
            <a:picLocks noChangeAspect="1" noChangeArrowheads="1"/>
          </p:cNvPicPr>
          <p:nvPr/>
        </p:nvPicPr>
        <p:blipFill>
          <a:blip r:embed="rId8" cstate="screen"/>
          <a:stretch>
            <a:fillRect/>
          </a:stretch>
        </p:blipFill>
        <p:spPr bwMode="auto">
          <a:xfrm>
            <a:off x="1929753" y="2053215"/>
            <a:ext cx="1445129" cy="1158240"/>
          </a:xfrm>
          <a:prstGeom prst="rect">
            <a:avLst/>
          </a:prstGeom>
          <a:noFill/>
        </p:spPr>
      </p:pic>
      <p:pic>
        <p:nvPicPr>
          <p:cNvPr id="97284" name="Picture 4" descr="C:\_Clients\PPT\saft-ppt\presentation-JCB\PPT\sources\ion-drive-630.png"/>
          <p:cNvPicPr>
            <a:picLocks noChangeAspect="1" noChangeArrowheads="1"/>
          </p:cNvPicPr>
          <p:nvPr/>
        </p:nvPicPr>
        <p:blipFill>
          <a:blip r:embed="rId9" cstate="screen"/>
          <a:stretch>
            <a:fillRect/>
          </a:stretch>
        </p:blipFill>
        <p:spPr bwMode="auto">
          <a:xfrm>
            <a:off x="4495147" y="2192935"/>
            <a:ext cx="2699171" cy="878800"/>
          </a:xfrm>
          <a:prstGeom prst="rect">
            <a:avLst/>
          </a:prstGeom>
          <a:noFill/>
        </p:spPr>
      </p:pic>
      <p:pic>
        <p:nvPicPr>
          <p:cNvPr id="97285" name="Picture 5" descr="C:\_Clients\PPT\saft-ppt\presentation-JCB\PPT\sources\ion-drive-motive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013843" y="4057966"/>
            <a:ext cx="1661780" cy="1622213"/>
          </a:xfrm>
          <a:prstGeom prst="rect">
            <a:avLst/>
          </a:prstGeom>
          <a:noFill/>
        </p:spPr>
      </p:pic>
      <p:pic>
        <p:nvPicPr>
          <p:cNvPr id="97286" name="Picture 6" descr="C:\_Clients\PPT\saft-ppt\presentation-JCB\PPT\sources\modulion-14.pn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920419" y="4276832"/>
            <a:ext cx="1504103" cy="1184480"/>
          </a:xfrm>
          <a:prstGeom prst="rect">
            <a:avLst/>
          </a:prstGeom>
          <a:noFill/>
        </p:spPr>
      </p:pic>
      <p:pic>
        <p:nvPicPr>
          <p:cNvPr id="97287" name="Picture 7" descr="C:\_Clients\PPT\saft-ppt\presentation-JCB\PPT\sources\vue-01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937093" y="3769113"/>
            <a:ext cx="1980643" cy="2173980"/>
          </a:xfrm>
          <a:prstGeom prst="rect">
            <a:avLst/>
          </a:prstGeom>
          <a:noFill/>
        </p:spPr>
      </p:pic>
      <p:pic>
        <p:nvPicPr>
          <p:cNvPr id="97288" name="Picture 8" descr="C:\_Clients\PPT\saft-ppt\presentation-JCB\PPT\sources\vue-02.pn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384101" y="1690446"/>
            <a:ext cx="3265267" cy="1572484"/>
          </a:xfrm>
          <a:prstGeom prst="rect">
            <a:avLst/>
          </a:prstGeom>
          <a:noFill/>
        </p:spPr>
      </p:pic>
      <p:sp>
        <p:nvSpPr>
          <p:cNvPr id="16" name="object 5"/>
          <p:cNvSpPr/>
          <p:nvPr/>
        </p:nvSpPr>
        <p:spPr>
          <a:xfrm>
            <a:off x="1" y="1001765"/>
            <a:ext cx="6431280" cy="742951"/>
          </a:xfrm>
          <a:custGeom>
            <a:avLst/>
            <a:gdLst>
              <a:gd name="connsiteX0" fmla="*/ 15231060 w 15231061"/>
              <a:gd name="connsiteY0" fmla="*/ 0 h 2094234"/>
              <a:gd name="connsiteX1" fmla="*/ 9525065 w 15231061"/>
              <a:gd name="connsiteY1" fmla="*/ 0 h 2094234"/>
              <a:gd name="connsiteX2" fmla="*/ 0 w 15231061"/>
              <a:gd name="connsiteY2" fmla="*/ 2094234 h 2094234"/>
              <a:gd name="connsiteX3" fmla="*/ 14313066 w 15231061"/>
              <a:gd name="connsiteY3" fmla="*/ 2093912 h 2094234"/>
              <a:gd name="connsiteX4" fmla="*/ 15231060 w 15231061"/>
              <a:gd name="connsiteY4" fmla="*/ 0 h 2094234"/>
              <a:gd name="connsiteX0" fmla="*/ 15231060 w 15231061"/>
              <a:gd name="connsiteY0" fmla="*/ 0 h 2094234"/>
              <a:gd name="connsiteX1" fmla="*/ 0 w 15231061"/>
              <a:gd name="connsiteY1" fmla="*/ 0 h 2094234"/>
              <a:gd name="connsiteX2" fmla="*/ 0 w 15231061"/>
              <a:gd name="connsiteY2" fmla="*/ 2094234 h 2094234"/>
              <a:gd name="connsiteX3" fmla="*/ 14313066 w 15231061"/>
              <a:gd name="connsiteY3" fmla="*/ 2093912 h 2094234"/>
              <a:gd name="connsiteX4" fmla="*/ 15231060 w 15231061"/>
              <a:gd name="connsiteY4" fmla="*/ 0 h 2094234"/>
              <a:gd name="connsiteX0" fmla="*/ 21230263 w 21230264"/>
              <a:gd name="connsiteY0" fmla="*/ 0 h 2100216"/>
              <a:gd name="connsiteX1" fmla="*/ 5999203 w 21230264"/>
              <a:gd name="connsiteY1" fmla="*/ 0 h 2100216"/>
              <a:gd name="connsiteX2" fmla="*/ 0 w 21230264"/>
              <a:gd name="connsiteY2" fmla="*/ 2100216 h 2100216"/>
              <a:gd name="connsiteX3" fmla="*/ 20312269 w 21230264"/>
              <a:gd name="connsiteY3" fmla="*/ 2093912 h 2100216"/>
              <a:gd name="connsiteX4" fmla="*/ 21230263 w 21230264"/>
              <a:gd name="connsiteY4" fmla="*/ 0 h 2100216"/>
              <a:gd name="connsiteX0" fmla="*/ 21230263 w 21230264"/>
              <a:gd name="connsiteY0" fmla="*/ 0 h 2100216"/>
              <a:gd name="connsiteX1" fmla="*/ 0 w 21230264"/>
              <a:gd name="connsiteY1" fmla="*/ 0 h 2100216"/>
              <a:gd name="connsiteX2" fmla="*/ 0 w 21230264"/>
              <a:gd name="connsiteY2" fmla="*/ 2100216 h 2100216"/>
              <a:gd name="connsiteX3" fmla="*/ 20312269 w 21230264"/>
              <a:gd name="connsiteY3" fmla="*/ 2093912 h 2100216"/>
              <a:gd name="connsiteX4" fmla="*/ 21230263 w 21230264"/>
              <a:gd name="connsiteY4" fmla="*/ 0 h 2100216"/>
              <a:gd name="connsiteX0" fmla="*/ 22019602 w 22019603"/>
              <a:gd name="connsiteY0" fmla="*/ 0 h 2100216"/>
              <a:gd name="connsiteX1" fmla="*/ 789339 w 22019603"/>
              <a:gd name="connsiteY1" fmla="*/ 0 h 2100216"/>
              <a:gd name="connsiteX2" fmla="*/ 0 w 22019603"/>
              <a:gd name="connsiteY2" fmla="*/ 2100216 h 2100216"/>
              <a:gd name="connsiteX3" fmla="*/ 21101608 w 22019603"/>
              <a:gd name="connsiteY3" fmla="*/ 2093912 h 2100216"/>
              <a:gd name="connsiteX4" fmla="*/ 22019602 w 22019603"/>
              <a:gd name="connsiteY4" fmla="*/ 0 h 2100216"/>
              <a:gd name="connsiteX0" fmla="*/ 22019602 w 22019603"/>
              <a:gd name="connsiteY0" fmla="*/ 0 h 2100216"/>
              <a:gd name="connsiteX1" fmla="*/ 0 w 22019603"/>
              <a:gd name="connsiteY1" fmla="*/ 0 h 2100216"/>
              <a:gd name="connsiteX2" fmla="*/ 0 w 22019603"/>
              <a:gd name="connsiteY2" fmla="*/ 2100216 h 2100216"/>
              <a:gd name="connsiteX3" fmla="*/ 21101608 w 22019603"/>
              <a:gd name="connsiteY3" fmla="*/ 2093912 h 2100216"/>
              <a:gd name="connsiteX4" fmla="*/ 22019602 w 22019603"/>
              <a:gd name="connsiteY4" fmla="*/ 0 h 2100216"/>
              <a:gd name="connsiteX0" fmla="*/ 29568836 w 29568837"/>
              <a:gd name="connsiteY0" fmla="*/ 0 h 2100216"/>
              <a:gd name="connsiteX1" fmla="*/ 7549234 w 29568837"/>
              <a:gd name="connsiteY1" fmla="*/ 0 h 2100216"/>
              <a:gd name="connsiteX2" fmla="*/ 0 w 29568837"/>
              <a:gd name="connsiteY2" fmla="*/ 2100216 h 2100216"/>
              <a:gd name="connsiteX3" fmla="*/ 28650842 w 29568837"/>
              <a:gd name="connsiteY3" fmla="*/ 2093912 h 2100216"/>
              <a:gd name="connsiteX4" fmla="*/ 29568836 w 29568837"/>
              <a:gd name="connsiteY4" fmla="*/ 0 h 2100216"/>
              <a:gd name="connsiteX0" fmla="*/ 29568836 w 29568837"/>
              <a:gd name="connsiteY0" fmla="*/ 0 h 2100216"/>
              <a:gd name="connsiteX1" fmla="*/ 0 w 29568837"/>
              <a:gd name="connsiteY1" fmla="*/ 0 h 2100216"/>
              <a:gd name="connsiteX2" fmla="*/ 0 w 29568837"/>
              <a:gd name="connsiteY2" fmla="*/ 2100216 h 2100216"/>
              <a:gd name="connsiteX3" fmla="*/ 28650842 w 29568837"/>
              <a:gd name="connsiteY3" fmla="*/ 2093912 h 2100216"/>
              <a:gd name="connsiteX4" fmla="*/ 29568836 w 29568837"/>
              <a:gd name="connsiteY4" fmla="*/ 0 h 2100216"/>
              <a:gd name="connsiteX0" fmla="*/ 30171626 w 30171627"/>
              <a:gd name="connsiteY0" fmla="*/ 0 h 2100216"/>
              <a:gd name="connsiteX1" fmla="*/ 602790 w 30171627"/>
              <a:gd name="connsiteY1" fmla="*/ 0 h 2100216"/>
              <a:gd name="connsiteX2" fmla="*/ 0 w 30171627"/>
              <a:gd name="connsiteY2" fmla="*/ 2100216 h 2100216"/>
              <a:gd name="connsiteX3" fmla="*/ 29253632 w 30171627"/>
              <a:gd name="connsiteY3" fmla="*/ 2093912 h 2100216"/>
              <a:gd name="connsiteX4" fmla="*/ 30171626 w 30171627"/>
              <a:gd name="connsiteY4" fmla="*/ 0 h 2100216"/>
              <a:gd name="connsiteX0" fmla="*/ 30171626 w 30171627"/>
              <a:gd name="connsiteY0" fmla="*/ 0 h 2100216"/>
              <a:gd name="connsiteX1" fmla="*/ 4 w 30171627"/>
              <a:gd name="connsiteY1" fmla="*/ 0 h 2100216"/>
              <a:gd name="connsiteX2" fmla="*/ 0 w 30171627"/>
              <a:gd name="connsiteY2" fmla="*/ 2100216 h 2100216"/>
              <a:gd name="connsiteX3" fmla="*/ 29253632 w 30171627"/>
              <a:gd name="connsiteY3" fmla="*/ 2093912 h 2100216"/>
              <a:gd name="connsiteX4" fmla="*/ 30171626 w 30171627"/>
              <a:gd name="connsiteY4" fmla="*/ 0 h 21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1627" h="2100216">
                <a:moveTo>
                  <a:pt x="30171626" y="0"/>
                </a:moveTo>
                <a:lnTo>
                  <a:pt x="4" y="0"/>
                </a:lnTo>
                <a:cubicBezTo>
                  <a:pt x="3" y="700072"/>
                  <a:pt x="1" y="1400144"/>
                  <a:pt x="0" y="2100216"/>
                </a:cubicBezTo>
                <a:lnTo>
                  <a:pt x="29253632" y="2093912"/>
                </a:lnTo>
                <a:lnTo>
                  <a:pt x="30171626" y="0"/>
                </a:lnTo>
                <a:close/>
              </a:path>
            </a:pathLst>
          </a:custGeom>
          <a:solidFill>
            <a:srgbClr val="008FC2"/>
          </a:solidFill>
        </p:spPr>
        <p:txBody>
          <a:bodyPr wrap="square" lIns="528000" tIns="0" rIns="0" bIns="0" rtlCol="0" anchor="ctr"/>
          <a:lstStyle/>
          <a:p>
            <a:pPr defTabSz="1219170">
              <a:spcBef>
                <a:spcPts val="800"/>
              </a:spcBef>
              <a:spcAft>
                <a:spcPts val="800"/>
              </a:spcAft>
            </a:pPr>
            <a:r>
              <a:rPr lang="en-US" sz="2133" b="1" dirty="0" err="1">
                <a:solidFill>
                  <a:prstClr val="white"/>
                </a:solidFill>
                <a:latin typeface="Century Gothic"/>
              </a:rPr>
              <a:t>Saft</a:t>
            </a:r>
            <a:r>
              <a:rPr lang="en-US" sz="2133" b="1" dirty="0">
                <a:solidFill>
                  <a:prstClr val="white"/>
                </a:solidFill>
                <a:latin typeface="Century Gothic"/>
              </a:rPr>
              <a:t> Li-ion battery systems: scalability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91368" y="3753797"/>
            <a:ext cx="1243930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170"/>
            <a:r>
              <a:rPr lang="en-US" sz="933" dirty="0">
                <a:solidFill>
                  <a:prstClr val="black"/>
                </a:solidFill>
                <a:latin typeface="Century Gothic"/>
              </a:rPr>
              <a:t>Lithium-ion</a:t>
            </a:r>
          </a:p>
          <a:p>
            <a:pPr defTabSz="1219170"/>
            <a:r>
              <a:rPr lang="en-US" sz="933" dirty="0">
                <a:solidFill>
                  <a:prstClr val="black"/>
                </a:solidFill>
                <a:latin typeface="Century Gothic"/>
              </a:rPr>
              <a:t>Super Phosphate Cell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247674" y="3283626"/>
            <a:ext cx="849592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933" dirty="0">
                <a:solidFill>
                  <a:prstClr val="black"/>
                </a:solidFill>
                <a:latin typeface="Century Gothic"/>
              </a:rPr>
              <a:t>Modul’ion</a:t>
            </a:r>
            <a:r>
              <a:rPr lang="en-US" sz="933" baseline="30000" dirty="0">
                <a:solidFill>
                  <a:prstClr val="black"/>
                </a:solidFill>
                <a:latin typeface="Century Gothic"/>
              </a:rPr>
              <a:t>®</a:t>
            </a:r>
            <a:r>
              <a:rPr lang="en-US" sz="933" dirty="0">
                <a:solidFill>
                  <a:prstClr val="black"/>
                </a:solidFill>
                <a:latin typeface="Century Gothic"/>
              </a:rPr>
              <a:t> -12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404709" y="3212506"/>
            <a:ext cx="880048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933" dirty="0">
                <a:solidFill>
                  <a:prstClr val="black"/>
                </a:solidFill>
                <a:latin typeface="Century Gothic"/>
              </a:rPr>
              <a:t>Ion Drive</a:t>
            </a:r>
            <a:r>
              <a:rPr lang="en-US" sz="933" baseline="30000" dirty="0">
                <a:solidFill>
                  <a:prstClr val="black"/>
                </a:solidFill>
                <a:latin typeface="Century Gothic"/>
              </a:rPr>
              <a:t>®</a:t>
            </a:r>
            <a:r>
              <a:rPr lang="en-US" sz="933" dirty="0">
                <a:solidFill>
                  <a:prstClr val="black"/>
                </a:solidFill>
                <a:latin typeface="Century Gothic"/>
              </a:rPr>
              <a:t> 630V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247674" y="5521303"/>
            <a:ext cx="849592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933" dirty="0">
                <a:solidFill>
                  <a:prstClr val="black"/>
                </a:solidFill>
                <a:latin typeface="Century Gothic"/>
              </a:rPr>
              <a:t>Modul’ion</a:t>
            </a:r>
            <a:r>
              <a:rPr lang="en-US" sz="933" baseline="30000" dirty="0">
                <a:solidFill>
                  <a:prstClr val="black"/>
                </a:solidFill>
                <a:latin typeface="Century Gothic"/>
              </a:rPr>
              <a:t>®</a:t>
            </a:r>
            <a:r>
              <a:rPr lang="en-US" sz="933" dirty="0">
                <a:solidFill>
                  <a:prstClr val="black"/>
                </a:solidFill>
                <a:latin typeface="Century Gothic"/>
              </a:rPr>
              <a:t> -14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221966" y="5741805"/>
            <a:ext cx="1245534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933" dirty="0">
                <a:solidFill>
                  <a:prstClr val="black"/>
                </a:solidFill>
                <a:latin typeface="Century Gothic"/>
              </a:rPr>
              <a:t>Ion Drive</a:t>
            </a:r>
            <a:r>
              <a:rPr lang="en-US" sz="933" baseline="30000" dirty="0">
                <a:solidFill>
                  <a:prstClr val="black"/>
                </a:solidFill>
                <a:latin typeface="Century Gothic"/>
              </a:rPr>
              <a:t>®</a:t>
            </a:r>
            <a:r>
              <a:rPr lang="en-US" sz="933" dirty="0">
                <a:solidFill>
                  <a:prstClr val="black"/>
                </a:solidFill>
                <a:latin typeface="Century Gothic"/>
              </a:rPr>
              <a:t> Motive 24V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CF944F-805F-4221-A62C-283E96CD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23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BF6AA7-119F-4381-9043-B8B281426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emerging off road applications</a:t>
            </a:r>
            <a:br>
              <a:rPr lang="en-US" dirty="0"/>
            </a:br>
            <a:r>
              <a:rPr lang="en-US" b="0" dirty="0"/>
              <a:t>Answering the needs for a Cleaner Industry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15E2B8-08E7-4F82-A765-B3FB732CC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1D60ECC6-6872-4F1F-ACA5-A16114BD1CB0}"/>
              </a:ext>
            </a:extLst>
          </p:cNvPr>
          <p:cNvSpPr txBox="1">
            <a:spLocks/>
          </p:cNvSpPr>
          <p:nvPr/>
        </p:nvSpPr>
        <p:spPr>
          <a:xfrm>
            <a:off x="3247216" y="6059800"/>
            <a:ext cx="6625168" cy="23336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66700" indent="-2667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SzPct val="70000"/>
              <a:buFont typeface="Century Gothic" panose="020B0502020202020204" pitchFamily="34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entury Gothic"/>
              </a:rPr>
              <a:t>Notes : (1)RTG : Rubber Gantry Crane ; (2)LDH : Load, Haul, Dump machine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DAA86E0-788B-47FE-81D3-EB4F006E9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00" y="3003980"/>
            <a:ext cx="2977941" cy="16719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7E4E7F2-7449-4E4F-A883-0AF52CF0C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01" t="5555" r="18721" b="11849"/>
          <a:stretch/>
        </p:blipFill>
        <p:spPr bwMode="auto">
          <a:xfrm>
            <a:off x="928014" y="4570027"/>
            <a:ext cx="2111113" cy="1624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2D9D48C5-7505-43C2-81F0-76B42D6C8621}"/>
              </a:ext>
            </a:extLst>
          </p:cNvPr>
          <p:cNvSpPr txBox="1">
            <a:spLocks/>
          </p:cNvSpPr>
          <p:nvPr/>
        </p:nvSpPr>
        <p:spPr>
          <a:xfrm>
            <a:off x="4590068" y="950641"/>
            <a:ext cx="3068241" cy="809584"/>
          </a:xfrm>
          <a:prstGeom prst="rect">
            <a:avLst/>
          </a:prstGeom>
          <a:ln>
            <a:noFill/>
          </a:ln>
        </p:spPr>
        <p:txBody>
          <a:bodyPr vert="horz" lIns="0" tIns="60929" rIns="121860" bIns="60929" rtlCol="0">
            <a:noAutofit/>
          </a:bodyPr>
          <a:lstStyle>
            <a:lvl1pPr marL="0" indent="0" algn="l" defTabSz="685467" rtl="0" eaLnBrk="1" latinLnBrk="0" hangingPunct="1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10000"/>
              <a:buFont typeface="Arial" pitchFamily="34" charset="0"/>
              <a:buNone/>
              <a:defRPr sz="1425" b="1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03426" indent="-203498" algn="l" defTabSz="685467" rtl="0" eaLnBrk="1" latinLnBrk="0" hangingPunct="1"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536711" indent="-130907" algn="l" defTabSz="685467" rtl="0" eaLnBrk="1" latinLnBrk="0" hangingPunct="1">
              <a:spcBef>
                <a:spcPts val="450"/>
              </a:spcBef>
              <a:spcAft>
                <a:spcPts val="450"/>
              </a:spcAft>
              <a:buSzPct val="65000"/>
              <a:buFont typeface="Courier New" pitchFamily="49" charset="0"/>
              <a:buChar char="o"/>
              <a:defRPr sz="1425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673569" indent="-136859" algn="l" defTabSz="685467" rtl="0" eaLnBrk="1" latinLnBrk="0" hangingPunct="1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–"/>
              <a:defRPr sz="1425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542302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25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1885039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769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504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237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933">
              <a:spcBef>
                <a:spcPts val="0"/>
              </a:spcBef>
              <a:spcAft>
                <a:spcPts val="0"/>
              </a:spcAft>
              <a:buClr>
                <a:srgbClr val="7D9BC1"/>
              </a:buClr>
            </a:pPr>
            <a:r>
              <a:rPr lang="fr-FR" sz="1900" dirty="0" err="1">
                <a:solidFill>
                  <a:srgbClr val="7D9BC1"/>
                </a:solidFill>
              </a:rPr>
              <a:t>Hybrid</a:t>
            </a:r>
            <a:r>
              <a:rPr lang="fr-FR" sz="1900" dirty="0">
                <a:solidFill>
                  <a:srgbClr val="7D9BC1"/>
                </a:solidFill>
              </a:rPr>
              <a:t> RTG</a:t>
            </a:r>
            <a:r>
              <a:rPr lang="fr-FR" sz="1900" b="0" baseline="30000" dirty="0">
                <a:solidFill>
                  <a:srgbClr val="7D9BC1"/>
                </a:solidFill>
              </a:rPr>
              <a:t>(1)</a:t>
            </a:r>
            <a:r>
              <a:rPr lang="fr-FR" sz="1900" dirty="0">
                <a:solidFill>
                  <a:srgbClr val="7D9BC1"/>
                </a:solidFill>
              </a:rPr>
              <a:t> Crane</a:t>
            </a:r>
            <a:endParaRPr lang="fr-FR" sz="1900" b="0" baseline="30000" dirty="0">
              <a:solidFill>
                <a:srgbClr val="7D9BC1"/>
              </a:solidFill>
            </a:endParaRPr>
          </a:p>
          <a:p>
            <a:pPr algn="ctr" defTabSz="913933">
              <a:spcBef>
                <a:spcPts val="0"/>
              </a:spcBef>
              <a:spcAft>
                <a:spcPts val="0"/>
              </a:spcAft>
              <a:buClr>
                <a:srgbClr val="7D9BC1"/>
              </a:buClr>
            </a:pPr>
            <a:r>
              <a:rPr lang="fr-FR" sz="1900" dirty="0" err="1">
                <a:solidFill>
                  <a:srgbClr val="7D9BC1"/>
                </a:solidFill>
              </a:rPr>
              <a:t>Sea</a:t>
            </a:r>
            <a:r>
              <a:rPr lang="fr-FR" sz="1900" dirty="0">
                <a:solidFill>
                  <a:srgbClr val="7D9BC1"/>
                </a:solidFill>
              </a:rPr>
              <a:t> ports</a:t>
            </a:r>
            <a:endParaRPr lang="en-US" sz="1900" dirty="0">
              <a:solidFill>
                <a:srgbClr val="7D9BC1"/>
              </a:solidFill>
            </a:endParaRPr>
          </a:p>
        </p:txBody>
      </p:sp>
      <p:sp>
        <p:nvSpPr>
          <p:cNvPr id="12" name="Rectangle à coins arrondis 9">
            <a:extLst>
              <a:ext uri="{FF2B5EF4-FFF2-40B4-BE49-F238E27FC236}">
                <a16:creationId xmlns:a16="http://schemas.microsoft.com/office/drawing/2014/main" id="{BD8753B2-91E3-4890-AB1F-CF57A55B3146}"/>
              </a:ext>
            </a:extLst>
          </p:cNvPr>
          <p:cNvSpPr/>
          <p:nvPr/>
        </p:nvSpPr>
        <p:spPr>
          <a:xfrm>
            <a:off x="4590068" y="1646731"/>
            <a:ext cx="3068241" cy="147068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defTabSz="1219170"/>
            <a:r>
              <a:rPr lang="en-US" sz="1400" b="1" dirty="0">
                <a:solidFill>
                  <a:prstClr val="black"/>
                </a:solidFill>
                <a:latin typeface="Century Gothic"/>
              </a:rPr>
              <a:t>Application overview :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Converts energy from lower spreader into kinetic energy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prstClr val="black"/>
                </a:solidFill>
                <a:latin typeface="Century Gothic"/>
              </a:rPr>
              <a:t>5</a:t>
            </a:r>
            <a:r>
              <a:rPr lang="en-US" sz="1400" b="1" dirty="0">
                <a:solidFill>
                  <a:prstClr val="black"/>
                </a:solidFill>
                <a:latin typeface="Century Gothic"/>
              </a:rPr>
              <a:t>0% fuel savings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Reduce ICE displacement a/o need for overhead lines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3" name="Picture 4" descr="D:\DONNEES\Marketing\_40. VEHICLE\04. Hite cranes Kalmar\IMG_6763 small.jpg">
            <a:extLst>
              <a:ext uri="{FF2B5EF4-FFF2-40B4-BE49-F238E27FC236}">
                <a16:creationId xmlns:a16="http://schemas.microsoft.com/office/drawing/2014/main" id="{EA2F9150-C87C-4139-B1C5-BB99A123F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76" t="10561" r="18280" b="25572"/>
          <a:stretch/>
        </p:blipFill>
        <p:spPr bwMode="auto">
          <a:xfrm>
            <a:off x="5037699" y="3171200"/>
            <a:ext cx="2172975" cy="2711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61402C9D-4DD5-4128-82E8-7141F31A0BBD}"/>
              </a:ext>
            </a:extLst>
          </p:cNvPr>
          <p:cNvSpPr txBox="1">
            <a:spLocks/>
          </p:cNvSpPr>
          <p:nvPr/>
        </p:nvSpPr>
        <p:spPr>
          <a:xfrm>
            <a:off x="8775833" y="950641"/>
            <a:ext cx="3068241" cy="809584"/>
          </a:xfrm>
          <a:prstGeom prst="rect">
            <a:avLst/>
          </a:prstGeom>
          <a:ln>
            <a:noFill/>
          </a:ln>
        </p:spPr>
        <p:txBody>
          <a:bodyPr vert="horz" lIns="0" tIns="60929" rIns="121860" bIns="60929" rtlCol="0">
            <a:noAutofit/>
          </a:bodyPr>
          <a:lstStyle>
            <a:lvl1pPr marL="0" indent="0" algn="l" defTabSz="685467" rtl="0" eaLnBrk="1" latinLnBrk="0" hangingPunct="1">
              <a:spcBef>
                <a:spcPts val="450"/>
              </a:spcBef>
              <a:spcAft>
                <a:spcPts val="450"/>
              </a:spcAft>
              <a:buClr>
                <a:schemeClr val="tx2"/>
              </a:buClr>
              <a:buSzPct val="110000"/>
              <a:buFont typeface="Arial" pitchFamily="34" charset="0"/>
              <a:buNone/>
              <a:defRPr sz="1425" b="1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03426" indent="-203498" algn="l" defTabSz="685467" rtl="0" eaLnBrk="1" latinLnBrk="0" hangingPunct="1"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536711" indent="-130907" algn="l" defTabSz="685467" rtl="0" eaLnBrk="1" latinLnBrk="0" hangingPunct="1">
              <a:spcBef>
                <a:spcPts val="450"/>
              </a:spcBef>
              <a:spcAft>
                <a:spcPts val="450"/>
              </a:spcAft>
              <a:buSzPct val="65000"/>
              <a:buFont typeface="Courier New" pitchFamily="49" charset="0"/>
              <a:buChar char="o"/>
              <a:defRPr sz="1425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673569" indent="-136859" algn="l" defTabSz="685467" rtl="0" eaLnBrk="1" latinLnBrk="0" hangingPunct="1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–"/>
              <a:defRPr sz="1425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542302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25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1885039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769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504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237" indent="-171365" algn="l" defTabSz="6854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933">
              <a:spcBef>
                <a:spcPts val="0"/>
              </a:spcBef>
              <a:spcAft>
                <a:spcPts val="0"/>
              </a:spcAft>
              <a:buClr>
                <a:srgbClr val="7D9BC1"/>
              </a:buClr>
            </a:pPr>
            <a:r>
              <a:rPr lang="en-US" sz="1900" dirty="0">
                <a:solidFill>
                  <a:srgbClr val="7D9BC1"/>
                </a:solidFill>
              </a:rPr>
              <a:t>Electrified LDH</a:t>
            </a:r>
            <a:r>
              <a:rPr lang="en-US" sz="1900" b="0" baseline="30000" dirty="0">
                <a:solidFill>
                  <a:srgbClr val="7D9BC1"/>
                </a:solidFill>
              </a:rPr>
              <a:t>(2)</a:t>
            </a:r>
            <a:r>
              <a:rPr lang="en-US" sz="1900" dirty="0">
                <a:solidFill>
                  <a:srgbClr val="7D9BC1"/>
                </a:solidFill>
              </a:rPr>
              <a:t> </a:t>
            </a:r>
          </a:p>
          <a:p>
            <a:pPr algn="ctr" defTabSz="913933">
              <a:spcBef>
                <a:spcPts val="0"/>
              </a:spcBef>
              <a:spcAft>
                <a:spcPts val="0"/>
              </a:spcAft>
              <a:buClr>
                <a:srgbClr val="7D9BC1"/>
              </a:buClr>
            </a:pPr>
            <a:r>
              <a:rPr lang="en-US" sz="1900" dirty="0">
                <a:solidFill>
                  <a:srgbClr val="7D9BC1"/>
                </a:solidFill>
              </a:rPr>
              <a:t>Mining</a:t>
            </a:r>
          </a:p>
        </p:txBody>
      </p:sp>
      <p:sp>
        <p:nvSpPr>
          <p:cNvPr id="15" name="Rectangle à coins arrondis 9">
            <a:extLst>
              <a:ext uri="{FF2B5EF4-FFF2-40B4-BE49-F238E27FC236}">
                <a16:creationId xmlns:a16="http://schemas.microsoft.com/office/drawing/2014/main" id="{CF9AF266-A04A-4ADE-A413-B4F02B0ACA2E}"/>
              </a:ext>
            </a:extLst>
          </p:cNvPr>
          <p:cNvSpPr/>
          <p:nvPr/>
        </p:nvSpPr>
        <p:spPr>
          <a:xfrm>
            <a:off x="8775834" y="1646731"/>
            <a:ext cx="3068241" cy="141260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defTabSz="1219170"/>
            <a:r>
              <a:rPr lang="en-US" sz="1400" b="1" dirty="0">
                <a:solidFill>
                  <a:prstClr val="black"/>
                </a:solidFill>
                <a:latin typeface="Century Gothic"/>
              </a:rPr>
              <a:t>Application overview :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OEM Proof of Concept tests, followed by Customer tests.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  <a:latin typeface="Century Gothic"/>
              </a:rPr>
              <a:t>O</a:t>
            </a:r>
            <a:r>
              <a:rPr lang="en-US" sz="1400" dirty="0" err="1">
                <a:solidFill>
                  <a:prstClr val="black"/>
                </a:solidFill>
                <a:latin typeface="Century Gothic"/>
              </a:rPr>
              <a:t>pex</a:t>
            </a:r>
            <a:r>
              <a:rPr lang="en-US" sz="1400" dirty="0">
                <a:solidFill>
                  <a:prstClr val="black"/>
                </a:solidFill>
                <a:latin typeface="Century Gothic"/>
              </a:rPr>
              <a:t> &amp; infrastructure Savings for Mine operators</a:t>
            </a:r>
          </a:p>
        </p:txBody>
      </p:sp>
      <p:sp>
        <p:nvSpPr>
          <p:cNvPr id="17" name="Rectangle à coins arrondis 9">
            <a:extLst>
              <a:ext uri="{FF2B5EF4-FFF2-40B4-BE49-F238E27FC236}">
                <a16:creationId xmlns:a16="http://schemas.microsoft.com/office/drawing/2014/main" id="{896E11BA-5F4F-4E17-8EBE-58ADDFCC4C27}"/>
              </a:ext>
            </a:extLst>
          </p:cNvPr>
          <p:cNvSpPr/>
          <p:nvPr/>
        </p:nvSpPr>
        <p:spPr>
          <a:xfrm>
            <a:off x="449452" y="1646731"/>
            <a:ext cx="3068241" cy="142015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defTabSz="1219170"/>
            <a:r>
              <a:rPr lang="en-US" sz="1400" b="1" dirty="0">
                <a:solidFill>
                  <a:prstClr val="black"/>
                </a:solidFill>
                <a:latin typeface="Century Gothic"/>
              </a:rPr>
              <a:t>Application overview :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Full 8h shift w/o recharge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Operates 5% diesel, 95 electric</a:t>
            </a:r>
          </a:p>
          <a:p>
            <a:pPr marL="228594" indent="-22859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entury Gothic"/>
              </a:rPr>
              <a:t>40% “Energy cost” reduction</a:t>
            </a:r>
          </a:p>
          <a:p>
            <a:pPr defTabSz="1219170"/>
            <a:endParaRPr lang="en-US" sz="1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10289B50-17AD-469E-8474-46250B9816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452" y="974853"/>
            <a:ext cx="3068241" cy="809584"/>
          </a:xfrm>
          <a:ln>
            <a:noFill/>
          </a:ln>
        </p:spPr>
        <p:txBody>
          <a:bodyPr/>
          <a:lstStyle/>
          <a:p>
            <a:pPr algn="ctr" defTabSz="913933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</a:pPr>
            <a:r>
              <a:rPr lang="fr-FR" sz="1900" dirty="0" err="1">
                <a:solidFill>
                  <a:schemeClr val="tx2"/>
                </a:solidFill>
                <a:latin typeface="Century Gothic" pitchFamily="34" charset="0"/>
              </a:rPr>
              <a:t>Hybrid</a:t>
            </a:r>
            <a:r>
              <a:rPr lang="fr-FR" sz="1900" dirty="0">
                <a:solidFill>
                  <a:schemeClr val="tx2"/>
                </a:solidFill>
                <a:latin typeface="Century Gothic" pitchFamily="34" charset="0"/>
              </a:rPr>
              <a:t> </a:t>
            </a:r>
            <a:r>
              <a:rPr lang="fr-FR" sz="1900" dirty="0" err="1">
                <a:solidFill>
                  <a:schemeClr val="tx2"/>
                </a:solidFill>
                <a:latin typeface="Century Gothic" pitchFamily="34" charset="0"/>
              </a:rPr>
              <a:t>Tractor</a:t>
            </a:r>
            <a:endParaRPr lang="fr-FR" sz="1900" dirty="0">
              <a:solidFill>
                <a:schemeClr val="tx2"/>
              </a:solidFill>
              <a:latin typeface="Century Gothic" pitchFamily="34" charset="0"/>
            </a:endParaRPr>
          </a:p>
          <a:p>
            <a:pPr algn="ctr" defTabSz="913933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</a:pPr>
            <a:r>
              <a:rPr lang="fr-FR" sz="1900" dirty="0">
                <a:solidFill>
                  <a:schemeClr val="tx2"/>
                </a:solidFill>
                <a:latin typeface="Century Gothic" pitchFamily="34" charset="0"/>
              </a:rPr>
              <a:t>Aircraft push-back</a:t>
            </a:r>
            <a:endParaRPr lang="en-US" sz="1900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6" name="Image 5" descr="Une image contenant camion, transport&#10;&#10;Description générée automatiquement">
            <a:extLst>
              <a:ext uri="{FF2B5EF4-FFF2-40B4-BE49-F238E27FC236}">
                <a16:creationId xmlns:a16="http://schemas.microsoft.com/office/drawing/2014/main" id="{2EB95D67-1264-478B-80A9-14BB0592D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295" y="3578140"/>
            <a:ext cx="3774272" cy="146349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3A94F3-D606-43B0-BC89-EC0CE52F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24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393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 51">
            <a:extLst>
              <a:ext uri="{FF2B5EF4-FFF2-40B4-BE49-F238E27FC236}">
                <a16:creationId xmlns:a16="http://schemas.microsoft.com/office/drawing/2014/main" id="{63BC7714-816E-4B19-A9D7-EF1557E39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15" r="14593"/>
          <a:stretch/>
        </p:blipFill>
        <p:spPr>
          <a:xfrm>
            <a:off x="7975109" y="3668442"/>
            <a:ext cx="1413996" cy="12726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0CA60D6-DE4F-4969-A6D0-7B73685C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15" r="14593"/>
          <a:stretch/>
        </p:blipFill>
        <p:spPr>
          <a:xfrm>
            <a:off x="2572153" y="3568374"/>
            <a:ext cx="1413996" cy="12726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A8C3D1FF-A0AA-42C6-89B9-81B6AEE16424}"/>
              </a:ext>
            </a:extLst>
          </p:cNvPr>
          <p:cNvGraphicFramePr/>
          <p:nvPr/>
        </p:nvGraphicFramePr>
        <p:xfrm>
          <a:off x="-164123" y="1087753"/>
          <a:ext cx="7026221" cy="2506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37634" y="1"/>
            <a:ext cx="11319933" cy="999065"/>
          </a:xfrm>
        </p:spPr>
        <p:txBody>
          <a:bodyPr>
            <a:normAutofit/>
          </a:bodyPr>
          <a:lstStyle/>
          <a:p>
            <a:r>
              <a:rPr lang="fr-FR" dirty="0"/>
              <a:t>PRISMATIC MODULE CONCEPT </a:t>
            </a:r>
            <a:br>
              <a:rPr lang="fr-FR" dirty="0"/>
            </a:br>
            <a:r>
              <a:rPr lang="fr-FR" b="0" i="1" dirty="0">
                <a:solidFill>
                  <a:schemeClr val="accent1"/>
                </a:solidFill>
              </a:rPr>
              <a:t>… </a:t>
            </a:r>
            <a:r>
              <a:rPr lang="fr-FR" b="0" i="1" dirty="0" err="1">
                <a:solidFill>
                  <a:schemeClr val="accent1"/>
                </a:solidFill>
              </a:rPr>
              <a:t>from</a:t>
            </a:r>
            <a:r>
              <a:rPr lang="fr-FR" b="0" i="1" dirty="0">
                <a:solidFill>
                  <a:schemeClr val="accent1"/>
                </a:solidFill>
              </a:rPr>
              <a:t> </a:t>
            </a:r>
            <a:r>
              <a:rPr lang="fr-FR" b="0" i="1" dirty="0" err="1">
                <a:solidFill>
                  <a:schemeClr val="accent1"/>
                </a:solidFill>
              </a:rPr>
              <a:t>cell</a:t>
            </a:r>
            <a:r>
              <a:rPr lang="fr-FR" b="0" i="1" dirty="0">
                <a:solidFill>
                  <a:schemeClr val="accent1"/>
                </a:solidFill>
              </a:rPr>
              <a:t> roadmap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>
              <a:solidFill>
                <a:prstClr val="black"/>
              </a:solidFill>
              <a:latin typeface="Century Gothic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665FB8-EF87-45A3-A28F-20CA0F7EE875}"/>
              </a:ext>
            </a:extLst>
          </p:cNvPr>
          <p:cNvGrpSpPr/>
          <p:nvPr/>
        </p:nvGrpSpPr>
        <p:grpSpPr>
          <a:xfrm>
            <a:off x="2801541" y="2209478"/>
            <a:ext cx="999065" cy="999065"/>
            <a:chOff x="1699018" y="2574020"/>
            <a:chExt cx="749299" cy="74929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78C1E00-B5DB-4605-A277-69D2FA33B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303" b="80000" l="17262" r="79762">
                          <a14:foregroundMark x1="29762" y1="30303" x2="24405" y2="40000"/>
                          <a14:foregroundMark x1="66667" y1="23636" x2="70833" y2="46061"/>
                          <a14:foregroundMark x1="64881" y1="22424" x2="25595" y2="35152"/>
                          <a14:foregroundMark x1="21429" y1="38182" x2="38690" y2="70303"/>
                          <a14:foregroundMark x1="73810" y1="18788" x2="72024" y2="46061"/>
                          <a14:foregroundMark x1="69048" y1="18788" x2="69048" y2="18788"/>
                          <a14:foregroundMark x1="20238" y1="36970" x2="21429" y2="67879"/>
                          <a14:foregroundMark x1="21429" y1="67879" x2="34524" y2="71515"/>
                          <a14:foregroundMark x1="76190" y1="27879" x2="51786" y2="20606"/>
                          <a14:foregroundMark x1="51786" y1="20606" x2="19643" y2="35758"/>
                          <a14:foregroundMark x1="76190" y1="23636" x2="63690" y2="16364"/>
                          <a14:foregroundMark x1="67262" y1="13939" x2="75000" y2="12727"/>
                          <a14:foregroundMark x1="63095" y1="15758" x2="77976" y2="38182"/>
                          <a14:foregroundMark x1="77976" y1="38182" x2="77976" y2="56364"/>
                          <a14:foregroundMark x1="77381" y1="56364" x2="20238" y2="80606"/>
                          <a14:foregroundMark x1="76786" y1="42424" x2="80357" y2="15758"/>
                          <a14:foregroundMark x1="80357" y1="15758" x2="76786" y2="18788"/>
                          <a14:foregroundMark x1="77381" y1="12121" x2="77976" y2="21212"/>
                          <a14:foregroundMark x1="63095" y1="13939" x2="40476" y2="24848"/>
                          <a14:foregroundMark x1="40476" y1="24848" x2="39881" y2="24848"/>
                          <a14:foregroundMark x1="39881" y1="24848" x2="18452" y2="36970"/>
                          <a14:foregroundMark x1="18452" y1="36970" x2="17262" y2="78182"/>
                          <a14:foregroundMark x1="57738" y1="66061" x2="33929" y2="75152"/>
                          <a14:foregroundMark x1="33929" y1="75152" x2="57143" y2="66667"/>
                          <a14:foregroundMark x1="57143" y1="66667" x2="57143" y2="66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3628" t="9139" r="19408" b="14755"/>
            <a:stretch/>
          </p:blipFill>
          <p:spPr>
            <a:xfrm>
              <a:off x="1795231" y="2580264"/>
              <a:ext cx="366176" cy="378871"/>
            </a:xfrm>
            <a:prstGeom prst="rect">
              <a:avLst/>
            </a:prstGeom>
          </p:spPr>
        </p:pic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994E1DD-8DEB-4C4F-ADEA-AF635AE17164}"/>
                </a:ext>
              </a:extLst>
            </p:cNvPr>
            <p:cNvSpPr/>
            <p:nvPr/>
          </p:nvSpPr>
          <p:spPr>
            <a:xfrm>
              <a:off x="1699018" y="2574020"/>
              <a:ext cx="749299" cy="749299"/>
            </a:xfrm>
            <a:prstGeom prst="ellipse">
              <a:avLst/>
            </a:prstGeom>
            <a:noFill/>
            <a:ln>
              <a:solidFill>
                <a:srgbClr val="008F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r>
                <a:rPr lang="fr-FR" sz="1067" dirty="0">
                  <a:solidFill>
                    <a:srgbClr val="008FC2"/>
                  </a:solidFill>
                  <a:latin typeface="Century Gothic"/>
                </a:rPr>
                <a:t>PHEV2 </a:t>
              </a:r>
              <a:r>
                <a:rPr lang="fr-FR" sz="1200" b="1" dirty="0">
                  <a:solidFill>
                    <a:srgbClr val="008FC2"/>
                  </a:solidFill>
                  <a:latin typeface="Century Gothic"/>
                </a:rPr>
                <a:t>40 Ah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58C9BF4-D611-432D-A0B0-F179FF8FB80D}"/>
              </a:ext>
            </a:extLst>
          </p:cNvPr>
          <p:cNvGrpSpPr/>
          <p:nvPr/>
        </p:nvGrpSpPr>
        <p:grpSpPr>
          <a:xfrm>
            <a:off x="4502722" y="1917906"/>
            <a:ext cx="999065" cy="999065"/>
            <a:chOff x="1699018" y="2574020"/>
            <a:chExt cx="749299" cy="749299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C6D6A033-EE70-4AE7-B945-AA3E91419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303" b="80000" l="17262" r="79762">
                          <a14:foregroundMark x1="29762" y1="30303" x2="24405" y2="40000"/>
                          <a14:foregroundMark x1="66667" y1="23636" x2="70833" y2="46061"/>
                          <a14:foregroundMark x1="64881" y1="22424" x2="25595" y2="35152"/>
                          <a14:foregroundMark x1="21429" y1="38182" x2="38690" y2="70303"/>
                          <a14:foregroundMark x1="73810" y1="18788" x2="72024" y2="46061"/>
                          <a14:foregroundMark x1="69048" y1="18788" x2="69048" y2="18788"/>
                          <a14:foregroundMark x1="20238" y1="36970" x2="21429" y2="67879"/>
                          <a14:foregroundMark x1="21429" y1="67879" x2="34524" y2="71515"/>
                          <a14:foregroundMark x1="76190" y1="27879" x2="51786" y2="20606"/>
                          <a14:foregroundMark x1="51786" y1="20606" x2="19643" y2="35758"/>
                          <a14:foregroundMark x1="76190" y1="23636" x2="63690" y2="16364"/>
                          <a14:foregroundMark x1="67262" y1="13939" x2="75000" y2="12727"/>
                          <a14:foregroundMark x1="63095" y1="15758" x2="77976" y2="38182"/>
                          <a14:foregroundMark x1="77976" y1="38182" x2="77976" y2="56364"/>
                          <a14:foregroundMark x1="77381" y1="56364" x2="20238" y2="80606"/>
                          <a14:foregroundMark x1="76786" y1="42424" x2="80357" y2="15758"/>
                          <a14:foregroundMark x1="80357" y1="15758" x2="76786" y2="18788"/>
                          <a14:foregroundMark x1="77381" y1="12121" x2="77976" y2="21212"/>
                          <a14:foregroundMark x1="63095" y1="13939" x2="40476" y2="24848"/>
                          <a14:foregroundMark x1="40476" y1="24848" x2="39881" y2="24848"/>
                          <a14:foregroundMark x1="39881" y1="24848" x2="18452" y2="36970"/>
                          <a14:foregroundMark x1="18452" y1="36970" x2="17262" y2="78182"/>
                          <a14:foregroundMark x1="57738" y1="66061" x2="33929" y2="75152"/>
                          <a14:foregroundMark x1="33929" y1="75152" x2="57143" y2="66667"/>
                          <a14:foregroundMark x1="57143" y1="66667" x2="57143" y2="66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3628" t="9139" r="19408" b="14755"/>
            <a:stretch/>
          </p:blipFill>
          <p:spPr>
            <a:xfrm>
              <a:off x="1795231" y="2580264"/>
              <a:ext cx="366176" cy="378871"/>
            </a:xfrm>
            <a:prstGeom prst="rect">
              <a:avLst/>
            </a:prstGeom>
          </p:spPr>
        </p:pic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A9D9AC8-13CC-4B20-B185-830E57805398}"/>
                </a:ext>
              </a:extLst>
            </p:cNvPr>
            <p:cNvSpPr/>
            <p:nvPr/>
          </p:nvSpPr>
          <p:spPr>
            <a:xfrm>
              <a:off x="1699018" y="2574020"/>
              <a:ext cx="749299" cy="749299"/>
            </a:xfrm>
            <a:prstGeom prst="ellipse">
              <a:avLst/>
            </a:prstGeom>
            <a:noFill/>
            <a:ln>
              <a:solidFill>
                <a:srgbClr val="008F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r>
                <a:rPr lang="fr-FR" sz="1067" dirty="0">
                  <a:solidFill>
                    <a:srgbClr val="008FC2"/>
                  </a:solidFill>
                  <a:latin typeface="Century Gothic"/>
                </a:rPr>
                <a:t>PHEV2 </a:t>
              </a:r>
              <a:r>
                <a:rPr lang="fr-FR" sz="1200" b="1" dirty="0">
                  <a:solidFill>
                    <a:srgbClr val="008FC2"/>
                  </a:solidFill>
                  <a:latin typeface="Century Gothic"/>
                </a:rPr>
                <a:t>45 Ah</a:t>
              </a:r>
              <a:endParaRPr lang="fr-FR" sz="1067" b="1" dirty="0">
                <a:solidFill>
                  <a:srgbClr val="008FC2"/>
                </a:solidFill>
                <a:latin typeface="Century Gothic"/>
              </a:endParaRPr>
            </a:p>
          </p:txBody>
        </p:sp>
      </p:grpSp>
      <p:sp>
        <p:nvSpPr>
          <p:cNvPr id="10" name="Flèche : angle droit à deux pointes 9">
            <a:extLst>
              <a:ext uri="{FF2B5EF4-FFF2-40B4-BE49-F238E27FC236}">
                <a16:creationId xmlns:a16="http://schemas.microsoft.com/office/drawing/2014/main" id="{632FE25D-D475-44AC-BA46-CB786F36CC1C}"/>
              </a:ext>
            </a:extLst>
          </p:cNvPr>
          <p:cNvSpPr/>
          <p:nvPr/>
        </p:nvSpPr>
        <p:spPr>
          <a:xfrm rot="5400000">
            <a:off x="3948014" y="-1804451"/>
            <a:ext cx="5007868" cy="10811241"/>
          </a:xfrm>
          <a:prstGeom prst="leftUpArrow">
            <a:avLst>
              <a:gd name="adj1" fmla="val 2219"/>
              <a:gd name="adj2" fmla="val 1018"/>
              <a:gd name="adj3" fmla="val 12009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fr-FR" sz="2400" dirty="0">
              <a:ln w="0"/>
              <a:solidFill>
                <a:srgbClr val="008FC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C23954E-E5CC-4AD6-A5FB-8B4DAF835C67}"/>
              </a:ext>
            </a:extLst>
          </p:cNvPr>
          <p:cNvSpPr txBox="1"/>
          <p:nvPr/>
        </p:nvSpPr>
        <p:spPr>
          <a:xfrm>
            <a:off x="2168319" y="4949764"/>
            <a:ext cx="18450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2133" dirty="0">
                <a:solidFill>
                  <a:srgbClr val="008FC2"/>
                </a:solidFill>
                <a:latin typeface="Century Gothic"/>
              </a:rPr>
              <a:t>48V </a:t>
            </a:r>
            <a:r>
              <a:rPr lang="fr-FR" sz="2133" b="1" dirty="0">
                <a:solidFill>
                  <a:srgbClr val="008FC2"/>
                </a:solidFill>
                <a:latin typeface="Century Gothic"/>
              </a:rPr>
              <a:t>4,1 kWh</a:t>
            </a:r>
          </a:p>
        </p:txBody>
      </p:sp>
      <p:graphicFrame>
        <p:nvGraphicFramePr>
          <p:cNvPr id="19" name="Diagramme 18">
            <a:extLst>
              <a:ext uri="{FF2B5EF4-FFF2-40B4-BE49-F238E27FC236}">
                <a16:creationId xmlns:a16="http://schemas.microsoft.com/office/drawing/2014/main" id="{0E738094-0EF7-4ACF-8BC3-C50DB5F0EF4D}"/>
              </a:ext>
            </a:extLst>
          </p:cNvPr>
          <p:cNvGraphicFramePr/>
          <p:nvPr/>
        </p:nvGraphicFramePr>
        <p:xfrm>
          <a:off x="6260665" y="986223"/>
          <a:ext cx="5685303" cy="307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20" name="Groupe 19">
            <a:extLst>
              <a:ext uri="{FF2B5EF4-FFF2-40B4-BE49-F238E27FC236}">
                <a16:creationId xmlns:a16="http://schemas.microsoft.com/office/drawing/2014/main" id="{6E21AC3B-CB41-4B23-9958-A5B5F0D1A0A1}"/>
              </a:ext>
            </a:extLst>
          </p:cNvPr>
          <p:cNvGrpSpPr/>
          <p:nvPr/>
        </p:nvGrpSpPr>
        <p:grpSpPr>
          <a:xfrm>
            <a:off x="8125592" y="2377203"/>
            <a:ext cx="1113035" cy="1051797"/>
            <a:chOff x="3892079" y="3138346"/>
            <a:chExt cx="749299" cy="749299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6243342-11EC-4708-94B6-73E4D1475F4B}"/>
                </a:ext>
              </a:extLst>
            </p:cNvPr>
            <p:cNvSpPr/>
            <p:nvPr/>
          </p:nvSpPr>
          <p:spPr>
            <a:xfrm>
              <a:off x="3892079" y="3138346"/>
              <a:ext cx="749299" cy="74929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9A6FA9">
                    <a:lumMod val="75000"/>
                  </a:srgbClr>
                </a:solidFill>
                <a:latin typeface="Century Gothic"/>
              </a:endParaRPr>
            </a:p>
            <a:p>
              <a:pPr algn="ctr" defTabSz="1219170"/>
              <a:r>
                <a:rPr lang="fr-FR" sz="1067" dirty="0">
                  <a:solidFill>
                    <a:srgbClr val="9A6FA9">
                      <a:lumMod val="75000"/>
                    </a:srgbClr>
                  </a:solidFill>
                  <a:latin typeface="Century Gothic"/>
                </a:rPr>
                <a:t>PHEV2</a:t>
              </a:r>
            </a:p>
            <a:p>
              <a:pPr algn="ctr" defTabSz="1219170"/>
              <a:r>
                <a:rPr lang="fr-FR" sz="1067" b="1" dirty="0">
                  <a:solidFill>
                    <a:srgbClr val="9A6FA9">
                      <a:lumMod val="75000"/>
                    </a:srgbClr>
                  </a:solidFill>
                  <a:latin typeface="Century Gothic"/>
                </a:rPr>
                <a:t>28</a:t>
              </a:r>
              <a:r>
                <a:rPr lang="fr-FR" sz="1067" dirty="0">
                  <a:solidFill>
                    <a:srgbClr val="9A6FA9">
                      <a:lumMod val="75000"/>
                    </a:srgbClr>
                  </a:solidFill>
                  <a:latin typeface="Century Gothic"/>
                </a:rPr>
                <a:t> </a:t>
              </a:r>
              <a:r>
                <a:rPr lang="fr-FR" sz="1200" b="1" dirty="0">
                  <a:solidFill>
                    <a:srgbClr val="9A6FA9">
                      <a:lumMod val="75000"/>
                    </a:srgbClr>
                  </a:solidFill>
                  <a:latin typeface="Century Gothic"/>
                </a:rPr>
                <a:t>Ah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BC15CDC-F02B-4AF2-8824-55AA3DDE1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90346" l="9930" r="89895">
                          <a14:foregroundMark x1="18118" y1="89617" x2="29617" y2="90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368" y="3138346"/>
              <a:ext cx="425645" cy="407107"/>
            </a:xfrm>
            <a:prstGeom prst="rect">
              <a:avLst/>
            </a:prstGeom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CA404A8B-7AE3-490F-82E6-9689F3DE4C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15" r="14593"/>
          <a:stretch/>
        </p:blipFill>
        <p:spPr>
          <a:xfrm>
            <a:off x="4301633" y="3590087"/>
            <a:ext cx="1413996" cy="12726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9024ECD7-B7B0-473F-A09C-A73E5D587C9D}"/>
              </a:ext>
            </a:extLst>
          </p:cNvPr>
          <p:cNvSpPr txBox="1"/>
          <p:nvPr/>
        </p:nvSpPr>
        <p:spPr>
          <a:xfrm>
            <a:off x="4180074" y="4941073"/>
            <a:ext cx="18450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2133" dirty="0">
                <a:solidFill>
                  <a:srgbClr val="008FC2"/>
                </a:solidFill>
                <a:latin typeface="Century Gothic"/>
              </a:rPr>
              <a:t>48V </a:t>
            </a:r>
            <a:r>
              <a:rPr lang="fr-FR" sz="2133" b="1" dirty="0">
                <a:solidFill>
                  <a:srgbClr val="008FC2"/>
                </a:solidFill>
                <a:latin typeface="Century Gothic"/>
              </a:rPr>
              <a:t>4,4 kWh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2F975F0-0D34-45F3-A380-0D72B76D9CC9}"/>
              </a:ext>
            </a:extLst>
          </p:cNvPr>
          <p:cNvSpPr/>
          <p:nvPr/>
        </p:nvSpPr>
        <p:spPr>
          <a:xfrm>
            <a:off x="2241659" y="5585610"/>
            <a:ext cx="3529107" cy="3064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fr-FR" sz="2133" dirty="0">
                <a:solidFill>
                  <a:prstClr val="white"/>
                </a:solidFill>
                <a:latin typeface="Century Gothic"/>
              </a:rPr>
              <a:t>HIGH ENERGY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A6C1792A-8094-4696-BE5B-799FDD010999}"/>
              </a:ext>
            </a:extLst>
          </p:cNvPr>
          <p:cNvSpPr/>
          <p:nvPr/>
        </p:nvSpPr>
        <p:spPr>
          <a:xfrm>
            <a:off x="8170213" y="5516528"/>
            <a:ext cx="3560256" cy="3299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fr-FR" sz="2133" dirty="0">
                <a:solidFill>
                  <a:prstClr val="white"/>
                </a:solidFill>
                <a:latin typeface="Century Gothic"/>
              </a:rPr>
              <a:t>HIGH POWER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58DAE101-636E-455D-8BFD-0ED464D157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15" r="14593"/>
          <a:stretch/>
        </p:blipFill>
        <p:spPr>
          <a:xfrm>
            <a:off x="10009093" y="3668442"/>
            <a:ext cx="1413996" cy="12726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CDFE1EE6-C089-41C5-B3EA-D1C8017F4AE0}"/>
              </a:ext>
            </a:extLst>
          </p:cNvPr>
          <p:cNvSpPr txBox="1"/>
          <p:nvPr/>
        </p:nvSpPr>
        <p:spPr>
          <a:xfrm>
            <a:off x="9901488" y="4941073"/>
            <a:ext cx="18450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2133" dirty="0">
                <a:solidFill>
                  <a:srgbClr val="9A6FA9">
                    <a:lumMod val="75000"/>
                  </a:srgbClr>
                </a:solidFill>
                <a:latin typeface="Century Gothic"/>
              </a:rPr>
              <a:t>48V </a:t>
            </a:r>
            <a:r>
              <a:rPr lang="fr-FR" sz="2133" b="1" dirty="0">
                <a:solidFill>
                  <a:srgbClr val="9A6FA9">
                    <a:lumMod val="75000"/>
                  </a:srgbClr>
                </a:solidFill>
                <a:latin typeface="Century Gothic"/>
              </a:rPr>
              <a:t>1,6 kWh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8AA4948-746F-4FF9-B5E0-518B837F4BE8}"/>
              </a:ext>
            </a:extLst>
          </p:cNvPr>
          <p:cNvSpPr txBox="1"/>
          <p:nvPr/>
        </p:nvSpPr>
        <p:spPr>
          <a:xfrm>
            <a:off x="7759575" y="4941073"/>
            <a:ext cx="18450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2133" dirty="0">
                <a:solidFill>
                  <a:srgbClr val="9A6FA9">
                    <a:lumMod val="75000"/>
                  </a:srgbClr>
                </a:solidFill>
                <a:latin typeface="Century Gothic"/>
              </a:rPr>
              <a:t>48V </a:t>
            </a:r>
            <a:r>
              <a:rPr lang="fr-FR" sz="2133" b="1" dirty="0">
                <a:solidFill>
                  <a:srgbClr val="9A6FA9">
                    <a:lumMod val="75000"/>
                  </a:srgbClr>
                </a:solidFill>
                <a:latin typeface="Century Gothic"/>
              </a:rPr>
              <a:t>1,4 kWh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B89C133-1D84-4FAC-AA0D-B71CA3F06F54}"/>
              </a:ext>
            </a:extLst>
          </p:cNvPr>
          <p:cNvGrpSpPr/>
          <p:nvPr/>
        </p:nvGrpSpPr>
        <p:grpSpPr>
          <a:xfrm>
            <a:off x="10285753" y="2130823"/>
            <a:ext cx="1113035" cy="1051797"/>
            <a:chOff x="3892079" y="3138346"/>
            <a:chExt cx="749299" cy="749299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07723827-265F-4967-8763-50F6C4F6EC08}"/>
                </a:ext>
              </a:extLst>
            </p:cNvPr>
            <p:cNvSpPr/>
            <p:nvPr/>
          </p:nvSpPr>
          <p:spPr>
            <a:xfrm>
              <a:off x="3892079" y="3138346"/>
              <a:ext cx="749299" cy="74929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008FC2"/>
                </a:solidFill>
                <a:latin typeface="Century Gothic"/>
              </a:endParaRPr>
            </a:p>
            <a:p>
              <a:pPr algn="ctr" defTabSz="1219170"/>
              <a:endParaRPr lang="fr-FR" sz="1067" dirty="0">
                <a:solidFill>
                  <a:srgbClr val="9A6FA9">
                    <a:lumMod val="75000"/>
                  </a:srgbClr>
                </a:solidFill>
                <a:latin typeface="Century Gothic"/>
              </a:endParaRPr>
            </a:p>
            <a:p>
              <a:pPr algn="ctr" defTabSz="1219170"/>
              <a:r>
                <a:rPr lang="fr-FR" sz="1067" dirty="0">
                  <a:solidFill>
                    <a:srgbClr val="9A6FA9">
                      <a:lumMod val="75000"/>
                    </a:srgbClr>
                  </a:solidFill>
                  <a:latin typeface="Century Gothic"/>
                </a:rPr>
                <a:t>PHEV2</a:t>
              </a:r>
            </a:p>
            <a:p>
              <a:pPr algn="ctr" defTabSz="1219170"/>
              <a:r>
                <a:rPr lang="fr-FR" sz="1067" b="1" dirty="0">
                  <a:solidFill>
                    <a:srgbClr val="9A6FA9">
                      <a:lumMod val="75000"/>
                    </a:srgbClr>
                  </a:solidFill>
                  <a:latin typeface="Century Gothic"/>
                </a:rPr>
                <a:t>32</a:t>
              </a:r>
              <a:r>
                <a:rPr lang="fr-FR" sz="1067" dirty="0">
                  <a:solidFill>
                    <a:srgbClr val="9A6FA9">
                      <a:lumMod val="75000"/>
                    </a:srgbClr>
                  </a:solidFill>
                  <a:latin typeface="Century Gothic"/>
                </a:rPr>
                <a:t> </a:t>
              </a:r>
              <a:r>
                <a:rPr lang="fr-FR" sz="1200" b="1" dirty="0">
                  <a:solidFill>
                    <a:srgbClr val="9A6FA9">
                      <a:lumMod val="75000"/>
                    </a:srgbClr>
                  </a:solidFill>
                  <a:latin typeface="Century Gothic"/>
                </a:rPr>
                <a:t>Ah</a:t>
              </a: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4E097098-2323-4A0C-AD55-D1061AAA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90346" l="9930" r="89895">
                          <a14:foregroundMark x1="18118" y1="89617" x2="29617" y2="90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368" y="3138346"/>
              <a:ext cx="425645" cy="407107"/>
            </a:xfrm>
            <a:prstGeom prst="rect">
              <a:avLst/>
            </a:prstGeom>
          </p:spPr>
        </p:pic>
      </p:grpSp>
      <p:sp>
        <p:nvSpPr>
          <p:cNvPr id="31" name="ZoneTexte 1">
            <a:extLst>
              <a:ext uri="{FF2B5EF4-FFF2-40B4-BE49-F238E27FC236}">
                <a16:creationId xmlns:a16="http://schemas.microsoft.com/office/drawing/2014/main" id="{52879539-D35B-443F-928E-94FE0A1F7444}"/>
              </a:ext>
            </a:extLst>
          </p:cNvPr>
          <p:cNvSpPr txBox="1"/>
          <p:nvPr/>
        </p:nvSpPr>
        <p:spPr>
          <a:xfrm rot="21323977">
            <a:off x="4974990" y="1560967"/>
            <a:ext cx="2292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600" b="1" dirty="0">
                <a:solidFill>
                  <a:srgbClr val="008FC2"/>
                </a:solidFill>
                <a:latin typeface="Century Gothic"/>
              </a:rPr>
              <a:t>DEVELOPMENT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D8F805F-E07C-403A-92A1-B2C4EE14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25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95974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403412"/>
            <a:ext cx="8068235" cy="6051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61883" y="5940911"/>
            <a:ext cx="8068235" cy="513790"/>
          </a:xfrm>
          <a:custGeom>
            <a:avLst/>
            <a:gdLst/>
            <a:ahLst/>
            <a:cxnLst/>
            <a:rect l="l" t="t" r="r" b="b"/>
            <a:pathLst>
              <a:path w="9144000" h="582295">
                <a:moveTo>
                  <a:pt x="0" y="0"/>
                </a:moveTo>
                <a:lnTo>
                  <a:pt x="9144000" y="0"/>
                </a:lnTo>
                <a:lnTo>
                  <a:pt x="9144000" y="582168"/>
                </a:lnTo>
                <a:lnTo>
                  <a:pt x="0" y="5821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61882" y="1187375"/>
            <a:ext cx="5039958" cy="1857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26736" y="5165015"/>
            <a:ext cx="900953" cy="1187824"/>
          </a:xfrm>
          <a:custGeom>
            <a:avLst/>
            <a:gdLst/>
            <a:ahLst/>
            <a:cxnLst/>
            <a:rect l="l" t="t" r="r" b="b"/>
            <a:pathLst>
              <a:path w="1021079" h="1346200">
                <a:moveTo>
                  <a:pt x="0" y="0"/>
                </a:moveTo>
                <a:lnTo>
                  <a:pt x="1021080" y="0"/>
                </a:lnTo>
                <a:lnTo>
                  <a:pt x="1021080" y="1345692"/>
                </a:lnTo>
                <a:lnTo>
                  <a:pt x="0" y="13456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9691" y="5276626"/>
            <a:ext cx="677732" cy="677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38347" y="6186991"/>
            <a:ext cx="679076" cy="112059"/>
          </a:xfrm>
          <a:custGeom>
            <a:avLst/>
            <a:gdLst/>
            <a:ahLst/>
            <a:cxnLst/>
            <a:rect l="l" t="t" r="r" b="b"/>
            <a:pathLst>
              <a:path w="769620" h="127000">
                <a:moveTo>
                  <a:pt x="0" y="0"/>
                </a:moveTo>
                <a:lnTo>
                  <a:pt x="769620" y="0"/>
                </a:lnTo>
                <a:lnTo>
                  <a:pt x="769620" y="126492"/>
                </a:lnTo>
                <a:lnTo>
                  <a:pt x="0" y="126492"/>
                </a:lnTo>
                <a:lnTo>
                  <a:pt x="0" y="0"/>
                </a:lnTo>
                <a:close/>
              </a:path>
            </a:pathLst>
          </a:custGeom>
          <a:solidFill>
            <a:srgbClr val="C11F2D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02762" y="6025626"/>
            <a:ext cx="141194" cy="900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21950" y="6043108"/>
            <a:ext cx="42022" cy="72838"/>
          </a:xfrm>
          <a:custGeom>
            <a:avLst/>
            <a:gdLst/>
            <a:ahLst/>
            <a:cxnLst/>
            <a:rect l="l" t="t" r="r" b="b"/>
            <a:pathLst>
              <a:path w="47625" h="82550">
                <a:moveTo>
                  <a:pt x="0" y="0"/>
                </a:moveTo>
                <a:lnTo>
                  <a:pt x="47244" y="0"/>
                </a:lnTo>
                <a:lnTo>
                  <a:pt x="47244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  <a:solidFill>
            <a:srgbClr val="C11F2D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68162" y="6035039"/>
            <a:ext cx="150719" cy="0"/>
          </a:xfrm>
          <a:custGeom>
            <a:avLst/>
            <a:gdLst/>
            <a:ahLst/>
            <a:cxnLst/>
            <a:rect l="l" t="t" r="r" b="b"/>
            <a:pathLst>
              <a:path w="170815">
                <a:moveTo>
                  <a:pt x="0" y="0"/>
                </a:moveTo>
                <a:lnTo>
                  <a:pt x="170688" y="0"/>
                </a:lnTo>
              </a:path>
            </a:pathLst>
          </a:custGeom>
          <a:ln w="27432">
            <a:solidFill>
              <a:srgbClr val="C11F2D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39691" y="6025626"/>
            <a:ext cx="145228" cy="90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913159" y="6025626"/>
            <a:ext cx="153296" cy="90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82230" y="5376135"/>
            <a:ext cx="372484" cy="4666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59915" y="1692984"/>
            <a:ext cx="0" cy="940174"/>
          </a:xfrm>
          <a:custGeom>
            <a:avLst/>
            <a:gdLst/>
            <a:ahLst/>
            <a:cxnLst/>
            <a:rect l="l" t="t" r="r" b="b"/>
            <a:pathLst>
              <a:path h="1065530">
                <a:moveTo>
                  <a:pt x="0" y="0"/>
                </a:moveTo>
                <a:lnTo>
                  <a:pt x="0" y="1065276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587243" y="1400731"/>
            <a:ext cx="1803026" cy="98908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2118" spc="-154" dirty="0">
                <a:solidFill>
                  <a:srgbClr val="FFFFFF"/>
                </a:solidFill>
              </a:rPr>
              <a:t>SAFT </a:t>
            </a:r>
            <a:r>
              <a:rPr sz="2118" spc="379" dirty="0">
                <a:solidFill>
                  <a:srgbClr val="FFFFFF"/>
                </a:solidFill>
              </a:rPr>
              <a:t>/</a:t>
            </a:r>
            <a:r>
              <a:rPr sz="2118" spc="-150" dirty="0">
                <a:solidFill>
                  <a:srgbClr val="FFFFFF"/>
                </a:solidFill>
              </a:rPr>
              <a:t> </a:t>
            </a:r>
            <a:r>
              <a:rPr sz="2118" spc="229" dirty="0">
                <a:solidFill>
                  <a:srgbClr val="FFFFFF"/>
                </a:solidFill>
              </a:rPr>
              <a:t>Nersac  </a:t>
            </a:r>
            <a:r>
              <a:rPr sz="2118" spc="150" dirty="0">
                <a:solidFill>
                  <a:srgbClr val="FFFFFF"/>
                </a:solidFill>
              </a:rPr>
              <a:t>produits</a:t>
            </a:r>
            <a:endParaRPr sz="2118"/>
          </a:p>
          <a:p>
            <a:pPr marL="11206"/>
            <a:r>
              <a:rPr sz="2118" spc="150" dirty="0">
                <a:solidFill>
                  <a:srgbClr val="FFFFFF"/>
                </a:solidFill>
              </a:rPr>
              <a:t>Nov </a:t>
            </a:r>
            <a:r>
              <a:rPr sz="2118" spc="124" dirty="0">
                <a:solidFill>
                  <a:srgbClr val="FFFFFF"/>
                </a:solidFill>
              </a:rPr>
              <a:t>5 </a:t>
            </a:r>
            <a:r>
              <a:rPr sz="2118" spc="57" dirty="0">
                <a:solidFill>
                  <a:srgbClr val="FFFFFF"/>
                </a:solidFill>
              </a:rPr>
              <a:t>,</a:t>
            </a:r>
            <a:r>
              <a:rPr sz="2118" spc="-97" dirty="0">
                <a:solidFill>
                  <a:srgbClr val="FFFFFF"/>
                </a:solidFill>
              </a:rPr>
              <a:t> </a:t>
            </a:r>
            <a:r>
              <a:rPr sz="2118" spc="124" dirty="0">
                <a:solidFill>
                  <a:srgbClr val="FFFFFF"/>
                </a:solidFill>
              </a:rPr>
              <a:t>2019</a:t>
            </a:r>
            <a:endParaRPr sz="2118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DA8E-5209-42DA-9E42-8E2544F0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L’Objectif de Saft</a:t>
            </a:r>
            <a:endParaRPr lang="en-US" dirty="0"/>
          </a:p>
        </p:txBody>
      </p:sp>
      <p:grpSp>
        <p:nvGrpSpPr>
          <p:cNvPr id="6" name="Groupe 5"/>
          <p:cNvGrpSpPr/>
          <p:nvPr/>
        </p:nvGrpSpPr>
        <p:grpSpPr>
          <a:xfrm>
            <a:off x="0" y="999066"/>
            <a:ext cx="12447880" cy="5257604"/>
            <a:chOff x="0" y="869245"/>
            <a:chExt cx="9144000" cy="3707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ED5734-84CB-4E47-B557-58A13ACBB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631" b="11685"/>
            <a:stretch/>
          </p:blipFill>
          <p:spPr>
            <a:xfrm>
              <a:off x="0" y="869245"/>
              <a:ext cx="9144000" cy="370712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983109" y="2540908"/>
              <a:ext cx="1004711" cy="759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fr-FR" sz="6400" dirty="0">
                  <a:solidFill>
                    <a:prstClr val="white"/>
                  </a:solidFill>
                  <a:latin typeface="Century Gothic"/>
                </a:rPr>
                <a:t>*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-97842" y="5112999"/>
            <a:ext cx="12447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3200" i="1" dirty="0">
                <a:solidFill>
                  <a:prstClr val="white"/>
                </a:solidFill>
                <a:latin typeface="Century Gothic"/>
              </a:rPr>
              <a:t>*</a:t>
            </a:r>
            <a:r>
              <a:rPr lang="fr-FR" sz="2400" i="1" dirty="0">
                <a:solidFill>
                  <a:prstClr val="white"/>
                </a:solidFill>
                <a:latin typeface="Century Gothic"/>
              </a:rPr>
              <a:t>Nous dynamisons le monde. </a:t>
            </a:r>
            <a:br>
              <a:rPr lang="fr-FR" sz="2400" i="1" dirty="0">
                <a:solidFill>
                  <a:prstClr val="white"/>
                </a:solidFill>
                <a:latin typeface="Century Gothic"/>
              </a:rPr>
            </a:br>
            <a:r>
              <a:rPr lang="fr-FR" sz="2400" i="1" dirty="0">
                <a:solidFill>
                  <a:prstClr val="white"/>
                </a:solidFill>
                <a:latin typeface="Century Gothic"/>
              </a:rPr>
              <a:t>Sur terre comme en mer, dans les airs comme dans l’espace.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BCF2872-3161-4FFD-B0C3-AC40895E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AB146F-A5AA-4307-883E-304DD43A2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3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0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" name="Graphique 128"/>
          <p:cNvGraphicFramePr/>
          <p:nvPr/>
        </p:nvGraphicFramePr>
        <p:xfrm>
          <a:off x="8589159" y="4630816"/>
          <a:ext cx="2213893" cy="174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2" name="Image 7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503" y="1806369"/>
            <a:ext cx="6674316" cy="37431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Que représente Saft aujourd'hui ?</a:t>
            </a:r>
          </a:p>
        </p:txBody>
      </p:sp>
      <p:sp>
        <p:nvSpPr>
          <p:cNvPr id="12" name="TextBox 48"/>
          <p:cNvSpPr txBox="1">
            <a:spLocks/>
          </p:cNvSpPr>
          <p:nvPr/>
        </p:nvSpPr>
        <p:spPr>
          <a:xfrm>
            <a:off x="278838" y="1007723"/>
            <a:ext cx="5121180" cy="372456"/>
          </a:xfrm>
          <a:prstGeom prst="rect">
            <a:avLst/>
          </a:prstGeom>
          <a:noFill/>
          <a:ln>
            <a:noFill/>
          </a:ln>
        </p:spPr>
        <p:txBody>
          <a:bodyPr vert="horz" lIns="103663" tIns="103663" rIns="103663" bIns="103663" rtlCol="0" anchor="t" anchorCtr="0">
            <a:no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600" b="1" baseline="0">
                <a:solidFill>
                  <a:schemeClr val="accent2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algn="ctr" defTabSz="1193770">
              <a:buClr>
                <a:srgbClr val="7D9BC1"/>
              </a:buClr>
            </a:pPr>
            <a:r>
              <a:rPr lang="fr-FR" sz="2133" dirty="0">
                <a:solidFill>
                  <a:srgbClr val="9A6FA9"/>
                </a:solidFill>
                <a:latin typeface="Century Gothic"/>
              </a:rPr>
              <a:t>PROFIL DU GROUPE</a:t>
            </a:r>
          </a:p>
        </p:txBody>
      </p:sp>
      <p:sp>
        <p:nvSpPr>
          <p:cNvPr id="110" name="TextBox 365"/>
          <p:cNvSpPr txBox="1">
            <a:spLocks/>
          </p:cNvSpPr>
          <p:nvPr/>
        </p:nvSpPr>
        <p:spPr>
          <a:xfrm>
            <a:off x="9138351" y="5255544"/>
            <a:ext cx="1136530" cy="533544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 defTabSz="1193770">
              <a:buClr>
                <a:srgbClr val="7D9BC1"/>
              </a:buClr>
            </a:pPr>
            <a:r>
              <a:rPr lang="fr-FR" sz="2400" b="1" dirty="0">
                <a:solidFill>
                  <a:srgbClr val="7D9BC1"/>
                </a:solidFill>
                <a:latin typeface="Century Gothic"/>
              </a:rPr>
              <a:t>+ 3 000 </a:t>
            </a:r>
            <a:br>
              <a:rPr lang="en-US" sz="2400" b="1" dirty="0">
                <a:solidFill>
                  <a:srgbClr val="C00000"/>
                </a:solidFill>
                <a:latin typeface="Century Gothic"/>
              </a:rPr>
            </a:br>
            <a:r>
              <a:rPr lang="fr-FR" sz="1067" dirty="0">
                <a:solidFill>
                  <a:prstClr val="black"/>
                </a:solidFill>
                <a:latin typeface="Century Gothic"/>
              </a:rPr>
              <a:t>clients</a:t>
            </a:r>
            <a:endParaRPr lang="fr-FR" sz="1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TextBox 165"/>
          <p:cNvSpPr txBox="1">
            <a:spLocks/>
          </p:cNvSpPr>
          <p:nvPr/>
        </p:nvSpPr>
        <p:spPr>
          <a:xfrm>
            <a:off x="5939531" y="1012001"/>
            <a:ext cx="5952780" cy="537582"/>
          </a:xfrm>
          <a:prstGeom prst="rect">
            <a:avLst/>
          </a:prstGeom>
          <a:noFill/>
          <a:ln>
            <a:noFill/>
          </a:ln>
        </p:spPr>
        <p:txBody>
          <a:bodyPr vert="horz" lIns="103663" tIns="103663" rIns="103663" bIns="103663" rtlCol="0" anchor="ctr" anchorCtr="0">
            <a:sp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sz="1600" b="1" baseline="0">
                <a:solidFill>
                  <a:schemeClr val="accent2"/>
                </a:solidFill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algn="ctr" defTabSz="1193770">
              <a:buClr>
                <a:srgbClr val="7D9BC1"/>
              </a:buClr>
            </a:pPr>
            <a:r>
              <a:rPr lang="fr-FR" sz="2133" dirty="0">
                <a:solidFill>
                  <a:srgbClr val="7D9BC1"/>
                </a:solidFill>
                <a:latin typeface="Century Gothic"/>
              </a:rPr>
              <a:t>PRÉSENCE INTERNATIONALE </a:t>
            </a:r>
          </a:p>
        </p:txBody>
      </p:sp>
      <p:graphicFrame>
        <p:nvGraphicFramePr>
          <p:cNvPr id="26" name="Graphique 25"/>
          <p:cNvGraphicFramePr/>
          <p:nvPr/>
        </p:nvGraphicFramePr>
        <p:xfrm>
          <a:off x="7043191" y="4630816"/>
          <a:ext cx="2213893" cy="174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1" name="Rectangle 3"/>
          <p:cNvSpPr txBox="1">
            <a:spLocks/>
          </p:cNvSpPr>
          <p:nvPr/>
        </p:nvSpPr>
        <p:spPr>
          <a:xfrm>
            <a:off x="1546908" y="1464461"/>
            <a:ext cx="4051680" cy="42675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fr-FR"/>
            </a:defPPr>
            <a:lvl1pPr lvl="0" indent="0" defTabSz="895350">
              <a:buClr>
                <a:schemeClr val="tx2"/>
              </a:buClr>
              <a:defRPr baseline="0"/>
            </a:lvl1pPr>
            <a:lvl2pPr marL="171450" lvl="1" indent="-171450" defTabSz="895350">
              <a:spcBef>
                <a:spcPct val="50000"/>
              </a:spcBef>
              <a:buClr>
                <a:schemeClr val="tx2"/>
              </a:buClr>
              <a:buSzPct val="125000"/>
              <a:buFont typeface="Century Gothic" pitchFamily="34" charset="0"/>
              <a:buChar char="▪"/>
              <a:defRPr sz="1400" baseline="0">
                <a:ea typeface="Verdana" pitchFamily="34" charset="0"/>
                <a:cs typeface="Verdana" pitchFamily="34" charset="0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pPr marL="237061" indent="-237061" defTabSz="1193770">
              <a:spcBef>
                <a:spcPts val="1600"/>
              </a:spcBef>
              <a:spcAft>
                <a:spcPts val="1600"/>
              </a:spcAft>
              <a:buClr>
                <a:srgbClr val="7D9BC1"/>
              </a:buClr>
              <a:buFont typeface="Wingdings" panose="05000000000000000000" pitchFamily="2" charset="2"/>
              <a:buChar char="§"/>
            </a:pPr>
            <a:endParaRPr lang="fr-FR" sz="1600" dirty="0">
              <a:solidFill>
                <a:prstClr val="black"/>
              </a:solidFill>
              <a:latin typeface="Century Gothic"/>
            </a:endParaRPr>
          </a:p>
          <a:p>
            <a:pPr defTabSz="1193770">
              <a:spcBef>
                <a:spcPts val="1600"/>
              </a:spcBef>
              <a:spcAft>
                <a:spcPts val="1600"/>
              </a:spcAft>
              <a:buClr>
                <a:srgbClr val="9A6FA9"/>
              </a:buClr>
            </a:pPr>
            <a:r>
              <a:rPr lang="fr-FR" sz="2133" b="1" dirty="0">
                <a:solidFill>
                  <a:srgbClr val="9A6FA9"/>
                </a:solidFill>
                <a:latin typeface="Century Gothic"/>
              </a:rPr>
              <a:t>100 </a:t>
            </a:r>
            <a:r>
              <a:rPr lang="fr-FR" sz="1600" dirty="0">
                <a:solidFill>
                  <a:prstClr val="black"/>
                </a:solidFill>
                <a:latin typeface="Century Gothic"/>
              </a:rPr>
              <a:t>ans d’histoire</a:t>
            </a:r>
          </a:p>
          <a:p>
            <a:pPr defTabSz="1193770">
              <a:spcBef>
                <a:spcPts val="1600"/>
              </a:spcBef>
              <a:spcAft>
                <a:spcPts val="1600"/>
              </a:spcAft>
              <a:buClr>
                <a:srgbClr val="9A6FA9"/>
              </a:buClr>
            </a:pPr>
            <a:r>
              <a:rPr lang="fr-FR" sz="2133" b="1" dirty="0">
                <a:solidFill>
                  <a:srgbClr val="9A6FA9"/>
                </a:solidFill>
                <a:latin typeface="Century Gothic"/>
              </a:rPr>
              <a:t>Une position de leader</a:t>
            </a:r>
            <a:br>
              <a:rPr lang="en-US" sz="2133" b="1" dirty="0">
                <a:solidFill>
                  <a:srgbClr val="9A6FA9"/>
                </a:solidFill>
                <a:latin typeface="Century Gothic"/>
              </a:rPr>
            </a:br>
            <a:r>
              <a:rPr lang="fr-FR" sz="1867" b="1" dirty="0">
                <a:solidFill>
                  <a:srgbClr val="9A6FA9"/>
                </a:solidFill>
                <a:latin typeface="Century Gothic"/>
              </a:rPr>
              <a:t>sur </a:t>
            </a:r>
            <a:r>
              <a:rPr lang="fr-FR" sz="2133" b="1" dirty="0">
                <a:solidFill>
                  <a:srgbClr val="9A6FA9"/>
                </a:solidFill>
                <a:latin typeface="Century Gothic"/>
              </a:rPr>
              <a:t>75 à 80 %</a:t>
            </a:r>
            <a:r>
              <a:rPr lang="fr-FR" sz="1867" dirty="0">
                <a:solidFill>
                  <a:srgbClr val="9A6FA9"/>
                </a:solidFill>
                <a:latin typeface="Century Gothic"/>
              </a:rPr>
              <a:t> </a:t>
            </a:r>
            <a:r>
              <a:rPr lang="fr-FR" sz="1600" dirty="0">
                <a:solidFill>
                  <a:prstClr val="black"/>
                </a:solidFill>
                <a:latin typeface="Century Gothic"/>
              </a:rPr>
              <a:t>de ses segments </a:t>
            </a:r>
            <a:br>
              <a:rPr lang="fr-FR" sz="1600" dirty="0">
                <a:solidFill>
                  <a:prstClr val="black"/>
                </a:solidFill>
                <a:latin typeface="Century Gothic"/>
              </a:rPr>
            </a:br>
            <a:r>
              <a:rPr lang="fr-FR" sz="1600" dirty="0">
                <a:solidFill>
                  <a:prstClr val="black"/>
                </a:solidFill>
                <a:latin typeface="Century Gothic"/>
              </a:rPr>
              <a:t>de revenus</a:t>
            </a:r>
          </a:p>
          <a:p>
            <a:pPr defTabSz="1193770">
              <a:spcBef>
                <a:spcPts val="1600"/>
              </a:spcBef>
              <a:spcAft>
                <a:spcPts val="1600"/>
              </a:spcAft>
              <a:buClr>
                <a:srgbClr val="9A6FA9"/>
              </a:buClr>
            </a:pPr>
            <a:r>
              <a:rPr lang="fr-FR" sz="2133" b="1" dirty="0">
                <a:solidFill>
                  <a:srgbClr val="9A6FA9"/>
                </a:solidFill>
                <a:latin typeface="Century Gothic"/>
              </a:rPr>
              <a:t>9,4 % </a:t>
            </a:r>
            <a:r>
              <a:rPr lang="fr-FR" sz="1600" dirty="0">
                <a:solidFill>
                  <a:prstClr val="black"/>
                </a:solidFill>
                <a:latin typeface="Century Gothic"/>
              </a:rPr>
              <a:t>investis en </a:t>
            </a:r>
            <a:r>
              <a:rPr lang="fr-FR" sz="2133" b="1" dirty="0">
                <a:solidFill>
                  <a:srgbClr val="9A6FA9"/>
                </a:solidFill>
                <a:latin typeface="Century Gothic"/>
              </a:rPr>
              <a:t>R&amp;D</a:t>
            </a:r>
            <a:r>
              <a:rPr lang="fr-FR" sz="1600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fr-FR" sz="1600" dirty="0">
                <a:solidFill>
                  <a:prstClr val="black"/>
                </a:solidFill>
                <a:latin typeface="Century Gothic"/>
              </a:rPr>
              <a:t>avec </a:t>
            </a:r>
            <a:r>
              <a:rPr lang="fr-FR" sz="2133" b="1" dirty="0">
                <a:solidFill>
                  <a:srgbClr val="9A6FA9"/>
                </a:solidFill>
                <a:latin typeface="Century Gothic"/>
              </a:rPr>
              <a:t>3</a:t>
            </a:r>
            <a:r>
              <a:rPr lang="fr-FR" sz="1600" dirty="0">
                <a:solidFill>
                  <a:prstClr val="black"/>
                </a:solidFill>
                <a:latin typeface="Century Gothic"/>
              </a:rPr>
              <a:t> principales technologies (lithium primaire, lithium-ion et nickel-cadmium)</a:t>
            </a:r>
          </a:p>
          <a:p>
            <a:pPr defTabSz="1193770">
              <a:spcBef>
                <a:spcPts val="1600"/>
              </a:spcBef>
              <a:spcAft>
                <a:spcPts val="1600"/>
              </a:spcAft>
              <a:buClr>
                <a:srgbClr val="9A6FA9"/>
              </a:buClr>
            </a:pPr>
            <a:r>
              <a:rPr lang="fr-FR" sz="2133" b="1" dirty="0">
                <a:solidFill>
                  <a:srgbClr val="9A6FA9"/>
                </a:solidFill>
                <a:latin typeface="Century Gothic"/>
              </a:rPr>
              <a:t>788 m€ </a:t>
            </a:r>
            <a:r>
              <a:rPr lang="fr-FR" sz="1600" dirty="0">
                <a:solidFill>
                  <a:prstClr val="black"/>
                </a:solidFill>
                <a:latin typeface="Century Gothic"/>
              </a:rPr>
              <a:t>de CA </a:t>
            </a:r>
            <a:r>
              <a:rPr lang="fr-FR" sz="1600">
                <a:solidFill>
                  <a:prstClr val="black"/>
                </a:solidFill>
                <a:latin typeface="Century Gothic"/>
              </a:rPr>
              <a:t>en 2018</a:t>
            </a:r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05" name="TextBox 365"/>
          <p:cNvSpPr txBox="1">
            <a:spLocks/>
          </p:cNvSpPr>
          <p:nvPr/>
        </p:nvSpPr>
        <p:spPr>
          <a:xfrm>
            <a:off x="7580083" y="5255544"/>
            <a:ext cx="1136530" cy="533544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 defTabSz="1193770">
              <a:buClr>
                <a:srgbClr val="7D9BC1"/>
              </a:buClr>
            </a:pPr>
            <a:r>
              <a:rPr lang="fr-FR" sz="2400" b="1" dirty="0">
                <a:solidFill>
                  <a:srgbClr val="7D9BC1"/>
                </a:solidFill>
                <a:latin typeface="Century Gothic"/>
              </a:rPr>
              <a:t>+ 4</a:t>
            </a:r>
            <a:r>
              <a:rPr lang="fr-FR" sz="2400" b="1">
                <a:solidFill>
                  <a:srgbClr val="7D9BC1"/>
                </a:solidFill>
                <a:latin typeface="Century Gothic"/>
              </a:rPr>
              <a:t> 300 </a:t>
            </a:r>
            <a:br>
              <a:rPr lang="en-US" sz="2400" b="1" dirty="0">
                <a:solidFill>
                  <a:srgbClr val="C00000"/>
                </a:solidFill>
                <a:latin typeface="Century Gothic"/>
              </a:rPr>
            </a:br>
            <a:r>
              <a:rPr lang="fr-FR" sz="1067" dirty="0">
                <a:solidFill>
                  <a:prstClr val="black"/>
                </a:solidFill>
                <a:latin typeface="Century Gothic"/>
              </a:rPr>
              <a:t>collaborateurs</a:t>
            </a:r>
            <a:endParaRPr lang="fr-FR" sz="1333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742372" y="1460517"/>
            <a:ext cx="43200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6338619" y="1463340"/>
            <a:ext cx="5184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847735" y="5248299"/>
            <a:ext cx="552888" cy="552888"/>
            <a:chOff x="1953" y="2016"/>
            <a:chExt cx="794" cy="794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2210" y="2177"/>
              <a:ext cx="270" cy="482"/>
            </a:xfrm>
            <a:custGeom>
              <a:avLst/>
              <a:gdLst>
                <a:gd name="T0" fmla="*/ 67 w 114"/>
                <a:gd name="T1" fmla="*/ 94 h 204"/>
                <a:gd name="T2" fmla="*/ 67 w 114"/>
                <a:gd name="T3" fmla="*/ 39 h 204"/>
                <a:gd name="T4" fmla="*/ 95 w 114"/>
                <a:gd name="T5" fmla="*/ 52 h 204"/>
                <a:gd name="T6" fmla="*/ 107 w 114"/>
                <a:gd name="T7" fmla="*/ 51 h 204"/>
                <a:gd name="T8" fmla="*/ 106 w 114"/>
                <a:gd name="T9" fmla="*/ 40 h 204"/>
                <a:gd name="T10" fmla="*/ 67 w 114"/>
                <a:gd name="T11" fmla="*/ 23 h 204"/>
                <a:gd name="T12" fmla="*/ 67 w 114"/>
                <a:gd name="T13" fmla="*/ 8 h 204"/>
                <a:gd name="T14" fmla="*/ 59 w 114"/>
                <a:gd name="T15" fmla="*/ 0 h 204"/>
                <a:gd name="T16" fmla="*/ 51 w 114"/>
                <a:gd name="T17" fmla="*/ 8 h 204"/>
                <a:gd name="T18" fmla="*/ 51 w 114"/>
                <a:gd name="T19" fmla="*/ 23 h 204"/>
                <a:gd name="T20" fmla="*/ 5 w 114"/>
                <a:gd name="T21" fmla="*/ 67 h 204"/>
                <a:gd name="T22" fmla="*/ 51 w 114"/>
                <a:gd name="T23" fmla="*/ 106 h 204"/>
                <a:gd name="T24" fmla="*/ 51 w 114"/>
                <a:gd name="T25" fmla="*/ 167 h 204"/>
                <a:gd name="T26" fmla="*/ 15 w 114"/>
                <a:gd name="T27" fmla="*/ 150 h 204"/>
                <a:gd name="T28" fmla="*/ 3 w 114"/>
                <a:gd name="T29" fmla="*/ 150 h 204"/>
                <a:gd name="T30" fmla="*/ 3 w 114"/>
                <a:gd name="T31" fmla="*/ 161 h 204"/>
                <a:gd name="T32" fmla="*/ 51 w 114"/>
                <a:gd name="T33" fmla="*/ 183 h 204"/>
                <a:gd name="T34" fmla="*/ 51 w 114"/>
                <a:gd name="T35" fmla="*/ 196 h 204"/>
                <a:gd name="T36" fmla="*/ 59 w 114"/>
                <a:gd name="T37" fmla="*/ 204 h 204"/>
                <a:gd name="T38" fmla="*/ 67 w 114"/>
                <a:gd name="T39" fmla="*/ 196 h 204"/>
                <a:gd name="T40" fmla="*/ 67 w 114"/>
                <a:gd name="T41" fmla="*/ 183 h 204"/>
                <a:gd name="T42" fmla="*/ 114 w 114"/>
                <a:gd name="T43" fmla="*/ 142 h 204"/>
                <a:gd name="T44" fmla="*/ 67 w 114"/>
                <a:gd name="T45" fmla="*/ 94 h 204"/>
                <a:gd name="T46" fmla="*/ 21 w 114"/>
                <a:gd name="T47" fmla="*/ 67 h 204"/>
                <a:gd name="T48" fmla="*/ 51 w 114"/>
                <a:gd name="T49" fmla="*/ 39 h 204"/>
                <a:gd name="T50" fmla="*/ 51 w 114"/>
                <a:gd name="T51" fmla="*/ 89 h 204"/>
                <a:gd name="T52" fmla="*/ 21 w 114"/>
                <a:gd name="T53" fmla="*/ 67 h 204"/>
                <a:gd name="T54" fmla="*/ 67 w 114"/>
                <a:gd name="T55" fmla="*/ 167 h 204"/>
                <a:gd name="T56" fmla="*/ 67 w 114"/>
                <a:gd name="T57" fmla="*/ 111 h 204"/>
                <a:gd name="T58" fmla="*/ 98 w 114"/>
                <a:gd name="T59" fmla="*/ 142 h 204"/>
                <a:gd name="T60" fmla="*/ 67 w 114"/>
                <a:gd name="T61" fmla="*/ 16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4" h="204">
                  <a:moveTo>
                    <a:pt x="67" y="94"/>
                  </a:moveTo>
                  <a:cubicBezTo>
                    <a:pt x="67" y="39"/>
                    <a:pt x="67" y="39"/>
                    <a:pt x="67" y="39"/>
                  </a:cubicBezTo>
                  <a:cubicBezTo>
                    <a:pt x="84" y="41"/>
                    <a:pt x="95" y="51"/>
                    <a:pt x="95" y="52"/>
                  </a:cubicBezTo>
                  <a:cubicBezTo>
                    <a:pt x="98" y="55"/>
                    <a:pt x="104" y="55"/>
                    <a:pt x="107" y="51"/>
                  </a:cubicBezTo>
                  <a:cubicBezTo>
                    <a:pt x="110" y="48"/>
                    <a:pt x="110" y="43"/>
                    <a:pt x="106" y="40"/>
                  </a:cubicBezTo>
                  <a:cubicBezTo>
                    <a:pt x="106" y="39"/>
                    <a:pt x="91" y="25"/>
                    <a:pt x="67" y="23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4"/>
                    <a:pt x="63" y="0"/>
                    <a:pt x="59" y="0"/>
                  </a:cubicBezTo>
                  <a:cubicBezTo>
                    <a:pt x="55" y="0"/>
                    <a:pt x="51" y="4"/>
                    <a:pt x="51" y="8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24" y="26"/>
                    <a:pt x="5" y="43"/>
                    <a:pt x="5" y="67"/>
                  </a:cubicBezTo>
                  <a:cubicBezTo>
                    <a:pt x="5" y="93"/>
                    <a:pt x="35" y="102"/>
                    <a:pt x="51" y="106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39" y="164"/>
                    <a:pt x="21" y="157"/>
                    <a:pt x="15" y="150"/>
                  </a:cubicBezTo>
                  <a:cubicBezTo>
                    <a:pt x="12" y="147"/>
                    <a:pt x="6" y="147"/>
                    <a:pt x="3" y="150"/>
                  </a:cubicBezTo>
                  <a:cubicBezTo>
                    <a:pt x="0" y="153"/>
                    <a:pt x="0" y="158"/>
                    <a:pt x="3" y="161"/>
                  </a:cubicBezTo>
                  <a:cubicBezTo>
                    <a:pt x="13" y="171"/>
                    <a:pt x="35" y="180"/>
                    <a:pt x="51" y="183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200"/>
                    <a:pt x="55" y="204"/>
                    <a:pt x="59" y="204"/>
                  </a:cubicBezTo>
                  <a:cubicBezTo>
                    <a:pt x="63" y="204"/>
                    <a:pt x="67" y="200"/>
                    <a:pt x="67" y="196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88" y="181"/>
                    <a:pt x="114" y="169"/>
                    <a:pt x="114" y="142"/>
                  </a:cubicBezTo>
                  <a:cubicBezTo>
                    <a:pt x="114" y="120"/>
                    <a:pt x="97" y="103"/>
                    <a:pt x="67" y="94"/>
                  </a:cubicBezTo>
                  <a:close/>
                  <a:moveTo>
                    <a:pt x="21" y="67"/>
                  </a:moveTo>
                  <a:cubicBezTo>
                    <a:pt x="21" y="50"/>
                    <a:pt x="35" y="41"/>
                    <a:pt x="51" y="39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38" y="86"/>
                    <a:pt x="21" y="80"/>
                    <a:pt x="21" y="67"/>
                  </a:cubicBezTo>
                  <a:close/>
                  <a:moveTo>
                    <a:pt x="67" y="167"/>
                  </a:moveTo>
                  <a:cubicBezTo>
                    <a:pt x="67" y="111"/>
                    <a:pt x="67" y="111"/>
                    <a:pt x="67" y="111"/>
                  </a:cubicBezTo>
                  <a:cubicBezTo>
                    <a:pt x="81" y="116"/>
                    <a:pt x="98" y="125"/>
                    <a:pt x="98" y="142"/>
                  </a:cubicBezTo>
                  <a:cubicBezTo>
                    <a:pt x="98" y="160"/>
                    <a:pt x="78" y="165"/>
                    <a:pt x="67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1953" y="2016"/>
              <a:ext cx="794" cy="794"/>
            </a:xfrm>
            <a:custGeom>
              <a:avLst/>
              <a:gdLst>
                <a:gd name="T0" fmla="*/ 168 w 336"/>
                <a:gd name="T1" fmla="*/ 0 h 336"/>
                <a:gd name="T2" fmla="*/ 0 w 336"/>
                <a:gd name="T3" fmla="*/ 168 h 336"/>
                <a:gd name="T4" fmla="*/ 168 w 336"/>
                <a:gd name="T5" fmla="*/ 336 h 336"/>
                <a:gd name="T6" fmla="*/ 336 w 336"/>
                <a:gd name="T7" fmla="*/ 168 h 336"/>
                <a:gd name="T8" fmla="*/ 168 w 336"/>
                <a:gd name="T9" fmla="*/ 0 h 336"/>
                <a:gd name="T10" fmla="*/ 168 w 336"/>
                <a:gd name="T11" fmla="*/ 320 h 336"/>
                <a:gd name="T12" fmla="*/ 16 w 336"/>
                <a:gd name="T13" fmla="*/ 168 h 336"/>
                <a:gd name="T14" fmla="*/ 168 w 336"/>
                <a:gd name="T15" fmla="*/ 16 h 336"/>
                <a:gd name="T16" fmla="*/ 320 w 336"/>
                <a:gd name="T17" fmla="*/ 168 h 336"/>
                <a:gd name="T18" fmla="*/ 168 w 336"/>
                <a:gd name="T19" fmla="*/ 32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336">
                  <a:moveTo>
                    <a:pt x="168" y="0"/>
                  </a:moveTo>
                  <a:cubicBezTo>
                    <a:pt x="77" y="0"/>
                    <a:pt x="0" y="77"/>
                    <a:pt x="0" y="168"/>
                  </a:cubicBezTo>
                  <a:cubicBezTo>
                    <a:pt x="0" y="259"/>
                    <a:pt x="77" y="336"/>
                    <a:pt x="168" y="336"/>
                  </a:cubicBezTo>
                  <a:cubicBezTo>
                    <a:pt x="259" y="336"/>
                    <a:pt x="336" y="259"/>
                    <a:pt x="336" y="168"/>
                  </a:cubicBezTo>
                  <a:cubicBezTo>
                    <a:pt x="336" y="77"/>
                    <a:pt x="259" y="0"/>
                    <a:pt x="168" y="0"/>
                  </a:cubicBezTo>
                  <a:close/>
                  <a:moveTo>
                    <a:pt x="168" y="320"/>
                  </a:moveTo>
                  <a:cubicBezTo>
                    <a:pt x="86" y="320"/>
                    <a:pt x="16" y="250"/>
                    <a:pt x="16" y="168"/>
                  </a:cubicBezTo>
                  <a:cubicBezTo>
                    <a:pt x="16" y="86"/>
                    <a:pt x="86" y="16"/>
                    <a:pt x="168" y="16"/>
                  </a:cubicBezTo>
                  <a:cubicBezTo>
                    <a:pt x="250" y="16"/>
                    <a:pt x="320" y="86"/>
                    <a:pt x="320" y="168"/>
                  </a:cubicBezTo>
                  <a:cubicBezTo>
                    <a:pt x="320" y="250"/>
                    <a:pt x="250" y="320"/>
                    <a:pt x="168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833020" y="2016313"/>
            <a:ext cx="552888" cy="552888"/>
            <a:chOff x="-3185296" y="1493840"/>
            <a:chExt cx="414666" cy="414666"/>
          </a:xfrm>
          <a:solidFill>
            <a:schemeClr val="accent2"/>
          </a:solidFill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 bwMode="auto">
            <a:xfrm>
              <a:off x="-3051079" y="1577835"/>
              <a:ext cx="141008" cy="246676"/>
              <a:chOff x="1928" y="2099"/>
              <a:chExt cx="399" cy="698"/>
            </a:xfrm>
            <a:grpFill/>
          </p:grpSpPr>
          <p:sp>
            <p:nvSpPr>
              <p:cNvPr id="14" name="Freeform 12"/>
              <p:cNvSpPr>
                <a:spLocks noEditPoints="1"/>
              </p:cNvSpPr>
              <p:nvPr/>
            </p:nvSpPr>
            <p:spPr bwMode="auto">
              <a:xfrm>
                <a:off x="1928" y="2099"/>
                <a:ext cx="399" cy="698"/>
              </a:xfrm>
              <a:custGeom>
                <a:avLst/>
                <a:gdLst>
                  <a:gd name="T0" fmla="*/ 32 w 32"/>
                  <a:gd name="T1" fmla="*/ 12 h 56"/>
                  <a:gd name="T2" fmla="*/ 32 w 32"/>
                  <a:gd name="T3" fmla="*/ 6 h 56"/>
                  <a:gd name="T4" fmla="*/ 26 w 32"/>
                  <a:gd name="T5" fmla="*/ 0 h 56"/>
                  <a:gd name="T6" fmla="*/ 6 w 32"/>
                  <a:gd name="T7" fmla="*/ 0 h 56"/>
                  <a:gd name="T8" fmla="*/ 0 w 32"/>
                  <a:gd name="T9" fmla="*/ 6 h 56"/>
                  <a:gd name="T10" fmla="*/ 0 w 32"/>
                  <a:gd name="T11" fmla="*/ 12 h 56"/>
                  <a:gd name="T12" fmla="*/ 4 w 32"/>
                  <a:gd name="T13" fmla="*/ 20 h 56"/>
                  <a:gd name="T14" fmla="*/ 13 w 32"/>
                  <a:gd name="T15" fmla="*/ 28 h 56"/>
                  <a:gd name="T16" fmla="*/ 4 w 32"/>
                  <a:gd name="T17" fmla="*/ 36 h 56"/>
                  <a:gd name="T18" fmla="*/ 0 w 32"/>
                  <a:gd name="T19" fmla="*/ 44 h 56"/>
                  <a:gd name="T20" fmla="*/ 0 w 32"/>
                  <a:gd name="T21" fmla="*/ 50 h 56"/>
                  <a:gd name="T22" fmla="*/ 6 w 32"/>
                  <a:gd name="T23" fmla="*/ 56 h 56"/>
                  <a:gd name="T24" fmla="*/ 26 w 32"/>
                  <a:gd name="T25" fmla="*/ 56 h 56"/>
                  <a:gd name="T26" fmla="*/ 32 w 32"/>
                  <a:gd name="T27" fmla="*/ 50 h 56"/>
                  <a:gd name="T28" fmla="*/ 32 w 32"/>
                  <a:gd name="T29" fmla="*/ 44 h 56"/>
                  <a:gd name="T30" fmla="*/ 28 w 32"/>
                  <a:gd name="T31" fmla="*/ 36 h 56"/>
                  <a:gd name="T32" fmla="*/ 19 w 32"/>
                  <a:gd name="T33" fmla="*/ 28 h 56"/>
                  <a:gd name="T34" fmla="*/ 28 w 32"/>
                  <a:gd name="T35" fmla="*/ 20 h 56"/>
                  <a:gd name="T36" fmla="*/ 32 w 32"/>
                  <a:gd name="T37" fmla="*/ 12 h 56"/>
                  <a:gd name="T38" fmla="*/ 26 w 32"/>
                  <a:gd name="T39" fmla="*/ 39 h 56"/>
                  <a:gd name="T40" fmla="*/ 28 w 32"/>
                  <a:gd name="T41" fmla="*/ 44 h 56"/>
                  <a:gd name="T42" fmla="*/ 28 w 32"/>
                  <a:gd name="T43" fmla="*/ 50 h 56"/>
                  <a:gd name="T44" fmla="*/ 26 w 32"/>
                  <a:gd name="T45" fmla="*/ 52 h 56"/>
                  <a:gd name="T46" fmla="*/ 6 w 32"/>
                  <a:gd name="T47" fmla="*/ 52 h 56"/>
                  <a:gd name="T48" fmla="*/ 4 w 32"/>
                  <a:gd name="T49" fmla="*/ 50 h 56"/>
                  <a:gd name="T50" fmla="*/ 4 w 32"/>
                  <a:gd name="T51" fmla="*/ 44 h 56"/>
                  <a:gd name="T52" fmla="*/ 6 w 32"/>
                  <a:gd name="T53" fmla="*/ 39 h 56"/>
                  <a:gd name="T54" fmla="*/ 16 w 32"/>
                  <a:gd name="T55" fmla="*/ 31 h 56"/>
                  <a:gd name="T56" fmla="*/ 26 w 32"/>
                  <a:gd name="T57" fmla="*/ 39 h 56"/>
                  <a:gd name="T58" fmla="*/ 28 w 32"/>
                  <a:gd name="T59" fmla="*/ 12 h 56"/>
                  <a:gd name="T60" fmla="*/ 26 w 32"/>
                  <a:gd name="T61" fmla="*/ 17 h 56"/>
                  <a:gd name="T62" fmla="*/ 16 w 32"/>
                  <a:gd name="T63" fmla="*/ 25 h 56"/>
                  <a:gd name="T64" fmla="*/ 6 w 32"/>
                  <a:gd name="T65" fmla="*/ 17 h 56"/>
                  <a:gd name="T66" fmla="*/ 4 w 32"/>
                  <a:gd name="T67" fmla="*/ 12 h 56"/>
                  <a:gd name="T68" fmla="*/ 4 w 32"/>
                  <a:gd name="T69" fmla="*/ 6 h 56"/>
                  <a:gd name="T70" fmla="*/ 6 w 32"/>
                  <a:gd name="T71" fmla="*/ 4 h 56"/>
                  <a:gd name="T72" fmla="*/ 26 w 32"/>
                  <a:gd name="T73" fmla="*/ 4 h 56"/>
                  <a:gd name="T74" fmla="*/ 28 w 32"/>
                  <a:gd name="T75" fmla="*/ 6 h 56"/>
                  <a:gd name="T76" fmla="*/ 28 w 32"/>
                  <a:gd name="T77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" h="56">
                    <a:moveTo>
                      <a:pt x="32" y="12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32" y="3"/>
                      <a:pt x="29" y="0"/>
                      <a:pt x="2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2" y="18"/>
                      <a:pt x="4" y="20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2" y="38"/>
                      <a:pt x="0" y="41"/>
                      <a:pt x="0" y="44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3"/>
                      <a:pt x="3" y="56"/>
                      <a:pt x="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9" y="56"/>
                      <a:pt x="32" y="53"/>
                      <a:pt x="32" y="50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1"/>
                      <a:pt x="30" y="38"/>
                      <a:pt x="28" y="3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30" y="18"/>
                      <a:pt x="32" y="15"/>
                      <a:pt x="32" y="12"/>
                    </a:cubicBezTo>
                    <a:close/>
                    <a:moveTo>
                      <a:pt x="26" y="39"/>
                    </a:moveTo>
                    <a:cubicBezTo>
                      <a:pt x="27" y="40"/>
                      <a:pt x="28" y="42"/>
                      <a:pt x="28" y="44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51"/>
                      <a:pt x="27" y="52"/>
                      <a:pt x="26" y="52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5" y="52"/>
                      <a:pt x="4" y="51"/>
                      <a:pt x="4" y="50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2"/>
                      <a:pt x="5" y="40"/>
                      <a:pt x="6" y="39"/>
                    </a:cubicBezTo>
                    <a:cubicBezTo>
                      <a:pt x="16" y="31"/>
                      <a:pt x="16" y="31"/>
                      <a:pt x="16" y="31"/>
                    </a:cubicBezTo>
                    <a:lnTo>
                      <a:pt x="26" y="39"/>
                    </a:lnTo>
                    <a:close/>
                    <a:moveTo>
                      <a:pt x="28" y="12"/>
                    </a:moveTo>
                    <a:cubicBezTo>
                      <a:pt x="28" y="14"/>
                      <a:pt x="27" y="16"/>
                      <a:pt x="26" y="17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6"/>
                      <a:pt x="4" y="14"/>
                      <a:pt x="4" y="12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8" y="5"/>
                      <a:pt x="28" y="6"/>
                    </a:cubicBezTo>
                    <a:lnTo>
                      <a:pt x="28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2028" y="2560"/>
                <a:ext cx="199" cy="137"/>
              </a:xfrm>
              <a:custGeom>
                <a:avLst/>
                <a:gdLst>
                  <a:gd name="T0" fmla="*/ 7 w 16"/>
                  <a:gd name="T1" fmla="*/ 0 h 11"/>
                  <a:gd name="T2" fmla="*/ 1 w 16"/>
                  <a:gd name="T3" fmla="*/ 6 h 11"/>
                  <a:gd name="T4" fmla="*/ 0 w 16"/>
                  <a:gd name="T5" fmla="*/ 9 h 11"/>
                  <a:gd name="T6" fmla="*/ 0 w 16"/>
                  <a:gd name="T7" fmla="*/ 11 h 11"/>
                  <a:gd name="T8" fmla="*/ 16 w 16"/>
                  <a:gd name="T9" fmla="*/ 11 h 11"/>
                  <a:gd name="T10" fmla="*/ 16 w 16"/>
                  <a:gd name="T11" fmla="*/ 9 h 11"/>
                  <a:gd name="T12" fmla="*/ 15 w 16"/>
                  <a:gd name="T13" fmla="*/ 6 h 11"/>
                  <a:gd name="T14" fmla="*/ 9 w 16"/>
                  <a:gd name="T15" fmla="*/ 0 h 11"/>
                  <a:gd name="T16" fmla="*/ 7 w 16"/>
                  <a:gd name="T1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7" y="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8"/>
                      <a:pt x="0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5" y="6"/>
                      <a:pt x="15" y="6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  <p:sp>
          <p:nvSpPr>
            <p:cNvPr id="133" name="Freeform 7"/>
            <p:cNvSpPr>
              <a:spLocks noEditPoints="1"/>
            </p:cNvSpPr>
            <p:nvPr/>
          </p:nvSpPr>
          <p:spPr bwMode="auto">
            <a:xfrm>
              <a:off x="-3185296" y="1493840"/>
              <a:ext cx="414666" cy="414666"/>
            </a:xfrm>
            <a:custGeom>
              <a:avLst/>
              <a:gdLst>
                <a:gd name="T0" fmla="*/ 168 w 336"/>
                <a:gd name="T1" fmla="*/ 0 h 336"/>
                <a:gd name="T2" fmla="*/ 0 w 336"/>
                <a:gd name="T3" fmla="*/ 168 h 336"/>
                <a:gd name="T4" fmla="*/ 168 w 336"/>
                <a:gd name="T5" fmla="*/ 336 h 336"/>
                <a:gd name="T6" fmla="*/ 336 w 336"/>
                <a:gd name="T7" fmla="*/ 168 h 336"/>
                <a:gd name="T8" fmla="*/ 168 w 336"/>
                <a:gd name="T9" fmla="*/ 0 h 336"/>
                <a:gd name="T10" fmla="*/ 168 w 336"/>
                <a:gd name="T11" fmla="*/ 320 h 336"/>
                <a:gd name="T12" fmla="*/ 16 w 336"/>
                <a:gd name="T13" fmla="*/ 168 h 336"/>
                <a:gd name="T14" fmla="*/ 168 w 336"/>
                <a:gd name="T15" fmla="*/ 16 h 336"/>
                <a:gd name="T16" fmla="*/ 320 w 336"/>
                <a:gd name="T17" fmla="*/ 168 h 336"/>
                <a:gd name="T18" fmla="*/ 168 w 336"/>
                <a:gd name="T19" fmla="*/ 32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336">
                  <a:moveTo>
                    <a:pt x="168" y="0"/>
                  </a:moveTo>
                  <a:cubicBezTo>
                    <a:pt x="77" y="0"/>
                    <a:pt x="0" y="77"/>
                    <a:pt x="0" y="168"/>
                  </a:cubicBezTo>
                  <a:cubicBezTo>
                    <a:pt x="0" y="259"/>
                    <a:pt x="77" y="336"/>
                    <a:pt x="168" y="336"/>
                  </a:cubicBezTo>
                  <a:cubicBezTo>
                    <a:pt x="259" y="336"/>
                    <a:pt x="336" y="259"/>
                    <a:pt x="336" y="168"/>
                  </a:cubicBezTo>
                  <a:cubicBezTo>
                    <a:pt x="336" y="77"/>
                    <a:pt x="259" y="0"/>
                    <a:pt x="168" y="0"/>
                  </a:cubicBezTo>
                  <a:close/>
                  <a:moveTo>
                    <a:pt x="168" y="320"/>
                  </a:moveTo>
                  <a:cubicBezTo>
                    <a:pt x="86" y="320"/>
                    <a:pt x="16" y="250"/>
                    <a:pt x="16" y="168"/>
                  </a:cubicBezTo>
                  <a:cubicBezTo>
                    <a:pt x="16" y="86"/>
                    <a:pt x="86" y="16"/>
                    <a:pt x="168" y="16"/>
                  </a:cubicBezTo>
                  <a:cubicBezTo>
                    <a:pt x="250" y="16"/>
                    <a:pt x="320" y="86"/>
                    <a:pt x="320" y="168"/>
                  </a:cubicBezTo>
                  <a:cubicBezTo>
                    <a:pt x="320" y="250"/>
                    <a:pt x="250" y="320"/>
                    <a:pt x="168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166" name="Groupe 165"/>
          <p:cNvGrpSpPr/>
          <p:nvPr/>
        </p:nvGrpSpPr>
        <p:grpSpPr>
          <a:xfrm>
            <a:off x="844080" y="2753697"/>
            <a:ext cx="552888" cy="552888"/>
            <a:chOff x="-1370556" y="1493840"/>
            <a:chExt cx="414666" cy="414666"/>
          </a:xfrm>
          <a:solidFill>
            <a:schemeClr val="accent2"/>
          </a:solidFill>
        </p:grpSpPr>
        <p:grpSp>
          <p:nvGrpSpPr>
            <p:cNvPr id="167" name="Group 17"/>
            <p:cNvGrpSpPr>
              <a:grpSpLocks noChangeAspect="1"/>
            </p:cNvGrpSpPr>
            <p:nvPr/>
          </p:nvGrpSpPr>
          <p:grpSpPr bwMode="auto">
            <a:xfrm>
              <a:off x="-1277500" y="1572950"/>
              <a:ext cx="228553" cy="215464"/>
              <a:chOff x="2161" y="1940"/>
              <a:chExt cx="838" cy="790"/>
            </a:xfrm>
            <a:grpFill/>
          </p:grpSpPr>
          <p:sp>
            <p:nvSpPr>
              <p:cNvPr id="169" name="Freeform 18"/>
              <p:cNvSpPr>
                <a:spLocks noEditPoints="1"/>
              </p:cNvSpPr>
              <p:nvPr/>
            </p:nvSpPr>
            <p:spPr bwMode="auto">
              <a:xfrm>
                <a:off x="2161" y="2289"/>
                <a:ext cx="838" cy="441"/>
              </a:xfrm>
              <a:custGeom>
                <a:avLst/>
                <a:gdLst>
                  <a:gd name="T0" fmla="*/ 838 w 838"/>
                  <a:gd name="T1" fmla="*/ 441 h 441"/>
                  <a:gd name="T2" fmla="*/ 0 w 838"/>
                  <a:gd name="T3" fmla="*/ 441 h 441"/>
                  <a:gd name="T4" fmla="*/ 0 w 838"/>
                  <a:gd name="T5" fmla="*/ 165 h 441"/>
                  <a:gd name="T6" fmla="*/ 274 w 838"/>
                  <a:gd name="T7" fmla="*/ 165 h 441"/>
                  <a:gd name="T8" fmla="*/ 274 w 838"/>
                  <a:gd name="T9" fmla="*/ 0 h 441"/>
                  <a:gd name="T10" fmla="*/ 564 w 838"/>
                  <a:gd name="T11" fmla="*/ 0 h 441"/>
                  <a:gd name="T12" fmla="*/ 564 w 838"/>
                  <a:gd name="T13" fmla="*/ 219 h 441"/>
                  <a:gd name="T14" fmla="*/ 838 w 838"/>
                  <a:gd name="T15" fmla="*/ 219 h 441"/>
                  <a:gd name="T16" fmla="*/ 838 w 838"/>
                  <a:gd name="T17" fmla="*/ 441 h 441"/>
                  <a:gd name="T18" fmla="*/ 14 w 838"/>
                  <a:gd name="T19" fmla="*/ 427 h 441"/>
                  <a:gd name="T20" fmla="*/ 824 w 838"/>
                  <a:gd name="T21" fmla="*/ 427 h 441"/>
                  <a:gd name="T22" fmla="*/ 824 w 838"/>
                  <a:gd name="T23" fmla="*/ 233 h 441"/>
                  <a:gd name="T24" fmla="*/ 550 w 838"/>
                  <a:gd name="T25" fmla="*/ 233 h 441"/>
                  <a:gd name="T26" fmla="*/ 550 w 838"/>
                  <a:gd name="T27" fmla="*/ 14 h 441"/>
                  <a:gd name="T28" fmla="*/ 288 w 838"/>
                  <a:gd name="T29" fmla="*/ 14 h 441"/>
                  <a:gd name="T30" fmla="*/ 288 w 838"/>
                  <a:gd name="T31" fmla="*/ 177 h 441"/>
                  <a:gd name="T32" fmla="*/ 14 w 838"/>
                  <a:gd name="T33" fmla="*/ 177 h 441"/>
                  <a:gd name="T34" fmla="*/ 14 w 838"/>
                  <a:gd name="T35" fmla="*/ 427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8" h="441">
                    <a:moveTo>
                      <a:pt x="838" y="441"/>
                    </a:moveTo>
                    <a:lnTo>
                      <a:pt x="0" y="441"/>
                    </a:lnTo>
                    <a:lnTo>
                      <a:pt x="0" y="165"/>
                    </a:lnTo>
                    <a:lnTo>
                      <a:pt x="274" y="165"/>
                    </a:lnTo>
                    <a:lnTo>
                      <a:pt x="274" y="0"/>
                    </a:lnTo>
                    <a:lnTo>
                      <a:pt x="564" y="0"/>
                    </a:lnTo>
                    <a:lnTo>
                      <a:pt x="564" y="219"/>
                    </a:lnTo>
                    <a:lnTo>
                      <a:pt x="838" y="219"/>
                    </a:lnTo>
                    <a:lnTo>
                      <a:pt x="838" y="441"/>
                    </a:lnTo>
                    <a:close/>
                    <a:moveTo>
                      <a:pt x="14" y="427"/>
                    </a:moveTo>
                    <a:lnTo>
                      <a:pt x="824" y="427"/>
                    </a:lnTo>
                    <a:lnTo>
                      <a:pt x="824" y="233"/>
                    </a:lnTo>
                    <a:lnTo>
                      <a:pt x="550" y="233"/>
                    </a:lnTo>
                    <a:lnTo>
                      <a:pt x="550" y="14"/>
                    </a:lnTo>
                    <a:lnTo>
                      <a:pt x="288" y="14"/>
                    </a:lnTo>
                    <a:lnTo>
                      <a:pt x="288" y="177"/>
                    </a:lnTo>
                    <a:lnTo>
                      <a:pt x="14" y="177"/>
                    </a:lnTo>
                    <a:lnTo>
                      <a:pt x="14" y="42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170" name="Freeform 19"/>
              <p:cNvSpPr>
                <a:spLocks noEditPoints="1"/>
              </p:cNvSpPr>
              <p:nvPr/>
            </p:nvSpPr>
            <p:spPr bwMode="auto">
              <a:xfrm>
                <a:off x="2439" y="1940"/>
                <a:ext cx="281" cy="267"/>
              </a:xfrm>
              <a:custGeom>
                <a:avLst/>
                <a:gdLst>
                  <a:gd name="T0" fmla="*/ 55 w 281"/>
                  <a:gd name="T1" fmla="*/ 267 h 267"/>
                  <a:gd name="T2" fmla="*/ 88 w 281"/>
                  <a:gd name="T3" fmla="*/ 165 h 267"/>
                  <a:gd name="T4" fmla="*/ 0 w 281"/>
                  <a:gd name="T5" fmla="*/ 101 h 267"/>
                  <a:gd name="T6" fmla="*/ 109 w 281"/>
                  <a:gd name="T7" fmla="*/ 101 h 267"/>
                  <a:gd name="T8" fmla="*/ 142 w 281"/>
                  <a:gd name="T9" fmla="*/ 0 h 267"/>
                  <a:gd name="T10" fmla="*/ 173 w 281"/>
                  <a:gd name="T11" fmla="*/ 101 h 267"/>
                  <a:gd name="T12" fmla="*/ 281 w 281"/>
                  <a:gd name="T13" fmla="*/ 101 h 267"/>
                  <a:gd name="T14" fmla="*/ 194 w 281"/>
                  <a:gd name="T15" fmla="*/ 165 h 267"/>
                  <a:gd name="T16" fmla="*/ 227 w 281"/>
                  <a:gd name="T17" fmla="*/ 267 h 267"/>
                  <a:gd name="T18" fmla="*/ 142 w 281"/>
                  <a:gd name="T19" fmla="*/ 203 h 267"/>
                  <a:gd name="T20" fmla="*/ 55 w 281"/>
                  <a:gd name="T21" fmla="*/ 267 h 267"/>
                  <a:gd name="T22" fmla="*/ 142 w 281"/>
                  <a:gd name="T23" fmla="*/ 186 h 267"/>
                  <a:gd name="T24" fmla="*/ 201 w 281"/>
                  <a:gd name="T25" fmla="*/ 229 h 267"/>
                  <a:gd name="T26" fmla="*/ 177 w 281"/>
                  <a:gd name="T27" fmla="*/ 160 h 267"/>
                  <a:gd name="T28" fmla="*/ 239 w 281"/>
                  <a:gd name="T29" fmla="*/ 115 h 267"/>
                  <a:gd name="T30" fmla="*/ 163 w 281"/>
                  <a:gd name="T31" fmla="*/ 115 h 267"/>
                  <a:gd name="T32" fmla="*/ 142 w 281"/>
                  <a:gd name="T33" fmla="*/ 45 h 267"/>
                  <a:gd name="T34" fmla="*/ 118 w 281"/>
                  <a:gd name="T35" fmla="*/ 115 h 267"/>
                  <a:gd name="T36" fmla="*/ 43 w 281"/>
                  <a:gd name="T37" fmla="*/ 115 h 267"/>
                  <a:gd name="T38" fmla="*/ 104 w 281"/>
                  <a:gd name="T39" fmla="*/ 160 h 267"/>
                  <a:gd name="T40" fmla="*/ 81 w 281"/>
                  <a:gd name="T41" fmla="*/ 229 h 267"/>
                  <a:gd name="T42" fmla="*/ 142 w 281"/>
                  <a:gd name="T43" fmla="*/ 18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1" h="267">
                    <a:moveTo>
                      <a:pt x="55" y="267"/>
                    </a:moveTo>
                    <a:lnTo>
                      <a:pt x="88" y="165"/>
                    </a:lnTo>
                    <a:lnTo>
                      <a:pt x="0" y="101"/>
                    </a:lnTo>
                    <a:lnTo>
                      <a:pt x="109" y="101"/>
                    </a:lnTo>
                    <a:lnTo>
                      <a:pt x="142" y="0"/>
                    </a:lnTo>
                    <a:lnTo>
                      <a:pt x="173" y="101"/>
                    </a:lnTo>
                    <a:lnTo>
                      <a:pt x="281" y="101"/>
                    </a:lnTo>
                    <a:lnTo>
                      <a:pt x="194" y="165"/>
                    </a:lnTo>
                    <a:lnTo>
                      <a:pt x="227" y="267"/>
                    </a:lnTo>
                    <a:lnTo>
                      <a:pt x="142" y="203"/>
                    </a:lnTo>
                    <a:lnTo>
                      <a:pt x="55" y="267"/>
                    </a:lnTo>
                    <a:close/>
                    <a:moveTo>
                      <a:pt x="142" y="186"/>
                    </a:moveTo>
                    <a:lnTo>
                      <a:pt x="201" y="229"/>
                    </a:lnTo>
                    <a:lnTo>
                      <a:pt x="177" y="160"/>
                    </a:lnTo>
                    <a:lnTo>
                      <a:pt x="239" y="115"/>
                    </a:lnTo>
                    <a:lnTo>
                      <a:pt x="163" y="115"/>
                    </a:lnTo>
                    <a:lnTo>
                      <a:pt x="142" y="45"/>
                    </a:lnTo>
                    <a:lnTo>
                      <a:pt x="118" y="115"/>
                    </a:lnTo>
                    <a:lnTo>
                      <a:pt x="43" y="115"/>
                    </a:lnTo>
                    <a:lnTo>
                      <a:pt x="104" y="160"/>
                    </a:lnTo>
                    <a:lnTo>
                      <a:pt x="81" y="229"/>
                    </a:lnTo>
                    <a:lnTo>
                      <a:pt x="142" y="186"/>
                    </a:lnTo>
                    <a:close/>
                  </a:path>
                </a:pathLst>
              </a:custGeom>
              <a:solidFill>
                <a:schemeClr val="accent2"/>
              </a:solidFill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 dirty="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  <p:sp>
          <p:nvSpPr>
            <p:cNvPr id="168" name="Freeform 7"/>
            <p:cNvSpPr>
              <a:spLocks noEditPoints="1"/>
            </p:cNvSpPr>
            <p:nvPr/>
          </p:nvSpPr>
          <p:spPr bwMode="auto">
            <a:xfrm>
              <a:off x="-1370556" y="1493840"/>
              <a:ext cx="414666" cy="414666"/>
            </a:xfrm>
            <a:custGeom>
              <a:avLst/>
              <a:gdLst>
                <a:gd name="T0" fmla="*/ 168 w 336"/>
                <a:gd name="T1" fmla="*/ 0 h 336"/>
                <a:gd name="T2" fmla="*/ 0 w 336"/>
                <a:gd name="T3" fmla="*/ 168 h 336"/>
                <a:gd name="T4" fmla="*/ 168 w 336"/>
                <a:gd name="T5" fmla="*/ 336 h 336"/>
                <a:gd name="T6" fmla="*/ 336 w 336"/>
                <a:gd name="T7" fmla="*/ 168 h 336"/>
                <a:gd name="T8" fmla="*/ 168 w 336"/>
                <a:gd name="T9" fmla="*/ 0 h 336"/>
                <a:gd name="T10" fmla="*/ 168 w 336"/>
                <a:gd name="T11" fmla="*/ 320 h 336"/>
                <a:gd name="T12" fmla="*/ 16 w 336"/>
                <a:gd name="T13" fmla="*/ 168 h 336"/>
                <a:gd name="T14" fmla="*/ 168 w 336"/>
                <a:gd name="T15" fmla="*/ 16 h 336"/>
                <a:gd name="T16" fmla="*/ 320 w 336"/>
                <a:gd name="T17" fmla="*/ 168 h 336"/>
                <a:gd name="T18" fmla="*/ 168 w 336"/>
                <a:gd name="T19" fmla="*/ 32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336">
                  <a:moveTo>
                    <a:pt x="168" y="0"/>
                  </a:moveTo>
                  <a:cubicBezTo>
                    <a:pt x="77" y="0"/>
                    <a:pt x="0" y="77"/>
                    <a:pt x="0" y="168"/>
                  </a:cubicBezTo>
                  <a:cubicBezTo>
                    <a:pt x="0" y="259"/>
                    <a:pt x="77" y="336"/>
                    <a:pt x="168" y="336"/>
                  </a:cubicBezTo>
                  <a:cubicBezTo>
                    <a:pt x="259" y="336"/>
                    <a:pt x="336" y="259"/>
                    <a:pt x="336" y="168"/>
                  </a:cubicBezTo>
                  <a:cubicBezTo>
                    <a:pt x="336" y="77"/>
                    <a:pt x="259" y="0"/>
                    <a:pt x="168" y="0"/>
                  </a:cubicBezTo>
                  <a:close/>
                  <a:moveTo>
                    <a:pt x="168" y="320"/>
                  </a:moveTo>
                  <a:cubicBezTo>
                    <a:pt x="86" y="320"/>
                    <a:pt x="16" y="250"/>
                    <a:pt x="16" y="168"/>
                  </a:cubicBezTo>
                  <a:cubicBezTo>
                    <a:pt x="16" y="86"/>
                    <a:pt x="86" y="16"/>
                    <a:pt x="168" y="16"/>
                  </a:cubicBezTo>
                  <a:cubicBezTo>
                    <a:pt x="250" y="16"/>
                    <a:pt x="320" y="86"/>
                    <a:pt x="320" y="168"/>
                  </a:cubicBezTo>
                  <a:cubicBezTo>
                    <a:pt x="320" y="250"/>
                    <a:pt x="250" y="320"/>
                    <a:pt x="168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171" name="Groupe 170"/>
          <p:cNvGrpSpPr/>
          <p:nvPr/>
        </p:nvGrpSpPr>
        <p:grpSpPr>
          <a:xfrm>
            <a:off x="844252" y="4056907"/>
            <a:ext cx="552888" cy="552888"/>
            <a:chOff x="-3185296" y="2965864"/>
            <a:chExt cx="414666" cy="414666"/>
          </a:xfrm>
          <a:solidFill>
            <a:schemeClr val="accent2"/>
          </a:solidFill>
        </p:grpSpPr>
        <p:grpSp>
          <p:nvGrpSpPr>
            <p:cNvPr id="172" name="Group 23"/>
            <p:cNvGrpSpPr>
              <a:grpSpLocks noChangeAspect="1"/>
            </p:cNvGrpSpPr>
            <p:nvPr/>
          </p:nvGrpSpPr>
          <p:grpSpPr bwMode="auto">
            <a:xfrm>
              <a:off x="-3072888" y="3063718"/>
              <a:ext cx="189851" cy="218959"/>
              <a:chOff x="2528" y="1409"/>
              <a:chExt cx="737" cy="850"/>
            </a:xfrm>
            <a:grpFill/>
          </p:grpSpPr>
          <p:sp>
            <p:nvSpPr>
              <p:cNvPr id="174" name="Freeform 24"/>
              <p:cNvSpPr>
                <a:spLocks noEditPoints="1"/>
              </p:cNvSpPr>
              <p:nvPr/>
            </p:nvSpPr>
            <p:spPr bwMode="auto">
              <a:xfrm>
                <a:off x="2528" y="1409"/>
                <a:ext cx="737" cy="850"/>
              </a:xfrm>
              <a:custGeom>
                <a:avLst/>
                <a:gdLst>
                  <a:gd name="T0" fmla="*/ 193 w 312"/>
                  <a:gd name="T1" fmla="*/ 12 h 360"/>
                  <a:gd name="T2" fmla="*/ 197 w 312"/>
                  <a:gd name="T3" fmla="*/ 16 h 360"/>
                  <a:gd name="T4" fmla="*/ 197 w 312"/>
                  <a:gd name="T5" fmla="*/ 20 h 360"/>
                  <a:gd name="T6" fmla="*/ 192 w 312"/>
                  <a:gd name="T7" fmla="*/ 26 h 360"/>
                  <a:gd name="T8" fmla="*/ 192 w 312"/>
                  <a:gd name="T9" fmla="*/ 161 h 360"/>
                  <a:gd name="T10" fmla="*/ 215 w 312"/>
                  <a:gd name="T11" fmla="*/ 201 h 360"/>
                  <a:gd name="T12" fmla="*/ 300 w 312"/>
                  <a:gd name="T13" fmla="*/ 348 h 360"/>
                  <a:gd name="T14" fmla="*/ 12 w 312"/>
                  <a:gd name="T15" fmla="*/ 348 h 360"/>
                  <a:gd name="T16" fmla="*/ 97 w 312"/>
                  <a:gd name="T17" fmla="*/ 201 h 360"/>
                  <a:gd name="T18" fmla="*/ 121 w 312"/>
                  <a:gd name="T19" fmla="*/ 160 h 360"/>
                  <a:gd name="T20" fmla="*/ 121 w 312"/>
                  <a:gd name="T21" fmla="*/ 27 h 360"/>
                  <a:gd name="T22" fmla="*/ 115 w 312"/>
                  <a:gd name="T23" fmla="*/ 20 h 360"/>
                  <a:gd name="T24" fmla="*/ 115 w 312"/>
                  <a:gd name="T25" fmla="*/ 16 h 360"/>
                  <a:gd name="T26" fmla="*/ 122 w 312"/>
                  <a:gd name="T27" fmla="*/ 12 h 360"/>
                  <a:gd name="T28" fmla="*/ 124 w 312"/>
                  <a:gd name="T29" fmla="*/ 12 h 360"/>
                  <a:gd name="T30" fmla="*/ 192 w 312"/>
                  <a:gd name="T31" fmla="*/ 12 h 360"/>
                  <a:gd name="T32" fmla="*/ 193 w 312"/>
                  <a:gd name="T33" fmla="*/ 12 h 360"/>
                  <a:gd name="T34" fmla="*/ 193 w 312"/>
                  <a:gd name="T35" fmla="*/ 0 h 360"/>
                  <a:gd name="T36" fmla="*/ 192 w 312"/>
                  <a:gd name="T37" fmla="*/ 0 h 360"/>
                  <a:gd name="T38" fmla="*/ 192 w 312"/>
                  <a:gd name="T39" fmla="*/ 0 h 360"/>
                  <a:gd name="T40" fmla="*/ 124 w 312"/>
                  <a:gd name="T41" fmla="*/ 0 h 360"/>
                  <a:gd name="T42" fmla="*/ 123 w 312"/>
                  <a:gd name="T43" fmla="*/ 0 h 360"/>
                  <a:gd name="T44" fmla="*/ 122 w 312"/>
                  <a:gd name="T45" fmla="*/ 0 h 360"/>
                  <a:gd name="T46" fmla="*/ 102 w 312"/>
                  <a:gd name="T47" fmla="*/ 16 h 360"/>
                  <a:gd name="T48" fmla="*/ 102 w 312"/>
                  <a:gd name="T49" fmla="*/ 20 h 360"/>
                  <a:gd name="T50" fmla="*/ 109 w 312"/>
                  <a:gd name="T51" fmla="*/ 33 h 360"/>
                  <a:gd name="T52" fmla="*/ 109 w 312"/>
                  <a:gd name="T53" fmla="*/ 80 h 360"/>
                  <a:gd name="T54" fmla="*/ 109 w 312"/>
                  <a:gd name="T55" fmla="*/ 156 h 360"/>
                  <a:gd name="T56" fmla="*/ 87 w 312"/>
                  <a:gd name="T57" fmla="*/ 194 h 360"/>
                  <a:gd name="T58" fmla="*/ 2 w 312"/>
                  <a:gd name="T59" fmla="*/ 342 h 360"/>
                  <a:gd name="T60" fmla="*/ 2 w 312"/>
                  <a:gd name="T61" fmla="*/ 354 h 360"/>
                  <a:gd name="T62" fmla="*/ 12 w 312"/>
                  <a:gd name="T63" fmla="*/ 360 h 360"/>
                  <a:gd name="T64" fmla="*/ 300 w 312"/>
                  <a:gd name="T65" fmla="*/ 360 h 360"/>
                  <a:gd name="T66" fmla="*/ 310 w 312"/>
                  <a:gd name="T67" fmla="*/ 354 h 360"/>
                  <a:gd name="T68" fmla="*/ 310 w 312"/>
                  <a:gd name="T69" fmla="*/ 342 h 360"/>
                  <a:gd name="T70" fmla="*/ 225 w 312"/>
                  <a:gd name="T71" fmla="*/ 194 h 360"/>
                  <a:gd name="T72" fmla="*/ 204 w 312"/>
                  <a:gd name="T73" fmla="*/ 158 h 360"/>
                  <a:gd name="T74" fmla="*/ 204 w 312"/>
                  <a:gd name="T75" fmla="*/ 33 h 360"/>
                  <a:gd name="T76" fmla="*/ 210 w 312"/>
                  <a:gd name="T77" fmla="*/ 20 h 360"/>
                  <a:gd name="T78" fmla="*/ 210 w 312"/>
                  <a:gd name="T79" fmla="*/ 16 h 360"/>
                  <a:gd name="T80" fmla="*/ 193 w 312"/>
                  <a:gd name="T81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12" h="360">
                    <a:moveTo>
                      <a:pt x="193" y="12"/>
                    </a:moveTo>
                    <a:cubicBezTo>
                      <a:pt x="196" y="12"/>
                      <a:pt x="197" y="12"/>
                      <a:pt x="197" y="16"/>
                    </a:cubicBezTo>
                    <a:cubicBezTo>
                      <a:pt x="197" y="20"/>
                      <a:pt x="197" y="20"/>
                      <a:pt x="197" y="20"/>
                    </a:cubicBezTo>
                    <a:cubicBezTo>
                      <a:pt x="197" y="23"/>
                      <a:pt x="195" y="26"/>
                      <a:pt x="192" y="26"/>
                    </a:cubicBezTo>
                    <a:cubicBezTo>
                      <a:pt x="192" y="161"/>
                      <a:pt x="192" y="161"/>
                      <a:pt x="192" y="161"/>
                    </a:cubicBezTo>
                    <a:cubicBezTo>
                      <a:pt x="215" y="201"/>
                      <a:pt x="215" y="201"/>
                      <a:pt x="215" y="201"/>
                    </a:cubicBezTo>
                    <a:cubicBezTo>
                      <a:pt x="300" y="348"/>
                      <a:pt x="300" y="348"/>
                      <a:pt x="300" y="348"/>
                    </a:cubicBezTo>
                    <a:cubicBezTo>
                      <a:pt x="12" y="348"/>
                      <a:pt x="12" y="348"/>
                      <a:pt x="12" y="348"/>
                    </a:cubicBezTo>
                    <a:cubicBezTo>
                      <a:pt x="97" y="201"/>
                      <a:pt x="97" y="201"/>
                      <a:pt x="97" y="201"/>
                    </a:cubicBezTo>
                    <a:cubicBezTo>
                      <a:pt x="121" y="160"/>
                      <a:pt x="121" y="160"/>
                      <a:pt x="121" y="160"/>
                    </a:cubicBezTo>
                    <a:cubicBezTo>
                      <a:pt x="121" y="91"/>
                      <a:pt x="121" y="33"/>
                      <a:pt x="121" y="27"/>
                    </a:cubicBezTo>
                    <a:cubicBezTo>
                      <a:pt x="118" y="26"/>
                      <a:pt x="115" y="23"/>
                      <a:pt x="115" y="20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115" y="12"/>
                      <a:pt x="119" y="12"/>
                      <a:pt x="122" y="12"/>
                    </a:cubicBezTo>
                    <a:cubicBezTo>
                      <a:pt x="123" y="12"/>
                      <a:pt x="123" y="12"/>
                      <a:pt x="124" y="12"/>
                    </a:cubicBezTo>
                    <a:cubicBezTo>
                      <a:pt x="192" y="12"/>
                      <a:pt x="192" y="12"/>
                      <a:pt x="192" y="12"/>
                    </a:cubicBezTo>
                    <a:cubicBezTo>
                      <a:pt x="192" y="12"/>
                      <a:pt x="192" y="12"/>
                      <a:pt x="193" y="12"/>
                    </a:cubicBezTo>
                    <a:moveTo>
                      <a:pt x="193" y="0"/>
                    </a:moveTo>
                    <a:cubicBezTo>
                      <a:pt x="192" y="0"/>
                      <a:pt x="192" y="0"/>
                      <a:pt x="192" y="0"/>
                    </a:cubicBezTo>
                    <a:cubicBezTo>
                      <a:pt x="192" y="0"/>
                      <a:pt x="192" y="0"/>
                      <a:pt x="19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04" y="0"/>
                      <a:pt x="102" y="12"/>
                      <a:pt x="102" y="16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2" y="25"/>
                      <a:pt x="105" y="30"/>
                      <a:pt x="109" y="33"/>
                    </a:cubicBezTo>
                    <a:cubicBezTo>
                      <a:pt x="109" y="42"/>
                      <a:pt x="109" y="59"/>
                      <a:pt x="109" y="80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87" y="194"/>
                      <a:pt x="87" y="194"/>
                      <a:pt x="87" y="194"/>
                    </a:cubicBezTo>
                    <a:cubicBezTo>
                      <a:pt x="2" y="342"/>
                      <a:pt x="2" y="342"/>
                      <a:pt x="2" y="342"/>
                    </a:cubicBezTo>
                    <a:cubicBezTo>
                      <a:pt x="0" y="345"/>
                      <a:pt x="0" y="350"/>
                      <a:pt x="2" y="354"/>
                    </a:cubicBezTo>
                    <a:cubicBezTo>
                      <a:pt x="4" y="358"/>
                      <a:pt x="8" y="360"/>
                      <a:pt x="12" y="360"/>
                    </a:cubicBezTo>
                    <a:cubicBezTo>
                      <a:pt x="300" y="360"/>
                      <a:pt x="300" y="360"/>
                      <a:pt x="300" y="360"/>
                    </a:cubicBezTo>
                    <a:cubicBezTo>
                      <a:pt x="304" y="360"/>
                      <a:pt x="308" y="358"/>
                      <a:pt x="310" y="354"/>
                    </a:cubicBezTo>
                    <a:cubicBezTo>
                      <a:pt x="312" y="350"/>
                      <a:pt x="312" y="345"/>
                      <a:pt x="310" y="342"/>
                    </a:cubicBezTo>
                    <a:cubicBezTo>
                      <a:pt x="225" y="194"/>
                      <a:pt x="225" y="194"/>
                      <a:pt x="225" y="194"/>
                    </a:cubicBezTo>
                    <a:cubicBezTo>
                      <a:pt x="204" y="158"/>
                      <a:pt x="204" y="158"/>
                      <a:pt x="204" y="158"/>
                    </a:cubicBezTo>
                    <a:cubicBezTo>
                      <a:pt x="204" y="33"/>
                      <a:pt x="204" y="33"/>
                      <a:pt x="204" y="33"/>
                    </a:cubicBezTo>
                    <a:cubicBezTo>
                      <a:pt x="208" y="30"/>
                      <a:pt x="210" y="25"/>
                      <a:pt x="210" y="20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10" y="12"/>
                      <a:pt x="208" y="0"/>
                      <a:pt x="19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175" name="Freeform 25"/>
              <p:cNvSpPr>
                <a:spLocks/>
              </p:cNvSpPr>
              <p:nvPr/>
            </p:nvSpPr>
            <p:spPr bwMode="auto">
              <a:xfrm>
                <a:off x="2608" y="1912"/>
                <a:ext cx="576" cy="288"/>
              </a:xfrm>
              <a:custGeom>
                <a:avLst/>
                <a:gdLst>
                  <a:gd name="T0" fmla="*/ 0 w 576"/>
                  <a:gd name="T1" fmla="*/ 288 h 288"/>
                  <a:gd name="T2" fmla="*/ 168 w 576"/>
                  <a:gd name="T3" fmla="*/ 0 h 288"/>
                  <a:gd name="T4" fmla="*/ 409 w 576"/>
                  <a:gd name="T5" fmla="*/ 0 h 288"/>
                  <a:gd name="T6" fmla="*/ 576 w 576"/>
                  <a:gd name="T7" fmla="*/ 288 h 288"/>
                  <a:gd name="T8" fmla="*/ 0 w 576"/>
                  <a:gd name="T9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288">
                    <a:moveTo>
                      <a:pt x="0" y="288"/>
                    </a:moveTo>
                    <a:lnTo>
                      <a:pt x="168" y="0"/>
                    </a:lnTo>
                    <a:lnTo>
                      <a:pt x="409" y="0"/>
                    </a:lnTo>
                    <a:lnTo>
                      <a:pt x="576" y="288"/>
                    </a:lnTo>
                    <a:lnTo>
                      <a:pt x="0" y="2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 sz="2400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  <p:sp>
          <p:nvSpPr>
            <p:cNvPr id="173" name="Freeform 7"/>
            <p:cNvSpPr>
              <a:spLocks noEditPoints="1"/>
            </p:cNvSpPr>
            <p:nvPr/>
          </p:nvSpPr>
          <p:spPr bwMode="auto">
            <a:xfrm>
              <a:off x="-3185296" y="2965864"/>
              <a:ext cx="414666" cy="414666"/>
            </a:xfrm>
            <a:custGeom>
              <a:avLst/>
              <a:gdLst>
                <a:gd name="T0" fmla="*/ 168 w 336"/>
                <a:gd name="T1" fmla="*/ 0 h 336"/>
                <a:gd name="T2" fmla="*/ 0 w 336"/>
                <a:gd name="T3" fmla="*/ 168 h 336"/>
                <a:gd name="T4" fmla="*/ 168 w 336"/>
                <a:gd name="T5" fmla="*/ 336 h 336"/>
                <a:gd name="T6" fmla="*/ 336 w 336"/>
                <a:gd name="T7" fmla="*/ 168 h 336"/>
                <a:gd name="T8" fmla="*/ 168 w 336"/>
                <a:gd name="T9" fmla="*/ 0 h 336"/>
                <a:gd name="T10" fmla="*/ 168 w 336"/>
                <a:gd name="T11" fmla="*/ 320 h 336"/>
                <a:gd name="T12" fmla="*/ 16 w 336"/>
                <a:gd name="T13" fmla="*/ 168 h 336"/>
                <a:gd name="T14" fmla="*/ 168 w 336"/>
                <a:gd name="T15" fmla="*/ 16 h 336"/>
                <a:gd name="T16" fmla="*/ 320 w 336"/>
                <a:gd name="T17" fmla="*/ 168 h 336"/>
                <a:gd name="T18" fmla="*/ 168 w 336"/>
                <a:gd name="T19" fmla="*/ 32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336">
                  <a:moveTo>
                    <a:pt x="168" y="0"/>
                  </a:moveTo>
                  <a:cubicBezTo>
                    <a:pt x="77" y="0"/>
                    <a:pt x="0" y="77"/>
                    <a:pt x="0" y="168"/>
                  </a:cubicBezTo>
                  <a:cubicBezTo>
                    <a:pt x="0" y="259"/>
                    <a:pt x="77" y="336"/>
                    <a:pt x="168" y="336"/>
                  </a:cubicBezTo>
                  <a:cubicBezTo>
                    <a:pt x="259" y="336"/>
                    <a:pt x="336" y="259"/>
                    <a:pt x="336" y="168"/>
                  </a:cubicBezTo>
                  <a:cubicBezTo>
                    <a:pt x="336" y="77"/>
                    <a:pt x="259" y="0"/>
                    <a:pt x="168" y="0"/>
                  </a:cubicBezTo>
                  <a:close/>
                  <a:moveTo>
                    <a:pt x="168" y="320"/>
                  </a:moveTo>
                  <a:cubicBezTo>
                    <a:pt x="86" y="320"/>
                    <a:pt x="16" y="250"/>
                    <a:pt x="16" y="168"/>
                  </a:cubicBezTo>
                  <a:cubicBezTo>
                    <a:pt x="16" y="86"/>
                    <a:pt x="86" y="16"/>
                    <a:pt x="168" y="16"/>
                  </a:cubicBezTo>
                  <a:cubicBezTo>
                    <a:pt x="250" y="16"/>
                    <a:pt x="320" y="86"/>
                    <a:pt x="320" y="168"/>
                  </a:cubicBezTo>
                  <a:cubicBezTo>
                    <a:pt x="320" y="250"/>
                    <a:pt x="250" y="320"/>
                    <a:pt x="168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sz="240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917434" y="2800336"/>
            <a:ext cx="1242964" cy="1065653"/>
            <a:chOff x="4309621" y="1710229"/>
            <a:chExt cx="932223" cy="799240"/>
          </a:xfrm>
        </p:grpSpPr>
        <p:sp>
          <p:nvSpPr>
            <p:cNvPr id="3" name="Ellipse 2"/>
            <p:cNvSpPr/>
            <p:nvPr/>
          </p:nvSpPr>
          <p:spPr>
            <a:xfrm>
              <a:off x="4360528" y="1710229"/>
              <a:ext cx="799240" cy="799240"/>
            </a:xfrm>
            <a:prstGeom prst="ellipse">
              <a:avLst/>
            </a:prstGeom>
            <a:solidFill>
              <a:srgbClr val="F2F2F2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01" name="TextBox 5"/>
            <p:cNvSpPr txBox="1"/>
            <p:nvPr/>
          </p:nvSpPr>
          <p:spPr>
            <a:xfrm>
              <a:off x="4309621" y="1760984"/>
              <a:ext cx="932223" cy="5848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 defTabSz="1193770">
                <a:buClr>
                  <a:srgbClr val="7D9BC1"/>
                </a:buClr>
              </a:pPr>
              <a:r>
                <a:rPr lang="fr-FR" sz="2133" b="1" dirty="0">
                  <a:solidFill>
                    <a:srgbClr val="7D9BC1"/>
                  </a:solidFill>
                  <a:latin typeface="Century Gothic"/>
                </a:rPr>
                <a:t>35 %</a:t>
              </a:r>
            </a:p>
            <a:p>
              <a:pPr algn="ctr" defTabSz="1193770">
                <a:buClr>
                  <a:srgbClr val="7D9BC1"/>
                </a:buClr>
              </a:pPr>
              <a:r>
                <a:rPr lang="fr-FR" sz="1467" b="1" dirty="0">
                  <a:solidFill>
                    <a:srgbClr val="7D9BC1"/>
                  </a:solidFill>
                  <a:latin typeface="Century Gothic"/>
                </a:rPr>
                <a:t>Amérique</a:t>
              </a:r>
              <a:br>
                <a:rPr lang="en-US" sz="1467" b="1" dirty="0">
                  <a:solidFill>
                    <a:srgbClr val="7D9BC1"/>
                  </a:solidFill>
                  <a:latin typeface="Century Gothic"/>
                </a:rPr>
              </a:br>
              <a:r>
                <a:rPr lang="fr-FR" sz="1467" b="1" dirty="0">
                  <a:solidFill>
                    <a:srgbClr val="7D9BC1"/>
                  </a:solidFill>
                  <a:latin typeface="Century Gothic"/>
                </a:rPr>
                <a:t>du Nord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8148348" y="2486492"/>
            <a:ext cx="1065653" cy="1065653"/>
            <a:chOff x="5697489" y="1514962"/>
            <a:chExt cx="799240" cy="799240"/>
          </a:xfrm>
        </p:grpSpPr>
        <p:sp>
          <p:nvSpPr>
            <p:cNvPr id="104" name="Ellipse 103"/>
            <p:cNvSpPr/>
            <p:nvPr/>
          </p:nvSpPr>
          <p:spPr>
            <a:xfrm>
              <a:off x="5697489" y="1514962"/>
              <a:ext cx="799240" cy="799240"/>
            </a:xfrm>
            <a:prstGeom prst="ellipse">
              <a:avLst/>
            </a:prstGeom>
            <a:solidFill>
              <a:srgbClr val="F2F2F2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02" name="TextBox 270"/>
            <p:cNvSpPr txBox="1"/>
            <p:nvPr/>
          </p:nvSpPr>
          <p:spPr>
            <a:xfrm>
              <a:off x="5743792" y="1687468"/>
              <a:ext cx="724753" cy="4308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 defTabSz="1193770">
                <a:buClr>
                  <a:srgbClr val="7D9BC1"/>
                </a:buClr>
              </a:pPr>
              <a:r>
                <a:rPr lang="fr-FR" sz="2133" b="1" dirty="0">
                  <a:solidFill>
                    <a:srgbClr val="7D9BC1"/>
                  </a:solidFill>
                  <a:latin typeface="Century Gothic"/>
                </a:rPr>
                <a:t>32 %</a:t>
              </a:r>
            </a:p>
            <a:p>
              <a:pPr algn="ctr" defTabSz="1193770">
                <a:buClr>
                  <a:srgbClr val="7D9BC1"/>
                </a:buClr>
              </a:pPr>
              <a:r>
                <a:rPr lang="fr-FR" sz="1600" b="1" dirty="0">
                  <a:solidFill>
                    <a:srgbClr val="7D9BC1"/>
                  </a:solidFill>
                  <a:latin typeface="Century Gothic"/>
                </a:rPr>
                <a:t>Europe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9763807" y="3041686"/>
            <a:ext cx="1626088" cy="1199981"/>
            <a:chOff x="7318684" y="1720775"/>
            <a:chExt cx="965395" cy="899986"/>
          </a:xfrm>
        </p:grpSpPr>
        <p:sp>
          <p:nvSpPr>
            <p:cNvPr id="106" name="Ellipse 105"/>
            <p:cNvSpPr/>
            <p:nvPr/>
          </p:nvSpPr>
          <p:spPr>
            <a:xfrm>
              <a:off x="7344153" y="1720775"/>
              <a:ext cx="899986" cy="899986"/>
            </a:xfrm>
            <a:prstGeom prst="ellipse">
              <a:avLst/>
            </a:prstGeom>
            <a:solidFill>
              <a:srgbClr val="F2F2F2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 dirty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03" name="TextBox 360"/>
            <p:cNvSpPr txBox="1"/>
            <p:nvPr/>
          </p:nvSpPr>
          <p:spPr>
            <a:xfrm>
              <a:off x="7318684" y="1853202"/>
              <a:ext cx="965395" cy="61565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chemeClr val="tx2"/>
                  </a:solidFill>
                </a14:hiddenLine>
              </a:ext>
            </a:extLst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 defTabSz="1193770">
                <a:buClr>
                  <a:srgbClr val="7D9BC1"/>
                </a:buClr>
              </a:pPr>
              <a:r>
                <a:rPr lang="fr-FR" sz="2133" b="1" dirty="0">
                  <a:solidFill>
                    <a:srgbClr val="7D9BC1"/>
                  </a:solidFill>
                  <a:latin typeface="Century Gothic"/>
                </a:rPr>
                <a:t>33 %</a:t>
              </a:r>
            </a:p>
            <a:p>
              <a:pPr algn="ctr" defTabSz="1193770">
                <a:buClr>
                  <a:srgbClr val="7D9BC1"/>
                </a:buClr>
              </a:pPr>
              <a:r>
                <a:rPr lang="fr-FR" sz="1067" b="1" dirty="0">
                  <a:solidFill>
                    <a:srgbClr val="7D9BC1"/>
                  </a:solidFill>
                  <a:latin typeface="Century Gothic"/>
                </a:rPr>
                <a:t>Asie, Moyen-Orient/Afrique, Amérique latine</a:t>
              </a:r>
            </a:p>
          </p:txBody>
        </p:sp>
      </p:grpSp>
      <p:sp>
        <p:nvSpPr>
          <p:cNvPr id="109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4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90282" y="1409675"/>
            <a:ext cx="49048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867" i="1" dirty="0">
                <a:solidFill>
                  <a:srgbClr val="7D9BC1"/>
                </a:solidFill>
                <a:latin typeface="Century Gothic"/>
              </a:rPr>
              <a:t>Répartition du CA</a:t>
            </a:r>
          </a:p>
        </p:txBody>
      </p:sp>
    </p:spTree>
    <p:extLst>
      <p:ext uri="{BB962C8B-B14F-4D97-AF65-F5344CB8AC3E}">
        <p14:creationId xmlns:p14="http://schemas.microsoft.com/office/powerpoint/2010/main" val="12959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90" y="1268947"/>
            <a:ext cx="9176001" cy="47030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Présence dans le monde</a:t>
            </a:r>
          </a:p>
        </p:txBody>
      </p:sp>
      <p:sp>
        <p:nvSpPr>
          <p:cNvPr id="4" name="Ellipse 3"/>
          <p:cNvSpPr/>
          <p:nvPr/>
        </p:nvSpPr>
        <p:spPr>
          <a:xfrm>
            <a:off x="236166" y="4473514"/>
            <a:ext cx="170521" cy="17052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36166" y="5056577"/>
            <a:ext cx="170521" cy="17052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36166" y="5658110"/>
            <a:ext cx="170521" cy="170521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5344" y="4378648"/>
            <a:ext cx="1975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600" dirty="0">
                <a:solidFill>
                  <a:prstClr val="black"/>
                </a:solidFill>
                <a:latin typeface="Century Gothic"/>
              </a:rPr>
              <a:t>Siège social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05344" y="4944545"/>
            <a:ext cx="1975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600" dirty="0">
                <a:solidFill>
                  <a:prstClr val="black"/>
                </a:solidFill>
                <a:latin typeface="Century Gothic"/>
              </a:rPr>
              <a:t>Sites de production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6165" y="5564170"/>
            <a:ext cx="1975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600" dirty="0">
                <a:solidFill>
                  <a:prstClr val="black"/>
                </a:solidFill>
                <a:latin typeface="Century Gothic"/>
              </a:rPr>
              <a:t>Bureaux commerciaux</a:t>
            </a:r>
          </a:p>
        </p:txBody>
      </p:sp>
      <p:sp>
        <p:nvSpPr>
          <p:cNvPr id="16" name="Ellipse 15"/>
          <p:cNvSpPr/>
          <p:nvPr/>
        </p:nvSpPr>
        <p:spPr>
          <a:xfrm>
            <a:off x="5050677" y="2955593"/>
            <a:ext cx="68208" cy="682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033897" y="3169299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2846586" y="3541747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2809462" y="3415081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2922794" y="3296101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873878" y="2736617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5385967" y="2542873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929255" y="2997827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939766" y="3098285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05413" y="3054943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296538" y="2818365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581506" y="2932149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993271" y="3981095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7626739" y="3727622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723670" y="4915491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743630" y="3502394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2735405" y="3357261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2809245" y="3251481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2920351" y="3166722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3121401" y="3092878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3243015" y="3082233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5536255" y="3415081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4781410" y="3251266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4752511" y="2768126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4836866" y="2847562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5145981" y="3203638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187402" y="2842761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5278294" y="2923973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580706" y="2837545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5462863" y="2927063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5290910" y="2545534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5185105" y="2590407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5293725" y="2643355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5903410" y="2599978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6898838" y="3998595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6824270" y="3837629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936693" y="3711178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481458" y="4284159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7724041" y="3716555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7981905" y="3550153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8302191" y="3422965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8785743" y="5095466"/>
            <a:ext cx="60959" cy="60959"/>
          </a:xfrm>
          <a:prstGeom prst="ellipse">
            <a:avLst/>
          </a:prstGeom>
          <a:solidFill>
            <a:srgbClr val="122F53"/>
          </a:solidFill>
          <a:ln>
            <a:solidFill>
              <a:srgbClr val="122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1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5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grpSp>
        <p:nvGrpSpPr>
          <p:cNvPr id="71" name="Groupe 70"/>
          <p:cNvGrpSpPr/>
          <p:nvPr/>
        </p:nvGrpSpPr>
        <p:grpSpPr>
          <a:xfrm>
            <a:off x="9998962" y="2853366"/>
            <a:ext cx="1859991" cy="1541065"/>
            <a:chOff x="3255578" y="3683297"/>
            <a:chExt cx="1394993" cy="1155799"/>
          </a:xfrm>
        </p:grpSpPr>
        <p:graphicFrame>
          <p:nvGraphicFramePr>
            <p:cNvPr id="63" name="Graphique 62"/>
            <p:cNvGraphicFramePr/>
            <p:nvPr/>
          </p:nvGraphicFramePr>
          <p:xfrm>
            <a:off x="3255578" y="3683297"/>
            <a:ext cx="1394993" cy="11557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4" name="TextBox 365"/>
            <p:cNvSpPr txBox="1">
              <a:spLocks/>
            </p:cNvSpPr>
            <p:nvPr/>
          </p:nvSpPr>
          <p:spPr>
            <a:xfrm>
              <a:off x="3807889" y="4030145"/>
              <a:ext cx="259687" cy="40015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 defTabSz="1193770">
                <a:buClr>
                  <a:srgbClr val="7D9BC1"/>
                </a:buClr>
              </a:pPr>
              <a:r>
                <a:rPr lang="fr-FR" sz="2400" b="1" dirty="0">
                  <a:solidFill>
                    <a:srgbClr val="7D9BC1"/>
                  </a:solidFill>
                  <a:latin typeface="Century Gothic"/>
                </a:rPr>
                <a:t>18</a:t>
              </a:r>
              <a:br>
                <a:rPr lang="en-US" sz="2400" b="1" dirty="0">
                  <a:solidFill>
                    <a:srgbClr val="C00000"/>
                  </a:solidFill>
                  <a:latin typeface="Century Gothic"/>
                </a:rPr>
              </a:br>
              <a:r>
                <a:rPr lang="fr-FR" sz="1067" dirty="0">
                  <a:solidFill>
                    <a:prstClr val="black"/>
                  </a:solidFill>
                  <a:latin typeface="Century Gothic"/>
                </a:rPr>
                <a:t>pays</a:t>
              </a:r>
              <a:endParaRPr lang="fr-FR" sz="1400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9994706" y="1532910"/>
            <a:ext cx="1859991" cy="1541065"/>
            <a:chOff x="1774150" y="3596826"/>
            <a:chExt cx="1394993" cy="1155799"/>
          </a:xfrm>
        </p:grpSpPr>
        <p:graphicFrame>
          <p:nvGraphicFramePr>
            <p:cNvPr id="69" name="Graphique 68"/>
            <p:cNvGraphicFramePr/>
            <p:nvPr/>
          </p:nvGraphicFramePr>
          <p:xfrm>
            <a:off x="1774150" y="3596826"/>
            <a:ext cx="1394993" cy="11557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6" name="TextBox 365"/>
            <p:cNvSpPr txBox="1">
              <a:spLocks/>
            </p:cNvSpPr>
            <p:nvPr/>
          </p:nvSpPr>
          <p:spPr>
            <a:xfrm>
              <a:off x="2230595" y="3897849"/>
              <a:ext cx="482103" cy="507831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 defTabSz="1193770">
                <a:buClr>
                  <a:srgbClr val="7D9BC1"/>
                </a:buClr>
              </a:pPr>
              <a:r>
                <a:rPr lang="fr-FR" sz="2400" b="1" dirty="0">
                  <a:solidFill>
                    <a:srgbClr val="7D9BC1"/>
                  </a:solidFill>
                  <a:latin typeface="Century Gothic"/>
                </a:rPr>
                <a:t>14</a:t>
              </a:r>
              <a:br>
                <a:rPr lang="en-US" sz="2400" b="1" dirty="0">
                  <a:solidFill>
                    <a:srgbClr val="C00000"/>
                  </a:solidFill>
                  <a:latin typeface="Century Gothic"/>
                </a:rPr>
              </a:br>
              <a:r>
                <a:rPr lang="fr-FR" sz="1067" dirty="0">
                  <a:solidFill>
                    <a:prstClr val="black"/>
                  </a:solidFill>
                  <a:latin typeface="Century Gothic"/>
                </a:rPr>
                <a:t>sites de</a:t>
              </a:r>
              <a:br>
                <a:rPr lang="en-US" sz="933" dirty="0">
                  <a:solidFill>
                    <a:prstClr val="black"/>
                  </a:solidFill>
                  <a:latin typeface="Century Gothic"/>
                </a:rPr>
              </a:br>
              <a:r>
                <a:rPr lang="fr-FR" sz="933" dirty="0">
                  <a:solidFill>
                    <a:prstClr val="black"/>
                  </a:solidFill>
                  <a:latin typeface="Century Gothic"/>
                </a:rPr>
                <a:t>production</a:t>
              </a:r>
              <a:endParaRPr lang="fr-FR" sz="1333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9996127" y="4182873"/>
            <a:ext cx="1859991" cy="1541065"/>
            <a:chOff x="4513651" y="3668974"/>
            <a:chExt cx="1394993" cy="1155799"/>
          </a:xfrm>
        </p:grpSpPr>
        <p:graphicFrame>
          <p:nvGraphicFramePr>
            <p:cNvPr id="67" name="Graphique 66"/>
            <p:cNvGraphicFramePr/>
            <p:nvPr/>
          </p:nvGraphicFramePr>
          <p:xfrm>
            <a:off x="4513651" y="3668974"/>
            <a:ext cx="1394993" cy="11557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8" name="TextBox 365"/>
            <p:cNvSpPr txBox="1">
              <a:spLocks/>
            </p:cNvSpPr>
            <p:nvPr/>
          </p:nvSpPr>
          <p:spPr>
            <a:xfrm>
              <a:off x="4811650" y="3946332"/>
              <a:ext cx="792992" cy="52331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baseline="0"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algn="ctr" defTabSz="1193770">
                <a:buClr>
                  <a:srgbClr val="7D9BC1"/>
                </a:buClr>
              </a:pPr>
              <a:r>
                <a:rPr lang="fr-FR" sz="2400" b="1" dirty="0">
                  <a:solidFill>
                    <a:srgbClr val="7D9BC1"/>
                  </a:solidFill>
                  <a:latin typeface="Century Gothic"/>
                </a:rPr>
                <a:t>30</a:t>
              </a:r>
              <a:br>
                <a:rPr lang="en-US" sz="2400" b="1" dirty="0">
                  <a:solidFill>
                    <a:srgbClr val="C00000"/>
                  </a:solidFill>
                  <a:latin typeface="Century Gothic"/>
                </a:rPr>
              </a:br>
              <a:r>
                <a:rPr lang="fr-FR" sz="1067" dirty="0">
                  <a:solidFill>
                    <a:prstClr val="black"/>
                  </a:solidFill>
                  <a:latin typeface="Century Gothic"/>
                </a:rPr>
                <a:t>bureaux commerciaux</a:t>
              </a:r>
              <a:endParaRPr lang="fr-FR" sz="1400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sp>
        <p:nvSpPr>
          <p:cNvPr id="77" name="Ellipse 76"/>
          <p:cNvSpPr/>
          <p:nvPr/>
        </p:nvSpPr>
        <p:spPr>
          <a:xfrm>
            <a:off x="5795217" y="3377091"/>
            <a:ext cx="60959" cy="6095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468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Diapositive think-cell" r:id="rId5" imgW="270" imgH="270" progId="TCLayout.ActiveDocument.1">
                  <p:embed/>
                </p:oleObj>
              </mc:Choice>
              <mc:Fallback>
                <p:oleObj name="Diapositive think-cell" r:id="rId5" imgW="270" imgH="270" progId="TCLayout.ActiveDocument.1">
                  <p:embed/>
                  <p:pic>
                    <p:nvPicPr>
                      <p:cNvPr id="10" name="Objet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 err="1">
                <a:solidFill>
                  <a:schemeClr val="accent4"/>
                </a:solidFill>
              </a:rPr>
              <a:t>Saft</a:t>
            </a:r>
            <a:r>
              <a:rPr lang="fr-FR" noProof="0" dirty="0">
                <a:solidFill>
                  <a:schemeClr val="accent4"/>
                </a:solidFill>
              </a:rPr>
              <a:t> et Total</a:t>
            </a:r>
            <a:endParaRPr lang="fr-FR" sz="2667" b="0" dirty="0"/>
          </a:p>
        </p:txBody>
      </p:sp>
      <p:sp>
        <p:nvSpPr>
          <p:cNvPr id="13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6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76" b="3801"/>
          <a:stretch/>
        </p:blipFill>
        <p:spPr>
          <a:xfrm>
            <a:off x="0" y="1009577"/>
            <a:ext cx="12192000" cy="52125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35639F-0908-401A-BF7B-F5830A29A3EC}"/>
              </a:ext>
            </a:extLst>
          </p:cNvPr>
          <p:cNvSpPr/>
          <p:nvPr/>
        </p:nvSpPr>
        <p:spPr>
          <a:xfrm>
            <a:off x="1290828" y="5007463"/>
            <a:ext cx="336104" cy="15816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1200" dirty="0">
              <a:solidFill>
                <a:srgbClr val="78A3B6"/>
              </a:solidFill>
              <a:latin typeface="Futura Std Book" panose="020B05020202040203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AE644E-EEC5-406D-99E2-7E2821408CB4}"/>
              </a:ext>
            </a:extLst>
          </p:cNvPr>
          <p:cNvSpPr/>
          <p:nvPr/>
        </p:nvSpPr>
        <p:spPr>
          <a:xfrm>
            <a:off x="1200092" y="4950736"/>
            <a:ext cx="43794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fr-FR" sz="800" dirty="0">
                <a:solidFill>
                  <a:srgbClr val="358AAD"/>
                </a:solidFill>
                <a:latin typeface="Futura Std Book" panose="020B0502020204020303" pitchFamily="34" charset="0"/>
              </a:rPr>
              <a:t>4 300</a:t>
            </a:r>
            <a:endParaRPr lang="fr-FR" sz="1600" dirty="0">
              <a:solidFill>
                <a:srgbClr val="358AAD"/>
              </a:solidFill>
              <a:latin typeface="Century Gothic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99E6B0-F6DC-4786-88E3-842967CE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EC59D5-CD19-48B1-8770-184CCBAA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6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1764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E514C-E295-49C9-90E3-EF86F21C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GRP en chiffres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EEBD82-920F-4018-8514-F9E9BBE1CD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9065"/>
            <a:ext cx="12192000" cy="52425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379D72-F878-44DA-8E87-9BDB98FDDD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0"/>
          <a:stretch/>
        </p:blipFill>
        <p:spPr>
          <a:xfrm>
            <a:off x="2778642" y="1014425"/>
            <a:ext cx="6946605" cy="5227224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5B7C9F5-17A0-47B8-AA2D-1513999C8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0F5179-B9A1-4533-9F72-9A01BA4E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D2473F-88A5-49A5-A347-C33A6A16DE0F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7</a:t>
            </a:fld>
            <a:endParaRPr lang="fr-FR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459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/>
          <p:cNvSpPr txBox="1"/>
          <p:nvPr/>
        </p:nvSpPr>
        <p:spPr>
          <a:xfrm>
            <a:off x="7409146" y="2823319"/>
            <a:ext cx="2711041" cy="79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fr-FR" dirty="0">
                <a:solidFill>
                  <a:prstClr val="black"/>
                </a:solidFill>
                <a:latin typeface="Century Gothic"/>
              </a:rPr>
              <a:t>24 %  </a:t>
            </a:r>
            <a:br>
              <a:rPr lang="fr-FR" dirty="0">
                <a:solidFill>
                  <a:prstClr val="black"/>
                </a:solidFill>
                <a:latin typeface="Century Gothic"/>
              </a:rPr>
            </a:br>
            <a:r>
              <a:rPr lang="fr-FR" sz="1400" dirty="0">
                <a:solidFill>
                  <a:prstClr val="black"/>
                </a:solidFill>
                <a:latin typeface="Century Gothic" pitchFamily="34" charset="0"/>
              </a:rPr>
              <a:t>Stationnaire Industriel</a:t>
            </a:r>
            <a:endParaRPr lang="fr-FR" sz="1400" baseline="300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80" name="Rectangle à coins arrondis 79"/>
          <p:cNvSpPr/>
          <p:nvPr/>
        </p:nvSpPr>
        <p:spPr>
          <a:xfrm>
            <a:off x="2501100" y="4241960"/>
            <a:ext cx="2581275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FR" dirty="0">
                <a:solidFill>
                  <a:prstClr val="white"/>
                </a:solidFill>
                <a:latin typeface="Century Gothic" pitchFamily="34" charset="0"/>
              </a:rPr>
              <a:t> </a:t>
            </a:r>
            <a:r>
              <a:rPr lang="fr-FR" sz="1467" dirty="0">
                <a:solidFill>
                  <a:prstClr val="white"/>
                </a:solidFill>
                <a:latin typeface="Century Gothic" pitchFamily="34" charset="0"/>
              </a:rPr>
              <a:t>Energy Storage Solutions &amp; </a:t>
            </a:r>
            <a:r>
              <a:rPr lang="fr-FR" sz="1467" dirty="0" err="1">
                <a:solidFill>
                  <a:prstClr val="white"/>
                </a:solidFill>
                <a:latin typeface="Century Gothic" pitchFamily="34" charset="0"/>
              </a:rPr>
              <a:t>Mobility</a:t>
            </a:r>
            <a:endParaRPr lang="fr-FR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Chiffre d’affaires 2018 par division</a:t>
            </a:r>
          </a:p>
        </p:txBody>
      </p:sp>
      <p:graphicFrame>
        <p:nvGraphicFramePr>
          <p:cNvPr id="31" name="Graphique 30"/>
          <p:cNvGraphicFramePr/>
          <p:nvPr/>
        </p:nvGraphicFramePr>
        <p:xfrm>
          <a:off x="3723681" y="823260"/>
          <a:ext cx="4731939" cy="302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5145617" y="2018593"/>
            <a:ext cx="18880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2800" b="1" dirty="0">
                <a:solidFill>
                  <a:prstClr val="black"/>
                </a:solidFill>
                <a:latin typeface="Century Gothic"/>
              </a:rPr>
              <a:t>788 m€</a:t>
            </a:r>
          </a:p>
          <a:p>
            <a:pPr algn="ctr" defTabSz="1219170"/>
            <a:r>
              <a:rPr lang="fr-FR" dirty="0">
                <a:solidFill>
                  <a:prstClr val="black"/>
                </a:solidFill>
                <a:latin typeface="Century Gothic"/>
              </a:rPr>
              <a:t>CA 2018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7229641" y="4251619"/>
            <a:ext cx="2581275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FR" sz="1467" dirty="0">
                <a:solidFill>
                  <a:prstClr val="white"/>
                </a:solidFill>
                <a:latin typeface="Century Gothic" pitchFamily="34" charset="0"/>
              </a:rPr>
              <a:t>Électronique Civile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00918" y="3835079"/>
            <a:ext cx="2509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ts val="2400"/>
              </a:lnSpc>
              <a:spcBef>
                <a:spcPts val="600"/>
              </a:spcBef>
              <a:buClr>
                <a:srgbClr val="122F53"/>
              </a:buClr>
              <a:buSzPct val="110000"/>
              <a:tabLst>
                <a:tab pos="1050899" algn="r"/>
                <a:tab pos="2241495" algn="r"/>
              </a:tabLst>
            </a:pPr>
            <a:r>
              <a:rPr lang="fr-FR" sz="2100" b="1" dirty="0">
                <a:solidFill>
                  <a:srgbClr val="122F53">
                    <a:lumMod val="90000"/>
                    <a:lumOff val="10000"/>
                  </a:srgbClr>
                </a:solidFill>
                <a:latin typeface="Century Gothic" panose="22635452340000000000" pitchFamily="2"/>
              </a:rPr>
              <a:t>284 m€</a:t>
            </a:r>
            <a:endParaRPr lang="fr-FR" sz="1600" b="1" baseline="30000" dirty="0">
              <a:solidFill>
                <a:srgbClr val="122F53">
                  <a:lumMod val="90000"/>
                  <a:lumOff val="10000"/>
                </a:srgbClr>
              </a:solidFill>
              <a:latin typeface="Century Gothic" panose="22635452340000000000" pitchFamily="2"/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7229533" y="5471792"/>
            <a:ext cx="2581275" cy="504000"/>
          </a:xfrm>
          <a:prstGeom prst="roundRect">
            <a:avLst/>
          </a:prstGeom>
          <a:solidFill>
            <a:srgbClr val="008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FR" sz="1467" dirty="0">
                <a:solidFill>
                  <a:prstClr val="white"/>
                </a:solidFill>
                <a:latin typeface="Century Gothic" pitchFamily="34" charset="0"/>
              </a:rPr>
              <a:t>Stationnaire Industriel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241966" y="5054623"/>
            <a:ext cx="2486261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 defTabSz="1219170"/>
            <a:r>
              <a:rPr lang="fr-FR" sz="2100" b="1" dirty="0">
                <a:solidFill>
                  <a:srgbClr val="008FC2"/>
                </a:solidFill>
                <a:latin typeface="Century Gothic" panose="22635452340000000000" pitchFamily="2"/>
              </a:rPr>
              <a:t>187 m€</a:t>
            </a:r>
            <a:endParaRPr lang="fr-FR" baseline="30000" dirty="0">
              <a:solidFill>
                <a:prstClr val="black"/>
              </a:solidFill>
              <a:latin typeface="Century Gothic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981673" y="4117531"/>
            <a:ext cx="720000" cy="720000"/>
            <a:chOff x="5577438" y="5309510"/>
            <a:chExt cx="720000" cy="720000"/>
          </a:xfrm>
          <a:solidFill>
            <a:schemeClr val="bg1"/>
          </a:solidFill>
        </p:grpSpPr>
        <p:sp>
          <p:nvSpPr>
            <p:cNvPr id="81" name="Ellipse 80"/>
            <p:cNvSpPr/>
            <p:nvPr/>
          </p:nvSpPr>
          <p:spPr>
            <a:xfrm>
              <a:off x="5577438" y="5309510"/>
              <a:ext cx="720000" cy="720000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5736956" y="5443567"/>
              <a:ext cx="400961" cy="451886"/>
            </a:xfrm>
            <a:custGeom>
              <a:avLst/>
              <a:gdLst>
                <a:gd name="T0" fmla="*/ 2 w 92"/>
                <a:gd name="T1" fmla="*/ 10 h 92"/>
                <a:gd name="T2" fmla="*/ 45 w 92"/>
                <a:gd name="T3" fmla="*/ 38 h 92"/>
                <a:gd name="T4" fmla="*/ 23 w 92"/>
                <a:gd name="T5" fmla="*/ 64 h 92"/>
                <a:gd name="T6" fmla="*/ 4 w 92"/>
                <a:gd name="T7" fmla="*/ 59 h 92"/>
                <a:gd name="T8" fmla="*/ 0 w 92"/>
                <a:gd name="T9" fmla="*/ 62 h 92"/>
                <a:gd name="T10" fmla="*/ 16 w 92"/>
                <a:gd name="T11" fmla="*/ 73 h 92"/>
                <a:gd name="T12" fmla="*/ 15 w 92"/>
                <a:gd name="T13" fmla="*/ 77 h 92"/>
                <a:gd name="T14" fmla="*/ 20 w 92"/>
                <a:gd name="T15" fmla="*/ 76 h 92"/>
                <a:gd name="T16" fmla="*/ 30 w 92"/>
                <a:gd name="T17" fmla="*/ 92 h 92"/>
                <a:gd name="T18" fmla="*/ 33 w 92"/>
                <a:gd name="T19" fmla="*/ 89 h 92"/>
                <a:gd name="T20" fmla="*/ 29 w 92"/>
                <a:gd name="T21" fmla="*/ 70 h 92"/>
                <a:gd name="T22" fmla="*/ 54 w 92"/>
                <a:gd name="T23" fmla="*/ 48 h 92"/>
                <a:gd name="T24" fmla="*/ 82 w 92"/>
                <a:gd name="T25" fmla="*/ 91 h 92"/>
                <a:gd name="T26" fmla="*/ 87 w 92"/>
                <a:gd name="T27" fmla="*/ 86 h 92"/>
                <a:gd name="T28" fmla="*/ 78 w 92"/>
                <a:gd name="T29" fmla="*/ 57 h 92"/>
                <a:gd name="T30" fmla="*/ 82 w 92"/>
                <a:gd name="T31" fmla="*/ 53 h 92"/>
                <a:gd name="T32" fmla="*/ 82 w 92"/>
                <a:gd name="T33" fmla="*/ 51 h 92"/>
                <a:gd name="T34" fmla="*/ 78 w 92"/>
                <a:gd name="T35" fmla="*/ 47 h 92"/>
                <a:gd name="T36" fmla="*/ 76 w 92"/>
                <a:gd name="T37" fmla="*/ 47 h 92"/>
                <a:gd name="T38" fmla="*/ 75 w 92"/>
                <a:gd name="T39" fmla="*/ 48 h 92"/>
                <a:gd name="T40" fmla="*/ 70 w 92"/>
                <a:gd name="T41" fmla="*/ 32 h 92"/>
                <a:gd name="T42" fmla="*/ 84 w 92"/>
                <a:gd name="T43" fmla="*/ 18 h 92"/>
                <a:gd name="T44" fmla="*/ 89 w 92"/>
                <a:gd name="T45" fmla="*/ 3 h 92"/>
                <a:gd name="T46" fmla="*/ 74 w 92"/>
                <a:gd name="T47" fmla="*/ 9 h 92"/>
                <a:gd name="T48" fmla="*/ 61 w 92"/>
                <a:gd name="T49" fmla="*/ 22 h 92"/>
                <a:gd name="T50" fmla="*/ 45 w 92"/>
                <a:gd name="T51" fmla="*/ 17 h 92"/>
                <a:gd name="T52" fmla="*/ 45 w 92"/>
                <a:gd name="T53" fmla="*/ 17 h 92"/>
                <a:gd name="T54" fmla="*/ 45 w 92"/>
                <a:gd name="T55" fmla="*/ 14 h 92"/>
                <a:gd name="T56" fmla="*/ 42 w 92"/>
                <a:gd name="T57" fmla="*/ 11 h 92"/>
                <a:gd name="T58" fmla="*/ 39 w 92"/>
                <a:gd name="T59" fmla="*/ 11 h 92"/>
                <a:gd name="T60" fmla="*/ 36 w 92"/>
                <a:gd name="T61" fmla="*/ 14 h 92"/>
                <a:gd name="T62" fmla="*/ 6 w 92"/>
                <a:gd name="T63" fmla="*/ 6 h 92"/>
                <a:gd name="T64" fmla="*/ 2 w 92"/>
                <a:gd name="T65" fmla="*/ 1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92">
                  <a:moveTo>
                    <a:pt x="2" y="10"/>
                  </a:moveTo>
                  <a:cubicBezTo>
                    <a:pt x="45" y="38"/>
                    <a:pt x="45" y="38"/>
                    <a:pt x="45" y="38"/>
                  </a:cubicBezTo>
                  <a:cubicBezTo>
                    <a:pt x="38" y="45"/>
                    <a:pt x="30" y="55"/>
                    <a:pt x="23" y="64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6" y="78"/>
                    <a:pt x="17" y="77"/>
                    <a:pt x="20" y="76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8" y="63"/>
                    <a:pt x="48" y="54"/>
                    <a:pt x="54" y="48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57"/>
                    <a:pt x="78" y="57"/>
                    <a:pt x="78" y="57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2" y="52"/>
                    <a:pt x="82" y="51"/>
                    <a:pt x="82" y="5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6" y="46"/>
                    <a:pt x="76" y="47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8" y="14"/>
                    <a:pt x="92" y="6"/>
                    <a:pt x="89" y="3"/>
                  </a:cubicBezTo>
                  <a:cubicBezTo>
                    <a:pt x="87" y="0"/>
                    <a:pt x="78" y="5"/>
                    <a:pt x="74" y="9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6" y="16"/>
                    <a:pt x="46" y="15"/>
                    <a:pt x="45" y="14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0"/>
                    <a:pt x="40" y="10"/>
                    <a:pt x="39" y="11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2" y="10"/>
                  </a:lnTo>
                  <a:close/>
                </a:path>
              </a:pathLst>
            </a:custGeom>
            <a:grpFill/>
            <a:ln w="9525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endParaRPr lang="fr-FR">
                <a:solidFill>
                  <a:prstClr val="black"/>
                </a:solidFill>
                <a:latin typeface="Century Gothic"/>
              </a:endParaRPr>
            </a:p>
          </p:txBody>
        </p:sp>
      </p:grpSp>
      <p:sp>
        <p:nvSpPr>
          <p:cNvPr id="69" name="Rectangle à coins arrondis 68"/>
          <p:cNvSpPr/>
          <p:nvPr/>
        </p:nvSpPr>
        <p:spPr>
          <a:xfrm>
            <a:off x="2507427" y="5475123"/>
            <a:ext cx="2581275" cy="504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fr-FR" sz="1467" dirty="0">
                <a:solidFill>
                  <a:prstClr val="white"/>
                </a:solidFill>
                <a:latin typeface="Century Gothic" pitchFamily="34" charset="0"/>
              </a:rPr>
              <a:t>Espace &amp; Défense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6729813" y="4110936"/>
            <a:ext cx="720000" cy="720000"/>
            <a:chOff x="2850026" y="4079147"/>
            <a:chExt cx="720000" cy="720000"/>
          </a:xfrm>
          <a:solidFill>
            <a:schemeClr val="bg1"/>
          </a:solidFill>
        </p:grpSpPr>
        <p:sp>
          <p:nvSpPr>
            <p:cNvPr id="49" name="Ellipse 48"/>
            <p:cNvSpPr>
              <a:spLocks noChangeAspect="1"/>
            </p:cNvSpPr>
            <p:nvPr/>
          </p:nvSpPr>
          <p:spPr>
            <a:xfrm>
              <a:off x="2850026" y="4079147"/>
              <a:ext cx="720000" cy="720000"/>
            </a:xfrm>
            <a:prstGeom prst="ellips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fr-FR">
                <a:solidFill>
                  <a:srgbClr val="122F53"/>
                </a:solidFill>
                <a:latin typeface="Century Gothic"/>
              </a:endParaRPr>
            </a:p>
          </p:txBody>
        </p:sp>
        <p:grpSp>
          <p:nvGrpSpPr>
            <p:cNvPr id="71" name="Group 78"/>
            <p:cNvGrpSpPr>
              <a:grpSpLocks noChangeAspect="1"/>
            </p:cNvGrpSpPr>
            <p:nvPr/>
          </p:nvGrpSpPr>
          <p:grpSpPr bwMode="auto">
            <a:xfrm>
              <a:off x="3004823" y="4194088"/>
              <a:ext cx="410406" cy="409195"/>
              <a:chOff x="2224" y="3061"/>
              <a:chExt cx="339" cy="338"/>
            </a:xfrm>
            <a:grpFill/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2320" y="3331"/>
                <a:ext cx="69" cy="68"/>
              </a:xfrm>
              <a:prstGeom prst="rect">
                <a:avLst/>
              </a:prstGeom>
              <a:grpFill/>
              <a:ln w="9525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3" name="Freeform 80"/>
              <p:cNvSpPr>
                <a:spLocks noEditPoints="1"/>
              </p:cNvSpPr>
              <p:nvPr/>
            </p:nvSpPr>
            <p:spPr bwMode="auto">
              <a:xfrm>
                <a:off x="2278" y="3179"/>
                <a:ext cx="156" cy="119"/>
              </a:xfrm>
              <a:custGeom>
                <a:avLst/>
                <a:gdLst>
                  <a:gd name="T0" fmla="*/ 24 w 156"/>
                  <a:gd name="T1" fmla="*/ 119 h 119"/>
                  <a:gd name="T2" fmla="*/ 0 w 156"/>
                  <a:gd name="T3" fmla="*/ 119 h 119"/>
                  <a:gd name="T4" fmla="*/ 0 w 156"/>
                  <a:gd name="T5" fmla="*/ 69 h 119"/>
                  <a:gd name="T6" fmla="*/ 24 w 156"/>
                  <a:gd name="T7" fmla="*/ 69 h 119"/>
                  <a:gd name="T8" fmla="*/ 24 w 156"/>
                  <a:gd name="T9" fmla="*/ 119 h 119"/>
                  <a:gd name="T10" fmla="*/ 52 w 156"/>
                  <a:gd name="T11" fmla="*/ 119 h 119"/>
                  <a:gd name="T12" fmla="*/ 28 w 156"/>
                  <a:gd name="T13" fmla="*/ 119 h 119"/>
                  <a:gd name="T14" fmla="*/ 28 w 156"/>
                  <a:gd name="T15" fmla="*/ 69 h 119"/>
                  <a:gd name="T16" fmla="*/ 52 w 156"/>
                  <a:gd name="T17" fmla="*/ 69 h 119"/>
                  <a:gd name="T18" fmla="*/ 52 w 156"/>
                  <a:gd name="T19" fmla="*/ 119 h 119"/>
                  <a:gd name="T20" fmla="*/ 127 w 156"/>
                  <a:gd name="T21" fmla="*/ 119 h 119"/>
                  <a:gd name="T22" fmla="*/ 104 w 156"/>
                  <a:gd name="T23" fmla="*/ 119 h 119"/>
                  <a:gd name="T24" fmla="*/ 104 w 156"/>
                  <a:gd name="T25" fmla="*/ 69 h 119"/>
                  <a:gd name="T26" fmla="*/ 127 w 156"/>
                  <a:gd name="T27" fmla="*/ 69 h 119"/>
                  <a:gd name="T28" fmla="*/ 127 w 156"/>
                  <a:gd name="T29" fmla="*/ 119 h 119"/>
                  <a:gd name="T30" fmla="*/ 156 w 156"/>
                  <a:gd name="T31" fmla="*/ 119 h 119"/>
                  <a:gd name="T32" fmla="*/ 132 w 156"/>
                  <a:gd name="T33" fmla="*/ 119 h 119"/>
                  <a:gd name="T34" fmla="*/ 132 w 156"/>
                  <a:gd name="T35" fmla="*/ 69 h 119"/>
                  <a:gd name="T36" fmla="*/ 156 w 156"/>
                  <a:gd name="T37" fmla="*/ 69 h 119"/>
                  <a:gd name="T38" fmla="*/ 156 w 156"/>
                  <a:gd name="T39" fmla="*/ 119 h 119"/>
                  <a:gd name="T40" fmla="*/ 118 w 156"/>
                  <a:gd name="T41" fmla="*/ 15 h 119"/>
                  <a:gd name="T42" fmla="*/ 118 w 156"/>
                  <a:gd name="T43" fmla="*/ 0 h 119"/>
                  <a:gd name="T44" fmla="*/ 156 w 156"/>
                  <a:gd name="T45" fmla="*/ 0 h 119"/>
                  <a:gd name="T46" fmla="*/ 156 w 156"/>
                  <a:gd name="T47" fmla="*/ 4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6" h="119">
                    <a:moveTo>
                      <a:pt x="24" y="119"/>
                    </a:moveTo>
                    <a:lnTo>
                      <a:pt x="0" y="119"/>
                    </a:lnTo>
                    <a:lnTo>
                      <a:pt x="0" y="69"/>
                    </a:lnTo>
                    <a:lnTo>
                      <a:pt x="24" y="69"/>
                    </a:lnTo>
                    <a:lnTo>
                      <a:pt x="24" y="119"/>
                    </a:lnTo>
                    <a:moveTo>
                      <a:pt x="52" y="119"/>
                    </a:moveTo>
                    <a:lnTo>
                      <a:pt x="28" y="119"/>
                    </a:lnTo>
                    <a:lnTo>
                      <a:pt x="28" y="69"/>
                    </a:lnTo>
                    <a:lnTo>
                      <a:pt x="52" y="69"/>
                    </a:lnTo>
                    <a:lnTo>
                      <a:pt x="52" y="119"/>
                    </a:lnTo>
                    <a:moveTo>
                      <a:pt x="127" y="119"/>
                    </a:moveTo>
                    <a:lnTo>
                      <a:pt x="104" y="119"/>
                    </a:lnTo>
                    <a:lnTo>
                      <a:pt x="104" y="69"/>
                    </a:lnTo>
                    <a:lnTo>
                      <a:pt x="127" y="69"/>
                    </a:lnTo>
                    <a:lnTo>
                      <a:pt x="127" y="119"/>
                    </a:lnTo>
                    <a:moveTo>
                      <a:pt x="156" y="119"/>
                    </a:moveTo>
                    <a:lnTo>
                      <a:pt x="132" y="119"/>
                    </a:lnTo>
                    <a:lnTo>
                      <a:pt x="132" y="69"/>
                    </a:lnTo>
                    <a:lnTo>
                      <a:pt x="156" y="69"/>
                    </a:lnTo>
                    <a:lnTo>
                      <a:pt x="156" y="119"/>
                    </a:lnTo>
                    <a:moveTo>
                      <a:pt x="118" y="15"/>
                    </a:moveTo>
                    <a:lnTo>
                      <a:pt x="118" y="0"/>
                    </a:lnTo>
                    <a:lnTo>
                      <a:pt x="156" y="0"/>
                    </a:lnTo>
                    <a:lnTo>
                      <a:pt x="156" y="43"/>
                    </a:lnTo>
                  </a:path>
                </a:pathLst>
              </a:custGeom>
              <a:grpFill/>
              <a:ln w="9525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4" name="Freeform 81"/>
              <p:cNvSpPr>
                <a:spLocks/>
              </p:cNvSpPr>
              <p:nvPr/>
            </p:nvSpPr>
            <p:spPr bwMode="auto">
              <a:xfrm>
                <a:off x="2224" y="3172"/>
                <a:ext cx="262" cy="227"/>
              </a:xfrm>
              <a:custGeom>
                <a:avLst/>
                <a:gdLst>
                  <a:gd name="T0" fmla="*/ 236 w 262"/>
                  <a:gd name="T1" fmla="*/ 227 h 227"/>
                  <a:gd name="T2" fmla="*/ 236 w 262"/>
                  <a:gd name="T3" fmla="*/ 88 h 227"/>
                  <a:gd name="T4" fmla="*/ 262 w 262"/>
                  <a:gd name="T5" fmla="*/ 88 h 227"/>
                  <a:gd name="T6" fmla="*/ 146 w 262"/>
                  <a:gd name="T7" fmla="*/ 0 h 227"/>
                  <a:gd name="T8" fmla="*/ 115 w 262"/>
                  <a:gd name="T9" fmla="*/ 0 h 227"/>
                  <a:gd name="T10" fmla="*/ 0 w 262"/>
                  <a:gd name="T11" fmla="*/ 88 h 227"/>
                  <a:gd name="T12" fmla="*/ 26 w 262"/>
                  <a:gd name="T13" fmla="*/ 88 h 227"/>
                  <a:gd name="T14" fmla="*/ 26 w 262"/>
                  <a:gd name="T15" fmla="*/ 227 h 227"/>
                  <a:gd name="T16" fmla="*/ 236 w 262"/>
                  <a:gd name="T17" fmla="*/ 2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2" h="227">
                    <a:moveTo>
                      <a:pt x="236" y="227"/>
                    </a:moveTo>
                    <a:lnTo>
                      <a:pt x="236" y="88"/>
                    </a:lnTo>
                    <a:lnTo>
                      <a:pt x="262" y="88"/>
                    </a:lnTo>
                    <a:lnTo>
                      <a:pt x="146" y="0"/>
                    </a:lnTo>
                    <a:lnTo>
                      <a:pt x="115" y="0"/>
                    </a:lnTo>
                    <a:lnTo>
                      <a:pt x="0" y="88"/>
                    </a:lnTo>
                    <a:lnTo>
                      <a:pt x="26" y="88"/>
                    </a:lnTo>
                    <a:lnTo>
                      <a:pt x="26" y="227"/>
                    </a:lnTo>
                    <a:lnTo>
                      <a:pt x="236" y="22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75" name="Freeform 82"/>
              <p:cNvSpPr>
                <a:spLocks noEditPoints="1"/>
              </p:cNvSpPr>
              <p:nvPr/>
            </p:nvSpPr>
            <p:spPr bwMode="auto">
              <a:xfrm>
                <a:off x="2449" y="3061"/>
                <a:ext cx="114" cy="116"/>
              </a:xfrm>
              <a:custGeom>
                <a:avLst/>
                <a:gdLst>
                  <a:gd name="T0" fmla="*/ 0 w 48"/>
                  <a:gd name="T1" fmla="*/ 29 h 49"/>
                  <a:gd name="T2" fmla="*/ 19 w 48"/>
                  <a:gd name="T3" fmla="*/ 49 h 49"/>
                  <a:gd name="T4" fmla="*/ 0 w 48"/>
                  <a:gd name="T5" fmla="*/ 16 h 49"/>
                  <a:gd name="T6" fmla="*/ 32 w 48"/>
                  <a:gd name="T7" fmla="*/ 49 h 49"/>
                  <a:gd name="T8" fmla="*/ 0 w 48"/>
                  <a:gd name="T9" fmla="*/ 0 h 49"/>
                  <a:gd name="T10" fmla="*/ 48 w 48"/>
                  <a:gd name="T1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9">
                    <a:moveTo>
                      <a:pt x="0" y="29"/>
                    </a:moveTo>
                    <a:cubicBezTo>
                      <a:pt x="10" y="29"/>
                      <a:pt x="19" y="38"/>
                      <a:pt x="19" y="49"/>
                    </a:cubicBezTo>
                    <a:moveTo>
                      <a:pt x="0" y="16"/>
                    </a:moveTo>
                    <a:cubicBezTo>
                      <a:pt x="17" y="16"/>
                      <a:pt x="32" y="31"/>
                      <a:pt x="32" y="49"/>
                    </a:cubicBezTo>
                    <a:moveTo>
                      <a:pt x="0" y="0"/>
                    </a:moveTo>
                    <a:cubicBezTo>
                      <a:pt x="26" y="0"/>
                      <a:pt x="48" y="22"/>
                      <a:pt x="48" y="49"/>
                    </a:cubicBezTo>
                  </a:path>
                </a:pathLst>
              </a:custGeom>
              <a:grpFill/>
              <a:ln w="9525" cap="rnd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sp>
        <p:nvSpPr>
          <p:cNvPr id="76" name="Rectangle 75"/>
          <p:cNvSpPr/>
          <p:nvPr/>
        </p:nvSpPr>
        <p:spPr>
          <a:xfrm>
            <a:off x="2553733" y="5054623"/>
            <a:ext cx="25018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fr-FR" sz="2100" b="1" dirty="0">
                <a:solidFill>
                  <a:srgbClr val="7D9BC1"/>
                </a:solidFill>
                <a:latin typeface="Century Gothic" panose="22635452340000000000" pitchFamily="2"/>
              </a:rPr>
              <a:t>85 m€</a:t>
            </a:r>
            <a:endParaRPr lang="fr-FR" sz="2400" b="1" dirty="0">
              <a:solidFill>
                <a:srgbClr val="7D9BC1"/>
              </a:solidFill>
              <a:latin typeface="Century Gothic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570108" y="3820298"/>
            <a:ext cx="24787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fr-FR" sz="2100" b="1" dirty="0">
                <a:solidFill>
                  <a:srgbClr val="9A6FA9"/>
                </a:solidFill>
                <a:latin typeface="Century Gothic" panose="22635452340000000000" pitchFamily="2"/>
              </a:rPr>
              <a:t>232 m€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988093" y="5359023"/>
            <a:ext cx="720000" cy="720000"/>
            <a:chOff x="5565816" y="4077072"/>
            <a:chExt cx="720000" cy="720000"/>
          </a:xfrm>
          <a:solidFill>
            <a:schemeClr val="bg1"/>
          </a:solidFill>
        </p:grpSpPr>
        <p:sp>
          <p:nvSpPr>
            <p:cNvPr id="70" name="Ellipse 69"/>
            <p:cNvSpPr/>
            <p:nvPr/>
          </p:nvSpPr>
          <p:spPr>
            <a:xfrm>
              <a:off x="5565816" y="4077072"/>
              <a:ext cx="720000" cy="720000"/>
            </a:xfrm>
            <a:prstGeom prst="ellips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fr-FR">
                <a:solidFill>
                  <a:prstClr val="white"/>
                </a:solidFill>
                <a:latin typeface="Century Gothic"/>
              </a:endParaRPr>
            </a:p>
          </p:txBody>
        </p:sp>
        <p:grpSp>
          <p:nvGrpSpPr>
            <p:cNvPr id="83" name="Group 65"/>
            <p:cNvGrpSpPr>
              <a:grpSpLocks noChangeAspect="1"/>
            </p:cNvGrpSpPr>
            <p:nvPr/>
          </p:nvGrpSpPr>
          <p:grpSpPr bwMode="auto">
            <a:xfrm>
              <a:off x="5636602" y="4329499"/>
              <a:ext cx="578428" cy="242974"/>
              <a:chOff x="1307" y="3133"/>
              <a:chExt cx="512" cy="213"/>
            </a:xfrm>
            <a:grpFill/>
          </p:grpSpPr>
          <p:sp>
            <p:nvSpPr>
              <p:cNvPr id="84" name="Freeform 67"/>
              <p:cNvSpPr>
                <a:spLocks noEditPoints="1"/>
              </p:cNvSpPr>
              <p:nvPr/>
            </p:nvSpPr>
            <p:spPr bwMode="auto">
              <a:xfrm>
                <a:off x="1307" y="3206"/>
                <a:ext cx="205" cy="126"/>
              </a:xfrm>
              <a:custGeom>
                <a:avLst/>
                <a:gdLst>
                  <a:gd name="T0" fmla="*/ 205 w 205"/>
                  <a:gd name="T1" fmla="*/ 90 h 126"/>
                  <a:gd name="T2" fmla="*/ 146 w 205"/>
                  <a:gd name="T3" fmla="*/ 102 h 126"/>
                  <a:gd name="T4" fmla="*/ 128 w 205"/>
                  <a:gd name="T5" fmla="*/ 12 h 126"/>
                  <a:gd name="T6" fmla="*/ 189 w 205"/>
                  <a:gd name="T7" fmla="*/ 0 h 126"/>
                  <a:gd name="T8" fmla="*/ 205 w 205"/>
                  <a:gd name="T9" fmla="*/ 90 h 126"/>
                  <a:gd name="T10" fmla="*/ 142 w 205"/>
                  <a:gd name="T11" fmla="*/ 102 h 126"/>
                  <a:gd name="T12" fmla="*/ 83 w 205"/>
                  <a:gd name="T13" fmla="*/ 114 h 126"/>
                  <a:gd name="T14" fmla="*/ 64 w 205"/>
                  <a:gd name="T15" fmla="*/ 24 h 126"/>
                  <a:gd name="T16" fmla="*/ 125 w 205"/>
                  <a:gd name="T17" fmla="*/ 12 h 126"/>
                  <a:gd name="T18" fmla="*/ 142 w 205"/>
                  <a:gd name="T19" fmla="*/ 102 h 126"/>
                  <a:gd name="T20" fmla="*/ 78 w 205"/>
                  <a:gd name="T21" fmla="*/ 114 h 126"/>
                  <a:gd name="T22" fmla="*/ 19 w 205"/>
                  <a:gd name="T23" fmla="*/ 126 h 126"/>
                  <a:gd name="T24" fmla="*/ 0 w 205"/>
                  <a:gd name="T25" fmla="*/ 36 h 126"/>
                  <a:gd name="T26" fmla="*/ 61 w 205"/>
                  <a:gd name="T27" fmla="*/ 24 h 126"/>
                  <a:gd name="T28" fmla="*/ 78 w 205"/>
                  <a:gd name="T29" fmla="*/ 1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5" h="126">
                    <a:moveTo>
                      <a:pt x="205" y="90"/>
                    </a:moveTo>
                    <a:lnTo>
                      <a:pt x="146" y="102"/>
                    </a:lnTo>
                    <a:lnTo>
                      <a:pt x="128" y="12"/>
                    </a:lnTo>
                    <a:lnTo>
                      <a:pt x="189" y="0"/>
                    </a:lnTo>
                    <a:lnTo>
                      <a:pt x="205" y="90"/>
                    </a:lnTo>
                    <a:close/>
                    <a:moveTo>
                      <a:pt x="142" y="102"/>
                    </a:moveTo>
                    <a:lnTo>
                      <a:pt x="83" y="114"/>
                    </a:lnTo>
                    <a:lnTo>
                      <a:pt x="64" y="24"/>
                    </a:lnTo>
                    <a:lnTo>
                      <a:pt x="125" y="12"/>
                    </a:lnTo>
                    <a:lnTo>
                      <a:pt x="142" y="102"/>
                    </a:lnTo>
                    <a:close/>
                    <a:moveTo>
                      <a:pt x="78" y="114"/>
                    </a:moveTo>
                    <a:lnTo>
                      <a:pt x="19" y="126"/>
                    </a:lnTo>
                    <a:lnTo>
                      <a:pt x="0" y="36"/>
                    </a:lnTo>
                    <a:lnTo>
                      <a:pt x="61" y="24"/>
                    </a:lnTo>
                    <a:lnTo>
                      <a:pt x="78" y="114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85" name="Freeform 69"/>
              <p:cNvSpPr>
                <a:spLocks/>
              </p:cNvSpPr>
              <p:nvPr/>
            </p:nvSpPr>
            <p:spPr bwMode="auto">
              <a:xfrm>
                <a:off x="1527" y="3199"/>
                <a:ext cx="75" cy="81"/>
              </a:xfrm>
              <a:custGeom>
                <a:avLst/>
                <a:gdLst>
                  <a:gd name="T0" fmla="*/ 75 w 75"/>
                  <a:gd name="T1" fmla="*/ 69 h 81"/>
                  <a:gd name="T2" fmla="*/ 14 w 75"/>
                  <a:gd name="T3" fmla="*/ 81 h 81"/>
                  <a:gd name="T4" fmla="*/ 0 w 75"/>
                  <a:gd name="T5" fmla="*/ 12 h 81"/>
                  <a:gd name="T6" fmla="*/ 61 w 75"/>
                  <a:gd name="T7" fmla="*/ 0 h 81"/>
                  <a:gd name="T8" fmla="*/ 75 w 75"/>
                  <a:gd name="T9" fmla="*/ 6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81">
                    <a:moveTo>
                      <a:pt x="75" y="69"/>
                    </a:moveTo>
                    <a:lnTo>
                      <a:pt x="14" y="81"/>
                    </a:lnTo>
                    <a:lnTo>
                      <a:pt x="0" y="12"/>
                    </a:lnTo>
                    <a:lnTo>
                      <a:pt x="61" y="0"/>
                    </a:lnTo>
                    <a:lnTo>
                      <a:pt x="75" y="69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86" name="Freeform 71"/>
              <p:cNvSpPr>
                <a:spLocks noEditPoints="1"/>
              </p:cNvSpPr>
              <p:nvPr/>
            </p:nvSpPr>
            <p:spPr bwMode="auto">
              <a:xfrm>
                <a:off x="1501" y="3147"/>
                <a:ext cx="318" cy="128"/>
              </a:xfrm>
              <a:custGeom>
                <a:avLst/>
                <a:gdLst>
                  <a:gd name="T0" fmla="*/ 118 w 318"/>
                  <a:gd name="T1" fmla="*/ 57 h 128"/>
                  <a:gd name="T2" fmla="*/ 92 w 318"/>
                  <a:gd name="T3" fmla="*/ 74 h 128"/>
                  <a:gd name="T4" fmla="*/ 96 w 318"/>
                  <a:gd name="T5" fmla="*/ 100 h 128"/>
                  <a:gd name="T6" fmla="*/ 127 w 318"/>
                  <a:gd name="T7" fmla="*/ 104 h 128"/>
                  <a:gd name="T8" fmla="*/ 132 w 318"/>
                  <a:gd name="T9" fmla="*/ 126 h 128"/>
                  <a:gd name="T10" fmla="*/ 191 w 318"/>
                  <a:gd name="T11" fmla="*/ 114 h 128"/>
                  <a:gd name="T12" fmla="*/ 174 w 318"/>
                  <a:gd name="T13" fmla="*/ 24 h 128"/>
                  <a:gd name="T14" fmla="*/ 113 w 318"/>
                  <a:gd name="T15" fmla="*/ 36 h 128"/>
                  <a:gd name="T16" fmla="*/ 132 w 318"/>
                  <a:gd name="T17" fmla="*/ 126 h 128"/>
                  <a:gd name="T18" fmla="*/ 195 w 318"/>
                  <a:gd name="T19" fmla="*/ 114 h 128"/>
                  <a:gd name="T20" fmla="*/ 254 w 318"/>
                  <a:gd name="T21" fmla="*/ 102 h 128"/>
                  <a:gd name="T22" fmla="*/ 238 w 318"/>
                  <a:gd name="T23" fmla="*/ 12 h 128"/>
                  <a:gd name="T24" fmla="*/ 177 w 318"/>
                  <a:gd name="T25" fmla="*/ 24 h 128"/>
                  <a:gd name="T26" fmla="*/ 195 w 318"/>
                  <a:gd name="T27" fmla="*/ 114 h 128"/>
                  <a:gd name="T28" fmla="*/ 259 w 318"/>
                  <a:gd name="T29" fmla="*/ 102 h 128"/>
                  <a:gd name="T30" fmla="*/ 318 w 318"/>
                  <a:gd name="T31" fmla="*/ 90 h 128"/>
                  <a:gd name="T32" fmla="*/ 302 w 318"/>
                  <a:gd name="T33" fmla="*/ 0 h 128"/>
                  <a:gd name="T34" fmla="*/ 240 w 318"/>
                  <a:gd name="T35" fmla="*/ 12 h 128"/>
                  <a:gd name="T36" fmla="*/ 259 w 318"/>
                  <a:gd name="T37" fmla="*/ 102 h 128"/>
                  <a:gd name="T38" fmla="*/ 0 w 318"/>
                  <a:gd name="T39" fmla="*/ 81 h 128"/>
                  <a:gd name="T40" fmla="*/ 30 w 318"/>
                  <a:gd name="T41" fmla="*/ 85 h 128"/>
                  <a:gd name="T42" fmla="*/ 35 w 318"/>
                  <a:gd name="T43" fmla="*/ 111 h 128"/>
                  <a:gd name="T44" fmla="*/ 9 w 318"/>
                  <a:gd name="T4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8" h="128">
                    <a:moveTo>
                      <a:pt x="118" y="57"/>
                    </a:moveTo>
                    <a:lnTo>
                      <a:pt x="92" y="74"/>
                    </a:lnTo>
                    <a:moveTo>
                      <a:pt x="96" y="100"/>
                    </a:moveTo>
                    <a:lnTo>
                      <a:pt x="127" y="104"/>
                    </a:lnTo>
                    <a:moveTo>
                      <a:pt x="132" y="126"/>
                    </a:moveTo>
                    <a:lnTo>
                      <a:pt x="191" y="114"/>
                    </a:lnTo>
                    <a:lnTo>
                      <a:pt x="174" y="24"/>
                    </a:lnTo>
                    <a:lnTo>
                      <a:pt x="113" y="36"/>
                    </a:lnTo>
                    <a:lnTo>
                      <a:pt x="132" y="126"/>
                    </a:lnTo>
                    <a:moveTo>
                      <a:pt x="195" y="114"/>
                    </a:moveTo>
                    <a:lnTo>
                      <a:pt x="254" y="102"/>
                    </a:lnTo>
                    <a:lnTo>
                      <a:pt x="238" y="12"/>
                    </a:lnTo>
                    <a:lnTo>
                      <a:pt x="177" y="24"/>
                    </a:lnTo>
                    <a:lnTo>
                      <a:pt x="195" y="114"/>
                    </a:lnTo>
                    <a:moveTo>
                      <a:pt x="259" y="102"/>
                    </a:moveTo>
                    <a:lnTo>
                      <a:pt x="318" y="90"/>
                    </a:lnTo>
                    <a:lnTo>
                      <a:pt x="302" y="0"/>
                    </a:lnTo>
                    <a:lnTo>
                      <a:pt x="240" y="12"/>
                    </a:lnTo>
                    <a:lnTo>
                      <a:pt x="259" y="102"/>
                    </a:lnTo>
                    <a:moveTo>
                      <a:pt x="0" y="81"/>
                    </a:moveTo>
                    <a:lnTo>
                      <a:pt x="30" y="85"/>
                    </a:lnTo>
                    <a:moveTo>
                      <a:pt x="35" y="111"/>
                    </a:moveTo>
                    <a:lnTo>
                      <a:pt x="9" y="128"/>
                    </a:lnTo>
                  </a:path>
                </a:pathLst>
              </a:custGeom>
              <a:grp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87" name="Freeform 72"/>
              <p:cNvSpPr>
                <a:spLocks noEditPoints="1"/>
              </p:cNvSpPr>
              <p:nvPr/>
            </p:nvSpPr>
            <p:spPr bwMode="auto">
              <a:xfrm>
                <a:off x="1501" y="3147"/>
                <a:ext cx="318" cy="128"/>
              </a:xfrm>
              <a:custGeom>
                <a:avLst/>
                <a:gdLst>
                  <a:gd name="T0" fmla="*/ 118 w 318"/>
                  <a:gd name="T1" fmla="*/ 57 h 128"/>
                  <a:gd name="T2" fmla="*/ 92 w 318"/>
                  <a:gd name="T3" fmla="*/ 74 h 128"/>
                  <a:gd name="T4" fmla="*/ 96 w 318"/>
                  <a:gd name="T5" fmla="*/ 100 h 128"/>
                  <a:gd name="T6" fmla="*/ 127 w 318"/>
                  <a:gd name="T7" fmla="*/ 104 h 128"/>
                  <a:gd name="T8" fmla="*/ 132 w 318"/>
                  <a:gd name="T9" fmla="*/ 126 h 128"/>
                  <a:gd name="T10" fmla="*/ 191 w 318"/>
                  <a:gd name="T11" fmla="*/ 114 h 128"/>
                  <a:gd name="T12" fmla="*/ 174 w 318"/>
                  <a:gd name="T13" fmla="*/ 24 h 128"/>
                  <a:gd name="T14" fmla="*/ 113 w 318"/>
                  <a:gd name="T15" fmla="*/ 36 h 128"/>
                  <a:gd name="T16" fmla="*/ 132 w 318"/>
                  <a:gd name="T17" fmla="*/ 126 h 128"/>
                  <a:gd name="T18" fmla="*/ 195 w 318"/>
                  <a:gd name="T19" fmla="*/ 114 h 128"/>
                  <a:gd name="T20" fmla="*/ 254 w 318"/>
                  <a:gd name="T21" fmla="*/ 102 h 128"/>
                  <a:gd name="T22" fmla="*/ 238 w 318"/>
                  <a:gd name="T23" fmla="*/ 12 h 128"/>
                  <a:gd name="T24" fmla="*/ 177 w 318"/>
                  <a:gd name="T25" fmla="*/ 24 h 128"/>
                  <a:gd name="T26" fmla="*/ 195 w 318"/>
                  <a:gd name="T27" fmla="*/ 114 h 128"/>
                  <a:gd name="T28" fmla="*/ 259 w 318"/>
                  <a:gd name="T29" fmla="*/ 102 h 128"/>
                  <a:gd name="T30" fmla="*/ 318 w 318"/>
                  <a:gd name="T31" fmla="*/ 90 h 128"/>
                  <a:gd name="T32" fmla="*/ 302 w 318"/>
                  <a:gd name="T33" fmla="*/ 0 h 128"/>
                  <a:gd name="T34" fmla="*/ 240 w 318"/>
                  <a:gd name="T35" fmla="*/ 12 h 128"/>
                  <a:gd name="T36" fmla="*/ 259 w 318"/>
                  <a:gd name="T37" fmla="*/ 102 h 128"/>
                  <a:gd name="T38" fmla="*/ 0 w 318"/>
                  <a:gd name="T39" fmla="*/ 81 h 128"/>
                  <a:gd name="T40" fmla="*/ 30 w 318"/>
                  <a:gd name="T41" fmla="*/ 85 h 128"/>
                  <a:gd name="T42" fmla="*/ 35 w 318"/>
                  <a:gd name="T43" fmla="*/ 111 h 128"/>
                  <a:gd name="T44" fmla="*/ 9 w 318"/>
                  <a:gd name="T4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8" h="128">
                    <a:moveTo>
                      <a:pt x="118" y="57"/>
                    </a:moveTo>
                    <a:lnTo>
                      <a:pt x="92" y="74"/>
                    </a:lnTo>
                    <a:moveTo>
                      <a:pt x="96" y="100"/>
                    </a:moveTo>
                    <a:lnTo>
                      <a:pt x="127" y="104"/>
                    </a:lnTo>
                    <a:moveTo>
                      <a:pt x="132" y="126"/>
                    </a:moveTo>
                    <a:lnTo>
                      <a:pt x="191" y="114"/>
                    </a:lnTo>
                    <a:lnTo>
                      <a:pt x="174" y="24"/>
                    </a:lnTo>
                    <a:lnTo>
                      <a:pt x="113" y="36"/>
                    </a:lnTo>
                    <a:lnTo>
                      <a:pt x="132" y="126"/>
                    </a:lnTo>
                    <a:moveTo>
                      <a:pt x="195" y="114"/>
                    </a:moveTo>
                    <a:lnTo>
                      <a:pt x="254" y="102"/>
                    </a:lnTo>
                    <a:lnTo>
                      <a:pt x="238" y="12"/>
                    </a:lnTo>
                    <a:lnTo>
                      <a:pt x="177" y="24"/>
                    </a:lnTo>
                    <a:lnTo>
                      <a:pt x="195" y="114"/>
                    </a:lnTo>
                    <a:moveTo>
                      <a:pt x="259" y="102"/>
                    </a:moveTo>
                    <a:lnTo>
                      <a:pt x="318" y="90"/>
                    </a:lnTo>
                    <a:lnTo>
                      <a:pt x="302" y="0"/>
                    </a:lnTo>
                    <a:lnTo>
                      <a:pt x="240" y="12"/>
                    </a:lnTo>
                    <a:lnTo>
                      <a:pt x="259" y="102"/>
                    </a:lnTo>
                    <a:moveTo>
                      <a:pt x="0" y="81"/>
                    </a:moveTo>
                    <a:lnTo>
                      <a:pt x="30" y="85"/>
                    </a:lnTo>
                    <a:moveTo>
                      <a:pt x="35" y="111"/>
                    </a:moveTo>
                    <a:lnTo>
                      <a:pt x="9" y="128"/>
                    </a:lnTo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  <p:sp>
            <p:nvSpPr>
              <p:cNvPr id="88" name="Freeform 74"/>
              <p:cNvSpPr>
                <a:spLocks noEditPoints="1"/>
              </p:cNvSpPr>
              <p:nvPr/>
            </p:nvSpPr>
            <p:spPr bwMode="auto">
              <a:xfrm>
                <a:off x="1515" y="3133"/>
                <a:ext cx="99" cy="213"/>
              </a:xfrm>
              <a:custGeom>
                <a:avLst/>
                <a:gdLst>
                  <a:gd name="T0" fmla="*/ 26 w 42"/>
                  <a:gd name="T1" fmla="*/ 59 h 90"/>
                  <a:gd name="T2" fmla="*/ 26 w 42"/>
                  <a:gd name="T3" fmla="*/ 61 h 90"/>
                  <a:gd name="T4" fmla="*/ 22 w 42"/>
                  <a:gd name="T5" fmla="*/ 60 h 90"/>
                  <a:gd name="T6" fmla="*/ 22 w 42"/>
                  <a:gd name="T7" fmla="*/ 62 h 90"/>
                  <a:gd name="T8" fmla="*/ 20 w 42"/>
                  <a:gd name="T9" fmla="*/ 28 h 90"/>
                  <a:gd name="T10" fmla="*/ 20 w 42"/>
                  <a:gd name="T11" fmla="*/ 30 h 90"/>
                  <a:gd name="T12" fmla="*/ 16 w 42"/>
                  <a:gd name="T13" fmla="*/ 29 h 90"/>
                  <a:gd name="T14" fmla="*/ 16 w 42"/>
                  <a:gd name="T15" fmla="*/ 31 h 90"/>
                  <a:gd name="T16" fmla="*/ 13 w 42"/>
                  <a:gd name="T17" fmla="*/ 78 h 90"/>
                  <a:gd name="T18" fmla="*/ 24 w 42"/>
                  <a:gd name="T19" fmla="*/ 62 h 90"/>
                  <a:gd name="T20" fmla="*/ 41 w 42"/>
                  <a:gd name="T21" fmla="*/ 73 h 90"/>
                  <a:gd name="T22" fmla="*/ 30 w 42"/>
                  <a:gd name="T23" fmla="*/ 89 h 90"/>
                  <a:gd name="T24" fmla="*/ 13 w 42"/>
                  <a:gd name="T25" fmla="*/ 78 h 90"/>
                  <a:gd name="T26" fmla="*/ 1 w 42"/>
                  <a:gd name="T27" fmla="*/ 18 h 90"/>
                  <a:gd name="T28" fmla="*/ 12 w 42"/>
                  <a:gd name="T29" fmla="*/ 1 h 90"/>
                  <a:gd name="T30" fmla="*/ 29 w 42"/>
                  <a:gd name="T31" fmla="*/ 12 h 90"/>
                  <a:gd name="T32" fmla="*/ 18 w 42"/>
                  <a:gd name="T33" fmla="*/ 29 h 90"/>
                  <a:gd name="T34" fmla="*/ 1 w 42"/>
                  <a:gd name="T35" fmla="*/ 1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90">
                    <a:moveTo>
                      <a:pt x="26" y="59"/>
                    </a:moveTo>
                    <a:cubicBezTo>
                      <a:pt x="26" y="61"/>
                      <a:pt x="26" y="61"/>
                      <a:pt x="26" y="61"/>
                    </a:cubicBezTo>
                    <a:moveTo>
                      <a:pt x="22" y="60"/>
                    </a:moveTo>
                    <a:cubicBezTo>
                      <a:pt x="22" y="62"/>
                      <a:pt x="22" y="62"/>
                      <a:pt x="22" y="62"/>
                    </a:cubicBezTo>
                    <a:moveTo>
                      <a:pt x="20" y="28"/>
                    </a:moveTo>
                    <a:cubicBezTo>
                      <a:pt x="20" y="30"/>
                      <a:pt x="20" y="30"/>
                      <a:pt x="20" y="30"/>
                    </a:cubicBezTo>
                    <a:moveTo>
                      <a:pt x="16" y="29"/>
                    </a:moveTo>
                    <a:cubicBezTo>
                      <a:pt x="16" y="31"/>
                      <a:pt x="16" y="31"/>
                      <a:pt x="16" y="31"/>
                    </a:cubicBezTo>
                    <a:moveTo>
                      <a:pt x="13" y="78"/>
                    </a:moveTo>
                    <a:cubicBezTo>
                      <a:pt x="12" y="70"/>
                      <a:pt x="17" y="63"/>
                      <a:pt x="24" y="62"/>
                    </a:cubicBezTo>
                    <a:cubicBezTo>
                      <a:pt x="32" y="60"/>
                      <a:pt x="39" y="65"/>
                      <a:pt x="41" y="73"/>
                    </a:cubicBezTo>
                    <a:cubicBezTo>
                      <a:pt x="42" y="80"/>
                      <a:pt x="37" y="88"/>
                      <a:pt x="30" y="89"/>
                    </a:cubicBezTo>
                    <a:cubicBezTo>
                      <a:pt x="22" y="90"/>
                      <a:pt x="15" y="86"/>
                      <a:pt x="13" y="78"/>
                    </a:cubicBezTo>
                    <a:close/>
                    <a:moveTo>
                      <a:pt x="1" y="18"/>
                    </a:moveTo>
                    <a:cubicBezTo>
                      <a:pt x="0" y="10"/>
                      <a:pt x="5" y="3"/>
                      <a:pt x="12" y="1"/>
                    </a:cubicBezTo>
                    <a:cubicBezTo>
                      <a:pt x="20" y="0"/>
                      <a:pt x="27" y="5"/>
                      <a:pt x="29" y="12"/>
                    </a:cubicBezTo>
                    <a:cubicBezTo>
                      <a:pt x="30" y="20"/>
                      <a:pt x="25" y="27"/>
                      <a:pt x="18" y="29"/>
                    </a:cubicBezTo>
                    <a:cubicBezTo>
                      <a:pt x="10" y="30"/>
                      <a:pt x="3" y="25"/>
                      <a:pt x="1" y="18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/>
                <a:endParaRPr lang="fr-FR">
                  <a:solidFill>
                    <a:prstClr val="black"/>
                  </a:solidFill>
                  <a:latin typeface="Century Gothic"/>
                </a:endParaRPr>
              </a:p>
            </p:txBody>
          </p:sp>
        </p:grpSp>
      </p:grpSp>
      <p:grpSp>
        <p:nvGrpSpPr>
          <p:cNvPr id="8" name="Groupe 7"/>
          <p:cNvGrpSpPr/>
          <p:nvPr/>
        </p:nvGrpSpPr>
        <p:grpSpPr>
          <a:xfrm>
            <a:off x="6729814" y="5359023"/>
            <a:ext cx="731783" cy="731783"/>
            <a:chOff x="6933250" y="3998564"/>
            <a:chExt cx="548837" cy="548837"/>
          </a:xfrm>
        </p:grpSpPr>
        <p:sp>
          <p:nvSpPr>
            <p:cNvPr id="67" name="Ellipse 66"/>
            <p:cNvSpPr/>
            <p:nvPr/>
          </p:nvSpPr>
          <p:spPr>
            <a:xfrm>
              <a:off x="6933250" y="3998564"/>
              <a:ext cx="548837" cy="54883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F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auto">
            <a:xfrm>
              <a:off x="7052985" y="4408256"/>
              <a:ext cx="294866" cy="36254"/>
            </a:xfrm>
            <a:custGeom>
              <a:avLst/>
              <a:gdLst>
                <a:gd name="T0" fmla="*/ 33 w 41"/>
                <a:gd name="T1" fmla="*/ 0 h 5"/>
                <a:gd name="T2" fmla="*/ 26 w 41"/>
                <a:gd name="T3" fmla="*/ 2 h 5"/>
                <a:gd name="T4" fmla="*/ 20 w 41"/>
                <a:gd name="T5" fmla="*/ 0 h 5"/>
                <a:gd name="T6" fmla="*/ 13 w 41"/>
                <a:gd name="T7" fmla="*/ 2 h 5"/>
                <a:gd name="T8" fmla="*/ 6 w 41"/>
                <a:gd name="T9" fmla="*/ 0 h 5"/>
                <a:gd name="T10" fmla="*/ 0 w 41"/>
                <a:gd name="T11" fmla="*/ 2 h 5"/>
                <a:gd name="T12" fmla="*/ 0 w 41"/>
                <a:gd name="T13" fmla="*/ 2 h 5"/>
                <a:gd name="T14" fmla="*/ 0 w 41"/>
                <a:gd name="T15" fmla="*/ 5 h 5"/>
                <a:gd name="T16" fmla="*/ 6 w 41"/>
                <a:gd name="T17" fmla="*/ 3 h 5"/>
                <a:gd name="T18" fmla="*/ 13 w 41"/>
                <a:gd name="T19" fmla="*/ 5 h 5"/>
                <a:gd name="T20" fmla="*/ 20 w 41"/>
                <a:gd name="T21" fmla="*/ 3 h 5"/>
                <a:gd name="T22" fmla="*/ 26 w 41"/>
                <a:gd name="T23" fmla="*/ 5 h 5"/>
                <a:gd name="T24" fmla="*/ 33 w 41"/>
                <a:gd name="T25" fmla="*/ 3 h 5"/>
                <a:gd name="T26" fmla="*/ 40 w 41"/>
                <a:gd name="T27" fmla="*/ 5 h 5"/>
                <a:gd name="T28" fmla="*/ 41 w 41"/>
                <a:gd name="T29" fmla="*/ 5 h 5"/>
                <a:gd name="T30" fmla="*/ 41 w 41"/>
                <a:gd name="T31" fmla="*/ 2 h 5"/>
                <a:gd name="T32" fmla="*/ 40 w 41"/>
                <a:gd name="T33" fmla="*/ 2 h 5"/>
                <a:gd name="T34" fmla="*/ 33 w 41"/>
                <a:gd name="T3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5">
                  <a:moveTo>
                    <a:pt x="33" y="0"/>
                  </a:moveTo>
                  <a:cubicBezTo>
                    <a:pt x="32" y="1"/>
                    <a:pt x="29" y="2"/>
                    <a:pt x="26" y="2"/>
                  </a:cubicBezTo>
                  <a:cubicBezTo>
                    <a:pt x="24" y="2"/>
                    <a:pt x="21" y="1"/>
                    <a:pt x="20" y="0"/>
                  </a:cubicBezTo>
                  <a:cubicBezTo>
                    <a:pt x="18" y="1"/>
                    <a:pt x="16" y="2"/>
                    <a:pt x="13" y="2"/>
                  </a:cubicBezTo>
                  <a:cubicBezTo>
                    <a:pt x="10" y="2"/>
                    <a:pt x="8" y="1"/>
                    <a:pt x="6" y="0"/>
                  </a:cubicBezTo>
                  <a:cubicBezTo>
                    <a:pt x="4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4"/>
                    <a:pt x="10" y="5"/>
                    <a:pt x="13" y="5"/>
                  </a:cubicBezTo>
                  <a:cubicBezTo>
                    <a:pt x="15" y="5"/>
                    <a:pt x="18" y="4"/>
                    <a:pt x="20" y="3"/>
                  </a:cubicBezTo>
                  <a:cubicBezTo>
                    <a:pt x="21" y="4"/>
                    <a:pt x="24" y="5"/>
                    <a:pt x="26" y="5"/>
                  </a:cubicBezTo>
                  <a:cubicBezTo>
                    <a:pt x="29" y="5"/>
                    <a:pt x="32" y="4"/>
                    <a:pt x="33" y="3"/>
                  </a:cubicBezTo>
                  <a:cubicBezTo>
                    <a:pt x="35" y="4"/>
                    <a:pt x="37" y="5"/>
                    <a:pt x="40" y="5"/>
                  </a:cubicBezTo>
                  <a:cubicBezTo>
                    <a:pt x="40" y="5"/>
                    <a:pt x="41" y="5"/>
                    <a:pt x="41" y="5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2"/>
                    <a:pt x="40" y="2"/>
                  </a:cubicBezTo>
                  <a:cubicBezTo>
                    <a:pt x="37" y="2"/>
                    <a:pt x="35" y="1"/>
                    <a:pt x="33" y="0"/>
                  </a:cubicBezTo>
                  <a:close/>
                </a:path>
              </a:pathLst>
            </a:custGeom>
            <a:noFill/>
            <a:ln w="9525">
              <a:solidFill>
                <a:srgbClr val="008FC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dirty="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56" name="Freeform 25"/>
            <p:cNvSpPr>
              <a:spLocks noEditPoints="1"/>
            </p:cNvSpPr>
            <p:nvPr/>
          </p:nvSpPr>
          <p:spPr bwMode="auto">
            <a:xfrm>
              <a:off x="7067486" y="4056591"/>
              <a:ext cx="294866" cy="309368"/>
            </a:xfrm>
            <a:custGeom>
              <a:avLst/>
              <a:gdLst>
                <a:gd name="T0" fmla="*/ 20 w 41"/>
                <a:gd name="T1" fmla="*/ 28 h 43"/>
                <a:gd name="T2" fmla="*/ 20 w 41"/>
                <a:gd name="T3" fmla="*/ 16 h 43"/>
                <a:gd name="T4" fmla="*/ 13 w 41"/>
                <a:gd name="T5" fmla="*/ 16 h 43"/>
                <a:gd name="T6" fmla="*/ 13 w 41"/>
                <a:gd name="T7" fmla="*/ 14 h 43"/>
                <a:gd name="T8" fmla="*/ 23 w 41"/>
                <a:gd name="T9" fmla="*/ 14 h 43"/>
                <a:gd name="T10" fmla="*/ 24 w 41"/>
                <a:gd name="T11" fmla="*/ 22 h 43"/>
                <a:gd name="T12" fmla="*/ 21 w 41"/>
                <a:gd name="T13" fmla="*/ 26 h 43"/>
                <a:gd name="T14" fmla="*/ 36 w 41"/>
                <a:gd name="T15" fmla="*/ 26 h 43"/>
                <a:gd name="T16" fmla="*/ 40 w 41"/>
                <a:gd name="T17" fmla="*/ 10 h 43"/>
                <a:gd name="T18" fmla="*/ 38 w 41"/>
                <a:gd name="T19" fmla="*/ 7 h 43"/>
                <a:gd name="T20" fmla="*/ 34 w 41"/>
                <a:gd name="T21" fmla="*/ 9 h 43"/>
                <a:gd name="T22" fmla="*/ 26 w 41"/>
                <a:gd name="T23" fmla="*/ 20 h 43"/>
                <a:gd name="T24" fmla="*/ 23 w 41"/>
                <a:gd name="T25" fmla="*/ 0 h 43"/>
                <a:gd name="T26" fmla="*/ 13 w 41"/>
                <a:gd name="T27" fmla="*/ 0 h 43"/>
                <a:gd name="T28" fmla="*/ 11 w 41"/>
                <a:gd name="T29" fmla="*/ 16 h 43"/>
                <a:gd name="T30" fmla="*/ 0 w 41"/>
                <a:gd name="T31" fmla="*/ 16 h 43"/>
                <a:gd name="T32" fmla="*/ 0 w 41"/>
                <a:gd name="T33" fmla="*/ 36 h 43"/>
                <a:gd name="T34" fmla="*/ 2 w 41"/>
                <a:gd name="T35" fmla="*/ 36 h 43"/>
                <a:gd name="T36" fmla="*/ 2 w 41"/>
                <a:gd name="T37" fmla="*/ 42 h 43"/>
                <a:gd name="T38" fmla="*/ 4 w 41"/>
                <a:gd name="T39" fmla="*/ 41 h 43"/>
                <a:gd name="T40" fmla="*/ 8 w 41"/>
                <a:gd name="T41" fmla="*/ 43 h 43"/>
                <a:gd name="T42" fmla="*/ 8 w 41"/>
                <a:gd name="T43" fmla="*/ 36 h 43"/>
                <a:gd name="T44" fmla="*/ 31 w 41"/>
                <a:gd name="T45" fmla="*/ 36 h 43"/>
                <a:gd name="T46" fmla="*/ 31 w 41"/>
                <a:gd name="T47" fmla="*/ 42 h 43"/>
                <a:gd name="T48" fmla="*/ 32 w 41"/>
                <a:gd name="T49" fmla="*/ 41 h 43"/>
                <a:gd name="T50" fmla="*/ 37 w 41"/>
                <a:gd name="T51" fmla="*/ 43 h 43"/>
                <a:gd name="T52" fmla="*/ 37 w 41"/>
                <a:gd name="T53" fmla="*/ 36 h 43"/>
                <a:gd name="T54" fmla="*/ 41 w 41"/>
                <a:gd name="T55" fmla="*/ 36 h 43"/>
                <a:gd name="T56" fmla="*/ 41 w 41"/>
                <a:gd name="T57" fmla="*/ 28 h 43"/>
                <a:gd name="T58" fmla="*/ 20 w 41"/>
                <a:gd name="T59" fmla="*/ 28 h 43"/>
                <a:gd name="T60" fmla="*/ 15 w 41"/>
                <a:gd name="T61" fmla="*/ 2 h 43"/>
                <a:gd name="T62" fmla="*/ 21 w 41"/>
                <a:gd name="T63" fmla="*/ 2 h 43"/>
                <a:gd name="T64" fmla="*/ 22 w 41"/>
                <a:gd name="T65" fmla="*/ 6 h 43"/>
                <a:gd name="T66" fmla="*/ 15 w 41"/>
                <a:gd name="T67" fmla="*/ 6 h 43"/>
                <a:gd name="T68" fmla="*/ 15 w 41"/>
                <a:gd name="T69" fmla="*/ 2 h 43"/>
                <a:gd name="T70" fmla="*/ 14 w 41"/>
                <a:gd name="T71" fmla="*/ 8 h 43"/>
                <a:gd name="T72" fmla="*/ 22 w 41"/>
                <a:gd name="T73" fmla="*/ 8 h 43"/>
                <a:gd name="T74" fmla="*/ 23 w 41"/>
                <a:gd name="T75" fmla="*/ 12 h 43"/>
                <a:gd name="T76" fmla="*/ 14 w 41"/>
                <a:gd name="T77" fmla="*/ 12 h 43"/>
                <a:gd name="T78" fmla="*/ 14 w 41"/>
                <a:gd name="T79" fmla="*/ 8 h 43"/>
                <a:gd name="T80" fmla="*/ 8 w 41"/>
                <a:gd name="T81" fmla="*/ 28 h 43"/>
                <a:gd name="T82" fmla="*/ 2 w 41"/>
                <a:gd name="T83" fmla="*/ 28 h 43"/>
                <a:gd name="T84" fmla="*/ 2 w 41"/>
                <a:gd name="T85" fmla="*/ 22 h 43"/>
                <a:gd name="T86" fmla="*/ 8 w 41"/>
                <a:gd name="T87" fmla="*/ 22 h 43"/>
                <a:gd name="T88" fmla="*/ 8 w 41"/>
                <a:gd name="T89" fmla="*/ 28 h 43"/>
                <a:gd name="T90" fmla="*/ 16 w 41"/>
                <a:gd name="T91" fmla="*/ 28 h 43"/>
                <a:gd name="T92" fmla="*/ 12 w 41"/>
                <a:gd name="T93" fmla="*/ 28 h 43"/>
                <a:gd name="T94" fmla="*/ 12 w 41"/>
                <a:gd name="T95" fmla="*/ 22 h 43"/>
                <a:gd name="T96" fmla="*/ 16 w 41"/>
                <a:gd name="T97" fmla="*/ 22 h 43"/>
                <a:gd name="T98" fmla="*/ 16 w 41"/>
                <a:gd name="T99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" h="43">
                  <a:moveTo>
                    <a:pt x="20" y="28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6" y="6"/>
                    <a:pt x="35" y="7"/>
                    <a:pt x="34" y="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5" y="42"/>
                    <a:pt x="8" y="42"/>
                    <a:pt x="8" y="43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2" y="41"/>
                    <a:pt x="32" y="41"/>
                  </a:cubicBezTo>
                  <a:cubicBezTo>
                    <a:pt x="34" y="42"/>
                    <a:pt x="35" y="42"/>
                    <a:pt x="37" y="43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20" y="28"/>
                  </a:lnTo>
                  <a:close/>
                  <a:moveTo>
                    <a:pt x="15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15" y="2"/>
                  </a:lnTo>
                  <a:close/>
                  <a:moveTo>
                    <a:pt x="14" y="8"/>
                  </a:moveTo>
                  <a:cubicBezTo>
                    <a:pt x="22" y="8"/>
                    <a:pt x="22" y="8"/>
                    <a:pt x="22" y="8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4" y="12"/>
                    <a:pt x="14" y="12"/>
                    <a:pt x="14" y="12"/>
                  </a:cubicBezTo>
                  <a:lnTo>
                    <a:pt x="14" y="8"/>
                  </a:lnTo>
                  <a:close/>
                  <a:moveTo>
                    <a:pt x="8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8" y="22"/>
                    <a:pt x="8" y="22"/>
                    <a:pt x="8" y="22"/>
                  </a:cubicBezTo>
                  <a:lnTo>
                    <a:pt x="8" y="28"/>
                  </a:lnTo>
                  <a:close/>
                  <a:moveTo>
                    <a:pt x="16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6" y="28"/>
                  </a:lnTo>
                  <a:close/>
                </a:path>
              </a:pathLst>
            </a:custGeom>
            <a:noFill/>
            <a:ln w="9525">
              <a:solidFill>
                <a:srgbClr val="008FC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dirty="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63" name="Freeform 26"/>
            <p:cNvSpPr>
              <a:spLocks/>
            </p:cNvSpPr>
            <p:nvPr/>
          </p:nvSpPr>
          <p:spPr bwMode="auto">
            <a:xfrm>
              <a:off x="7052985" y="4358708"/>
              <a:ext cx="294866" cy="43505"/>
            </a:xfrm>
            <a:custGeom>
              <a:avLst/>
              <a:gdLst>
                <a:gd name="T0" fmla="*/ 33 w 41"/>
                <a:gd name="T1" fmla="*/ 0 h 6"/>
                <a:gd name="T2" fmla="*/ 26 w 41"/>
                <a:gd name="T3" fmla="*/ 3 h 6"/>
                <a:gd name="T4" fmla="*/ 19 w 41"/>
                <a:gd name="T5" fmla="*/ 0 h 6"/>
                <a:gd name="T6" fmla="*/ 12 w 41"/>
                <a:gd name="T7" fmla="*/ 3 h 6"/>
                <a:gd name="T8" fmla="*/ 6 w 41"/>
                <a:gd name="T9" fmla="*/ 0 h 6"/>
                <a:gd name="T10" fmla="*/ 0 w 41"/>
                <a:gd name="T11" fmla="*/ 3 h 6"/>
                <a:gd name="T12" fmla="*/ 0 w 41"/>
                <a:gd name="T13" fmla="*/ 3 h 6"/>
                <a:gd name="T14" fmla="*/ 0 w 41"/>
                <a:gd name="T15" fmla="*/ 6 h 6"/>
                <a:gd name="T16" fmla="*/ 6 w 41"/>
                <a:gd name="T17" fmla="*/ 4 h 6"/>
                <a:gd name="T18" fmla="*/ 13 w 41"/>
                <a:gd name="T19" fmla="*/ 6 h 6"/>
                <a:gd name="T20" fmla="*/ 20 w 41"/>
                <a:gd name="T21" fmla="*/ 4 h 6"/>
                <a:gd name="T22" fmla="*/ 26 w 41"/>
                <a:gd name="T23" fmla="*/ 6 h 6"/>
                <a:gd name="T24" fmla="*/ 33 w 41"/>
                <a:gd name="T25" fmla="*/ 4 h 6"/>
                <a:gd name="T26" fmla="*/ 40 w 41"/>
                <a:gd name="T27" fmla="*/ 6 h 6"/>
                <a:gd name="T28" fmla="*/ 41 w 41"/>
                <a:gd name="T29" fmla="*/ 6 h 6"/>
                <a:gd name="T30" fmla="*/ 41 w 41"/>
                <a:gd name="T31" fmla="*/ 3 h 6"/>
                <a:gd name="T32" fmla="*/ 40 w 41"/>
                <a:gd name="T33" fmla="*/ 3 h 6"/>
                <a:gd name="T34" fmla="*/ 33 w 41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6">
                  <a:moveTo>
                    <a:pt x="33" y="0"/>
                  </a:moveTo>
                  <a:cubicBezTo>
                    <a:pt x="32" y="2"/>
                    <a:pt x="29" y="3"/>
                    <a:pt x="26" y="3"/>
                  </a:cubicBezTo>
                  <a:cubicBezTo>
                    <a:pt x="24" y="3"/>
                    <a:pt x="21" y="2"/>
                    <a:pt x="19" y="0"/>
                  </a:cubicBezTo>
                  <a:cubicBezTo>
                    <a:pt x="18" y="2"/>
                    <a:pt x="15" y="3"/>
                    <a:pt x="12" y="3"/>
                  </a:cubicBezTo>
                  <a:cubicBezTo>
                    <a:pt x="10" y="3"/>
                    <a:pt x="7" y="2"/>
                    <a:pt x="6" y="0"/>
                  </a:cubicBezTo>
                  <a:cubicBezTo>
                    <a:pt x="4" y="2"/>
                    <a:pt x="3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5" y="5"/>
                    <a:pt x="6" y="4"/>
                  </a:cubicBezTo>
                  <a:cubicBezTo>
                    <a:pt x="8" y="5"/>
                    <a:pt x="10" y="6"/>
                    <a:pt x="13" y="6"/>
                  </a:cubicBezTo>
                  <a:cubicBezTo>
                    <a:pt x="16" y="6"/>
                    <a:pt x="18" y="5"/>
                    <a:pt x="20" y="4"/>
                  </a:cubicBezTo>
                  <a:cubicBezTo>
                    <a:pt x="21" y="5"/>
                    <a:pt x="24" y="6"/>
                    <a:pt x="26" y="6"/>
                  </a:cubicBezTo>
                  <a:cubicBezTo>
                    <a:pt x="29" y="6"/>
                    <a:pt x="32" y="5"/>
                    <a:pt x="33" y="4"/>
                  </a:cubicBezTo>
                  <a:cubicBezTo>
                    <a:pt x="35" y="5"/>
                    <a:pt x="37" y="6"/>
                    <a:pt x="40" y="6"/>
                  </a:cubicBezTo>
                  <a:cubicBezTo>
                    <a:pt x="40" y="6"/>
                    <a:pt x="41" y="6"/>
                    <a:pt x="41" y="6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0" y="3"/>
                    <a:pt x="40" y="3"/>
                  </a:cubicBezTo>
                  <a:cubicBezTo>
                    <a:pt x="37" y="3"/>
                    <a:pt x="35" y="2"/>
                    <a:pt x="33" y="0"/>
                  </a:cubicBezTo>
                  <a:close/>
                </a:path>
              </a:pathLst>
            </a:custGeom>
            <a:noFill/>
            <a:ln w="9525">
              <a:solidFill>
                <a:srgbClr val="008FC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fr-FR" dirty="0">
                <a:solidFill>
                  <a:prstClr val="black"/>
                </a:solidFill>
                <a:latin typeface="Century Gothic"/>
              </a:endParaRPr>
            </a:p>
          </p:txBody>
        </p:sp>
      </p:grpSp>
      <p:cxnSp>
        <p:nvCxnSpPr>
          <p:cNvPr id="14" name="Connecteur droit 13"/>
          <p:cNvCxnSpPr/>
          <p:nvPr/>
        </p:nvCxnSpPr>
        <p:spPr>
          <a:xfrm>
            <a:off x="3079531" y="1855715"/>
            <a:ext cx="198958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3202294" y="3155268"/>
            <a:ext cx="20523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6931275" y="1523508"/>
            <a:ext cx="175027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743897" y="3288488"/>
            <a:ext cx="2940076" cy="0"/>
          </a:xfrm>
          <a:prstGeom prst="line">
            <a:avLst/>
          </a:prstGeom>
          <a:ln>
            <a:solidFill>
              <a:srgbClr val="008F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476972" y="1522817"/>
            <a:ext cx="2432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fr-FR" dirty="0">
                <a:solidFill>
                  <a:prstClr val="black"/>
                </a:solidFill>
                <a:latin typeface="Century Gothic"/>
              </a:rPr>
              <a:t>29 %</a:t>
            </a:r>
          </a:p>
          <a:p>
            <a:pPr algn="r" defTabSz="1219170">
              <a:spcBef>
                <a:spcPts val="600"/>
              </a:spcBef>
            </a:pPr>
            <a:r>
              <a:rPr lang="fr-FR" sz="1400" dirty="0">
                <a:solidFill>
                  <a:prstClr val="black"/>
                </a:solidFill>
                <a:latin typeface="Century Gothic" pitchFamily="34" charset="0"/>
              </a:rPr>
              <a:t>Energy Storage </a:t>
            </a:r>
          </a:p>
          <a:p>
            <a:pPr algn="r" defTabSz="1219170">
              <a:spcBef>
                <a:spcPts val="600"/>
              </a:spcBef>
            </a:pPr>
            <a:r>
              <a:rPr lang="fr-FR" sz="1400" dirty="0">
                <a:solidFill>
                  <a:prstClr val="black"/>
                </a:solidFill>
                <a:latin typeface="Century Gothic" pitchFamily="34" charset="0"/>
              </a:rPr>
              <a:t>Solutions &amp; </a:t>
            </a:r>
            <a:r>
              <a:rPr lang="fr-FR" sz="1400" dirty="0" err="1">
                <a:solidFill>
                  <a:prstClr val="black"/>
                </a:solidFill>
                <a:latin typeface="Century Gothic" pitchFamily="34" charset="0"/>
              </a:rPr>
              <a:t>Mobility</a:t>
            </a:r>
            <a:endParaRPr lang="fr-FR" sz="1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2932523" y="2773214"/>
            <a:ext cx="197192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fr-FR" dirty="0">
                <a:solidFill>
                  <a:prstClr val="black"/>
                </a:solidFill>
                <a:latin typeface="Century Gothic"/>
              </a:rPr>
              <a:t>11 %</a:t>
            </a:r>
          </a:p>
          <a:p>
            <a:pPr algn="r" defTabSz="1219170">
              <a:spcBef>
                <a:spcPts val="600"/>
              </a:spcBef>
            </a:pPr>
            <a:r>
              <a:rPr lang="fr-FR" sz="1400" dirty="0">
                <a:solidFill>
                  <a:prstClr val="black"/>
                </a:solidFill>
                <a:latin typeface="Century Gothic" pitchFamily="34" charset="0"/>
              </a:rPr>
              <a:t>Espace &amp; Défense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289350" y="1147038"/>
            <a:ext cx="196215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dirty="0">
                <a:solidFill>
                  <a:prstClr val="black"/>
                </a:solidFill>
                <a:latin typeface="Century Gothic"/>
              </a:rPr>
              <a:t>36 %</a:t>
            </a:r>
          </a:p>
          <a:p>
            <a:pPr defTabSz="1219170">
              <a:spcBef>
                <a:spcPts val="600"/>
              </a:spcBef>
            </a:pPr>
            <a:r>
              <a:rPr lang="fr-FR" sz="1400" dirty="0">
                <a:solidFill>
                  <a:prstClr val="black"/>
                </a:solidFill>
                <a:latin typeface="Century Gothic" pitchFamily="34" charset="0"/>
              </a:rPr>
              <a:t>Électronique Civile </a:t>
            </a:r>
            <a:endParaRPr lang="fr-FR" sz="1400" baseline="300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52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8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C8E391-7918-4FD6-A342-509EAE842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219170"/>
            <a:endParaRPr lang="fr-FR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D98314-6FFE-451D-B9AD-8FEC5A23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A1EC769-5FFA-431F-BCA3-BB0495C91BF0}" type="slidenum">
              <a:rPr lang="fr-FR">
                <a:solidFill>
                  <a:prstClr val="black"/>
                </a:solidFill>
                <a:latin typeface="Century Gothic"/>
              </a:rPr>
              <a:pPr defTabSz="1219170"/>
              <a:t>8</a:t>
            </a:fld>
            <a:endParaRPr lang="fr-FR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916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Object 7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2" y="1623"/>
          <a:ext cx="2159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Diapositive think-cell" r:id="rId6" imgW="524" imgH="526" progId="TCLayout.ActiveDocument.1">
                  <p:embed/>
                </p:oleObj>
              </mc:Choice>
              <mc:Fallback>
                <p:oleObj name="Diapositive think-cell" r:id="rId6" imgW="524" imgH="526" progId="TCLayout.ActiveDocument.1">
                  <p:embed/>
                  <p:pic>
                    <p:nvPicPr>
                      <p:cNvPr id="76" name="Object 7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99" hidden="1"/>
          <p:cNvSpPr/>
          <p:nvPr>
            <p:custDataLst>
              <p:tags r:id="rId3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70">
              <a:spcBef>
                <a:spcPct val="0"/>
              </a:spcBef>
              <a:spcAft>
                <a:spcPct val="0"/>
              </a:spcAft>
            </a:pPr>
            <a:endParaRPr lang="fr-FR" sz="2667" b="1" dirty="0" err="1">
              <a:solidFill>
                <a:prstClr val="black"/>
              </a:solidFill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75" name="Titre 1"/>
          <p:cNvSpPr>
            <a:spLocks noGrp="1"/>
          </p:cNvSpPr>
          <p:nvPr>
            <p:ph type="title"/>
          </p:nvPr>
        </p:nvSpPr>
        <p:spPr>
          <a:xfrm>
            <a:off x="537634" y="-48126"/>
            <a:ext cx="11319933" cy="999065"/>
          </a:xfrm>
        </p:spPr>
        <p:txBody>
          <a:bodyPr>
            <a:normAutofit/>
          </a:bodyPr>
          <a:lstStyle/>
          <a:p>
            <a:r>
              <a:rPr lang="fr-FR" dirty="0"/>
              <a:t>Nous servons de nombreux segments de marché et </a:t>
            </a:r>
            <a:br>
              <a:rPr lang="fr-FR" dirty="0"/>
            </a:br>
            <a:r>
              <a:rPr lang="fr-FR" dirty="0"/>
              <a:t>leurs applications spécifiques</a:t>
            </a:r>
          </a:p>
        </p:txBody>
      </p:sp>
      <p:sp>
        <p:nvSpPr>
          <p:cNvPr id="57" name="Espace réservé du numéro de diapositive 5"/>
          <p:cNvSpPr txBox="1">
            <a:spLocks/>
          </p:cNvSpPr>
          <p:nvPr/>
        </p:nvSpPr>
        <p:spPr>
          <a:xfrm>
            <a:off x="-14784" y="6356351"/>
            <a:ext cx="73418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52D2473F-88A5-49A5-A347-C33A6A16DE0F}" type="slidenum">
              <a:rPr lang="fr-FR" sz="1600">
                <a:solidFill>
                  <a:prstClr val="black"/>
                </a:solidFill>
                <a:latin typeface="Century Gothic"/>
              </a:rPr>
              <a:pPr defTabSz="1219170"/>
              <a:t>9</a:t>
            </a:fld>
            <a:endParaRPr lang="fr-FR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283867" y="1592052"/>
            <a:ext cx="1344000" cy="13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1576205" y="3148815"/>
            <a:ext cx="1344000" cy="1344000"/>
          </a:xfrm>
          <a:prstGeom prst="ellipse">
            <a:avLst/>
          </a:prstGeom>
          <a:blipFill>
            <a:blip r:embed="rId8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4056648" y="3148815"/>
            <a:ext cx="1344000" cy="13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5244752" y="1592052"/>
            <a:ext cx="1344000" cy="13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6537091" y="3148815"/>
            <a:ext cx="1344000" cy="1344000"/>
          </a:xfrm>
          <a:prstGeom prst="ellipse">
            <a:avLst/>
          </a:prstGeom>
          <a:blipFill dpi="0" rotWithShape="1">
            <a:blip r:embed="rId9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7725195" y="1592052"/>
            <a:ext cx="1344000" cy="1344000"/>
          </a:xfrm>
          <a:prstGeom prst="ellipse">
            <a:avLst/>
          </a:prstGeom>
          <a:blipFill>
            <a:blip r:embed="rId10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9017533" y="3148815"/>
            <a:ext cx="1344000" cy="13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10205637" y="1592052"/>
            <a:ext cx="1344000" cy="13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2868315" y="4702885"/>
            <a:ext cx="1344000" cy="13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5348757" y="4702885"/>
            <a:ext cx="1344000" cy="1344000"/>
          </a:xfrm>
          <a:prstGeom prst="ellipse">
            <a:avLst/>
          </a:prstGeom>
          <a:blipFill>
            <a:blip r:embed="rId11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7829200" y="4702885"/>
            <a:ext cx="1344000" cy="13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10309643" y="4702885"/>
            <a:ext cx="1344000" cy="1344000"/>
          </a:xfrm>
          <a:prstGeom prst="ellipse">
            <a:avLst/>
          </a:prstGeom>
          <a:blipFill>
            <a:blip r:embed="rId1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91" name="Picture 25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563" y="2282037"/>
            <a:ext cx="1155525" cy="2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7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563" y="1893984"/>
            <a:ext cx="1155525" cy="27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Ellipse 67"/>
          <p:cNvSpPr/>
          <p:nvPr/>
        </p:nvSpPr>
        <p:spPr>
          <a:xfrm>
            <a:off x="2764309" y="1592052"/>
            <a:ext cx="1344000" cy="1344000"/>
          </a:xfrm>
          <a:prstGeom prst="ellipse">
            <a:avLst/>
          </a:prstGeom>
          <a:blipFill>
            <a:blip r:embed="rId1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595" y="2253491"/>
            <a:ext cx="1385983" cy="286996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103" y="2371877"/>
            <a:ext cx="473095" cy="47309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53" y="1899338"/>
            <a:ext cx="1087065" cy="243513"/>
          </a:xfrm>
          <a:prstGeom prst="rect">
            <a:avLst/>
          </a:prstGeom>
        </p:spPr>
      </p:pic>
      <p:pic>
        <p:nvPicPr>
          <p:cNvPr id="29" name="Picture 192">
            <a:hlinkClick r:id="rId19"/>
          </p:cNvPr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69673" y="3959273"/>
            <a:ext cx="717951" cy="29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317" descr="https://upload.wikimedia.org/wikipedia/en/4/4c/Landis%2BGyr_(logo).png"/>
          <p:cNvPicPr>
            <a:picLocks noChangeAspect="1" noChangeArrowheads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254" y="3375538"/>
            <a:ext cx="1324916" cy="50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475" y="3365610"/>
            <a:ext cx="1021683" cy="3818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34" y="3761141"/>
            <a:ext cx="1201089" cy="337640"/>
          </a:xfrm>
          <a:prstGeom prst="rect">
            <a:avLst/>
          </a:prstGeom>
        </p:spPr>
      </p:pic>
      <p:pic>
        <p:nvPicPr>
          <p:cNvPr id="34" name="Image 33" descr="TOTAL_ADM.pn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536" y="3378235"/>
            <a:ext cx="1097995" cy="446867"/>
          </a:xfrm>
          <a:prstGeom prst="rect">
            <a:avLst/>
          </a:prstGeom>
        </p:spPr>
      </p:pic>
      <p:pic>
        <p:nvPicPr>
          <p:cNvPr id="35" name="Picture 156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490" y="5048794"/>
            <a:ext cx="955420" cy="666913"/>
          </a:xfrm>
          <a:prstGeom prst="rect">
            <a:avLst/>
          </a:prstGeom>
          <a:ln>
            <a:noFill/>
          </a:ln>
        </p:spPr>
      </p:pic>
      <p:pic>
        <p:nvPicPr>
          <p:cNvPr id="36" name="Picture 381" descr="See original image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758" y="5233228"/>
            <a:ext cx="1405433" cy="3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7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52537" y="5059597"/>
            <a:ext cx="1101913" cy="26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286" y="1929768"/>
            <a:ext cx="1196828" cy="28144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3151" y="1255862"/>
            <a:ext cx="1525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Aviation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2673593" y="1256854"/>
            <a:ext cx="1525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Défense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5050833" y="1006729"/>
            <a:ext cx="173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Réseaux Électriques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7091448" y="1255606"/>
            <a:ext cx="258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Internet des objets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0088019" y="1252036"/>
            <a:ext cx="1525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Marine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1477037" y="2832664"/>
            <a:ext cx="1525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Médical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3863369" y="2831460"/>
            <a:ext cx="1786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Compteurs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6315675" y="2828687"/>
            <a:ext cx="1786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Mobilité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8629594" y="2824935"/>
            <a:ext cx="212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Pétrole et Gaz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2731895" y="4379216"/>
            <a:ext cx="162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Ferroviaire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279988" y="4379216"/>
            <a:ext cx="1525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Espace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7739887" y="4374052"/>
            <a:ext cx="1525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Télécom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9749751" y="4371794"/>
            <a:ext cx="2463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600" b="1" dirty="0">
                <a:solidFill>
                  <a:srgbClr val="122F53"/>
                </a:solidFill>
                <a:latin typeface="Century Gothic"/>
              </a:rPr>
              <a:t>Services publics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534" y="2295801"/>
            <a:ext cx="995287" cy="2917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80"/>
          <a:stretch/>
        </p:blipFill>
        <p:spPr>
          <a:xfrm>
            <a:off x="7765653" y="1782766"/>
            <a:ext cx="1133392" cy="4930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018" y="2303361"/>
            <a:ext cx="1374247" cy="250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250" y="3860394"/>
            <a:ext cx="579629" cy="5374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279" y="5479061"/>
            <a:ext cx="807749" cy="4732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671" y="4761407"/>
            <a:ext cx="472965" cy="698964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752" y="3818173"/>
            <a:ext cx="880288" cy="340424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908" y="3446010"/>
            <a:ext cx="632365" cy="248429"/>
          </a:xfrm>
          <a:prstGeom prst="rect">
            <a:avLst/>
          </a:prstGeom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51904" y="5455970"/>
            <a:ext cx="1191237" cy="16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11" y="5024712"/>
            <a:ext cx="901672" cy="330552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137" y="1783043"/>
            <a:ext cx="922192" cy="2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peyPRsn0Cbcc0hifgoy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GVkvI1hUyFLWfvK4als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GVkvI1hUyFLWfvK4als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5.VtLENsUePKzh5Si1zQ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N7cef28k60ViwQ1sryr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knX6Uitku247Nadfw9W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GVkvI1hUyFLWfvK4als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GVkvI1hUyFLWfvK4als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cU3fbPX0ulVJXR2bVlv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aZH7F970e9QC4NEdBp_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urn_c2ak.cRRLAtPxwJ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_yz4obSBWXQWyIejIRl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Ae0NJqT5uM9K7fF5C8c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5u7j9JTyew.I83TNPb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gus">
  <a:themeElements>
    <a:clrScheme name="Personnalisée 4">
      <a:dk1>
        <a:sysClr val="windowText" lastClr="000000"/>
      </a:dk1>
      <a:lt1>
        <a:sysClr val="window" lastClr="FFFFFF"/>
      </a:lt1>
      <a:dk2>
        <a:srgbClr val="AED1F6"/>
      </a:dk2>
      <a:lt2>
        <a:srgbClr val="D5EDF4"/>
      </a:lt2>
      <a:accent1>
        <a:srgbClr val="A3DAD1"/>
      </a:accent1>
      <a:accent2>
        <a:srgbClr val="BDC1C1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us" id="{3F2142C8-152C-4E37-963F-4B9AA96B4F0A}" vid="{031A2DD7-7BA3-46E5-AD27-F982ED11C027}"/>
    </a:ext>
  </a:extLst>
</a:theme>
</file>

<file path=ppt/theme/theme2.xml><?xml version="1.0" encoding="utf-8"?>
<a:theme xmlns:a="http://schemas.openxmlformats.org/drawingml/2006/main" name="2_Running text template">
  <a:themeElements>
    <a:clrScheme name="SAFT">
      <a:dk1>
        <a:sysClr val="windowText" lastClr="000000"/>
      </a:dk1>
      <a:lt1>
        <a:sysClr val="window" lastClr="FFFFFF"/>
      </a:lt1>
      <a:dk2>
        <a:srgbClr val="7D9BC1"/>
      </a:dk2>
      <a:lt2>
        <a:srgbClr val="C2202E"/>
      </a:lt2>
      <a:accent1>
        <a:srgbClr val="008FC2"/>
      </a:accent1>
      <a:accent2>
        <a:srgbClr val="9A6FA9"/>
      </a:accent2>
      <a:accent3>
        <a:srgbClr val="F18F20"/>
      </a:accent3>
      <a:accent4>
        <a:srgbClr val="122F53"/>
      </a:accent4>
      <a:accent5>
        <a:srgbClr val="EEECE1"/>
      </a:accent5>
      <a:accent6>
        <a:srgbClr val="00B796"/>
      </a:accent6>
      <a:hlink>
        <a:srgbClr val="4BACC6"/>
      </a:hlink>
      <a:folHlink>
        <a:srgbClr val="2C2276"/>
      </a:folHlink>
    </a:clrScheme>
    <a:fontScheme name="Saft_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Running text template">
  <a:themeElements>
    <a:clrScheme name="SAFT">
      <a:dk1>
        <a:sysClr val="windowText" lastClr="000000"/>
      </a:dk1>
      <a:lt1>
        <a:sysClr val="window" lastClr="FFFFFF"/>
      </a:lt1>
      <a:dk2>
        <a:srgbClr val="7D9BC1"/>
      </a:dk2>
      <a:lt2>
        <a:srgbClr val="C2202E"/>
      </a:lt2>
      <a:accent1>
        <a:srgbClr val="008FC2"/>
      </a:accent1>
      <a:accent2>
        <a:srgbClr val="9A6FA9"/>
      </a:accent2>
      <a:accent3>
        <a:srgbClr val="F18F20"/>
      </a:accent3>
      <a:accent4>
        <a:srgbClr val="122F53"/>
      </a:accent4>
      <a:accent5>
        <a:srgbClr val="EEECE1"/>
      </a:accent5>
      <a:accent6>
        <a:srgbClr val="00B796"/>
      </a:accent6>
      <a:hlink>
        <a:srgbClr val="4BACC6"/>
      </a:hlink>
      <a:folHlink>
        <a:srgbClr val="2C2276"/>
      </a:folHlink>
    </a:clrScheme>
    <a:fontScheme name="Saft_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unning text template">
  <a:themeElements>
    <a:clrScheme name="SAFT">
      <a:dk1>
        <a:sysClr val="windowText" lastClr="000000"/>
      </a:dk1>
      <a:lt1>
        <a:sysClr val="window" lastClr="FFFFFF"/>
      </a:lt1>
      <a:dk2>
        <a:srgbClr val="7D9BC1"/>
      </a:dk2>
      <a:lt2>
        <a:srgbClr val="C2202E"/>
      </a:lt2>
      <a:accent1>
        <a:srgbClr val="008FC2"/>
      </a:accent1>
      <a:accent2>
        <a:srgbClr val="9A6FA9"/>
      </a:accent2>
      <a:accent3>
        <a:srgbClr val="F18F20"/>
      </a:accent3>
      <a:accent4>
        <a:srgbClr val="122F53"/>
      </a:accent4>
      <a:accent5>
        <a:srgbClr val="EEECE1"/>
      </a:accent5>
      <a:accent6>
        <a:srgbClr val="00B796"/>
      </a:accent6>
      <a:hlink>
        <a:srgbClr val="4BACC6"/>
      </a:hlink>
      <a:folHlink>
        <a:srgbClr val="2C2276"/>
      </a:folHlink>
    </a:clrScheme>
    <a:fontScheme name="Saft_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Argus</Template>
  <TotalTime>3152</TotalTime>
  <Words>1844</Words>
  <Application>Microsoft Office PowerPoint</Application>
  <PresentationFormat>Grand écran</PresentationFormat>
  <Paragraphs>367</Paragraphs>
  <Slides>26</Slides>
  <Notes>14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40" baseType="lpstr">
      <vt:lpstr>Arial</vt:lpstr>
      <vt:lpstr>Calibri</vt:lpstr>
      <vt:lpstr>Century Gothic</vt:lpstr>
      <vt:lpstr>Futura Std Book</vt:lpstr>
      <vt:lpstr>News Gothic MT</vt:lpstr>
      <vt:lpstr>Times New Roman</vt:lpstr>
      <vt:lpstr>Wingdings</vt:lpstr>
      <vt:lpstr>Wingdings 2</vt:lpstr>
      <vt:lpstr>Argus</vt:lpstr>
      <vt:lpstr>2_Running text template</vt:lpstr>
      <vt:lpstr>4_Running text template</vt:lpstr>
      <vt:lpstr>1_Running text template</vt:lpstr>
      <vt:lpstr>Office Theme</vt:lpstr>
      <vt:lpstr>Diapositive think-cell</vt:lpstr>
      <vt:lpstr>Présentation PowerPoint</vt:lpstr>
      <vt:lpstr>Présentation Saft 2019</vt:lpstr>
      <vt:lpstr>L’Objectif de Saft</vt:lpstr>
      <vt:lpstr>Que représente Saft aujourd'hui ?</vt:lpstr>
      <vt:lpstr>Présence dans le monde</vt:lpstr>
      <vt:lpstr>Saft et Total</vt:lpstr>
      <vt:lpstr>GRP en chiffres</vt:lpstr>
      <vt:lpstr>Chiffre d’affaires 2018 par division</vt:lpstr>
      <vt:lpstr>Nous servons de nombreux segments de marché et  leurs applications spécifiques</vt:lpstr>
      <vt:lpstr>Excellence opérationnelle : quatre piliers pour renforcer la performance</vt:lpstr>
      <vt:lpstr>Développement durable</vt:lpstr>
      <vt:lpstr>Excellence en recherche et développement</vt:lpstr>
      <vt:lpstr> Présentation du marché : Électronique Civile</vt:lpstr>
      <vt:lpstr> Présentation du marché : Stationnaire Industriel</vt:lpstr>
      <vt:lpstr> Présentation du marché : Espace &amp; Défense</vt:lpstr>
      <vt:lpstr> Présentation du marché : Systèmes stockage d’énergie et Mobilité (E&amp;M)</vt:lpstr>
      <vt:lpstr>Présentation PowerPoint</vt:lpstr>
      <vt:lpstr>Présentation PowerPoint</vt:lpstr>
      <vt:lpstr>Présentation PowerPoint</vt:lpstr>
      <vt:lpstr>Mobilité  Hors Route</vt:lpstr>
      <vt:lpstr>Présentation PowerPoint</vt:lpstr>
      <vt:lpstr>CELL LINE UP Saft Li-ion cells offer – Industrial cells</vt:lpstr>
      <vt:lpstr>Saft Mobility From cell to pack…</vt:lpstr>
      <vt:lpstr>Other emerging off road applications Answering the needs for a Cleaner Industry</vt:lpstr>
      <vt:lpstr>PRISMATIC MODULE CONCEPT  … from cell roadmap</vt:lpstr>
      <vt:lpstr>SAFT / Nersac  produits Nov 5 ,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pole ECO</dc:creator>
  <cp:lastModifiedBy>pole ECO</cp:lastModifiedBy>
  <cp:revision>196</cp:revision>
  <cp:lastPrinted>2019-11-05T10:46:49Z</cp:lastPrinted>
  <dcterms:created xsi:type="dcterms:W3CDTF">2016-10-19T07:59:14Z</dcterms:created>
  <dcterms:modified xsi:type="dcterms:W3CDTF">2019-11-22T12:54:01Z</dcterms:modified>
</cp:coreProperties>
</file>