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56" r:id="rId2"/>
    <p:sldId id="323" r:id="rId3"/>
    <p:sldId id="1254" r:id="rId4"/>
    <p:sldId id="291" r:id="rId5"/>
    <p:sldId id="1255" r:id="rId6"/>
    <p:sldId id="292" r:id="rId7"/>
    <p:sldId id="293" r:id="rId8"/>
    <p:sldId id="1256" r:id="rId9"/>
    <p:sldId id="270" r:id="rId10"/>
    <p:sldId id="301" r:id="rId11"/>
    <p:sldId id="302" r:id="rId12"/>
    <p:sldId id="303" r:id="rId13"/>
    <p:sldId id="307" r:id="rId14"/>
    <p:sldId id="283" r:id="rId15"/>
    <p:sldId id="304" r:id="rId16"/>
    <p:sldId id="305" r:id="rId17"/>
    <p:sldId id="324" r:id="rId18"/>
    <p:sldId id="308" r:id="rId19"/>
    <p:sldId id="277" r:id="rId20"/>
    <p:sldId id="278" r:id="rId21"/>
    <p:sldId id="325" r:id="rId22"/>
    <p:sldId id="326" r:id="rId23"/>
    <p:sldId id="284" r:id="rId24"/>
    <p:sldId id="285" r:id="rId25"/>
    <p:sldId id="297" r:id="rId26"/>
    <p:sldId id="298" r:id="rId27"/>
    <p:sldId id="280" r:id="rId28"/>
    <p:sldId id="299" r:id="rId29"/>
    <p:sldId id="282" r:id="rId30"/>
    <p:sldId id="300" r:id="rId31"/>
    <p:sldId id="286" r:id="rId32"/>
    <p:sldId id="257" r:id="rId33"/>
    <p:sldId id="259" r:id="rId34"/>
    <p:sldId id="260" r:id="rId35"/>
    <p:sldId id="261" r:id="rId36"/>
    <p:sldId id="327" r:id="rId37"/>
    <p:sldId id="262" r:id="rId38"/>
    <p:sldId id="263" r:id="rId39"/>
    <p:sldId id="264" r:id="rId40"/>
    <p:sldId id="265" r:id="rId41"/>
    <p:sldId id="328" r:id="rId42"/>
  </p:sldIdLst>
  <p:sldSz cx="12192000" cy="6858000"/>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104"/>
    <a:srgbClr val="F72F04"/>
    <a:srgbClr val="E42B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97" autoAdjust="0"/>
    <p:restoredTop sz="94586" autoAdjust="0"/>
  </p:normalViewPr>
  <p:slideViewPr>
    <p:cSldViewPr snapToGrid="0">
      <p:cViewPr varScale="1">
        <p:scale>
          <a:sx n="68" d="100"/>
          <a:sy n="68" d="100"/>
        </p:scale>
        <p:origin x="456" y="72"/>
      </p:cViewPr>
      <p:guideLst>
        <p:guide orient="horz" pos="2160"/>
        <p:guide pos="3840"/>
      </p:guideLst>
    </p:cSldViewPr>
  </p:slideViewPr>
  <p:notesTextViewPr>
    <p:cViewPr>
      <p:scale>
        <a:sx n="3" d="2"/>
        <a:sy n="3" d="2"/>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Julie\Documents\Julie\ARGUS%20CHARIOT\De&#769;claration%20Cotateurs\Mille&#769;sime%202018\COTES%202018%20V2.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ulie\Documents\Julie\ARGUS%20CHARIOT\De&#769;claration%20Cotateurs\Mille&#769;sime%202019\%20COTES%202019%20130319.xls"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fr-FR" sz="1800" b="1" dirty="0"/>
              <a:t>Nombre de cotations / </a:t>
            </a:r>
            <a:r>
              <a:rPr lang="fr-FR" sz="1800" b="1" dirty="0" err="1"/>
              <a:t>cotateurs</a:t>
            </a:r>
            <a:endParaRPr lang="fr-FR" sz="18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985085052910246E-2"/>
          <c:y val="5.1580988474985288E-2"/>
          <c:w val="0.89354332929168712"/>
          <c:h val="0.70180460134195533"/>
        </c:manualLayout>
      </c:layout>
      <c:pie3DChart>
        <c:varyColors val="1"/>
        <c:dLbls>
          <c:showLegendKey val="0"/>
          <c:showVal val="0"/>
          <c:showCatName val="0"/>
          <c:showSerName val="0"/>
          <c:showPercent val="1"/>
          <c:showBubbleSize val="0"/>
          <c:showLeaderLines val="0"/>
        </c:dLbls>
      </c:pie3DChart>
      <c:spPr>
        <a:noFill/>
        <a:ln>
          <a:noFill/>
        </a:ln>
        <a:effectLst/>
      </c:spPr>
    </c:plotArea>
    <c:legend>
      <c:legendPos val="t"/>
      <c:layout>
        <c:manualLayout>
          <c:xMode val="edge"/>
          <c:yMode val="edge"/>
          <c:x val="5.9781600921603811E-2"/>
          <c:y val="0.86038155473040667"/>
          <c:w val="0.85971719044330386"/>
          <c:h val="0.1231379007614323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fr-FR" sz="2000" b="1"/>
              <a:t>Nombre de cotations/cotateurs</a:t>
            </a:r>
          </a:p>
        </c:rich>
      </c:tx>
      <c:layout>
        <c:manualLayout>
          <c:xMode val="edge"/>
          <c:yMode val="edge"/>
          <c:x val="0.22372900262467191"/>
          <c:y val="3.2407407407407406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4027340332458442E-2"/>
          <c:y val="0.17110819480898221"/>
          <c:w val="0.74582983377077861"/>
          <c:h val="0.72301509186351698"/>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DEC-EE4E-B0C2-FD67AE934FF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DEC-EE4E-B0C2-FD67AE934FF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DEC-EE4E-B0C2-FD67AE934FF6}"/>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DEC-EE4E-B0C2-FD67AE934FF6}"/>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DDEC-EE4E-B0C2-FD67AE934FF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Cotateurs!$C$81:$C$85</c:f>
              <c:strCache>
                <c:ptCount val="5"/>
                <c:pt idx="0">
                  <c:v>-50</c:v>
                </c:pt>
                <c:pt idx="1">
                  <c:v>50-100</c:v>
                </c:pt>
                <c:pt idx="2">
                  <c:v>100-250</c:v>
                </c:pt>
                <c:pt idx="3">
                  <c:v>250-400</c:v>
                </c:pt>
                <c:pt idx="4">
                  <c:v>400 et +</c:v>
                </c:pt>
              </c:strCache>
            </c:strRef>
          </c:cat>
          <c:val>
            <c:numRef>
              <c:f>Cotateurs!$D$81:$D$85</c:f>
              <c:numCache>
                <c:formatCode>General</c:formatCode>
                <c:ptCount val="5"/>
                <c:pt idx="0">
                  <c:v>8</c:v>
                </c:pt>
                <c:pt idx="1">
                  <c:v>4</c:v>
                </c:pt>
                <c:pt idx="2">
                  <c:v>11</c:v>
                </c:pt>
                <c:pt idx="3">
                  <c:v>11</c:v>
                </c:pt>
                <c:pt idx="4">
                  <c:v>12</c:v>
                </c:pt>
              </c:numCache>
            </c:numRef>
          </c:val>
          <c:extLst>
            <c:ext xmlns:c16="http://schemas.microsoft.com/office/drawing/2014/chart" uri="{C3380CC4-5D6E-409C-BE32-E72D297353CC}">
              <c16:uniqueId val="{0000000A-DDEC-EE4E-B0C2-FD67AE934FF6}"/>
            </c:ext>
          </c:extLst>
        </c:ser>
        <c:dLbls>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10745988927181888"/>
          <c:y val="0.77448285068740796"/>
          <c:w val="0.79801196897467297"/>
          <c:h val="0.2137895107695735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cs:fontRef>
    <cs:defRPr sz="100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cs:fontRef>
    <cs:defRPr sz="900"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7B08E34-116E-433A-ACB2-3F7960833C5F}" type="datetimeFigureOut">
              <a:rPr lang="fr-FR" smtClean="0"/>
              <a:t>22/11/2019</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6945BC2-ECA5-4657-B7AD-2E0B30E17738}" type="slidenum">
              <a:rPr lang="fr-FR" smtClean="0"/>
              <a:t>‹N°›</a:t>
            </a:fld>
            <a:endParaRPr lang="fr-FR"/>
          </a:p>
        </p:txBody>
      </p:sp>
    </p:spTree>
    <p:extLst>
      <p:ext uri="{BB962C8B-B14F-4D97-AF65-F5344CB8AC3E}">
        <p14:creationId xmlns:p14="http://schemas.microsoft.com/office/powerpoint/2010/main" val="1120743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8617DF5-89BB-406B-9CDC-C6B9878A1D00}" type="datetimeFigureOut">
              <a:rPr lang="fr-FR" smtClean="0"/>
              <a:t>22/11/2019</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1C3C9F2-7D2F-4CDB-A522-4AC07365A930}" type="slidenum">
              <a:rPr lang="fr-FR" smtClean="0"/>
              <a:t>‹N°›</a:t>
            </a:fld>
            <a:endParaRPr lang="fr-FR"/>
          </a:p>
        </p:txBody>
      </p:sp>
    </p:spTree>
    <p:extLst>
      <p:ext uri="{BB962C8B-B14F-4D97-AF65-F5344CB8AC3E}">
        <p14:creationId xmlns:p14="http://schemas.microsoft.com/office/powerpoint/2010/main" val="283179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1C3C9F2-7D2F-4CDB-A522-4AC07365A930}" type="slidenum">
              <a:rPr lang="fr-FR" smtClean="0"/>
              <a:t>10</a:t>
            </a:fld>
            <a:endParaRPr lang="fr-FR"/>
          </a:p>
        </p:txBody>
      </p:sp>
    </p:spTree>
    <p:extLst>
      <p:ext uri="{BB962C8B-B14F-4D97-AF65-F5344CB8AC3E}">
        <p14:creationId xmlns:p14="http://schemas.microsoft.com/office/powerpoint/2010/main" val="2328122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28</a:t>
            </a:fld>
            <a:endParaRPr lang="fr-FR"/>
          </a:p>
        </p:txBody>
      </p:sp>
    </p:spTree>
    <p:extLst>
      <p:ext uri="{BB962C8B-B14F-4D97-AF65-F5344CB8AC3E}">
        <p14:creationId xmlns:p14="http://schemas.microsoft.com/office/powerpoint/2010/main" val="3194994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29</a:t>
            </a:fld>
            <a:endParaRPr lang="fr-FR"/>
          </a:p>
        </p:txBody>
      </p:sp>
    </p:spTree>
    <p:extLst>
      <p:ext uri="{BB962C8B-B14F-4D97-AF65-F5344CB8AC3E}">
        <p14:creationId xmlns:p14="http://schemas.microsoft.com/office/powerpoint/2010/main" val="2015642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30</a:t>
            </a:fld>
            <a:endParaRPr lang="fr-FR"/>
          </a:p>
        </p:txBody>
      </p:sp>
    </p:spTree>
    <p:extLst>
      <p:ext uri="{BB962C8B-B14F-4D97-AF65-F5344CB8AC3E}">
        <p14:creationId xmlns:p14="http://schemas.microsoft.com/office/powerpoint/2010/main" val="3476980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31</a:t>
            </a:fld>
            <a:endParaRPr lang="fr-FR"/>
          </a:p>
        </p:txBody>
      </p:sp>
    </p:spTree>
    <p:extLst>
      <p:ext uri="{BB962C8B-B14F-4D97-AF65-F5344CB8AC3E}">
        <p14:creationId xmlns:p14="http://schemas.microsoft.com/office/powerpoint/2010/main" val="3325923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37</a:t>
            </a:fld>
            <a:endParaRPr lang="fr-FR"/>
          </a:p>
        </p:txBody>
      </p:sp>
    </p:spTree>
    <p:extLst>
      <p:ext uri="{BB962C8B-B14F-4D97-AF65-F5344CB8AC3E}">
        <p14:creationId xmlns:p14="http://schemas.microsoft.com/office/powerpoint/2010/main" val="469860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1C3C9F2-7D2F-4CDB-A522-4AC07365A930}" type="slidenum">
              <a:rPr lang="fr-FR" smtClean="0"/>
              <a:t>18</a:t>
            </a:fld>
            <a:endParaRPr lang="fr-FR"/>
          </a:p>
        </p:txBody>
      </p:sp>
    </p:spTree>
    <p:extLst>
      <p:ext uri="{BB962C8B-B14F-4D97-AF65-F5344CB8AC3E}">
        <p14:creationId xmlns:p14="http://schemas.microsoft.com/office/powerpoint/2010/main" val="4193138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19</a:t>
            </a:fld>
            <a:endParaRPr lang="fr-FR"/>
          </a:p>
        </p:txBody>
      </p:sp>
    </p:spTree>
    <p:extLst>
      <p:ext uri="{BB962C8B-B14F-4D97-AF65-F5344CB8AC3E}">
        <p14:creationId xmlns:p14="http://schemas.microsoft.com/office/powerpoint/2010/main" val="175321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20</a:t>
            </a:fld>
            <a:endParaRPr lang="fr-FR"/>
          </a:p>
        </p:txBody>
      </p:sp>
    </p:spTree>
    <p:extLst>
      <p:ext uri="{BB962C8B-B14F-4D97-AF65-F5344CB8AC3E}">
        <p14:creationId xmlns:p14="http://schemas.microsoft.com/office/powerpoint/2010/main" val="2858990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23</a:t>
            </a:fld>
            <a:endParaRPr lang="fr-FR"/>
          </a:p>
        </p:txBody>
      </p:sp>
    </p:spTree>
    <p:extLst>
      <p:ext uri="{BB962C8B-B14F-4D97-AF65-F5344CB8AC3E}">
        <p14:creationId xmlns:p14="http://schemas.microsoft.com/office/powerpoint/2010/main" val="1293883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24</a:t>
            </a:fld>
            <a:endParaRPr lang="fr-FR"/>
          </a:p>
        </p:txBody>
      </p:sp>
    </p:spTree>
    <p:extLst>
      <p:ext uri="{BB962C8B-B14F-4D97-AF65-F5344CB8AC3E}">
        <p14:creationId xmlns:p14="http://schemas.microsoft.com/office/powerpoint/2010/main" val="2024520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25</a:t>
            </a:fld>
            <a:endParaRPr lang="fr-FR"/>
          </a:p>
        </p:txBody>
      </p:sp>
    </p:spTree>
    <p:extLst>
      <p:ext uri="{BB962C8B-B14F-4D97-AF65-F5344CB8AC3E}">
        <p14:creationId xmlns:p14="http://schemas.microsoft.com/office/powerpoint/2010/main" val="3538575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26</a:t>
            </a:fld>
            <a:endParaRPr lang="fr-FR"/>
          </a:p>
        </p:txBody>
      </p:sp>
    </p:spTree>
    <p:extLst>
      <p:ext uri="{BB962C8B-B14F-4D97-AF65-F5344CB8AC3E}">
        <p14:creationId xmlns:p14="http://schemas.microsoft.com/office/powerpoint/2010/main" val="2265798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C3C9F2-7D2F-4CDB-A522-4AC07365A930}" type="slidenum">
              <a:rPr lang="fr-FR" smtClean="0"/>
              <a:t>27</a:t>
            </a:fld>
            <a:endParaRPr lang="fr-FR"/>
          </a:p>
        </p:txBody>
      </p:sp>
    </p:spTree>
    <p:extLst>
      <p:ext uri="{BB962C8B-B14F-4D97-AF65-F5344CB8AC3E}">
        <p14:creationId xmlns:p14="http://schemas.microsoft.com/office/powerpoint/2010/main" val="2690028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Ref idx="1003">
        <a:schemeClr val="bg2"/>
      </p:bgRef>
    </p:bg>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1652107" y="2155371"/>
            <a:ext cx="8373291" cy="653214"/>
          </a:xfrm>
          <a:prstGeom prst="rect">
            <a:avLst/>
          </a:prstGeom>
        </p:spPr>
        <p:txBody>
          <a:bodyPr vert="horz" lIns="91440" tIns="45720" rIns="91440" bIns="45720" rtlCol="0" anchor="b" anchorCtr="0">
            <a:noAutofit/>
          </a:bodyPr>
          <a:lstStyle/>
          <a:p>
            <a:endParaRPr dirty="0"/>
          </a:p>
        </p:txBody>
      </p:sp>
    </p:spTree>
    <p:extLst>
      <p:ext uri="{BB962C8B-B14F-4D97-AF65-F5344CB8AC3E}">
        <p14:creationId xmlns:p14="http://schemas.microsoft.com/office/powerpoint/2010/main" val="23632377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123752" y="147413"/>
            <a:ext cx="8373291" cy="727869"/>
          </a:xfrm>
          <a:prstGeom prst="rect">
            <a:avLst/>
          </a:prstGeom>
        </p:spPr>
        <p:txBody>
          <a:bodyPr vert="horz" lIns="91440" tIns="45720" rIns="91440" bIns="45720" rtlCol="0" anchor="b" anchorCtr="0">
            <a:noAutofit/>
          </a:bodyPr>
          <a:lstStyle/>
          <a:p>
            <a:endParaRPr dirty="0"/>
          </a:p>
        </p:txBody>
      </p:sp>
      <p:sp>
        <p:nvSpPr>
          <p:cNvPr id="13" name="Espace réservé du texte 12"/>
          <p:cNvSpPr>
            <a:spLocks noGrp="1"/>
          </p:cNvSpPr>
          <p:nvPr>
            <p:ph type="body" sz="quarter" idx="10" hasCustomPrompt="1"/>
          </p:nvPr>
        </p:nvSpPr>
        <p:spPr>
          <a:xfrm>
            <a:off x="1097280" y="1672045"/>
            <a:ext cx="10162903" cy="3226526"/>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a:lvl1pPr>
            <a:lvl2pPr marL="685800" indent="-336550">
              <a:buSzPct val="150000"/>
              <a:buFontTx/>
              <a:buBlip>
                <a:blip r:embed="rId2"/>
              </a:buBlip>
              <a:defRPr sz="2400">
                <a:ln>
                  <a:noFill/>
                </a:ln>
                <a:solidFill>
                  <a:schemeClr val="tx1"/>
                </a:solidFill>
              </a:defRPr>
            </a:lvl2pPr>
            <a:lvl3pPr>
              <a:buClr>
                <a:schemeClr val="tx2">
                  <a:lumMod val="75000"/>
                </a:schemeClr>
              </a:buClr>
              <a:buSzPct val="100000"/>
              <a:defRPr sz="2200"/>
            </a:lvl3pPr>
            <a:lvl4pPr>
              <a:buClr>
                <a:schemeClr val="tx1">
                  <a:lumMod val="50000"/>
                  <a:lumOff val="50000"/>
                </a:schemeClr>
              </a:buClr>
              <a:buSzPct val="100000"/>
              <a:defRPr sz="2200">
                <a:solidFill>
                  <a:schemeClr val="tx1"/>
                </a:solidFill>
              </a:defRPr>
            </a:lvl4pPr>
            <a:lvl5pPr>
              <a:defRPr sz="2000">
                <a:solidFill>
                  <a:schemeClr val="bg1">
                    <a:lumMod val="65000"/>
                  </a:schemeClr>
                </a:solidFill>
              </a:defRPr>
            </a:lvl5pPr>
          </a:lstStyle>
          <a:p>
            <a:pPr lvl="1"/>
            <a:r>
              <a:rPr lang="fr-FR" dirty="0"/>
              <a:t>Ajouter une partie</a:t>
            </a:r>
          </a:p>
          <a:p>
            <a:pPr lvl="3"/>
            <a:r>
              <a:rPr lang="fr-FR" dirty="0"/>
              <a:t>Ajouter une sous partie</a:t>
            </a:r>
          </a:p>
          <a:p>
            <a:pPr lvl="3"/>
            <a:endParaRPr lang="fr-FR" dirty="0"/>
          </a:p>
          <a:p>
            <a:pPr lvl="3"/>
            <a:endParaRPr lang="fr-FR" dirty="0"/>
          </a:p>
          <a:p>
            <a:pPr lvl="3"/>
            <a:endParaRPr lang="fr-FR" dirty="0"/>
          </a:p>
          <a:p>
            <a:pPr lvl="3"/>
            <a:endParaRPr lang="fr-FR" dirty="0"/>
          </a:p>
          <a:p>
            <a:pPr lvl="3"/>
            <a:endParaRPr lang="fr-FR" dirty="0"/>
          </a:p>
          <a:p>
            <a:pPr lvl="3"/>
            <a:endParaRPr lang="fr-FR" dirty="0"/>
          </a:p>
          <a:p>
            <a:pPr lvl="1"/>
            <a:endParaRPr lang="fr-FR" dirty="0"/>
          </a:p>
        </p:txBody>
      </p:sp>
    </p:spTree>
    <p:extLst>
      <p:ext uri="{BB962C8B-B14F-4D97-AF65-F5344CB8AC3E}">
        <p14:creationId xmlns:p14="http://schemas.microsoft.com/office/powerpoint/2010/main" val="4177130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idx="1"/>
          </p:nvPr>
        </p:nvSpPr>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02DE0832-6E1F-4041-BDE0-6B764A2FBC66}" type="datetimeFigureOut">
              <a:rPr lang="fr-FR" smtClean="0"/>
              <a:pPr/>
              <a:t>22/11/2019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6C1F6B3-A52D-5F4F-AC73-5A3A3C7C7D5C}" type="slidenum">
              <a:rPr lang="fr-FR" smtClean="0"/>
              <a:pPr/>
              <a:t>‹N°›</a:t>
            </a:fld>
            <a:endParaRPr lang="fr-FR"/>
          </a:p>
        </p:txBody>
      </p:sp>
    </p:spTree>
    <p:extLst>
      <p:ext uri="{BB962C8B-B14F-4D97-AF65-F5344CB8AC3E}">
        <p14:creationId xmlns:p14="http://schemas.microsoft.com/office/powerpoint/2010/main" val="7604735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752" y="78885"/>
            <a:ext cx="8373291" cy="727869"/>
          </a:xfrm>
          <a:prstGeom prst="rect">
            <a:avLst/>
          </a:prstGeom>
        </p:spPr>
        <p:txBody>
          <a:bodyPr vert="horz" lIns="91440" tIns="45720" rIns="91440" bIns="45720" rtlCol="0" anchor="b" anchorCtr="0">
            <a:noAutofit/>
          </a:bodyPr>
          <a:lstStyle/>
          <a:p>
            <a:endParaRPr dirty="0"/>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rcRect/>
          <a:stretch/>
        </p:blipFill>
        <p:spPr>
          <a:xfrm>
            <a:off x="9012323" y="132696"/>
            <a:ext cx="3055926" cy="848175"/>
          </a:xfrm>
          <a:prstGeom prst="rect">
            <a:avLst/>
          </a:prstGeom>
        </p:spPr>
      </p:pic>
      <p:sp>
        <p:nvSpPr>
          <p:cNvPr id="8" name="Subtitle 2"/>
          <p:cNvSpPr txBox="1">
            <a:spLocks/>
          </p:cNvSpPr>
          <p:nvPr/>
        </p:nvSpPr>
        <p:spPr>
          <a:xfrm>
            <a:off x="8660674" y="980871"/>
            <a:ext cx="3694957" cy="450573"/>
          </a:xfrm>
          <a:prstGeom prst="rect">
            <a:avLst/>
          </a:prstGeo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r>
              <a:rPr lang="fr-FR" sz="1800" b="1" i="1" dirty="0">
                <a:solidFill>
                  <a:srgbClr val="FF0000"/>
                </a:solidFill>
              </a:rPr>
              <a:t>Journée occasion 2019</a:t>
            </a:r>
          </a:p>
        </p:txBody>
      </p:sp>
      <p:sp>
        <p:nvSpPr>
          <p:cNvPr id="9" name="Text Placeholder 2"/>
          <p:cNvSpPr txBox="1">
            <a:spLocks/>
          </p:cNvSpPr>
          <p:nvPr userDrawn="1"/>
        </p:nvSpPr>
        <p:spPr>
          <a:xfrm>
            <a:off x="10734917" y="6335885"/>
            <a:ext cx="1285434" cy="323469"/>
          </a:xfrm>
          <a:prstGeom prst="rect">
            <a:avLst/>
          </a:prstGeom>
        </p:spPr>
        <p:txBody>
          <a:bodyPr vert="horz" lIns="91440" tIns="45720" rIns="91440" bIns="45720" rtlCol="0">
            <a:normAutofit fontScale="85000" lnSpcReduction="10000"/>
          </a:bodyPr>
          <a:lstStyle>
            <a:lvl1pPr marL="0" indent="0" algn="l" defTabSz="914400" rtl="0" eaLnBrk="1" latinLnBrk="0" hangingPunct="1">
              <a:spcBef>
                <a:spcPts val="2000"/>
              </a:spcBef>
              <a:buClr>
                <a:schemeClr val="accent1">
                  <a:lumMod val="60000"/>
                  <a:lumOff val="40000"/>
                </a:schemeClr>
              </a:buClr>
              <a:buSzPct val="150000"/>
              <a:buFontTx/>
              <a:buNone/>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dirty="0"/>
              <a:t>06/11/2019</a:t>
            </a:r>
          </a:p>
        </p:txBody>
      </p:sp>
      <p:sp>
        <p:nvSpPr>
          <p:cNvPr id="10" name="Espace réservé de la date 2"/>
          <p:cNvSpPr txBox="1">
            <a:spLocks/>
          </p:cNvSpPr>
          <p:nvPr userDrawn="1"/>
        </p:nvSpPr>
        <p:spPr>
          <a:xfrm>
            <a:off x="215192" y="6335885"/>
            <a:ext cx="3466013" cy="365125"/>
          </a:xfrm>
          <a:prstGeom prst="rect">
            <a:avLst/>
          </a:prstGeom>
        </p:spPr>
        <p:txBody>
          <a:bodyPr/>
          <a:lstStyle>
            <a:defPPr>
              <a:defRPr lang="fr-FR"/>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dirty="0"/>
              <a:t>www.argus-chariot.com</a:t>
            </a:r>
          </a:p>
        </p:txBody>
      </p:sp>
    </p:spTree>
    <p:extLst>
      <p:ext uri="{BB962C8B-B14F-4D97-AF65-F5344CB8AC3E}">
        <p14:creationId xmlns:p14="http://schemas.microsoft.com/office/powerpoint/2010/main" val="1630406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000" b="1" i="0" kern="1200">
          <a:solidFill>
            <a:srgbClr val="FF6600"/>
          </a:solidFill>
          <a:latin typeface="+mj-lt"/>
          <a:ea typeface="+mj-ea"/>
          <a:cs typeface="+mj-cs"/>
        </a:defRPr>
      </a:lvl1pPr>
    </p:titleStyle>
    <p:bodyStyle>
      <a:lvl1pPr marL="0" indent="0" algn="l" defTabSz="914400" rtl="0" eaLnBrk="1" latinLnBrk="0" hangingPunct="1">
        <a:spcBef>
          <a:spcPts val="2000"/>
        </a:spcBef>
        <a:buClr>
          <a:schemeClr val="accent1">
            <a:lumMod val="60000"/>
            <a:lumOff val="40000"/>
          </a:schemeClr>
        </a:buClr>
        <a:buSzPct val="150000"/>
        <a:buFontTx/>
        <a:buNone/>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60766" y="1227909"/>
            <a:ext cx="6753497" cy="3413618"/>
          </a:xfrm>
        </p:spPr>
        <p:txBody>
          <a:bodyPr/>
          <a:lstStyle/>
          <a:p>
            <a:r>
              <a:rPr lang="fr-FR" sz="5400" dirty="0"/>
              <a:t>Journée occasion</a:t>
            </a:r>
            <a:br>
              <a:rPr lang="fr-FR" sz="5400" dirty="0"/>
            </a:br>
            <a:r>
              <a:rPr lang="fr-FR" sz="5400" b="0" dirty="0"/>
              <a:t>-2019-</a:t>
            </a:r>
            <a:br>
              <a:rPr lang="fr-FR" sz="5400" b="0" dirty="0"/>
            </a:br>
            <a:r>
              <a:rPr lang="fr-FR" sz="5400" b="0" i="1" dirty="0"/>
              <a:t>Saft Batteries</a:t>
            </a:r>
          </a:p>
        </p:txBody>
      </p:sp>
    </p:spTree>
    <p:extLst>
      <p:ext uri="{BB962C8B-B14F-4D97-AF65-F5344CB8AC3E}">
        <p14:creationId xmlns:p14="http://schemas.microsoft.com/office/powerpoint/2010/main" val="2564946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516830" y="2876758"/>
            <a:ext cx="8373291" cy="143330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r>
              <a:rPr lang="fr-FR" sz="4400" dirty="0"/>
              <a:t>Conjoncture</a:t>
            </a:r>
          </a:p>
          <a:p>
            <a:r>
              <a:rPr lang="fr-FR" sz="4400" dirty="0"/>
              <a:t>Marché français</a:t>
            </a:r>
          </a:p>
        </p:txBody>
      </p:sp>
      <p:pic>
        <p:nvPicPr>
          <p:cNvPr id="5" name="Image 4">
            <a:extLst>
              <a:ext uri="{FF2B5EF4-FFF2-40B4-BE49-F238E27FC236}">
                <a16:creationId xmlns:a16="http://schemas.microsoft.com/office/drawing/2014/main" id="{983F2663-8B4B-4DF0-B753-19CBB20D3ADE}"/>
              </a:ext>
            </a:extLst>
          </p:cNvPr>
          <p:cNvPicPr>
            <a:picLocks noChangeAspect="1"/>
          </p:cNvPicPr>
          <p:nvPr/>
        </p:nvPicPr>
        <p:blipFill>
          <a:blip r:embed="rId3">
            <a:grayscl/>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tretch>
            <a:fillRect/>
          </a:stretch>
        </p:blipFill>
        <p:spPr>
          <a:xfrm>
            <a:off x="8061378" y="2462479"/>
            <a:ext cx="3152198" cy="2420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8077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255027" y="1726422"/>
            <a:ext cx="5604609" cy="671758"/>
          </a:xfrm>
        </p:spPr>
        <p:txBody>
          <a:bodyPr/>
          <a:lstStyle/>
          <a:p>
            <a:pPr algn="just"/>
            <a:r>
              <a:rPr lang="fr-FR" sz="2000" b="1" dirty="0">
                <a:solidFill>
                  <a:schemeClr val="tx1"/>
                </a:solidFill>
              </a:rPr>
              <a:t>L’ensemble des régions </a:t>
            </a:r>
            <a:r>
              <a:rPr lang="fr-FR" sz="2000" dirty="0">
                <a:solidFill>
                  <a:schemeClr val="tx1"/>
                </a:solidFill>
              </a:rPr>
              <a:t>a connu une accélération des livraisons au S1 2019.</a:t>
            </a:r>
          </a:p>
        </p:txBody>
      </p:sp>
      <p:sp>
        <p:nvSpPr>
          <p:cNvPr id="8" name="Espace réservé du texte 2"/>
          <p:cNvSpPr txBox="1">
            <a:spLocks/>
          </p:cNvSpPr>
          <p:nvPr/>
        </p:nvSpPr>
        <p:spPr>
          <a:xfrm>
            <a:off x="93651" y="601310"/>
            <a:ext cx="9975164" cy="430524"/>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fr-FR" sz="2000" b="1" i="1" dirty="0">
                <a:solidFill>
                  <a:schemeClr val="tx1"/>
                </a:solidFill>
              </a:rPr>
              <a:t>Au S1 2019, le marché était encore dynamique en termes de livraisons</a:t>
            </a:r>
          </a:p>
        </p:txBody>
      </p:sp>
      <p:sp>
        <p:nvSpPr>
          <p:cNvPr id="9" name="Espace réservé du texte 2"/>
          <p:cNvSpPr txBox="1">
            <a:spLocks/>
          </p:cNvSpPr>
          <p:nvPr/>
        </p:nvSpPr>
        <p:spPr>
          <a:xfrm>
            <a:off x="6255027" y="2689870"/>
            <a:ext cx="5604609" cy="3068806"/>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lgn="just">
              <a:spcBef>
                <a:spcPts val="0"/>
              </a:spcBef>
            </a:pPr>
            <a:r>
              <a:rPr lang="fr-FR" sz="2000" dirty="0">
                <a:solidFill>
                  <a:schemeClr val="tx1"/>
                </a:solidFill>
              </a:rPr>
              <a:t>Motivées par la date de </a:t>
            </a:r>
            <a:r>
              <a:rPr lang="fr-FR" sz="2000" b="1" dirty="0">
                <a:solidFill>
                  <a:schemeClr val="tx1"/>
                </a:solidFill>
              </a:rPr>
              <a:t>fin du délai de livraison</a:t>
            </a:r>
            <a:r>
              <a:rPr lang="fr-FR" sz="2000" dirty="0">
                <a:solidFill>
                  <a:schemeClr val="tx1"/>
                </a:solidFill>
              </a:rPr>
              <a:t> des biens concernés par le dispositif de </a:t>
            </a:r>
            <a:r>
              <a:rPr lang="fr-FR" sz="2000" b="1" dirty="0">
                <a:solidFill>
                  <a:schemeClr val="tx1"/>
                </a:solidFill>
              </a:rPr>
              <a:t>suramortissement</a:t>
            </a:r>
            <a:r>
              <a:rPr lang="fr-FR" sz="2000" dirty="0">
                <a:solidFill>
                  <a:schemeClr val="tx1"/>
                </a:solidFill>
              </a:rPr>
              <a:t> : avril 2019</a:t>
            </a:r>
          </a:p>
          <a:p>
            <a:pPr marL="0" indent="0" algn="just">
              <a:spcBef>
                <a:spcPts val="0"/>
              </a:spcBef>
              <a:buNone/>
            </a:pPr>
            <a:endParaRPr lang="fr-FR" sz="2000" dirty="0">
              <a:solidFill>
                <a:schemeClr val="tx1"/>
              </a:solidFill>
            </a:endParaRPr>
          </a:p>
          <a:p>
            <a:pPr algn="just">
              <a:spcBef>
                <a:spcPts val="0"/>
              </a:spcBef>
            </a:pPr>
            <a:r>
              <a:rPr lang="fr-FR" sz="2000" dirty="0">
                <a:solidFill>
                  <a:schemeClr val="tx1"/>
                </a:solidFill>
              </a:rPr>
              <a:t>Ile-de-France, Rhône-Alpes et Pays-de-Loire représentent à elles seules </a:t>
            </a:r>
            <a:r>
              <a:rPr lang="fr-FR" sz="2000" b="1" dirty="0">
                <a:solidFill>
                  <a:schemeClr val="tx1"/>
                </a:solidFill>
              </a:rPr>
              <a:t>34% du marché global</a:t>
            </a:r>
            <a:r>
              <a:rPr lang="fr-FR" sz="2000" dirty="0">
                <a:solidFill>
                  <a:schemeClr val="tx1"/>
                </a:solidFill>
              </a:rPr>
              <a:t>.</a:t>
            </a:r>
            <a:endParaRPr lang="fr-FR" sz="1800" dirty="0">
              <a:solidFill>
                <a:schemeClr val="tx1"/>
              </a:solidFill>
            </a:endParaRPr>
          </a:p>
        </p:txBody>
      </p:sp>
      <p:sp>
        <p:nvSpPr>
          <p:cNvPr id="10" name="Titre 1">
            <a:extLst>
              <a:ext uri="{FF2B5EF4-FFF2-40B4-BE49-F238E27FC236}">
                <a16:creationId xmlns:a16="http://schemas.microsoft.com/office/drawing/2014/main" id="{63B4AAE0-461F-4973-8944-852441EB6867}"/>
              </a:ext>
            </a:extLst>
          </p:cNvPr>
          <p:cNvSpPr txBox="1">
            <a:spLocks/>
          </p:cNvSpPr>
          <p:nvPr/>
        </p:nvSpPr>
        <p:spPr>
          <a:xfrm>
            <a:off x="42538" y="-64727"/>
            <a:ext cx="10450128" cy="72786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pPr algn="l"/>
            <a:r>
              <a:rPr lang="fr-FR" dirty="0"/>
              <a:t>Performances régionales</a:t>
            </a:r>
          </a:p>
        </p:txBody>
      </p:sp>
      <p:pic>
        <p:nvPicPr>
          <p:cNvPr id="4" name="Image 3">
            <a:extLst>
              <a:ext uri="{FF2B5EF4-FFF2-40B4-BE49-F238E27FC236}">
                <a16:creationId xmlns:a16="http://schemas.microsoft.com/office/drawing/2014/main" id="{170E81F8-1776-4A01-A4D9-9B3CC23E1191}"/>
              </a:ext>
            </a:extLst>
          </p:cNvPr>
          <p:cNvPicPr>
            <a:picLocks noChangeAspect="1"/>
          </p:cNvPicPr>
          <p:nvPr/>
        </p:nvPicPr>
        <p:blipFill>
          <a:blip r:embed="rId3"/>
          <a:stretch>
            <a:fillRect/>
          </a:stretch>
        </p:blipFill>
        <p:spPr>
          <a:xfrm>
            <a:off x="115823" y="1114512"/>
            <a:ext cx="6139204" cy="4852837"/>
          </a:xfrm>
          <a:prstGeom prst="rect">
            <a:avLst/>
          </a:prstGeom>
        </p:spPr>
      </p:pic>
    </p:spTree>
    <p:extLst>
      <p:ext uri="{BB962C8B-B14F-4D97-AF65-F5344CB8AC3E}">
        <p14:creationId xmlns:p14="http://schemas.microsoft.com/office/powerpoint/2010/main" val="3756586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2"/>
          <p:cNvSpPr txBox="1">
            <a:spLocks/>
          </p:cNvSpPr>
          <p:nvPr/>
        </p:nvSpPr>
        <p:spPr>
          <a:xfrm>
            <a:off x="93651" y="601310"/>
            <a:ext cx="9975164" cy="430524"/>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fr-FR" sz="2000" b="1" i="1" dirty="0">
                <a:solidFill>
                  <a:schemeClr val="tx1"/>
                </a:solidFill>
              </a:rPr>
              <a:t>Illustration</a:t>
            </a:r>
          </a:p>
        </p:txBody>
      </p:sp>
      <p:pic>
        <p:nvPicPr>
          <p:cNvPr id="10" name="Image 9">
            <a:extLst>
              <a:ext uri="{FF2B5EF4-FFF2-40B4-BE49-F238E27FC236}">
                <a16:creationId xmlns:a16="http://schemas.microsoft.com/office/drawing/2014/main" id="{79AF6717-0B65-4D1B-A29B-8107ED160AA0}"/>
              </a:ext>
            </a:extLst>
          </p:cNvPr>
          <p:cNvPicPr>
            <a:picLocks noChangeAspect="1"/>
          </p:cNvPicPr>
          <p:nvPr/>
        </p:nvPicPr>
        <p:blipFill rotWithShape="1">
          <a:blip r:embed="rId3">
            <a:extLst>
              <a:ext uri="{28A0092B-C50C-407E-A947-70E740481C1C}">
                <a14:useLocalDpi xmlns:a14="http://schemas.microsoft.com/office/drawing/2010/main" val="0"/>
              </a:ext>
            </a:extLst>
          </a:blip>
          <a:srcRect l="18167" t="15137" r="26583" b="8978"/>
          <a:stretch/>
        </p:blipFill>
        <p:spPr>
          <a:xfrm>
            <a:off x="1846760" y="1031834"/>
            <a:ext cx="5872928" cy="5273025"/>
          </a:xfrm>
          <a:prstGeom prst="rect">
            <a:avLst/>
          </a:prstGeom>
          <a:ln>
            <a:noFill/>
          </a:ln>
        </p:spPr>
      </p:pic>
      <p:pic>
        <p:nvPicPr>
          <p:cNvPr id="11" name="Image 10">
            <a:extLst>
              <a:ext uri="{FF2B5EF4-FFF2-40B4-BE49-F238E27FC236}">
                <a16:creationId xmlns:a16="http://schemas.microsoft.com/office/drawing/2014/main" id="{02B05190-86CF-4498-BE56-4F804C16B821}"/>
              </a:ext>
            </a:extLst>
          </p:cNvPr>
          <p:cNvPicPr>
            <a:picLocks noChangeAspect="1"/>
          </p:cNvPicPr>
          <p:nvPr/>
        </p:nvPicPr>
        <p:blipFill rotWithShape="1">
          <a:blip r:embed="rId3">
            <a:extLst>
              <a:ext uri="{28A0092B-C50C-407E-A947-70E740481C1C}">
                <a14:useLocalDpi xmlns:a14="http://schemas.microsoft.com/office/drawing/2010/main" val="0"/>
              </a:ext>
            </a:extLst>
          </a:blip>
          <a:srcRect l="76774" t="61602" r="3482" b="8724"/>
          <a:stretch/>
        </p:blipFill>
        <p:spPr>
          <a:xfrm>
            <a:off x="8782419" y="3450112"/>
            <a:ext cx="1793955" cy="1908000"/>
          </a:xfrm>
          <a:prstGeom prst="rect">
            <a:avLst/>
          </a:prstGeom>
        </p:spPr>
      </p:pic>
      <p:sp>
        <p:nvSpPr>
          <p:cNvPr id="12" name="Titre 1">
            <a:extLst>
              <a:ext uri="{FF2B5EF4-FFF2-40B4-BE49-F238E27FC236}">
                <a16:creationId xmlns:a16="http://schemas.microsoft.com/office/drawing/2014/main" id="{CC28611C-AA24-421B-9F93-B9E983AC4136}"/>
              </a:ext>
            </a:extLst>
          </p:cNvPr>
          <p:cNvSpPr txBox="1">
            <a:spLocks/>
          </p:cNvSpPr>
          <p:nvPr/>
        </p:nvSpPr>
        <p:spPr>
          <a:xfrm>
            <a:off x="42538" y="-64727"/>
            <a:ext cx="10450128" cy="72786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pPr algn="l"/>
            <a:r>
              <a:rPr lang="fr-FR" dirty="0"/>
              <a:t>Performances régionales</a:t>
            </a:r>
          </a:p>
        </p:txBody>
      </p:sp>
    </p:spTree>
    <p:extLst>
      <p:ext uri="{BB962C8B-B14F-4D97-AF65-F5344CB8AC3E}">
        <p14:creationId xmlns:p14="http://schemas.microsoft.com/office/powerpoint/2010/main" val="1769758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B272971-BE9B-4987-B2CE-3B94B299E3AB}"/>
              </a:ext>
            </a:extLst>
          </p:cNvPr>
          <p:cNvSpPr/>
          <p:nvPr/>
        </p:nvSpPr>
        <p:spPr>
          <a:xfrm>
            <a:off x="241318" y="868299"/>
            <a:ext cx="4089133" cy="461665"/>
          </a:xfrm>
          <a:prstGeom prst="rect">
            <a:avLst/>
          </a:prstGeom>
        </p:spPr>
        <p:txBody>
          <a:bodyPr wrap="none">
            <a:spAutoFit/>
          </a:bodyPr>
          <a:lstStyle/>
          <a:p>
            <a:r>
              <a:rPr lang="fr-FR" altLang="fr-FR" sz="2400" b="1" dirty="0">
                <a:solidFill>
                  <a:srgbClr val="0070C0"/>
                </a:solidFill>
                <a:latin typeface="Calibri Light" panose="020F0302020204030204" pitchFamily="34" charset="0"/>
              </a:rPr>
              <a:t>Focus région Nouvelle Aquitaine</a:t>
            </a:r>
          </a:p>
        </p:txBody>
      </p:sp>
      <p:sp>
        <p:nvSpPr>
          <p:cNvPr id="7" name="Object 7">
            <a:extLst>
              <a:ext uri="{FF2B5EF4-FFF2-40B4-BE49-F238E27FC236}">
                <a16:creationId xmlns:a16="http://schemas.microsoft.com/office/drawing/2014/main" id="{A5F26172-3ACF-4C82-9371-44769BC42811}"/>
              </a:ext>
            </a:extLst>
          </p:cNvPr>
          <p:cNvSpPr>
            <a:spLocks noChangeAspect="1" noChangeArrowheads="1"/>
          </p:cNvSpPr>
          <p:nvPr/>
        </p:nvSpPr>
        <p:spPr bwMode="auto">
          <a:xfrm>
            <a:off x="241318" y="1448734"/>
            <a:ext cx="5700362" cy="178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285750" indent="-285750" eaLnBrk="1" hangingPunct="1">
              <a:spcBef>
                <a:spcPct val="0"/>
              </a:spcBef>
              <a:buSzPct val="200000"/>
              <a:buBlip>
                <a:blip r:embed="rId2"/>
              </a:buBlip>
            </a:pPr>
            <a:r>
              <a:rPr lang="fr-FR" altLang="fr-FR" sz="1600" b="1" dirty="0">
                <a:solidFill>
                  <a:srgbClr val="0070C0"/>
                </a:solidFill>
                <a:latin typeface="+mn-lt"/>
              </a:rPr>
              <a:t>5 %</a:t>
            </a:r>
            <a:r>
              <a:rPr lang="fr-FR" altLang="fr-FR" sz="1600" dirty="0">
                <a:solidFill>
                  <a:schemeClr val="bg1">
                    <a:lumMod val="50000"/>
                  </a:schemeClr>
                </a:solidFill>
                <a:latin typeface="+mn-lt"/>
              </a:rPr>
              <a:t> </a:t>
            </a:r>
            <a:r>
              <a:rPr lang="fr-FR" altLang="fr-FR" sz="1600" b="1" dirty="0">
                <a:solidFill>
                  <a:srgbClr val="0070C0"/>
                </a:solidFill>
                <a:latin typeface="+mn-lt"/>
              </a:rPr>
              <a:t>des parts du marché </a:t>
            </a:r>
            <a:r>
              <a:rPr lang="fr-FR" altLang="fr-FR" sz="1600" dirty="0">
                <a:solidFill>
                  <a:schemeClr val="bg1">
                    <a:lumMod val="50000"/>
                  </a:schemeClr>
                </a:solidFill>
                <a:latin typeface="+mn-lt"/>
              </a:rPr>
              <a:t>français</a:t>
            </a:r>
          </a:p>
          <a:p>
            <a:pPr eaLnBrk="1" hangingPunct="1">
              <a:spcBef>
                <a:spcPct val="0"/>
              </a:spcBef>
              <a:buSzPct val="200000"/>
              <a:buNone/>
            </a:pPr>
            <a:endParaRPr lang="fr-FR" altLang="fr-FR" sz="1600" dirty="0">
              <a:solidFill>
                <a:schemeClr val="bg1">
                  <a:lumMod val="50000"/>
                </a:schemeClr>
              </a:solidFill>
              <a:latin typeface="+mn-lt"/>
            </a:endParaRPr>
          </a:p>
          <a:p>
            <a:pPr marL="285750" indent="-285750" eaLnBrk="1" hangingPunct="1">
              <a:spcBef>
                <a:spcPct val="0"/>
              </a:spcBef>
              <a:buSzPct val="200000"/>
              <a:buBlip>
                <a:blip r:embed="rId2"/>
              </a:buBlip>
            </a:pPr>
            <a:r>
              <a:rPr lang="fr-FR" altLang="fr-FR" sz="1600" dirty="0">
                <a:solidFill>
                  <a:schemeClr val="bg1">
                    <a:lumMod val="50000"/>
                  </a:schemeClr>
                </a:solidFill>
                <a:latin typeface="+mn-lt"/>
              </a:rPr>
              <a:t>En croissance </a:t>
            </a:r>
            <a:r>
              <a:rPr lang="fr-FR" altLang="fr-FR" sz="1600" b="1" dirty="0">
                <a:solidFill>
                  <a:srgbClr val="0070C0"/>
                </a:solidFill>
                <a:latin typeface="+mn-lt"/>
              </a:rPr>
              <a:t>de 25%</a:t>
            </a:r>
            <a:r>
              <a:rPr lang="fr-FR" altLang="fr-FR" sz="1600" dirty="0">
                <a:solidFill>
                  <a:schemeClr val="bg1">
                    <a:lumMod val="50000"/>
                  </a:schemeClr>
                </a:solidFill>
                <a:latin typeface="+mn-lt"/>
              </a:rPr>
              <a:t> au premier semestre 2019</a:t>
            </a:r>
          </a:p>
          <a:p>
            <a:pPr marL="285750" indent="-285750" eaLnBrk="1" hangingPunct="1">
              <a:spcBef>
                <a:spcPct val="0"/>
              </a:spcBef>
              <a:buSzPct val="200000"/>
              <a:buBlip>
                <a:blip r:embed="rId2"/>
              </a:buBlip>
            </a:pPr>
            <a:endParaRPr lang="fr-FR" altLang="fr-FR" sz="1600" dirty="0">
              <a:solidFill>
                <a:schemeClr val="bg1">
                  <a:lumMod val="50000"/>
                </a:schemeClr>
              </a:solidFill>
              <a:latin typeface="+mn-lt"/>
            </a:endParaRPr>
          </a:p>
          <a:p>
            <a:pPr marL="285750" indent="-285750" eaLnBrk="1" hangingPunct="1">
              <a:spcBef>
                <a:spcPct val="0"/>
              </a:spcBef>
              <a:buSzPct val="200000"/>
              <a:buBlip>
                <a:blip r:embed="rId2"/>
              </a:buBlip>
            </a:pPr>
            <a:r>
              <a:rPr lang="fr-FR" altLang="fr-FR" sz="1600" dirty="0">
                <a:solidFill>
                  <a:schemeClr val="bg1">
                    <a:lumMod val="50000"/>
                  </a:schemeClr>
                </a:solidFill>
                <a:latin typeface="+mn-lt"/>
              </a:rPr>
              <a:t>Une structure de marché </a:t>
            </a:r>
            <a:r>
              <a:rPr lang="fr-FR" altLang="fr-FR" sz="1600" b="1" dirty="0">
                <a:solidFill>
                  <a:srgbClr val="0070C0"/>
                </a:solidFill>
                <a:latin typeface="+mn-lt"/>
              </a:rPr>
              <a:t>dans la norme </a:t>
            </a:r>
            <a:r>
              <a:rPr lang="fr-FR" altLang="fr-FR" sz="1600" dirty="0">
                <a:solidFill>
                  <a:schemeClr val="bg1">
                    <a:lumMod val="50000"/>
                  </a:schemeClr>
                </a:solidFill>
                <a:latin typeface="+mn-lt"/>
              </a:rPr>
              <a:t>:</a:t>
            </a:r>
          </a:p>
          <a:p>
            <a:pPr eaLnBrk="1" hangingPunct="1">
              <a:spcBef>
                <a:spcPct val="0"/>
              </a:spcBef>
              <a:buSzPct val="200000"/>
              <a:buNone/>
            </a:pPr>
            <a:endParaRPr lang="fr-FR" altLang="fr-FR" sz="1600" dirty="0">
              <a:solidFill>
                <a:schemeClr val="bg1">
                  <a:lumMod val="50000"/>
                </a:schemeClr>
              </a:solidFill>
              <a:latin typeface="+mn-lt"/>
            </a:endParaRPr>
          </a:p>
        </p:txBody>
      </p:sp>
      <p:sp>
        <p:nvSpPr>
          <p:cNvPr id="6" name="Titre 1">
            <a:extLst>
              <a:ext uri="{FF2B5EF4-FFF2-40B4-BE49-F238E27FC236}">
                <a16:creationId xmlns:a16="http://schemas.microsoft.com/office/drawing/2014/main" id="{9F40EE7D-4EF9-4EF8-81FA-4FDA61751341}"/>
              </a:ext>
            </a:extLst>
          </p:cNvPr>
          <p:cNvSpPr txBox="1">
            <a:spLocks/>
          </p:cNvSpPr>
          <p:nvPr/>
        </p:nvSpPr>
        <p:spPr>
          <a:xfrm>
            <a:off x="42538" y="-64727"/>
            <a:ext cx="10450128" cy="72786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pPr algn="l"/>
            <a:r>
              <a:rPr lang="fr-FR" dirty="0"/>
              <a:t>Performances régionales</a:t>
            </a:r>
          </a:p>
        </p:txBody>
      </p:sp>
      <p:sp>
        <p:nvSpPr>
          <p:cNvPr id="15" name="Object 7">
            <a:extLst>
              <a:ext uri="{FF2B5EF4-FFF2-40B4-BE49-F238E27FC236}">
                <a16:creationId xmlns:a16="http://schemas.microsoft.com/office/drawing/2014/main" id="{4879B156-C2E8-4CD6-BF0F-BA41A5821F34}"/>
              </a:ext>
            </a:extLst>
          </p:cNvPr>
          <p:cNvSpPr>
            <a:spLocks noChangeAspect="1" noChangeArrowheads="1"/>
          </p:cNvSpPr>
          <p:nvPr/>
        </p:nvSpPr>
        <p:spPr bwMode="auto">
          <a:xfrm>
            <a:off x="6527079" y="1435672"/>
            <a:ext cx="5373185" cy="72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285750" indent="-285750" eaLnBrk="1" hangingPunct="1">
              <a:spcBef>
                <a:spcPct val="0"/>
              </a:spcBef>
              <a:buSzPct val="200000"/>
              <a:buBlip>
                <a:blip r:embed="rId2"/>
              </a:buBlip>
            </a:pPr>
            <a:r>
              <a:rPr lang="fr-FR" altLang="fr-FR" sz="1600" dirty="0">
                <a:solidFill>
                  <a:schemeClr val="bg1">
                    <a:lumMod val="50000"/>
                  </a:schemeClr>
                </a:solidFill>
                <a:latin typeface="+mn-lt"/>
              </a:rPr>
              <a:t>Une </a:t>
            </a:r>
            <a:r>
              <a:rPr lang="fr-FR" altLang="fr-FR" sz="1600" b="1" dirty="0">
                <a:solidFill>
                  <a:srgbClr val="0070C0"/>
                </a:solidFill>
                <a:latin typeface="+mn-lt"/>
              </a:rPr>
              <a:t>répartition</a:t>
            </a:r>
            <a:r>
              <a:rPr lang="fr-FR" altLang="fr-FR" sz="1600" dirty="0">
                <a:solidFill>
                  <a:schemeClr val="bg1">
                    <a:lumMod val="50000"/>
                  </a:schemeClr>
                </a:solidFill>
                <a:latin typeface="+mn-lt"/>
              </a:rPr>
              <a:t> des commandes </a:t>
            </a:r>
            <a:r>
              <a:rPr lang="fr-FR" altLang="fr-FR" sz="1600" b="1" dirty="0">
                <a:solidFill>
                  <a:srgbClr val="0070C0"/>
                </a:solidFill>
                <a:latin typeface="+mn-lt"/>
              </a:rPr>
              <a:t>hétérogène</a:t>
            </a:r>
            <a:r>
              <a:rPr lang="fr-FR" altLang="fr-FR" sz="1600" dirty="0">
                <a:solidFill>
                  <a:schemeClr val="bg1">
                    <a:lumMod val="50000"/>
                  </a:schemeClr>
                </a:solidFill>
                <a:latin typeface="+mn-lt"/>
              </a:rPr>
              <a:t> par </a:t>
            </a:r>
            <a:r>
              <a:rPr lang="fr-FR" altLang="fr-FR" sz="1600" b="1" dirty="0">
                <a:solidFill>
                  <a:srgbClr val="0070C0"/>
                </a:solidFill>
                <a:latin typeface="+mn-lt"/>
              </a:rPr>
              <a:t>département</a:t>
            </a:r>
            <a:r>
              <a:rPr lang="fr-FR" altLang="fr-FR" sz="1600" dirty="0">
                <a:solidFill>
                  <a:schemeClr val="bg1">
                    <a:lumMod val="50000"/>
                  </a:schemeClr>
                </a:solidFill>
                <a:latin typeface="+mn-lt"/>
              </a:rPr>
              <a:t> :</a:t>
            </a:r>
          </a:p>
          <a:p>
            <a:pPr eaLnBrk="1" hangingPunct="1">
              <a:spcBef>
                <a:spcPct val="0"/>
              </a:spcBef>
              <a:buSzPct val="200000"/>
              <a:buNone/>
            </a:pPr>
            <a:endParaRPr lang="fr-FR" altLang="fr-FR" sz="1600" dirty="0">
              <a:solidFill>
                <a:schemeClr val="bg1">
                  <a:lumMod val="50000"/>
                </a:schemeClr>
              </a:solidFill>
              <a:latin typeface="+mn-lt"/>
            </a:endParaRPr>
          </a:p>
        </p:txBody>
      </p:sp>
      <p:pic>
        <p:nvPicPr>
          <p:cNvPr id="17" name="Image 16">
            <a:extLst>
              <a:ext uri="{FF2B5EF4-FFF2-40B4-BE49-F238E27FC236}">
                <a16:creationId xmlns:a16="http://schemas.microsoft.com/office/drawing/2014/main" id="{AB7282ED-81E0-45BB-B79D-6D57E33DDE4C}"/>
              </a:ext>
            </a:extLst>
          </p:cNvPr>
          <p:cNvPicPr>
            <a:picLocks noChangeAspect="1"/>
          </p:cNvPicPr>
          <p:nvPr/>
        </p:nvPicPr>
        <p:blipFill rotWithShape="1">
          <a:blip r:embed="rId3"/>
          <a:srcRect l="26954" r="26791"/>
          <a:stretch/>
        </p:blipFill>
        <p:spPr>
          <a:xfrm>
            <a:off x="86998" y="3179954"/>
            <a:ext cx="2336387" cy="3030691"/>
          </a:xfrm>
          <a:prstGeom prst="rect">
            <a:avLst/>
          </a:prstGeom>
        </p:spPr>
      </p:pic>
      <p:pic>
        <p:nvPicPr>
          <p:cNvPr id="5" name="Image 4">
            <a:extLst>
              <a:ext uri="{FF2B5EF4-FFF2-40B4-BE49-F238E27FC236}">
                <a16:creationId xmlns:a16="http://schemas.microsoft.com/office/drawing/2014/main" id="{3D7C67BD-F5FA-48B7-A451-24CBA65780EF}"/>
              </a:ext>
            </a:extLst>
          </p:cNvPr>
          <p:cNvPicPr>
            <a:picLocks noChangeAspect="1"/>
          </p:cNvPicPr>
          <p:nvPr/>
        </p:nvPicPr>
        <p:blipFill>
          <a:blip r:embed="rId4"/>
          <a:stretch>
            <a:fillRect/>
          </a:stretch>
        </p:blipFill>
        <p:spPr>
          <a:xfrm>
            <a:off x="2610682" y="3061184"/>
            <a:ext cx="3461723" cy="3030691"/>
          </a:xfrm>
          <a:prstGeom prst="rect">
            <a:avLst/>
          </a:prstGeom>
        </p:spPr>
      </p:pic>
      <p:pic>
        <p:nvPicPr>
          <p:cNvPr id="8" name="Image 7">
            <a:extLst>
              <a:ext uri="{FF2B5EF4-FFF2-40B4-BE49-F238E27FC236}">
                <a16:creationId xmlns:a16="http://schemas.microsoft.com/office/drawing/2014/main" id="{D28B3465-F273-4B67-BA33-5024048E0859}"/>
              </a:ext>
            </a:extLst>
          </p:cNvPr>
          <p:cNvPicPr>
            <a:picLocks noChangeAspect="1"/>
          </p:cNvPicPr>
          <p:nvPr/>
        </p:nvPicPr>
        <p:blipFill>
          <a:blip r:embed="rId5"/>
          <a:stretch>
            <a:fillRect/>
          </a:stretch>
        </p:blipFill>
        <p:spPr>
          <a:xfrm>
            <a:off x="6158927" y="2349976"/>
            <a:ext cx="6033073" cy="3861167"/>
          </a:xfrm>
          <a:prstGeom prst="rect">
            <a:avLst/>
          </a:prstGeom>
        </p:spPr>
      </p:pic>
    </p:spTree>
    <p:extLst>
      <p:ext uri="{BB962C8B-B14F-4D97-AF65-F5344CB8AC3E}">
        <p14:creationId xmlns:p14="http://schemas.microsoft.com/office/powerpoint/2010/main" val="3815062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255029" y="1448590"/>
            <a:ext cx="5604609" cy="1831689"/>
          </a:xfrm>
        </p:spPr>
        <p:txBody>
          <a:bodyPr/>
          <a:lstStyle/>
          <a:p>
            <a:pPr algn="just"/>
            <a:r>
              <a:rPr lang="fr-FR" sz="2000" dirty="0">
                <a:solidFill>
                  <a:schemeClr val="tx1"/>
                </a:solidFill>
              </a:rPr>
              <a:t>Après s’être atténuée en 2018, la croissance semble s’être </a:t>
            </a:r>
            <a:r>
              <a:rPr lang="fr-FR" sz="2000" b="1" dirty="0">
                <a:solidFill>
                  <a:schemeClr val="tx1"/>
                </a:solidFill>
              </a:rPr>
              <a:t>stabilisée</a:t>
            </a:r>
            <a:r>
              <a:rPr lang="fr-FR" sz="2000" dirty="0">
                <a:solidFill>
                  <a:schemeClr val="tx1"/>
                </a:solidFill>
              </a:rPr>
              <a:t> sur les neuf premiers mois de 2019, le niveau atteint demeurant </a:t>
            </a:r>
            <a:r>
              <a:rPr lang="fr-FR" sz="2000" b="1" dirty="0">
                <a:solidFill>
                  <a:schemeClr val="tx1"/>
                </a:solidFill>
              </a:rPr>
              <a:t>légèrement en dessous </a:t>
            </a:r>
            <a:r>
              <a:rPr lang="fr-FR" sz="2000" dirty="0">
                <a:solidFill>
                  <a:schemeClr val="tx1"/>
                </a:solidFill>
              </a:rPr>
              <a:t>du précédent </a:t>
            </a:r>
            <a:r>
              <a:rPr lang="fr-FR" sz="2000" b="1" dirty="0">
                <a:solidFill>
                  <a:schemeClr val="tx1"/>
                </a:solidFill>
              </a:rPr>
              <a:t>record historique </a:t>
            </a:r>
            <a:r>
              <a:rPr lang="fr-FR" sz="2000" dirty="0">
                <a:solidFill>
                  <a:schemeClr val="tx1"/>
                </a:solidFill>
              </a:rPr>
              <a:t>réalisé en 2018.</a:t>
            </a:r>
          </a:p>
        </p:txBody>
      </p:sp>
      <p:sp>
        <p:nvSpPr>
          <p:cNvPr id="7" name="Titre 1"/>
          <p:cNvSpPr>
            <a:spLocks noGrp="1"/>
          </p:cNvSpPr>
          <p:nvPr>
            <p:ph type="title"/>
          </p:nvPr>
        </p:nvSpPr>
        <p:spPr>
          <a:xfrm>
            <a:off x="-132521" y="-45301"/>
            <a:ext cx="9342783" cy="727869"/>
          </a:xfrm>
        </p:spPr>
        <p:txBody>
          <a:bodyPr/>
          <a:lstStyle/>
          <a:p>
            <a:r>
              <a:rPr lang="fr-FR" dirty="0"/>
              <a:t>La croissance commence à ralentir</a:t>
            </a:r>
          </a:p>
        </p:txBody>
      </p:sp>
      <p:sp>
        <p:nvSpPr>
          <p:cNvPr id="8" name="Espace réservé du texte 2"/>
          <p:cNvSpPr txBox="1">
            <a:spLocks/>
          </p:cNvSpPr>
          <p:nvPr/>
        </p:nvSpPr>
        <p:spPr>
          <a:xfrm>
            <a:off x="242262" y="601311"/>
            <a:ext cx="8274721" cy="430524"/>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Historique des commandes</a:t>
            </a:r>
          </a:p>
        </p:txBody>
      </p:sp>
      <p:sp>
        <p:nvSpPr>
          <p:cNvPr id="9" name="Espace réservé du texte 2"/>
          <p:cNvSpPr txBox="1">
            <a:spLocks/>
          </p:cNvSpPr>
          <p:nvPr/>
        </p:nvSpPr>
        <p:spPr>
          <a:xfrm>
            <a:off x="6255028" y="3697035"/>
            <a:ext cx="5604609" cy="2519534"/>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lgn="just">
              <a:spcBef>
                <a:spcPts val="0"/>
              </a:spcBef>
            </a:pPr>
            <a:r>
              <a:rPr lang="fr-FR" sz="2000" dirty="0">
                <a:solidFill>
                  <a:schemeClr val="tx1"/>
                </a:solidFill>
              </a:rPr>
              <a:t>En 2019, le niveau actuel des commandes fluctue autour du pic d’activité passé: </a:t>
            </a:r>
            <a:r>
              <a:rPr lang="fr-FR" sz="2000" b="1" dirty="0">
                <a:solidFill>
                  <a:schemeClr val="tx1"/>
                </a:solidFill>
              </a:rPr>
              <a:t>-2%</a:t>
            </a:r>
            <a:r>
              <a:rPr lang="fr-FR" sz="2000" dirty="0">
                <a:solidFill>
                  <a:schemeClr val="tx1"/>
                </a:solidFill>
              </a:rPr>
              <a:t> de décroissance enregistrée sur le cumul janvier-septembre. </a:t>
            </a:r>
          </a:p>
          <a:p>
            <a:pPr marL="0" indent="0" algn="just">
              <a:spcBef>
                <a:spcPts val="0"/>
              </a:spcBef>
              <a:buNone/>
            </a:pPr>
            <a:r>
              <a:rPr lang="fr-FR" sz="2000" dirty="0">
                <a:solidFill>
                  <a:schemeClr val="tx1"/>
                </a:solidFill>
              </a:rPr>
              <a:t>	</a:t>
            </a:r>
          </a:p>
          <a:p>
            <a:pPr marL="0" indent="0" algn="just">
              <a:spcBef>
                <a:spcPts val="0"/>
              </a:spcBef>
              <a:buNone/>
            </a:pPr>
            <a:r>
              <a:rPr lang="fr-FR" sz="2000" dirty="0">
                <a:solidFill>
                  <a:schemeClr val="tx1"/>
                </a:solidFill>
              </a:rPr>
              <a:t>	Par rapport à 2007 : +21%</a:t>
            </a:r>
          </a:p>
          <a:p>
            <a:pPr marL="263525" indent="0" algn="just">
              <a:spcBef>
                <a:spcPts val="0"/>
              </a:spcBef>
              <a:buNone/>
            </a:pPr>
            <a:r>
              <a:rPr lang="fr-FR" sz="2000" dirty="0">
                <a:solidFill>
                  <a:schemeClr val="tx1"/>
                </a:solidFill>
              </a:rPr>
              <a:t>.</a:t>
            </a:r>
            <a:endParaRPr lang="fr-FR" sz="1800" dirty="0">
              <a:solidFill>
                <a:schemeClr val="tx1"/>
              </a:solidFill>
            </a:endParaRPr>
          </a:p>
        </p:txBody>
      </p:sp>
      <p:pic>
        <p:nvPicPr>
          <p:cNvPr id="2" name="Image 1">
            <a:extLst>
              <a:ext uri="{FF2B5EF4-FFF2-40B4-BE49-F238E27FC236}">
                <a16:creationId xmlns:a16="http://schemas.microsoft.com/office/drawing/2014/main" id="{FA99D569-917F-4939-8370-A319876C91A4}"/>
              </a:ext>
            </a:extLst>
          </p:cNvPr>
          <p:cNvPicPr>
            <a:picLocks noChangeAspect="1"/>
          </p:cNvPicPr>
          <p:nvPr/>
        </p:nvPicPr>
        <p:blipFill>
          <a:blip r:embed="rId3"/>
          <a:stretch>
            <a:fillRect/>
          </a:stretch>
        </p:blipFill>
        <p:spPr>
          <a:xfrm>
            <a:off x="195877" y="1031192"/>
            <a:ext cx="6037305" cy="3660078"/>
          </a:xfrm>
          <a:prstGeom prst="rect">
            <a:avLst/>
          </a:prstGeom>
        </p:spPr>
      </p:pic>
      <p:sp>
        <p:nvSpPr>
          <p:cNvPr id="10" name="Espace réservé du texte 2">
            <a:extLst>
              <a:ext uri="{FF2B5EF4-FFF2-40B4-BE49-F238E27FC236}">
                <a16:creationId xmlns:a16="http://schemas.microsoft.com/office/drawing/2014/main" id="{47E562BA-B2DF-4672-95D0-D128F20334D2}"/>
              </a:ext>
            </a:extLst>
          </p:cNvPr>
          <p:cNvSpPr txBox="1">
            <a:spLocks/>
          </p:cNvSpPr>
          <p:nvPr/>
        </p:nvSpPr>
        <p:spPr>
          <a:xfrm>
            <a:off x="93651" y="4691270"/>
            <a:ext cx="6241755" cy="1613575"/>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lgn="just"/>
            <a:r>
              <a:rPr lang="fr-FR" sz="2000" dirty="0">
                <a:solidFill>
                  <a:schemeClr val="tx1"/>
                </a:solidFill>
              </a:rPr>
              <a:t>Les commandes de chariots industriels toutes familles confondues (en unités, CVS) ont connu une </a:t>
            </a:r>
            <a:r>
              <a:rPr lang="fr-FR" sz="2000" b="1" dirty="0">
                <a:solidFill>
                  <a:schemeClr val="tx1"/>
                </a:solidFill>
              </a:rPr>
              <a:t>forte croissance </a:t>
            </a:r>
            <a:r>
              <a:rPr lang="fr-FR" sz="2000" dirty="0">
                <a:solidFill>
                  <a:schemeClr val="tx1"/>
                </a:solidFill>
              </a:rPr>
              <a:t>à partir de 2015. En 2016, le niveau de commandes dépassait déjà son </a:t>
            </a:r>
            <a:r>
              <a:rPr lang="fr-FR" sz="2000" b="1" dirty="0">
                <a:solidFill>
                  <a:schemeClr val="tx1"/>
                </a:solidFill>
              </a:rPr>
              <a:t>ancien record de 2007</a:t>
            </a:r>
            <a:r>
              <a:rPr lang="fr-FR" sz="2000" dirty="0">
                <a:solidFill>
                  <a:schemeClr val="tx1"/>
                </a:solidFill>
              </a:rPr>
              <a:t>.</a:t>
            </a:r>
          </a:p>
        </p:txBody>
      </p:sp>
    </p:spTree>
    <p:extLst>
      <p:ext uri="{BB962C8B-B14F-4D97-AF65-F5344CB8AC3E}">
        <p14:creationId xmlns:p14="http://schemas.microsoft.com/office/powerpoint/2010/main" val="2572618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0" y="53009"/>
            <a:ext cx="8693426" cy="1281010"/>
          </a:xfrm>
        </p:spPr>
        <p:txBody>
          <a:bodyPr/>
          <a:lstStyle/>
          <a:p>
            <a:r>
              <a:rPr lang="fr-FR" dirty="0"/>
              <a:t>Un ralentissement impacté par les magasiniers</a:t>
            </a:r>
          </a:p>
        </p:txBody>
      </p:sp>
      <p:pic>
        <p:nvPicPr>
          <p:cNvPr id="6" name="Image 5">
            <a:extLst>
              <a:ext uri="{FF2B5EF4-FFF2-40B4-BE49-F238E27FC236}">
                <a16:creationId xmlns:a16="http://schemas.microsoft.com/office/drawing/2014/main" id="{BC170038-70F5-4E74-9F8D-69AC35239E59}"/>
              </a:ext>
            </a:extLst>
          </p:cNvPr>
          <p:cNvPicPr>
            <a:picLocks noChangeAspect="1"/>
          </p:cNvPicPr>
          <p:nvPr/>
        </p:nvPicPr>
        <p:blipFill>
          <a:blip r:embed="rId2"/>
          <a:stretch>
            <a:fillRect/>
          </a:stretch>
        </p:blipFill>
        <p:spPr>
          <a:xfrm>
            <a:off x="300368" y="1722054"/>
            <a:ext cx="5795632" cy="4082397"/>
          </a:xfrm>
          <a:prstGeom prst="rect">
            <a:avLst/>
          </a:prstGeom>
        </p:spPr>
      </p:pic>
      <p:sp>
        <p:nvSpPr>
          <p:cNvPr id="9" name="Espace réservé du texte 2">
            <a:extLst>
              <a:ext uri="{FF2B5EF4-FFF2-40B4-BE49-F238E27FC236}">
                <a16:creationId xmlns:a16="http://schemas.microsoft.com/office/drawing/2014/main" id="{B5C1F948-F91E-458F-8262-FA8BEEF29C43}"/>
              </a:ext>
            </a:extLst>
          </p:cNvPr>
          <p:cNvSpPr>
            <a:spLocks noGrp="1"/>
          </p:cNvSpPr>
          <p:nvPr>
            <p:ph type="body" sz="quarter" idx="10"/>
          </p:nvPr>
        </p:nvSpPr>
        <p:spPr>
          <a:xfrm>
            <a:off x="6295971" y="1722055"/>
            <a:ext cx="5345569" cy="4082396"/>
          </a:xfrm>
        </p:spPr>
        <p:txBody>
          <a:bodyPr/>
          <a:lstStyle/>
          <a:p>
            <a:pPr algn="just"/>
            <a:r>
              <a:rPr lang="fr-FR" sz="2000" b="1" dirty="0">
                <a:solidFill>
                  <a:schemeClr val="tx1"/>
                </a:solidFill>
              </a:rPr>
              <a:t>Magasiniers</a:t>
            </a:r>
            <a:endParaRPr lang="fr-FR" sz="2000" dirty="0">
              <a:solidFill>
                <a:schemeClr val="tx1"/>
              </a:solidFill>
            </a:endParaRPr>
          </a:p>
          <a:p>
            <a:pPr marL="0" indent="0" algn="just">
              <a:buNone/>
            </a:pPr>
            <a:r>
              <a:rPr lang="fr-FR" sz="2000" dirty="0">
                <a:solidFill>
                  <a:schemeClr val="tx1"/>
                </a:solidFill>
              </a:rPr>
              <a:t>Reprise des commandes depuis 2015. </a:t>
            </a:r>
          </a:p>
          <a:p>
            <a:pPr marL="0" indent="0" algn="just">
              <a:buNone/>
            </a:pPr>
            <a:r>
              <a:rPr lang="fr-FR" sz="2000" dirty="0">
                <a:solidFill>
                  <a:schemeClr val="tx1"/>
                </a:solidFill>
              </a:rPr>
              <a:t>Retour récent de l’indice au niveau de la tendance de long terme. -2% à sur le cumul annuel à fin septembre 2019.</a:t>
            </a:r>
          </a:p>
          <a:p>
            <a:pPr marL="0" indent="0" algn="just">
              <a:buNone/>
            </a:pPr>
            <a:r>
              <a:rPr lang="fr-FR" sz="2000" dirty="0">
                <a:solidFill>
                  <a:schemeClr val="tx1"/>
                </a:solidFill>
              </a:rPr>
              <a:t>Forts volumes de commandes : impact fort sur l’indice global.</a:t>
            </a:r>
          </a:p>
          <a:p>
            <a:pPr marL="0" indent="0" algn="just">
              <a:buNone/>
            </a:pPr>
            <a:r>
              <a:rPr lang="fr-FR" sz="2000" dirty="0">
                <a:solidFill>
                  <a:schemeClr val="tx1"/>
                </a:solidFill>
              </a:rPr>
              <a:t>Niveaux proches du dernier record historique de 2017 sur cette période (série observée depuis 1996).</a:t>
            </a:r>
          </a:p>
        </p:txBody>
      </p:sp>
    </p:spTree>
    <p:extLst>
      <p:ext uri="{BB962C8B-B14F-4D97-AF65-F5344CB8AC3E}">
        <p14:creationId xmlns:p14="http://schemas.microsoft.com/office/powerpoint/2010/main" val="3984667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13252" y="-369022"/>
            <a:ext cx="8775705" cy="1225576"/>
          </a:xfrm>
        </p:spPr>
        <p:txBody>
          <a:bodyPr/>
          <a:lstStyle/>
          <a:p>
            <a:r>
              <a:rPr lang="fr-FR" dirty="0"/>
              <a:t>Deux tendances pour les frontaux</a:t>
            </a:r>
          </a:p>
        </p:txBody>
      </p:sp>
      <p:sp>
        <p:nvSpPr>
          <p:cNvPr id="9" name="Espace réservé du texte 2">
            <a:extLst>
              <a:ext uri="{FF2B5EF4-FFF2-40B4-BE49-F238E27FC236}">
                <a16:creationId xmlns:a16="http://schemas.microsoft.com/office/drawing/2014/main" id="{B5C1F948-F91E-458F-8262-FA8BEEF29C43}"/>
              </a:ext>
            </a:extLst>
          </p:cNvPr>
          <p:cNvSpPr>
            <a:spLocks noGrp="1"/>
          </p:cNvSpPr>
          <p:nvPr>
            <p:ph type="body" sz="quarter" idx="10"/>
          </p:nvPr>
        </p:nvSpPr>
        <p:spPr>
          <a:xfrm>
            <a:off x="177226" y="4349425"/>
            <a:ext cx="5918774" cy="1852592"/>
          </a:xfrm>
        </p:spPr>
        <p:txBody>
          <a:bodyPr/>
          <a:lstStyle/>
          <a:p>
            <a:pPr algn="just"/>
            <a:r>
              <a:rPr lang="fr-FR" sz="2000" b="1" dirty="0">
                <a:solidFill>
                  <a:schemeClr val="tx1"/>
                </a:solidFill>
              </a:rPr>
              <a:t>Frontaux électriques : </a:t>
            </a:r>
          </a:p>
          <a:p>
            <a:pPr marL="0" indent="0" algn="just">
              <a:spcBef>
                <a:spcPts val="0"/>
              </a:spcBef>
              <a:buNone/>
            </a:pPr>
            <a:r>
              <a:rPr lang="fr-FR" sz="2000" b="1" dirty="0">
                <a:solidFill>
                  <a:schemeClr val="tx1"/>
                </a:solidFill>
              </a:rPr>
              <a:t>Reprise </a:t>
            </a:r>
            <a:r>
              <a:rPr lang="fr-FR" sz="2000" dirty="0">
                <a:solidFill>
                  <a:schemeClr val="tx1"/>
                </a:solidFill>
              </a:rPr>
              <a:t>des commandes depuis 2015.</a:t>
            </a:r>
          </a:p>
          <a:p>
            <a:pPr marL="0" indent="0" algn="just">
              <a:spcBef>
                <a:spcPts val="0"/>
              </a:spcBef>
              <a:buNone/>
            </a:pPr>
            <a:r>
              <a:rPr lang="fr-FR" sz="2000" b="1" dirty="0">
                <a:solidFill>
                  <a:schemeClr val="tx1"/>
                </a:solidFill>
              </a:rPr>
              <a:t>+6% </a:t>
            </a:r>
            <a:r>
              <a:rPr lang="fr-FR" sz="2000" dirty="0">
                <a:solidFill>
                  <a:schemeClr val="tx1"/>
                </a:solidFill>
              </a:rPr>
              <a:t>à fin septembre 2019: </a:t>
            </a:r>
            <a:r>
              <a:rPr lang="fr-FR" sz="2000" b="1" dirty="0">
                <a:solidFill>
                  <a:schemeClr val="tx1"/>
                </a:solidFill>
              </a:rPr>
              <a:t>nouveau record</a:t>
            </a:r>
            <a:r>
              <a:rPr lang="fr-FR" sz="2000" dirty="0">
                <a:solidFill>
                  <a:schemeClr val="tx1"/>
                </a:solidFill>
              </a:rPr>
              <a:t> sur la période </a:t>
            </a:r>
          </a:p>
          <a:p>
            <a:pPr marL="0" indent="0" algn="just">
              <a:spcBef>
                <a:spcPts val="0"/>
              </a:spcBef>
              <a:buNone/>
            </a:pPr>
            <a:r>
              <a:rPr lang="fr-FR" sz="2000" b="1" dirty="0">
                <a:solidFill>
                  <a:schemeClr val="tx1"/>
                </a:solidFill>
              </a:rPr>
              <a:t>Décélération progressive </a:t>
            </a:r>
            <a:r>
              <a:rPr lang="fr-FR" sz="2000" dirty="0">
                <a:solidFill>
                  <a:schemeClr val="tx1"/>
                </a:solidFill>
              </a:rPr>
              <a:t>de la croissance. après le record de 2018. </a:t>
            </a:r>
          </a:p>
        </p:txBody>
      </p:sp>
      <p:sp>
        <p:nvSpPr>
          <p:cNvPr id="5" name="Espace réservé du texte 2">
            <a:extLst>
              <a:ext uri="{FF2B5EF4-FFF2-40B4-BE49-F238E27FC236}">
                <a16:creationId xmlns:a16="http://schemas.microsoft.com/office/drawing/2014/main" id="{612D1A6B-E8C0-4392-9113-EC357A64600E}"/>
              </a:ext>
            </a:extLst>
          </p:cNvPr>
          <p:cNvSpPr txBox="1">
            <a:spLocks/>
          </p:cNvSpPr>
          <p:nvPr/>
        </p:nvSpPr>
        <p:spPr>
          <a:xfrm>
            <a:off x="6414052" y="4348378"/>
            <a:ext cx="5600722" cy="2133336"/>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lgn="just"/>
            <a:r>
              <a:rPr lang="fr-FR" sz="2000" b="1" dirty="0">
                <a:solidFill>
                  <a:schemeClr val="tx1"/>
                </a:solidFill>
              </a:rPr>
              <a:t>Frontaux thermiques : </a:t>
            </a:r>
          </a:p>
          <a:p>
            <a:pPr marL="0" indent="0" algn="just">
              <a:spcBef>
                <a:spcPts val="0"/>
              </a:spcBef>
              <a:buNone/>
            </a:pPr>
            <a:r>
              <a:rPr lang="fr-FR" sz="2000" b="1" dirty="0">
                <a:solidFill>
                  <a:schemeClr val="tx1"/>
                </a:solidFill>
              </a:rPr>
              <a:t>Pas de reprise</a:t>
            </a:r>
            <a:r>
              <a:rPr lang="fr-FR" sz="2000" dirty="0">
                <a:solidFill>
                  <a:schemeClr val="tx1"/>
                </a:solidFill>
              </a:rPr>
              <a:t>, tendance quasi stable.</a:t>
            </a:r>
          </a:p>
          <a:p>
            <a:pPr marL="0" indent="0" algn="just">
              <a:spcBef>
                <a:spcPts val="0"/>
              </a:spcBef>
              <a:buNone/>
            </a:pPr>
            <a:r>
              <a:rPr lang="fr-FR" sz="2000" b="1" dirty="0">
                <a:solidFill>
                  <a:schemeClr val="tx1"/>
                </a:solidFill>
              </a:rPr>
              <a:t>-4% </a:t>
            </a:r>
            <a:r>
              <a:rPr lang="fr-FR" sz="2000" dirty="0">
                <a:solidFill>
                  <a:schemeClr val="tx1"/>
                </a:solidFill>
              </a:rPr>
              <a:t>à fin septembre 2019.</a:t>
            </a:r>
          </a:p>
          <a:p>
            <a:pPr marL="0" indent="0" algn="just">
              <a:spcBef>
                <a:spcPts val="0"/>
              </a:spcBef>
              <a:buNone/>
            </a:pPr>
            <a:r>
              <a:rPr lang="fr-FR" sz="2000" dirty="0">
                <a:solidFill>
                  <a:schemeClr val="tx1"/>
                </a:solidFill>
              </a:rPr>
              <a:t>L’application progressive de normes énergétiques joue en la défaveur des commandes de thermiques depuis 2016.</a:t>
            </a:r>
          </a:p>
          <a:p>
            <a:pPr marL="0" indent="0" algn="just">
              <a:buFontTx/>
              <a:buNone/>
            </a:pPr>
            <a:r>
              <a:rPr lang="fr-FR" sz="2000" dirty="0">
                <a:solidFill>
                  <a:schemeClr val="tx1"/>
                </a:solidFill>
              </a:rPr>
              <a:t>. </a:t>
            </a:r>
          </a:p>
        </p:txBody>
      </p:sp>
      <p:pic>
        <p:nvPicPr>
          <p:cNvPr id="2" name="Image 1">
            <a:extLst>
              <a:ext uri="{FF2B5EF4-FFF2-40B4-BE49-F238E27FC236}">
                <a16:creationId xmlns:a16="http://schemas.microsoft.com/office/drawing/2014/main" id="{8F0D12E9-4440-4463-8086-A37967D6D6DC}"/>
              </a:ext>
            </a:extLst>
          </p:cNvPr>
          <p:cNvPicPr>
            <a:picLocks noChangeAspect="1"/>
          </p:cNvPicPr>
          <p:nvPr/>
        </p:nvPicPr>
        <p:blipFill>
          <a:blip r:embed="rId3"/>
          <a:stretch>
            <a:fillRect/>
          </a:stretch>
        </p:blipFill>
        <p:spPr>
          <a:xfrm>
            <a:off x="269992" y="1311715"/>
            <a:ext cx="4911609" cy="3055288"/>
          </a:xfrm>
          <a:prstGeom prst="rect">
            <a:avLst/>
          </a:prstGeom>
        </p:spPr>
      </p:pic>
      <p:pic>
        <p:nvPicPr>
          <p:cNvPr id="3" name="Image 2">
            <a:extLst>
              <a:ext uri="{FF2B5EF4-FFF2-40B4-BE49-F238E27FC236}">
                <a16:creationId xmlns:a16="http://schemas.microsoft.com/office/drawing/2014/main" id="{F28C81DF-15AF-44DE-BE50-B9A20C13F117}"/>
              </a:ext>
            </a:extLst>
          </p:cNvPr>
          <p:cNvPicPr>
            <a:picLocks noChangeAspect="1"/>
          </p:cNvPicPr>
          <p:nvPr/>
        </p:nvPicPr>
        <p:blipFill>
          <a:blip r:embed="rId4"/>
          <a:stretch>
            <a:fillRect/>
          </a:stretch>
        </p:blipFill>
        <p:spPr>
          <a:xfrm>
            <a:off x="6514531" y="1311715"/>
            <a:ext cx="4797287" cy="3052626"/>
          </a:xfrm>
          <a:prstGeom prst="rect">
            <a:avLst/>
          </a:prstGeom>
        </p:spPr>
      </p:pic>
    </p:spTree>
    <p:extLst>
      <p:ext uri="{BB962C8B-B14F-4D97-AF65-F5344CB8AC3E}">
        <p14:creationId xmlns:p14="http://schemas.microsoft.com/office/powerpoint/2010/main" val="379039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llipse 27">
            <a:extLst>
              <a:ext uri="{FF2B5EF4-FFF2-40B4-BE49-F238E27FC236}">
                <a16:creationId xmlns:a16="http://schemas.microsoft.com/office/drawing/2014/main" id="{EDD6FC62-0B63-421B-A510-000CC380AA3B}"/>
              </a:ext>
            </a:extLst>
          </p:cNvPr>
          <p:cNvSpPr/>
          <p:nvPr/>
        </p:nvSpPr>
        <p:spPr>
          <a:xfrm>
            <a:off x="458765" y="4024740"/>
            <a:ext cx="572504" cy="3026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27" name="Ellipse 26">
            <a:extLst>
              <a:ext uri="{FF2B5EF4-FFF2-40B4-BE49-F238E27FC236}">
                <a16:creationId xmlns:a16="http://schemas.microsoft.com/office/drawing/2014/main" id="{985E8B0D-70BE-4493-9881-B0D27E79583D}"/>
              </a:ext>
            </a:extLst>
          </p:cNvPr>
          <p:cNvSpPr/>
          <p:nvPr/>
        </p:nvSpPr>
        <p:spPr>
          <a:xfrm>
            <a:off x="2422452" y="3182439"/>
            <a:ext cx="572504" cy="3026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29" name="Ellipse 28">
            <a:extLst>
              <a:ext uri="{FF2B5EF4-FFF2-40B4-BE49-F238E27FC236}">
                <a16:creationId xmlns:a16="http://schemas.microsoft.com/office/drawing/2014/main" id="{60AC62C9-8710-4242-9843-FDB87420CF32}"/>
              </a:ext>
            </a:extLst>
          </p:cNvPr>
          <p:cNvSpPr/>
          <p:nvPr/>
        </p:nvSpPr>
        <p:spPr>
          <a:xfrm>
            <a:off x="3494544" y="2580656"/>
            <a:ext cx="572504" cy="3026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30" name="Ellipse 29">
            <a:extLst>
              <a:ext uri="{FF2B5EF4-FFF2-40B4-BE49-F238E27FC236}">
                <a16:creationId xmlns:a16="http://schemas.microsoft.com/office/drawing/2014/main" id="{F67DEE84-B3CE-4E75-87FD-D2D7F09430A3}"/>
              </a:ext>
            </a:extLst>
          </p:cNvPr>
          <p:cNvSpPr/>
          <p:nvPr/>
        </p:nvSpPr>
        <p:spPr>
          <a:xfrm>
            <a:off x="4619263" y="1966423"/>
            <a:ext cx="572504" cy="3026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7" name="Titre 1"/>
          <p:cNvSpPr>
            <a:spLocks noGrp="1"/>
          </p:cNvSpPr>
          <p:nvPr>
            <p:ph type="title"/>
          </p:nvPr>
        </p:nvSpPr>
        <p:spPr>
          <a:xfrm>
            <a:off x="0" y="214938"/>
            <a:ext cx="8775705" cy="617927"/>
          </a:xfrm>
        </p:spPr>
        <p:txBody>
          <a:bodyPr/>
          <a:lstStyle/>
          <a:p>
            <a:r>
              <a:rPr lang="fr-FR" sz="3600" dirty="0"/>
              <a:t>Transition énergétique : constat actuel</a:t>
            </a:r>
          </a:p>
        </p:txBody>
      </p:sp>
      <p:sp>
        <p:nvSpPr>
          <p:cNvPr id="5" name="Espace réservé du texte 2">
            <a:extLst>
              <a:ext uri="{FF2B5EF4-FFF2-40B4-BE49-F238E27FC236}">
                <a16:creationId xmlns:a16="http://schemas.microsoft.com/office/drawing/2014/main" id="{612D1A6B-E8C0-4392-9113-EC357A64600E}"/>
              </a:ext>
            </a:extLst>
          </p:cNvPr>
          <p:cNvSpPr txBox="1">
            <a:spLocks/>
          </p:cNvSpPr>
          <p:nvPr/>
        </p:nvSpPr>
        <p:spPr>
          <a:xfrm>
            <a:off x="6155663" y="1759574"/>
            <a:ext cx="5600722" cy="4494457"/>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lgn="just"/>
            <a:r>
              <a:rPr lang="fr-FR" sz="2000" b="1" dirty="0">
                <a:solidFill>
                  <a:schemeClr val="tx1"/>
                </a:solidFill>
              </a:rPr>
              <a:t>A partir de janvier 2016</a:t>
            </a:r>
            <a:r>
              <a:rPr lang="fr-FR" sz="2000" dirty="0">
                <a:solidFill>
                  <a:schemeClr val="tx1"/>
                </a:solidFill>
              </a:rPr>
              <a:t>, les volumes des commandes de porte-à-faux électriques dépassent ceux des porte-à-faux thermiques. L’écart s’accentue au cours de l’année. </a:t>
            </a:r>
          </a:p>
          <a:p>
            <a:pPr algn="just"/>
            <a:r>
              <a:rPr lang="fr-FR" sz="2000" dirty="0">
                <a:solidFill>
                  <a:schemeClr val="tx1"/>
                </a:solidFill>
              </a:rPr>
              <a:t>Sur 2017, 2018 et 2019, cet écart n’a cessé de croître. L’écart est maintenant de </a:t>
            </a:r>
            <a:r>
              <a:rPr lang="fr-FR" sz="2000" b="1" dirty="0">
                <a:solidFill>
                  <a:schemeClr val="tx1"/>
                </a:solidFill>
              </a:rPr>
              <a:t>2321</a:t>
            </a:r>
            <a:r>
              <a:rPr lang="fr-FR" sz="2000" dirty="0">
                <a:solidFill>
                  <a:schemeClr val="tx1"/>
                </a:solidFill>
              </a:rPr>
              <a:t> </a:t>
            </a:r>
            <a:r>
              <a:rPr lang="fr-FR" sz="2000" b="1" dirty="0">
                <a:solidFill>
                  <a:schemeClr val="tx1"/>
                </a:solidFill>
              </a:rPr>
              <a:t>unités</a:t>
            </a:r>
            <a:r>
              <a:rPr lang="fr-FR" sz="2000" dirty="0">
                <a:solidFill>
                  <a:schemeClr val="tx1"/>
                </a:solidFill>
              </a:rPr>
              <a:t> sur le cumul annuel à </a:t>
            </a:r>
            <a:r>
              <a:rPr lang="fr-FR" sz="2000" b="1" dirty="0">
                <a:solidFill>
                  <a:schemeClr val="tx1"/>
                </a:solidFill>
              </a:rPr>
              <a:t>septembre 2019 </a:t>
            </a:r>
            <a:r>
              <a:rPr lang="fr-FR" sz="2000" dirty="0">
                <a:solidFill>
                  <a:schemeClr val="tx1"/>
                </a:solidFill>
              </a:rPr>
              <a:t>contre 1674 unités sur la même période en 2018.</a:t>
            </a:r>
          </a:p>
          <a:p>
            <a:pPr algn="just"/>
            <a:r>
              <a:rPr lang="fr-FR" sz="2000" b="1" dirty="0">
                <a:solidFill>
                  <a:schemeClr val="tx1"/>
                </a:solidFill>
              </a:rPr>
              <a:t>A plus long terme</a:t>
            </a:r>
            <a:r>
              <a:rPr lang="fr-FR" sz="2000" dirty="0">
                <a:solidFill>
                  <a:schemeClr val="tx1"/>
                </a:solidFill>
              </a:rPr>
              <a:t>, il est probable que cette tendance continue à s’accentuer.</a:t>
            </a:r>
          </a:p>
          <a:p>
            <a:pPr algn="just"/>
            <a:endParaRPr lang="fr-FR" sz="2000" dirty="0">
              <a:solidFill>
                <a:schemeClr val="tx1"/>
              </a:solidFill>
            </a:endParaRPr>
          </a:p>
        </p:txBody>
      </p:sp>
      <p:sp>
        <p:nvSpPr>
          <p:cNvPr id="10" name="Ellipse 9">
            <a:extLst>
              <a:ext uri="{FF2B5EF4-FFF2-40B4-BE49-F238E27FC236}">
                <a16:creationId xmlns:a16="http://schemas.microsoft.com/office/drawing/2014/main" id="{7B67B2A2-EEA8-4B45-83C2-CB2D0BBC9094}"/>
              </a:ext>
            </a:extLst>
          </p:cNvPr>
          <p:cNvSpPr/>
          <p:nvPr/>
        </p:nvSpPr>
        <p:spPr>
          <a:xfrm>
            <a:off x="1487385" y="3766431"/>
            <a:ext cx="572504" cy="3026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11" name="ZoneTexte 10">
            <a:extLst>
              <a:ext uri="{FF2B5EF4-FFF2-40B4-BE49-F238E27FC236}">
                <a16:creationId xmlns:a16="http://schemas.microsoft.com/office/drawing/2014/main" id="{96FA8945-2C4D-407E-9772-D885DC8FB834}"/>
              </a:ext>
            </a:extLst>
          </p:cNvPr>
          <p:cNvSpPr txBox="1"/>
          <p:nvPr/>
        </p:nvSpPr>
        <p:spPr>
          <a:xfrm>
            <a:off x="2365140" y="4495121"/>
            <a:ext cx="815926" cy="369332"/>
          </a:xfrm>
          <a:prstGeom prst="rect">
            <a:avLst/>
          </a:prstGeom>
          <a:noFill/>
        </p:spPr>
        <p:txBody>
          <a:bodyPr wrap="square" rtlCol="0">
            <a:spAutoFit/>
          </a:bodyPr>
          <a:lstStyle/>
          <a:p>
            <a:r>
              <a:rPr lang="fr-FR" b="1" i="1" dirty="0"/>
              <a:t>2018</a:t>
            </a:r>
          </a:p>
        </p:txBody>
      </p:sp>
      <p:sp>
        <p:nvSpPr>
          <p:cNvPr id="12" name="ZoneTexte 11">
            <a:extLst>
              <a:ext uri="{FF2B5EF4-FFF2-40B4-BE49-F238E27FC236}">
                <a16:creationId xmlns:a16="http://schemas.microsoft.com/office/drawing/2014/main" id="{9505BF17-6810-4110-B695-F529B06CD97A}"/>
              </a:ext>
            </a:extLst>
          </p:cNvPr>
          <p:cNvSpPr txBox="1"/>
          <p:nvPr/>
        </p:nvSpPr>
        <p:spPr>
          <a:xfrm>
            <a:off x="3373251" y="4495121"/>
            <a:ext cx="1054939" cy="369332"/>
          </a:xfrm>
          <a:prstGeom prst="rect">
            <a:avLst/>
          </a:prstGeom>
          <a:noFill/>
        </p:spPr>
        <p:txBody>
          <a:bodyPr wrap="square" rtlCol="0">
            <a:spAutoFit/>
          </a:bodyPr>
          <a:lstStyle/>
          <a:p>
            <a:r>
              <a:rPr lang="fr-FR" b="1" i="1" dirty="0"/>
              <a:t>P2019</a:t>
            </a:r>
          </a:p>
        </p:txBody>
      </p:sp>
      <p:sp>
        <p:nvSpPr>
          <p:cNvPr id="13" name="ZoneTexte 12">
            <a:extLst>
              <a:ext uri="{FF2B5EF4-FFF2-40B4-BE49-F238E27FC236}">
                <a16:creationId xmlns:a16="http://schemas.microsoft.com/office/drawing/2014/main" id="{C5E66013-36D0-48A0-9A4F-DACE3C4E6F2B}"/>
              </a:ext>
            </a:extLst>
          </p:cNvPr>
          <p:cNvSpPr txBox="1"/>
          <p:nvPr/>
        </p:nvSpPr>
        <p:spPr>
          <a:xfrm>
            <a:off x="4490547" y="4481475"/>
            <a:ext cx="1054939" cy="369332"/>
          </a:xfrm>
          <a:prstGeom prst="rect">
            <a:avLst/>
          </a:prstGeom>
          <a:noFill/>
        </p:spPr>
        <p:txBody>
          <a:bodyPr wrap="square" rtlCol="0">
            <a:spAutoFit/>
          </a:bodyPr>
          <a:lstStyle/>
          <a:p>
            <a:r>
              <a:rPr lang="fr-FR" b="1" i="1" dirty="0"/>
              <a:t>P2020</a:t>
            </a:r>
          </a:p>
        </p:txBody>
      </p:sp>
      <p:sp>
        <p:nvSpPr>
          <p:cNvPr id="14" name="Flèche : droite 13">
            <a:extLst>
              <a:ext uri="{FF2B5EF4-FFF2-40B4-BE49-F238E27FC236}">
                <a16:creationId xmlns:a16="http://schemas.microsoft.com/office/drawing/2014/main" id="{75BE248B-6ABF-4EEB-9297-7E4C42E600AB}"/>
              </a:ext>
            </a:extLst>
          </p:cNvPr>
          <p:cNvSpPr/>
          <p:nvPr/>
        </p:nvSpPr>
        <p:spPr>
          <a:xfrm rot="19940915">
            <a:off x="3099148" y="2915341"/>
            <a:ext cx="365402" cy="296765"/>
          </a:xfrm>
          <a:prstGeom prst="rightArrow">
            <a:avLst/>
          </a:prstGeom>
          <a:solidFill>
            <a:srgbClr val="FF0000"/>
          </a:solidFill>
          <a:ln w="190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sz="1200"/>
          </a:p>
        </p:txBody>
      </p:sp>
      <p:sp>
        <p:nvSpPr>
          <p:cNvPr id="15" name="Flèche : droite 14">
            <a:extLst>
              <a:ext uri="{FF2B5EF4-FFF2-40B4-BE49-F238E27FC236}">
                <a16:creationId xmlns:a16="http://schemas.microsoft.com/office/drawing/2014/main" id="{E41136A5-73DB-4423-8852-B9F03564ED5F}"/>
              </a:ext>
            </a:extLst>
          </p:cNvPr>
          <p:cNvSpPr/>
          <p:nvPr/>
        </p:nvSpPr>
        <p:spPr>
          <a:xfrm rot="19514700">
            <a:off x="4130522" y="2290470"/>
            <a:ext cx="432375" cy="353576"/>
          </a:xfrm>
          <a:prstGeom prst="rightArrow">
            <a:avLst/>
          </a:prstGeom>
          <a:solidFill>
            <a:srgbClr val="FF0000"/>
          </a:solidFill>
          <a:ln>
            <a:solidFill>
              <a:schemeClr val="tx1"/>
            </a:solidFill>
            <a:prstDash val="dash"/>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sz="1200"/>
          </a:p>
        </p:txBody>
      </p:sp>
      <p:sp>
        <p:nvSpPr>
          <p:cNvPr id="16" name="ZoneTexte 15">
            <a:extLst>
              <a:ext uri="{FF2B5EF4-FFF2-40B4-BE49-F238E27FC236}">
                <a16:creationId xmlns:a16="http://schemas.microsoft.com/office/drawing/2014/main" id="{0AA21C1C-6B66-4A1D-B6C9-C3BE23177275}"/>
              </a:ext>
            </a:extLst>
          </p:cNvPr>
          <p:cNvSpPr txBox="1"/>
          <p:nvPr/>
        </p:nvSpPr>
        <p:spPr>
          <a:xfrm>
            <a:off x="2394759" y="3168791"/>
            <a:ext cx="666158" cy="338554"/>
          </a:xfrm>
          <a:prstGeom prst="rect">
            <a:avLst/>
          </a:prstGeom>
          <a:noFill/>
        </p:spPr>
        <p:txBody>
          <a:bodyPr wrap="square" rtlCol="0">
            <a:spAutoFit/>
          </a:bodyPr>
          <a:lstStyle/>
          <a:p>
            <a:r>
              <a:rPr lang="fr-FR" sz="1600" b="1" i="1" dirty="0">
                <a:solidFill>
                  <a:schemeClr val="bg1"/>
                </a:solidFill>
              </a:rPr>
              <a:t>0,29</a:t>
            </a:r>
          </a:p>
        </p:txBody>
      </p:sp>
      <p:sp>
        <p:nvSpPr>
          <p:cNvPr id="17" name="ZoneTexte 16">
            <a:extLst>
              <a:ext uri="{FF2B5EF4-FFF2-40B4-BE49-F238E27FC236}">
                <a16:creationId xmlns:a16="http://schemas.microsoft.com/office/drawing/2014/main" id="{FC7F82C3-68E2-4A83-A7C4-184BBD421F11}"/>
              </a:ext>
            </a:extLst>
          </p:cNvPr>
          <p:cNvSpPr txBox="1"/>
          <p:nvPr/>
        </p:nvSpPr>
        <p:spPr>
          <a:xfrm>
            <a:off x="3445569" y="2570131"/>
            <a:ext cx="666158" cy="338554"/>
          </a:xfrm>
          <a:prstGeom prst="rect">
            <a:avLst/>
          </a:prstGeom>
          <a:noFill/>
        </p:spPr>
        <p:txBody>
          <a:bodyPr wrap="square" rtlCol="0">
            <a:spAutoFit/>
          </a:bodyPr>
          <a:lstStyle/>
          <a:p>
            <a:r>
              <a:rPr lang="fr-FR" sz="1600" b="1" i="1" dirty="0">
                <a:solidFill>
                  <a:schemeClr val="bg1"/>
                </a:solidFill>
              </a:rPr>
              <a:t>0,39</a:t>
            </a:r>
          </a:p>
        </p:txBody>
      </p:sp>
      <p:sp>
        <p:nvSpPr>
          <p:cNvPr id="18" name="ZoneTexte 17">
            <a:extLst>
              <a:ext uri="{FF2B5EF4-FFF2-40B4-BE49-F238E27FC236}">
                <a16:creationId xmlns:a16="http://schemas.microsoft.com/office/drawing/2014/main" id="{CD034072-AA3B-40CF-B962-CCE3E32759BE}"/>
              </a:ext>
            </a:extLst>
          </p:cNvPr>
          <p:cNvSpPr txBox="1"/>
          <p:nvPr/>
        </p:nvSpPr>
        <p:spPr>
          <a:xfrm>
            <a:off x="4572436" y="1962482"/>
            <a:ext cx="666158" cy="338554"/>
          </a:xfrm>
          <a:prstGeom prst="rect">
            <a:avLst/>
          </a:prstGeom>
          <a:noFill/>
        </p:spPr>
        <p:txBody>
          <a:bodyPr wrap="square" rtlCol="0">
            <a:spAutoFit/>
          </a:bodyPr>
          <a:lstStyle/>
          <a:p>
            <a:r>
              <a:rPr lang="fr-FR" sz="1600" b="1" i="1" dirty="0">
                <a:solidFill>
                  <a:schemeClr val="bg1"/>
                </a:solidFill>
              </a:rPr>
              <a:t>0,46</a:t>
            </a:r>
          </a:p>
        </p:txBody>
      </p:sp>
      <p:sp>
        <p:nvSpPr>
          <p:cNvPr id="19" name="ZoneTexte 18">
            <a:extLst>
              <a:ext uri="{FF2B5EF4-FFF2-40B4-BE49-F238E27FC236}">
                <a16:creationId xmlns:a16="http://schemas.microsoft.com/office/drawing/2014/main" id="{F5B7A883-1B47-4CE1-BD7B-D93948FF677C}"/>
              </a:ext>
            </a:extLst>
          </p:cNvPr>
          <p:cNvSpPr txBox="1"/>
          <p:nvPr/>
        </p:nvSpPr>
        <p:spPr>
          <a:xfrm>
            <a:off x="477054" y="1240960"/>
            <a:ext cx="5618946" cy="461665"/>
          </a:xfrm>
          <a:prstGeom prst="rect">
            <a:avLst/>
          </a:prstGeom>
          <a:noFill/>
        </p:spPr>
        <p:txBody>
          <a:bodyPr wrap="square" rtlCol="0">
            <a:spAutoFit/>
          </a:bodyPr>
          <a:lstStyle/>
          <a:p>
            <a:r>
              <a:rPr lang="fr-FR" sz="2400" b="1" dirty="0"/>
              <a:t>Ratio de transition énergétique*</a:t>
            </a:r>
          </a:p>
        </p:txBody>
      </p:sp>
      <p:sp>
        <p:nvSpPr>
          <p:cNvPr id="20" name="ZoneTexte 19">
            <a:extLst>
              <a:ext uri="{FF2B5EF4-FFF2-40B4-BE49-F238E27FC236}">
                <a16:creationId xmlns:a16="http://schemas.microsoft.com/office/drawing/2014/main" id="{22A2DBEB-09B5-4D55-8AEF-152CB38D60EA}"/>
              </a:ext>
            </a:extLst>
          </p:cNvPr>
          <p:cNvSpPr txBox="1"/>
          <p:nvPr/>
        </p:nvSpPr>
        <p:spPr>
          <a:xfrm>
            <a:off x="345444" y="4491377"/>
            <a:ext cx="815926" cy="369332"/>
          </a:xfrm>
          <a:prstGeom prst="rect">
            <a:avLst/>
          </a:prstGeom>
          <a:noFill/>
        </p:spPr>
        <p:txBody>
          <a:bodyPr wrap="square" rtlCol="0">
            <a:spAutoFit/>
          </a:bodyPr>
          <a:lstStyle/>
          <a:p>
            <a:r>
              <a:rPr lang="fr-FR" b="1" i="1" dirty="0"/>
              <a:t>2016</a:t>
            </a:r>
          </a:p>
        </p:txBody>
      </p:sp>
      <p:sp>
        <p:nvSpPr>
          <p:cNvPr id="21" name="ZoneTexte 20">
            <a:extLst>
              <a:ext uri="{FF2B5EF4-FFF2-40B4-BE49-F238E27FC236}">
                <a16:creationId xmlns:a16="http://schemas.microsoft.com/office/drawing/2014/main" id="{2D5EB520-9D3C-496C-A72C-DBA679642822}"/>
              </a:ext>
            </a:extLst>
          </p:cNvPr>
          <p:cNvSpPr txBox="1"/>
          <p:nvPr/>
        </p:nvSpPr>
        <p:spPr>
          <a:xfrm>
            <a:off x="1377098" y="4495121"/>
            <a:ext cx="815926" cy="369332"/>
          </a:xfrm>
          <a:prstGeom prst="rect">
            <a:avLst/>
          </a:prstGeom>
          <a:noFill/>
        </p:spPr>
        <p:txBody>
          <a:bodyPr wrap="square" rtlCol="0">
            <a:spAutoFit/>
          </a:bodyPr>
          <a:lstStyle/>
          <a:p>
            <a:r>
              <a:rPr lang="fr-FR" b="1" i="1" dirty="0"/>
              <a:t>2017</a:t>
            </a:r>
          </a:p>
        </p:txBody>
      </p:sp>
      <p:sp>
        <p:nvSpPr>
          <p:cNvPr id="22" name="ZoneTexte 21">
            <a:extLst>
              <a:ext uri="{FF2B5EF4-FFF2-40B4-BE49-F238E27FC236}">
                <a16:creationId xmlns:a16="http://schemas.microsoft.com/office/drawing/2014/main" id="{6CF0BC0A-6815-4E08-99F1-50E357EBEA12}"/>
              </a:ext>
            </a:extLst>
          </p:cNvPr>
          <p:cNvSpPr txBox="1"/>
          <p:nvPr/>
        </p:nvSpPr>
        <p:spPr>
          <a:xfrm>
            <a:off x="1428021" y="3764738"/>
            <a:ext cx="666158" cy="338554"/>
          </a:xfrm>
          <a:prstGeom prst="rect">
            <a:avLst/>
          </a:prstGeom>
          <a:noFill/>
        </p:spPr>
        <p:txBody>
          <a:bodyPr wrap="square" rtlCol="0">
            <a:spAutoFit/>
          </a:bodyPr>
          <a:lstStyle/>
          <a:p>
            <a:r>
              <a:rPr lang="fr-FR" sz="1600" b="1" i="1" dirty="0">
                <a:solidFill>
                  <a:schemeClr val="bg1"/>
                </a:solidFill>
              </a:rPr>
              <a:t>0,17</a:t>
            </a:r>
          </a:p>
        </p:txBody>
      </p:sp>
      <p:sp>
        <p:nvSpPr>
          <p:cNvPr id="23" name="Flèche : droite 22">
            <a:extLst>
              <a:ext uri="{FF2B5EF4-FFF2-40B4-BE49-F238E27FC236}">
                <a16:creationId xmlns:a16="http://schemas.microsoft.com/office/drawing/2014/main" id="{3B0A90A0-0B28-4646-AC0A-98D21B743B99}"/>
              </a:ext>
            </a:extLst>
          </p:cNvPr>
          <p:cNvSpPr/>
          <p:nvPr/>
        </p:nvSpPr>
        <p:spPr>
          <a:xfrm rot="19967406">
            <a:off x="2095432" y="3500391"/>
            <a:ext cx="365402" cy="296765"/>
          </a:xfrm>
          <a:prstGeom prst="rightArrow">
            <a:avLst/>
          </a:prstGeom>
          <a:solidFill>
            <a:srgbClr val="FF0000"/>
          </a:solidFill>
          <a:ln w="190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sz="1200"/>
          </a:p>
        </p:txBody>
      </p:sp>
      <p:sp>
        <p:nvSpPr>
          <p:cNvPr id="24" name="Flèche : droite 23">
            <a:extLst>
              <a:ext uri="{FF2B5EF4-FFF2-40B4-BE49-F238E27FC236}">
                <a16:creationId xmlns:a16="http://schemas.microsoft.com/office/drawing/2014/main" id="{BA3641AB-FBF3-473A-8AF5-2FB5E2FD3999}"/>
              </a:ext>
            </a:extLst>
          </p:cNvPr>
          <p:cNvSpPr/>
          <p:nvPr/>
        </p:nvSpPr>
        <p:spPr>
          <a:xfrm rot="20397432">
            <a:off x="1096683" y="3944105"/>
            <a:ext cx="365402" cy="296765"/>
          </a:xfrm>
          <a:prstGeom prst="rightArrow">
            <a:avLst/>
          </a:prstGeom>
          <a:solidFill>
            <a:srgbClr val="FF0000"/>
          </a:solidFill>
          <a:ln w="1905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sz="1200"/>
          </a:p>
        </p:txBody>
      </p:sp>
      <p:sp>
        <p:nvSpPr>
          <p:cNvPr id="25" name="ZoneTexte 24">
            <a:extLst>
              <a:ext uri="{FF2B5EF4-FFF2-40B4-BE49-F238E27FC236}">
                <a16:creationId xmlns:a16="http://schemas.microsoft.com/office/drawing/2014/main" id="{5620C193-B328-4C36-AF4F-294FB3947DEB}"/>
              </a:ext>
            </a:extLst>
          </p:cNvPr>
          <p:cNvSpPr txBox="1"/>
          <p:nvPr/>
        </p:nvSpPr>
        <p:spPr>
          <a:xfrm>
            <a:off x="416991" y="4006803"/>
            <a:ext cx="666158" cy="338554"/>
          </a:xfrm>
          <a:prstGeom prst="rect">
            <a:avLst/>
          </a:prstGeom>
          <a:noFill/>
        </p:spPr>
        <p:txBody>
          <a:bodyPr wrap="square" rtlCol="0">
            <a:spAutoFit/>
          </a:bodyPr>
          <a:lstStyle/>
          <a:p>
            <a:r>
              <a:rPr lang="fr-FR" sz="1600" b="1" i="1" dirty="0">
                <a:solidFill>
                  <a:schemeClr val="bg1"/>
                </a:solidFill>
              </a:rPr>
              <a:t>0,12</a:t>
            </a:r>
          </a:p>
        </p:txBody>
      </p:sp>
      <p:sp>
        <p:nvSpPr>
          <p:cNvPr id="26" name="Rectangle 25">
            <a:extLst>
              <a:ext uri="{FF2B5EF4-FFF2-40B4-BE49-F238E27FC236}">
                <a16:creationId xmlns:a16="http://schemas.microsoft.com/office/drawing/2014/main" id="{3DE206F5-0314-4F7A-8523-F1289E2F7B79}"/>
              </a:ext>
            </a:extLst>
          </p:cNvPr>
          <p:cNvSpPr/>
          <p:nvPr/>
        </p:nvSpPr>
        <p:spPr>
          <a:xfrm>
            <a:off x="62141" y="5174210"/>
            <a:ext cx="5901337" cy="954107"/>
          </a:xfrm>
          <a:prstGeom prst="rect">
            <a:avLst/>
          </a:prstGeom>
        </p:spPr>
        <p:txBody>
          <a:bodyPr wrap="square">
            <a:spAutoFit/>
          </a:bodyPr>
          <a:lstStyle/>
          <a:p>
            <a:pPr marL="90488" indent="-90488" algn="just"/>
            <a:r>
              <a:rPr lang="fr-FR" sz="1400" b="1" i="1" dirty="0"/>
              <a:t>*	</a:t>
            </a:r>
            <a:r>
              <a:rPr lang="fr-FR" sz="1400" b="1" i="1" dirty="0">
                <a:solidFill>
                  <a:schemeClr val="bg1">
                    <a:lumMod val="50000"/>
                  </a:schemeClr>
                </a:solidFill>
              </a:rPr>
              <a:t>En 2018, pour 1 chariot thermique vendu, il s’est vendu 1,29 chariot électrique. Le ratio indique une préférence pour l’électrique lorsqu’il est positif et, à l’inverse, une préférence pour le thermique lorsqu’il est négatif.</a:t>
            </a:r>
          </a:p>
        </p:txBody>
      </p:sp>
    </p:spTree>
    <p:extLst>
      <p:ext uri="{BB962C8B-B14F-4D97-AF65-F5344CB8AC3E}">
        <p14:creationId xmlns:p14="http://schemas.microsoft.com/office/powerpoint/2010/main" val="1564356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376001" y="2726140"/>
            <a:ext cx="8373291" cy="140572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r>
              <a:rPr lang="fr-FR" sz="4400" dirty="0"/>
              <a:t>Prévisions 2019-2020</a:t>
            </a:r>
          </a:p>
          <a:p>
            <a:r>
              <a:rPr lang="fr-FR" sz="4400" dirty="0"/>
              <a:t>Marché français</a:t>
            </a:r>
          </a:p>
        </p:txBody>
      </p:sp>
      <p:pic>
        <p:nvPicPr>
          <p:cNvPr id="6" name="Image 5">
            <a:extLst>
              <a:ext uri="{FF2B5EF4-FFF2-40B4-BE49-F238E27FC236}">
                <a16:creationId xmlns:a16="http://schemas.microsoft.com/office/drawing/2014/main" id="{2F82D3DA-0CB0-47D2-8A2F-EC07B565323C}"/>
              </a:ext>
            </a:extLst>
          </p:cNvPr>
          <p:cNvPicPr>
            <a:picLocks noChangeAspect="1"/>
          </p:cNvPicPr>
          <p:nvPr/>
        </p:nvPicPr>
        <p:blipFill>
          <a:blip r:embed="rId3"/>
          <a:stretch>
            <a:fillRect/>
          </a:stretch>
        </p:blipFill>
        <p:spPr>
          <a:xfrm>
            <a:off x="9010413" y="2267203"/>
            <a:ext cx="2712490" cy="5357355"/>
          </a:xfrm>
          <a:prstGeom prst="rect">
            <a:avLst/>
          </a:prstGeom>
        </p:spPr>
      </p:pic>
    </p:spTree>
    <p:extLst>
      <p:ext uri="{BB962C8B-B14F-4D97-AF65-F5344CB8AC3E}">
        <p14:creationId xmlns:p14="http://schemas.microsoft.com/office/powerpoint/2010/main" val="1598702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F59506D-A94B-4D3B-A8EB-4BDD17DAF0DF}"/>
              </a:ext>
            </a:extLst>
          </p:cNvPr>
          <p:cNvSpPr txBox="1">
            <a:spLocks/>
          </p:cNvSpPr>
          <p:nvPr/>
        </p:nvSpPr>
        <p:spPr>
          <a:xfrm>
            <a:off x="241318" y="147413"/>
            <a:ext cx="8079722" cy="72786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pPr algn="l"/>
            <a:r>
              <a:rPr lang="fr-FR" dirty="0"/>
              <a:t>Le marché du neuf : Prévisions</a:t>
            </a:r>
          </a:p>
        </p:txBody>
      </p:sp>
      <p:sp>
        <p:nvSpPr>
          <p:cNvPr id="13" name="Rectangle 12">
            <a:extLst>
              <a:ext uri="{FF2B5EF4-FFF2-40B4-BE49-F238E27FC236}">
                <a16:creationId xmlns:a16="http://schemas.microsoft.com/office/drawing/2014/main" id="{CB272971-BE9B-4987-B2CE-3B94B299E3AB}"/>
              </a:ext>
            </a:extLst>
          </p:cNvPr>
          <p:cNvSpPr/>
          <p:nvPr/>
        </p:nvSpPr>
        <p:spPr>
          <a:xfrm>
            <a:off x="241318" y="868299"/>
            <a:ext cx="8589173" cy="1200329"/>
          </a:xfrm>
          <a:prstGeom prst="rect">
            <a:avLst/>
          </a:prstGeom>
        </p:spPr>
        <p:txBody>
          <a:bodyPr wrap="square">
            <a:spAutoFit/>
          </a:bodyPr>
          <a:lstStyle/>
          <a:p>
            <a:r>
              <a:rPr lang="fr-FR" altLang="fr-FR" sz="2400" b="1" dirty="0">
                <a:solidFill>
                  <a:srgbClr val="0070C0"/>
                </a:solidFill>
                <a:latin typeface="Calibri Light" panose="020F0302020204030204" pitchFamily="34" charset="0"/>
              </a:rPr>
              <a:t>Les secteurs clients des commandes de chariots industriels regroupent principalement les activités industrielles et de commerce</a:t>
            </a:r>
          </a:p>
          <a:p>
            <a:endParaRPr lang="fr-FR" altLang="fr-FR" sz="2400" b="1" dirty="0">
              <a:solidFill>
                <a:srgbClr val="0070C0"/>
              </a:solidFill>
              <a:latin typeface="Calibri Light" panose="020F0302020204030204" pitchFamily="34" charset="0"/>
            </a:endParaRPr>
          </a:p>
        </p:txBody>
      </p:sp>
      <p:pic>
        <p:nvPicPr>
          <p:cNvPr id="8" name="Image 7">
            <a:extLst>
              <a:ext uri="{FF2B5EF4-FFF2-40B4-BE49-F238E27FC236}">
                <a16:creationId xmlns:a16="http://schemas.microsoft.com/office/drawing/2014/main" id="{2E39522A-5AFB-463F-A2F7-EE7E5C02A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296" y="1842337"/>
            <a:ext cx="4366633" cy="2304000"/>
          </a:xfrm>
          <a:prstGeom prst="rect">
            <a:avLst/>
          </a:prstGeom>
        </p:spPr>
      </p:pic>
      <p:pic>
        <p:nvPicPr>
          <p:cNvPr id="9" name="Image 8">
            <a:extLst>
              <a:ext uri="{FF2B5EF4-FFF2-40B4-BE49-F238E27FC236}">
                <a16:creationId xmlns:a16="http://schemas.microsoft.com/office/drawing/2014/main" id="{EFFD8481-1526-4267-9CA1-71107E82C51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44296" y="3968375"/>
            <a:ext cx="4583747" cy="2304000"/>
          </a:xfrm>
          <a:prstGeom prst="rect">
            <a:avLst/>
          </a:prstGeom>
        </p:spPr>
      </p:pic>
      <p:pic>
        <p:nvPicPr>
          <p:cNvPr id="10" name="Image 9">
            <a:extLst>
              <a:ext uri="{FF2B5EF4-FFF2-40B4-BE49-F238E27FC236}">
                <a16:creationId xmlns:a16="http://schemas.microsoft.com/office/drawing/2014/main" id="{AE2CE90C-E00A-48DB-8B03-7DE44CBAC6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246" y="1842337"/>
            <a:ext cx="4524626" cy="2306743"/>
          </a:xfrm>
          <a:prstGeom prst="rect">
            <a:avLst/>
          </a:prstGeom>
        </p:spPr>
      </p:pic>
      <p:sp>
        <p:nvSpPr>
          <p:cNvPr id="11" name="Rectangle 10">
            <a:extLst>
              <a:ext uri="{FF2B5EF4-FFF2-40B4-BE49-F238E27FC236}">
                <a16:creationId xmlns:a16="http://schemas.microsoft.com/office/drawing/2014/main" id="{A17EA28F-D864-487B-9384-A911DDCC92BC}"/>
              </a:ext>
            </a:extLst>
          </p:cNvPr>
          <p:cNvSpPr/>
          <p:nvPr/>
        </p:nvSpPr>
        <p:spPr>
          <a:xfrm>
            <a:off x="241319" y="4146337"/>
            <a:ext cx="6902977" cy="584775"/>
          </a:xfrm>
          <a:prstGeom prst="rect">
            <a:avLst/>
          </a:prstGeom>
        </p:spPr>
        <p:txBody>
          <a:bodyPr wrap="square">
            <a:spAutoFit/>
          </a:bodyPr>
          <a:lstStyle/>
          <a:p>
            <a:pPr marL="285750" indent="-285750">
              <a:buSzPct val="200000"/>
              <a:buBlip>
                <a:blip r:embed="rId6"/>
              </a:buBlip>
            </a:pPr>
            <a:r>
              <a:rPr lang="fr-FR" altLang="fr-FR" sz="1600" dirty="0">
                <a:solidFill>
                  <a:schemeClr val="bg1">
                    <a:lumMod val="50000"/>
                  </a:schemeClr>
                </a:solidFill>
                <a:latin typeface="+mn-lt"/>
              </a:rPr>
              <a:t>50 % des commandes de magasiniers proviennent des secteurs des commerces de gros et de détail ; 17% pour l’entreposage.</a:t>
            </a:r>
          </a:p>
        </p:txBody>
      </p:sp>
      <p:sp>
        <p:nvSpPr>
          <p:cNvPr id="14" name="Rectangle 13">
            <a:extLst>
              <a:ext uri="{FF2B5EF4-FFF2-40B4-BE49-F238E27FC236}">
                <a16:creationId xmlns:a16="http://schemas.microsoft.com/office/drawing/2014/main" id="{7893D262-7012-45FA-B347-151CBF3A46BF}"/>
              </a:ext>
            </a:extLst>
          </p:cNvPr>
          <p:cNvSpPr/>
          <p:nvPr/>
        </p:nvSpPr>
        <p:spPr>
          <a:xfrm>
            <a:off x="241318" y="4888353"/>
            <a:ext cx="7100008" cy="1569660"/>
          </a:xfrm>
          <a:prstGeom prst="rect">
            <a:avLst/>
          </a:prstGeom>
        </p:spPr>
        <p:txBody>
          <a:bodyPr wrap="square">
            <a:spAutoFit/>
          </a:bodyPr>
          <a:lstStyle/>
          <a:p>
            <a:pPr marL="285750" indent="-285750">
              <a:buSzPct val="200000"/>
              <a:buBlip>
                <a:blip r:embed="rId6"/>
              </a:buBlip>
            </a:pPr>
            <a:r>
              <a:rPr lang="fr-FR" altLang="fr-FR" sz="1600" dirty="0">
                <a:solidFill>
                  <a:schemeClr val="bg1">
                    <a:lumMod val="50000"/>
                  </a:schemeClr>
                </a:solidFill>
                <a:latin typeface="+mn-lt"/>
              </a:rPr>
              <a:t>Egalement influencées par les activités du commerce, les commandes des porte-à-faux électriques et thermiques sont pourtant davantage impactées par l’activité industrielle.</a:t>
            </a:r>
          </a:p>
          <a:p>
            <a:endParaRPr lang="fr-FR" sz="1600" b="1" dirty="0">
              <a:solidFill>
                <a:schemeClr val="bg1">
                  <a:lumMod val="50000"/>
                </a:schemeClr>
              </a:solidFill>
              <a:latin typeface="+mn-lt"/>
            </a:endParaRPr>
          </a:p>
          <a:p>
            <a:r>
              <a:rPr lang="fr-FR" sz="1600" b="1" dirty="0">
                <a:solidFill>
                  <a:srgbClr val="0070C0"/>
                </a:solidFill>
                <a:latin typeface="+mn-lt"/>
              </a:rPr>
              <a:t>Electriques</a:t>
            </a:r>
            <a:r>
              <a:rPr lang="fr-FR" sz="1600" dirty="0">
                <a:solidFill>
                  <a:schemeClr val="bg1">
                    <a:lumMod val="50000"/>
                  </a:schemeClr>
                </a:solidFill>
                <a:latin typeface="+mn-lt"/>
              </a:rPr>
              <a:t> : industrie </a:t>
            </a:r>
            <a:r>
              <a:rPr lang="fr-FR" sz="1600" b="1" dirty="0">
                <a:solidFill>
                  <a:srgbClr val="0070C0"/>
                </a:solidFill>
                <a:latin typeface="+mn-lt"/>
              </a:rPr>
              <a:t>chimique</a:t>
            </a:r>
            <a:r>
              <a:rPr lang="fr-FR" sz="1600" dirty="0">
                <a:solidFill>
                  <a:schemeClr val="bg1">
                    <a:lumMod val="50000"/>
                  </a:schemeClr>
                </a:solidFill>
                <a:latin typeface="+mn-lt"/>
              </a:rPr>
              <a:t> et </a:t>
            </a:r>
            <a:r>
              <a:rPr lang="fr-FR" sz="1600" b="1" dirty="0">
                <a:solidFill>
                  <a:srgbClr val="0070C0"/>
                </a:solidFill>
                <a:latin typeface="+mn-lt"/>
              </a:rPr>
              <a:t>automobile</a:t>
            </a:r>
            <a:r>
              <a:rPr lang="fr-FR" sz="1600" dirty="0">
                <a:solidFill>
                  <a:schemeClr val="bg1">
                    <a:lumMod val="50000"/>
                  </a:schemeClr>
                </a:solidFill>
                <a:latin typeface="+mn-lt"/>
              </a:rPr>
              <a:t> </a:t>
            </a:r>
            <a:r>
              <a:rPr lang="fr-FR" altLang="fr-FR" sz="1600" dirty="0">
                <a:solidFill>
                  <a:schemeClr val="bg1">
                    <a:lumMod val="50000"/>
                  </a:schemeClr>
                </a:solidFill>
                <a:latin typeface="+mn-lt"/>
              </a:rPr>
              <a:t> </a:t>
            </a:r>
          </a:p>
          <a:p>
            <a:r>
              <a:rPr lang="fr-FR" altLang="fr-FR" sz="1600" b="1" dirty="0">
                <a:solidFill>
                  <a:srgbClr val="0070C0"/>
                </a:solidFill>
                <a:latin typeface="+mn-lt"/>
              </a:rPr>
              <a:t>Thermiques</a:t>
            </a:r>
            <a:r>
              <a:rPr lang="fr-FR" altLang="fr-FR" sz="1600" dirty="0">
                <a:solidFill>
                  <a:schemeClr val="bg1">
                    <a:lumMod val="50000"/>
                  </a:schemeClr>
                </a:solidFill>
                <a:latin typeface="+mn-lt"/>
              </a:rPr>
              <a:t> : produits </a:t>
            </a:r>
            <a:r>
              <a:rPr lang="fr-FR" altLang="fr-FR" sz="1600" b="1" dirty="0">
                <a:solidFill>
                  <a:srgbClr val="0070C0"/>
                </a:solidFill>
                <a:latin typeface="+mn-lt"/>
              </a:rPr>
              <a:t>minéraux</a:t>
            </a:r>
            <a:r>
              <a:rPr lang="fr-FR" altLang="fr-FR" sz="1600" b="1" dirty="0">
                <a:solidFill>
                  <a:schemeClr val="bg1">
                    <a:lumMod val="50000"/>
                  </a:schemeClr>
                </a:solidFill>
                <a:latin typeface="+mn-lt"/>
              </a:rPr>
              <a:t> </a:t>
            </a:r>
            <a:r>
              <a:rPr lang="fr-FR" altLang="fr-FR" sz="1600" b="1" dirty="0">
                <a:solidFill>
                  <a:srgbClr val="0070C0"/>
                </a:solidFill>
                <a:latin typeface="+mn-lt"/>
              </a:rPr>
              <a:t>non</a:t>
            </a:r>
            <a:r>
              <a:rPr lang="fr-FR" altLang="fr-FR" sz="1600" b="1" dirty="0">
                <a:solidFill>
                  <a:schemeClr val="bg1">
                    <a:lumMod val="50000"/>
                  </a:schemeClr>
                </a:solidFill>
                <a:latin typeface="+mn-lt"/>
              </a:rPr>
              <a:t> </a:t>
            </a:r>
            <a:r>
              <a:rPr lang="fr-FR" altLang="fr-FR" sz="1600" b="1" dirty="0">
                <a:solidFill>
                  <a:srgbClr val="0070C0"/>
                </a:solidFill>
                <a:latin typeface="+mn-lt"/>
              </a:rPr>
              <a:t>métalliques</a:t>
            </a:r>
          </a:p>
        </p:txBody>
      </p:sp>
    </p:spTree>
    <p:extLst>
      <p:ext uri="{BB962C8B-B14F-4D97-AF65-F5344CB8AC3E}">
        <p14:creationId xmlns:p14="http://schemas.microsoft.com/office/powerpoint/2010/main" val="2981959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964630-8CE8-4002-95F4-881212DA48A1}"/>
              </a:ext>
            </a:extLst>
          </p:cNvPr>
          <p:cNvSpPr>
            <a:spLocks noGrp="1"/>
          </p:cNvSpPr>
          <p:nvPr>
            <p:ph type="title"/>
          </p:nvPr>
        </p:nvSpPr>
        <p:spPr/>
        <p:txBody>
          <a:bodyPr/>
          <a:lstStyle/>
          <a:p>
            <a:r>
              <a:rPr lang="fr-FR" dirty="0"/>
              <a:t>Déroulement des interventions</a:t>
            </a:r>
          </a:p>
        </p:txBody>
      </p:sp>
      <p:sp>
        <p:nvSpPr>
          <p:cNvPr id="3" name="Espace réservé du texte 2">
            <a:extLst>
              <a:ext uri="{FF2B5EF4-FFF2-40B4-BE49-F238E27FC236}">
                <a16:creationId xmlns:a16="http://schemas.microsoft.com/office/drawing/2014/main" id="{BF647E50-88CB-4FA1-B42A-1D67BF636D5C}"/>
              </a:ext>
            </a:extLst>
          </p:cNvPr>
          <p:cNvSpPr>
            <a:spLocks noGrp="1"/>
          </p:cNvSpPr>
          <p:nvPr>
            <p:ph type="body" sz="quarter" idx="10"/>
          </p:nvPr>
        </p:nvSpPr>
        <p:spPr>
          <a:xfrm>
            <a:off x="1014548" y="1381145"/>
            <a:ext cx="10162903" cy="4667963"/>
          </a:xfrm>
        </p:spPr>
        <p:txBody>
          <a:bodyPr/>
          <a:lstStyle/>
          <a:p>
            <a:pPr marL="0" indent="0">
              <a:spcBef>
                <a:spcPts val="600"/>
              </a:spcBef>
              <a:buNone/>
            </a:pPr>
            <a:r>
              <a:rPr lang="fr-FR" sz="2000" b="1" dirty="0">
                <a:solidFill>
                  <a:schemeClr val="tx1"/>
                </a:solidFill>
              </a:rPr>
              <a:t>Mot de bienvenue – Thierry </a:t>
            </a:r>
            <a:r>
              <a:rPr lang="fr-FR" sz="2000" b="1" dirty="0" err="1">
                <a:solidFill>
                  <a:schemeClr val="tx1"/>
                </a:solidFill>
              </a:rPr>
              <a:t>Bouilleau</a:t>
            </a:r>
            <a:r>
              <a:rPr lang="fr-FR" sz="2000" b="1" dirty="0">
                <a:solidFill>
                  <a:schemeClr val="tx1"/>
                </a:solidFill>
              </a:rPr>
              <a:t>, Patrick Gatignol</a:t>
            </a:r>
          </a:p>
          <a:p>
            <a:pPr marL="0" indent="0">
              <a:spcBef>
                <a:spcPts val="600"/>
              </a:spcBef>
              <a:buNone/>
            </a:pPr>
            <a:r>
              <a:rPr lang="fr-FR" sz="2000" b="1" dirty="0">
                <a:solidFill>
                  <a:schemeClr val="tx1"/>
                </a:solidFill>
              </a:rPr>
              <a:t>Présentation du site et des statistiques – Julie Duval</a:t>
            </a:r>
          </a:p>
          <a:p>
            <a:pPr marL="0" indent="0">
              <a:spcBef>
                <a:spcPts val="600"/>
              </a:spcBef>
              <a:buNone/>
            </a:pPr>
            <a:r>
              <a:rPr lang="fr-FR" sz="2000" b="1" dirty="0">
                <a:solidFill>
                  <a:schemeClr val="tx1"/>
                </a:solidFill>
              </a:rPr>
              <a:t>Présentation du marché du neuf France – Lionel Couturier</a:t>
            </a:r>
          </a:p>
          <a:p>
            <a:pPr marL="0" indent="0">
              <a:spcBef>
                <a:spcPts val="600"/>
              </a:spcBef>
              <a:buNone/>
            </a:pPr>
            <a:r>
              <a:rPr lang="fr-FR" sz="2000" b="1" dirty="0">
                <a:solidFill>
                  <a:schemeClr val="tx1"/>
                </a:solidFill>
              </a:rPr>
              <a:t>Présentation du marché neuf Europe – Rudolph Ganzel</a:t>
            </a:r>
          </a:p>
          <a:p>
            <a:pPr marL="0" indent="0">
              <a:spcBef>
                <a:spcPts val="600"/>
              </a:spcBef>
              <a:buNone/>
            </a:pPr>
            <a:r>
              <a:rPr lang="fr-FR" sz="2000" b="1" dirty="0">
                <a:solidFill>
                  <a:schemeClr val="tx1"/>
                </a:solidFill>
              </a:rPr>
              <a:t>Présentation du marché de l’occasion France – Olivier </a:t>
            </a:r>
            <a:r>
              <a:rPr lang="fr-FR" sz="2000" b="1" dirty="0" err="1">
                <a:solidFill>
                  <a:schemeClr val="tx1"/>
                </a:solidFill>
              </a:rPr>
              <a:t>Plancqueel</a:t>
            </a:r>
            <a:endParaRPr lang="fr-FR" sz="2000" b="1" dirty="0">
              <a:solidFill>
                <a:schemeClr val="tx1"/>
              </a:solidFill>
            </a:endParaRPr>
          </a:p>
          <a:p>
            <a:pPr marL="0" indent="0">
              <a:spcBef>
                <a:spcPts val="600"/>
              </a:spcBef>
              <a:buNone/>
            </a:pPr>
            <a:r>
              <a:rPr lang="fr-FR" sz="2000" b="1" dirty="0">
                <a:solidFill>
                  <a:schemeClr val="tx1"/>
                </a:solidFill>
              </a:rPr>
              <a:t>Rétrospective Argus-chariot : les 15 ans – Patrick Gatignol</a:t>
            </a:r>
          </a:p>
          <a:p>
            <a:pPr marL="0" indent="0">
              <a:spcBef>
                <a:spcPts val="600"/>
              </a:spcBef>
              <a:buNone/>
            </a:pPr>
            <a:r>
              <a:rPr lang="fr-FR" sz="2000" b="1" dirty="0">
                <a:solidFill>
                  <a:schemeClr val="tx1"/>
                </a:solidFill>
              </a:rPr>
              <a:t>Pause et photos</a:t>
            </a:r>
          </a:p>
          <a:p>
            <a:pPr marL="0" indent="0">
              <a:spcBef>
                <a:spcPts val="600"/>
              </a:spcBef>
              <a:buNone/>
            </a:pPr>
            <a:r>
              <a:rPr lang="fr-FR" sz="2000" b="1" dirty="0">
                <a:solidFill>
                  <a:schemeClr val="tx1"/>
                </a:solidFill>
              </a:rPr>
              <a:t>Saft et la technologie lithium ion + Questions/Réponses – François </a:t>
            </a:r>
            <a:r>
              <a:rPr lang="fr-FR" sz="2000" b="1" dirty="0" err="1">
                <a:solidFill>
                  <a:schemeClr val="tx1"/>
                </a:solidFill>
              </a:rPr>
              <a:t>Linck</a:t>
            </a:r>
            <a:r>
              <a:rPr lang="fr-FR" sz="2000" b="1" dirty="0">
                <a:solidFill>
                  <a:schemeClr val="tx1"/>
                </a:solidFill>
              </a:rPr>
              <a:t>, Philippe Blanchard et Emmanuel Maubert</a:t>
            </a:r>
          </a:p>
          <a:p>
            <a:pPr marL="0" indent="0">
              <a:spcBef>
                <a:spcPts val="600"/>
              </a:spcBef>
              <a:buNone/>
            </a:pPr>
            <a:r>
              <a:rPr lang="fr-FR" sz="2000" b="1" dirty="0">
                <a:solidFill>
                  <a:schemeClr val="tx1"/>
                </a:solidFill>
              </a:rPr>
              <a:t>Point sur les CACES – Renaud Buronfosse</a:t>
            </a:r>
          </a:p>
          <a:p>
            <a:pPr marL="0" indent="0">
              <a:spcBef>
                <a:spcPts val="600"/>
              </a:spcBef>
              <a:buNone/>
            </a:pPr>
            <a:r>
              <a:rPr lang="fr-FR" sz="2000" b="1" dirty="0">
                <a:solidFill>
                  <a:schemeClr val="tx1"/>
                </a:solidFill>
              </a:rPr>
              <a:t>Remise des prix et jeu </a:t>
            </a:r>
          </a:p>
          <a:p>
            <a:pPr marL="0" indent="0">
              <a:spcBef>
                <a:spcPts val="600"/>
              </a:spcBef>
              <a:buNone/>
            </a:pPr>
            <a:r>
              <a:rPr lang="fr-FR" sz="2000" b="1" dirty="0">
                <a:solidFill>
                  <a:schemeClr val="tx1"/>
                </a:solidFill>
              </a:rPr>
              <a:t>Conclusions et organisation pour la visite de Saft Batteries</a:t>
            </a:r>
          </a:p>
          <a:p>
            <a:pPr marL="0" indent="0">
              <a:spcBef>
                <a:spcPts val="0"/>
              </a:spcBef>
              <a:buNone/>
            </a:pPr>
            <a:endParaRPr lang="fr-FR" b="1" dirty="0">
              <a:solidFill>
                <a:schemeClr val="tx1"/>
              </a:solidFill>
            </a:endParaRPr>
          </a:p>
        </p:txBody>
      </p:sp>
    </p:spTree>
    <p:extLst>
      <p:ext uri="{BB962C8B-B14F-4D97-AF65-F5344CB8AC3E}">
        <p14:creationId xmlns:p14="http://schemas.microsoft.com/office/powerpoint/2010/main" val="1647820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B272971-BE9B-4987-B2CE-3B94B299E3AB}"/>
              </a:ext>
            </a:extLst>
          </p:cNvPr>
          <p:cNvSpPr/>
          <p:nvPr/>
        </p:nvSpPr>
        <p:spPr>
          <a:xfrm>
            <a:off x="241318" y="868299"/>
            <a:ext cx="5532465" cy="830997"/>
          </a:xfrm>
          <a:prstGeom prst="rect">
            <a:avLst/>
          </a:prstGeom>
        </p:spPr>
        <p:txBody>
          <a:bodyPr wrap="square">
            <a:spAutoFit/>
          </a:bodyPr>
          <a:lstStyle/>
          <a:p>
            <a:r>
              <a:rPr lang="fr-FR" altLang="fr-FR" sz="2400" b="1" dirty="0">
                <a:solidFill>
                  <a:srgbClr val="0070C0"/>
                </a:solidFill>
                <a:latin typeface="Calibri Light" panose="020F0302020204030204" pitchFamily="34" charset="0"/>
              </a:rPr>
              <a:t>Conclusions</a:t>
            </a:r>
          </a:p>
          <a:p>
            <a:endParaRPr lang="fr-FR" altLang="fr-FR" sz="2400" b="1" dirty="0">
              <a:solidFill>
                <a:srgbClr val="0070C0"/>
              </a:solidFill>
              <a:latin typeface="Calibri Light" panose="020F0302020204030204" pitchFamily="34" charset="0"/>
            </a:endParaRPr>
          </a:p>
        </p:txBody>
      </p:sp>
      <p:sp>
        <p:nvSpPr>
          <p:cNvPr id="2" name="Rectangle 1">
            <a:extLst>
              <a:ext uri="{FF2B5EF4-FFF2-40B4-BE49-F238E27FC236}">
                <a16:creationId xmlns:a16="http://schemas.microsoft.com/office/drawing/2014/main" id="{5172F8F7-EB41-4183-BB3C-98AD9A235EA8}"/>
              </a:ext>
            </a:extLst>
          </p:cNvPr>
          <p:cNvSpPr/>
          <p:nvPr/>
        </p:nvSpPr>
        <p:spPr>
          <a:xfrm>
            <a:off x="241318" y="1283797"/>
            <a:ext cx="11463002" cy="923330"/>
          </a:xfrm>
          <a:prstGeom prst="rect">
            <a:avLst/>
          </a:prstGeom>
        </p:spPr>
        <p:txBody>
          <a:bodyPr wrap="square">
            <a:spAutoFit/>
          </a:bodyPr>
          <a:lstStyle/>
          <a:p>
            <a:pPr algn="just"/>
            <a:r>
              <a:rPr lang="fr-FR" i="1" dirty="0">
                <a:solidFill>
                  <a:schemeClr val="bg1">
                    <a:lumMod val="50000"/>
                  </a:schemeClr>
                </a:solidFill>
                <a:latin typeface="Arial" panose="020B0604020202020204" pitchFamily="34" charset="0"/>
                <a:cs typeface="Arial" panose="020B0604020202020204" pitchFamily="34" charset="0"/>
              </a:rPr>
              <a:t>Après avoir récupéré en 2016 leur niveau de 2007, et continué leur expansion en 2017 et 2018, les commandes de chariots industriels atteindraient un plateau en 2019 puis amorceraient une diminution en 2020, tout en se maintenant sur un niveau élevé.</a:t>
            </a:r>
            <a:endParaRPr lang="fr-FR" dirty="0"/>
          </a:p>
        </p:txBody>
      </p:sp>
      <p:sp>
        <p:nvSpPr>
          <p:cNvPr id="10" name="Rectangle 9">
            <a:extLst>
              <a:ext uri="{FF2B5EF4-FFF2-40B4-BE49-F238E27FC236}">
                <a16:creationId xmlns:a16="http://schemas.microsoft.com/office/drawing/2014/main" id="{F3433AC7-1EFE-48D2-BD01-DDDC34BC3FD5}"/>
              </a:ext>
            </a:extLst>
          </p:cNvPr>
          <p:cNvSpPr/>
          <p:nvPr/>
        </p:nvSpPr>
        <p:spPr>
          <a:xfrm>
            <a:off x="0" y="5697313"/>
            <a:ext cx="11926957" cy="584775"/>
          </a:xfrm>
          <a:prstGeom prst="rect">
            <a:avLst/>
          </a:prstGeom>
        </p:spPr>
        <p:txBody>
          <a:bodyPr wrap="square">
            <a:spAutoFit/>
          </a:bodyPr>
          <a:lstStyle/>
          <a:p>
            <a:pPr marL="285750" indent="-285750">
              <a:buClr>
                <a:schemeClr val="bg1">
                  <a:lumMod val="50000"/>
                </a:schemeClr>
              </a:buClr>
              <a:buFont typeface="Wingdings" panose="05000000000000000000" pitchFamily="2" charset="2"/>
              <a:buChar char="Ø"/>
            </a:pPr>
            <a:r>
              <a:rPr lang="fr-FR" sz="1600" b="1" dirty="0">
                <a:solidFill>
                  <a:srgbClr val="0070C0"/>
                </a:solidFill>
                <a:latin typeface="+mn-lt"/>
                <a:ea typeface="Calibri" panose="020F0502020204030204" pitchFamily="34" charset="0"/>
                <a:cs typeface="Arial" panose="020B0604020202020204" pitchFamily="34" charset="0"/>
              </a:rPr>
              <a:t>13 600 unités </a:t>
            </a:r>
            <a:r>
              <a:rPr lang="fr-FR" sz="1600" dirty="0">
                <a:solidFill>
                  <a:schemeClr val="bg1">
                    <a:lumMod val="50000"/>
                  </a:schemeClr>
                </a:solidFill>
                <a:latin typeface="+mn-lt"/>
                <a:ea typeface="Calibri" panose="020F0502020204030204" pitchFamily="34" charset="0"/>
                <a:cs typeface="Arial" panose="020B0604020202020204" pitchFamily="34" charset="0"/>
              </a:rPr>
              <a:t>au-dessus des niveaux de 2007</a:t>
            </a:r>
          </a:p>
          <a:p>
            <a:pPr marL="285750" indent="-285750">
              <a:buClr>
                <a:schemeClr val="bg1">
                  <a:lumMod val="50000"/>
                </a:schemeClr>
              </a:buClr>
              <a:buFont typeface="Wingdings" panose="05000000000000000000" pitchFamily="2" charset="2"/>
              <a:buChar char="Ø"/>
            </a:pPr>
            <a:r>
              <a:rPr lang="fr-FR" sz="1600" dirty="0">
                <a:solidFill>
                  <a:schemeClr val="bg1">
                    <a:lumMod val="50000"/>
                  </a:schemeClr>
                </a:solidFill>
                <a:ea typeface="Calibri" panose="020F0502020204030204" pitchFamily="34" charset="0"/>
                <a:cs typeface="Arial" panose="020B0604020202020204" pitchFamily="34" charset="0"/>
              </a:rPr>
              <a:t>D’après notre scénario, le marché français des chariots industriels devrait </a:t>
            </a:r>
            <a:r>
              <a:rPr lang="fr-FR" sz="1600" b="1" dirty="0">
                <a:solidFill>
                  <a:srgbClr val="0070C0"/>
                </a:solidFill>
                <a:ea typeface="Calibri" panose="020F0502020204030204" pitchFamily="34" charset="0"/>
                <a:cs typeface="Arial" panose="020B0604020202020204" pitchFamily="34" charset="0"/>
              </a:rPr>
              <a:t>continuer de se replier</a:t>
            </a:r>
            <a:r>
              <a:rPr lang="fr-FR" sz="1600" dirty="0">
                <a:solidFill>
                  <a:schemeClr val="bg1">
                    <a:lumMod val="50000"/>
                  </a:schemeClr>
                </a:solidFill>
                <a:ea typeface="Calibri" panose="020F0502020204030204" pitchFamily="34" charset="0"/>
                <a:cs typeface="Arial" panose="020B0604020202020204" pitchFamily="34" charset="0"/>
              </a:rPr>
              <a:t> en 2020 </a:t>
            </a:r>
            <a:r>
              <a:rPr lang="fr-FR" sz="1600" b="1" dirty="0">
                <a:solidFill>
                  <a:srgbClr val="0070C0"/>
                </a:solidFill>
                <a:ea typeface="Calibri" panose="020F0502020204030204" pitchFamily="34" charset="0"/>
                <a:cs typeface="Arial" panose="020B0604020202020204" pitchFamily="34" charset="0"/>
              </a:rPr>
              <a:t>(-2%)</a:t>
            </a:r>
            <a:r>
              <a:rPr lang="fr-FR" sz="1600" dirty="0">
                <a:solidFill>
                  <a:schemeClr val="bg1">
                    <a:lumMod val="50000"/>
                  </a:schemeClr>
                </a:solidFill>
                <a:ea typeface="Calibri" panose="020F0502020204030204" pitchFamily="34" charset="0"/>
                <a:cs typeface="Arial" panose="020B0604020202020204" pitchFamily="34" charset="0"/>
              </a:rPr>
              <a:t>.</a:t>
            </a:r>
            <a:endParaRPr lang="fr-FR" sz="1600" dirty="0">
              <a:solidFill>
                <a:schemeClr val="bg1">
                  <a:lumMod val="50000"/>
                </a:schemeClr>
              </a:solidFill>
              <a:latin typeface="+mn-lt"/>
              <a:cs typeface="Arial" panose="020B0604020202020204" pitchFamily="34" charset="0"/>
            </a:endParaRPr>
          </a:p>
        </p:txBody>
      </p:sp>
      <p:sp>
        <p:nvSpPr>
          <p:cNvPr id="7" name="Titre 1">
            <a:extLst>
              <a:ext uri="{FF2B5EF4-FFF2-40B4-BE49-F238E27FC236}">
                <a16:creationId xmlns:a16="http://schemas.microsoft.com/office/drawing/2014/main" id="{CD4D965C-F7BE-4FB5-8ABE-635F6ECA5162}"/>
              </a:ext>
            </a:extLst>
          </p:cNvPr>
          <p:cNvSpPr txBox="1">
            <a:spLocks/>
          </p:cNvSpPr>
          <p:nvPr/>
        </p:nvSpPr>
        <p:spPr>
          <a:xfrm>
            <a:off x="241318" y="147413"/>
            <a:ext cx="9465390" cy="72786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pPr algn="l"/>
            <a:r>
              <a:rPr lang="fr-FR" dirty="0"/>
              <a:t>Le marché du neuf : Prévisions</a:t>
            </a:r>
          </a:p>
        </p:txBody>
      </p:sp>
      <p:pic>
        <p:nvPicPr>
          <p:cNvPr id="8" name="Image 7">
            <a:extLst>
              <a:ext uri="{FF2B5EF4-FFF2-40B4-BE49-F238E27FC236}">
                <a16:creationId xmlns:a16="http://schemas.microsoft.com/office/drawing/2014/main" id="{ADCE0CEE-5B9F-42FF-B99F-E686D7CCA49D}"/>
              </a:ext>
            </a:extLst>
          </p:cNvPr>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7691"/>
          <a:stretch/>
        </p:blipFill>
        <p:spPr bwMode="auto">
          <a:xfrm>
            <a:off x="2597426" y="2107812"/>
            <a:ext cx="6732103" cy="3589502"/>
          </a:xfrm>
          <a:prstGeom prst="rect">
            <a:avLst/>
          </a:prstGeom>
          <a:noFill/>
        </p:spPr>
      </p:pic>
    </p:spTree>
    <p:extLst>
      <p:ext uri="{BB962C8B-B14F-4D97-AF65-F5344CB8AC3E}">
        <p14:creationId xmlns:p14="http://schemas.microsoft.com/office/powerpoint/2010/main" val="4205677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909354" y="1564571"/>
            <a:ext cx="8373291" cy="2263097"/>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r>
              <a:rPr lang="fr-FR" sz="4400" dirty="0"/>
              <a:t>Le marché du neuf</a:t>
            </a:r>
          </a:p>
          <a:p>
            <a:r>
              <a:rPr lang="fr-FR" sz="4400" dirty="0"/>
              <a:t>2019</a:t>
            </a:r>
          </a:p>
          <a:p>
            <a:r>
              <a:rPr lang="fr-FR" sz="4400" dirty="0"/>
              <a:t>Europe et Monde</a:t>
            </a:r>
          </a:p>
        </p:txBody>
      </p:sp>
      <p:sp>
        <p:nvSpPr>
          <p:cNvPr id="3" name="Sous-titre 2"/>
          <p:cNvSpPr txBox="1">
            <a:spLocks/>
          </p:cNvSpPr>
          <p:nvPr/>
        </p:nvSpPr>
        <p:spPr bwMode="auto">
          <a:xfrm>
            <a:off x="5948103" y="4440062"/>
            <a:ext cx="4824536" cy="1008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2400" b="1" kern="1200">
                <a:solidFill>
                  <a:srgbClr val="E8147B"/>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914400" eaLnBrk="1" hangingPunct="1"/>
            <a:r>
              <a:rPr lang="fr-FR" altLang="fr-FR" dirty="0">
                <a:solidFill>
                  <a:srgbClr val="0067B8"/>
                </a:solidFill>
                <a:latin typeface="Calibri"/>
              </a:rPr>
              <a:t>Rudolph Ganzel</a:t>
            </a:r>
          </a:p>
        </p:txBody>
      </p:sp>
      <p:pic>
        <p:nvPicPr>
          <p:cNvPr id="5" name="Image 4">
            <a:extLst>
              <a:ext uri="{FF2B5EF4-FFF2-40B4-BE49-F238E27FC236}">
                <a16:creationId xmlns:a16="http://schemas.microsoft.com/office/drawing/2014/main" id="{8069C2E6-22C2-4D25-97C2-8D9331F60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91" y="1744682"/>
            <a:ext cx="3223500" cy="22630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 5">
            <a:extLst>
              <a:ext uri="{FF2B5EF4-FFF2-40B4-BE49-F238E27FC236}">
                <a16:creationId xmlns:a16="http://schemas.microsoft.com/office/drawing/2014/main" id="{5DE0080B-D6FA-4291-B1E1-F48D1918D620}"/>
              </a:ext>
            </a:extLst>
          </p:cNvPr>
          <p:cNvPicPr>
            <a:picLocks noChangeAspect="1"/>
          </p:cNvPicPr>
          <p:nvPr/>
        </p:nvPicPr>
        <p:blipFill rotWithShape="1">
          <a:blip r:embed="rId3">
            <a:extLst>
              <a:ext uri="{28A0092B-C50C-407E-A947-70E740481C1C}">
                <a14:useLocalDpi xmlns:a14="http://schemas.microsoft.com/office/drawing/2010/main" val="0"/>
              </a:ext>
            </a:extLst>
          </a:blip>
          <a:srcRect l="-908" t="-380" r="908" b="31159"/>
          <a:stretch/>
        </p:blipFill>
        <p:spPr>
          <a:xfrm>
            <a:off x="7400791" y="687599"/>
            <a:ext cx="5763708" cy="4017039"/>
          </a:xfrm>
          <a:prstGeom prst="rect">
            <a:avLst/>
          </a:prstGeom>
          <a:ln>
            <a:noFill/>
          </a:ln>
          <a:effectLst>
            <a:softEdge rad="112500"/>
          </a:effectLst>
        </p:spPr>
      </p:pic>
    </p:spTree>
    <p:extLst>
      <p:ext uri="{BB962C8B-B14F-4D97-AF65-F5344CB8AC3E}">
        <p14:creationId xmlns:p14="http://schemas.microsoft.com/office/powerpoint/2010/main" val="2394174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7252296" y="1749326"/>
            <a:ext cx="4673600" cy="1831689"/>
          </a:xfrm>
        </p:spPr>
        <p:txBody>
          <a:bodyPr/>
          <a:lstStyle/>
          <a:p>
            <a:r>
              <a:rPr lang="fr-FR" sz="2800" dirty="0">
                <a:solidFill>
                  <a:schemeClr val="tx1"/>
                </a:solidFill>
              </a:rPr>
              <a:t>Chaque mois, les commandes sont moins importantes qu’en 2018</a:t>
            </a:r>
            <a:endParaRPr lang="fr-FR" sz="2400" dirty="0">
              <a:solidFill>
                <a:schemeClr val="tx1"/>
              </a:solidFill>
            </a:endParaRPr>
          </a:p>
        </p:txBody>
      </p:sp>
      <p:sp>
        <p:nvSpPr>
          <p:cNvPr id="7" name="Titre 1"/>
          <p:cNvSpPr>
            <a:spLocks noGrp="1"/>
          </p:cNvSpPr>
          <p:nvPr>
            <p:ph type="title"/>
          </p:nvPr>
        </p:nvSpPr>
        <p:spPr>
          <a:xfrm>
            <a:off x="0" y="5133"/>
            <a:ext cx="8373291" cy="727869"/>
          </a:xfrm>
        </p:spPr>
        <p:txBody>
          <a:bodyPr/>
          <a:lstStyle/>
          <a:p>
            <a:r>
              <a:rPr lang="fr-FR" dirty="0"/>
              <a:t>- Europe : Le marché du neuf -</a:t>
            </a:r>
          </a:p>
        </p:txBody>
      </p:sp>
      <p:sp>
        <p:nvSpPr>
          <p:cNvPr id="8" name="Espace réservé du texte 2"/>
          <p:cNvSpPr txBox="1">
            <a:spLocks/>
          </p:cNvSpPr>
          <p:nvPr/>
        </p:nvSpPr>
        <p:spPr>
          <a:xfrm>
            <a:off x="242262" y="601310"/>
            <a:ext cx="8274721" cy="39040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En 2019, les commandes affichent des signes clairs d’affaiblissement en Europe…</a:t>
            </a:r>
          </a:p>
        </p:txBody>
      </p:sp>
      <p:sp>
        <p:nvSpPr>
          <p:cNvPr id="9" name="Espace réservé du texte 2"/>
          <p:cNvSpPr txBox="1">
            <a:spLocks/>
          </p:cNvSpPr>
          <p:nvPr/>
        </p:nvSpPr>
        <p:spPr>
          <a:xfrm>
            <a:off x="7252296" y="3581016"/>
            <a:ext cx="4673600" cy="2519534"/>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2"/>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2"/>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spcBef>
                <a:spcPts val="0"/>
              </a:spcBef>
            </a:pPr>
            <a:r>
              <a:rPr lang="fr-FR" sz="2800" dirty="0">
                <a:solidFill>
                  <a:schemeClr val="tx1"/>
                </a:solidFill>
              </a:rPr>
              <a:t>Le cumul annuel à août 2019 (326 000 unités environ) indique un repli des commandes de </a:t>
            </a:r>
          </a:p>
          <a:p>
            <a:pPr marL="263525" indent="0">
              <a:spcBef>
                <a:spcPts val="0"/>
              </a:spcBef>
              <a:buNone/>
            </a:pPr>
            <a:r>
              <a:rPr lang="fr-FR" sz="2800" dirty="0">
                <a:solidFill>
                  <a:schemeClr val="tx1"/>
                </a:solidFill>
              </a:rPr>
              <a:t>-8% par rapport à 2018.</a:t>
            </a:r>
            <a:endParaRPr lang="fr-FR" sz="2400" dirty="0">
              <a:solidFill>
                <a:schemeClr val="tx1"/>
              </a:solidFill>
            </a:endParaRPr>
          </a:p>
        </p:txBody>
      </p:sp>
      <p:pic>
        <p:nvPicPr>
          <p:cNvPr id="4" name="Image 3">
            <a:extLst>
              <a:ext uri="{FF2B5EF4-FFF2-40B4-BE49-F238E27FC236}">
                <a16:creationId xmlns:a16="http://schemas.microsoft.com/office/drawing/2014/main" id="{240AFBE4-27F4-4F02-93D7-2BD29DD5BCBF}"/>
              </a:ext>
            </a:extLst>
          </p:cNvPr>
          <p:cNvPicPr>
            <a:picLocks noChangeAspect="1"/>
          </p:cNvPicPr>
          <p:nvPr/>
        </p:nvPicPr>
        <p:blipFill>
          <a:blip r:embed="rId3"/>
          <a:stretch>
            <a:fillRect/>
          </a:stretch>
        </p:blipFill>
        <p:spPr>
          <a:xfrm>
            <a:off x="242262" y="1505624"/>
            <a:ext cx="7010034" cy="4751066"/>
          </a:xfrm>
          <a:prstGeom prst="rect">
            <a:avLst/>
          </a:prstGeom>
        </p:spPr>
      </p:pic>
    </p:spTree>
    <p:extLst>
      <p:ext uri="{BB962C8B-B14F-4D97-AF65-F5344CB8AC3E}">
        <p14:creationId xmlns:p14="http://schemas.microsoft.com/office/powerpoint/2010/main" val="760967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7040274" y="1329179"/>
            <a:ext cx="4870274" cy="4491113"/>
          </a:xfrm>
        </p:spPr>
        <p:txBody>
          <a:bodyPr/>
          <a:lstStyle/>
          <a:p>
            <a:r>
              <a:rPr lang="fr-FR" sz="2400" dirty="0">
                <a:solidFill>
                  <a:schemeClr val="tx1"/>
                </a:solidFill>
              </a:rPr>
              <a:t>L’Europe de L’Ouest concerne un peu plus de 80% des unités livrées	      (Europe de l’Est : 20%) </a:t>
            </a:r>
          </a:p>
          <a:p>
            <a:r>
              <a:rPr lang="fr-FR" sz="2400" dirty="0">
                <a:solidFill>
                  <a:schemeClr val="tx1"/>
                </a:solidFill>
              </a:rPr>
              <a:t>Si la fin 2019 se passe comme la fin 2018, les livraisons en 2019 devraient atteindre les 530 000 unités (+4% par rapport à 2018).</a:t>
            </a:r>
          </a:p>
          <a:p>
            <a:r>
              <a:rPr lang="fr-FR" sz="2400" dirty="0">
                <a:solidFill>
                  <a:schemeClr val="tx1"/>
                </a:solidFill>
              </a:rPr>
              <a:t>La croissance est en train de se retourner</a:t>
            </a:r>
          </a:p>
          <a:p>
            <a:endParaRPr lang="fr-FR" sz="1400" dirty="0">
              <a:solidFill>
                <a:schemeClr val="tx1"/>
              </a:solidFill>
            </a:endParaRPr>
          </a:p>
        </p:txBody>
      </p:sp>
      <p:sp>
        <p:nvSpPr>
          <p:cNvPr id="6" name="Titre 1"/>
          <p:cNvSpPr>
            <a:spLocks noGrp="1"/>
          </p:cNvSpPr>
          <p:nvPr>
            <p:ph type="title"/>
          </p:nvPr>
        </p:nvSpPr>
        <p:spPr>
          <a:xfrm>
            <a:off x="0" y="5133"/>
            <a:ext cx="8373291" cy="727869"/>
          </a:xfrm>
        </p:spPr>
        <p:txBody>
          <a:bodyPr/>
          <a:lstStyle/>
          <a:p>
            <a:r>
              <a:rPr lang="fr-FR" dirty="0"/>
              <a:t>- Europe : Le marché du neuf -</a:t>
            </a:r>
          </a:p>
        </p:txBody>
      </p:sp>
      <p:sp>
        <p:nvSpPr>
          <p:cNvPr id="7" name="Espace réservé du texte 2"/>
          <p:cNvSpPr txBox="1">
            <a:spLocks/>
          </p:cNvSpPr>
          <p:nvPr/>
        </p:nvSpPr>
        <p:spPr>
          <a:xfrm>
            <a:off x="242263" y="601310"/>
            <a:ext cx="6866105" cy="798148"/>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…Pourtant le marché est encore en hausse en termes de livraisons</a:t>
            </a:r>
          </a:p>
        </p:txBody>
      </p:sp>
      <p:sp>
        <p:nvSpPr>
          <p:cNvPr id="8" name="Espace réservé du texte 2"/>
          <p:cNvSpPr txBox="1">
            <a:spLocks/>
          </p:cNvSpPr>
          <p:nvPr/>
        </p:nvSpPr>
        <p:spPr>
          <a:xfrm>
            <a:off x="3731619" y="5958442"/>
            <a:ext cx="6753497" cy="894425"/>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fr-FR" sz="1800" b="1" i="1" dirty="0">
                <a:solidFill>
                  <a:schemeClr val="tx1"/>
                </a:solidFill>
              </a:rPr>
              <a:t>* E2019 : Estimation des commandes pour l’année 2019 : Ensemble des deux premiers trimestres de 2019 complété des deux derniers trimestres de 2018. </a:t>
            </a:r>
            <a:endParaRPr lang="fr-FR" sz="2000" b="1" i="1" dirty="0">
              <a:solidFill>
                <a:schemeClr val="tx1"/>
              </a:solidFill>
            </a:endParaRPr>
          </a:p>
          <a:p>
            <a:pPr marL="0" indent="0">
              <a:buFontTx/>
              <a:buNone/>
            </a:pPr>
            <a:endParaRPr lang="fr-FR" sz="1400" dirty="0">
              <a:solidFill>
                <a:schemeClr val="tx1"/>
              </a:solidFill>
            </a:endParaRPr>
          </a:p>
        </p:txBody>
      </p:sp>
      <p:pic>
        <p:nvPicPr>
          <p:cNvPr id="2" name="Image 1">
            <a:extLst>
              <a:ext uri="{FF2B5EF4-FFF2-40B4-BE49-F238E27FC236}">
                <a16:creationId xmlns:a16="http://schemas.microsoft.com/office/drawing/2014/main" id="{E9844B86-0703-4E4B-975A-7648639E9B89}"/>
              </a:ext>
            </a:extLst>
          </p:cNvPr>
          <p:cNvPicPr>
            <a:picLocks noChangeAspect="1"/>
          </p:cNvPicPr>
          <p:nvPr/>
        </p:nvPicPr>
        <p:blipFill>
          <a:blip r:embed="rId4"/>
          <a:stretch>
            <a:fillRect/>
          </a:stretch>
        </p:blipFill>
        <p:spPr>
          <a:xfrm>
            <a:off x="213358" y="1399774"/>
            <a:ext cx="6895010" cy="4491113"/>
          </a:xfrm>
          <a:prstGeom prst="rect">
            <a:avLst/>
          </a:prstGeom>
        </p:spPr>
      </p:pic>
    </p:spTree>
    <p:extLst>
      <p:ext uri="{BB962C8B-B14F-4D97-AF65-F5344CB8AC3E}">
        <p14:creationId xmlns:p14="http://schemas.microsoft.com/office/powerpoint/2010/main" val="1304550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0" y="4187688"/>
            <a:ext cx="5408023" cy="2670311"/>
          </a:xfrm>
        </p:spPr>
        <p:txBody>
          <a:bodyPr/>
          <a:lstStyle/>
          <a:p>
            <a:r>
              <a:rPr lang="fr-FR" sz="1800" dirty="0">
                <a:solidFill>
                  <a:schemeClr val="tx1"/>
                </a:solidFill>
              </a:rPr>
              <a:t>La tendance est partout à la hausse depuis 2013. </a:t>
            </a:r>
          </a:p>
          <a:p>
            <a:r>
              <a:rPr lang="fr-FR" sz="1800" dirty="0">
                <a:solidFill>
                  <a:schemeClr val="tx1"/>
                </a:solidFill>
              </a:rPr>
              <a:t>Allemagne : premier marché européen (environ 105 000 unités livrées en 2018).</a:t>
            </a:r>
          </a:p>
          <a:p>
            <a:r>
              <a:rPr lang="fr-FR" sz="1800" dirty="0">
                <a:solidFill>
                  <a:schemeClr val="tx1"/>
                </a:solidFill>
              </a:rPr>
              <a:t>En 2018, le niveau des livraisons italiennes reste au-dessus de celui du Royaume-Uni.</a:t>
            </a:r>
            <a:endParaRPr lang="fr-FR" sz="2400" dirty="0">
              <a:solidFill>
                <a:schemeClr val="tx1"/>
              </a:solidFill>
            </a:endParaRPr>
          </a:p>
          <a:p>
            <a:endParaRPr lang="fr-FR" sz="2000" dirty="0">
              <a:solidFill>
                <a:schemeClr val="tx1"/>
              </a:solidFill>
            </a:endParaRPr>
          </a:p>
          <a:p>
            <a:pPr marL="0" indent="0">
              <a:buNone/>
            </a:pPr>
            <a:endParaRPr lang="fr-FR" sz="1400" dirty="0">
              <a:solidFill>
                <a:schemeClr val="tx1"/>
              </a:solidFill>
            </a:endParaRPr>
          </a:p>
        </p:txBody>
      </p:sp>
      <p:sp>
        <p:nvSpPr>
          <p:cNvPr id="7" name="Espace réservé du texte 2"/>
          <p:cNvSpPr txBox="1">
            <a:spLocks/>
          </p:cNvSpPr>
          <p:nvPr/>
        </p:nvSpPr>
        <p:spPr>
          <a:xfrm>
            <a:off x="6096000" y="4479409"/>
            <a:ext cx="5408023" cy="2013502"/>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1800" dirty="0">
                <a:solidFill>
                  <a:schemeClr val="tx1"/>
                </a:solidFill>
              </a:rPr>
              <a:t>La Russie a vu son marché s’effondrer pendant la crise de 2009. Il semble être en redressement depuis 2015.</a:t>
            </a:r>
          </a:p>
          <a:p>
            <a:r>
              <a:rPr lang="fr-FR" sz="1800" dirty="0">
                <a:solidFill>
                  <a:schemeClr val="tx1"/>
                </a:solidFill>
              </a:rPr>
              <a:t> La Pologne et la </a:t>
            </a:r>
            <a:r>
              <a:rPr lang="fr-FR" sz="1800" dirty="0" err="1">
                <a:solidFill>
                  <a:schemeClr val="tx1"/>
                </a:solidFill>
              </a:rPr>
              <a:t>Rép</a:t>
            </a:r>
            <a:r>
              <a:rPr lang="fr-FR" sz="1800" dirty="0">
                <a:solidFill>
                  <a:schemeClr val="tx1"/>
                </a:solidFill>
              </a:rPr>
              <a:t>. Tchèque dépassent leurs niveaux de commandes d’</a:t>
            </a:r>
            <a:r>
              <a:rPr lang="fr-FR" sz="1800" dirty="0" err="1">
                <a:solidFill>
                  <a:schemeClr val="tx1"/>
                </a:solidFill>
              </a:rPr>
              <a:t>avant-crise</a:t>
            </a:r>
            <a:r>
              <a:rPr lang="fr-FR" sz="1800" dirty="0">
                <a:solidFill>
                  <a:schemeClr val="tx1"/>
                </a:solidFill>
              </a:rPr>
              <a:t> (resp. 26 000 et 11 000 unités).</a:t>
            </a:r>
            <a:endParaRPr lang="fr-FR" sz="1400" dirty="0">
              <a:solidFill>
                <a:schemeClr val="tx1"/>
              </a:solidFill>
            </a:endParaRPr>
          </a:p>
        </p:txBody>
      </p:sp>
      <p:sp>
        <p:nvSpPr>
          <p:cNvPr id="8" name="Titre 1"/>
          <p:cNvSpPr>
            <a:spLocks noGrp="1"/>
          </p:cNvSpPr>
          <p:nvPr>
            <p:ph type="title"/>
          </p:nvPr>
        </p:nvSpPr>
        <p:spPr>
          <a:xfrm>
            <a:off x="0" y="0"/>
            <a:ext cx="8373291" cy="727869"/>
          </a:xfrm>
        </p:spPr>
        <p:txBody>
          <a:bodyPr/>
          <a:lstStyle/>
          <a:p>
            <a:r>
              <a:rPr lang="fr-FR" dirty="0"/>
              <a:t>- Europe : Le marché du neuf -</a:t>
            </a:r>
          </a:p>
        </p:txBody>
      </p:sp>
      <p:sp>
        <p:nvSpPr>
          <p:cNvPr id="9" name="Espace réservé du texte 2"/>
          <p:cNvSpPr txBox="1">
            <a:spLocks/>
          </p:cNvSpPr>
          <p:nvPr/>
        </p:nvSpPr>
        <p:spPr>
          <a:xfrm>
            <a:off x="242262" y="601310"/>
            <a:ext cx="7451761" cy="39040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Les plus gros marchés d’Europe</a:t>
            </a:r>
          </a:p>
        </p:txBody>
      </p:sp>
      <p:pic>
        <p:nvPicPr>
          <p:cNvPr id="5" name="Image 4">
            <a:extLst>
              <a:ext uri="{FF2B5EF4-FFF2-40B4-BE49-F238E27FC236}">
                <a16:creationId xmlns:a16="http://schemas.microsoft.com/office/drawing/2014/main" id="{1DB69A64-B2E6-48E3-8A4E-193F559189E6}"/>
              </a:ext>
            </a:extLst>
          </p:cNvPr>
          <p:cNvPicPr>
            <a:picLocks noChangeAspect="1"/>
          </p:cNvPicPr>
          <p:nvPr/>
        </p:nvPicPr>
        <p:blipFill>
          <a:blip r:embed="rId4"/>
          <a:stretch>
            <a:fillRect/>
          </a:stretch>
        </p:blipFill>
        <p:spPr>
          <a:xfrm>
            <a:off x="121130" y="1066454"/>
            <a:ext cx="5165761" cy="3121234"/>
          </a:xfrm>
          <a:prstGeom prst="rect">
            <a:avLst/>
          </a:prstGeom>
        </p:spPr>
      </p:pic>
      <p:pic>
        <p:nvPicPr>
          <p:cNvPr id="10" name="Image 9">
            <a:extLst>
              <a:ext uri="{FF2B5EF4-FFF2-40B4-BE49-F238E27FC236}">
                <a16:creationId xmlns:a16="http://schemas.microsoft.com/office/drawing/2014/main" id="{FC050EDA-908B-4D40-9EE0-F5955480FB5F}"/>
              </a:ext>
            </a:extLst>
          </p:cNvPr>
          <p:cNvPicPr>
            <a:picLocks noChangeAspect="1"/>
          </p:cNvPicPr>
          <p:nvPr/>
        </p:nvPicPr>
        <p:blipFill>
          <a:blip r:embed="rId5"/>
          <a:stretch>
            <a:fillRect/>
          </a:stretch>
        </p:blipFill>
        <p:spPr>
          <a:xfrm>
            <a:off x="6338263" y="1329179"/>
            <a:ext cx="5165760" cy="3097036"/>
          </a:xfrm>
          <a:prstGeom prst="rect">
            <a:avLst/>
          </a:prstGeom>
        </p:spPr>
      </p:pic>
    </p:spTree>
    <p:extLst>
      <p:ext uri="{BB962C8B-B14F-4D97-AF65-F5344CB8AC3E}">
        <p14:creationId xmlns:p14="http://schemas.microsoft.com/office/powerpoint/2010/main" val="443531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1" y="4885507"/>
            <a:ext cx="6043745" cy="1512432"/>
          </a:xfrm>
        </p:spPr>
        <p:txBody>
          <a:bodyPr/>
          <a:lstStyle/>
          <a:p>
            <a:r>
              <a:rPr lang="fr-FR" sz="1800" dirty="0">
                <a:solidFill>
                  <a:schemeClr val="tx1"/>
                </a:solidFill>
              </a:rPr>
              <a:t>Depuis 2009, l’écart s’accentue entre les commandes de magasiniers et de porte-à-faux en Europe de l’Ouest.</a:t>
            </a:r>
          </a:p>
          <a:p>
            <a:pPr marL="0" indent="0">
              <a:buNone/>
            </a:pPr>
            <a:r>
              <a:rPr lang="fr-FR" sz="1800" dirty="0">
                <a:solidFill>
                  <a:schemeClr val="tx1"/>
                </a:solidFill>
              </a:rPr>
              <a:t>Le ratio magasiniers/porte-à-faux passe de 1,9 à 2,1.</a:t>
            </a:r>
            <a:endParaRPr lang="fr-FR" sz="1400" dirty="0">
              <a:solidFill>
                <a:schemeClr val="tx1"/>
              </a:solidFill>
            </a:endParaRPr>
          </a:p>
          <a:p>
            <a:pPr marL="0" indent="0">
              <a:buNone/>
            </a:pPr>
            <a:endParaRPr lang="fr-FR" sz="1100" dirty="0">
              <a:solidFill>
                <a:schemeClr val="tx1"/>
              </a:solidFill>
            </a:endParaRPr>
          </a:p>
        </p:txBody>
      </p:sp>
      <p:sp>
        <p:nvSpPr>
          <p:cNvPr id="7" name="Espace réservé du texte 2"/>
          <p:cNvSpPr txBox="1">
            <a:spLocks/>
          </p:cNvSpPr>
          <p:nvPr/>
        </p:nvSpPr>
        <p:spPr>
          <a:xfrm>
            <a:off x="6148255" y="4885506"/>
            <a:ext cx="6078581" cy="1512432"/>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1800" dirty="0">
                <a:solidFill>
                  <a:schemeClr val="tx1"/>
                </a:solidFill>
              </a:rPr>
              <a:t>Après une chute en 2009, le niveau des commandes de chariots en porte-à-faux passe en dessous de celui des chariots magasiniers.</a:t>
            </a:r>
            <a:endParaRPr lang="fr-FR" sz="1400" dirty="0">
              <a:solidFill>
                <a:schemeClr val="tx1"/>
              </a:solidFill>
            </a:endParaRPr>
          </a:p>
          <a:p>
            <a:pPr marL="0" indent="0">
              <a:buNone/>
            </a:pPr>
            <a:r>
              <a:rPr lang="fr-FR" sz="1800" dirty="0">
                <a:solidFill>
                  <a:schemeClr val="tx1"/>
                </a:solidFill>
              </a:rPr>
              <a:t>Le ratio magasiniers/porte-à-faux reste à 1,6.</a:t>
            </a:r>
            <a:endParaRPr lang="fr-FR" sz="1400" dirty="0">
              <a:solidFill>
                <a:schemeClr val="tx1"/>
              </a:solidFill>
            </a:endParaRPr>
          </a:p>
          <a:p>
            <a:endParaRPr lang="fr-FR" sz="1800" dirty="0">
              <a:solidFill>
                <a:schemeClr val="tx1"/>
              </a:solidFill>
            </a:endParaRPr>
          </a:p>
          <a:p>
            <a:pPr marL="0" indent="0">
              <a:buFontTx/>
              <a:buNone/>
            </a:pPr>
            <a:endParaRPr lang="fr-FR" sz="1200" dirty="0">
              <a:solidFill>
                <a:schemeClr val="tx1"/>
              </a:solidFill>
            </a:endParaRPr>
          </a:p>
        </p:txBody>
      </p:sp>
      <p:sp>
        <p:nvSpPr>
          <p:cNvPr id="8" name="Titre 1"/>
          <p:cNvSpPr>
            <a:spLocks noGrp="1"/>
          </p:cNvSpPr>
          <p:nvPr>
            <p:ph type="title"/>
          </p:nvPr>
        </p:nvSpPr>
        <p:spPr>
          <a:xfrm>
            <a:off x="0" y="5133"/>
            <a:ext cx="8373291" cy="727869"/>
          </a:xfrm>
        </p:spPr>
        <p:txBody>
          <a:bodyPr/>
          <a:lstStyle/>
          <a:p>
            <a:r>
              <a:rPr lang="fr-FR" dirty="0"/>
              <a:t>- Europe : Le marché du neuf -</a:t>
            </a:r>
          </a:p>
        </p:txBody>
      </p:sp>
      <p:sp>
        <p:nvSpPr>
          <p:cNvPr id="9" name="Espace réservé du texte 2"/>
          <p:cNvSpPr txBox="1">
            <a:spLocks/>
          </p:cNvSpPr>
          <p:nvPr/>
        </p:nvSpPr>
        <p:spPr>
          <a:xfrm>
            <a:off x="242262" y="601310"/>
            <a:ext cx="8418411" cy="771865"/>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En Europe, la croissance du marché des commandes profite davantage aux magasiniers.</a:t>
            </a:r>
          </a:p>
        </p:txBody>
      </p:sp>
      <p:pic>
        <p:nvPicPr>
          <p:cNvPr id="2" name="Image 1">
            <a:extLst>
              <a:ext uri="{FF2B5EF4-FFF2-40B4-BE49-F238E27FC236}">
                <a16:creationId xmlns:a16="http://schemas.microsoft.com/office/drawing/2014/main" id="{5953F2A7-E5F4-419B-88E0-6644ADADEF16}"/>
              </a:ext>
            </a:extLst>
          </p:cNvPr>
          <p:cNvPicPr>
            <a:picLocks noChangeAspect="1"/>
          </p:cNvPicPr>
          <p:nvPr/>
        </p:nvPicPr>
        <p:blipFill>
          <a:blip r:embed="rId4"/>
          <a:stretch>
            <a:fillRect/>
          </a:stretch>
        </p:blipFill>
        <p:spPr>
          <a:xfrm>
            <a:off x="229620" y="1387666"/>
            <a:ext cx="5782512" cy="3483348"/>
          </a:xfrm>
          <a:prstGeom prst="rect">
            <a:avLst/>
          </a:prstGeom>
        </p:spPr>
      </p:pic>
      <p:pic>
        <p:nvPicPr>
          <p:cNvPr id="4" name="Image 3">
            <a:extLst>
              <a:ext uri="{FF2B5EF4-FFF2-40B4-BE49-F238E27FC236}">
                <a16:creationId xmlns:a16="http://schemas.microsoft.com/office/drawing/2014/main" id="{34B64307-6E66-4C60-8DFB-622B6F90E62D}"/>
              </a:ext>
            </a:extLst>
          </p:cNvPr>
          <p:cNvPicPr>
            <a:picLocks noChangeAspect="1"/>
          </p:cNvPicPr>
          <p:nvPr/>
        </p:nvPicPr>
        <p:blipFill>
          <a:blip r:embed="rId5"/>
          <a:stretch>
            <a:fillRect/>
          </a:stretch>
        </p:blipFill>
        <p:spPr>
          <a:xfrm>
            <a:off x="6192606" y="1402158"/>
            <a:ext cx="5769774" cy="3483348"/>
          </a:xfrm>
          <a:prstGeom prst="rect">
            <a:avLst/>
          </a:prstGeom>
        </p:spPr>
      </p:pic>
    </p:spTree>
    <p:extLst>
      <p:ext uri="{BB962C8B-B14F-4D97-AF65-F5344CB8AC3E}">
        <p14:creationId xmlns:p14="http://schemas.microsoft.com/office/powerpoint/2010/main" val="1695608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0" y="4510759"/>
            <a:ext cx="6096000" cy="1821205"/>
          </a:xfrm>
        </p:spPr>
        <p:txBody>
          <a:bodyPr/>
          <a:lstStyle/>
          <a:p>
            <a:r>
              <a:rPr lang="fr-FR" sz="1800" b="1" dirty="0">
                <a:solidFill>
                  <a:schemeClr val="tx1"/>
                </a:solidFill>
              </a:rPr>
              <a:t>A l’Ouest, la transition énergétique est à l’œuvre.</a:t>
            </a:r>
            <a:r>
              <a:rPr lang="fr-FR" sz="1800" dirty="0">
                <a:solidFill>
                  <a:schemeClr val="tx1"/>
                </a:solidFill>
              </a:rPr>
              <a:t> Depuis 2013, les chariots électriques en porte-à-faux prennent progressivement le pas sur les thermiques.         </a:t>
            </a:r>
          </a:p>
          <a:p>
            <a:pPr marL="0" indent="0">
              <a:spcBef>
                <a:spcPts val="600"/>
              </a:spcBef>
              <a:buNone/>
            </a:pPr>
            <a:r>
              <a:rPr lang="fr-FR" sz="1800" dirty="0">
                <a:solidFill>
                  <a:schemeClr val="tx1"/>
                </a:solidFill>
              </a:rPr>
              <a:t>Le ratio thermiques/électriques reste à 0,7</a:t>
            </a:r>
            <a:endParaRPr lang="fr-FR" dirty="0">
              <a:solidFill>
                <a:schemeClr val="tx1"/>
              </a:solidFill>
            </a:endParaRPr>
          </a:p>
          <a:p>
            <a:pPr marL="0" indent="0">
              <a:buNone/>
            </a:pPr>
            <a:r>
              <a:rPr lang="fr-FR" sz="1100" dirty="0">
                <a:solidFill>
                  <a:schemeClr val="tx1"/>
                </a:solidFill>
              </a:rPr>
              <a:t>	</a:t>
            </a:r>
          </a:p>
        </p:txBody>
      </p:sp>
      <p:sp>
        <p:nvSpPr>
          <p:cNvPr id="7" name="Espace réservé du texte 2"/>
          <p:cNvSpPr txBox="1">
            <a:spLocks/>
          </p:cNvSpPr>
          <p:nvPr/>
        </p:nvSpPr>
        <p:spPr>
          <a:xfrm>
            <a:off x="6096000" y="4510757"/>
            <a:ext cx="5875606" cy="212517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1800" b="1" dirty="0">
                <a:solidFill>
                  <a:schemeClr val="tx1"/>
                </a:solidFill>
              </a:rPr>
              <a:t>A l’Est, un changement structurel s’est opéré. </a:t>
            </a:r>
            <a:r>
              <a:rPr lang="fr-FR" sz="1800" dirty="0">
                <a:solidFill>
                  <a:schemeClr val="tx1"/>
                </a:solidFill>
              </a:rPr>
              <a:t>En 2009, le niveau des commandes de chariots thermiques s’est effondré. Il se situe maintenant juste au-dessus de celui des porte-à-faux électriques, à peu près stable.	</a:t>
            </a:r>
          </a:p>
          <a:p>
            <a:pPr marL="0" indent="0">
              <a:spcBef>
                <a:spcPts val="600"/>
              </a:spcBef>
              <a:buNone/>
            </a:pPr>
            <a:r>
              <a:rPr lang="fr-FR" sz="1800" dirty="0">
                <a:solidFill>
                  <a:schemeClr val="tx1"/>
                </a:solidFill>
              </a:rPr>
              <a:t>Le ratio thermiques/électriques passe de 1,4 à 1,5</a:t>
            </a:r>
            <a:endParaRPr lang="fr-FR" dirty="0">
              <a:solidFill>
                <a:schemeClr val="tx1"/>
              </a:solidFill>
            </a:endParaRPr>
          </a:p>
          <a:p>
            <a:pPr marL="0" indent="0">
              <a:buFontTx/>
              <a:buNone/>
            </a:pPr>
            <a:endParaRPr lang="fr-FR" sz="1200" dirty="0">
              <a:solidFill>
                <a:schemeClr val="tx1"/>
              </a:solidFill>
            </a:endParaRPr>
          </a:p>
        </p:txBody>
      </p:sp>
      <p:sp>
        <p:nvSpPr>
          <p:cNvPr id="8" name="Titre 1"/>
          <p:cNvSpPr>
            <a:spLocks noGrp="1"/>
          </p:cNvSpPr>
          <p:nvPr>
            <p:ph type="title"/>
          </p:nvPr>
        </p:nvSpPr>
        <p:spPr>
          <a:xfrm>
            <a:off x="0" y="5133"/>
            <a:ext cx="8373291" cy="727869"/>
          </a:xfrm>
        </p:spPr>
        <p:txBody>
          <a:bodyPr/>
          <a:lstStyle/>
          <a:p>
            <a:r>
              <a:rPr lang="fr-FR" dirty="0"/>
              <a:t>- Europe : Le marché du neuf -</a:t>
            </a:r>
          </a:p>
        </p:txBody>
      </p:sp>
      <p:sp>
        <p:nvSpPr>
          <p:cNvPr id="9" name="Espace réservé du texte 2"/>
          <p:cNvSpPr txBox="1">
            <a:spLocks/>
          </p:cNvSpPr>
          <p:nvPr/>
        </p:nvSpPr>
        <p:spPr>
          <a:xfrm>
            <a:off x="242263" y="601310"/>
            <a:ext cx="8131028" cy="776599"/>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La part des chariots thermiques diminue dans les commandes de chariots en porte-à-faux.</a:t>
            </a:r>
          </a:p>
        </p:txBody>
      </p:sp>
      <p:pic>
        <p:nvPicPr>
          <p:cNvPr id="2" name="Image 1">
            <a:extLst>
              <a:ext uri="{FF2B5EF4-FFF2-40B4-BE49-F238E27FC236}">
                <a16:creationId xmlns:a16="http://schemas.microsoft.com/office/drawing/2014/main" id="{C0D96F12-C0C2-44F8-8281-67D35AAE1BD7}"/>
              </a:ext>
            </a:extLst>
          </p:cNvPr>
          <p:cNvPicPr>
            <a:picLocks noChangeAspect="1"/>
          </p:cNvPicPr>
          <p:nvPr/>
        </p:nvPicPr>
        <p:blipFill>
          <a:blip r:embed="rId4"/>
          <a:stretch>
            <a:fillRect/>
          </a:stretch>
        </p:blipFill>
        <p:spPr>
          <a:xfrm>
            <a:off x="439212" y="1402157"/>
            <a:ext cx="5260799" cy="3117612"/>
          </a:xfrm>
          <a:prstGeom prst="rect">
            <a:avLst/>
          </a:prstGeom>
        </p:spPr>
      </p:pic>
      <p:pic>
        <p:nvPicPr>
          <p:cNvPr id="4" name="Image 3">
            <a:extLst>
              <a:ext uri="{FF2B5EF4-FFF2-40B4-BE49-F238E27FC236}">
                <a16:creationId xmlns:a16="http://schemas.microsoft.com/office/drawing/2014/main" id="{E1C4AD43-BB7E-4AF8-BC3E-D48EAF7B650D}"/>
              </a:ext>
            </a:extLst>
          </p:cNvPr>
          <p:cNvPicPr>
            <a:picLocks noChangeAspect="1"/>
          </p:cNvPicPr>
          <p:nvPr/>
        </p:nvPicPr>
        <p:blipFill>
          <a:blip r:embed="rId5"/>
          <a:stretch>
            <a:fillRect/>
          </a:stretch>
        </p:blipFill>
        <p:spPr>
          <a:xfrm>
            <a:off x="6549983" y="1417903"/>
            <a:ext cx="5260799" cy="3086120"/>
          </a:xfrm>
          <a:prstGeom prst="rect">
            <a:avLst/>
          </a:prstGeom>
        </p:spPr>
      </p:pic>
    </p:spTree>
    <p:extLst>
      <p:ext uri="{BB962C8B-B14F-4D97-AF65-F5344CB8AC3E}">
        <p14:creationId xmlns:p14="http://schemas.microsoft.com/office/powerpoint/2010/main" val="3179100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2">
            <a:extLst>
              <a:ext uri="{FF2B5EF4-FFF2-40B4-BE49-F238E27FC236}">
                <a16:creationId xmlns:a16="http://schemas.microsoft.com/office/drawing/2014/main" id="{ADA6D248-49CC-4D9D-AA0D-CC162D860814}"/>
              </a:ext>
            </a:extLst>
          </p:cNvPr>
          <p:cNvSpPr txBox="1">
            <a:spLocks/>
          </p:cNvSpPr>
          <p:nvPr/>
        </p:nvSpPr>
        <p:spPr>
          <a:xfrm>
            <a:off x="1815715" y="1570303"/>
            <a:ext cx="8434944" cy="834899"/>
          </a:xfr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Clr>
                <a:srgbClr val="A3DAD1">
                  <a:lumMod val="60000"/>
                  <a:lumOff val="40000"/>
                </a:srgbClr>
              </a:buClr>
            </a:pPr>
            <a:r>
              <a:rPr lang="fr-FR" sz="2800" dirty="0">
                <a:solidFill>
                  <a:prstClr val="black"/>
                </a:solidFill>
              </a:rPr>
              <a:t>Les cinq plus grands marchés mondiaux</a:t>
            </a:r>
          </a:p>
          <a:p>
            <a:pPr>
              <a:buClr>
                <a:srgbClr val="A3DAD1">
                  <a:lumMod val="60000"/>
                  <a:lumOff val="40000"/>
                </a:srgbClr>
              </a:buClr>
            </a:pPr>
            <a:r>
              <a:rPr lang="fr-FR" sz="2800" i="1" dirty="0">
                <a:solidFill>
                  <a:prstClr val="black"/>
                </a:solidFill>
              </a:rPr>
              <a:t>(cumul des commandes de janvier à août 2019)</a:t>
            </a:r>
          </a:p>
          <a:p>
            <a:pPr marL="1263650" lvl="4">
              <a:buClr>
                <a:srgbClr val="A3DAD1">
                  <a:lumMod val="60000"/>
                  <a:lumOff val="40000"/>
                </a:srgbClr>
              </a:buClr>
            </a:pPr>
            <a:r>
              <a:rPr lang="fr-FR" sz="2800" dirty="0">
                <a:solidFill>
                  <a:prstClr val="black"/>
                </a:solidFill>
              </a:rPr>
              <a:t>	</a:t>
            </a:r>
          </a:p>
          <a:p>
            <a:endParaRPr lang="fr-FR" dirty="0"/>
          </a:p>
        </p:txBody>
      </p:sp>
      <p:pic>
        <p:nvPicPr>
          <p:cNvPr id="12" name="Image 11">
            <a:extLst>
              <a:ext uri="{FF2B5EF4-FFF2-40B4-BE49-F238E27FC236}">
                <a16:creationId xmlns:a16="http://schemas.microsoft.com/office/drawing/2014/main" id="{B58A1D70-8E10-4376-B229-6DC410BEA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18" y="4101090"/>
            <a:ext cx="811667" cy="549718"/>
          </a:xfrm>
          <a:prstGeom prst="rect">
            <a:avLst/>
          </a:prstGeom>
          <a:ln>
            <a:solidFill>
              <a:schemeClr val="tx1"/>
            </a:solidFill>
          </a:ln>
        </p:spPr>
      </p:pic>
      <p:pic>
        <p:nvPicPr>
          <p:cNvPr id="14" name="Image 13">
            <a:extLst>
              <a:ext uri="{FF2B5EF4-FFF2-40B4-BE49-F238E27FC236}">
                <a16:creationId xmlns:a16="http://schemas.microsoft.com/office/drawing/2014/main" id="{C974D1C9-9E15-471A-AB63-095E3261F4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318" y="5483943"/>
            <a:ext cx="811667" cy="549718"/>
          </a:xfrm>
          <a:prstGeom prst="rect">
            <a:avLst/>
          </a:prstGeom>
          <a:ln>
            <a:solidFill>
              <a:schemeClr val="tx1"/>
            </a:solidFill>
          </a:ln>
        </p:spPr>
      </p:pic>
      <p:pic>
        <p:nvPicPr>
          <p:cNvPr id="15" name="Image 14">
            <a:extLst>
              <a:ext uri="{FF2B5EF4-FFF2-40B4-BE49-F238E27FC236}">
                <a16:creationId xmlns:a16="http://schemas.microsoft.com/office/drawing/2014/main" id="{6420F79A-07DB-4B6C-8791-B77F19CBB7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319" y="3412822"/>
            <a:ext cx="811667" cy="552684"/>
          </a:xfrm>
          <a:prstGeom prst="rect">
            <a:avLst/>
          </a:prstGeom>
          <a:ln>
            <a:solidFill>
              <a:schemeClr val="tx1"/>
            </a:solidFill>
          </a:ln>
        </p:spPr>
      </p:pic>
      <p:pic>
        <p:nvPicPr>
          <p:cNvPr id="16" name="Image 15">
            <a:extLst>
              <a:ext uri="{FF2B5EF4-FFF2-40B4-BE49-F238E27FC236}">
                <a16:creationId xmlns:a16="http://schemas.microsoft.com/office/drawing/2014/main" id="{3B50D80D-A673-45A3-95D2-5EC72A7209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6319" y="2736115"/>
            <a:ext cx="811667" cy="549718"/>
          </a:xfrm>
          <a:prstGeom prst="rect">
            <a:avLst/>
          </a:prstGeom>
          <a:ln>
            <a:solidFill>
              <a:schemeClr val="tx1"/>
            </a:solidFill>
          </a:ln>
        </p:spPr>
      </p:pic>
      <p:pic>
        <p:nvPicPr>
          <p:cNvPr id="17" name="Image 16">
            <a:extLst>
              <a:ext uri="{FF2B5EF4-FFF2-40B4-BE49-F238E27FC236}">
                <a16:creationId xmlns:a16="http://schemas.microsoft.com/office/drawing/2014/main" id="{8FDA6AA6-C403-4F80-8D52-F3833397E5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0718" y="4780763"/>
            <a:ext cx="807268" cy="549718"/>
          </a:xfrm>
          <a:prstGeom prst="rect">
            <a:avLst/>
          </a:prstGeom>
          <a:ln>
            <a:solidFill>
              <a:schemeClr val="tx1"/>
            </a:solidFill>
          </a:ln>
        </p:spPr>
      </p:pic>
      <p:sp>
        <p:nvSpPr>
          <p:cNvPr id="18" name="Espace réservé du texte 2">
            <a:extLst>
              <a:ext uri="{FF2B5EF4-FFF2-40B4-BE49-F238E27FC236}">
                <a16:creationId xmlns:a16="http://schemas.microsoft.com/office/drawing/2014/main" id="{9B2EB7F0-0AA7-4F96-BDE8-A0E4EC9CE98B}"/>
              </a:ext>
            </a:extLst>
          </p:cNvPr>
          <p:cNvSpPr txBox="1">
            <a:spLocks/>
          </p:cNvSpPr>
          <p:nvPr/>
        </p:nvSpPr>
        <p:spPr>
          <a:xfrm>
            <a:off x="2115702" y="2736115"/>
            <a:ext cx="9725368" cy="549718"/>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2400" dirty="0">
                <a:solidFill>
                  <a:prstClr val="black"/>
                </a:solidFill>
              </a:rPr>
              <a:t>Chine: 304 477 unités commandées (29% du marché mondial)</a:t>
            </a:r>
          </a:p>
          <a:p>
            <a:pPr marL="1263650" lvl="4" indent="0">
              <a:buClr>
                <a:srgbClr val="A3DAD1">
                  <a:lumMod val="60000"/>
                  <a:lumOff val="40000"/>
                </a:srgbClr>
              </a:buClr>
              <a:buFont typeface="Wingdings 2" pitchFamily="18" charset="2"/>
              <a:buNone/>
            </a:pPr>
            <a:r>
              <a:rPr lang="fr-FR" sz="2400" dirty="0">
                <a:solidFill>
                  <a:prstClr val="black"/>
                </a:solidFill>
              </a:rPr>
              <a:t>	</a:t>
            </a:r>
          </a:p>
          <a:p>
            <a:pPr marL="0" indent="0">
              <a:buFontTx/>
              <a:buNone/>
            </a:pPr>
            <a:endParaRPr lang="fr-FR" sz="1400" dirty="0">
              <a:solidFill>
                <a:schemeClr val="tx1"/>
              </a:solidFill>
            </a:endParaRPr>
          </a:p>
        </p:txBody>
      </p:sp>
      <p:sp>
        <p:nvSpPr>
          <p:cNvPr id="19" name="Espace réservé du texte 2">
            <a:extLst>
              <a:ext uri="{FF2B5EF4-FFF2-40B4-BE49-F238E27FC236}">
                <a16:creationId xmlns:a16="http://schemas.microsoft.com/office/drawing/2014/main" id="{C7CE9A49-42B7-4932-A95C-BBC4D8E8DD8E}"/>
              </a:ext>
            </a:extLst>
          </p:cNvPr>
          <p:cNvSpPr txBox="1">
            <a:spLocks/>
          </p:cNvSpPr>
          <p:nvPr/>
        </p:nvSpPr>
        <p:spPr>
          <a:xfrm>
            <a:off x="2115701" y="3415788"/>
            <a:ext cx="10076299" cy="549718"/>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2400" dirty="0">
                <a:solidFill>
                  <a:prstClr val="black"/>
                </a:solidFill>
              </a:rPr>
              <a:t>Etats-Unis: 168 854 unités commandées (16% du marché mondial)</a:t>
            </a:r>
          </a:p>
          <a:p>
            <a:pPr marL="1263650" lvl="4" indent="0">
              <a:buClr>
                <a:srgbClr val="A3DAD1">
                  <a:lumMod val="60000"/>
                  <a:lumOff val="40000"/>
                </a:srgbClr>
              </a:buClr>
              <a:buFont typeface="Wingdings 2" pitchFamily="18" charset="2"/>
              <a:buNone/>
            </a:pPr>
            <a:r>
              <a:rPr lang="fr-FR" sz="2400" dirty="0">
                <a:solidFill>
                  <a:prstClr val="black"/>
                </a:solidFill>
              </a:rPr>
              <a:t>	</a:t>
            </a:r>
          </a:p>
          <a:p>
            <a:pPr marL="0" indent="0">
              <a:buFontTx/>
              <a:buNone/>
            </a:pPr>
            <a:endParaRPr lang="fr-FR" sz="1400" dirty="0">
              <a:solidFill>
                <a:schemeClr val="tx1"/>
              </a:solidFill>
            </a:endParaRPr>
          </a:p>
        </p:txBody>
      </p:sp>
      <p:sp>
        <p:nvSpPr>
          <p:cNvPr id="20" name="Espace réservé du texte 2">
            <a:extLst>
              <a:ext uri="{FF2B5EF4-FFF2-40B4-BE49-F238E27FC236}">
                <a16:creationId xmlns:a16="http://schemas.microsoft.com/office/drawing/2014/main" id="{1DF0664C-16CB-430D-9D45-58EC3751995A}"/>
              </a:ext>
            </a:extLst>
          </p:cNvPr>
          <p:cNvSpPr txBox="1">
            <a:spLocks/>
          </p:cNvSpPr>
          <p:nvPr/>
        </p:nvSpPr>
        <p:spPr>
          <a:xfrm>
            <a:off x="2115700" y="4824816"/>
            <a:ext cx="9377605" cy="549718"/>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2400" dirty="0">
                <a:solidFill>
                  <a:prstClr val="black"/>
                </a:solidFill>
              </a:rPr>
              <a:t>Japon: 61 668 unités commandées (6% du marché mondial)	</a:t>
            </a:r>
          </a:p>
          <a:p>
            <a:pPr marL="0" indent="0">
              <a:buFontTx/>
              <a:buNone/>
            </a:pPr>
            <a:endParaRPr lang="fr-FR" sz="1400" dirty="0">
              <a:solidFill>
                <a:schemeClr val="tx1"/>
              </a:solidFill>
            </a:endParaRPr>
          </a:p>
        </p:txBody>
      </p:sp>
      <p:sp>
        <p:nvSpPr>
          <p:cNvPr id="21" name="Espace réservé du texte 2">
            <a:extLst>
              <a:ext uri="{FF2B5EF4-FFF2-40B4-BE49-F238E27FC236}">
                <a16:creationId xmlns:a16="http://schemas.microsoft.com/office/drawing/2014/main" id="{43234847-67B7-4E1C-86A0-8DF3113FF4FA}"/>
              </a:ext>
            </a:extLst>
          </p:cNvPr>
          <p:cNvSpPr txBox="1">
            <a:spLocks/>
          </p:cNvSpPr>
          <p:nvPr/>
        </p:nvSpPr>
        <p:spPr>
          <a:xfrm>
            <a:off x="2115701" y="4120302"/>
            <a:ext cx="9810548" cy="549718"/>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2400" dirty="0">
                <a:solidFill>
                  <a:prstClr val="black"/>
                </a:solidFill>
              </a:rPr>
              <a:t>Allemagne: 77 743 unités commandées (7% du marché mondial)</a:t>
            </a:r>
          </a:p>
        </p:txBody>
      </p:sp>
      <p:sp>
        <p:nvSpPr>
          <p:cNvPr id="22" name="Espace réservé du texte 2">
            <a:extLst>
              <a:ext uri="{FF2B5EF4-FFF2-40B4-BE49-F238E27FC236}">
                <a16:creationId xmlns:a16="http://schemas.microsoft.com/office/drawing/2014/main" id="{C9B37AEF-85F9-4224-B380-69A92FAD4A76}"/>
              </a:ext>
            </a:extLst>
          </p:cNvPr>
          <p:cNvSpPr txBox="1">
            <a:spLocks/>
          </p:cNvSpPr>
          <p:nvPr/>
        </p:nvSpPr>
        <p:spPr>
          <a:xfrm>
            <a:off x="2115700" y="5504489"/>
            <a:ext cx="9377605" cy="549718"/>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2400" dirty="0">
                <a:solidFill>
                  <a:prstClr val="black"/>
                </a:solidFill>
              </a:rPr>
              <a:t>France: 54 238 unités commandées (5% du marché mondial)</a:t>
            </a:r>
          </a:p>
        </p:txBody>
      </p:sp>
      <p:sp>
        <p:nvSpPr>
          <p:cNvPr id="23" name="Titre 1">
            <a:extLst>
              <a:ext uri="{FF2B5EF4-FFF2-40B4-BE49-F238E27FC236}">
                <a16:creationId xmlns:a16="http://schemas.microsoft.com/office/drawing/2014/main" id="{2A51D3B1-E1FC-4F16-A665-EFE2B373E24D}"/>
              </a:ext>
            </a:extLst>
          </p:cNvPr>
          <p:cNvSpPr>
            <a:spLocks noGrp="1"/>
          </p:cNvSpPr>
          <p:nvPr>
            <p:ph type="title"/>
          </p:nvPr>
        </p:nvSpPr>
        <p:spPr>
          <a:xfrm>
            <a:off x="-14068" y="131745"/>
            <a:ext cx="8373291" cy="727869"/>
          </a:xfrm>
        </p:spPr>
        <p:txBody>
          <a:bodyPr/>
          <a:lstStyle/>
          <a:p>
            <a:r>
              <a:rPr lang="fr-FR" dirty="0"/>
              <a:t>- Monde : Le marché du neuf -</a:t>
            </a:r>
          </a:p>
        </p:txBody>
      </p:sp>
      <p:sp>
        <p:nvSpPr>
          <p:cNvPr id="24" name="Espace réservé du texte 2">
            <a:extLst>
              <a:ext uri="{FF2B5EF4-FFF2-40B4-BE49-F238E27FC236}">
                <a16:creationId xmlns:a16="http://schemas.microsoft.com/office/drawing/2014/main" id="{097324F4-9E54-47AF-8034-E13899652EA3}"/>
              </a:ext>
            </a:extLst>
          </p:cNvPr>
          <p:cNvSpPr txBox="1">
            <a:spLocks/>
          </p:cNvSpPr>
          <p:nvPr/>
        </p:nvSpPr>
        <p:spPr>
          <a:xfrm>
            <a:off x="90514" y="828440"/>
            <a:ext cx="8673657" cy="39040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La Chine représente plus du quart du total mondial</a:t>
            </a:r>
          </a:p>
        </p:txBody>
      </p:sp>
      <p:sp>
        <p:nvSpPr>
          <p:cNvPr id="25" name="Espace réservé du texte 2">
            <a:extLst>
              <a:ext uri="{FF2B5EF4-FFF2-40B4-BE49-F238E27FC236}">
                <a16:creationId xmlns:a16="http://schemas.microsoft.com/office/drawing/2014/main" id="{7217E79F-BFE6-4CC8-8361-3E66A769989F}"/>
              </a:ext>
            </a:extLst>
          </p:cNvPr>
          <p:cNvSpPr txBox="1">
            <a:spLocks/>
          </p:cNvSpPr>
          <p:nvPr/>
        </p:nvSpPr>
        <p:spPr>
          <a:xfrm>
            <a:off x="265753" y="2710720"/>
            <a:ext cx="585335" cy="600507"/>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3200" b="1" dirty="0">
                <a:solidFill>
                  <a:prstClr val="black"/>
                </a:solidFill>
              </a:rPr>
              <a:t>1.</a:t>
            </a:r>
          </a:p>
          <a:p>
            <a:pPr marL="1263650" lvl="4" indent="0">
              <a:buClr>
                <a:srgbClr val="A3DAD1">
                  <a:lumMod val="60000"/>
                  <a:lumOff val="40000"/>
                </a:srgbClr>
              </a:buClr>
              <a:buFont typeface="Wingdings 2" pitchFamily="18" charset="2"/>
              <a:buNone/>
            </a:pPr>
            <a:r>
              <a:rPr lang="fr-FR" sz="3200" b="1" dirty="0">
                <a:solidFill>
                  <a:prstClr val="black"/>
                </a:solidFill>
              </a:rPr>
              <a:t>	</a:t>
            </a:r>
          </a:p>
          <a:p>
            <a:pPr marL="0" indent="0">
              <a:buFontTx/>
              <a:buNone/>
            </a:pPr>
            <a:endParaRPr lang="fr-FR" sz="1800" b="1" dirty="0">
              <a:solidFill>
                <a:schemeClr val="tx1"/>
              </a:solidFill>
            </a:endParaRPr>
          </a:p>
        </p:txBody>
      </p:sp>
      <p:sp>
        <p:nvSpPr>
          <p:cNvPr id="26" name="Espace réservé du texte 2">
            <a:extLst>
              <a:ext uri="{FF2B5EF4-FFF2-40B4-BE49-F238E27FC236}">
                <a16:creationId xmlns:a16="http://schemas.microsoft.com/office/drawing/2014/main" id="{5C80EA66-A8C5-4F6B-B904-5EC692D7B5BE}"/>
              </a:ext>
            </a:extLst>
          </p:cNvPr>
          <p:cNvSpPr txBox="1">
            <a:spLocks/>
          </p:cNvSpPr>
          <p:nvPr/>
        </p:nvSpPr>
        <p:spPr>
          <a:xfrm>
            <a:off x="265750" y="3412060"/>
            <a:ext cx="585335" cy="571157"/>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3200" b="1" dirty="0">
                <a:solidFill>
                  <a:prstClr val="black"/>
                </a:solidFill>
              </a:rPr>
              <a:t>2.</a:t>
            </a:r>
          </a:p>
          <a:p>
            <a:pPr marL="1263650" lvl="4" indent="0">
              <a:buClr>
                <a:srgbClr val="A3DAD1">
                  <a:lumMod val="60000"/>
                  <a:lumOff val="40000"/>
                </a:srgbClr>
              </a:buClr>
              <a:buFont typeface="Wingdings 2" pitchFamily="18" charset="2"/>
              <a:buNone/>
            </a:pPr>
            <a:r>
              <a:rPr lang="fr-FR" sz="3200" b="1" dirty="0">
                <a:solidFill>
                  <a:prstClr val="black"/>
                </a:solidFill>
              </a:rPr>
              <a:t>	</a:t>
            </a:r>
          </a:p>
          <a:p>
            <a:pPr marL="0" indent="0">
              <a:buFontTx/>
              <a:buNone/>
            </a:pPr>
            <a:endParaRPr lang="fr-FR" sz="1800" b="1" dirty="0">
              <a:solidFill>
                <a:schemeClr val="tx1"/>
              </a:solidFill>
            </a:endParaRPr>
          </a:p>
        </p:txBody>
      </p:sp>
      <p:sp>
        <p:nvSpPr>
          <p:cNvPr id="27" name="Espace réservé du texte 2">
            <a:extLst>
              <a:ext uri="{FF2B5EF4-FFF2-40B4-BE49-F238E27FC236}">
                <a16:creationId xmlns:a16="http://schemas.microsoft.com/office/drawing/2014/main" id="{3B435E0B-3623-4EF9-A56A-14D576631926}"/>
              </a:ext>
            </a:extLst>
          </p:cNvPr>
          <p:cNvSpPr txBox="1">
            <a:spLocks/>
          </p:cNvSpPr>
          <p:nvPr/>
        </p:nvSpPr>
        <p:spPr>
          <a:xfrm>
            <a:off x="265752" y="4084051"/>
            <a:ext cx="585335" cy="600507"/>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3200" b="1" dirty="0">
                <a:solidFill>
                  <a:prstClr val="black"/>
                </a:solidFill>
              </a:rPr>
              <a:t>3.</a:t>
            </a:r>
          </a:p>
          <a:p>
            <a:pPr marL="1263650" lvl="4" indent="0">
              <a:buClr>
                <a:srgbClr val="A3DAD1">
                  <a:lumMod val="60000"/>
                  <a:lumOff val="40000"/>
                </a:srgbClr>
              </a:buClr>
              <a:buFont typeface="Wingdings 2" pitchFamily="18" charset="2"/>
              <a:buNone/>
            </a:pPr>
            <a:r>
              <a:rPr lang="fr-FR" sz="3200" b="1" dirty="0">
                <a:solidFill>
                  <a:prstClr val="black"/>
                </a:solidFill>
              </a:rPr>
              <a:t>	</a:t>
            </a:r>
          </a:p>
          <a:p>
            <a:pPr marL="0" indent="0">
              <a:buFontTx/>
              <a:buNone/>
            </a:pPr>
            <a:endParaRPr lang="fr-FR" sz="1800" b="1" dirty="0">
              <a:solidFill>
                <a:schemeClr val="tx1"/>
              </a:solidFill>
            </a:endParaRPr>
          </a:p>
        </p:txBody>
      </p:sp>
      <p:sp>
        <p:nvSpPr>
          <p:cNvPr id="28" name="Espace réservé du texte 2">
            <a:extLst>
              <a:ext uri="{FF2B5EF4-FFF2-40B4-BE49-F238E27FC236}">
                <a16:creationId xmlns:a16="http://schemas.microsoft.com/office/drawing/2014/main" id="{EC95CC25-DDBC-4DE0-9157-C2757B509DF8}"/>
              </a:ext>
            </a:extLst>
          </p:cNvPr>
          <p:cNvSpPr txBox="1">
            <a:spLocks/>
          </p:cNvSpPr>
          <p:nvPr/>
        </p:nvSpPr>
        <p:spPr>
          <a:xfrm>
            <a:off x="265750" y="4799421"/>
            <a:ext cx="585335" cy="600507"/>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3200" b="1" dirty="0">
                <a:solidFill>
                  <a:prstClr val="black"/>
                </a:solidFill>
              </a:rPr>
              <a:t>4.</a:t>
            </a:r>
          </a:p>
          <a:p>
            <a:pPr marL="1263650" lvl="4" indent="0">
              <a:buClr>
                <a:srgbClr val="A3DAD1">
                  <a:lumMod val="60000"/>
                  <a:lumOff val="40000"/>
                </a:srgbClr>
              </a:buClr>
              <a:buFont typeface="Wingdings 2" pitchFamily="18" charset="2"/>
              <a:buNone/>
            </a:pPr>
            <a:r>
              <a:rPr lang="fr-FR" sz="3200" b="1" dirty="0">
                <a:solidFill>
                  <a:prstClr val="black"/>
                </a:solidFill>
              </a:rPr>
              <a:t>	</a:t>
            </a:r>
          </a:p>
          <a:p>
            <a:pPr marL="0" indent="0">
              <a:buFontTx/>
              <a:buNone/>
            </a:pPr>
            <a:endParaRPr lang="fr-FR" sz="1800" b="1" dirty="0">
              <a:solidFill>
                <a:schemeClr val="tx1"/>
              </a:solidFill>
            </a:endParaRPr>
          </a:p>
        </p:txBody>
      </p:sp>
      <p:sp>
        <p:nvSpPr>
          <p:cNvPr id="29" name="Espace réservé du texte 2">
            <a:extLst>
              <a:ext uri="{FF2B5EF4-FFF2-40B4-BE49-F238E27FC236}">
                <a16:creationId xmlns:a16="http://schemas.microsoft.com/office/drawing/2014/main" id="{568EC6EB-BB99-4034-AD96-3A4EBFA89C9F}"/>
              </a:ext>
            </a:extLst>
          </p:cNvPr>
          <p:cNvSpPr txBox="1">
            <a:spLocks/>
          </p:cNvSpPr>
          <p:nvPr/>
        </p:nvSpPr>
        <p:spPr>
          <a:xfrm>
            <a:off x="265750" y="5514791"/>
            <a:ext cx="585335" cy="600507"/>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8"/>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8"/>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Clr>
                <a:srgbClr val="A3DAD1">
                  <a:lumMod val="60000"/>
                  <a:lumOff val="40000"/>
                </a:srgbClr>
              </a:buClr>
              <a:buNone/>
            </a:pPr>
            <a:r>
              <a:rPr lang="fr-FR" sz="3200" b="1" dirty="0">
                <a:solidFill>
                  <a:prstClr val="black"/>
                </a:solidFill>
              </a:rPr>
              <a:t>5.</a:t>
            </a:r>
          </a:p>
          <a:p>
            <a:pPr marL="1263650" lvl="4" indent="0">
              <a:buClr>
                <a:srgbClr val="A3DAD1">
                  <a:lumMod val="60000"/>
                  <a:lumOff val="40000"/>
                </a:srgbClr>
              </a:buClr>
              <a:buFont typeface="Wingdings 2" pitchFamily="18" charset="2"/>
              <a:buNone/>
            </a:pPr>
            <a:r>
              <a:rPr lang="fr-FR" sz="3200" b="1" dirty="0">
                <a:solidFill>
                  <a:prstClr val="black"/>
                </a:solidFill>
              </a:rPr>
              <a:t>	</a:t>
            </a:r>
          </a:p>
          <a:p>
            <a:pPr marL="0" indent="0">
              <a:buFontTx/>
              <a:buNone/>
            </a:pPr>
            <a:endParaRPr lang="fr-FR" sz="1800" b="1" dirty="0">
              <a:solidFill>
                <a:schemeClr val="tx1"/>
              </a:solidFill>
            </a:endParaRPr>
          </a:p>
        </p:txBody>
      </p:sp>
    </p:spTree>
    <p:extLst>
      <p:ext uri="{BB962C8B-B14F-4D97-AF65-F5344CB8AC3E}">
        <p14:creationId xmlns:p14="http://schemas.microsoft.com/office/powerpoint/2010/main" val="22948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
            <a:extLst>
              <a:ext uri="{FF2B5EF4-FFF2-40B4-BE49-F238E27FC236}">
                <a16:creationId xmlns:a16="http://schemas.microsoft.com/office/drawing/2014/main" id="{2A51D3B1-E1FC-4F16-A665-EFE2B373E24D}"/>
              </a:ext>
            </a:extLst>
          </p:cNvPr>
          <p:cNvSpPr>
            <a:spLocks noGrp="1"/>
          </p:cNvSpPr>
          <p:nvPr>
            <p:ph type="title"/>
          </p:nvPr>
        </p:nvSpPr>
        <p:spPr>
          <a:xfrm>
            <a:off x="-14068" y="131745"/>
            <a:ext cx="8373291" cy="727869"/>
          </a:xfrm>
        </p:spPr>
        <p:txBody>
          <a:bodyPr/>
          <a:lstStyle/>
          <a:p>
            <a:r>
              <a:rPr lang="fr-FR" dirty="0"/>
              <a:t>- Monde : Le marché du neuf -</a:t>
            </a:r>
          </a:p>
        </p:txBody>
      </p:sp>
      <p:sp>
        <p:nvSpPr>
          <p:cNvPr id="24" name="Espace réservé du texte 2">
            <a:extLst>
              <a:ext uri="{FF2B5EF4-FFF2-40B4-BE49-F238E27FC236}">
                <a16:creationId xmlns:a16="http://schemas.microsoft.com/office/drawing/2014/main" id="{097324F4-9E54-47AF-8034-E13899652EA3}"/>
              </a:ext>
            </a:extLst>
          </p:cNvPr>
          <p:cNvSpPr txBox="1">
            <a:spLocks/>
          </p:cNvSpPr>
          <p:nvPr/>
        </p:nvSpPr>
        <p:spPr>
          <a:xfrm>
            <a:off x="90514" y="828440"/>
            <a:ext cx="8673657" cy="39040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Evolutions des marchés mondiaux</a:t>
            </a:r>
          </a:p>
        </p:txBody>
      </p:sp>
      <p:sp>
        <p:nvSpPr>
          <p:cNvPr id="31" name="Espace réservé du texte 2">
            <a:extLst>
              <a:ext uri="{FF2B5EF4-FFF2-40B4-BE49-F238E27FC236}">
                <a16:creationId xmlns:a16="http://schemas.microsoft.com/office/drawing/2014/main" id="{55FA8EE5-6EEF-44E1-995A-49D30A76E333}"/>
              </a:ext>
            </a:extLst>
          </p:cNvPr>
          <p:cNvSpPr txBox="1">
            <a:spLocks/>
          </p:cNvSpPr>
          <p:nvPr/>
        </p:nvSpPr>
        <p:spPr>
          <a:xfrm>
            <a:off x="7671917" y="2213802"/>
            <a:ext cx="4054766" cy="2430396"/>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2000" dirty="0">
                <a:solidFill>
                  <a:schemeClr val="tx1"/>
                </a:solidFill>
              </a:rPr>
              <a:t>La Chine enregistre une croissance particulièrement forte de son marché.</a:t>
            </a:r>
          </a:p>
          <a:p>
            <a:r>
              <a:rPr lang="fr-FR" sz="2000" dirty="0">
                <a:solidFill>
                  <a:schemeClr val="tx1"/>
                </a:solidFill>
              </a:rPr>
              <a:t>Les Etats Unis ont maintenu la croissance de leur marché en 2018.</a:t>
            </a:r>
          </a:p>
        </p:txBody>
      </p:sp>
      <p:pic>
        <p:nvPicPr>
          <p:cNvPr id="4" name="Image 3">
            <a:extLst>
              <a:ext uri="{FF2B5EF4-FFF2-40B4-BE49-F238E27FC236}">
                <a16:creationId xmlns:a16="http://schemas.microsoft.com/office/drawing/2014/main" id="{0C4C258A-0F8A-45A7-A76E-A29ED022AAE1}"/>
              </a:ext>
            </a:extLst>
          </p:cNvPr>
          <p:cNvPicPr>
            <a:picLocks noChangeAspect="1"/>
          </p:cNvPicPr>
          <p:nvPr/>
        </p:nvPicPr>
        <p:blipFill>
          <a:blip r:embed="rId4"/>
          <a:stretch>
            <a:fillRect/>
          </a:stretch>
        </p:blipFill>
        <p:spPr>
          <a:xfrm>
            <a:off x="338708" y="1352073"/>
            <a:ext cx="6892086" cy="4955694"/>
          </a:xfrm>
          <a:prstGeom prst="rect">
            <a:avLst/>
          </a:prstGeom>
        </p:spPr>
      </p:pic>
    </p:spTree>
    <p:extLst>
      <p:ext uri="{BB962C8B-B14F-4D97-AF65-F5344CB8AC3E}">
        <p14:creationId xmlns:p14="http://schemas.microsoft.com/office/powerpoint/2010/main" val="1504228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133"/>
            <a:ext cx="8373291" cy="727869"/>
          </a:xfrm>
        </p:spPr>
        <p:txBody>
          <a:bodyPr/>
          <a:lstStyle/>
          <a:p>
            <a:r>
              <a:rPr lang="fr-FR" dirty="0"/>
              <a:t>- Monde : Le marché du neuf -</a:t>
            </a:r>
          </a:p>
        </p:txBody>
      </p:sp>
      <p:sp>
        <p:nvSpPr>
          <p:cNvPr id="13" name="Espace réservé du texte 2"/>
          <p:cNvSpPr>
            <a:spLocks noGrp="1"/>
          </p:cNvSpPr>
          <p:nvPr>
            <p:ph type="body" sz="quarter" idx="10"/>
          </p:nvPr>
        </p:nvSpPr>
        <p:spPr>
          <a:xfrm>
            <a:off x="105084" y="4205655"/>
            <a:ext cx="3828620" cy="2181074"/>
          </a:xfrm>
        </p:spPr>
        <p:txBody>
          <a:bodyPr/>
          <a:lstStyle/>
          <a:p>
            <a:r>
              <a:rPr lang="fr-FR" sz="2000" dirty="0">
                <a:solidFill>
                  <a:schemeClr val="tx1"/>
                </a:solidFill>
              </a:rPr>
              <a:t>En Amérique du Nord, la croissance s’est retournée sur les deux premiers trimestres 2019.</a:t>
            </a:r>
          </a:p>
          <a:p>
            <a:r>
              <a:rPr lang="fr-FR" sz="2000" dirty="0">
                <a:solidFill>
                  <a:schemeClr val="tx1"/>
                </a:solidFill>
              </a:rPr>
              <a:t>Taux de croissance trim moyen: +4,9%</a:t>
            </a:r>
          </a:p>
        </p:txBody>
      </p:sp>
      <p:sp>
        <p:nvSpPr>
          <p:cNvPr id="14" name="Espace réservé du texte 2"/>
          <p:cNvSpPr txBox="1">
            <a:spLocks/>
          </p:cNvSpPr>
          <p:nvPr/>
        </p:nvSpPr>
        <p:spPr>
          <a:xfrm>
            <a:off x="242261" y="601310"/>
            <a:ext cx="6786335" cy="39040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La croissance commence à ralentir en 2019</a:t>
            </a:r>
          </a:p>
        </p:txBody>
      </p:sp>
      <p:sp>
        <p:nvSpPr>
          <p:cNvPr id="15" name="Espace réservé du texte 2"/>
          <p:cNvSpPr txBox="1">
            <a:spLocks/>
          </p:cNvSpPr>
          <p:nvPr/>
        </p:nvSpPr>
        <p:spPr>
          <a:xfrm>
            <a:off x="4025143" y="4201942"/>
            <a:ext cx="4027358" cy="2650925"/>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2000" dirty="0">
                <a:solidFill>
                  <a:schemeClr val="tx1"/>
                </a:solidFill>
              </a:rPr>
              <a:t>En Amérique latine, la période fin 2017/début 2018 enregistre un fort rebond, suivi de baisses récentes successives.</a:t>
            </a:r>
          </a:p>
          <a:p>
            <a:pPr>
              <a:spcBef>
                <a:spcPts val="3600"/>
              </a:spcBef>
            </a:pPr>
            <a:r>
              <a:rPr lang="fr-FR" sz="2000" dirty="0">
                <a:solidFill>
                  <a:schemeClr val="tx1"/>
                </a:solidFill>
              </a:rPr>
              <a:t>Taux de croissance trim moyen: 14,8%</a:t>
            </a:r>
          </a:p>
          <a:p>
            <a:pPr marL="0" indent="0">
              <a:buFontTx/>
              <a:buNone/>
            </a:pPr>
            <a:endParaRPr lang="fr-FR" sz="1200" dirty="0">
              <a:solidFill>
                <a:schemeClr val="tx1"/>
              </a:solidFill>
            </a:endParaRPr>
          </a:p>
        </p:txBody>
      </p:sp>
      <p:sp>
        <p:nvSpPr>
          <p:cNvPr id="9" name="Espace réservé du texte 2"/>
          <p:cNvSpPr txBox="1">
            <a:spLocks/>
          </p:cNvSpPr>
          <p:nvPr/>
        </p:nvSpPr>
        <p:spPr>
          <a:xfrm>
            <a:off x="8030716" y="4201941"/>
            <a:ext cx="3834716" cy="2184788"/>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2000" dirty="0">
                <a:solidFill>
                  <a:schemeClr val="tx1"/>
                </a:solidFill>
              </a:rPr>
              <a:t>En Chine, le marché des livraisons semble plus hésitant et enregistre une décroissance au T2 2019.</a:t>
            </a:r>
          </a:p>
          <a:p>
            <a:r>
              <a:rPr lang="fr-FR" sz="2000" dirty="0">
                <a:solidFill>
                  <a:schemeClr val="tx1"/>
                </a:solidFill>
              </a:rPr>
              <a:t>Taux de croissance trim moyen: +23% </a:t>
            </a:r>
          </a:p>
          <a:p>
            <a:pPr marL="0" indent="0">
              <a:buFontTx/>
              <a:buNone/>
            </a:pPr>
            <a:endParaRPr lang="fr-FR" sz="1400" dirty="0">
              <a:solidFill>
                <a:schemeClr val="tx1"/>
              </a:solidFill>
            </a:endParaRPr>
          </a:p>
        </p:txBody>
      </p:sp>
      <p:pic>
        <p:nvPicPr>
          <p:cNvPr id="7" name="Image 6">
            <a:extLst>
              <a:ext uri="{FF2B5EF4-FFF2-40B4-BE49-F238E27FC236}">
                <a16:creationId xmlns:a16="http://schemas.microsoft.com/office/drawing/2014/main" id="{77E128C1-9B41-44FE-8C67-1F1C9C491CB7}"/>
              </a:ext>
            </a:extLst>
          </p:cNvPr>
          <p:cNvPicPr>
            <a:picLocks noChangeAspect="1"/>
          </p:cNvPicPr>
          <p:nvPr/>
        </p:nvPicPr>
        <p:blipFill>
          <a:blip r:embed="rId4"/>
          <a:stretch>
            <a:fillRect/>
          </a:stretch>
        </p:blipFill>
        <p:spPr>
          <a:xfrm>
            <a:off x="190427" y="1402267"/>
            <a:ext cx="3834716" cy="2694666"/>
          </a:xfrm>
          <a:prstGeom prst="rect">
            <a:avLst/>
          </a:prstGeom>
        </p:spPr>
      </p:pic>
      <p:pic>
        <p:nvPicPr>
          <p:cNvPr id="8" name="Image 7">
            <a:extLst>
              <a:ext uri="{FF2B5EF4-FFF2-40B4-BE49-F238E27FC236}">
                <a16:creationId xmlns:a16="http://schemas.microsoft.com/office/drawing/2014/main" id="{69A0A8DA-FCFA-4B65-9DC3-E40B179EB5D1}"/>
              </a:ext>
            </a:extLst>
          </p:cNvPr>
          <p:cNvPicPr>
            <a:picLocks noChangeAspect="1"/>
          </p:cNvPicPr>
          <p:nvPr/>
        </p:nvPicPr>
        <p:blipFill>
          <a:blip r:embed="rId5"/>
          <a:stretch>
            <a:fillRect/>
          </a:stretch>
        </p:blipFill>
        <p:spPr>
          <a:xfrm>
            <a:off x="4178642" y="1396171"/>
            <a:ext cx="3834716" cy="2694666"/>
          </a:xfrm>
          <a:prstGeom prst="rect">
            <a:avLst/>
          </a:prstGeom>
        </p:spPr>
      </p:pic>
      <p:pic>
        <p:nvPicPr>
          <p:cNvPr id="10" name="Image 9">
            <a:extLst>
              <a:ext uri="{FF2B5EF4-FFF2-40B4-BE49-F238E27FC236}">
                <a16:creationId xmlns:a16="http://schemas.microsoft.com/office/drawing/2014/main" id="{2D7FBED6-95B5-4D63-9DB9-7CBC83E32E55}"/>
              </a:ext>
            </a:extLst>
          </p:cNvPr>
          <p:cNvPicPr>
            <a:picLocks noChangeAspect="1"/>
          </p:cNvPicPr>
          <p:nvPr/>
        </p:nvPicPr>
        <p:blipFill>
          <a:blip r:embed="rId6"/>
          <a:stretch>
            <a:fillRect/>
          </a:stretch>
        </p:blipFill>
        <p:spPr>
          <a:xfrm>
            <a:off x="8166857" y="1396171"/>
            <a:ext cx="3834716" cy="2694666"/>
          </a:xfrm>
          <a:prstGeom prst="rect">
            <a:avLst/>
          </a:prstGeom>
        </p:spPr>
      </p:pic>
    </p:spTree>
    <p:extLst>
      <p:ext uri="{BB962C8B-B14F-4D97-AF65-F5344CB8AC3E}">
        <p14:creationId xmlns:p14="http://schemas.microsoft.com/office/powerpoint/2010/main" val="3880215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539389" y="2451296"/>
            <a:ext cx="8373291" cy="94278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r>
              <a:rPr lang="fr-FR" sz="4400" dirty="0"/>
              <a:t>Mot de bienvenue</a:t>
            </a:r>
          </a:p>
        </p:txBody>
      </p:sp>
      <p:sp>
        <p:nvSpPr>
          <p:cNvPr id="3" name="Sous-titre 2"/>
          <p:cNvSpPr txBox="1">
            <a:spLocks/>
          </p:cNvSpPr>
          <p:nvPr/>
        </p:nvSpPr>
        <p:spPr bwMode="auto">
          <a:xfrm>
            <a:off x="6937704" y="3518167"/>
            <a:ext cx="4824536" cy="100811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2400" b="1" kern="1200">
                <a:solidFill>
                  <a:srgbClr val="E8147B"/>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914400" eaLnBrk="1" hangingPunct="1"/>
            <a:r>
              <a:rPr lang="fr-FR" altLang="fr-FR" dirty="0">
                <a:solidFill>
                  <a:srgbClr val="0067B8"/>
                </a:solidFill>
                <a:latin typeface="Calibri"/>
              </a:rPr>
              <a:t>Thierry </a:t>
            </a:r>
            <a:r>
              <a:rPr lang="fr-FR" altLang="fr-FR" dirty="0" err="1">
                <a:solidFill>
                  <a:srgbClr val="0067B8"/>
                </a:solidFill>
                <a:latin typeface="Calibri"/>
              </a:rPr>
              <a:t>Bouilleau</a:t>
            </a:r>
            <a:r>
              <a:rPr lang="fr-FR" altLang="fr-FR" dirty="0">
                <a:solidFill>
                  <a:srgbClr val="0067B8"/>
                </a:solidFill>
                <a:latin typeface="Calibri"/>
              </a:rPr>
              <a:t>, Patrick Gatignol</a:t>
            </a:r>
          </a:p>
        </p:txBody>
      </p:sp>
    </p:spTree>
    <p:extLst>
      <p:ext uri="{BB962C8B-B14F-4D97-AF65-F5344CB8AC3E}">
        <p14:creationId xmlns:p14="http://schemas.microsoft.com/office/powerpoint/2010/main" val="3086390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
            <a:extLst>
              <a:ext uri="{FF2B5EF4-FFF2-40B4-BE49-F238E27FC236}">
                <a16:creationId xmlns:a16="http://schemas.microsoft.com/office/drawing/2014/main" id="{2A51D3B1-E1FC-4F16-A665-EFE2B373E24D}"/>
              </a:ext>
            </a:extLst>
          </p:cNvPr>
          <p:cNvSpPr>
            <a:spLocks noGrp="1"/>
          </p:cNvSpPr>
          <p:nvPr>
            <p:ph type="title"/>
          </p:nvPr>
        </p:nvSpPr>
        <p:spPr>
          <a:xfrm>
            <a:off x="-14068" y="131745"/>
            <a:ext cx="8373291" cy="727869"/>
          </a:xfrm>
        </p:spPr>
        <p:txBody>
          <a:bodyPr/>
          <a:lstStyle/>
          <a:p>
            <a:r>
              <a:rPr lang="fr-FR" dirty="0"/>
              <a:t>- Monde : Le marché du neuf -</a:t>
            </a:r>
          </a:p>
        </p:txBody>
      </p:sp>
      <p:sp>
        <p:nvSpPr>
          <p:cNvPr id="24" name="Espace réservé du texte 2">
            <a:extLst>
              <a:ext uri="{FF2B5EF4-FFF2-40B4-BE49-F238E27FC236}">
                <a16:creationId xmlns:a16="http://schemas.microsoft.com/office/drawing/2014/main" id="{097324F4-9E54-47AF-8034-E13899652EA3}"/>
              </a:ext>
            </a:extLst>
          </p:cNvPr>
          <p:cNvSpPr txBox="1">
            <a:spLocks/>
          </p:cNvSpPr>
          <p:nvPr/>
        </p:nvSpPr>
        <p:spPr>
          <a:xfrm>
            <a:off x="90514" y="828440"/>
            <a:ext cx="8673657" cy="39040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Des structures de marchés différentes</a:t>
            </a:r>
          </a:p>
        </p:txBody>
      </p:sp>
      <p:sp>
        <p:nvSpPr>
          <p:cNvPr id="12" name="Espace réservé du texte 2">
            <a:extLst>
              <a:ext uri="{FF2B5EF4-FFF2-40B4-BE49-F238E27FC236}">
                <a16:creationId xmlns:a16="http://schemas.microsoft.com/office/drawing/2014/main" id="{F786988D-660F-4E91-A52B-9706756049C9}"/>
              </a:ext>
            </a:extLst>
          </p:cNvPr>
          <p:cNvSpPr txBox="1">
            <a:spLocks/>
          </p:cNvSpPr>
          <p:nvPr/>
        </p:nvSpPr>
        <p:spPr>
          <a:xfrm>
            <a:off x="0" y="4125395"/>
            <a:ext cx="3776693" cy="2288468"/>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2000" dirty="0">
                <a:solidFill>
                  <a:schemeClr val="tx1"/>
                </a:solidFill>
              </a:rPr>
              <a:t>En </a:t>
            </a:r>
            <a:r>
              <a:rPr lang="fr-FR" sz="2000" b="1" dirty="0">
                <a:solidFill>
                  <a:schemeClr val="tx1"/>
                </a:solidFill>
              </a:rPr>
              <a:t>Europe</a:t>
            </a:r>
            <a:r>
              <a:rPr lang="fr-FR" sz="2000" dirty="0">
                <a:solidFill>
                  <a:schemeClr val="tx1"/>
                </a:solidFill>
              </a:rPr>
              <a:t>, les livraisons de magasiniers sont prépondérantes. La transition énergétique tire le marché des porte à faux électriques au détriment de celui des thermiques.</a:t>
            </a:r>
          </a:p>
        </p:txBody>
      </p:sp>
      <p:sp>
        <p:nvSpPr>
          <p:cNvPr id="13" name="Espace réservé du texte 2">
            <a:extLst>
              <a:ext uri="{FF2B5EF4-FFF2-40B4-BE49-F238E27FC236}">
                <a16:creationId xmlns:a16="http://schemas.microsoft.com/office/drawing/2014/main" id="{AC014892-A2F0-40C1-9F21-FA9F5D9DFE1D}"/>
              </a:ext>
            </a:extLst>
          </p:cNvPr>
          <p:cNvSpPr txBox="1">
            <a:spLocks/>
          </p:cNvSpPr>
          <p:nvPr/>
        </p:nvSpPr>
        <p:spPr>
          <a:xfrm>
            <a:off x="3902744" y="4119513"/>
            <a:ext cx="3652365" cy="2294350"/>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2000" dirty="0">
                <a:solidFill>
                  <a:schemeClr val="tx1"/>
                </a:solidFill>
              </a:rPr>
              <a:t>Aux </a:t>
            </a:r>
            <a:r>
              <a:rPr lang="fr-FR" sz="2000" b="1" dirty="0">
                <a:solidFill>
                  <a:schemeClr val="tx1"/>
                </a:solidFill>
              </a:rPr>
              <a:t>Etats-Unis</a:t>
            </a:r>
            <a:r>
              <a:rPr lang="fr-FR" sz="2000" dirty="0">
                <a:solidFill>
                  <a:schemeClr val="tx1"/>
                </a:solidFill>
              </a:rPr>
              <a:t>, les magasiniers prédominent également. Les livraisons de porte à faux thermiques surpassent encore celles de porte à faux électriques.</a:t>
            </a:r>
          </a:p>
        </p:txBody>
      </p:sp>
      <p:sp>
        <p:nvSpPr>
          <p:cNvPr id="14" name="Espace réservé du texte 2">
            <a:extLst>
              <a:ext uri="{FF2B5EF4-FFF2-40B4-BE49-F238E27FC236}">
                <a16:creationId xmlns:a16="http://schemas.microsoft.com/office/drawing/2014/main" id="{01EE72A2-AB88-4734-91F8-A96FBA294C7F}"/>
              </a:ext>
            </a:extLst>
          </p:cNvPr>
          <p:cNvSpPr txBox="1">
            <a:spLocks/>
          </p:cNvSpPr>
          <p:nvPr/>
        </p:nvSpPr>
        <p:spPr>
          <a:xfrm>
            <a:off x="7555110" y="4130979"/>
            <a:ext cx="3858980" cy="2322073"/>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2000" dirty="0">
                <a:solidFill>
                  <a:schemeClr val="tx1"/>
                </a:solidFill>
              </a:rPr>
              <a:t>En </a:t>
            </a:r>
            <a:r>
              <a:rPr lang="fr-FR" sz="2000" b="1" dirty="0">
                <a:solidFill>
                  <a:schemeClr val="tx1"/>
                </a:solidFill>
              </a:rPr>
              <a:t>Chine</a:t>
            </a:r>
            <a:r>
              <a:rPr lang="fr-FR" sz="2000" dirty="0">
                <a:solidFill>
                  <a:schemeClr val="tx1"/>
                </a:solidFill>
              </a:rPr>
              <a:t>, les livraisons de porte à faux thermiques sont très largement prédominantes. Les porte à faux électriques ne représentent qu’une très faible part du marché.</a:t>
            </a:r>
          </a:p>
        </p:txBody>
      </p:sp>
      <p:pic>
        <p:nvPicPr>
          <p:cNvPr id="2" name="Image 1">
            <a:extLst>
              <a:ext uri="{FF2B5EF4-FFF2-40B4-BE49-F238E27FC236}">
                <a16:creationId xmlns:a16="http://schemas.microsoft.com/office/drawing/2014/main" id="{0B8EAE72-AC05-4E02-8B7B-CB020C3537DE}"/>
              </a:ext>
            </a:extLst>
          </p:cNvPr>
          <p:cNvPicPr>
            <a:picLocks noChangeAspect="1"/>
          </p:cNvPicPr>
          <p:nvPr/>
        </p:nvPicPr>
        <p:blipFill>
          <a:blip r:embed="rId4"/>
          <a:stretch>
            <a:fillRect/>
          </a:stretch>
        </p:blipFill>
        <p:spPr>
          <a:xfrm>
            <a:off x="-336182" y="1218842"/>
            <a:ext cx="4508759" cy="3127216"/>
          </a:xfrm>
          <a:prstGeom prst="rect">
            <a:avLst/>
          </a:prstGeom>
        </p:spPr>
      </p:pic>
      <p:pic>
        <p:nvPicPr>
          <p:cNvPr id="3" name="Image 2">
            <a:extLst>
              <a:ext uri="{FF2B5EF4-FFF2-40B4-BE49-F238E27FC236}">
                <a16:creationId xmlns:a16="http://schemas.microsoft.com/office/drawing/2014/main" id="{436177FE-B268-4A72-8714-2A62CE62D2C3}"/>
              </a:ext>
            </a:extLst>
          </p:cNvPr>
          <p:cNvPicPr>
            <a:picLocks noChangeAspect="1"/>
          </p:cNvPicPr>
          <p:nvPr/>
        </p:nvPicPr>
        <p:blipFill>
          <a:blip r:embed="rId5"/>
          <a:stretch>
            <a:fillRect/>
          </a:stretch>
        </p:blipFill>
        <p:spPr>
          <a:xfrm>
            <a:off x="3368464" y="1230309"/>
            <a:ext cx="4582530" cy="3174612"/>
          </a:xfrm>
          <a:prstGeom prst="rect">
            <a:avLst/>
          </a:prstGeom>
        </p:spPr>
      </p:pic>
      <p:pic>
        <p:nvPicPr>
          <p:cNvPr id="4" name="Image 3">
            <a:extLst>
              <a:ext uri="{FF2B5EF4-FFF2-40B4-BE49-F238E27FC236}">
                <a16:creationId xmlns:a16="http://schemas.microsoft.com/office/drawing/2014/main" id="{9C3DCB1B-A650-452E-BD9B-7672ED36FABF}"/>
              </a:ext>
            </a:extLst>
          </p:cNvPr>
          <p:cNvPicPr>
            <a:picLocks noChangeAspect="1"/>
          </p:cNvPicPr>
          <p:nvPr/>
        </p:nvPicPr>
        <p:blipFill>
          <a:blip r:embed="rId6"/>
          <a:stretch>
            <a:fillRect/>
          </a:stretch>
        </p:blipFill>
        <p:spPr>
          <a:xfrm>
            <a:off x="7366585" y="1230309"/>
            <a:ext cx="4631914" cy="3218135"/>
          </a:xfrm>
          <a:prstGeom prst="rect">
            <a:avLst/>
          </a:prstGeom>
        </p:spPr>
      </p:pic>
    </p:spTree>
    <p:extLst>
      <p:ext uri="{BB962C8B-B14F-4D97-AF65-F5344CB8AC3E}">
        <p14:creationId xmlns:p14="http://schemas.microsoft.com/office/powerpoint/2010/main" val="1270678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322422" y="4190449"/>
            <a:ext cx="5813209" cy="2662418"/>
          </a:xfrm>
        </p:spPr>
        <p:txBody>
          <a:bodyPr/>
          <a:lstStyle/>
          <a:p>
            <a:r>
              <a:rPr lang="fr-FR" sz="2000" dirty="0">
                <a:solidFill>
                  <a:schemeClr val="tx1"/>
                </a:solidFill>
              </a:rPr>
              <a:t>En Europe, l’année 2019* devrait se situer autour de 530 000 unités livrées (soit  près de 150 000 unités au-dessus du niveau de 2007).</a:t>
            </a:r>
          </a:p>
          <a:p>
            <a:r>
              <a:rPr lang="fr-FR" sz="2000" dirty="0">
                <a:solidFill>
                  <a:schemeClr val="tx1"/>
                </a:solidFill>
              </a:rPr>
              <a:t> La structure des commandes par famille change partout en Europe : on commande de plus en plus d’électriques.</a:t>
            </a:r>
            <a:endParaRPr lang="fr-FR" sz="1200" dirty="0">
              <a:solidFill>
                <a:schemeClr val="tx1"/>
              </a:solidFill>
            </a:endParaRPr>
          </a:p>
        </p:txBody>
      </p:sp>
      <p:sp>
        <p:nvSpPr>
          <p:cNvPr id="7" name="Espace réservé du texte 2"/>
          <p:cNvSpPr txBox="1">
            <a:spLocks/>
          </p:cNvSpPr>
          <p:nvPr/>
        </p:nvSpPr>
        <p:spPr>
          <a:xfrm>
            <a:off x="56369" y="1036837"/>
            <a:ext cx="6147005" cy="5091588"/>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fr-FR" sz="2000" dirty="0">
                <a:solidFill>
                  <a:schemeClr val="tx1"/>
                </a:solidFill>
              </a:rPr>
              <a:t>Les cinq plus grands marchés mondiaux :    Chine, Etats-Unis, Allemagne, Japon, France.</a:t>
            </a:r>
          </a:p>
          <a:p>
            <a:r>
              <a:rPr lang="fr-FR" sz="2000" dirty="0">
                <a:solidFill>
                  <a:schemeClr val="tx1"/>
                </a:solidFill>
              </a:rPr>
              <a:t>Expansion des livraisons en Europe sur le S1 2019 avec pourtant des commandes en retrait. Signe d’un essoufflement de la croissance.</a:t>
            </a:r>
          </a:p>
          <a:p>
            <a:r>
              <a:rPr lang="fr-FR" sz="2000" dirty="0">
                <a:solidFill>
                  <a:schemeClr val="tx1"/>
                </a:solidFill>
              </a:rPr>
              <a:t>Les commandes européennes sont faites à plus de 80% dans les pays d’Europe de l’Ouest. L’Allemagne, la France et l’Italie sont les trois premiers marchés de l’Europe de l’Ouest.</a:t>
            </a:r>
          </a:p>
          <a:p>
            <a:r>
              <a:rPr lang="fr-FR" sz="2000" dirty="0">
                <a:solidFill>
                  <a:schemeClr val="tx1"/>
                </a:solidFill>
              </a:rPr>
              <a:t>La Pologne, la Russie et la République Tchèque sont les trois premiers marchés de l’Europe de l’Est.</a:t>
            </a:r>
          </a:p>
        </p:txBody>
      </p:sp>
      <p:sp>
        <p:nvSpPr>
          <p:cNvPr id="8" name="Titre 1"/>
          <p:cNvSpPr>
            <a:spLocks noGrp="1"/>
          </p:cNvSpPr>
          <p:nvPr>
            <p:ph type="title"/>
          </p:nvPr>
        </p:nvSpPr>
        <p:spPr>
          <a:xfrm>
            <a:off x="-464024" y="1706"/>
            <a:ext cx="9812741" cy="727869"/>
          </a:xfrm>
        </p:spPr>
        <p:txBody>
          <a:bodyPr/>
          <a:lstStyle/>
          <a:p>
            <a:r>
              <a:rPr lang="fr-FR" dirty="0"/>
              <a:t>- Conclusions : Le marché du neuf -</a:t>
            </a:r>
          </a:p>
        </p:txBody>
      </p:sp>
      <p:sp>
        <p:nvSpPr>
          <p:cNvPr id="9" name="Espace réservé du texte 2"/>
          <p:cNvSpPr txBox="1">
            <a:spLocks/>
          </p:cNvSpPr>
          <p:nvPr/>
        </p:nvSpPr>
        <p:spPr>
          <a:xfrm>
            <a:off x="242263" y="601310"/>
            <a:ext cx="8131028" cy="461371"/>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Tx/>
              <a:buNone/>
            </a:pPr>
            <a:r>
              <a:rPr lang="fr-FR" sz="2400" b="1" i="1" dirty="0">
                <a:solidFill>
                  <a:schemeClr val="tx1"/>
                </a:solidFill>
              </a:rPr>
              <a:t>Conclusions</a:t>
            </a:r>
          </a:p>
        </p:txBody>
      </p:sp>
      <p:sp>
        <p:nvSpPr>
          <p:cNvPr id="12" name="Espace réservé du texte 2">
            <a:extLst>
              <a:ext uri="{FF2B5EF4-FFF2-40B4-BE49-F238E27FC236}">
                <a16:creationId xmlns:a16="http://schemas.microsoft.com/office/drawing/2014/main" id="{F233FA7D-E449-4D30-B8B7-F096F8F7FE69}"/>
              </a:ext>
            </a:extLst>
          </p:cNvPr>
          <p:cNvSpPr txBox="1">
            <a:spLocks/>
          </p:cNvSpPr>
          <p:nvPr/>
        </p:nvSpPr>
        <p:spPr>
          <a:xfrm>
            <a:off x="61607" y="6128425"/>
            <a:ext cx="6322422" cy="461371"/>
          </a:xfrm>
          <a:prstGeom prst="rect">
            <a:avLst/>
          </a:prstGeom>
        </p:spPr>
        <p:txBody>
          <a:bodyPr/>
          <a:lstStyle>
            <a:lvl1pPr marL="285750" marR="0" indent="-285750" algn="l" defTabSz="914400" rtl="0" eaLnBrk="1" fontAlgn="auto" latinLnBrk="0" hangingPunct="1">
              <a:lnSpc>
                <a:spcPct val="100000"/>
              </a:lnSpc>
              <a:spcBef>
                <a:spcPts val="2000"/>
              </a:spcBef>
              <a:spcAft>
                <a:spcPts val="0"/>
              </a:spcAft>
              <a:buClr>
                <a:schemeClr val="accent1">
                  <a:lumMod val="60000"/>
                  <a:lumOff val="40000"/>
                </a:schemeClr>
              </a:buClr>
              <a:buSzPct val="150000"/>
              <a:buFontTx/>
              <a:buBlip>
                <a:blip r:embed="rId3"/>
              </a:buBlip>
              <a:tabLst/>
              <a:defRPr sz="1600" b="0" kern="1200" baseline="0">
                <a:solidFill>
                  <a:schemeClr val="bg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50000"/>
              <a:buFontTx/>
              <a:buBlip>
                <a:blip r:embed="rId3"/>
              </a:buBlip>
              <a:defRPr sz="2400" kern="1200">
                <a:ln>
                  <a:noFill/>
                </a:ln>
                <a:solidFill>
                  <a:schemeClr val="tx1"/>
                </a:solidFill>
                <a:latin typeface="+mn-lt"/>
                <a:ea typeface="+mn-ea"/>
                <a:cs typeface="+mn-cs"/>
              </a:defRPr>
            </a:lvl2pPr>
            <a:lvl3pPr marL="968375" indent="-282575" algn="l" defTabSz="914400" rtl="0" eaLnBrk="1" latinLnBrk="0" hangingPunct="1">
              <a:spcBef>
                <a:spcPts val="600"/>
              </a:spcBef>
              <a:buClr>
                <a:schemeClr val="tx2">
                  <a:lumMod val="75000"/>
                </a:schemeClr>
              </a:buClr>
              <a:buSzPct val="100000"/>
              <a:buFont typeface="Wingdings 2" pitchFamily="18" charset="2"/>
              <a:buChar char=""/>
              <a:defRPr sz="22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tx1">
                  <a:lumMod val="50000"/>
                  <a:lumOff val="50000"/>
                </a:schemeClr>
              </a:buClr>
              <a:buSzPct val="100000"/>
              <a:buFont typeface="Wingdings 2" pitchFamily="18" charset="2"/>
              <a:buChar char=""/>
              <a:defRPr sz="2200" kern="1200">
                <a:solidFill>
                  <a:schemeClr val="tx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bg1">
                    <a:lumMod val="6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fr-FR" sz="1800" b="1" i="1" dirty="0">
                <a:solidFill>
                  <a:schemeClr val="tx1"/>
                </a:solidFill>
              </a:rPr>
              <a:t>* E2019 : Estimation des livraisons pour l’année 2019</a:t>
            </a:r>
            <a:endParaRPr lang="fr-FR" sz="1400" dirty="0">
              <a:solidFill>
                <a:schemeClr val="tx1"/>
              </a:solidFill>
            </a:endParaRPr>
          </a:p>
        </p:txBody>
      </p:sp>
      <p:pic>
        <p:nvPicPr>
          <p:cNvPr id="2" name="Image 1">
            <a:extLst>
              <a:ext uri="{FF2B5EF4-FFF2-40B4-BE49-F238E27FC236}">
                <a16:creationId xmlns:a16="http://schemas.microsoft.com/office/drawing/2014/main" id="{833CD676-7B77-43B1-9417-E9DC73A995CC}"/>
              </a:ext>
            </a:extLst>
          </p:cNvPr>
          <p:cNvPicPr>
            <a:picLocks noChangeAspect="1"/>
          </p:cNvPicPr>
          <p:nvPr/>
        </p:nvPicPr>
        <p:blipFill>
          <a:blip r:embed="rId4"/>
          <a:stretch>
            <a:fillRect/>
          </a:stretch>
        </p:blipFill>
        <p:spPr>
          <a:xfrm>
            <a:off x="6564685" y="1389108"/>
            <a:ext cx="5308867" cy="2761727"/>
          </a:xfrm>
          <a:prstGeom prst="rect">
            <a:avLst/>
          </a:prstGeom>
        </p:spPr>
      </p:pic>
    </p:spTree>
    <p:extLst>
      <p:ext uri="{BB962C8B-B14F-4D97-AF65-F5344CB8AC3E}">
        <p14:creationId xmlns:p14="http://schemas.microsoft.com/office/powerpoint/2010/main" val="663097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662604" y="2138289"/>
            <a:ext cx="8373291" cy="1534634"/>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r>
              <a:rPr lang="fr-FR" sz="4400" dirty="0"/>
              <a:t>Le marché de l’Occasion 2019</a:t>
            </a:r>
          </a:p>
          <a:p>
            <a:r>
              <a:rPr lang="fr-FR" sz="4400" dirty="0"/>
              <a:t>France</a:t>
            </a:r>
          </a:p>
        </p:txBody>
      </p:sp>
      <p:sp>
        <p:nvSpPr>
          <p:cNvPr id="3" name="Sous-titre 2"/>
          <p:cNvSpPr txBox="1">
            <a:spLocks/>
          </p:cNvSpPr>
          <p:nvPr/>
        </p:nvSpPr>
        <p:spPr bwMode="auto">
          <a:xfrm>
            <a:off x="5948103" y="4440062"/>
            <a:ext cx="4824536" cy="1008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2400" b="1" kern="1200">
                <a:solidFill>
                  <a:srgbClr val="E8147B"/>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914400" eaLnBrk="1" hangingPunct="1"/>
            <a:r>
              <a:rPr lang="fr-FR" altLang="fr-FR" dirty="0">
                <a:solidFill>
                  <a:srgbClr val="0067B8"/>
                </a:solidFill>
                <a:latin typeface="Calibri"/>
              </a:rPr>
              <a:t>Olivier Plancqueel</a:t>
            </a:r>
          </a:p>
        </p:txBody>
      </p:sp>
      <p:pic>
        <p:nvPicPr>
          <p:cNvPr id="5" name="Image 4">
            <a:extLst>
              <a:ext uri="{FF2B5EF4-FFF2-40B4-BE49-F238E27FC236}">
                <a16:creationId xmlns:a16="http://schemas.microsoft.com/office/drawing/2014/main" id="{41369749-9166-4F99-9EDE-84F89D113791}"/>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9326880" y="1897532"/>
            <a:ext cx="2625193" cy="201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00928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4657" y="1434903"/>
            <a:ext cx="6921305" cy="900332"/>
          </a:xfrm>
        </p:spPr>
        <p:txBody>
          <a:bodyPr/>
          <a:lstStyle/>
          <a:p>
            <a:br>
              <a:rPr lang="fr-FR" sz="2800" dirty="0"/>
            </a:br>
            <a:br>
              <a:rPr lang="fr-FR" sz="2800" dirty="0"/>
            </a:br>
            <a:br>
              <a:rPr lang="fr-FR" sz="2800" dirty="0"/>
            </a:br>
            <a:r>
              <a:rPr lang="fr-FR" sz="2400" dirty="0">
                <a:solidFill>
                  <a:schemeClr val="tx1"/>
                </a:solidFill>
              </a:rPr>
              <a:t>Chariots d’occasion (unités) </a:t>
            </a:r>
            <a:br>
              <a:rPr lang="fr-FR" sz="2400" dirty="0">
                <a:solidFill>
                  <a:schemeClr val="tx1"/>
                </a:solidFill>
              </a:rPr>
            </a:br>
            <a:r>
              <a:rPr lang="fr-FR" sz="2400" dirty="0">
                <a:solidFill>
                  <a:schemeClr val="tx1"/>
                </a:solidFill>
              </a:rPr>
              <a:t>Historique 2007-2018</a:t>
            </a:r>
            <a:br>
              <a:rPr lang="fr-FR" sz="2800" dirty="0"/>
            </a:br>
            <a:endParaRPr lang="fr-FR" sz="2800" dirty="0"/>
          </a:p>
        </p:txBody>
      </p:sp>
      <p:sp>
        <p:nvSpPr>
          <p:cNvPr id="5" name="Titre 1">
            <a:extLst>
              <a:ext uri="{FF2B5EF4-FFF2-40B4-BE49-F238E27FC236}">
                <a16:creationId xmlns:a16="http://schemas.microsoft.com/office/drawing/2014/main" id="{EBCBC28C-D1EE-4E52-BA29-8CE5DF607138}"/>
              </a:ext>
            </a:extLst>
          </p:cNvPr>
          <p:cNvSpPr txBox="1">
            <a:spLocks/>
          </p:cNvSpPr>
          <p:nvPr/>
        </p:nvSpPr>
        <p:spPr>
          <a:xfrm>
            <a:off x="123752" y="147413"/>
            <a:ext cx="8373291" cy="72786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pPr algn="l"/>
            <a:r>
              <a:rPr lang="fr-FR" dirty="0"/>
              <a:t>Un peu d’histoire</a:t>
            </a:r>
          </a:p>
        </p:txBody>
      </p:sp>
      <p:pic>
        <p:nvPicPr>
          <p:cNvPr id="4" name="Image 3">
            <a:extLst>
              <a:ext uri="{FF2B5EF4-FFF2-40B4-BE49-F238E27FC236}">
                <a16:creationId xmlns:a16="http://schemas.microsoft.com/office/drawing/2014/main" id="{60C679A5-4F04-4A9F-9725-895420E10082}"/>
              </a:ext>
            </a:extLst>
          </p:cNvPr>
          <p:cNvPicPr>
            <a:picLocks noChangeAspect="1"/>
          </p:cNvPicPr>
          <p:nvPr/>
        </p:nvPicPr>
        <p:blipFill>
          <a:blip r:embed="rId2"/>
          <a:stretch>
            <a:fillRect/>
          </a:stretch>
        </p:blipFill>
        <p:spPr>
          <a:xfrm>
            <a:off x="1983777" y="1699101"/>
            <a:ext cx="7523066" cy="4513840"/>
          </a:xfrm>
          <a:prstGeom prst="rect">
            <a:avLst/>
          </a:prstGeom>
        </p:spPr>
      </p:pic>
    </p:spTree>
    <p:extLst>
      <p:ext uri="{BB962C8B-B14F-4D97-AF65-F5344CB8AC3E}">
        <p14:creationId xmlns:p14="http://schemas.microsoft.com/office/powerpoint/2010/main" val="2030730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C4113BB-B2EF-48BB-9EA2-8092AABB3B42}"/>
              </a:ext>
            </a:extLst>
          </p:cNvPr>
          <p:cNvSpPr>
            <a:spLocks noGrp="1"/>
          </p:cNvSpPr>
          <p:nvPr>
            <p:ph type="title"/>
          </p:nvPr>
        </p:nvSpPr>
        <p:spPr>
          <a:xfrm>
            <a:off x="2438399" y="875282"/>
            <a:ext cx="6921305" cy="1378633"/>
          </a:xfrm>
        </p:spPr>
        <p:txBody>
          <a:bodyPr/>
          <a:lstStyle/>
          <a:p>
            <a:br>
              <a:rPr lang="fr-FR" sz="2400" dirty="0">
                <a:solidFill>
                  <a:schemeClr val="tx1"/>
                </a:solidFill>
              </a:rPr>
            </a:br>
            <a:br>
              <a:rPr lang="fr-FR" sz="2400" dirty="0">
                <a:solidFill>
                  <a:schemeClr val="tx1"/>
                </a:solidFill>
              </a:rPr>
            </a:br>
            <a:br>
              <a:rPr lang="fr-FR" sz="2400" dirty="0">
                <a:solidFill>
                  <a:schemeClr val="tx1"/>
                </a:solidFill>
              </a:rPr>
            </a:br>
            <a:r>
              <a:rPr lang="fr-FR" sz="2400" dirty="0">
                <a:solidFill>
                  <a:schemeClr val="tx1"/>
                </a:solidFill>
              </a:rPr>
              <a:t>Chariots d’occasion (CA)</a:t>
            </a:r>
            <a:br>
              <a:rPr lang="fr-FR" sz="2400" dirty="0">
                <a:solidFill>
                  <a:schemeClr val="tx1"/>
                </a:solidFill>
              </a:rPr>
            </a:br>
            <a:r>
              <a:rPr lang="fr-FR" sz="2400" dirty="0">
                <a:solidFill>
                  <a:schemeClr val="tx1"/>
                </a:solidFill>
              </a:rPr>
              <a:t>Historique 2007-2018</a:t>
            </a:r>
            <a:br>
              <a:rPr lang="fr-FR" sz="2400" dirty="0">
                <a:solidFill>
                  <a:schemeClr val="tx1"/>
                </a:solidFill>
              </a:rPr>
            </a:br>
            <a:endParaRPr lang="fr-FR" sz="2400" dirty="0">
              <a:solidFill>
                <a:schemeClr val="tx1"/>
              </a:solidFill>
            </a:endParaRPr>
          </a:p>
        </p:txBody>
      </p:sp>
      <p:sp>
        <p:nvSpPr>
          <p:cNvPr id="5" name="Titre 1">
            <a:extLst>
              <a:ext uri="{FF2B5EF4-FFF2-40B4-BE49-F238E27FC236}">
                <a16:creationId xmlns:a16="http://schemas.microsoft.com/office/drawing/2014/main" id="{739D4D1A-6F11-4C1D-BFC1-827EDCBA8CFB}"/>
              </a:ext>
            </a:extLst>
          </p:cNvPr>
          <p:cNvSpPr txBox="1">
            <a:spLocks/>
          </p:cNvSpPr>
          <p:nvPr/>
        </p:nvSpPr>
        <p:spPr>
          <a:xfrm>
            <a:off x="123752" y="147413"/>
            <a:ext cx="8373291" cy="72786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pPr algn="l"/>
            <a:r>
              <a:rPr lang="fr-FR" dirty="0"/>
              <a:t>Un peu d’histoire</a:t>
            </a:r>
          </a:p>
        </p:txBody>
      </p:sp>
      <p:pic>
        <p:nvPicPr>
          <p:cNvPr id="3" name="Image 2">
            <a:extLst>
              <a:ext uri="{FF2B5EF4-FFF2-40B4-BE49-F238E27FC236}">
                <a16:creationId xmlns:a16="http://schemas.microsoft.com/office/drawing/2014/main" id="{821BD74D-F15B-4B64-8648-FF6768103060}"/>
              </a:ext>
            </a:extLst>
          </p:cNvPr>
          <p:cNvPicPr>
            <a:picLocks noChangeAspect="1"/>
          </p:cNvPicPr>
          <p:nvPr/>
        </p:nvPicPr>
        <p:blipFill>
          <a:blip r:embed="rId2"/>
          <a:stretch>
            <a:fillRect/>
          </a:stretch>
        </p:blipFill>
        <p:spPr>
          <a:xfrm>
            <a:off x="1809141" y="1618662"/>
            <a:ext cx="7789715" cy="4667606"/>
          </a:xfrm>
          <a:prstGeom prst="rect">
            <a:avLst/>
          </a:prstGeom>
        </p:spPr>
      </p:pic>
    </p:spTree>
    <p:extLst>
      <p:ext uri="{BB962C8B-B14F-4D97-AF65-F5344CB8AC3E}">
        <p14:creationId xmlns:p14="http://schemas.microsoft.com/office/powerpoint/2010/main" val="1993220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6990" y="1182879"/>
            <a:ext cx="7455877" cy="781522"/>
          </a:xfrm>
        </p:spPr>
        <p:txBody>
          <a:bodyPr/>
          <a:lstStyle/>
          <a:p>
            <a:r>
              <a:rPr lang="fr-FR" sz="2400" dirty="0">
                <a:solidFill>
                  <a:schemeClr val="tx1"/>
                </a:solidFill>
              </a:rPr>
              <a:t>Répartition des volumes de transactions </a:t>
            </a:r>
            <a:br>
              <a:rPr lang="fr-FR" sz="2400" dirty="0">
                <a:solidFill>
                  <a:schemeClr val="tx1"/>
                </a:solidFill>
              </a:rPr>
            </a:br>
            <a:r>
              <a:rPr lang="fr-FR" sz="1800" b="0" i="1" dirty="0">
                <a:solidFill>
                  <a:schemeClr val="tx1"/>
                </a:solidFill>
              </a:rPr>
              <a:t>Cumul à août 2019 sur les 12 derniers mois (unités et %)</a:t>
            </a:r>
            <a:endParaRPr lang="fr-FR" sz="2400" b="0" i="1" dirty="0">
              <a:solidFill>
                <a:schemeClr val="tx1"/>
              </a:solidFill>
            </a:endParaRPr>
          </a:p>
        </p:txBody>
      </p:sp>
      <p:sp>
        <p:nvSpPr>
          <p:cNvPr id="10" name="Titre 1">
            <a:extLst>
              <a:ext uri="{FF2B5EF4-FFF2-40B4-BE49-F238E27FC236}">
                <a16:creationId xmlns:a16="http://schemas.microsoft.com/office/drawing/2014/main" id="{7CAFD0FF-8E56-4870-B139-3516ACD81E80}"/>
              </a:ext>
            </a:extLst>
          </p:cNvPr>
          <p:cNvSpPr txBox="1">
            <a:spLocks/>
          </p:cNvSpPr>
          <p:nvPr/>
        </p:nvSpPr>
        <p:spPr>
          <a:xfrm>
            <a:off x="984456" y="5811831"/>
            <a:ext cx="9500943" cy="781522"/>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b="1" i="0" kern="1200">
                <a:solidFill>
                  <a:srgbClr val="FF6600"/>
                </a:solidFill>
                <a:latin typeface="+mj-lt"/>
                <a:ea typeface="+mj-ea"/>
                <a:cs typeface="+mj-cs"/>
              </a:defRPr>
            </a:lvl1pPr>
          </a:lstStyle>
          <a:p>
            <a:r>
              <a:rPr lang="fr-FR" sz="2800" dirty="0">
                <a:solidFill>
                  <a:schemeClr val="tx1"/>
                </a:solidFill>
              </a:rPr>
              <a:t>Total des unités vendues sur les 12 derniers mois : 37 863 (+13% sur an glissant)</a:t>
            </a:r>
            <a:endParaRPr lang="fr-FR" sz="2800" b="0" i="1" dirty="0">
              <a:solidFill>
                <a:schemeClr val="tx1"/>
              </a:solidFill>
            </a:endParaRPr>
          </a:p>
        </p:txBody>
      </p:sp>
      <p:sp>
        <p:nvSpPr>
          <p:cNvPr id="5" name="Titre 1">
            <a:extLst>
              <a:ext uri="{FF2B5EF4-FFF2-40B4-BE49-F238E27FC236}">
                <a16:creationId xmlns:a16="http://schemas.microsoft.com/office/drawing/2014/main" id="{6022D9B2-9FD4-4DD7-82FD-32652C2E9C11}"/>
              </a:ext>
            </a:extLst>
          </p:cNvPr>
          <p:cNvSpPr txBox="1">
            <a:spLocks/>
          </p:cNvSpPr>
          <p:nvPr/>
        </p:nvSpPr>
        <p:spPr>
          <a:xfrm>
            <a:off x="123752" y="147413"/>
            <a:ext cx="11267059" cy="72786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pPr algn="l"/>
            <a:r>
              <a:rPr lang="fr-FR" dirty="0"/>
              <a:t>Retour sur 2019 : bon démarrage</a:t>
            </a:r>
          </a:p>
        </p:txBody>
      </p:sp>
      <p:pic>
        <p:nvPicPr>
          <p:cNvPr id="6" name="Image 5">
            <a:extLst>
              <a:ext uri="{FF2B5EF4-FFF2-40B4-BE49-F238E27FC236}">
                <a16:creationId xmlns:a16="http://schemas.microsoft.com/office/drawing/2014/main" id="{3F26B3FD-81F6-4E32-A51B-AB361EC4A4ED}"/>
              </a:ext>
            </a:extLst>
          </p:cNvPr>
          <p:cNvPicPr>
            <a:picLocks noChangeAspect="1"/>
          </p:cNvPicPr>
          <p:nvPr/>
        </p:nvPicPr>
        <p:blipFill rotWithShape="1">
          <a:blip r:embed="rId2">
            <a:clrChange>
              <a:clrFrom>
                <a:srgbClr val="FFFFFF"/>
              </a:clrFrom>
              <a:clrTo>
                <a:srgbClr val="FFFFFF">
                  <a:alpha val="0"/>
                </a:srgbClr>
              </a:clrTo>
            </a:clrChange>
          </a:blip>
          <a:srcRect l="25453" t="17332" r="24495" b="6436"/>
          <a:stretch/>
        </p:blipFill>
        <p:spPr>
          <a:xfrm>
            <a:off x="3902542" y="2044311"/>
            <a:ext cx="3709478" cy="3687609"/>
          </a:xfrm>
          <a:prstGeom prst="rect">
            <a:avLst/>
          </a:prstGeom>
        </p:spPr>
      </p:pic>
      <p:pic>
        <p:nvPicPr>
          <p:cNvPr id="8" name="Image 7">
            <a:extLst>
              <a:ext uri="{FF2B5EF4-FFF2-40B4-BE49-F238E27FC236}">
                <a16:creationId xmlns:a16="http://schemas.microsoft.com/office/drawing/2014/main" id="{3B2C991C-9ABD-4BEC-ABB9-481A869CD8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6063" y="5239389"/>
            <a:ext cx="1040340" cy="262736"/>
          </a:xfrm>
          <a:prstGeom prst="rect">
            <a:avLst/>
          </a:prstGeom>
        </p:spPr>
      </p:pic>
    </p:spTree>
    <p:extLst>
      <p:ext uri="{BB962C8B-B14F-4D97-AF65-F5344CB8AC3E}">
        <p14:creationId xmlns:p14="http://schemas.microsoft.com/office/powerpoint/2010/main" val="875417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48840"/>
            <a:ext cx="8553157" cy="781522"/>
          </a:xfrm>
        </p:spPr>
        <p:txBody>
          <a:bodyPr/>
          <a:lstStyle/>
          <a:p>
            <a:r>
              <a:rPr lang="fr-FR" sz="2400" dirty="0">
                <a:solidFill>
                  <a:schemeClr val="tx1"/>
                </a:solidFill>
              </a:rPr>
              <a:t>Répartition régionale des volumes de transactions </a:t>
            </a:r>
            <a:br>
              <a:rPr lang="fr-FR" sz="2400" dirty="0">
                <a:solidFill>
                  <a:schemeClr val="tx1"/>
                </a:solidFill>
              </a:rPr>
            </a:br>
            <a:r>
              <a:rPr lang="fr-FR" sz="1800" b="0" i="1" dirty="0">
                <a:solidFill>
                  <a:schemeClr val="tx1"/>
                </a:solidFill>
              </a:rPr>
              <a:t>Sur le T1 2019</a:t>
            </a:r>
            <a:endParaRPr lang="fr-FR" sz="2400" b="0" i="1" dirty="0">
              <a:solidFill>
                <a:schemeClr val="tx1"/>
              </a:solidFill>
            </a:endParaRPr>
          </a:p>
        </p:txBody>
      </p:sp>
      <p:sp>
        <p:nvSpPr>
          <p:cNvPr id="5" name="Titre 1">
            <a:extLst>
              <a:ext uri="{FF2B5EF4-FFF2-40B4-BE49-F238E27FC236}">
                <a16:creationId xmlns:a16="http://schemas.microsoft.com/office/drawing/2014/main" id="{6022D9B2-9FD4-4DD7-82FD-32652C2E9C11}"/>
              </a:ext>
            </a:extLst>
          </p:cNvPr>
          <p:cNvSpPr txBox="1">
            <a:spLocks/>
          </p:cNvSpPr>
          <p:nvPr/>
        </p:nvSpPr>
        <p:spPr>
          <a:xfrm>
            <a:off x="0" y="0"/>
            <a:ext cx="11267059" cy="72786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pPr algn="l"/>
            <a:r>
              <a:rPr lang="fr-FR" dirty="0"/>
              <a:t>Retour sur 2019 : bon démarrage</a:t>
            </a:r>
          </a:p>
        </p:txBody>
      </p:sp>
      <p:pic>
        <p:nvPicPr>
          <p:cNvPr id="8" name="Image 7">
            <a:extLst>
              <a:ext uri="{FF2B5EF4-FFF2-40B4-BE49-F238E27FC236}">
                <a16:creationId xmlns:a16="http://schemas.microsoft.com/office/drawing/2014/main" id="{3B2C991C-9ABD-4BEC-ABB9-481A869CD8B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10183" y="5349923"/>
            <a:ext cx="1040340" cy="262736"/>
          </a:xfrm>
          <a:prstGeom prst="rect">
            <a:avLst/>
          </a:prstGeom>
        </p:spPr>
      </p:pic>
      <p:pic>
        <p:nvPicPr>
          <p:cNvPr id="4" name="Image 3">
            <a:extLst>
              <a:ext uri="{FF2B5EF4-FFF2-40B4-BE49-F238E27FC236}">
                <a16:creationId xmlns:a16="http://schemas.microsoft.com/office/drawing/2014/main" id="{1967999E-BE1E-4B47-A0EA-60CE2624ADA8}"/>
              </a:ext>
            </a:extLst>
          </p:cNvPr>
          <p:cNvPicPr>
            <a:picLocks noChangeAspect="1"/>
          </p:cNvPicPr>
          <p:nvPr/>
        </p:nvPicPr>
        <p:blipFill>
          <a:blip r:embed="rId3"/>
          <a:stretch>
            <a:fillRect/>
          </a:stretch>
        </p:blipFill>
        <p:spPr>
          <a:xfrm>
            <a:off x="2356874" y="1245341"/>
            <a:ext cx="6553309" cy="5531599"/>
          </a:xfrm>
          <a:prstGeom prst="rect">
            <a:avLst/>
          </a:prstGeom>
        </p:spPr>
      </p:pic>
    </p:spTree>
    <p:extLst>
      <p:ext uri="{BB962C8B-B14F-4D97-AF65-F5344CB8AC3E}">
        <p14:creationId xmlns:p14="http://schemas.microsoft.com/office/powerpoint/2010/main" val="1230664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20071" y="875282"/>
            <a:ext cx="6751857" cy="1355312"/>
          </a:xfrm>
        </p:spPr>
        <p:txBody>
          <a:bodyPr/>
          <a:lstStyle/>
          <a:p>
            <a:r>
              <a:rPr lang="fr-FR" sz="2400" dirty="0">
                <a:solidFill>
                  <a:schemeClr val="tx1"/>
                </a:solidFill>
              </a:rPr>
              <a:t>Historique des ventes </a:t>
            </a:r>
            <a:br>
              <a:rPr lang="fr-FR" sz="2400" dirty="0">
                <a:solidFill>
                  <a:schemeClr val="tx1"/>
                </a:solidFill>
              </a:rPr>
            </a:br>
            <a:r>
              <a:rPr lang="fr-FR" sz="2400" dirty="0">
                <a:solidFill>
                  <a:schemeClr val="tx1"/>
                </a:solidFill>
              </a:rPr>
              <a:t>à utilisateur final</a:t>
            </a:r>
            <a:br>
              <a:rPr lang="fr-FR" sz="2400" dirty="0">
                <a:solidFill>
                  <a:schemeClr val="tx1"/>
                </a:solidFill>
              </a:rPr>
            </a:br>
            <a:r>
              <a:rPr lang="fr-FR" sz="2000" b="0" i="1" dirty="0">
                <a:solidFill>
                  <a:schemeClr val="tx1"/>
                </a:solidFill>
              </a:rPr>
              <a:t>Cumul janvier - août (unités et CA)</a:t>
            </a:r>
            <a:endParaRPr lang="fr-FR" b="0" i="1" dirty="0">
              <a:solidFill>
                <a:schemeClr val="tx1"/>
              </a:solidFill>
            </a:endParaRPr>
          </a:p>
        </p:txBody>
      </p:sp>
      <p:sp>
        <p:nvSpPr>
          <p:cNvPr id="6" name="Titre 1">
            <a:extLst>
              <a:ext uri="{FF2B5EF4-FFF2-40B4-BE49-F238E27FC236}">
                <a16:creationId xmlns:a16="http://schemas.microsoft.com/office/drawing/2014/main" id="{7C50B911-BDAB-4A5D-8925-FB2B63446A7D}"/>
              </a:ext>
            </a:extLst>
          </p:cNvPr>
          <p:cNvSpPr txBox="1">
            <a:spLocks/>
          </p:cNvSpPr>
          <p:nvPr/>
        </p:nvSpPr>
        <p:spPr>
          <a:xfrm>
            <a:off x="123752" y="147413"/>
            <a:ext cx="9497914" cy="72786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pPr algn="l"/>
            <a:r>
              <a:rPr lang="fr-FR" dirty="0"/>
              <a:t>Les ventes à utilisateur final</a:t>
            </a:r>
          </a:p>
        </p:txBody>
      </p:sp>
      <p:pic>
        <p:nvPicPr>
          <p:cNvPr id="3" name="Image 2">
            <a:extLst>
              <a:ext uri="{FF2B5EF4-FFF2-40B4-BE49-F238E27FC236}">
                <a16:creationId xmlns:a16="http://schemas.microsoft.com/office/drawing/2014/main" id="{888676E7-5EC1-48CF-B765-9D1437386039}"/>
              </a:ext>
            </a:extLst>
          </p:cNvPr>
          <p:cNvPicPr>
            <a:picLocks noChangeAspect="1"/>
          </p:cNvPicPr>
          <p:nvPr/>
        </p:nvPicPr>
        <p:blipFill rotWithShape="1">
          <a:blip r:embed="rId3"/>
          <a:srcRect l="2589" t="15688" r="1877" b="2632"/>
          <a:stretch/>
        </p:blipFill>
        <p:spPr>
          <a:xfrm>
            <a:off x="1842868" y="2319613"/>
            <a:ext cx="8892645" cy="3970303"/>
          </a:xfrm>
          <a:prstGeom prst="rect">
            <a:avLst/>
          </a:prstGeom>
        </p:spPr>
      </p:pic>
      <p:pic>
        <p:nvPicPr>
          <p:cNvPr id="10" name="Image 9">
            <a:extLst>
              <a:ext uri="{FF2B5EF4-FFF2-40B4-BE49-F238E27FC236}">
                <a16:creationId xmlns:a16="http://schemas.microsoft.com/office/drawing/2014/main" id="{92087102-8B72-431E-B8D5-7E65D5AA4A8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663165" y="6027180"/>
            <a:ext cx="1040340" cy="262736"/>
          </a:xfrm>
          <a:prstGeom prst="rect">
            <a:avLst/>
          </a:prstGeom>
        </p:spPr>
      </p:pic>
    </p:spTree>
    <p:extLst>
      <p:ext uri="{BB962C8B-B14F-4D97-AF65-F5344CB8AC3E}">
        <p14:creationId xmlns:p14="http://schemas.microsoft.com/office/powerpoint/2010/main" val="2169575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34603" y="1254246"/>
            <a:ext cx="8042276" cy="811486"/>
          </a:xfrm>
        </p:spPr>
        <p:txBody>
          <a:bodyPr/>
          <a:lstStyle/>
          <a:p>
            <a:r>
              <a:rPr lang="fr-FR" sz="2400" dirty="0">
                <a:solidFill>
                  <a:schemeClr val="tx1"/>
                </a:solidFill>
              </a:rPr>
              <a:t>Comparaison mensuelle 2019-2018</a:t>
            </a:r>
            <a:br>
              <a:rPr lang="fr-FR" sz="3600" dirty="0">
                <a:solidFill>
                  <a:schemeClr val="tx1"/>
                </a:solidFill>
              </a:rPr>
            </a:br>
            <a:r>
              <a:rPr lang="fr-FR" sz="1800" b="0" i="1" dirty="0">
                <a:solidFill>
                  <a:schemeClr val="tx1"/>
                </a:solidFill>
              </a:rPr>
              <a:t>Cumul du CA : ventes à utilisateur final</a:t>
            </a:r>
            <a:endParaRPr lang="fr-FR" sz="3600" b="0" i="1" dirty="0">
              <a:solidFill>
                <a:schemeClr val="tx1"/>
              </a:solidFill>
            </a:endParaRPr>
          </a:p>
        </p:txBody>
      </p:sp>
      <p:sp>
        <p:nvSpPr>
          <p:cNvPr id="7" name="Titre 1">
            <a:extLst>
              <a:ext uri="{FF2B5EF4-FFF2-40B4-BE49-F238E27FC236}">
                <a16:creationId xmlns:a16="http://schemas.microsoft.com/office/drawing/2014/main" id="{67677D87-3E25-4F76-B2CB-C5258B343111}"/>
              </a:ext>
            </a:extLst>
          </p:cNvPr>
          <p:cNvSpPr txBox="1">
            <a:spLocks/>
          </p:cNvSpPr>
          <p:nvPr/>
        </p:nvSpPr>
        <p:spPr>
          <a:xfrm>
            <a:off x="123752" y="147413"/>
            <a:ext cx="9497914" cy="72786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pPr algn="l"/>
            <a:r>
              <a:rPr lang="fr-FR" dirty="0"/>
              <a:t>Les ventes à utilisateur final</a:t>
            </a:r>
          </a:p>
        </p:txBody>
      </p:sp>
      <p:pic>
        <p:nvPicPr>
          <p:cNvPr id="4" name="Image 3">
            <a:extLst>
              <a:ext uri="{FF2B5EF4-FFF2-40B4-BE49-F238E27FC236}">
                <a16:creationId xmlns:a16="http://schemas.microsoft.com/office/drawing/2014/main" id="{8B57B91C-8000-4DD1-9DAE-109A4AC1F948}"/>
              </a:ext>
            </a:extLst>
          </p:cNvPr>
          <p:cNvPicPr>
            <a:picLocks noChangeAspect="1"/>
          </p:cNvPicPr>
          <p:nvPr/>
        </p:nvPicPr>
        <p:blipFill>
          <a:blip r:embed="rId2"/>
          <a:stretch>
            <a:fillRect/>
          </a:stretch>
        </p:blipFill>
        <p:spPr>
          <a:xfrm>
            <a:off x="1579390" y="1895945"/>
            <a:ext cx="8042276" cy="4814642"/>
          </a:xfrm>
          <a:prstGeom prst="rect">
            <a:avLst/>
          </a:prstGeom>
        </p:spPr>
      </p:pic>
    </p:spTree>
    <p:extLst>
      <p:ext uri="{BB962C8B-B14F-4D97-AF65-F5344CB8AC3E}">
        <p14:creationId xmlns:p14="http://schemas.microsoft.com/office/powerpoint/2010/main" val="957385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50831" y="875282"/>
            <a:ext cx="6948805" cy="1317922"/>
          </a:xfrm>
        </p:spPr>
        <p:txBody>
          <a:bodyPr/>
          <a:lstStyle/>
          <a:p>
            <a:r>
              <a:rPr lang="fr-FR" sz="2400" dirty="0">
                <a:solidFill>
                  <a:schemeClr val="tx1"/>
                </a:solidFill>
              </a:rPr>
              <a:t>Historique des ventes </a:t>
            </a:r>
            <a:br>
              <a:rPr lang="fr-FR" sz="2400" dirty="0">
                <a:solidFill>
                  <a:schemeClr val="tx1"/>
                </a:solidFill>
              </a:rPr>
            </a:br>
            <a:r>
              <a:rPr lang="fr-FR" sz="2400" dirty="0">
                <a:solidFill>
                  <a:schemeClr val="tx1"/>
                </a:solidFill>
              </a:rPr>
              <a:t>aux marchands</a:t>
            </a:r>
            <a:br>
              <a:rPr lang="fr-FR" sz="2400" dirty="0">
                <a:solidFill>
                  <a:schemeClr val="tx1"/>
                </a:solidFill>
              </a:rPr>
            </a:br>
            <a:r>
              <a:rPr lang="fr-FR" sz="2000" i="1" dirty="0">
                <a:solidFill>
                  <a:schemeClr val="tx1"/>
                </a:solidFill>
              </a:rPr>
              <a:t> </a:t>
            </a:r>
            <a:r>
              <a:rPr lang="fr-FR" sz="2000" b="0" i="1" dirty="0">
                <a:solidFill>
                  <a:schemeClr val="tx1"/>
                </a:solidFill>
              </a:rPr>
              <a:t>Cumul janvier - août (unités et CA)</a:t>
            </a:r>
            <a:endParaRPr lang="fr-FR" sz="2400" i="1" dirty="0">
              <a:solidFill>
                <a:schemeClr val="tx1"/>
              </a:solidFill>
            </a:endParaRPr>
          </a:p>
        </p:txBody>
      </p:sp>
      <p:sp>
        <p:nvSpPr>
          <p:cNvPr id="4" name="Titre 1">
            <a:extLst>
              <a:ext uri="{FF2B5EF4-FFF2-40B4-BE49-F238E27FC236}">
                <a16:creationId xmlns:a16="http://schemas.microsoft.com/office/drawing/2014/main" id="{CF59506D-A94B-4D3B-A8EB-4BDD17DAF0DF}"/>
              </a:ext>
            </a:extLst>
          </p:cNvPr>
          <p:cNvSpPr txBox="1">
            <a:spLocks/>
          </p:cNvSpPr>
          <p:nvPr/>
        </p:nvSpPr>
        <p:spPr>
          <a:xfrm>
            <a:off x="123752" y="147413"/>
            <a:ext cx="9497914" cy="72786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pPr algn="l"/>
            <a:r>
              <a:rPr lang="fr-FR" dirty="0"/>
              <a:t>Les ventes aux marchands</a:t>
            </a:r>
          </a:p>
        </p:txBody>
      </p:sp>
      <p:pic>
        <p:nvPicPr>
          <p:cNvPr id="5" name="Image 4">
            <a:extLst>
              <a:ext uri="{FF2B5EF4-FFF2-40B4-BE49-F238E27FC236}">
                <a16:creationId xmlns:a16="http://schemas.microsoft.com/office/drawing/2014/main" id="{3A1390AD-117A-4B59-9191-FA4A5A575821}"/>
              </a:ext>
            </a:extLst>
          </p:cNvPr>
          <p:cNvPicPr>
            <a:picLocks noChangeAspect="1"/>
          </p:cNvPicPr>
          <p:nvPr/>
        </p:nvPicPr>
        <p:blipFill rotWithShape="1">
          <a:blip r:embed="rId2"/>
          <a:srcRect l="2074" t="15228" r="1866" b="1732"/>
          <a:stretch/>
        </p:blipFill>
        <p:spPr>
          <a:xfrm>
            <a:off x="1659987" y="2365239"/>
            <a:ext cx="8870685" cy="4019126"/>
          </a:xfrm>
          <a:prstGeom prst="rect">
            <a:avLst/>
          </a:prstGeom>
        </p:spPr>
      </p:pic>
      <p:pic>
        <p:nvPicPr>
          <p:cNvPr id="7" name="Image 6">
            <a:extLst>
              <a:ext uri="{FF2B5EF4-FFF2-40B4-BE49-F238E27FC236}">
                <a16:creationId xmlns:a16="http://schemas.microsoft.com/office/drawing/2014/main" id="{068B4F5B-6F79-46B5-80A4-6845156A96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78343" y="6123037"/>
            <a:ext cx="1034763" cy="261328"/>
          </a:xfrm>
          <a:prstGeom prst="rect">
            <a:avLst/>
          </a:prstGeom>
        </p:spPr>
      </p:pic>
    </p:spTree>
    <p:extLst>
      <p:ext uri="{BB962C8B-B14F-4D97-AF65-F5344CB8AC3E}">
        <p14:creationId xmlns:p14="http://schemas.microsoft.com/office/powerpoint/2010/main" val="4033980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A672882-49A7-4576-8BDF-8D45A45D8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5754" y="2479683"/>
            <a:ext cx="4480560" cy="3543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itre 1"/>
          <p:cNvSpPr txBox="1">
            <a:spLocks/>
          </p:cNvSpPr>
          <p:nvPr/>
        </p:nvSpPr>
        <p:spPr>
          <a:xfrm>
            <a:off x="1539389" y="1354017"/>
            <a:ext cx="8373291" cy="94278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r>
              <a:rPr lang="fr-FR" sz="4400" dirty="0"/>
              <a:t>Le site argus-chariot.com</a:t>
            </a:r>
          </a:p>
        </p:txBody>
      </p:sp>
      <p:sp>
        <p:nvSpPr>
          <p:cNvPr id="3" name="Sous-titre 2"/>
          <p:cNvSpPr txBox="1">
            <a:spLocks/>
          </p:cNvSpPr>
          <p:nvPr/>
        </p:nvSpPr>
        <p:spPr bwMode="auto">
          <a:xfrm>
            <a:off x="7500412" y="2420888"/>
            <a:ext cx="4824536" cy="100811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2400" b="1" kern="1200">
                <a:solidFill>
                  <a:srgbClr val="E8147B"/>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914400" eaLnBrk="1" hangingPunct="1"/>
            <a:r>
              <a:rPr lang="fr-FR" altLang="fr-FR" dirty="0">
                <a:solidFill>
                  <a:srgbClr val="0067B8"/>
                </a:solidFill>
                <a:latin typeface="Calibri"/>
              </a:rPr>
              <a:t>Julie Duval</a:t>
            </a:r>
          </a:p>
        </p:txBody>
      </p:sp>
    </p:spTree>
    <p:extLst>
      <p:ext uri="{BB962C8B-B14F-4D97-AF65-F5344CB8AC3E}">
        <p14:creationId xmlns:p14="http://schemas.microsoft.com/office/powerpoint/2010/main" val="401222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E78BE14-7533-4A48-AFBB-023BB804CD9A}"/>
              </a:ext>
            </a:extLst>
          </p:cNvPr>
          <p:cNvSpPr>
            <a:spLocks noGrp="1"/>
          </p:cNvSpPr>
          <p:nvPr>
            <p:ph type="title"/>
          </p:nvPr>
        </p:nvSpPr>
        <p:spPr>
          <a:xfrm>
            <a:off x="1768786" y="1181687"/>
            <a:ext cx="8042276" cy="811486"/>
          </a:xfrm>
        </p:spPr>
        <p:txBody>
          <a:bodyPr/>
          <a:lstStyle/>
          <a:p>
            <a:r>
              <a:rPr lang="fr-FR" sz="2400" dirty="0">
                <a:solidFill>
                  <a:schemeClr val="tx1"/>
                </a:solidFill>
              </a:rPr>
              <a:t>Comparaison mensuelle 2019-2018</a:t>
            </a:r>
            <a:br>
              <a:rPr lang="fr-FR" sz="3600" dirty="0">
                <a:solidFill>
                  <a:schemeClr val="tx1"/>
                </a:solidFill>
              </a:rPr>
            </a:br>
            <a:r>
              <a:rPr lang="fr-FR" sz="1800" b="0" i="1" dirty="0">
                <a:solidFill>
                  <a:schemeClr val="tx1"/>
                </a:solidFill>
              </a:rPr>
              <a:t>Cumul du CA : ventes aux marchands</a:t>
            </a:r>
            <a:endParaRPr lang="fr-FR" sz="3600" b="0" i="1" dirty="0">
              <a:solidFill>
                <a:schemeClr val="tx1"/>
              </a:solidFill>
            </a:endParaRPr>
          </a:p>
        </p:txBody>
      </p:sp>
      <p:sp>
        <p:nvSpPr>
          <p:cNvPr id="4" name="Titre 1">
            <a:extLst>
              <a:ext uri="{FF2B5EF4-FFF2-40B4-BE49-F238E27FC236}">
                <a16:creationId xmlns:a16="http://schemas.microsoft.com/office/drawing/2014/main" id="{2938D1C8-75ED-40E1-8B12-F97D9783440E}"/>
              </a:ext>
            </a:extLst>
          </p:cNvPr>
          <p:cNvSpPr txBox="1">
            <a:spLocks/>
          </p:cNvSpPr>
          <p:nvPr/>
        </p:nvSpPr>
        <p:spPr>
          <a:xfrm>
            <a:off x="123752" y="147413"/>
            <a:ext cx="9497914" cy="72786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pPr algn="l"/>
            <a:r>
              <a:rPr lang="fr-FR" dirty="0"/>
              <a:t>Les ventes aux marchands</a:t>
            </a:r>
          </a:p>
        </p:txBody>
      </p:sp>
      <p:pic>
        <p:nvPicPr>
          <p:cNvPr id="3" name="Image 2">
            <a:extLst>
              <a:ext uri="{FF2B5EF4-FFF2-40B4-BE49-F238E27FC236}">
                <a16:creationId xmlns:a16="http://schemas.microsoft.com/office/drawing/2014/main" id="{88015404-9B0A-46FD-8950-27F037EA6BD0}"/>
              </a:ext>
            </a:extLst>
          </p:cNvPr>
          <p:cNvPicPr>
            <a:picLocks noChangeAspect="1"/>
          </p:cNvPicPr>
          <p:nvPr/>
        </p:nvPicPr>
        <p:blipFill>
          <a:blip r:embed="rId2"/>
          <a:stretch>
            <a:fillRect/>
          </a:stretch>
        </p:blipFill>
        <p:spPr>
          <a:xfrm>
            <a:off x="1579391" y="1797298"/>
            <a:ext cx="8042275" cy="4825366"/>
          </a:xfrm>
          <a:prstGeom prst="rect">
            <a:avLst/>
          </a:prstGeom>
        </p:spPr>
      </p:pic>
    </p:spTree>
    <p:extLst>
      <p:ext uri="{BB962C8B-B14F-4D97-AF65-F5344CB8AC3E}">
        <p14:creationId xmlns:p14="http://schemas.microsoft.com/office/powerpoint/2010/main" val="2956039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2D3E2D5-318E-6D40-AA74-1880D6C6BCBA}"/>
              </a:ext>
            </a:extLst>
          </p:cNvPr>
          <p:cNvSpPr>
            <a:spLocks noGrp="1"/>
          </p:cNvSpPr>
          <p:nvPr>
            <p:ph type="body" sz="quarter" idx="10"/>
          </p:nvPr>
        </p:nvSpPr>
        <p:spPr>
          <a:xfrm>
            <a:off x="7234407" y="4391590"/>
            <a:ext cx="4957594" cy="1158240"/>
          </a:xfrm>
        </p:spPr>
        <p:txBody>
          <a:bodyPr/>
          <a:lstStyle/>
          <a:p>
            <a:r>
              <a:rPr lang="fr-FR" sz="2000" dirty="0">
                <a:solidFill>
                  <a:schemeClr val="tx1"/>
                </a:solidFill>
              </a:rPr>
              <a:t> </a:t>
            </a:r>
            <a:r>
              <a:rPr lang="fr-FR" sz="2000" b="1" dirty="0">
                <a:solidFill>
                  <a:schemeClr val="tx1"/>
                </a:solidFill>
              </a:rPr>
              <a:t>Sur le cumul janvier – août 2019 : </a:t>
            </a:r>
          </a:p>
          <a:p>
            <a:pPr marL="0" indent="0">
              <a:buNone/>
            </a:pPr>
            <a:r>
              <a:rPr lang="fr-FR" sz="2000" dirty="0">
                <a:solidFill>
                  <a:schemeClr val="tx1"/>
                </a:solidFill>
              </a:rPr>
              <a:t>	Déjà 4270 unités</a:t>
            </a:r>
          </a:p>
        </p:txBody>
      </p:sp>
      <p:sp>
        <p:nvSpPr>
          <p:cNvPr id="4" name="Titre 1">
            <a:extLst>
              <a:ext uri="{FF2B5EF4-FFF2-40B4-BE49-F238E27FC236}">
                <a16:creationId xmlns:a16="http://schemas.microsoft.com/office/drawing/2014/main" id="{43047106-2ED4-4BFE-80D9-ED591A0EED04}"/>
              </a:ext>
            </a:extLst>
          </p:cNvPr>
          <p:cNvSpPr txBox="1">
            <a:spLocks/>
          </p:cNvSpPr>
          <p:nvPr/>
        </p:nvSpPr>
        <p:spPr>
          <a:xfrm>
            <a:off x="1918529" y="1169838"/>
            <a:ext cx="8042276" cy="501997"/>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r>
              <a:rPr lang="fr-FR" sz="2400">
                <a:solidFill>
                  <a:schemeClr val="tx1"/>
                </a:solidFill>
              </a:rPr>
              <a:t>Nombre de chariots ferraillés (2015-2017)</a:t>
            </a:r>
            <a:endParaRPr lang="fr-FR" sz="2400" dirty="0">
              <a:solidFill>
                <a:schemeClr val="tx1"/>
              </a:solidFill>
            </a:endParaRPr>
          </a:p>
        </p:txBody>
      </p:sp>
      <p:sp>
        <p:nvSpPr>
          <p:cNvPr id="5" name="Titre 1">
            <a:extLst>
              <a:ext uri="{FF2B5EF4-FFF2-40B4-BE49-F238E27FC236}">
                <a16:creationId xmlns:a16="http://schemas.microsoft.com/office/drawing/2014/main" id="{389E2708-287A-4AAE-8B57-3E196C1EF494}"/>
              </a:ext>
            </a:extLst>
          </p:cNvPr>
          <p:cNvSpPr txBox="1">
            <a:spLocks/>
          </p:cNvSpPr>
          <p:nvPr/>
        </p:nvSpPr>
        <p:spPr>
          <a:xfrm>
            <a:off x="136988" y="65201"/>
            <a:ext cx="9497914" cy="72786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pPr algn="l"/>
            <a:r>
              <a:rPr lang="fr-FR" dirty="0"/>
              <a:t>Les chariots ferraillés</a:t>
            </a:r>
          </a:p>
        </p:txBody>
      </p:sp>
      <p:pic>
        <p:nvPicPr>
          <p:cNvPr id="6" name="Image 5">
            <a:extLst>
              <a:ext uri="{FF2B5EF4-FFF2-40B4-BE49-F238E27FC236}">
                <a16:creationId xmlns:a16="http://schemas.microsoft.com/office/drawing/2014/main" id="{0A9E97DA-8A02-46B5-B9C8-BDDD41DBCC4C}"/>
              </a:ext>
            </a:extLst>
          </p:cNvPr>
          <p:cNvPicPr>
            <a:picLocks noChangeAspect="1"/>
          </p:cNvPicPr>
          <p:nvPr/>
        </p:nvPicPr>
        <p:blipFill rotWithShape="1">
          <a:blip r:embed="rId2">
            <a:clrChange>
              <a:clrFrom>
                <a:srgbClr val="FFFFFF"/>
              </a:clrFrom>
              <a:clrTo>
                <a:srgbClr val="FFFFFF">
                  <a:alpha val="0"/>
                </a:srgbClr>
              </a:clrTo>
            </a:clrChange>
          </a:blip>
          <a:srcRect l="3010" t="2419" r="3345" b="3274"/>
          <a:stretch/>
        </p:blipFill>
        <p:spPr>
          <a:xfrm>
            <a:off x="1541046" y="1784377"/>
            <a:ext cx="7390471" cy="4473526"/>
          </a:xfrm>
          <a:prstGeom prst="rect">
            <a:avLst/>
          </a:prstGeom>
        </p:spPr>
      </p:pic>
    </p:spTree>
    <p:extLst>
      <p:ext uri="{BB962C8B-B14F-4D97-AF65-F5344CB8AC3E}">
        <p14:creationId xmlns:p14="http://schemas.microsoft.com/office/powerpoint/2010/main" val="3628075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23EF6-A799-4B7D-AB24-A769C917BE38}"/>
              </a:ext>
            </a:extLst>
          </p:cNvPr>
          <p:cNvSpPr>
            <a:spLocks noGrp="1"/>
          </p:cNvSpPr>
          <p:nvPr>
            <p:ph type="title"/>
          </p:nvPr>
        </p:nvSpPr>
        <p:spPr>
          <a:xfrm>
            <a:off x="1918686" y="2145547"/>
            <a:ext cx="8373291" cy="727869"/>
          </a:xfrm>
        </p:spPr>
        <p:txBody>
          <a:bodyPr/>
          <a:lstStyle/>
          <a:p>
            <a:r>
              <a:rPr lang="fr-FR" dirty="0"/>
              <a:t>Statistiques</a:t>
            </a:r>
          </a:p>
        </p:txBody>
      </p:sp>
    </p:spTree>
    <p:extLst>
      <p:ext uri="{BB962C8B-B14F-4D97-AF65-F5344CB8AC3E}">
        <p14:creationId xmlns:p14="http://schemas.microsoft.com/office/powerpoint/2010/main" val="1635223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23EF6-A799-4B7D-AB24-A769C917BE38}"/>
              </a:ext>
            </a:extLst>
          </p:cNvPr>
          <p:cNvSpPr>
            <a:spLocks noGrp="1"/>
          </p:cNvSpPr>
          <p:nvPr>
            <p:ph type="title"/>
          </p:nvPr>
        </p:nvSpPr>
        <p:spPr/>
        <p:txBody>
          <a:bodyPr/>
          <a:lstStyle/>
          <a:p>
            <a:r>
              <a:rPr lang="fr-FR" dirty="0"/>
              <a:t>Statistiques des visites</a:t>
            </a:r>
          </a:p>
        </p:txBody>
      </p:sp>
      <p:sp>
        <p:nvSpPr>
          <p:cNvPr id="3" name="Espace réservé du texte 2">
            <a:extLst>
              <a:ext uri="{FF2B5EF4-FFF2-40B4-BE49-F238E27FC236}">
                <a16:creationId xmlns:a16="http://schemas.microsoft.com/office/drawing/2014/main" id="{C585E896-5789-4371-82CD-75391BF80518}"/>
              </a:ext>
            </a:extLst>
          </p:cNvPr>
          <p:cNvSpPr>
            <a:spLocks noGrp="1"/>
          </p:cNvSpPr>
          <p:nvPr>
            <p:ph type="body" sz="quarter" idx="10"/>
          </p:nvPr>
        </p:nvSpPr>
        <p:spPr>
          <a:xfrm>
            <a:off x="1097280" y="1672044"/>
            <a:ext cx="10162903" cy="4514773"/>
          </a:xfrm>
        </p:spPr>
        <p:txBody>
          <a:bodyPr/>
          <a:lstStyle/>
          <a:p>
            <a:pPr lvl="1"/>
            <a:r>
              <a:rPr lang="fr-FR" dirty="0"/>
              <a:t>Depuis le 1</a:t>
            </a:r>
            <a:r>
              <a:rPr lang="fr-FR" baseline="30000" dirty="0"/>
              <a:t>er</a:t>
            </a:r>
            <a:r>
              <a:rPr lang="fr-FR" dirty="0"/>
              <a:t> janvier 2019 : 6140 vues,14320 pages vues et 10734 pages vues uniques</a:t>
            </a:r>
            <a:br>
              <a:rPr lang="fr-FR" dirty="0"/>
            </a:br>
            <a:endParaRPr lang="fr-FR" dirty="0"/>
          </a:p>
          <a:p>
            <a:pPr lvl="1"/>
            <a:r>
              <a:rPr lang="fr-FR" dirty="0"/>
              <a:t>par rapport à 2018, (</a:t>
            </a:r>
            <a:r>
              <a:rPr lang="fr-FR" b="1" dirty="0"/>
              <a:t>4718 visites</a:t>
            </a:r>
            <a:r>
              <a:rPr lang="fr-FR" dirty="0"/>
              <a:t>, 12 000 pages vues, 8800 pages vues uniques)</a:t>
            </a:r>
          </a:p>
          <a:p>
            <a:pPr marL="349250" lvl="1" indent="0">
              <a:buNone/>
            </a:pPr>
            <a:endParaRPr lang="fr-FR" dirty="0"/>
          </a:p>
          <a:p>
            <a:pPr lvl="1"/>
            <a:r>
              <a:rPr lang="fr-FR" dirty="0"/>
              <a:t>Sources du trafic : 54</a:t>
            </a:r>
            <a:r>
              <a:rPr lang="fr-FR" b="1" dirty="0"/>
              <a:t>%</a:t>
            </a:r>
            <a:r>
              <a:rPr lang="fr-FR" dirty="0"/>
              <a:t> d’accès direct, 44</a:t>
            </a:r>
            <a:r>
              <a:rPr lang="fr-FR" b="1" dirty="0"/>
              <a:t>%</a:t>
            </a:r>
            <a:r>
              <a:rPr lang="fr-FR" dirty="0"/>
              <a:t> depuis les moteurs de recherche, 2</a:t>
            </a:r>
            <a:r>
              <a:rPr lang="fr-FR" b="1" dirty="0"/>
              <a:t>%</a:t>
            </a:r>
            <a:r>
              <a:rPr lang="fr-FR" dirty="0"/>
              <a:t> d’autres sites</a:t>
            </a:r>
          </a:p>
        </p:txBody>
      </p:sp>
    </p:spTree>
    <p:extLst>
      <p:ext uri="{BB962C8B-B14F-4D97-AF65-F5344CB8AC3E}">
        <p14:creationId xmlns:p14="http://schemas.microsoft.com/office/powerpoint/2010/main" val="4156397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23EF6-A799-4B7D-AB24-A769C917BE38}"/>
              </a:ext>
            </a:extLst>
          </p:cNvPr>
          <p:cNvSpPr>
            <a:spLocks noGrp="1"/>
          </p:cNvSpPr>
          <p:nvPr>
            <p:ph type="title"/>
          </p:nvPr>
        </p:nvSpPr>
        <p:spPr/>
        <p:txBody>
          <a:bodyPr/>
          <a:lstStyle/>
          <a:p>
            <a:r>
              <a:rPr lang="fr-FR" dirty="0"/>
              <a:t>Statistiques des valeurs</a:t>
            </a:r>
          </a:p>
        </p:txBody>
      </p:sp>
      <p:sp>
        <p:nvSpPr>
          <p:cNvPr id="3" name="Espace réservé du texte 2">
            <a:extLst>
              <a:ext uri="{FF2B5EF4-FFF2-40B4-BE49-F238E27FC236}">
                <a16:creationId xmlns:a16="http://schemas.microsoft.com/office/drawing/2014/main" id="{C585E896-5789-4371-82CD-75391BF80518}"/>
              </a:ext>
            </a:extLst>
          </p:cNvPr>
          <p:cNvSpPr>
            <a:spLocks noGrp="1"/>
          </p:cNvSpPr>
          <p:nvPr>
            <p:ph type="body" sz="quarter" idx="10"/>
          </p:nvPr>
        </p:nvSpPr>
        <p:spPr>
          <a:xfrm>
            <a:off x="885857" y="1256136"/>
            <a:ext cx="10139196" cy="4657771"/>
          </a:xfrm>
        </p:spPr>
        <p:txBody>
          <a:bodyPr/>
          <a:lstStyle/>
          <a:p>
            <a:pPr lvl="1"/>
            <a:r>
              <a:rPr lang="fr-FR" dirty="0">
                <a:solidFill>
                  <a:schemeClr val="tx1"/>
                </a:solidFill>
              </a:rPr>
              <a:t>En 2019, </a:t>
            </a:r>
            <a:r>
              <a:rPr lang="fr-FR" b="1" dirty="0">
                <a:solidFill>
                  <a:schemeClr val="tx1"/>
                </a:solidFill>
              </a:rPr>
              <a:t>cotations et valeurs</a:t>
            </a:r>
            <a:r>
              <a:rPr lang="fr-FR" dirty="0">
                <a:solidFill>
                  <a:schemeClr val="tx1"/>
                </a:solidFill>
              </a:rPr>
              <a:t> soumises :12720 cotations et 124785 valeurs</a:t>
            </a:r>
          </a:p>
          <a:p>
            <a:pPr lvl="3"/>
            <a:r>
              <a:rPr lang="fr-FR" dirty="0"/>
              <a:t>Augmentation par rapport à 2018 (1,6%)</a:t>
            </a:r>
            <a:br>
              <a:rPr lang="fr-FR" dirty="0">
                <a:solidFill>
                  <a:schemeClr val="tx1"/>
                </a:solidFill>
              </a:rPr>
            </a:br>
            <a:endParaRPr lang="fr-FR" dirty="0">
              <a:solidFill>
                <a:schemeClr val="tx1"/>
              </a:solidFill>
            </a:endParaRPr>
          </a:p>
          <a:p>
            <a:pPr lvl="1"/>
            <a:r>
              <a:rPr lang="fr-FR" b="1" dirty="0"/>
              <a:t>Cotes et valeurs</a:t>
            </a:r>
            <a:r>
              <a:rPr lang="fr-FR" dirty="0"/>
              <a:t> calculées : 550 cotes et 5419 valeurs</a:t>
            </a:r>
          </a:p>
          <a:p>
            <a:pPr lvl="3"/>
            <a:r>
              <a:rPr lang="fr-FR" dirty="0"/>
              <a:t>En diminution pour les cotes et valeurs de 5% vs 2018</a:t>
            </a:r>
          </a:p>
          <a:p>
            <a:pPr lvl="3"/>
            <a:r>
              <a:rPr lang="fr-FR" dirty="0"/>
              <a:t>Pour 80 produits il ne manque qu’une ou 2 cotations pour le produit ait une cote =&gt; possibilité d’obtenir jusqu’à 800 valeurs </a:t>
            </a:r>
          </a:p>
          <a:p>
            <a:pPr marL="968375" lvl="3" indent="0">
              <a:buNone/>
            </a:pPr>
            <a:r>
              <a:rPr lang="fr-FR" dirty="0"/>
              <a:t>Marque : Clark, Komatsu, </a:t>
            </a:r>
            <a:r>
              <a:rPr lang="fr-FR" dirty="0" err="1"/>
              <a:t>Loc</a:t>
            </a:r>
            <a:r>
              <a:rPr lang="fr-FR" dirty="0"/>
              <a:t>, Manitou, Om </a:t>
            </a:r>
            <a:r>
              <a:rPr lang="fr-FR" dirty="0" err="1"/>
              <a:t>Pimespo</a:t>
            </a:r>
            <a:r>
              <a:rPr lang="fr-FR" dirty="0"/>
              <a:t>, </a:t>
            </a:r>
            <a:r>
              <a:rPr lang="fr-FR" dirty="0" err="1"/>
              <a:t>Tcm</a:t>
            </a:r>
            <a:r>
              <a:rPr lang="fr-FR" dirty="0"/>
              <a:t>, Yale</a:t>
            </a:r>
            <a:br>
              <a:rPr lang="fr-FR" dirty="0"/>
            </a:br>
            <a:endParaRPr lang="fr-FR" dirty="0"/>
          </a:p>
          <a:p>
            <a:pPr lvl="1"/>
            <a:r>
              <a:rPr lang="fr-FR" b="1" dirty="0"/>
              <a:t>Nombre de </a:t>
            </a:r>
            <a:r>
              <a:rPr lang="fr-FR" b="1" dirty="0" err="1"/>
              <a:t>cotateurs</a:t>
            </a:r>
            <a:r>
              <a:rPr lang="fr-FR" dirty="0"/>
              <a:t> : 46 </a:t>
            </a:r>
            <a:r>
              <a:rPr lang="fr-FR" dirty="0" err="1"/>
              <a:t>cotateurs</a:t>
            </a:r>
            <a:endParaRPr lang="fr-FR" dirty="0"/>
          </a:p>
          <a:p>
            <a:pPr lvl="3"/>
            <a:r>
              <a:rPr lang="fr-FR" dirty="0"/>
              <a:t>56 en 2015, 52 en 2016, 45 en 2017, 50 en 2018</a:t>
            </a:r>
          </a:p>
          <a:p>
            <a:pPr lvl="3"/>
            <a:r>
              <a:rPr lang="fr-FR" dirty="0"/>
              <a:t>4 nouveaux</a:t>
            </a:r>
          </a:p>
        </p:txBody>
      </p:sp>
    </p:spTree>
    <p:extLst>
      <p:ext uri="{BB962C8B-B14F-4D97-AF65-F5344CB8AC3E}">
        <p14:creationId xmlns:p14="http://schemas.microsoft.com/office/powerpoint/2010/main" val="3859006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23EF6-A799-4B7D-AB24-A769C917BE38}"/>
              </a:ext>
            </a:extLst>
          </p:cNvPr>
          <p:cNvSpPr>
            <a:spLocks noGrp="1"/>
          </p:cNvSpPr>
          <p:nvPr>
            <p:ph type="title"/>
          </p:nvPr>
        </p:nvSpPr>
        <p:spPr/>
        <p:txBody>
          <a:bodyPr/>
          <a:lstStyle/>
          <a:p>
            <a:r>
              <a:rPr lang="fr-FR" dirty="0"/>
              <a:t>Statistiques des </a:t>
            </a:r>
            <a:r>
              <a:rPr lang="fr-FR" dirty="0" err="1"/>
              <a:t>cotateurs</a:t>
            </a:r>
            <a:endParaRPr lang="fr-FR" dirty="0"/>
          </a:p>
        </p:txBody>
      </p:sp>
      <p:sp>
        <p:nvSpPr>
          <p:cNvPr id="3" name="Espace réservé du texte 2">
            <a:extLst>
              <a:ext uri="{FF2B5EF4-FFF2-40B4-BE49-F238E27FC236}">
                <a16:creationId xmlns:a16="http://schemas.microsoft.com/office/drawing/2014/main" id="{C585E896-5789-4371-82CD-75391BF80518}"/>
              </a:ext>
            </a:extLst>
          </p:cNvPr>
          <p:cNvSpPr>
            <a:spLocks noGrp="1"/>
          </p:cNvSpPr>
          <p:nvPr>
            <p:ph type="body" sz="quarter" idx="10"/>
          </p:nvPr>
        </p:nvSpPr>
        <p:spPr>
          <a:xfrm>
            <a:off x="6041868" y="1426753"/>
            <a:ext cx="4910347" cy="5283834"/>
          </a:xfrm>
        </p:spPr>
        <p:txBody>
          <a:bodyPr/>
          <a:lstStyle/>
          <a:p>
            <a:pPr lvl="1"/>
            <a:r>
              <a:rPr lang="fr-FR" b="1" dirty="0">
                <a:solidFill>
                  <a:schemeClr val="tx1"/>
                </a:solidFill>
              </a:rPr>
              <a:t>50%</a:t>
            </a:r>
            <a:r>
              <a:rPr lang="fr-FR" dirty="0">
                <a:solidFill>
                  <a:schemeClr val="tx1"/>
                </a:solidFill>
              </a:rPr>
              <a:t> des </a:t>
            </a:r>
            <a:r>
              <a:rPr lang="fr-FR" dirty="0" err="1">
                <a:solidFill>
                  <a:schemeClr val="tx1"/>
                </a:solidFill>
              </a:rPr>
              <a:t>cotateurs</a:t>
            </a:r>
            <a:r>
              <a:rPr lang="fr-FR" dirty="0">
                <a:solidFill>
                  <a:schemeClr val="tx1"/>
                </a:solidFill>
              </a:rPr>
              <a:t> cotent plus de 250 produits : stable</a:t>
            </a:r>
          </a:p>
          <a:p>
            <a:pPr lvl="3"/>
            <a:endParaRPr lang="fr-FR" sz="1000" dirty="0"/>
          </a:p>
          <a:p>
            <a:pPr lvl="1"/>
            <a:r>
              <a:rPr lang="fr-FR" b="1" dirty="0"/>
              <a:t>Augmentation </a:t>
            </a:r>
            <a:r>
              <a:rPr lang="fr-FR" dirty="0"/>
              <a:t>des « grands </a:t>
            </a:r>
            <a:r>
              <a:rPr lang="fr-FR" dirty="0" err="1"/>
              <a:t>cotateurs</a:t>
            </a:r>
            <a:r>
              <a:rPr lang="fr-FR" dirty="0"/>
              <a:t> »</a:t>
            </a:r>
          </a:p>
          <a:p>
            <a:pPr marL="349250" lvl="1" indent="0">
              <a:buNone/>
            </a:pPr>
            <a:endParaRPr lang="fr-FR" sz="1000" dirty="0"/>
          </a:p>
          <a:p>
            <a:pPr lvl="1"/>
            <a:r>
              <a:rPr lang="fr-FR" dirty="0"/>
              <a:t>Les nouveaux </a:t>
            </a:r>
            <a:r>
              <a:rPr lang="fr-FR" dirty="0" err="1"/>
              <a:t>cotateurs</a:t>
            </a:r>
            <a:r>
              <a:rPr lang="fr-FR" dirty="0"/>
              <a:t> se situent en majorité dans la tranche (100 à 250) </a:t>
            </a:r>
          </a:p>
          <a:p>
            <a:pPr lvl="1"/>
            <a:endParaRPr lang="fr-FR" dirty="0"/>
          </a:p>
          <a:p>
            <a:pPr lvl="1"/>
            <a:r>
              <a:rPr lang="fr-FR" dirty="0"/>
              <a:t>La moitié des </a:t>
            </a:r>
            <a:r>
              <a:rPr lang="fr-FR" dirty="0" err="1"/>
              <a:t>cotateurs</a:t>
            </a:r>
            <a:r>
              <a:rPr lang="fr-FR" dirty="0"/>
              <a:t> cotent plus de 7 marques</a:t>
            </a:r>
          </a:p>
          <a:p>
            <a:pPr lvl="1"/>
            <a:endParaRPr lang="fr-FR" dirty="0"/>
          </a:p>
        </p:txBody>
      </p:sp>
      <p:graphicFrame>
        <p:nvGraphicFramePr>
          <p:cNvPr id="5" name="Graphique 4">
            <a:extLst>
              <a:ext uri="{FF2B5EF4-FFF2-40B4-BE49-F238E27FC236}">
                <a16:creationId xmlns:a16="http://schemas.microsoft.com/office/drawing/2014/main" id="{EF6EBAB4-20CE-5243-BDC0-3539C7C6E038}"/>
              </a:ext>
            </a:extLst>
          </p:cNvPr>
          <p:cNvGraphicFramePr>
            <a:graphicFrameLocks/>
          </p:cNvGraphicFramePr>
          <p:nvPr/>
        </p:nvGraphicFramePr>
        <p:xfrm>
          <a:off x="356658" y="875282"/>
          <a:ext cx="4794251" cy="50323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phique 5">
            <a:extLst>
              <a:ext uri="{FF2B5EF4-FFF2-40B4-BE49-F238E27FC236}">
                <a16:creationId xmlns:a16="http://schemas.microsoft.com/office/drawing/2014/main" id="{9DE88476-38FF-324C-8797-3FFC84CD7EF4}"/>
              </a:ext>
            </a:extLst>
          </p:cNvPr>
          <p:cNvGraphicFramePr>
            <a:graphicFrameLocks/>
          </p:cNvGraphicFramePr>
          <p:nvPr/>
        </p:nvGraphicFramePr>
        <p:xfrm>
          <a:off x="667807" y="1047930"/>
          <a:ext cx="5374061" cy="49813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1199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909354" y="1564571"/>
            <a:ext cx="8373291" cy="2263097"/>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b="1" i="0" kern="1200">
                <a:solidFill>
                  <a:srgbClr val="FF6600"/>
                </a:solidFill>
                <a:latin typeface="+mj-lt"/>
                <a:ea typeface="+mj-ea"/>
                <a:cs typeface="+mj-cs"/>
              </a:defRPr>
            </a:lvl1pPr>
          </a:lstStyle>
          <a:p>
            <a:r>
              <a:rPr lang="fr-FR" sz="4400" dirty="0"/>
              <a:t>Le marché du neuf</a:t>
            </a:r>
          </a:p>
          <a:p>
            <a:r>
              <a:rPr lang="fr-FR" sz="4400" dirty="0"/>
              <a:t>2019</a:t>
            </a:r>
          </a:p>
          <a:p>
            <a:r>
              <a:rPr lang="fr-FR" sz="4400" dirty="0"/>
              <a:t>France</a:t>
            </a:r>
          </a:p>
        </p:txBody>
      </p:sp>
      <p:sp>
        <p:nvSpPr>
          <p:cNvPr id="3" name="Sous-titre 2"/>
          <p:cNvSpPr txBox="1">
            <a:spLocks/>
          </p:cNvSpPr>
          <p:nvPr/>
        </p:nvSpPr>
        <p:spPr bwMode="auto">
          <a:xfrm>
            <a:off x="5948103" y="4440062"/>
            <a:ext cx="4824536" cy="1008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2400" b="1" kern="1200">
                <a:solidFill>
                  <a:srgbClr val="E8147B"/>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914400" eaLnBrk="1" hangingPunct="1"/>
            <a:r>
              <a:rPr lang="fr-FR" altLang="fr-FR" dirty="0">
                <a:solidFill>
                  <a:srgbClr val="0067B8"/>
                </a:solidFill>
                <a:latin typeface="Calibri"/>
              </a:rPr>
              <a:t>Lionel Couturier</a:t>
            </a:r>
          </a:p>
        </p:txBody>
      </p:sp>
      <p:pic>
        <p:nvPicPr>
          <p:cNvPr id="2" name="Image 1">
            <a:extLst>
              <a:ext uri="{FF2B5EF4-FFF2-40B4-BE49-F238E27FC236}">
                <a16:creationId xmlns:a16="http://schemas.microsoft.com/office/drawing/2014/main" id="{127C9966-6D74-4C06-9924-5D42B8774EFA}"/>
              </a:ext>
            </a:extLst>
          </p:cNvPr>
          <p:cNvPicPr>
            <a:picLocks noChangeAspect="1"/>
          </p:cNvPicPr>
          <p:nvPr/>
        </p:nvPicPr>
        <p:blipFill>
          <a:blip r:embed="rId2"/>
          <a:stretch>
            <a:fillRect/>
          </a:stretch>
        </p:blipFill>
        <p:spPr>
          <a:xfrm>
            <a:off x="595552" y="1564571"/>
            <a:ext cx="2627604" cy="6151397"/>
          </a:xfrm>
          <a:prstGeom prst="rect">
            <a:avLst/>
          </a:prstGeom>
        </p:spPr>
      </p:pic>
    </p:spTree>
    <p:extLst>
      <p:ext uri="{BB962C8B-B14F-4D97-AF65-F5344CB8AC3E}">
        <p14:creationId xmlns:p14="http://schemas.microsoft.com/office/powerpoint/2010/main" val="40833671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gus">
  <a:themeElements>
    <a:clrScheme name="Personnalisée 4">
      <a:dk1>
        <a:sysClr val="windowText" lastClr="000000"/>
      </a:dk1>
      <a:lt1>
        <a:sysClr val="window" lastClr="FFFFFF"/>
      </a:lt1>
      <a:dk2>
        <a:srgbClr val="AED1F6"/>
      </a:dk2>
      <a:lt2>
        <a:srgbClr val="D5EDF4"/>
      </a:lt2>
      <a:accent1>
        <a:srgbClr val="A3DAD1"/>
      </a:accent1>
      <a:accent2>
        <a:srgbClr val="BDC1C1"/>
      </a:accent2>
      <a:accent3>
        <a:srgbClr val="E2751D"/>
      </a:accent3>
      <a:accent4>
        <a:srgbClr val="FFB400"/>
      </a:accent4>
      <a:accent5>
        <a:srgbClr val="7EB606"/>
      </a:accent5>
      <a:accent6>
        <a:srgbClr val="C00000"/>
      </a:accent6>
      <a:hlink>
        <a:srgbClr val="7030A0"/>
      </a:hlink>
      <a:folHlink>
        <a:srgbClr val="00B0F0"/>
      </a:folHlink>
    </a:clrScheme>
    <a:fontScheme name="Bris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is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rgus" id="{3F2142C8-152C-4E37-963F-4B9AA96B4F0A}" vid="{031A2DD7-7BA3-46E5-AD27-F982ED11C02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Argus</Template>
  <TotalTime>3150</TotalTime>
  <Words>2197</Words>
  <Application>Microsoft Office PowerPoint</Application>
  <PresentationFormat>Grand écran</PresentationFormat>
  <Paragraphs>240</Paragraphs>
  <Slides>41</Slides>
  <Notes>14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41</vt:i4>
      </vt:variant>
    </vt:vector>
  </HeadingPairs>
  <TitlesOfParts>
    <vt:vector size="48" baseType="lpstr">
      <vt:lpstr>Arial</vt:lpstr>
      <vt:lpstr>Calibri</vt:lpstr>
      <vt:lpstr>Calibri Light</vt:lpstr>
      <vt:lpstr>News Gothic MT</vt:lpstr>
      <vt:lpstr>Wingdings</vt:lpstr>
      <vt:lpstr>Wingdings 2</vt:lpstr>
      <vt:lpstr>Argus</vt:lpstr>
      <vt:lpstr>Journée occasion -2019- Saft Batteries</vt:lpstr>
      <vt:lpstr>Déroulement des interventions</vt:lpstr>
      <vt:lpstr>Présentation PowerPoint</vt:lpstr>
      <vt:lpstr>Présentation PowerPoint</vt:lpstr>
      <vt:lpstr>Statistiques</vt:lpstr>
      <vt:lpstr>Statistiques des visites</vt:lpstr>
      <vt:lpstr>Statistiques des valeurs</vt:lpstr>
      <vt:lpstr>Statistiques des cotateurs</vt:lpstr>
      <vt:lpstr>Présentation PowerPoint</vt:lpstr>
      <vt:lpstr>Présentation PowerPoint</vt:lpstr>
      <vt:lpstr>Présentation PowerPoint</vt:lpstr>
      <vt:lpstr>Présentation PowerPoint</vt:lpstr>
      <vt:lpstr>Présentation PowerPoint</vt:lpstr>
      <vt:lpstr>La croissance commence à ralentir</vt:lpstr>
      <vt:lpstr>Un ralentissement impacté par les magasiniers</vt:lpstr>
      <vt:lpstr>Deux tendances pour les frontaux</vt:lpstr>
      <vt:lpstr>Transition énergétique : constat actuel</vt:lpstr>
      <vt:lpstr>Présentation PowerPoint</vt:lpstr>
      <vt:lpstr>Présentation PowerPoint</vt:lpstr>
      <vt:lpstr>Présentation PowerPoint</vt:lpstr>
      <vt:lpstr>Présentation PowerPoint</vt:lpstr>
      <vt:lpstr>- Europe : Le marché du neuf -</vt:lpstr>
      <vt:lpstr>- Europe : Le marché du neuf -</vt:lpstr>
      <vt:lpstr>- Europe : Le marché du neuf -</vt:lpstr>
      <vt:lpstr>- Europe : Le marché du neuf -</vt:lpstr>
      <vt:lpstr>- Europe : Le marché du neuf -</vt:lpstr>
      <vt:lpstr>- Monde : Le marché du neuf -</vt:lpstr>
      <vt:lpstr>- Monde : Le marché du neuf -</vt:lpstr>
      <vt:lpstr>- Monde : Le marché du neuf -</vt:lpstr>
      <vt:lpstr>- Monde : Le marché du neuf -</vt:lpstr>
      <vt:lpstr>- Conclusions : Le marché du neuf -</vt:lpstr>
      <vt:lpstr>Présentation PowerPoint</vt:lpstr>
      <vt:lpstr>   Chariots d’occasion (unités)  Historique 2007-2018 </vt:lpstr>
      <vt:lpstr>   Chariots d’occasion (CA) Historique 2007-2018 </vt:lpstr>
      <vt:lpstr>Répartition des volumes de transactions  Cumul à août 2019 sur les 12 derniers mois (unités et %)</vt:lpstr>
      <vt:lpstr>Répartition régionale des volumes de transactions  Sur le T1 2019</vt:lpstr>
      <vt:lpstr>Historique des ventes  à utilisateur final Cumul janvier - août (unités et CA)</vt:lpstr>
      <vt:lpstr>Comparaison mensuelle 2019-2018 Cumul du CA : ventes à utilisateur final</vt:lpstr>
      <vt:lpstr>Historique des ventes  aux marchands  Cumul janvier - août (unités et CA)</vt:lpstr>
      <vt:lpstr>Comparaison mensuelle 2019-2018 Cumul du CA : ventes aux marchands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pole ECO</dc:creator>
  <cp:lastModifiedBy>pole ECO</cp:lastModifiedBy>
  <cp:revision>196</cp:revision>
  <cp:lastPrinted>2019-11-05T10:46:49Z</cp:lastPrinted>
  <dcterms:created xsi:type="dcterms:W3CDTF">2016-10-19T07:59:14Z</dcterms:created>
  <dcterms:modified xsi:type="dcterms:W3CDTF">2019-11-22T12:50:19Z</dcterms:modified>
</cp:coreProperties>
</file>