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85"/>
  </p:notesMasterIdLst>
  <p:handoutMasterIdLst>
    <p:handoutMasterId r:id="rId86"/>
  </p:handoutMasterIdLst>
  <p:sldIdLst>
    <p:sldId id="256" r:id="rId4"/>
    <p:sldId id="323" r:id="rId5"/>
    <p:sldId id="322" r:id="rId6"/>
    <p:sldId id="384" r:id="rId7"/>
    <p:sldId id="385" r:id="rId8"/>
    <p:sldId id="386" r:id="rId9"/>
    <p:sldId id="331" r:id="rId10"/>
    <p:sldId id="332" r:id="rId11"/>
    <p:sldId id="333" r:id="rId12"/>
    <p:sldId id="388" r:id="rId13"/>
    <p:sldId id="387" r:id="rId14"/>
    <p:sldId id="389" r:id="rId15"/>
    <p:sldId id="392" r:id="rId16"/>
    <p:sldId id="393" r:id="rId17"/>
    <p:sldId id="380" r:id="rId18"/>
    <p:sldId id="394" r:id="rId19"/>
    <p:sldId id="379" r:id="rId20"/>
    <p:sldId id="395" r:id="rId21"/>
    <p:sldId id="396" r:id="rId22"/>
    <p:sldId id="397" r:id="rId23"/>
    <p:sldId id="382" r:id="rId24"/>
    <p:sldId id="390" r:id="rId25"/>
    <p:sldId id="391" r:id="rId26"/>
    <p:sldId id="398" r:id="rId27"/>
    <p:sldId id="291" r:id="rId28"/>
    <p:sldId id="292" r:id="rId29"/>
    <p:sldId id="293" r:id="rId30"/>
    <p:sldId id="294" r:id="rId31"/>
    <p:sldId id="257" r:id="rId32"/>
    <p:sldId id="259" r:id="rId33"/>
    <p:sldId id="260" r:id="rId34"/>
    <p:sldId id="261" r:id="rId35"/>
    <p:sldId id="262" r:id="rId36"/>
    <p:sldId id="263" r:id="rId37"/>
    <p:sldId id="264" r:id="rId38"/>
    <p:sldId id="265" r:id="rId39"/>
    <p:sldId id="266" r:id="rId40"/>
    <p:sldId id="268" r:id="rId41"/>
    <p:sldId id="301" r:id="rId42"/>
    <p:sldId id="272" r:id="rId43"/>
    <p:sldId id="273" r:id="rId44"/>
    <p:sldId id="304" r:id="rId45"/>
    <p:sldId id="302" r:id="rId46"/>
    <p:sldId id="274" r:id="rId47"/>
    <p:sldId id="275" r:id="rId48"/>
    <p:sldId id="276" r:id="rId49"/>
    <p:sldId id="277" r:id="rId50"/>
    <p:sldId id="278" r:id="rId51"/>
    <p:sldId id="270" r:id="rId52"/>
    <p:sldId id="283" r:id="rId53"/>
    <p:sldId id="284" r:id="rId54"/>
    <p:sldId id="285" r:id="rId55"/>
    <p:sldId id="297" r:id="rId56"/>
    <p:sldId id="298" r:id="rId57"/>
    <p:sldId id="303" r:id="rId58"/>
    <p:sldId id="271" r:id="rId59"/>
    <p:sldId id="280" r:id="rId60"/>
    <p:sldId id="299" r:id="rId61"/>
    <p:sldId id="281" r:id="rId62"/>
    <p:sldId id="282" r:id="rId63"/>
    <p:sldId id="300" r:id="rId64"/>
    <p:sldId id="286" r:id="rId65"/>
    <p:sldId id="310" r:id="rId66"/>
    <p:sldId id="258" r:id="rId67"/>
    <p:sldId id="311" r:id="rId68"/>
    <p:sldId id="312" r:id="rId69"/>
    <p:sldId id="313" r:id="rId70"/>
    <p:sldId id="314" r:id="rId71"/>
    <p:sldId id="315" r:id="rId72"/>
    <p:sldId id="316" r:id="rId73"/>
    <p:sldId id="317" r:id="rId74"/>
    <p:sldId id="318" r:id="rId75"/>
    <p:sldId id="319" r:id="rId76"/>
    <p:sldId id="320" r:id="rId77"/>
    <p:sldId id="321" r:id="rId78"/>
    <p:sldId id="305" r:id="rId79"/>
    <p:sldId id="306" r:id="rId80"/>
    <p:sldId id="307" r:id="rId81"/>
    <p:sldId id="308" r:id="rId82"/>
    <p:sldId id="309" r:id="rId83"/>
    <p:sldId id="269" r:id="rId84"/>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104"/>
    <a:srgbClr val="F72F04"/>
    <a:srgbClr val="E42B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7" autoAdjust="0"/>
    <p:restoredTop sz="94586" autoAdjust="0"/>
  </p:normalViewPr>
  <p:slideViewPr>
    <p:cSldViewPr snapToGrid="0">
      <p:cViewPr varScale="1">
        <p:scale>
          <a:sx n="73" d="100"/>
          <a:sy n="73" d="100"/>
        </p:scale>
        <p:origin x="60" y="804"/>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Julie\Documents\Julie\ARGUS%20CHARIOT\De&#769;claration%20Cotateurs\Mille&#769;sime%202018\COTES%202018%20V2.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FR" sz="1800" b="1" dirty="0"/>
              <a:t>Nombre de cotations / cotateurs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985085052910246E-2"/>
          <c:y val="5.1580988474985288E-2"/>
          <c:w val="0.89354332929168712"/>
          <c:h val="0.7018046013419553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26B-2847-84E5-2B6F170C055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26B-2847-84E5-2B6F170C055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26B-2847-84E5-2B6F170C055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26B-2847-84E5-2B6F170C055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26B-2847-84E5-2B6F170C055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Cotateurs!$E$80:$E$84</c:f>
              <c:strCache>
                <c:ptCount val="5"/>
                <c:pt idx="0">
                  <c:v> - de 50</c:v>
                </c:pt>
                <c:pt idx="1">
                  <c:v> " 50 à 100"</c:v>
                </c:pt>
                <c:pt idx="2">
                  <c:v>"100  à 250</c:v>
                </c:pt>
                <c:pt idx="3">
                  <c:v> "250 à 400</c:v>
                </c:pt>
                <c:pt idx="4">
                  <c:v>+de 400</c:v>
                </c:pt>
              </c:strCache>
            </c:strRef>
          </c:cat>
          <c:val>
            <c:numRef>
              <c:f>Cotateurs!$F$80:$F$84</c:f>
              <c:numCache>
                <c:formatCode>General</c:formatCode>
                <c:ptCount val="5"/>
                <c:pt idx="0">
                  <c:v>6</c:v>
                </c:pt>
                <c:pt idx="1">
                  <c:v>7</c:v>
                </c:pt>
                <c:pt idx="2">
                  <c:v>13</c:v>
                </c:pt>
                <c:pt idx="3">
                  <c:v>13</c:v>
                </c:pt>
                <c:pt idx="4">
                  <c:v>11</c:v>
                </c:pt>
              </c:numCache>
            </c:numRef>
          </c:val>
          <c:extLst>
            <c:ext xmlns:c16="http://schemas.microsoft.com/office/drawing/2014/chart" uri="{C3380CC4-5D6E-409C-BE32-E72D297353CC}">
              <c16:uniqueId val="{0000000A-226B-2847-84E5-2B6F170C0554}"/>
            </c:ext>
          </c:extLst>
        </c:ser>
        <c:dLbls>
          <c:showLegendKey val="0"/>
          <c:showVal val="0"/>
          <c:showCatName val="0"/>
          <c:showSerName val="0"/>
          <c:showPercent val="1"/>
          <c:showBubbleSize val="0"/>
          <c:showLeaderLines val="1"/>
        </c:dLbls>
      </c:pie3DChart>
      <c:spPr>
        <a:noFill/>
        <a:ln>
          <a:noFill/>
        </a:ln>
        <a:effectLst/>
      </c:spPr>
    </c:plotArea>
    <c:legend>
      <c:legendPos val="t"/>
      <c:layout>
        <c:manualLayout>
          <c:xMode val="edge"/>
          <c:yMode val="edge"/>
          <c:x val="5.9781600921603811E-2"/>
          <c:y val="0.86038155473040667"/>
          <c:w val="0.85971719044330386"/>
          <c:h val="0.123137900761432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B08E34-116E-433A-ACB2-3F7960833C5F}" type="datetimeFigureOut">
              <a:rPr lang="fr-FR" smtClean="0"/>
              <a:t>12/10/2018</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945BC2-ECA5-4657-B7AD-2E0B30E17738}" type="slidenum">
              <a:rPr lang="fr-FR" smtClean="0"/>
              <a:t>‹N°›</a:t>
            </a:fld>
            <a:endParaRPr lang="fr-FR"/>
          </a:p>
        </p:txBody>
      </p:sp>
    </p:spTree>
    <p:extLst>
      <p:ext uri="{BB962C8B-B14F-4D97-AF65-F5344CB8AC3E}">
        <p14:creationId xmlns:p14="http://schemas.microsoft.com/office/powerpoint/2010/main" val="112074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17DF5-89BB-406B-9CDC-C6B9878A1D00}" type="datetimeFigureOut">
              <a:rPr lang="fr-FR" smtClean="0"/>
              <a:t>12/10/2018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3C9F2-7D2F-4CDB-A522-4AC07365A930}" type="slidenum">
              <a:rPr lang="fr-FR" smtClean="0"/>
              <a:t>‹N°›</a:t>
            </a:fld>
            <a:endParaRPr lang="fr-FR"/>
          </a:p>
        </p:txBody>
      </p:sp>
    </p:spTree>
    <p:extLst>
      <p:ext uri="{BB962C8B-B14F-4D97-AF65-F5344CB8AC3E}">
        <p14:creationId xmlns:p14="http://schemas.microsoft.com/office/powerpoint/2010/main" val="283179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55613" eaLnBrk="0" fontAlgn="base" hangingPunct="0">
              <a:spcBef>
                <a:spcPct val="30000"/>
              </a:spcBef>
              <a:spcAft>
                <a:spcPct val="0"/>
              </a:spcAft>
              <a:defRPr/>
            </a:pPr>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55613"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955613" rtl="0" eaLnBrk="1" fontAlgn="auto" latinLnBrk="0" hangingPunct="1">
                <a:lnSpc>
                  <a:spcPct val="100000"/>
                </a:lnSpc>
                <a:spcBef>
                  <a:spcPts val="0"/>
                </a:spcBef>
                <a:spcAft>
                  <a:spcPts val="0"/>
                </a:spcAft>
                <a:buClrTx/>
                <a:buSzTx/>
                <a:buFontTx/>
                <a:buNone/>
                <a:tabLst/>
                <a:defRPr/>
              </a:pPr>
              <a:t>5</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171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28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55613"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955613" rtl="0" eaLnBrk="1" fontAlgn="auto" latinLnBrk="0" hangingPunct="1">
                <a:lnSpc>
                  <a:spcPct val="100000"/>
                </a:lnSpc>
                <a:spcBef>
                  <a:spcPts val="0"/>
                </a:spcBef>
                <a:spcAft>
                  <a:spcPts val="0"/>
                </a:spcAft>
                <a:buClrTx/>
                <a:buSzTx/>
                <a:buFontTx/>
                <a:buNone/>
                <a:tabLst/>
                <a:defRPr/>
              </a:pPr>
              <a:t>15</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872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55613" eaLnBrk="0" fontAlgn="base" hangingPunct="0">
              <a:spcBef>
                <a:spcPct val="30000"/>
              </a:spcBef>
              <a:spcAft>
                <a:spcPct val="0"/>
              </a:spcAft>
              <a:defRPr/>
            </a:pPr>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55613"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955613" rtl="0" eaLnBrk="1" fontAlgn="auto" latinLnBrk="0" hangingPunct="1">
                <a:lnSpc>
                  <a:spcPct val="100000"/>
                </a:lnSpc>
                <a:spcBef>
                  <a:spcPts val="0"/>
                </a:spcBef>
                <a:spcAft>
                  <a:spcPts val="0"/>
                </a:spcAft>
                <a:buClrTx/>
                <a:buSzTx/>
                <a:buFontTx/>
                <a:buNone/>
                <a:tabLst/>
                <a:defRPr/>
              </a:pPr>
              <a:t>16</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14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55613" eaLnBrk="0" fontAlgn="base" hangingPunct="0">
              <a:spcBef>
                <a:spcPct val="30000"/>
              </a:spcBef>
              <a:spcAft>
                <a:spcPct val="0"/>
              </a:spcAft>
              <a:defRPr/>
            </a:pPr>
            <a:r>
              <a:rPr lang="fr-FR" dirty="0">
                <a:ea typeface="Calibri" panose="020F0502020204030204" pitchFamily="34" charset="0"/>
                <a:cs typeface="Times New Roman" panose="02020603050405020304" pitchFamily="18" charset="0"/>
              </a:rPr>
              <a:t>Les textes réglementaires et les obligations du producteur actuels régissant la gestion des piles et accumulateurs et assemblages en batteries industriels sont les mêmes quel que soit la composition de piles, accumulateurs et assemblage de batteries (Pb-acide, NMH, Li (ion, polymère)).</a:t>
            </a:r>
          </a:p>
          <a:p>
            <a:pPr defTabSz="955613" eaLnBrk="0" fontAlgn="base" hangingPunct="0">
              <a:spcBef>
                <a:spcPct val="30000"/>
              </a:spcBef>
              <a:spcAft>
                <a:spcPct val="0"/>
              </a:spcAft>
              <a:defRPr/>
            </a:pPr>
            <a:endParaRPr lang="fr-FR" dirty="0">
              <a:ea typeface="Calibri" panose="020F0502020204030204" pitchFamily="34" charset="0"/>
              <a:cs typeface="Times New Roman" panose="02020603050405020304" pitchFamily="18" charset="0"/>
            </a:endParaRPr>
          </a:p>
          <a:p>
            <a:pPr defTabSz="955613" eaLnBrk="0" fontAlgn="base" hangingPunct="0">
              <a:spcBef>
                <a:spcPct val="30000"/>
              </a:spcBef>
              <a:spcAft>
                <a:spcPct val="0"/>
              </a:spcAft>
              <a:defRPr/>
            </a:pPr>
            <a:r>
              <a:rPr lang="fr-FR" sz="1300" dirty="0"/>
              <a:t>rubrique 2925 en révision : projet d’arrêté pour les ateliers de charges pour les véhicules de transports en commun électriques en cours. Demande de révision de l’arrêté de 29/05/00 concernant la rubrique afin d’y ajouter les spécifications des batteries au Lithium par le CSPRT, en attente de la planification par la DGPRT.</a:t>
            </a:r>
          </a:p>
          <a:p>
            <a:pPr defTabSz="955613" eaLnBrk="0" fontAlgn="base" hangingPunct="0">
              <a:spcBef>
                <a:spcPct val="30000"/>
              </a:spcBef>
              <a:spcAft>
                <a:spcPct val="0"/>
              </a:spcAft>
              <a:defRPr/>
            </a:pPr>
            <a:endParaRPr lang="fr-FR" sz="1300" dirty="0"/>
          </a:p>
          <a:p>
            <a:pPr defTabSz="955613" eaLnBrk="0" fontAlgn="base" hangingPunct="0">
              <a:spcBef>
                <a:spcPct val="30000"/>
              </a:spcBef>
              <a:spcAft>
                <a:spcPct val="0"/>
              </a:spcAft>
              <a:defRPr/>
            </a:pPr>
            <a:r>
              <a:rPr lang="fr-FR" sz="1300" b="1" u="sng" dirty="0">
                <a:effectLst>
                  <a:outerShdw blurRad="38100" dist="38100" dir="2700000" algn="tl">
                    <a:srgbClr val="000000">
                      <a:alpha val="43137"/>
                    </a:srgbClr>
                  </a:outerShdw>
                </a:effectLst>
              </a:rPr>
              <a:t>Piles et accu. = REP au moins française</a:t>
            </a:r>
          </a:p>
          <a:p>
            <a:pPr defTabSz="955613" eaLnBrk="0" fontAlgn="base" hangingPunct="0">
              <a:spcBef>
                <a:spcPct val="30000"/>
              </a:spcBef>
              <a:spcAft>
                <a:spcPct val="0"/>
              </a:spcAft>
              <a:defRPr/>
            </a:pPr>
            <a:r>
              <a:rPr lang="fr-FR" b="1" dirty="0"/>
              <a:t>Décret n°2009-1139 lié à la directive Piles &amp; accu.</a:t>
            </a:r>
          </a:p>
          <a:p>
            <a:pPr defTabSz="955613" eaLnBrk="0" fontAlgn="base" hangingPunct="0">
              <a:spcBef>
                <a:spcPct val="30000"/>
              </a:spcBef>
              <a:spcAft>
                <a:spcPct val="0"/>
              </a:spcAft>
              <a:defRPr/>
            </a:pPr>
            <a:r>
              <a:rPr lang="fr-FR" b="1" dirty="0"/>
              <a:t>Décret  n°2012-617 liée à la directive DEEE et à la directive Piles &amp; accu. (traitement dans des installations agréées)</a:t>
            </a:r>
          </a:p>
          <a:p>
            <a:pPr defTabSz="955613" eaLnBrk="0" fontAlgn="base" hangingPunct="0">
              <a:spcBef>
                <a:spcPct val="30000"/>
              </a:spcBef>
              <a:spcAft>
                <a:spcPct val="0"/>
              </a:spcAft>
              <a:defRPr/>
            </a:pPr>
            <a:endParaRPr lang="fr-FR" dirty="0"/>
          </a:p>
          <a:p>
            <a:pPr defTabSz="955613" eaLnBrk="0" fontAlgn="base" hangingPunct="0">
              <a:spcBef>
                <a:spcPct val="30000"/>
              </a:spcBef>
              <a:spcAft>
                <a:spcPct val="0"/>
              </a:spcAft>
              <a:defRPr/>
            </a:pPr>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17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20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premières dates « signal » signifient que les motoristes arrêtent la fabrication de moteur de la génération précédente</a:t>
            </a:r>
          </a:p>
          <a:p>
            <a:r>
              <a:rPr lang="fr-FR" dirty="0"/>
              <a:t>Les 2ndes dates « signal » signifient que les OEM stoppent la fabrication de machines équipées de moteur de la phase précédente et qu’ils n’ont plus que 6 mois pour mettre sur le marché ces machines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27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1" dirty="0">
                <a:latin typeface="Arial" panose="020B0604020202020204" pitchFamily="34" charset="0"/>
                <a:cs typeface="Arial" panose="020B0604020202020204" pitchFamily="34" charset="0"/>
              </a:rPr>
              <a:t>Durée de formation : </a:t>
            </a:r>
            <a:r>
              <a:rPr lang="fr-FR" dirty="0">
                <a:latin typeface="Arial" panose="020B0604020202020204" pitchFamily="34" charset="0"/>
                <a:cs typeface="Arial" panose="020B0604020202020204" pitchFamily="34" charset="0"/>
              </a:rPr>
              <a:t>2 à 3 jours…..</a:t>
            </a:r>
          </a:p>
          <a:p>
            <a:endParaRPr lang="fr-FR" dirty="0"/>
          </a:p>
          <a:p>
            <a:endParaRPr lang="fr-FR" dirty="0"/>
          </a:p>
          <a:p>
            <a:r>
              <a:rPr lang="fr-FR" dirty="0"/>
              <a:t>La mise en application du </a:t>
            </a:r>
            <a:r>
              <a:rPr lang="fr-FR" b="1" dirty="0"/>
              <a:t>décret 2010-1118 </a:t>
            </a:r>
            <a:r>
              <a:rPr lang="fr-FR" dirty="0"/>
              <a:t>prévue le 1er juillet 2011 a été reportée par le ministère du travail au 1er juillet 2015 (circulaire DGT du 9 octobre 2012) afin de permettre aux entreprises de se mettre en conformité.</a:t>
            </a:r>
          </a:p>
          <a:p>
            <a:r>
              <a:rPr lang="fr-FR" dirty="0"/>
              <a:t>Ce décret a notamment introduit, dans le livre IV du code du travail, l’obligation d’habilitation des travailleurs par l’employeur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22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33</a:t>
            </a:fld>
            <a:endParaRPr lang="fr-FR"/>
          </a:p>
        </p:txBody>
      </p:sp>
    </p:spTree>
    <p:extLst>
      <p:ext uri="{BB962C8B-B14F-4D97-AF65-F5344CB8AC3E}">
        <p14:creationId xmlns:p14="http://schemas.microsoft.com/office/powerpoint/2010/main" val="469860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39</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47</a:t>
            </a:fld>
            <a:endParaRPr lang="fr-FR"/>
          </a:p>
        </p:txBody>
      </p:sp>
    </p:spTree>
    <p:extLst>
      <p:ext uri="{BB962C8B-B14F-4D97-AF65-F5344CB8AC3E}">
        <p14:creationId xmlns:p14="http://schemas.microsoft.com/office/powerpoint/2010/main" val="175321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55613" eaLnBrk="0" fontAlgn="base" hangingPunct="0">
              <a:spcBef>
                <a:spcPct val="30000"/>
              </a:spcBef>
              <a:spcAft>
                <a:spcPct val="0"/>
              </a:spcAft>
              <a:defRPr/>
            </a:pPr>
            <a:endParaRPr lang="fr-FR" b="0" dirty="0"/>
          </a:p>
        </p:txBody>
      </p:sp>
      <p:sp>
        <p:nvSpPr>
          <p:cNvPr id="4" name="Espace réservé du numéro de diapositive 3"/>
          <p:cNvSpPr>
            <a:spLocks noGrp="1"/>
          </p:cNvSpPr>
          <p:nvPr>
            <p:ph type="sldNum" sz="quarter" idx="10"/>
          </p:nvPr>
        </p:nvSpPr>
        <p:spPr/>
        <p:txBody>
          <a:bodyPr/>
          <a:lstStyle/>
          <a:p>
            <a:pPr marL="0" marR="0" lvl="0" indent="0" algn="r" defTabSz="955613"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a:ln>
                  <a:noFill/>
                </a:ln>
                <a:solidFill>
                  <a:prstClr val="black"/>
                </a:solidFill>
                <a:effectLst/>
                <a:uLnTx/>
                <a:uFillTx/>
                <a:latin typeface="Calibri"/>
                <a:ea typeface="+mn-ea"/>
                <a:cs typeface="+mn-cs"/>
              </a:rPr>
              <a:pPr marL="0" marR="0" lvl="0" indent="0" algn="r" defTabSz="955613" rtl="0" eaLnBrk="1" fontAlgn="auto" latinLnBrk="0" hangingPunct="1">
                <a:lnSpc>
                  <a:spcPct val="100000"/>
                </a:lnSpc>
                <a:spcBef>
                  <a:spcPts val="0"/>
                </a:spcBef>
                <a:spcAft>
                  <a:spcPts val="0"/>
                </a:spcAft>
                <a:buClrTx/>
                <a:buSzTx/>
                <a:buFontTx/>
                <a:buNone/>
                <a:tabLst/>
                <a:defRPr/>
              </a:pPr>
              <a:t>6</a:t>
            </a:fld>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125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48</a:t>
            </a:fld>
            <a:endParaRPr lang="fr-FR"/>
          </a:p>
        </p:txBody>
      </p:sp>
    </p:spTree>
    <p:extLst>
      <p:ext uri="{BB962C8B-B14F-4D97-AF65-F5344CB8AC3E}">
        <p14:creationId xmlns:p14="http://schemas.microsoft.com/office/powerpoint/2010/main" val="2858990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51</a:t>
            </a:fld>
            <a:endParaRPr lang="fr-FR"/>
          </a:p>
        </p:txBody>
      </p:sp>
    </p:spTree>
    <p:extLst>
      <p:ext uri="{BB962C8B-B14F-4D97-AF65-F5344CB8AC3E}">
        <p14:creationId xmlns:p14="http://schemas.microsoft.com/office/powerpoint/2010/main" val="1293883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52</a:t>
            </a:fld>
            <a:endParaRPr lang="fr-FR"/>
          </a:p>
        </p:txBody>
      </p:sp>
    </p:spTree>
    <p:extLst>
      <p:ext uri="{BB962C8B-B14F-4D97-AF65-F5344CB8AC3E}">
        <p14:creationId xmlns:p14="http://schemas.microsoft.com/office/powerpoint/2010/main" val="2024520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53</a:t>
            </a:fld>
            <a:endParaRPr lang="fr-FR"/>
          </a:p>
        </p:txBody>
      </p:sp>
    </p:spTree>
    <p:extLst>
      <p:ext uri="{BB962C8B-B14F-4D97-AF65-F5344CB8AC3E}">
        <p14:creationId xmlns:p14="http://schemas.microsoft.com/office/powerpoint/2010/main" val="353857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54</a:t>
            </a:fld>
            <a:endParaRPr lang="fr-FR"/>
          </a:p>
        </p:txBody>
      </p:sp>
    </p:spTree>
    <p:extLst>
      <p:ext uri="{BB962C8B-B14F-4D97-AF65-F5344CB8AC3E}">
        <p14:creationId xmlns:p14="http://schemas.microsoft.com/office/powerpoint/2010/main" val="2265798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55</a:t>
            </a:fld>
            <a:endParaRPr lang="fr-FR"/>
          </a:p>
        </p:txBody>
      </p:sp>
    </p:spTree>
    <p:extLst>
      <p:ext uri="{BB962C8B-B14F-4D97-AF65-F5344CB8AC3E}">
        <p14:creationId xmlns:p14="http://schemas.microsoft.com/office/powerpoint/2010/main" val="342594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57</a:t>
            </a:fld>
            <a:endParaRPr lang="fr-FR"/>
          </a:p>
        </p:txBody>
      </p:sp>
    </p:spTree>
    <p:extLst>
      <p:ext uri="{BB962C8B-B14F-4D97-AF65-F5344CB8AC3E}">
        <p14:creationId xmlns:p14="http://schemas.microsoft.com/office/powerpoint/2010/main" val="2690028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58</a:t>
            </a:fld>
            <a:endParaRPr lang="fr-FR"/>
          </a:p>
        </p:txBody>
      </p:sp>
    </p:spTree>
    <p:extLst>
      <p:ext uri="{BB962C8B-B14F-4D97-AF65-F5344CB8AC3E}">
        <p14:creationId xmlns:p14="http://schemas.microsoft.com/office/powerpoint/2010/main" val="3194994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60</a:t>
            </a:fld>
            <a:endParaRPr lang="fr-FR"/>
          </a:p>
        </p:txBody>
      </p:sp>
    </p:spTree>
    <p:extLst>
      <p:ext uri="{BB962C8B-B14F-4D97-AF65-F5344CB8AC3E}">
        <p14:creationId xmlns:p14="http://schemas.microsoft.com/office/powerpoint/2010/main" val="201564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61</a:t>
            </a:fld>
            <a:endParaRPr lang="fr-FR"/>
          </a:p>
        </p:txBody>
      </p:sp>
    </p:spTree>
    <p:extLst>
      <p:ext uri="{BB962C8B-B14F-4D97-AF65-F5344CB8AC3E}">
        <p14:creationId xmlns:p14="http://schemas.microsoft.com/office/powerpoint/2010/main" val="347698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90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62</a:t>
            </a:fld>
            <a:endParaRPr lang="fr-FR"/>
          </a:p>
        </p:txBody>
      </p:sp>
    </p:spTree>
    <p:extLst>
      <p:ext uri="{BB962C8B-B14F-4D97-AF65-F5344CB8AC3E}">
        <p14:creationId xmlns:p14="http://schemas.microsoft.com/office/powerpoint/2010/main" val="3325923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72</a:t>
            </a:fld>
            <a:endParaRPr lang="fr-FR"/>
          </a:p>
        </p:txBody>
      </p:sp>
    </p:spTree>
    <p:extLst>
      <p:ext uri="{BB962C8B-B14F-4D97-AF65-F5344CB8AC3E}">
        <p14:creationId xmlns:p14="http://schemas.microsoft.com/office/powerpoint/2010/main" val="80790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9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9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8888B-8F79-43FD-97EE-6CA0C642C2D0}"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00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91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29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6BD1-0693-43A0-B5F9-4C11E31EE5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813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Ref idx="1003">
        <a:schemeClr val="bg2"/>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652107" y="2155371"/>
            <a:ext cx="8373291" cy="653214"/>
          </a:xfrm>
          <a:prstGeom prst="rect">
            <a:avLst/>
          </a:prstGeom>
        </p:spPr>
        <p:txBody>
          <a:bodyPr vert="horz" lIns="91440" tIns="45720" rIns="91440" bIns="45720" rtlCol="0" anchor="b" anchorCtr="0">
            <a:noAutofit/>
          </a:bodyPr>
          <a:lstStyle/>
          <a:p>
            <a:endParaRPr dirty="0"/>
          </a:p>
        </p:txBody>
      </p:sp>
    </p:spTree>
    <p:extLst>
      <p:ext uri="{BB962C8B-B14F-4D97-AF65-F5344CB8AC3E}">
        <p14:creationId xmlns:p14="http://schemas.microsoft.com/office/powerpoint/2010/main" val="2363237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D42FEA66-EB49-46E7-B418-CDFC003A8B3E}" type="datetime1">
              <a:rPr lang="fr-FR">
                <a:solidFill>
                  <a:prstClr val="black"/>
                </a:solidFill>
              </a:rPr>
              <a:pPr>
                <a:defRPr/>
              </a:pPr>
              <a:t>12/10/2018</a:t>
            </a:fld>
            <a:endParaRPr lang="fr-FR" dirty="0">
              <a:solidFill>
                <a:prstClr val="black"/>
              </a:solidFill>
            </a:endParaRPr>
          </a:p>
        </p:txBody>
      </p:sp>
      <p:sp>
        <p:nvSpPr>
          <p:cNvPr id="3" name="Espace réservé du pied de page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0477AC65-FEFA-41C9-AF05-4A6FC5A9B351}"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400942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4AF1E784-FEAD-4253-A055-B56E6B367B63}" type="datetime1">
              <a:rPr lang="fr-FR">
                <a:solidFill>
                  <a:prstClr val="black"/>
                </a:solidFill>
              </a:rPr>
              <a:pPr>
                <a:defRPr/>
              </a:pPr>
              <a:t>12/10/2018</a:t>
            </a:fld>
            <a:endParaRPr lang="fr-FR" dirty="0">
              <a:solidFill>
                <a:prstClr val="black"/>
              </a:solidFill>
            </a:endParaRP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43C34DCC-0BDC-4385-B17A-FEB22CE3AD80}"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110324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82A308D3-10D1-4A4C-BBA1-3FF7C5073E7A}" type="datetime1">
              <a:rPr lang="fr-FR">
                <a:solidFill>
                  <a:prstClr val="black"/>
                </a:solidFill>
              </a:rPr>
              <a:pPr>
                <a:defRPr/>
              </a:pPr>
              <a:t>12/10/2018</a:t>
            </a:fld>
            <a:endParaRPr lang="fr-FR" dirty="0">
              <a:solidFill>
                <a:prstClr val="black"/>
              </a:solidFill>
            </a:endParaRP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98D1DCAE-01F6-490A-B289-A4C4D51AEB68}"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395268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609600" y="1600201"/>
            <a:ext cx="109728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D1393EB2-03ED-4308-B758-FDBBF823DF24}" type="datetime1">
              <a:rPr lang="fr-FR">
                <a:solidFill>
                  <a:prstClr val="black"/>
                </a:solidFill>
              </a:rPr>
              <a:pPr>
                <a:defRPr/>
              </a:pPr>
              <a:t>12/10/2018</a:t>
            </a:fld>
            <a:endParaRPr lang="fr-FR" dirty="0">
              <a:solidFill>
                <a:prstClr val="black"/>
              </a:solidFill>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93B5E70-521B-458E-B691-2CEB71D54273}"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514834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C32BAFA-615D-4921-9BAC-3213BDF6022B}" type="datetime1">
              <a:rPr lang="fr-FR">
                <a:solidFill>
                  <a:prstClr val="black"/>
                </a:solidFill>
              </a:rPr>
              <a:pPr>
                <a:defRPr/>
              </a:pPr>
              <a:t>12/10/2018</a:t>
            </a:fld>
            <a:endParaRPr lang="fr-FR" dirty="0">
              <a:solidFill>
                <a:prstClr val="black"/>
              </a:solidFill>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904D4D1-855E-4D93-84AE-8D98EF4026E0}"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1510556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lvl1pPr>
              <a:defRPr sz="3200" b="1">
                <a:solidFill>
                  <a:srgbClr val="0067B8"/>
                </a:solidFill>
              </a:defRPr>
            </a:lvl1pPr>
          </a:lstStyle>
          <a:p>
            <a:r>
              <a:rPr lang="fr-FR" dirty="0"/>
              <a:t>Modifiez le style du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sz="2400" b="1">
                <a:solidFill>
                  <a:srgbClr val="E814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4" name="Espace réservé du numéro de diapositive 5"/>
          <p:cNvSpPr>
            <a:spLocks noGrp="1"/>
          </p:cNvSpPr>
          <p:nvPr>
            <p:ph type="sldNum" sz="quarter" idx="10"/>
          </p:nvPr>
        </p:nvSpPr>
        <p:spPr/>
        <p:txBody>
          <a:bodyPr/>
          <a:lstStyle>
            <a:lvl1pPr>
              <a:defRPr/>
            </a:lvl1pPr>
          </a:lstStyle>
          <a:p>
            <a:pPr>
              <a:defRPr/>
            </a:pPr>
            <a:fld id="{F024AC9C-F69F-4324-B0B4-CB26A6C3550D}" type="slidenum">
              <a:rPr lang="fr-FR"/>
              <a:pPr>
                <a:defRPr/>
              </a:pPr>
              <a:t>‹N°›</a:t>
            </a:fld>
            <a:endParaRPr lang="fr-FR" dirty="0"/>
          </a:p>
        </p:txBody>
      </p:sp>
    </p:spTree>
    <p:extLst>
      <p:ext uri="{BB962C8B-B14F-4D97-AF65-F5344CB8AC3E}">
        <p14:creationId xmlns:p14="http://schemas.microsoft.com/office/powerpoint/2010/main" val="925222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609600" y="1600201"/>
            <a:ext cx="109728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6D6047AE-5853-4B7D-894A-94C04F24935E}" type="datetime1">
              <a:rPr lang="fr-FR"/>
              <a:pPr>
                <a:defRPr/>
              </a:pPr>
              <a:t>12/10/2018</a:t>
            </a:fld>
            <a:endParaRPr lang="fr-FR" dirty="0"/>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7A16E245-5F2D-481D-8902-4E4D33B0DD96}" type="slidenum">
              <a:rPr lang="fr-FR"/>
              <a:pPr>
                <a:defRPr/>
              </a:pPr>
              <a:t>‹N°›</a:t>
            </a:fld>
            <a:endParaRPr lang="fr-FR" dirty="0"/>
          </a:p>
        </p:txBody>
      </p:sp>
    </p:spTree>
    <p:extLst>
      <p:ext uri="{BB962C8B-B14F-4D97-AF65-F5344CB8AC3E}">
        <p14:creationId xmlns:p14="http://schemas.microsoft.com/office/powerpoint/2010/main" val="3419928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04179FF-BA30-44FB-BA7C-791193BAB652}" type="datetime1">
              <a:rPr lang="fr-FR"/>
              <a:pPr>
                <a:defRPr/>
              </a:pPr>
              <a:t>12/10/2018</a:t>
            </a:fld>
            <a:endParaRPr lang="fr-FR" dirty="0"/>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8134CDE6-150C-45CB-8117-37C56FC24B72}" type="slidenum">
              <a:rPr lang="fr-FR"/>
              <a:pPr>
                <a:defRPr/>
              </a:pPr>
              <a:t>‹N°›</a:t>
            </a:fld>
            <a:endParaRPr lang="fr-FR" dirty="0"/>
          </a:p>
        </p:txBody>
      </p:sp>
    </p:spTree>
    <p:extLst>
      <p:ext uri="{BB962C8B-B14F-4D97-AF65-F5344CB8AC3E}">
        <p14:creationId xmlns:p14="http://schemas.microsoft.com/office/powerpoint/2010/main" val="382317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9F02DE47-0372-48AD-82C5-1B271D088FDC}" type="datetime1">
              <a:rPr lang="fr-FR"/>
              <a:pPr>
                <a:defRPr/>
              </a:pPr>
              <a:t>12/10/2018</a:t>
            </a:fld>
            <a:endParaRPr lang="fr-FR" dirty="0"/>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7" name="Espace réservé du numéro de diapositive 6"/>
          <p:cNvSpPr>
            <a:spLocks noGrp="1"/>
          </p:cNvSpPr>
          <p:nvPr>
            <p:ph type="sldNum" sz="quarter" idx="12"/>
          </p:nvPr>
        </p:nvSpPr>
        <p:spPr/>
        <p:txBody>
          <a:bodyPr/>
          <a:lstStyle>
            <a:lvl1pPr>
              <a:defRPr/>
            </a:lvl1pPr>
          </a:lstStyle>
          <a:p>
            <a:pPr>
              <a:defRPr/>
            </a:pPr>
            <a:fld id="{A1D15E5F-4F8B-4260-8426-082E6430FD11}" type="slidenum">
              <a:rPr lang="fr-FR"/>
              <a:pPr>
                <a:defRPr/>
              </a:pPr>
              <a:t>‹N°›</a:t>
            </a:fld>
            <a:endParaRPr lang="fr-FR" dirty="0"/>
          </a:p>
        </p:txBody>
      </p:sp>
    </p:spTree>
    <p:extLst>
      <p:ext uri="{BB962C8B-B14F-4D97-AF65-F5344CB8AC3E}">
        <p14:creationId xmlns:p14="http://schemas.microsoft.com/office/powerpoint/2010/main" val="2601022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1AE67927-E761-45E7-A489-84D5D2104F13}" type="datetime1">
              <a:rPr lang="fr-FR"/>
              <a:pPr>
                <a:defRPr/>
              </a:pPr>
              <a:t>12/10/2018</a:t>
            </a:fld>
            <a:endParaRPr lang="fr-FR" dirty="0"/>
          </a:p>
        </p:txBody>
      </p:sp>
      <p:sp>
        <p:nvSpPr>
          <p:cNvPr id="8" name="Espace réservé du pied de page 7"/>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9" name="Espace réservé du numéro de diapositive 8"/>
          <p:cNvSpPr>
            <a:spLocks noGrp="1"/>
          </p:cNvSpPr>
          <p:nvPr>
            <p:ph type="sldNum" sz="quarter" idx="12"/>
          </p:nvPr>
        </p:nvSpPr>
        <p:spPr/>
        <p:txBody>
          <a:bodyPr/>
          <a:lstStyle>
            <a:lvl1pPr>
              <a:defRPr/>
            </a:lvl1pPr>
          </a:lstStyle>
          <a:p>
            <a:pPr>
              <a:defRPr/>
            </a:pPr>
            <a:fld id="{8BA6D720-7AED-4A80-870A-88EFD650C9D6}" type="slidenum">
              <a:rPr lang="fr-FR"/>
              <a:pPr>
                <a:defRPr/>
              </a:pPr>
              <a:t>‹N°›</a:t>
            </a:fld>
            <a:endParaRPr lang="fr-FR" dirty="0"/>
          </a:p>
        </p:txBody>
      </p:sp>
    </p:spTree>
    <p:extLst>
      <p:ext uri="{BB962C8B-B14F-4D97-AF65-F5344CB8AC3E}">
        <p14:creationId xmlns:p14="http://schemas.microsoft.com/office/powerpoint/2010/main" val="243011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23752" y="147413"/>
            <a:ext cx="8373291" cy="727869"/>
          </a:xfrm>
          <a:prstGeom prst="rect">
            <a:avLst/>
          </a:prstGeom>
        </p:spPr>
        <p:txBody>
          <a:bodyPr vert="horz" lIns="91440" tIns="45720" rIns="91440" bIns="45720" rtlCol="0" anchor="b" anchorCtr="0">
            <a:noAutofit/>
          </a:bodyPr>
          <a:lstStyle/>
          <a:p>
            <a:endParaRPr dirty="0"/>
          </a:p>
        </p:txBody>
      </p:sp>
      <p:sp>
        <p:nvSpPr>
          <p:cNvPr id="13" name="Espace réservé du texte 12"/>
          <p:cNvSpPr>
            <a:spLocks noGrp="1"/>
          </p:cNvSpPr>
          <p:nvPr>
            <p:ph type="body" sz="quarter" idx="10" hasCustomPrompt="1"/>
          </p:nvPr>
        </p:nvSpPr>
        <p:spPr>
          <a:xfrm>
            <a:off x="1097280" y="1672045"/>
            <a:ext cx="10162903" cy="322652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a:lvl1pPr>
            <a:lvl2pPr marL="685800" indent="-336550">
              <a:buSzPct val="150000"/>
              <a:buFontTx/>
              <a:buBlip>
                <a:blip r:embed="rId2"/>
              </a:buBlip>
              <a:defRPr sz="2400">
                <a:ln>
                  <a:noFill/>
                </a:ln>
                <a:solidFill>
                  <a:schemeClr val="tx1"/>
                </a:solidFill>
              </a:defRPr>
            </a:lvl2pPr>
            <a:lvl3pPr>
              <a:buClr>
                <a:schemeClr val="tx2">
                  <a:lumMod val="75000"/>
                </a:schemeClr>
              </a:buClr>
              <a:buSzPct val="100000"/>
              <a:defRPr sz="2200"/>
            </a:lvl3pPr>
            <a:lvl4pPr>
              <a:buClr>
                <a:schemeClr val="tx1">
                  <a:lumMod val="50000"/>
                  <a:lumOff val="50000"/>
                </a:schemeClr>
              </a:buClr>
              <a:buSzPct val="100000"/>
              <a:defRPr sz="2200">
                <a:solidFill>
                  <a:schemeClr val="tx1"/>
                </a:solidFill>
              </a:defRPr>
            </a:lvl4pPr>
            <a:lvl5pPr>
              <a:defRPr sz="2000">
                <a:solidFill>
                  <a:schemeClr val="bg1">
                    <a:lumMod val="65000"/>
                  </a:schemeClr>
                </a:solidFill>
              </a:defRPr>
            </a:lvl5pPr>
          </a:lstStyle>
          <a:p>
            <a:pPr lvl="1"/>
            <a:r>
              <a:rPr lang="fr-FR" dirty="0"/>
              <a:t>Ajouter une partie</a:t>
            </a:r>
          </a:p>
          <a:p>
            <a:pPr lvl="3"/>
            <a:r>
              <a:rPr lang="fr-FR" dirty="0"/>
              <a:t>Ajouter une sous partie</a:t>
            </a:r>
          </a:p>
          <a:p>
            <a:pPr lvl="3"/>
            <a:endParaRPr lang="fr-FR" dirty="0"/>
          </a:p>
          <a:p>
            <a:pPr lvl="3"/>
            <a:endParaRPr lang="fr-FR" dirty="0"/>
          </a:p>
          <a:p>
            <a:pPr lvl="3"/>
            <a:endParaRPr lang="fr-FR" dirty="0"/>
          </a:p>
          <a:p>
            <a:pPr lvl="3"/>
            <a:endParaRPr lang="fr-FR" dirty="0"/>
          </a:p>
          <a:p>
            <a:pPr lvl="3"/>
            <a:endParaRPr lang="fr-FR" dirty="0"/>
          </a:p>
          <a:p>
            <a:pPr lvl="3"/>
            <a:endParaRPr lang="fr-FR" dirty="0"/>
          </a:p>
          <a:p>
            <a:pPr lvl="1"/>
            <a:endParaRPr lang="fr-FR" dirty="0"/>
          </a:p>
        </p:txBody>
      </p:sp>
    </p:spTree>
    <p:extLst>
      <p:ext uri="{BB962C8B-B14F-4D97-AF65-F5344CB8AC3E}">
        <p14:creationId xmlns:p14="http://schemas.microsoft.com/office/powerpoint/2010/main" val="4177130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2A18B6EB-1E6F-4882-B235-27A439C87BD7}" type="datetime1">
              <a:rPr lang="fr-FR"/>
              <a:pPr>
                <a:defRPr/>
              </a:pPr>
              <a:t>12/10/2018</a:t>
            </a:fld>
            <a:endParaRPr lang="fr-FR" dirty="0"/>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5" name="Espace réservé du numéro de diapositive 4"/>
          <p:cNvSpPr>
            <a:spLocks noGrp="1"/>
          </p:cNvSpPr>
          <p:nvPr>
            <p:ph type="sldNum" sz="quarter" idx="12"/>
          </p:nvPr>
        </p:nvSpPr>
        <p:spPr/>
        <p:txBody>
          <a:bodyPr/>
          <a:lstStyle>
            <a:lvl1pPr>
              <a:defRPr/>
            </a:lvl1pPr>
          </a:lstStyle>
          <a:p>
            <a:pPr>
              <a:defRPr/>
            </a:pPr>
            <a:fld id="{4375A0B4-49ED-4670-8320-63875B34F9AD}" type="slidenum">
              <a:rPr lang="fr-FR"/>
              <a:pPr>
                <a:defRPr/>
              </a:pPr>
              <a:t>‹N°›</a:t>
            </a:fld>
            <a:endParaRPr lang="fr-FR" dirty="0"/>
          </a:p>
        </p:txBody>
      </p:sp>
    </p:spTree>
    <p:extLst>
      <p:ext uri="{BB962C8B-B14F-4D97-AF65-F5344CB8AC3E}">
        <p14:creationId xmlns:p14="http://schemas.microsoft.com/office/powerpoint/2010/main" val="3328625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D42FEA66-EB49-46E7-B418-CDFC003A8B3E}" type="datetime1">
              <a:rPr lang="fr-FR"/>
              <a:pPr>
                <a:defRPr/>
              </a:pPr>
              <a:t>12/10/2018</a:t>
            </a:fld>
            <a:endParaRPr lang="fr-FR" dirty="0"/>
          </a:p>
        </p:txBody>
      </p:sp>
      <p:sp>
        <p:nvSpPr>
          <p:cNvPr id="3" name="Espace réservé du pied de page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4" name="Espace réservé du numéro de diapositive 3"/>
          <p:cNvSpPr>
            <a:spLocks noGrp="1"/>
          </p:cNvSpPr>
          <p:nvPr>
            <p:ph type="sldNum" sz="quarter" idx="12"/>
          </p:nvPr>
        </p:nvSpPr>
        <p:spPr/>
        <p:txBody>
          <a:bodyPr/>
          <a:lstStyle>
            <a:lvl1pPr>
              <a:defRPr/>
            </a:lvl1pPr>
          </a:lstStyle>
          <a:p>
            <a:pPr>
              <a:defRPr/>
            </a:pPr>
            <a:fld id="{0477AC65-FEFA-41C9-AF05-4A6FC5A9B351}" type="slidenum">
              <a:rPr lang="fr-FR"/>
              <a:pPr>
                <a:defRPr/>
              </a:pPr>
              <a:t>‹N°›</a:t>
            </a:fld>
            <a:endParaRPr lang="fr-FR" dirty="0"/>
          </a:p>
        </p:txBody>
      </p:sp>
    </p:spTree>
    <p:extLst>
      <p:ext uri="{BB962C8B-B14F-4D97-AF65-F5344CB8AC3E}">
        <p14:creationId xmlns:p14="http://schemas.microsoft.com/office/powerpoint/2010/main" val="4290793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4AF1E784-FEAD-4253-A055-B56E6B367B63}" type="datetime1">
              <a:rPr lang="fr-FR"/>
              <a:pPr>
                <a:defRPr/>
              </a:pPr>
              <a:t>12/10/2018</a:t>
            </a:fld>
            <a:endParaRPr lang="fr-FR" dirty="0"/>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7" name="Espace réservé du numéro de diapositive 6"/>
          <p:cNvSpPr>
            <a:spLocks noGrp="1"/>
          </p:cNvSpPr>
          <p:nvPr>
            <p:ph type="sldNum" sz="quarter" idx="12"/>
          </p:nvPr>
        </p:nvSpPr>
        <p:spPr/>
        <p:txBody>
          <a:bodyPr/>
          <a:lstStyle>
            <a:lvl1pPr>
              <a:defRPr/>
            </a:lvl1pPr>
          </a:lstStyle>
          <a:p>
            <a:pPr>
              <a:defRPr/>
            </a:pPr>
            <a:fld id="{43C34DCC-0BDC-4385-B17A-FEB22CE3AD80}" type="slidenum">
              <a:rPr lang="fr-FR"/>
              <a:pPr>
                <a:defRPr/>
              </a:pPr>
              <a:t>‹N°›</a:t>
            </a:fld>
            <a:endParaRPr lang="fr-FR" dirty="0"/>
          </a:p>
        </p:txBody>
      </p:sp>
    </p:spTree>
    <p:extLst>
      <p:ext uri="{BB962C8B-B14F-4D97-AF65-F5344CB8AC3E}">
        <p14:creationId xmlns:p14="http://schemas.microsoft.com/office/powerpoint/2010/main" val="700228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82A308D3-10D1-4A4C-BBA1-3FF7C5073E7A}" type="datetime1">
              <a:rPr lang="fr-FR"/>
              <a:pPr>
                <a:defRPr/>
              </a:pPr>
              <a:t>12/10/2018</a:t>
            </a:fld>
            <a:endParaRPr lang="fr-FR" dirty="0"/>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7" name="Espace réservé du numéro de diapositive 6"/>
          <p:cNvSpPr>
            <a:spLocks noGrp="1"/>
          </p:cNvSpPr>
          <p:nvPr>
            <p:ph type="sldNum" sz="quarter" idx="12"/>
          </p:nvPr>
        </p:nvSpPr>
        <p:spPr/>
        <p:txBody>
          <a:bodyPr/>
          <a:lstStyle>
            <a:lvl1pPr>
              <a:defRPr/>
            </a:lvl1pPr>
          </a:lstStyle>
          <a:p>
            <a:pPr>
              <a:defRPr/>
            </a:pPr>
            <a:fld id="{98D1DCAE-01F6-490A-B289-A4C4D51AEB68}" type="slidenum">
              <a:rPr lang="fr-FR"/>
              <a:pPr>
                <a:defRPr/>
              </a:pPr>
              <a:t>‹N°›</a:t>
            </a:fld>
            <a:endParaRPr lang="fr-FR" dirty="0"/>
          </a:p>
        </p:txBody>
      </p:sp>
    </p:spTree>
    <p:extLst>
      <p:ext uri="{BB962C8B-B14F-4D97-AF65-F5344CB8AC3E}">
        <p14:creationId xmlns:p14="http://schemas.microsoft.com/office/powerpoint/2010/main" val="2323437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609600" y="1600201"/>
            <a:ext cx="109728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D1393EB2-03ED-4308-B758-FDBBF823DF24}" type="datetime1">
              <a:rPr lang="fr-FR"/>
              <a:pPr>
                <a:defRPr/>
              </a:pPr>
              <a:t>12/10/2018</a:t>
            </a:fld>
            <a:endParaRPr lang="fr-FR" dirty="0"/>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93B5E70-521B-458E-B691-2CEB71D54273}" type="slidenum">
              <a:rPr lang="fr-FR"/>
              <a:pPr>
                <a:defRPr/>
              </a:pPr>
              <a:t>‹N°›</a:t>
            </a:fld>
            <a:endParaRPr lang="fr-FR" dirty="0"/>
          </a:p>
        </p:txBody>
      </p:sp>
    </p:spTree>
    <p:extLst>
      <p:ext uri="{BB962C8B-B14F-4D97-AF65-F5344CB8AC3E}">
        <p14:creationId xmlns:p14="http://schemas.microsoft.com/office/powerpoint/2010/main" val="3196693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C32BAFA-615D-4921-9BAC-3213BDF6022B}" type="datetime1">
              <a:rPr lang="fr-FR"/>
              <a:pPr>
                <a:defRPr/>
              </a:pPr>
              <a:t>12/10/2018</a:t>
            </a:fld>
            <a:endParaRPr lang="fr-FR" dirty="0"/>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F904D4D1-855E-4D93-84AE-8D98EF4026E0}" type="slidenum">
              <a:rPr lang="fr-FR"/>
              <a:pPr>
                <a:defRPr/>
              </a:pPr>
              <a:t>‹N°›</a:t>
            </a:fld>
            <a:endParaRPr lang="fr-FR" dirty="0"/>
          </a:p>
        </p:txBody>
      </p:sp>
    </p:spTree>
    <p:extLst>
      <p:ext uri="{BB962C8B-B14F-4D97-AF65-F5344CB8AC3E}">
        <p14:creationId xmlns:p14="http://schemas.microsoft.com/office/powerpoint/2010/main" val="119107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02DE0832-6E1F-4041-BDE0-6B764A2FBC66}" type="datetimeFigureOut">
              <a:rPr lang="fr-FR" smtClean="0"/>
              <a:pPr/>
              <a:t>12/10/2018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C1F6B3-A52D-5F4F-AC73-5A3A3C7C7D5C}" type="slidenum">
              <a:rPr lang="fr-FR" smtClean="0"/>
              <a:pPr/>
              <a:t>‹N°›</a:t>
            </a:fld>
            <a:endParaRPr lang="fr-FR"/>
          </a:p>
        </p:txBody>
      </p:sp>
    </p:spTree>
    <p:extLst>
      <p:ext uri="{BB962C8B-B14F-4D97-AF65-F5344CB8AC3E}">
        <p14:creationId xmlns:p14="http://schemas.microsoft.com/office/powerpoint/2010/main" val="76047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lvl1pPr>
              <a:defRPr sz="3200" b="1">
                <a:solidFill>
                  <a:srgbClr val="0067B8"/>
                </a:solidFill>
              </a:defRPr>
            </a:lvl1pPr>
          </a:lstStyle>
          <a:p>
            <a:r>
              <a:rPr lang="fr-FR" dirty="0"/>
              <a:t>Modifiez le style du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sz="2400" b="1">
                <a:solidFill>
                  <a:srgbClr val="E8147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4" name="Espace réservé du numéro de diapositive 5"/>
          <p:cNvSpPr>
            <a:spLocks noGrp="1"/>
          </p:cNvSpPr>
          <p:nvPr>
            <p:ph type="sldNum" sz="quarter" idx="10"/>
          </p:nvPr>
        </p:nvSpPr>
        <p:spPr/>
        <p:txBody>
          <a:bodyPr/>
          <a:lstStyle>
            <a:lvl1pPr>
              <a:defRPr/>
            </a:lvl1pPr>
          </a:lstStyle>
          <a:p>
            <a:pPr>
              <a:defRPr/>
            </a:pPr>
            <a:fld id="{F024AC9C-F69F-4324-B0B4-CB26A6C3550D}"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425939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609600" y="1600201"/>
            <a:ext cx="109728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6D6047AE-5853-4B7D-894A-94C04F24935E}" type="datetime1">
              <a:rPr lang="fr-FR">
                <a:solidFill>
                  <a:prstClr val="black"/>
                </a:solidFill>
              </a:rPr>
              <a:pPr>
                <a:defRPr/>
              </a:pPr>
              <a:t>12/10/2018</a:t>
            </a:fld>
            <a:endParaRPr lang="fr-FR" dirty="0">
              <a:solidFill>
                <a:prstClr val="black"/>
              </a:solidFill>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7A16E245-5F2D-481D-8902-4E4D33B0DD96}"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208598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04179FF-BA30-44FB-BA7C-791193BAB652}" type="datetime1">
              <a:rPr lang="fr-FR">
                <a:solidFill>
                  <a:prstClr val="black"/>
                </a:solidFill>
              </a:rPr>
              <a:pPr>
                <a:defRPr/>
              </a:pPr>
              <a:t>12/10/2018</a:t>
            </a:fld>
            <a:endParaRPr lang="fr-FR" dirty="0">
              <a:solidFill>
                <a:prstClr val="black"/>
              </a:solidFill>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134CDE6-150C-45CB-8117-37C56FC24B72}"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403465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9F02DE47-0372-48AD-82C5-1B271D088FDC}" type="datetime1">
              <a:rPr lang="fr-FR">
                <a:solidFill>
                  <a:prstClr val="black"/>
                </a:solidFill>
              </a:rPr>
              <a:pPr>
                <a:defRPr/>
              </a:pPr>
              <a:t>12/10/2018</a:t>
            </a:fld>
            <a:endParaRPr lang="fr-FR" dirty="0">
              <a:solidFill>
                <a:prstClr val="black"/>
              </a:solidFill>
            </a:endParaRP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A1D15E5F-4F8B-4260-8426-082E6430FD11}"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379261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1AE67927-E761-45E7-A489-84D5D2104F13}" type="datetime1">
              <a:rPr lang="fr-FR">
                <a:solidFill>
                  <a:prstClr val="black"/>
                </a:solidFill>
              </a:rPr>
              <a:pPr>
                <a:defRPr/>
              </a:pPr>
              <a:t>12/10/2018</a:t>
            </a:fld>
            <a:endParaRPr lang="fr-FR" dirty="0">
              <a:solidFill>
                <a:prstClr val="black"/>
              </a:solidFill>
            </a:endParaRPr>
          </a:p>
        </p:txBody>
      </p:sp>
      <p:sp>
        <p:nvSpPr>
          <p:cNvPr id="8" name="Espace réservé du pied de page 7"/>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8BA6D720-7AED-4A80-870A-88EFD650C9D6}"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85044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2A18B6EB-1E6F-4882-B235-27A439C87BD7}" type="datetime1">
              <a:rPr lang="fr-FR">
                <a:solidFill>
                  <a:prstClr val="black"/>
                </a:solidFill>
              </a:rPr>
              <a:pPr>
                <a:defRPr/>
              </a:pPr>
              <a:t>12/10/2018</a:t>
            </a:fld>
            <a:endParaRPr lang="fr-FR" dirty="0">
              <a:solidFill>
                <a:prstClr val="black"/>
              </a:solidFill>
            </a:endParaRP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fr-FR" dirty="0">
              <a:solidFill>
                <a:prstClr val="black"/>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4375A0B4-49ED-4670-8320-63875B34F9AD}"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2454911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4.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752" y="78885"/>
            <a:ext cx="8373291" cy="727869"/>
          </a:xfrm>
          <a:prstGeom prst="rect">
            <a:avLst/>
          </a:prstGeom>
        </p:spPr>
        <p:txBody>
          <a:bodyPr vert="horz" lIns="91440" tIns="45720" rIns="91440" bIns="45720" rtlCol="0" anchor="b" anchorCtr="0">
            <a:noAutofit/>
          </a:bodyPr>
          <a:lstStyle/>
          <a:p>
            <a:endParaRPr dirty="0"/>
          </a:p>
        </p:txBody>
      </p:sp>
      <p:pic>
        <p:nvPicPr>
          <p:cNvPr id="7" name="Image 6" descr="Logo_Argus_Chariot_couleurs.psd"/>
          <p:cNvPicPr>
            <a:picLocks noChangeAspect="1"/>
          </p:cNvPicPr>
          <p:nvPr/>
        </p:nvPicPr>
        <p:blipFill rotWithShape="1">
          <a:blip r:embed="rId5">
            <a:extLst>
              <a:ext uri="{28A0092B-C50C-407E-A947-70E740481C1C}">
                <a14:useLocalDpi xmlns:a14="http://schemas.microsoft.com/office/drawing/2010/main" val="0"/>
              </a:ext>
            </a:extLst>
          </a:blip>
          <a:srcRect l="-2921" t="-6176" r="2921" b="50000"/>
          <a:stretch/>
        </p:blipFill>
        <p:spPr>
          <a:xfrm>
            <a:off x="9729921" y="0"/>
            <a:ext cx="2338328" cy="914400"/>
          </a:xfrm>
          <a:prstGeom prst="rect">
            <a:avLst/>
          </a:prstGeom>
        </p:spPr>
      </p:pic>
      <p:sp>
        <p:nvSpPr>
          <p:cNvPr id="8" name="Subtitle 2"/>
          <p:cNvSpPr txBox="1">
            <a:spLocks/>
          </p:cNvSpPr>
          <p:nvPr/>
        </p:nvSpPr>
        <p:spPr>
          <a:xfrm>
            <a:off x="8497043" y="806754"/>
            <a:ext cx="3694957" cy="450573"/>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fr-FR" sz="1800" b="1" i="1" dirty="0">
                <a:solidFill>
                  <a:srgbClr val="FF0000"/>
                </a:solidFill>
              </a:rPr>
              <a:t>Journée occasion 2018</a:t>
            </a:r>
          </a:p>
        </p:txBody>
      </p:sp>
      <p:sp>
        <p:nvSpPr>
          <p:cNvPr id="9" name="Text Placeholder 2"/>
          <p:cNvSpPr txBox="1">
            <a:spLocks/>
          </p:cNvSpPr>
          <p:nvPr userDrawn="1"/>
        </p:nvSpPr>
        <p:spPr>
          <a:xfrm>
            <a:off x="10782814" y="6335885"/>
            <a:ext cx="1285434" cy="323469"/>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dirty="0"/>
              <a:t>10/10/2018</a:t>
            </a:r>
          </a:p>
        </p:txBody>
      </p:sp>
      <p:sp>
        <p:nvSpPr>
          <p:cNvPr id="10" name="Espace réservé de la date 2"/>
          <p:cNvSpPr txBox="1">
            <a:spLocks/>
          </p:cNvSpPr>
          <p:nvPr userDrawn="1"/>
        </p:nvSpPr>
        <p:spPr>
          <a:xfrm>
            <a:off x="215192" y="6335885"/>
            <a:ext cx="3466013" cy="365125"/>
          </a:xfrm>
          <a:prstGeom prst="rect">
            <a:avLst/>
          </a:prstGeom>
        </p:spPr>
        <p:txBody>
          <a:bodyPr/>
          <a:lstStyle>
            <a:defPPr>
              <a:defRPr lang="fr-FR"/>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www.argus-chariot.com</a:t>
            </a:r>
          </a:p>
        </p:txBody>
      </p:sp>
    </p:spTree>
    <p:extLst>
      <p:ext uri="{BB962C8B-B14F-4D97-AF65-F5344CB8AC3E}">
        <p14:creationId xmlns:p14="http://schemas.microsoft.com/office/powerpoint/2010/main" val="163040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000" b="1" i="0" kern="1200">
          <a:solidFill>
            <a:srgbClr val="FF6600"/>
          </a:solidFill>
          <a:latin typeface="+mj-lt"/>
          <a:ea typeface="+mj-ea"/>
          <a:cs typeface="+mj-cs"/>
        </a:defRPr>
      </a:lvl1pPr>
    </p:titleStyle>
    <p:body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0" y="6381751"/>
            <a:ext cx="814917"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8C07170-BA5E-4623-AB47-E1162D5F347A}" type="slidenum">
              <a:rPr lang="fr-FR">
                <a:solidFill>
                  <a:prstClr val="black">
                    <a:tint val="75000"/>
                  </a:prstClr>
                </a:solidFill>
              </a:rPr>
              <a:pPr>
                <a:defRPr/>
              </a:pPr>
              <a:t>‹N°›</a:t>
            </a:fld>
            <a:endParaRPr lang="fr-FR" dirty="0">
              <a:solidFill>
                <a:prstClr val="black">
                  <a:tint val="75000"/>
                </a:prstClr>
              </a:solidFill>
            </a:endParaRPr>
          </a:p>
        </p:txBody>
      </p:sp>
    </p:spTree>
    <p:extLst>
      <p:ext uri="{BB962C8B-B14F-4D97-AF65-F5344CB8AC3E}">
        <p14:creationId xmlns:p14="http://schemas.microsoft.com/office/powerpoint/2010/main" val="15772188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0" y="6381751"/>
            <a:ext cx="814917"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8C07170-BA5E-4623-AB47-E1162D5F347A}" type="slidenum">
              <a:rPr lang="fr-FR"/>
              <a:pPr>
                <a:defRPr/>
              </a:pPr>
              <a:t>‹N°›</a:t>
            </a:fld>
            <a:endParaRPr lang="fr-FR" dirty="0"/>
          </a:p>
        </p:txBody>
      </p:sp>
    </p:spTree>
    <p:extLst>
      <p:ext uri="{BB962C8B-B14F-4D97-AF65-F5344CB8AC3E}">
        <p14:creationId xmlns:p14="http://schemas.microsoft.com/office/powerpoint/2010/main" val="82091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inrs.fr/media.html?refINRS=ED%20812"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766" y="1227909"/>
            <a:ext cx="6753497" cy="3413618"/>
          </a:xfrm>
        </p:spPr>
        <p:txBody>
          <a:bodyPr/>
          <a:lstStyle/>
          <a:p>
            <a:r>
              <a:rPr lang="fr-FR" sz="5400" dirty="0"/>
              <a:t>Journée occasion</a:t>
            </a:r>
            <a:br>
              <a:rPr lang="fr-FR" sz="5400" dirty="0"/>
            </a:br>
            <a:r>
              <a:rPr lang="fr-FR" sz="5400" b="0" dirty="0"/>
              <a:t>-2018-</a:t>
            </a:r>
            <a:br>
              <a:rPr lang="fr-FR" sz="5400" b="0" dirty="0"/>
            </a:br>
            <a:r>
              <a:rPr lang="fr-FR" sz="5400" b="0" i="1" dirty="0"/>
              <a:t>Barou Equipements</a:t>
            </a:r>
          </a:p>
        </p:txBody>
      </p:sp>
    </p:spTree>
    <p:extLst>
      <p:ext uri="{BB962C8B-B14F-4D97-AF65-F5344CB8AC3E}">
        <p14:creationId xmlns:p14="http://schemas.microsoft.com/office/powerpoint/2010/main" val="256494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8"/>
          <p:cNvSpPr txBox="1">
            <a:spLocks noChangeArrowheads="1"/>
          </p:cNvSpPr>
          <p:nvPr/>
        </p:nvSpPr>
        <p:spPr bwMode="auto">
          <a:xfrm>
            <a:off x="4751389" y="34925"/>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7" name="Espace réservé du numéro de diapositive 6"/>
          <p:cNvSpPr txBox="1">
            <a:spLocks/>
          </p:cNvSpPr>
          <p:nvPr/>
        </p:nvSpPr>
        <p:spPr>
          <a:xfrm>
            <a:off x="1573214" y="6453189"/>
            <a:ext cx="490537" cy="365125"/>
          </a:xfrm>
          <a:prstGeom prst="rect">
            <a:avLst/>
          </a:prstGeom>
        </p:spPr>
        <p:txBody>
          <a:bodyPr vert="horz" lIns="91440" tIns="45720" rIns="91440" bIns="45720" rtlCol="0" anchor="ctr"/>
          <a:lstStyle>
            <a:defPPr>
              <a:defRPr lang="fr-FR"/>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40E1744-3A05-4D53-850E-CE0D32D405F2}"/>
              </a:ext>
            </a:extLst>
          </p:cNvPr>
          <p:cNvSpPr/>
          <p:nvPr/>
        </p:nvSpPr>
        <p:spPr>
          <a:xfrm>
            <a:off x="353786" y="1342525"/>
            <a:ext cx="11484429" cy="510909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 </a:t>
            </a:r>
            <a:r>
              <a:rPr kumimoji="0" lang="fr-FR" sz="2400" b="0" i="1" u="none" strike="noStrike" kern="1200" cap="none" spc="0" normalizeH="0" baseline="0" noProof="0" dirty="0">
                <a:ln>
                  <a:noFill/>
                </a:ln>
                <a:solidFill>
                  <a:prstClr val="black"/>
                </a:solidFill>
                <a:effectLst/>
                <a:uLnTx/>
                <a:uFillTx/>
                <a:latin typeface="Calibri"/>
                <a:ea typeface="+mn-ea"/>
                <a:cs typeface="+mn-cs"/>
              </a:rPr>
              <a:t>Une mise en vente, une vente, une importation, une location, une mise à disposition ou une cession à quelque titre que ce soit de machines d’occasion entraîne un engagement légal et commercial, </a:t>
            </a:r>
            <a:r>
              <a:rPr kumimoji="0" lang="fr-FR" sz="2400" b="0" i="1" u="none" strike="noStrike" kern="1200" cap="none" spc="0" normalizeH="0" baseline="0" noProof="0" dirty="0">
                <a:ln>
                  <a:noFill/>
                </a:ln>
                <a:solidFill>
                  <a:srgbClr val="FF3399"/>
                </a:solidFill>
                <a:effectLst/>
                <a:uLnTx/>
                <a:uFillTx/>
                <a:latin typeface="Calibri"/>
                <a:ea typeface="+mn-ea"/>
                <a:cs typeface="+mn-cs"/>
              </a:rPr>
              <a:t>y compris dans le cas de rachat de machines en vue de la continuité de leur utilisation sur un même site et par l’utilisateur initial.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800" b="0" i="1" u="none" strike="noStrike" kern="1200" cap="none" spc="0" normalizeH="0" baseline="0" noProof="0" dirty="0">
              <a:ln>
                <a:noFill/>
              </a:ln>
              <a:solidFill>
                <a:srgbClr val="FF3399"/>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FF3399"/>
                </a:solidFill>
                <a:effectLst/>
                <a:uLnTx/>
                <a:uFillTx/>
                <a:latin typeface="Calibri"/>
                <a:ea typeface="+mn-ea"/>
                <a:cs typeface="+mn-cs"/>
              </a:rPr>
              <a:t>Typiquement, une entité mandatée (1) pour la commercialisation par exemple d’un ou plusieurs chariot(s), en vue d’une remise sur le marché à un utilisateur doit, au regard des obligations communes (vendeurs et utilisateurs)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FF3399"/>
                </a:solidFill>
                <a:effectLst/>
                <a:uLnTx/>
                <a:uFillTx/>
                <a:latin typeface="Calibri"/>
                <a:ea typeface="+mn-ea"/>
                <a:cs typeface="+mn-cs"/>
              </a:rPr>
              <a:t>- accomplir une </a:t>
            </a:r>
            <a:r>
              <a:rPr kumimoji="0" lang="fr-FR" sz="2400" b="1" i="1" u="none" strike="noStrike" kern="1200" cap="none" spc="0" normalizeH="0" baseline="0" noProof="0" dirty="0">
                <a:ln>
                  <a:noFill/>
                </a:ln>
                <a:solidFill>
                  <a:srgbClr val="FF3399"/>
                </a:solidFill>
                <a:effectLst/>
                <a:uLnTx/>
                <a:uFillTx/>
                <a:latin typeface="Calibri"/>
                <a:ea typeface="+mn-ea"/>
                <a:cs typeface="+mn-cs"/>
              </a:rPr>
              <a:t>V</a:t>
            </a:r>
            <a:r>
              <a:rPr kumimoji="0" lang="fr-FR" sz="2400" b="0" i="1" u="none" strike="noStrike" kern="1200" cap="none" spc="0" normalizeH="0" baseline="0" noProof="0" dirty="0">
                <a:ln>
                  <a:noFill/>
                </a:ln>
                <a:solidFill>
                  <a:srgbClr val="FF3399"/>
                </a:solidFill>
                <a:effectLst/>
                <a:uLnTx/>
                <a:uFillTx/>
                <a:latin typeface="Calibri"/>
                <a:ea typeface="+mn-ea"/>
                <a:cs typeface="+mn-cs"/>
              </a:rPr>
              <a:t>érification de </a:t>
            </a:r>
            <a:r>
              <a:rPr kumimoji="0" lang="fr-FR" sz="2400" b="1" i="1" u="none" strike="noStrike" kern="1200" cap="none" spc="0" normalizeH="0" baseline="0" noProof="0" dirty="0">
                <a:ln>
                  <a:noFill/>
                </a:ln>
                <a:solidFill>
                  <a:srgbClr val="FF3399"/>
                </a:solidFill>
                <a:effectLst/>
                <a:uLnTx/>
                <a:uFillTx/>
                <a:latin typeface="Calibri"/>
                <a:ea typeface="+mn-ea"/>
                <a:cs typeface="+mn-cs"/>
              </a:rPr>
              <a:t>C</a:t>
            </a:r>
            <a:r>
              <a:rPr kumimoji="0" lang="fr-FR" sz="2400" b="0" i="1" u="none" strike="noStrike" kern="1200" cap="none" spc="0" normalizeH="0" baseline="0" noProof="0" dirty="0">
                <a:ln>
                  <a:noFill/>
                </a:ln>
                <a:solidFill>
                  <a:srgbClr val="FF3399"/>
                </a:solidFill>
                <a:effectLst/>
                <a:uLnTx/>
                <a:uFillTx/>
                <a:latin typeface="Calibri"/>
                <a:ea typeface="+mn-ea"/>
                <a:cs typeface="+mn-cs"/>
              </a:rPr>
              <a:t>onformité relative aux équipements de travail d’</a:t>
            </a:r>
            <a:r>
              <a:rPr kumimoji="0" lang="fr-FR" sz="2400" b="1" i="1" u="none" strike="noStrike" kern="1200" cap="none" spc="0" normalizeH="0" baseline="0" noProof="0" dirty="0">
                <a:ln>
                  <a:noFill/>
                </a:ln>
                <a:solidFill>
                  <a:srgbClr val="FF3399"/>
                </a:solidFill>
                <a:effectLst/>
                <a:uLnTx/>
                <a:uFillTx/>
                <a:latin typeface="Calibri"/>
                <a:ea typeface="+mn-ea"/>
                <a:cs typeface="+mn-cs"/>
              </a:rPr>
              <a:t>O</a:t>
            </a:r>
            <a:r>
              <a:rPr kumimoji="0" lang="fr-FR" sz="2400" b="0" i="1" u="none" strike="noStrike" kern="1200" cap="none" spc="0" normalizeH="0" baseline="0" noProof="0" dirty="0">
                <a:ln>
                  <a:noFill/>
                </a:ln>
                <a:solidFill>
                  <a:srgbClr val="FF3399"/>
                </a:solidFill>
                <a:effectLst/>
                <a:uLnTx/>
                <a:uFillTx/>
                <a:latin typeface="Calibri"/>
                <a:ea typeface="+mn-ea"/>
                <a:cs typeface="+mn-cs"/>
              </a:rPr>
              <a:t>ccasion(2) (communément appelée </a:t>
            </a:r>
            <a:r>
              <a:rPr kumimoji="0" lang="fr-FR" sz="2400" b="1" i="1" u="none" strike="noStrike" kern="1200" cap="none" spc="0" normalizeH="0" baseline="0" noProof="0" dirty="0">
                <a:ln>
                  <a:noFill/>
                </a:ln>
                <a:solidFill>
                  <a:srgbClr val="FF3399"/>
                </a:solidFill>
                <a:effectLst/>
                <a:uLnTx/>
                <a:uFillTx/>
                <a:latin typeface="Calibri"/>
                <a:ea typeface="+mn-ea"/>
                <a:cs typeface="+mn-cs"/>
              </a:rPr>
              <a:t>VCO</a:t>
            </a:r>
            <a:r>
              <a:rPr kumimoji="0" lang="fr-FR" sz="2400" b="0" i="1" u="none" strike="noStrike" kern="1200" cap="none" spc="0" normalizeH="0" baseline="0" noProof="0" dirty="0">
                <a:ln>
                  <a:noFill/>
                </a:ln>
                <a:solidFill>
                  <a:srgbClr val="FF3399"/>
                </a:solidFill>
                <a:effectLst/>
                <a:uLnTx/>
                <a:uFillTx/>
                <a:latin typeface="Calibri"/>
                <a:ea typeface="+mn-ea"/>
                <a:cs typeface="+mn-cs"/>
              </a:rPr>
              <a:t>) 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FF3399"/>
                </a:solidFill>
                <a:effectLst/>
                <a:uLnTx/>
                <a:uFillTx/>
                <a:latin typeface="Calibri"/>
                <a:ea typeface="+mn-ea"/>
                <a:cs typeface="+mn-cs"/>
              </a:rPr>
              <a:t>- délivrer un </a:t>
            </a:r>
            <a:r>
              <a:rPr kumimoji="0" lang="fr-FR" sz="2400" b="1" i="1" u="none" strike="noStrike" kern="1200" cap="none" spc="0" normalizeH="0" baseline="0" noProof="0" dirty="0">
                <a:ln>
                  <a:noFill/>
                </a:ln>
                <a:solidFill>
                  <a:srgbClr val="FF3399"/>
                </a:solidFill>
                <a:effectLst/>
                <a:uLnTx/>
                <a:uFillTx/>
                <a:latin typeface="Calibri"/>
                <a:ea typeface="+mn-ea"/>
                <a:cs typeface="+mn-cs"/>
              </a:rPr>
              <a:t>C</a:t>
            </a:r>
            <a:r>
              <a:rPr kumimoji="0" lang="fr-FR" sz="2400" b="0" i="1" u="none" strike="noStrike" kern="1200" cap="none" spc="0" normalizeH="0" baseline="0" noProof="0" dirty="0">
                <a:ln>
                  <a:noFill/>
                </a:ln>
                <a:solidFill>
                  <a:srgbClr val="FF3399"/>
                </a:solidFill>
                <a:effectLst/>
                <a:uLnTx/>
                <a:uFillTx/>
                <a:latin typeface="Calibri"/>
                <a:ea typeface="+mn-ea"/>
                <a:cs typeface="+mn-cs"/>
              </a:rPr>
              <a:t>ertificat de </a:t>
            </a:r>
            <a:r>
              <a:rPr kumimoji="0" lang="fr-FR" sz="2400" b="1" i="1" u="none" strike="noStrike" kern="1200" cap="none" spc="0" normalizeH="0" baseline="0" noProof="0" dirty="0">
                <a:ln>
                  <a:noFill/>
                </a:ln>
                <a:solidFill>
                  <a:srgbClr val="FF3399"/>
                </a:solidFill>
                <a:effectLst/>
                <a:uLnTx/>
                <a:uFillTx/>
                <a:latin typeface="Calibri"/>
                <a:ea typeface="+mn-ea"/>
                <a:cs typeface="+mn-cs"/>
              </a:rPr>
              <a:t>C</a:t>
            </a:r>
            <a:r>
              <a:rPr kumimoji="0" lang="fr-FR" sz="2400" b="0" i="1" u="none" strike="noStrike" kern="1200" cap="none" spc="0" normalizeH="0" baseline="0" noProof="0" dirty="0">
                <a:ln>
                  <a:noFill/>
                </a:ln>
                <a:solidFill>
                  <a:srgbClr val="FF3399"/>
                </a:solidFill>
                <a:effectLst/>
                <a:uLnTx/>
                <a:uFillTx/>
                <a:latin typeface="Calibri"/>
                <a:ea typeface="+mn-ea"/>
                <a:cs typeface="+mn-cs"/>
              </a:rPr>
              <a:t>onformité relatif aux équipements de travail d’</a:t>
            </a:r>
            <a:r>
              <a:rPr kumimoji="0" lang="fr-FR" sz="2400" b="1" i="1" u="none" strike="noStrike" kern="1200" cap="none" spc="0" normalizeH="0" baseline="0" noProof="0" dirty="0">
                <a:ln>
                  <a:noFill/>
                </a:ln>
                <a:solidFill>
                  <a:srgbClr val="FF3399"/>
                </a:solidFill>
                <a:effectLst/>
                <a:uLnTx/>
                <a:uFillTx/>
                <a:latin typeface="Calibri"/>
                <a:ea typeface="+mn-ea"/>
                <a:cs typeface="+mn-cs"/>
              </a:rPr>
              <a:t>O</a:t>
            </a:r>
            <a:r>
              <a:rPr kumimoji="0" lang="fr-FR" sz="2400" b="0" i="1" u="none" strike="noStrike" kern="1200" cap="none" spc="0" normalizeH="0" baseline="0" noProof="0" dirty="0">
                <a:ln>
                  <a:noFill/>
                </a:ln>
                <a:solidFill>
                  <a:srgbClr val="FF3399"/>
                </a:solidFill>
                <a:effectLst/>
                <a:uLnTx/>
                <a:uFillTx/>
                <a:latin typeface="Calibri"/>
                <a:ea typeface="+mn-ea"/>
                <a:cs typeface="+mn-cs"/>
              </a:rPr>
              <a:t>ccasion (communément appelé </a:t>
            </a:r>
            <a:r>
              <a:rPr kumimoji="0" lang="fr-FR" sz="2400" b="1" i="1" u="none" strike="noStrike" kern="1200" cap="none" spc="0" normalizeH="0" baseline="0" noProof="0" dirty="0">
                <a:ln>
                  <a:noFill/>
                </a:ln>
                <a:solidFill>
                  <a:srgbClr val="FF3399"/>
                </a:solidFill>
                <a:effectLst/>
                <a:uLnTx/>
                <a:uFillTx/>
                <a:latin typeface="Calibri"/>
                <a:ea typeface="+mn-ea"/>
                <a:cs typeface="+mn-cs"/>
              </a:rPr>
              <a:t>CCO</a:t>
            </a:r>
            <a:r>
              <a:rPr kumimoji="0" lang="fr-FR" sz="2400" b="0" i="1" u="none" strike="noStrike" kern="1200" cap="none" spc="0" normalizeH="0" baseline="0" noProof="0" dirty="0">
                <a:ln>
                  <a:noFill/>
                </a:ln>
                <a:solidFill>
                  <a:srgbClr val="FF3399"/>
                </a:solidFill>
                <a:effectLst/>
                <a:uLnTx/>
                <a:uFillTx/>
                <a:latin typeface="Calibri"/>
                <a:ea typeface="+mn-ea"/>
                <a:cs typeface="+mn-cs"/>
              </a:rPr>
              <a:t>, cf. annexe 2)</a:t>
            </a:r>
            <a:r>
              <a:rPr kumimoji="0" lang="fr-FR"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a:ea typeface="+mn-ea"/>
                <a:cs typeface="+mn-cs"/>
              </a:rPr>
              <a:t>(1) par entité mandatée, il faut comprendre une entreprise mandatée par un tiers, notamment par un établissement financier</a:t>
            </a:r>
            <a:endParaRPr kumimoji="0" lang="fr-FR"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9F80FC6-8EE5-4186-8015-8C4F93062427}"/>
              </a:ext>
            </a:extLst>
          </p:cNvPr>
          <p:cNvSpPr/>
          <p:nvPr/>
        </p:nvSpPr>
        <p:spPr>
          <a:xfrm>
            <a:off x="353785" y="496874"/>
            <a:ext cx="9459685"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a:ln>
                  <a:noFill/>
                </a:ln>
                <a:solidFill>
                  <a:srgbClr val="0067B8"/>
                </a:solidFill>
                <a:effectLst/>
                <a:uLnTx/>
                <a:uFillTx/>
                <a:latin typeface="Calibri"/>
                <a:ea typeface="+mn-ea"/>
                <a:cs typeface="+mn-cs"/>
              </a:rPr>
              <a:t>Nouvelle édition du Guide CISMA « Matériels d’occasion (en France)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2200" b="1" i="0" u="none" strike="noStrike" kern="1200" cap="none" spc="0" normalizeH="0" baseline="0" noProof="0" dirty="0">
                <a:ln>
                  <a:noFill/>
                </a:ln>
                <a:solidFill>
                  <a:srgbClr val="FF3399"/>
                </a:solidFill>
                <a:effectLst/>
                <a:uLnTx/>
                <a:uFillTx/>
                <a:latin typeface="Calibri"/>
                <a:ea typeface="+mn-ea"/>
                <a:cs typeface="+mn-cs"/>
              </a:rPr>
              <a:t>Précisions sur le transfert de propriété sans changement d’utilisateur</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888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005EC2E-4AA8-4855-BD7B-DCE76E3FE7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16E245-5F2D-481D-8902-4E4D33B0DD96}"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BDD46B84-7B7B-4CB3-AD3D-AD4F493DE858}"/>
              </a:ext>
            </a:extLst>
          </p:cNvPr>
          <p:cNvPicPr>
            <a:picLocks noChangeAspect="1"/>
          </p:cNvPicPr>
          <p:nvPr/>
        </p:nvPicPr>
        <p:blipFill rotWithShape="1">
          <a:blip r:embed="rId3"/>
          <a:srcRect l="11902" t="37886" r="33967" b="15926"/>
          <a:stretch/>
        </p:blipFill>
        <p:spPr>
          <a:xfrm>
            <a:off x="627880" y="1662545"/>
            <a:ext cx="10357006" cy="4549699"/>
          </a:xfrm>
          <a:prstGeom prst="rect">
            <a:avLst/>
          </a:prstGeom>
        </p:spPr>
      </p:pic>
      <p:sp>
        <p:nvSpPr>
          <p:cNvPr id="6" name="Rectangle 5">
            <a:extLst>
              <a:ext uri="{FF2B5EF4-FFF2-40B4-BE49-F238E27FC236}">
                <a16:creationId xmlns:a16="http://schemas.microsoft.com/office/drawing/2014/main" id="{D10F0FC4-B772-4B74-99FD-465CFC914236}"/>
              </a:ext>
            </a:extLst>
          </p:cNvPr>
          <p:cNvSpPr/>
          <p:nvPr/>
        </p:nvSpPr>
        <p:spPr>
          <a:xfrm>
            <a:off x="627880" y="645756"/>
            <a:ext cx="9700683" cy="830997"/>
          </a:xfrm>
          <a:prstGeom prst="rect">
            <a:avLst/>
          </a:prstGeom>
        </p:spPr>
        <p:txBody>
          <a:bodyPr wrap="square">
            <a:spAutoFit/>
          </a:bodyPr>
          <a:lstStyle/>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Pratiques de vérification avant revente d’occasion du matériel repris</a:t>
            </a:r>
          </a:p>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3399"/>
                </a:solidFill>
                <a:effectLst/>
                <a:uLnTx/>
                <a:uFillTx/>
                <a:latin typeface="Calibri"/>
                <a:ea typeface="+mn-ea"/>
                <a:cs typeface="Arial" charset="0"/>
              </a:rPr>
              <a:t>Un engagement légal et commercial </a:t>
            </a:r>
          </a:p>
        </p:txBody>
      </p:sp>
      <p:sp>
        <p:nvSpPr>
          <p:cNvPr id="7" name="Rectangle 6">
            <a:extLst>
              <a:ext uri="{FF2B5EF4-FFF2-40B4-BE49-F238E27FC236}">
                <a16:creationId xmlns:a16="http://schemas.microsoft.com/office/drawing/2014/main" id="{CFB0D42F-12A7-4EF5-A9F3-CB4D4AD673D6}"/>
              </a:ext>
            </a:extLst>
          </p:cNvPr>
          <p:cNvSpPr/>
          <p:nvPr/>
        </p:nvSpPr>
        <p:spPr>
          <a:xfrm>
            <a:off x="4632182" y="0"/>
            <a:ext cx="467692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a:ea typeface="+mn-ea"/>
                <a:cs typeface="+mn-cs"/>
              </a:rPr>
              <a:t> 2018</a:t>
            </a:r>
            <a:endParaRPr kumimoji="0" lang="fr-FR" altLang="fr-FR"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28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005EC2E-4AA8-4855-BD7B-DCE76E3FE7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16E245-5F2D-481D-8902-4E4D33B0DD96}"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31D9DC7D-C9C3-4171-98BE-570EA253243B}"/>
              </a:ext>
            </a:extLst>
          </p:cNvPr>
          <p:cNvPicPr>
            <a:picLocks noChangeAspect="1"/>
          </p:cNvPicPr>
          <p:nvPr/>
        </p:nvPicPr>
        <p:blipFill rotWithShape="1">
          <a:blip r:embed="rId3"/>
          <a:srcRect l="12880" t="35605" r="34456" b="6923"/>
          <a:stretch/>
        </p:blipFill>
        <p:spPr>
          <a:xfrm>
            <a:off x="1952640" y="1479895"/>
            <a:ext cx="8286720" cy="5084418"/>
          </a:xfrm>
          <a:prstGeom prst="rect">
            <a:avLst/>
          </a:prstGeom>
        </p:spPr>
      </p:pic>
      <p:sp>
        <p:nvSpPr>
          <p:cNvPr id="6" name="Rectangle 5">
            <a:extLst>
              <a:ext uri="{FF2B5EF4-FFF2-40B4-BE49-F238E27FC236}">
                <a16:creationId xmlns:a16="http://schemas.microsoft.com/office/drawing/2014/main" id="{1F4BC3FA-C5A6-4CB1-B6E6-D8ECEE6A2EF9}"/>
              </a:ext>
            </a:extLst>
          </p:cNvPr>
          <p:cNvSpPr/>
          <p:nvPr/>
        </p:nvSpPr>
        <p:spPr>
          <a:xfrm>
            <a:off x="538677" y="506608"/>
            <a:ext cx="9700683" cy="830997"/>
          </a:xfrm>
          <a:prstGeom prst="rect">
            <a:avLst/>
          </a:prstGeom>
        </p:spPr>
        <p:txBody>
          <a:bodyPr wrap="square">
            <a:spAutoFit/>
          </a:bodyPr>
          <a:lstStyle/>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Vérification de conformité</a:t>
            </a:r>
          </a:p>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3399"/>
                </a:solidFill>
                <a:effectLst/>
                <a:uLnTx/>
                <a:uFillTx/>
                <a:latin typeface="Calibri"/>
                <a:ea typeface="+mn-ea"/>
                <a:cs typeface="Arial" charset="0"/>
              </a:rPr>
              <a:t>Supports documentaires</a:t>
            </a:r>
          </a:p>
        </p:txBody>
      </p:sp>
      <p:sp>
        <p:nvSpPr>
          <p:cNvPr id="3" name="Rectangle 2">
            <a:extLst>
              <a:ext uri="{FF2B5EF4-FFF2-40B4-BE49-F238E27FC236}">
                <a16:creationId xmlns:a16="http://schemas.microsoft.com/office/drawing/2014/main" id="{CE86BF66-1ADF-4914-8A61-FD48E423CCA7}"/>
              </a:ext>
            </a:extLst>
          </p:cNvPr>
          <p:cNvSpPr/>
          <p:nvPr/>
        </p:nvSpPr>
        <p:spPr>
          <a:xfrm>
            <a:off x="4652061" y="-5014"/>
            <a:ext cx="467692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a:ea typeface="+mn-ea"/>
                <a:cs typeface="+mn-cs"/>
              </a:rPr>
              <a:t> 2018</a:t>
            </a:r>
            <a:endParaRPr kumimoji="0" lang="fr-FR" altLang="fr-FR"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329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005EC2E-4AA8-4855-BD7B-DCE76E3FE7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16E245-5F2D-481D-8902-4E4D33B0DD96}"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F4BC3FA-C5A6-4CB1-B6E6-D8ECEE6A2EF9}"/>
              </a:ext>
            </a:extLst>
          </p:cNvPr>
          <p:cNvSpPr/>
          <p:nvPr/>
        </p:nvSpPr>
        <p:spPr>
          <a:xfrm>
            <a:off x="359764" y="385450"/>
            <a:ext cx="11437495" cy="800219"/>
          </a:xfrm>
          <a:prstGeom prst="rect">
            <a:avLst/>
          </a:prstGeom>
        </p:spPr>
        <p:txBody>
          <a:bodyPr wrap="square">
            <a:spAutoFit/>
          </a:bodyPr>
          <a:lstStyle/>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Vérification de conformité</a:t>
            </a:r>
          </a:p>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3399"/>
                </a:solidFill>
                <a:effectLst/>
                <a:uLnTx/>
                <a:uFillTx/>
                <a:latin typeface="Calibri"/>
                <a:ea typeface="+mn-ea"/>
                <a:cs typeface="Arial" charset="0"/>
              </a:rPr>
              <a:t>Réglementation technique applicable aux chariots en fonction de leur mise sur le marché</a:t>
            </a:r>
          </a:p>
        </p:txBody>
      </p:sp>
      <p:sp>
        <p:nvSpPr>
          <p:cNvPr id="3" name="Rectangle 2">
            <a:extLst>
              <a:ext uri="{FF2B5EF4-FFF2-40B4-BE49-F238E27FC236}">
                <a16:creationId xmlns:a16="http://schemas.microsoft.com/office/drawing/2014/main" id="{CE86BF66-1ADF-4914-8A61-FD48E423CCA7}"/>
              </a:ext>
            </a:extLst>
          </p:cNvPr>
          <p:cNvSpPr/>
          <p:nvPr/>
        </p:nvSpPr>
        <p:spPr>
          <a:xfrm>
            <a:off x="4652061" y="-5014"/>
            <a:ext cx="467692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a:ea typeface="+mn-ea"/>
                <a:cs typeface="+mn-cs"/>
              </a:rPr>
              <a:t> 2018</a:t>
            </a:r>
            <a:endParaRPr kumimoji="0" lang="fr-FR" alt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2FC4649-EDEA-4C62-8B19-F6D6FA4A0256}"/>
              </a:ext>
            </a:extLst>
          </p:cNvPr>
          <p:cNvSpPr/>
          <p:nvPr/>
        </p:nvSpPr>
        <p:spPr>
          <a:xfrm>
            <a:off x="1319134" y="1619109"/>
            <a:ext cx="10598046" cy="3908762"/>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Pour ceux mis sur le marché entre le 1</a:t>
            </a:r>
            <a:r>
              <a:rPr kumimoji="0" lang="fr-FR" sz="2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er</a:t>
            </a: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janv. 1996 et le 29 déc. 2009:</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Annexe 1 introduite par le décret n° 92-767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transposant l’Annexe 1 de la Directive 98/37/CE.</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couple de normes NF EN 1726-1: mai 1999 et NF EN 1726-1+A1: juillet 2004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Pour ceux mis sur le marche à partir du 29 déc. 2009:</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Annexe 1 introduite par l’art. R4312-1 du </a:t>
            </a:r>
            <a:r>
              <a:rPr kumimoji="0" lang="fr-FR"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CdT</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transposant l’Annexe 1 de la Directive 2006/42/CE</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couple de normes NF EN 1726-1: mai 1999  et NF EN 1726-1+A1: juillet 2004 puis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couple de normes NF EN ISO 3691-1 : octobre 2012 et NF EN 16307-1 : mai 2013 puis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couple de normes NF EN ISO 3691-1:2015 et NF EN 16307-1:2015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062332C0-86BD-4622-9D14-7337466C73E0}"/>
              </a:ext>
            </a:extLst>
          </p:cNvPr>
          <p:cNvSpPr/>
          <p:nvPr/>
        </p:nvSpPr>
        <p:spPr>
          <a:xfrm>
            <a:off x="119204" y="6186437"/>
            <a:ext cx="12142751"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(1) </a:t>
            </a:r>
            <a:r>
              <a:rPr kumimoji="0" lang="fr-FR" sz="12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L’application de normes harmonisées donne présomption de conformité aux règles techniques de la réglementation mentionnée, dès lors qu’elles sont mentionnées au JOUE</a:t>
            </a:r>
          </a:p>
        </p:txBody>
      </p:sp>
      <p:sp>
        <p:nvSpPr>
          <p:cNvPr id="8" name="Rectangle 7">
            <a:extLst>
              <a:ext uri="{FF2B5EF4-FFF2-40B4-BE49-F238E27FC236}">
                <a16:creationId xmlns:a16="http://schemas.microsoft.com/office/drawing/2014/main" id="{9F63B6C7-78C0-4D56-8B8A-C9970FB82F70}"/>
              </a:ext>
            </a:extLst>
          </p:cNvPr>
          <p:cNvSpPr/>
          <p:nvPr/>
        </p:nvSpPr>
        <p:spPr>
          <a:xfrm>
            <a:off x="134194" y="3045942"/>
            <a:ext cx="1184940"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Chariots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 ≫</a:t>
            </a:r>
          </a:p>
        </p:txBody>
      </p:sp>
    </p:spTree>
    <p:extLst>
      <p:ext uri="{BB962C8B-B14F-4D97-AF65-F5344CB8AC3E}">
        <p14:creationId xmlns:p14="http://schemas.microsoft.com/office/powerpoint/2010/main" val="362620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005EC2E-4AA8-4855-BD7B-DCE76E3FE74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16E245-5F2D-481D-8902-4E4D33B0DD96}"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F4BC3FA-C5A6-4CB1-B6E6-D8ECEE6A2EF9}"/>
              </a:ext>
            </a:extLst>
          </p:cNvPr>
          <p:cNvSpPr/>
          <p:nvPr/>
        </p:nvSpPr>
        <p:spPr>
          <a:xfrm>
            <a:off x="508872" y="385449"/>
            <a:ext cx="9700683" cy="830997"/>
          </a:xfrm>
          <a:prstGeom prst="rect">
            <a:avLst/>
          </a:prstGeom>
        </p:spPr>
        <p:txBody>
          <a:bodyPr wrap="square">
            <a:spAutoFit/>
          </a:bodyPr>
          <a:lstStyle/>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Vérification de conformité</a:t>
            </a:r>
          </a:p>
          <a:p>
            <a:pPr marL="0" marR="2037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3399"/>
                </a:solidFill>
                <a:effectLst/>
                <a:uLnTx/>
                <a:uFillTx/>
                <a:latin typeface="Calibri"/>
                <a:ea typeface="+mn-ea"/>
                <a:cs typeface="Arial" charset="0"/>
              </a:rPr>
              <a:t>Réglementation technique applicable</a:t>
            </a:r>
          </a:p>
        </p:txBody>
      </p:sp>
      <p:sp>
        <p:nvSpPr>
          <p:cNvPr id="3" name="Rectangle 2">
            <a:extLst>
              <a:ext uri="{FF2B5EF4-FFF2-40B4-BE49-F238E27FC236}">
                <a16:creationId xmlns:a16="http://schemas.microsoft.com/office/drawing/2014/main" id="{CE86BF66-1ADF-4914-8A61-FD48E423CCA7}"/>
              </a:ext>
            </a:extLst>
          </p:cNvPr>
          <p:cNvSpPr/>
          <p:nvPr/>
        </p:nvSpPr>
        <p:spPr>
          <a:xfrm>
            <a:off x="4652061" y="-5014"/>
            <a:ext cx="467692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a:ea typeface="+mn-ea"/>
                <a:cs typeface="+mn-cs"/>
              </a:rPr>
              <a:t> 2018</a:t>
            </a:r>
            <a:endParaRPr kumimoji="0" lang="fr-FR" alt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2FC4649-EDEA-4C62-8B19-F6D6FA4A0256}"/>
              </a:ext>
            </a:extLst>
          </p:cNvPr>
          <p:cNvSpPr/>
          <p:nvPr/>
        </p:nvSpPr>
        <p:spPr>
          <a:xfrm>
            <a:off x="1582139" y="1825460"/>
            <a:ext cx="10588052"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les chariots mis sur le marché entre 1er oct. 1989 et 31 déc. 1995: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Décret n° 89-78 du 7 février 1989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 Directive 86/663/CEE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a:t>
            </a:r>
            <a:r>
              <a:rPr kumimoji="0" lang="fr-FR" sz="1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Norme NF H 96-301-1 : aout 1988 </a:t>
            </a: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Chariots de manutention automoteurs - Partie 1 : Règles générales de construction et de sécurité</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fr-FR" sz="1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Norme NF H 96-301-2 : aout 1988 </a:t>
            </a: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Chariots de manutention automoteurs - Partie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a:t>
            </a:r>
            <a:r>
              <a:rPr kumimoji="0" lang="fr-FR" sz="1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Norme NF H 96-301-3 : aout 1988 </a:t>
            </a:r>
            <a:r>
              <a:rPr kumimoji="0" lang="fr-FR"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Chariots de manutention automoteurs - Partie 3 : Essais et mesurages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9F63B6C7-78C0-4D56-8B8A-C9970FB82F70}"/>
              </a:ext>
            </a:extLst>
          </p:cNvPr>
          <p:cNvSpPr/>
          <p:nvPr/>
        </p:nvSpPr>
        <p:spPr>
          <a:xfrm>
            <a:off x="397199" y="2998879"/>
            <a:ext cx="1184940" cy="800219"/>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Chariots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 name="ZoneTexte 1">
            <a:extLst>
              <a:ext uri="{FF2B5EF4-FFF2-40B4-BE49-F238E27FC236}">
                <a16:creationId xmlns:a16="http://schemas.microsoft.com/office/drawing/2014/main" id="{CC36549D-3FF2-406D-B837-7F4EEF483930}"/>
              </a:ext>
            </a:extLst>
          </p:cNvPr>
          <p:cNvSpPr txBox="1"/>
          <p:nvPr/>
        </p:nvSpPr>
        <p:spPr>
          <a:xfrm>
            <a:off x="1245658" y="5091760"/>
            <a:ext cx="97006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POUR LES CHARIOTS ≪ </a:t>
            </a:r>
            <a:r>
              <a:rPr kumimoji="0" lang="el-GR"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ε</a:t>
            </a: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RIEN NE CHANGE SUR LES PRINCIPES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SEULE LA REGLEMENTATION APPLICABLE EST DIFFERENTE</a:t>
            </a:r>
          </a:p>
        </p:txBody>
      </p:sp>
    </p:spTree>
    <p:extLst>
      <p:ext uri="{BB962C8B-B14F-4D97-AF65-F5344CB8AC3E}">
        <p14:creationId xmlns:p14="http://schemas.microsoft.com/office/powerpoint/2010/main" val="378605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2290" name="Titre 1"/>
          <p:cNvSpPr>
            <a:spLocks noGrp="1"/>
          </p:cNvSpPr>
          <p:nvPr>
            <p:ph type="ctrTitle"/>
          </p:nvPr>
        </p:nvSpPr>
        <p:spPr bwMode="auto">
          <a:xfrm>
            <a:off x="2209799" y="3246296"/>
            <a:ext cx="7772400" cy="8641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dirty="0">
                <a:solidFill>
                  <a:srgbClr val="1173CD"/>
                </a:solidFill>
              </a:rPr>
              <a:t>Batteries « Li-ion »</a:t>
            </a:r>
            <a:endParaRPr lang="fr-FR" altLang="fr-FR" dirty="0"/>
          </a:p>
        </p:txBody>
      </p:sp>
      <p:sp>
        <p:nvSpPr>
          <p:cNvPr id="2" name="Sous-titre 1"/>
          <p:cNvSpPr>
            <a:spLocks noGrp="1"/>
          </p:cNvSpPr>
          <p:nvPr>
            <p:ph type="subTitle" idx="1"/>
          </p:nvPr>
        </p:nvSpPr>
        <p:spPr>
          <a:xfrm>
            <a:off x="4111052" y="4257569"/>
            <a:ext cx="3969893" cy="1104140"/>
          </a:xfrm>
        </p:spPr>
        <p:txBody>
          <a:bodyPr/>
          <a:lstStyle/>
          <a:p>
            <a:r>
              <a:rPr lang="fr-FR" dirty="0"/>
              <a:t>Journée Occasion</a:t>
            </a:r>
          </a:p>
          <a:p>
            <a:r>
              <a:rPr lang="fr-FR" dirty="0"/>
              <a:t>10 octobre 2018</a:t>
            </a:r>
          </a:p>
        </p:txBody>
      </p:sp>
    </p:spTree>
    <p:extLst>
      <p:ext uri="{BB962C8B-B14F-4D97-AF65-F5344CB8AC3E}">
        <p14:creationId xmlns:p14="http://schemas.microsoft.com/office/powerpoint/2010/main" val="143301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GT Batteries « Li-ion »,  10 octobre</a:t>
            </a: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 name="Rectangle 3"/>
          <p:cNvSpPr/>
          <p:nvPr/>
        </p:nvSpPr>
        <p:spPr>
          <a:xfrm>
            <a:off x="674557" y="335549"/>
            <a:ext cx="8805514"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Batteries « Li-ion »</a:t>
            </a:r>
            <a:endParaRPr kumimoji="0" lang="fr-FR" sz="2200" b="1" i="0" u="none" strike="noStrike" kern="1200" cap="none" spc="0" normalizeH="0" baseline="0" noProof="0" dirty="0">
              <a:ln>
                <a:noFill/>
              </a:ln>
              <a:solidFill>
                <a:srgbClr val="FF33CC"/>
              </a:solidFill>
              <a:effectLst/>
              <a:uLnTx/>
              <a:uFillTx/>
              <a:latin typeface="Calibri"/>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E8147B"/>
                </a:solidFill>
                <a:effectLst/>
                <a:uLnTx/>
                <a:uFillTx/>
                <a:latin typeface="Calibri"/>
                <a:ea typeface="+mn-ea"/>
                <a:cs typeface="+mn-cs"/>
              </a:rPr>
              <a:t>Mise en place d’un Groupe de Travail au CISMA</a:t>
            </a:r>
          </a:p>
        </p:txBody>
      </p:sp>
      <p:sp>
        <p:nvSpPr>
          <p:cNvPr id="2" name="Rectangle 1"/>
          <p:cNvSpPr/>
          <p:nvPr/>
        </p:nvSpPr>
        <p:spPr>
          <a:xfrm>
            <a:off x="644576" y="1210513"/>
            <a:ext cx="11160981" cy="529375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
                <a:srgbClr val="1173CD"/>
              </a:buClr>
              <a:buSzTx/>
              <a:buFontTx/>
              <a:buNone/>
              <a:tabLst/>
              <a:defRPr/>
            </a:pPr>
            <a:r>
              <a:rPr kumimoji="0" lang="fr-FR" sz="1600" b="1" i="0" u="none" strike="noStrike" kern="1200" cap="none" spc="0" normalizeH="0" baseline="0" noProof="0" dirty="0">
                <a:ln>
                  <a:noFill/>
                </a:ln>
                <a:solidFill>
                  <a:srgbClr val="FF0000"/>
                </a:solidFill>
                <a:effectLst/>
                <a:uLnTx/>
                <a:uFillTx/>
                <a:latin typeface="Calibri" pitchFamily="34" charset="0"/>
                <a:ea typeface="+mn-ea"/>
                <a:cs typeface="Arial" charset="0"/>
              </a:rPr>
              <a:t>Contexte: </a:t>
            </a:r>
          </a:p>
          <a:p>
            <a:pPr marL="742950" marR="0" lvl="1"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Demande forte des adhérents du domaine de la manutention </a:t>
            </a:r>
          </a:p>
          <a:p>
            <a:pPr marL="742950" marR="0" lvl="1"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Réglementation pas explicite : réglementation ICPE relative aux salles de charge (applicable ou non?), conditions de transport des batteries défaillantes</a:t>
            </a:r>
          </a:p>
          <a:p>
            <a:pPr marL="742950" marR="0" lvl="1"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Sécurité : arguments pour la communication sur la sécurité des batteries au lithium </a:t>
            </a:r>
          </a:p>
          <a:p>
            <a:pPr marL="457200" marR="0" lvl="1" indent="0" algn="just" defTabSz="914400" rtl="0" eaLnBrk="1" fontAlgn="base" latinLnBrk="0" hangingPunct="1">
              <a:lnSpc>
                <a:spcPct val="100000"/>
              </a:lnSpc>
              <a:spcBef>
                <a:spcPct val="0"/>
              </a:spcBef>
              <a:spcAft>
                <a:spcPct val="0"/>
              </a:spcAft>
              <a:buClr>
                <a:srgbClr val="1173CD"/>
              </a:buClr>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just" defTabSz="914400" rtl="0" eaLnBrk="1" fontAlgn="base" latinLnBrk="0" hangingPunct="1">
              <a:lnSpc>
                <a:spcPct val="100000"/>
              </a:lnSpc>
              <a:spcBef>
                <a:spcPct val="0"/>
              </a:spcBef>
              <a:spcAft>
                <a:spcPct val="0"/>
              </a:spcAft>
              <a:buClr>
                <a:srgbClr val="1173CD"/>
              </a:buClr>
              <a:buSzTx/>
              <a:buFontTx/>
              <a:buNone/>
              <a:tabLst/>
              <a:defRPr/>
            </a:pPr>
            <a:r>
              <a:rPr kumimoji="0" lang="fr-FR" sz="1600" b="1" i="0" u="none" strike="noStrike" kern="1200" cap="none" spc="0" normalizeH="0" baseline="0" noProof="0" dirty="0">
                <a:ln>
                  <a:noFill/>
                </a:ln>
                <a:solidFill>
                  <a:srgbClr val="FF0000"/>
                </a:solidFill>
                <a:effectLst/>
                <a:uLnTx/>
                <a:uFillTx/>
                <a:latin typeface="Calibri" pitchFamily="34" charset="0"/>
                <a:ea typeface="+mn-ea"/>
                <a:cs typeface="Arial" charset="0"/>
              </a:rPr>
              <a:t>Objectif du GT : </a:t>
            </a:r>
          </a:p>
          <a:p>
            <a:pPr marL="742950" marR="0" lvl="1"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2000" b="1" i="0" u="none" strike="noStrike" kern="1200" cap="none" spc="0" normalizeH="0" baseline="0" noProof="0" dirty="0">
                <a:ln>
                  <a:noFill/>
                </a:ln>
                <a:solidFill>
                  <a:srgbClr val="1173CD"/>
                </a:solidFill>
                <a:effectLst/>
                <a:uLnTx/>
                <a:uFillTx/>
                <a:latin typeface="Calibri" pitchFamily="34" charset="0"/>
                <a:ea typeface="+mn-ea"/>
                <a:cs typeface="Arial" charset="0"/>
              </a:rPr>
              <a:t>Etre force de proposition vis-à-vis des pouvoirs publics dans les domaines réglementaire, environnemental </a:t>
            </a:r>
          </a:p>
          <a:p>
            <a:pPr marL="742950" marR="0" lvl="1"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2000" b="1" i="0" u="none" strike="noStrike" kern="1200" cap="none" spc="0" normalizeH="0" baseline="0" noProof="0" dirty="0">
                <a:ln>
                  <a:noFill/>
                </a:ln>
                <a:solidFill>
                  <a:srgbClr val="1173CD"/>
                </a:solidFill>
                <a:effectLst/>
                <a:uLnTx/>
                <a:uFillTx/>
                <a:latin typeface="Calibri" pitchFamily="34" charset="0"/>
                <a:ea typeface="+mn-ea"/>
                <a:cs typeface="Arial" charset="0"/>
              </a:rPr>
              <a:t>Collecter auprès des constructeurs d’engins/ de batteries les arguments relatifs à la sécurité vis-à-vis notamment de la problématique des salles de charges</a:t>
            </a:r>
          </a:p>
          <a:p>
            <a:pPr marL="0" marR="0" lvl="1" indent="0" algn="just" defTabSz="914400" rtl="0" eaLnBrk="1" fontAlgn="base" latinLnBrk="0" hangingPunct="1">
              <a:lnSpc>
                <a:spcPct val="100000"/>
              </a:lnSpc>
              <a:spcBef>
                <a:spcPct val="0"/>
              </a:spcBef>
              <a:spcAft>
                <a:spcPct val="0"/>
              </a:spcAft>
              <a:buClr>
                <a:srgbClr val="1173CD"/>
              </a:buClr>
              <a:buSzTx/>
              <a:buFontTx/>
              <a:buNone/>
              <a:tabLst/>
              <a:defRPr/>
            </a:pPr>
            <a:endParaRPr kumimoji="0" lang="fr-FR" sz="10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1" indent="0" algn="just" defTabSz="914400" rtl="0" eaLnBrk="1" fontAlgn="base" latinLnBrk="0" hangingPunct="1">
              <a:lnSpc>
                <a:spcPct val="100000"/>
              </a:lnSpc>
              <a:spcBef>
                <a:spcPct val="0"/>
              </a:spcBef>
              <a:spcAft>
                <a:spcPct val="0"/>
              </a:spcAft>
              <a:buClr>
                <a:srgbClr val="1173CD"/>
              </a:buClr>
              <a:buSzTx/>
              <a:buFontTx/>
              <a:buNone/>
              <a:tabLst/>
              <a:defRPr/>
            </a:pPr>
            <a:r>
              <a:rPr kumimoji="0" lang="fr-FR" sz="1600" b="1" i="0" u="none" strike="noStrike" kern="1200" cap="none" spc="0" normalizeH="0" baseline="0" noProof="0" dirty="0">
                <a:ln>
                  <a:noFill/>
                </a:ln>
                <a:solidFill>
                  <a:srgbClr val="FF0000"/>
                </a:solidFill>
                <a:effectLst/>
                <a:uLnTx/>
                <a:uFillTx/>
                <a:latin typeface="Calibri" pitchFamily="34" charset="0"/>
                <a:ea typeface="+mn-ea"/>
                <a:cs typeface="Arial" charset="0"/>
              </a:rPr>
              <a:t>Domaines de réflexion : </a:t>
            </a:r>
          </a:p>
          <a:p>
            <a:pPr marL="742950" marR="0" lvl="2"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Réglementation: </a:t>
            </a:r>
            <a:r>
              <a:rPr kumimoji="0" lang="fr-FR" sz="2000" b="1" i="0" u="none" strike="noStrike" kern="1200" cap="none" spc="0" normalizeH="0" baseline="0" noProof="0" dirty="0">
                <a:ln>
                  <a:noFill/>
                </a:ln>
                <a:solidFill>
                  <a:srgbClr val="1173CD"/>
                </a:solidFill>
                <a:effectLst/>
                <a:uLnTx/>
                <a:uFillTx/>
                <a:latin typeface="Calibri" pitchFamily="34" charset="0"/>
                <a:ea typeface="+mn-ea"/>
                <a:cs typeface="Arial" charset="0"/>
              </a:rPr>
              <a:t>salle de charge</a:t>
            </a:r>
            <a:r>
              <a:rPr kumimoji="0" lang="fr-FR" sz="1600" b="1" i="0" u="none" strike="noStrike" kern="1200" cap="none" spc="0" normalizeH="0" baseline="0" noProof="0" dirty="0">
                <a:ln>
                  <a:noFill/>
                </a:ln>
                <a:solidFill>
                  <a:srgbClr val="1173CD"/>
                </a:solidFill>
                <a:effectLst/>
                <a:uLnTx/>
                <a:uFillTx/>
                <a:latin typeface="Calibri" pitchFamily="34" charset="0"/>
                <a:ea typeface="+mn-ea"/>
                <a:cs typeface="Arial" charset="0"/>
              </a:rPr>
              <a:t>, recyclage, transport</a:t>
            </a:r>
          </a:p>
          <a:p>
            <a:pPr marL="742950" marR="0" lvl="2"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Sécurité: </a:t>
            </a:r>
            <a:r>
              <a:rPr kumimoji="0" lang="fr-FR" sz="1600" b="1" i="0" u="none" strike="noStrike" kern="1200" cap="none" spc="0" normalizeH="0" baseline="0" noProof="0" dirty="0">
                <a:ln>
                  <a:noFill/>
                </a:ln>
                <a:solidFill>
                  <a:srgbClr val="1173CD"/>
                </a:solidFill>
                <a:effectLst/>
                <a:uLnTx/>
                <a:uFillTx/>
                <a:latin typeface="Calibri" pitchFamily="34" charset="0"/>
                <a:ea typeface="+mn-ea"/>
                <a:cs typeface="Arial" charset="0"/>
              </a:rPr>
              <a:t>lors de la charge, fin de vie, etc.</a:t>
            </a:r>
          </a:p>
          <a:p>
            <a:pPr marL="457200" marR="0" lvl="2" indent="0" algn="just" defTabSz="914400" rtl="0" eaLnBrk="1" fontAlgn="base" latinLnBrk="0" hangingPunct="1">
              <a:lnSpc>
                <a:spcPct val="100000"/>
              </a:lnSpc>
              <a:spcBef>
                <a:spcPct val="0"/>
              </a:spcBef>
              <a:spcAft>
                <a:spcPct val="0"/>
              </a:spcAft>
              <a:buClr>
                <a:srgbClr val="1173CD"/>
              </a:buClr>
              <a:buSzTx/>
              <a:buFontTx/>
              <a:buNone/>
              <a:tabLst/>
              <a:defRPr/>
            </a:pPr>
            <a:endParaRPr kumimoji="0" lang="fr-FR" sz="1000" b="1" i="0" u="none" strike="noStrike" kern="1200" cap="none" spc="0" normalizeH="0" baseline="0" noProof="0" dirty="0">
              <a:ln>
                <a:noFill/>
              </a:ln>
              <a:solidFill>
                <a:srgbClr val="1173CD"/>
              </a:solidFill>
              <a:effectLst/>
              <a:uLnTx/>
              <a:uFillTx/>
              <a:latin typeface="Calibri" pitchFamily="34" charset="0"/>
              <a:ea typeface="+mn-ea"/>
              <a:cs typeface="Arial" charset="0"/>
            </a:endParaRPr>
          </a:p>
          <a:p>
            <a:pPr marL="0" marR="0" lvl="1" indent="0" algn="just" defTabSz="914400" rtl="0" eaLnBrk="1" fontAlgn="base" latinLnBrk="0" hangingPunct="1">
              <a:lnSpc>
                <a:spcPct val="100000"/>
              </a:lnSpc>
              <a:spcBef>
                <a:spcPct val="0"/>
              </a:spcBef>
              <a:spcAft>
                <a:spcPct val="0"/>
              </a:spcAft>
              <a:buClr>
                <a:srgbClr val="1173CD"/>
              </a:buClr>
              <a:buSzTx/>
              <a:buFontTx/>
              <a:buNone/>
              <a:tabLst/>
              <a:defRPr/>
            </a:pPr>
            <a:r>
              <a:rPr kumimoji="0" lang="fr-FR" sz="1600" b="1" i="0" u="none" strike="noStrike" kern="1200" cap="none" spc="0" normalizeH="0" baseline="0" noProof="0" dirty="0">
                <a:ln>
                  <a:noFill/>
                </a:ln>
                <a:solidFill>
                  <a:srgbClr val="FF0000"/>
                </a:solidFill>
                <a:effectLst/>
                <a:uLnTx/>
                <a:uFillTx/>
                <a:latin typeface="Calibri" pitchFamily="34" charset="0"/>
                <a:ea typeface="+mn-ea"/>
                <a:cs typeface="Arial" charset="0"/>
              </a:rPr>
              <a:t>Secteurs visés : </a:t>
            </a:r>
          </a:p>
          <a:p>
            <a:pPr marL="742950" marR="0" lvl="2"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1" i="0" u="none" strike="noStrike" kern="1200" cap="none" spc="0" normalizeH="0" baseline="0" noProof="0" dirty="0">
                <a:ln>
                  <a:noFill/>
                </a:ln>
                <a:solidFill>
                  <a:srgbClr val="1173CD"/>
                </a:solidFill>
                <a:effectLst/>
                <a:uLnTx/>
                <a:uFillTx/>
                <a:latin typeface="Calibri" pitchFamily="34" charset="0"/>
                <a:ea typeface="+mn-ea"/>
                <a:cs typeface="Arial" charset="0"/>
              </a:rPr>
              <a:t>Equipements de Manutention industrielle (chariots, nacelles, AGV) et du BTP et les fabricants de batteries</a:t>
            </a:r>
          </a:p>
          <a:p>
            <a:pPr marL="742950" marR="0" lvl="2"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En Collaboration avec le CETIM sur la sécurité des batteries au lithium  </a:t>
            </a:r>
          </a:p>
          <a:p>
            <a:pPr marL="742950" marR="0" lvl="2" indent="-285750" algn="just" defTabSz="914400" rtl="0" eaLnBrk="1" fontAlgn="base" latinLnBrk="0" hangingPunct="1">
              <a:lnSpc>
                <a:spcPct val="100000"/>
              </a:lnSpc>
              <a:spcBef>
                <a:spcPct val="0"/>
              </a:spcBef>
              <a:spcAft>
                <a:spcPct val="0"/>
              </a:spcAft>
              <a:buClr>
                <a:srgbClr val="1173CD"/>
              </a:buClr>
              <a:buSzTx/>
              <a:buFont typeface="Wingdings" panose="05000000000000000000" pitchFamily="2" charset="2"/>
              <a:buChar char="Ø"/>
              <a:tabLst/>
              <a:defRPr/>
            </a:pP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Retour d’expérience d’autres secteurs industriels (automobile, …) et </a:t>
            </a:r>
            <a:r>
              <a:rPr kumimoji="0" lang="fr-FR" sz="1600" b="1" i="0" u="none" strike="noStrike" kern="1200" cap="none" spc="0" normalizeH="0" baseline="0" noProof="0" dirty="0">
                <a:ln>
                  <a:noFill/>
                </a:ln>
                <a:solidFill>
                  <a:srgbClr val="1173CD"/>
                </a:solidFill>
                <a:effectLst/>
                <a:uLnTx/>
                <a:uFillTx/>
                <a:latin typeface="Calibri" pitchFamily="34" charset="0"/>
                <a:ea typeface="+mn-ea"/>
                <a:cs typeface="Arial" charset="0"/>
              </a:rPr>
              <a:t>participation du CISMA au Comité Stratégique Mines/Métallurgie</a:t>
            </a:r>
            <a:r>
              <a:rPr kumimoji="0" lang="fr-FR" sz="1600" b="0" i="0" u="none" strike="noStrike" kern="1200" cap="none" spc="0" normalizeH="0" baseline="0" noProof="0" dirty="0">
                <a:ln>
                  <a:noFill/>
                </a:ln>
                <a:solidFill>
                  <a:prstClr val="black"/>
                </a:solidFill>
                <a:effectLst/>
                <a:uLnTx/>
                <a:uFillTx/>
                <a:latin typeface="Calibri" pitchFamily="34" charset="0"/>
                <a:ea typeface="+mn-ea"/>
                <a:cs typeface="Arial" charset="0"/>
              </a:rPr>
              <a:t> vis-à-vis d’une filière de recyclage des batteries Li-ion</a:t>
            </a:r>
          </a:p>
        </p:txBody>
      </p:sp>
    </p:spTree>
    <p:extLst>
      <p:ext uri="{BB962C8B-B14F-4D97-AF65-F5344CB8AC3E}">
        <p14:creationId xmlns:p14="http://schemas.microsoft.com/office/powerpoint/2010/main" val="39455536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fade">
                                      <p:cBhvr>
                                        <p:cTn id="33" dur="500"/>
                                        <p:tgtEl>
                                          <p:spTgt spid="2">
                                            <p:txEl>
                                              <p:pRg st="10" end="1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500"/>
                                        <p:tgtEl>
                                          <p:spTgt spid="2">
                                            <p:txEl>
                                              <p:pRg st="11" end="1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fade">
                                      <p:cBhvr>
                                        <p:cTn id="39" dur="500"/>
                                        <p:tgtEl>
                                          <p:spTgt spid="2">
                                            <p:txEl>
                                              <p:pRg st="13" end="1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fade">
                                      <p:cBhvr>
                                        <p:cTn id="42" dur="500"/>
                                        <p:tgtEl>
                                          <p:spTgt spid="2">
                                            <p:txEl>
                                              <p:pRg st="14" end="1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Effect transition="in" filter="fade">
                                      <p:cBhvr>
                                        <p:cTn id="45" dur="500"/>
                                        <p:tgtEl>
                                          <p:spTgt spid="2">
                                            <p:txEl>
                                              <p:pRg st="15" end="1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6" end="16"/>
                                            </p:txEl>
                                          </p:spTgt>
                                        </p:tgtEl>
                                        <p:attrNameLst>
                                          <p:attrName>style.visibility</p:attrName>
                                        </p:attrNameLst>
                                      </p:cBhvr>
                                      <p:to>
                                        <p:strVal val="visible"/>
                                      </p:to>
                                    </p:set>
                                    <p:animEffect transition="in" filter="fade">
                                      <p:cBhvr>
                                        <p:cTn id="48"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GT Batteries « Li-ion »,  10 octobre</a:t>
            </a: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grpSp>
        <p:nvGrpSpPr>
          <p:cNvPr id="17" name="Groupe 16"/>
          <p:cNvGrpSpPr/>
          <p:nvPr/>
        </p:nvGrpSpPr>
        <p:grpSpPr>
          <a:xfrm>
            <a:off x="1123514" y="404664"/>
            <a:ext cx="2231207" cy="5833278"/>
            <a:chOff x="49213" y="548680"/>
            <a:chExt cx="2181994" cy="5939358"/>
          </a:xfrm>
        </p:grpSpPr>
        <p:sp>
          <p:nvSpPr>
            <p:cNvPr id="14" name="Flèche vers le bas 13"/>
            <p:cNvSpPr/>
            <p:nvPr/>
          </p:nvSpPr>
          <p:spPr>
            <a:xfrm>
              <a:off x="49213" y="655390"/>
              <a:ext cx="677119" cy="583264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à coins arrondis 14"/>
            <p:cNvSpPr/>
            <p:nvPr/>
          </p:nvSpPr>
          <p:spPr>
            <a:xfrm>
              <a:off x="107503" y="548680"/>
              <a:ext cx="2123704" cy="14861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Approvisionnement/ Mise sur le marché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Transports</a:t>
              </a:r>
            </a:p>
          </p:txBody>
        </p:sp>
        <p:sp>
          <p:nvSpPr>
            <p:cNvPr id="18" name="Rectangle à coins arrondis 17"/>
            <p:cNvSpPr/>
            <p:nvPr/>
          </p:nvSpPr>
          <p:spPr>
            <a:xfrm>
              <a:off x="142975" y="2803859"/>
              <a:ext cx="2088232" cy="11174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Utilisation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Maintenance</a:t>
              </a:r>
            </a:p>
          </p:txBody>
        </p:sp>
        <p:sp>
          <p:nvSpPr>
            <p:cNvPr id="19" name="Rectangle à coins arrondis 18"/>
            <p:cNvSpPr/>
            <p:nvPr/>
          </p:nvSpPr>
          <p:spPr>
            <a:xfrm>
              <a:off x="142975" y="4768503"/>
              <a:ext cx="2088232" cy="111742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Transport et fin de vie</a:t>
              </a:r>
            </a:p>
          </p:txBody>
        </p:sp>
      </p:grpSp>
      <p:sp>
        <p:nvSpPr>
          <p:cNvPr id="16" name="ZoneTexte 15"/>
          <p:cNvSpPr txBox="1"/>
          <p:nvPr/>
        </p:nvSpPr>
        <p:spPr>
          <a:xfrm>
            <a:off x="3558067" y="452576"/>
            <a:ext cx="8353926" cy="14773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Directive 2006/66/CE </a:t>
            </a:r>
            <a:r>
              <a:rPr kumimoji="0" lang="fr-FR" sz="1800" b="0" i="0" u="none" strike="noStrike" kern="1200" cap="none" spc="0" normalizeH="0" baseline="0" noProof="0" dirty="0">
                <a:ln>
                  <a:noFill/>
                </a:ln>
                <a:solidFill>
                  <a:prstClr val="black"/>
                </a:solidFill>
                <a:effectLst/>
                <a:uLnTx/>
                <a:uFillTx/>
                <a:latin typeface="Calibri"/>
                <a:ea typeface="+mn-ea"/>
                <a:cs typeface="+mn-cs"/>
              </a:rPr>
              <a:t>relative aux piles et accumulateurs ainsi qu’aux déchets de piles et d’accumulateurs </a:t>
            </a:r>
          </a:p>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Décret n°2009-1139 </a:t>
            </a:r>
            <a:r>
              <a:rPr kumimoji="0" lang="fr-FR" sz="1800" b="0" i="0" u="none" strike="noStrike" kern="1200" cap="none" spc="0" normalizeH="0" baseline="0" noProof="0" dirty="0">
                <a:ln>
                  <a:noFill/>
                </a:ln>
                <a:solidFill>
                  <a:prstClr val="black"/>
                </a:solidFill>
                <a:effectLst/>
                <a:uLnTx/>
                <a:uFillTx/>
                <a:latin typeface="Calibri"/>
                <a:ea typeface="+mn-ea"/>
                <a:cs typeface="+mn-cs"/>
              </a:rPr>
              <a:t>du 22/09/09 relatif à la mise sur le marché des piles et accumulateurs et à l’élimination des déchets de piles et accumulateurs</a:t>
            </a:r>
          </a:p>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Réglementation ADR </a:t>
            </a:r>
          </a:p>
        </p:txBody>
      </p:sp>
      <p:sp>
        <p:nvSpPr>
          <p:cNvPr id="23" name="ZoneTexte 22"/>
          <p:cNvSpPr txBox="1"/>
          <p:nvPr/>
        </p:nvSpPr>
        <p:spPr>
          <a:xfrm>
            <a:off x="3450596" y="4228054"/>
            <a:ext cx="8466583"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Directive 2006/66/CE </a:t>
            </a:r>
            <a:r>
              <a:rPr kumimoji="0" lang="fr-FR" sz="1800" b="0" i="0" u="none" strike="noStrike" kern="1200" cap="none" spc="0" normalizeH="0" baseline="0" noProof="0" dirty="0">
                <a:ln>
                  <a:noFill/>
                </a:ln>
                <a:solidFill>
                  <a:prstClr val="black"/>
                </a:solidFill>
                <a:effectLst/>
                <a:uLnTx/>
                <a:uFillTx/>
                <a:latin typeface="Calibri"/>
                <a:ea typeface="+mn-ea"/>
                <a:cs typeface="+mn-cs"/>
              </a:rPr>
              <a:t>relative aux piles et accumulateurs ainsi qu’aux déchets de piles et d’accumulateurs </a:t>
            </a:r>
          </a:p>
          <a:p>
            <a:pPr marL="742950" marR="0" lvl="1"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Décret n°2009-1139 </a:t>
            </a:r>
            <a:r>
              <a:rPr kumimoji="0" lang="fr-FR" sz="1800" b="0" i="0" u="none" strike="noStrike" kern="1200" cap="none" spc="0" normalizeH="0" baseline="0" noProof="0" dirty="0">
                <a:ln>
                  <a:noFill/>
                </a:ln>
                <a:solidFill>
                  <a:prstClr val="black"/>
                </a:solidFill>
                <a:effectLst/>
                <a:uLnTx/>
                <a:uFillTx/>
                <a:latin typeface="Calibri"/>
                <a:ea typeface="+mn-ea"/>
                <a:cs typeface="+mn-cs"/>
              </a:rPr>
              <a:t>du 22/09/09 relatif à la mise sur le marché des piles et accumulateurs et à l’élimination des déchets de piles et accumulateurs</a:t>
            </a:r>
          </a:p>
          <a:p>
            <a:pPr marL="742950" marR="0" lvl="1"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Décret  n°2012-617  </a:t>
            </a:r>
            <a:r>
              <a:rPr kumimoji="0" lang="fr-FR" sz="1800" b="0" i="0" u="none" strike="noStrike" kern="1200" cap="none" spc="0" normalizeH="0" baseline="0" noProof="0" dirty="0">
                <a:ln>
                  <a:noFill/>
                </a:ln>
                <a:solidFill>
                  <a:prstClr val="black"/>
                </a:solidFill>
                <a:effectLst/>
                <a:uLnTx/>
                <a:uFillTx/>
                <a:latin typeface="Calibri"/>
                <a:ea typeface="+mn-ea"/>
                <a:cs typeface="+mn-cs"/>
              </a:rPr>
              <a:t>du  2  mai  2012  relatif  à  la  gestion  des  déchets  de  piles et  accumulateurs  et  d’équipements  électriques  et  électroniques</a:t>
            </a:r>
          </a:p>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Réglementation ADR </a:t>
            </a:r>
          </a:p>
        </p:txBody>
      </p:sp>
      <p:sp>
        <p:nvSpPr>
          <p:cNvPr id="24" name="ZoneTexte 23"/>
          <p:cNvSpPr txBox="1"/>
          <p:nvPr/>
        </p:nvSpPr>
        <p:spPr>
          <a:xfrm>
            <a:off x="3558067" y="2575507"/>
            <a:ext cx="8353926" cy="132343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Rubrique ICPE n°2925 </a:t>
            </a:r>
            <a:r>
              <a:rPr kumimoji="0" lang="fr-FR" sz="1800" b="0" i="0" u="none" strike="noStrike" kern="1200" cap="none" spc="0" normalizeH="0" baseline="0" noProof="0" dirty="0">
                <a:ln>
                  <a:noFill/>
                </a:ln>
                <a:solidFill>
                  <a:prstClr val="black"/>
                </a:solidFill>
                <a:effectLst/>
                <a:uLnTx/>
                <a:uFillTx/>
                <a:latin typeface="Calibri"/>
                <a:ea typeface="+mn-ea"/>
                <a:cs typeface="+mn-cs"/>
              </a:rPr>
              <a:t>pour la salle de charge des accumulateurs:</a:t>
            </a:r>
          </a:p>
          <a:p>
            <a:pPr marL="0" marR="0" lvl="0" indent="0" algn="just" defTabSz="914400" rtl="0" eaLnBrk="1" fontAlgn="auto" latinLnBrk="0" hangingPunct="1">
              <a:lnSpc>
                <a:spcPct val="100000"/>
              </a:lnSpc>
              <a:spcBef>
                <a:spcPts val="0"/>
              </a:spcBef>
              <a:spcAft>
                <a:spcPts val="0"/>
              </a:spcAft>
              <a:buClr>
                <a:srgbClr val="1F497D"/>
              </a:buClr>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endParaRPr kumimoji="0" lang="fr-FR" sz="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
                <a:srgbClr val="1F497D"/>
              </a:buClr>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Habilitation électrique lors d’interventions (maintenance)</a:t>
            </a:r>
          </a:p>
        </p:txBody>
      </p:sp>
      <p:cxnSp>
        <p:nvCxnSpPr>
          <p:cNvPr id="26" name="Connecteur droit 25"/>
          <p:cNvCxnSpPr>
            <a:cxnSpLocks/>
          </p:cNvCxnSpPr>
          <p:nvPr/>
        </p:nvCxnSpPr>
        <p:spPr>
          <a:xfrm>
            <a:off x="3414052" y="2174884"/>
            <a:ext cx="6755166" cy="0"/>
          </a:xfrm>
          <a:prstGeom prst="line">
            <a:avLst/>
          </a:prstGeom>
          <a:ln w="28575">
            <a:prstDash val="dashDot"/>
          </a:ln>
        </p:spPr>
        <p:style>
          <a:lnRef idx="1">
            <a:schemeClr val="accent2"/>
          </a:lnRef>
          <a:fillRef idx="0">
            <a:schemeClr val="accent2"/>
          </a:fillRef>
          <a:effectRef idx="0">
            <a:schemeClr val="accent2"/>
          </a:effectRef>
          <a:fontRef idx="minor">
            <a:schemeClr val="tx1"/>
          </a:fontRef>
        </p:style>
      </p:cxnSp>
      <p:cxnSp>
        <p:nvCxnSpPr>
          <p:cNvPr id="29" name="Connecteur droit 28"/>
          <p:cNvCxnSpPr>
            <a:cxnSpLocks/>
          </p:cNvCxnSpPr>
          <p:nvPr/>
        </p:nvCxnSpPr>
        <p:spPr>
          <a:xfrm>
            <a:off x="3450597" y="4122042"/>
            <a:ext cx="6755166" cy="0"/>
          </a:xfrm>
          <a:prstGeom prst="line">
            <a:avLst/>
          </a:prstGeom>
          <a:ln w="28575">
            <a:solidFill>
              <a:schemeClr val="accent3"/>
            </a:solidFill>
            <a:prstDash val="dashDot"/>
          </a:ln>
        </p:spPr>
        <p:style>
          <a:lnRef idx="1">
            <a:schemeClr val="accent2"/>
          </a:lnRef>
          <a:fillRef idx="0">
            <a:schemeClr val="accent2"/>
          </a:fillRef>
          <a:effectRef idx="0">
            <a:schemeClr val="accent2"/>
          </a:effectRef>
          <a:fontRef idx="minor">
            <a:schemeClr val="tx1"/>
          </a:fontRef>
        </p:style>
      </p:cxnSp>
      <p:sp>
        <p:nvSpPr>
          <p:cNvPr id="2" name="Rectangle : coins arrondis 1">
            <a:extLst>
              <a:ext uri="{FF2B5EF4-FFF2-40B4-BE49-F238E27FC236}">
                <a16:creationId xmlns:a16="http://schemas.microsoft.com/office/drawing/2014/main" id="{9124B307-6ACD-41F4-8ED3-967DB50ACDA5}"/>
              </a:ext>
            </a:extLst>
          </p:cNvPr>
          <p:cNvSpPr/>
          <p:nvPr/>
        </p:nvSpPr>
        <p:spPr>
          <a:xfrm>
            <a:off x="3824674" y="2998159"/>
            <a:ext cx="7901803" cy="371628"/>
          </a:xfrm>
          <a:prstGeom prst="roundRect">
            <a:avLst/>
          </a:prstGeom>
          <a:gradFill flip="none" rotWithShape="1">
            <a:gsLst>
              <a:gs pos="23000">
                <a:srgbClr val="FFFF00">
                  <a:tint val="66000"/>
                  <a:satMod val="160000"/>
                  <a:alpha val="41000"/>
                </a:srgbClr>
              </a:gs>
              <a:gs pos="62000">
                <a:srgbClr val="FFFF00">
                  <a:tint val="44500"/>
                  <a:satMod val="160000"/>
                  <a:alpha val="55000"/>
                </a:srgbClr>
              </a:gs>
              <a:gs pos="100000">
                <a:srgbClr val="FFFF00">
                  <a:tint val="23500"/>
                  <a:satMod val="160000"/>
                </a:srgbClr>
              </a:gs>
            </a:gsLst>
            <a:lin ang="5400000" scaled="1"/>
            <a:tileRect/>
          </a:gradFill>
          <a:ln>
            <a:solidFill>
              <a:schemeClr val="tx1"/>
            </a:solidFill>
          </a:ln>
          <a:effectLst>
            <a:innerShdw blurRad="63500" dist="50800">
              <a:srgbClr val="FF0000">
                <a:alpha val="50000"/>
              </a:srgbClr>
            </a:innerShdw>
            <a:softEdge rad="0"/>
          </a:effectLst>
          <a:scene3d>
            <a:camera prst="orthographicFront"/>
            <a:lightRig rig="threePt" dir="t"/>
          </a:scene3d>
          <a:sp3d contourW="12700">
            <a:bevelT prst="relaxedInset"/>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 </a:t>
            </a:r>
            <a:r>
              <a:rPr kumimoji="0" lang="fr-FR" sz="1900" b="1" i="0" u="none" strike="noStrike" kern="1200" cap="none" spc="0" normalizeH="0" baseline="0" noProof="0" dirty="0">
                <a:ln>
                  <a:noFill/>
                </a:ln>
                <a:solidFill>
                  <a:srgbClr val="FF0000"/>
                </a:solidFill>
                <a:effectLst/>
                <a:uLnTx/>
                <a:uFillTx/>
                <a:latin typeface="Calibri"/>
                <a:ea typeface="+mn-ea"/>
                <a:cs typeface="+mn-cs"/>
              </a:rPr>
              <a:t>Fort intérêt à adapter les exigences aux spécificités des batteries Li-ion</a:t>
            </a:r>
            <a:endParaRPr kumimoji="0" lang="fr-FR" sz="19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101290758"/>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290" name="Titre 1"/>
          <p:cNvSpPr>
            <a:spLocks noGrp="1"/>
          </p:cNvSpPr>
          <p:nvPr>
            <p:ph type="ctrTitle"/>
          </p:nvPr>
        </p:nvSpPr>
        <p:spPr bwMode="auto">
          <a:xfrm>
            <a:off x="2279650" y="2924944"/>
            <a:ext cx="7772400" cy="1152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sz="3600" dirty="0"/>
              <a:t>Émissions de polluants</a:t>
            </a:r>
            <a:endParaRPr lang="fr-FR" altLang="fr-FR" dirty="0"/>
          </a:p>
        </p:txBody>
      </p:sp>
      <p:sp>
        <p:nvSpPr>
          <p:cNvPr id="12291" name="Sous-titre 2"/>
          <p:cNvSpPr>
            <a:spLocks noGrp="1"/>
          </p:cNvSpPr>
          <p:nvPr>
            <p:ph type="subTitle" idx="1"/>
          </p:nvPr>
        </p:nvSpPr>
        <p:spPr bwMode="auto">
          <a:xfrm>
            <a:off x="2927648" y="4221089"/>
            <a:ext cx="6400800" cy="936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a:t>Journée Occasion</a:t>
            </a:r>
          </a:p>
          <a:p>
            <a:r>
              <a:rPr lang="fr-FR" dirty="0"/>
              <a:t>10 octobre 2018</a:t>
            </a:r>
          </a:p>
        </p:txBody>
      </p:sp>
    </p:spTree>
    <p:extLst>
      <p:ext uri="{BB962C8B-B14F-4D97-AF65-F5344CB8AC3E}">
        <p14:creationId xmlns:p14="http://schemas.microsoft.com/office/powerpoint/2010/main" val="1506018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bwMode="auto">
          <a:xfrm>
            <a:off x="413000" y="277471"/>
            <a:ext cx="11778999" cy="10675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fr-FR" altLang="fr-FR" sz="2400" b="1" dirty="0">
                <a:solidFill>
                  <a:srgbClr val="0067B8"/>
                </a:solidFill>
              </a:rPr>
              <a:t>Calendrier des nouvelles motorisations - focus sur les chariots</a:t>
            </a:r>
            <a:br>
              <a:rPr lang="fr-FR" altLang="fr-FR" sz="2600" b="1" dirty="0">
                <a:solidFill>
                  <a:srgbClr val="0067B8"/>
                </a:solidFill>
              </a:rPr>
            </a:br>
            <a:r>
              <a:rPr lang="fr-FR" sz="2200" b="1" dirty="0">
                <a:solidFill>
                  <a:srgbClr val="FF33CC"/>
                </a:solidFill>
              </a:rPr>
              <a:t>2 temporalités différentes suivant les gammes de puissance </a:t>
            </a:r>
            <a:endParaRPr lang="fr-FR" altLang="fr-FR" sz="2600" b="1" dirty="0">
              <a:solidFill>
                <a:srgbClr val="0067B8"/>
              </a:solidFill>
            </a:endParaRPr>
          </a:p>
        </p:txBody>
      </p:sp>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Emissions de polluants,</a:t>
            </a:r>
            <a:r>
              <a:rPr kumimoji="0" 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10 octobre</a:t>
            </a: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grpSp>
        <p:nvGrpSpPr>
          <p:cNvPr id="4" name="Groupe 3">
            <a:extLst>
              <a:ext uri="{FF2B5EF4-FFF2-40B4-BE49-F238E27FC236}">
                <a16:creationId xmlns:a16="http://schemas.microsoft.com/office/drawing/2014/main" id="{1447D159-254E-4F7D-9021-C1F9520E3BC1}"/>
              </a:ext>
            </a:extLst>
          </p:cNvPr>
          <p:cNvGrpSpPr/>
          <p:nvPr/>
        </p:nvGrpSpPr>
        <p:grpSpPr>
          <a:xfrm>
            <a:off x="550325" y="1051829"/>
            <a:ext cx="9211052" cy="5483370"/>
            <a:chOff x="1588712" y="1051829"/>
            <a:chExt cx="9211052" cy="5483370"/>
          </a:xfrm>
        </p:grpSpPr>
        <p:pic>
          <p:nvPicPr>
            <p:cNvPr id="2" name="Image 1">
              <a:extLst>
                <a:ext uri="{FF2B5EF4-FFF2-40B4-BE49-F238E27FC236}">
                  <a16:creationId xmlns:a16="http://schemas.microsoft.com/office/drawing/2014/main" id="{FB781383-B1DA-445C-882A-2052565EC15F}"/>
                </a:ext>
              </a:extLst>
            </p:cNvPr>
            <p:cNvPicPr>
              <a:picLocks noChangeAspect="1"/>
            </p:cNvPicPr>
            <p:nvPr/>
          </p:nvPicPr>
          <p:blipFill rotWithShape="1">
            <a:blip r:embed="rId3"/>
            <a:srcRect l="10878" t="23859" r="34731" b="9227"/>
            <a:stretch/>
          </p:blipFill>
          <p:spPr>
            <a:xfrm>
              <a:off x="1603299" y="1051829"/>
              <a:ext cx="9196465" cy="5483370"/>
            </a:xfrm>
            <a:prstGeom prst="rect">
              <a:avLst/>
            </a:prstGeom>
          </p:spPr>
        </p:pic>
        <p:sp>
          <p:nvSpPr>
            <p:cNvPr id="3" name="Rectangle : coins arrondis 2">
              <a:extLst>
                <a:ext uri="{FF2B5EF4-FFF2-40B4-BE49-F238E27FC236}">
                  <a16:creationId xmlns:a16="http://schemas.microsoft.com/office/drawing/2014/main" id="{26644E00-6D02-42FE-966E-E553D47DF9D7}"/>
                </a:ext>
              </a:extLst>
            </p:cNvPr>
            <p:cNvSpPr/>
            <p:nvPr/>
          </p:nvSpPr>
          <p:spPr>
            <a:xfrm>
              <a:off x="1603299" y="4200041"/>
              <a:ext cx="1232891" cy="476890"/>
            </a:xfrm>
            <a:prstGeom prst="roundRect">
              <a:avLst/>
            </a:prstGeom>
            <a:gradFill flip="none" rotWithShape="1">
              <a:gsLst>
                <a:gs pos="79000">
                  <a:srgbClr val="FF0000"/>
                </a:gs>
                <a:gs pos="22000">
                  <a:schemeClr val="accent1">
                    <a:tint val="66000"/>
                    <a:satMod val="160000"/>
                    <a:alpha val="0"/>
                  </a:schemeClr>
                </a:gs>
                <a:gs pos="53000">
                  <a:schemeClr val="accent1">
                    <a:tint val="44500"/>
                    <a:satMod val="160000"/>
                  </a:schemeClr>
                </a:gs>
                <a:gs pos="5500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 coins arrondis 8">
              <a:extLst>
                <a:ext uri="{FF2B5EF4-FFF2-40B4-BE49-F238E27FC236}">
                  <a16:creationId xmlns:a16="http://schemas.microsoft.com/office/drawing/2014/main" id="{2F2EF966-36E1-4D3E-8955-8BCEF53E1DE3}"/>
                </a:ext>
              </a:extLst>
            </p:cNvPr>
            <p:cNvSpPr/>
            <p:nvPr/>
          </p:nvSpPr>
          <p:spPr>
            <a:xfrm>
              <a:off x="8459491" y="4200041"/>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 coins arrondis 9">
              <a:extLst>
                <a:ext uri="{FF2B5EF4-FFF2-40B4-BE49-F238E27FC236}">
                  <a16:creationId xmlns:a16="http://schemas.microsoft.com/office/drawing/2014/main" id="{9A088B82-5A8C-469A-916E-5A30E99150D8}"/>
                </a:ext>
              </a:extLst>
            </p:cNvPr>
            <p:cNvSpPr/>
            <p:nvPr/>
          </p:nvSpPr>
          <p:spPr>
            <a:xfrm>
              <a:off x="7525020" y="4200041"/>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 coins arrondis 10">
              <a:extLst>
                <a:ext uri="{FF2B5EF4-FFF2-40B4-BE49-F238E27FC236}">
                  <a16:creationId xmlns:a16="http://schemas.microsoft.com/office/drawing/2014/main" id="{CCA7608C-C4D7-4578-A71A-287ABC1C49AB}"/>
                </a:ext>
              </a:extLst>
            </p:cNvPr>
            <p:cNvSpPr/>
            <p:nvPr/>
          </p:nvSpPr>
          <p:spPr>
            <a:xfrm>
              <a:off x="1588712" y="3203309"/>
              <a:ext cx="1232891" cy="476890"/>
            </a:xfrm>
            <a:prstGeom prst="roundRect">
              <a:avLst/>
            </a:prstGeom>
            <a:gradFill flip="none" rotWithShape="1">
              <a:gsLst>
                <a:gs pos="79000">
                  <a:srgbClr val="FFC000"/>
                </a:gs>
                <a:gs pos="22000">
                  <a:schemeClr val="accent1">
                    <a:tint val="66000"/>
                    <a:satMod val="160000"/>
                    <a:alpha val="0"/>
                  </a:schemeClr>
                </a:gs>
                <a:gs pos="53000">
                  <a:schemeClr val="accent1">
                    <a:tint val="44500"/>
                    <a:satMod val="160000"/>
                  </a:schemeClr>
                </a:gs>
                <a:gs pos="55000">
                  <a:srgbClr val="FFC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 coins arrondis 11">
              <a:extLst>
                <a:ext uri="{FF2B5EF4-FFF2-40B4-BE49-F238E27FC236}">
                  <a16:creationId xmlns:a16="http://schemas.microsoft.com/office/drawing/2014/main" id="{D4A5E876-1F43-4ED8-8FB2-ACBE78BB6876}"/>
                </a:ext>
              </a:extLst>
            </p:cNvPr>
            <p:cNvSpPr/>
            <p:nvPr/>
          </p:nvSpPr>
          <p:spPr>
            <a:xfrm>
              <a:off x="9107828" y="3221072"/>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 coins arrondis 12">
              <a:extLst>
                <a:ext uri="{FF2B5EF4-FFF2-40B4-BE49-F238E27FC236}">
                  <a16:creationId xmlns:a16="http://schemas.microsoft.com/office/drawing/2014/main" id="{0D79DC2C-539C-4EE6-B8F7-318E2D471C36}"/>
                </a:ext>
              </a:extLst>
            </p:cNvPr>
            <p:cNvSpPr/>
            <p:nvPr/>
          </p:nvSpPr>
          <p:spPr>
            <a:xfrm>
              <a:off x="8157859" y="3221072"/>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 coins arrondis 13">
              <a:extLst>
                <a:ext uri="{FF2B5EF4-FFF2-40B4-BE49-F238E27FC236}">
                  <a16:creationId xmlns:a16="http://schemas.microsoft.com/office/drawing/2014/main" id="{DD583B80-3889-400F-9145-1D68769038D9}"/>
                </a:ext>
              </a:extLst>
            </p:cNvPr>
            <p:cNvSpPr/>
            <p:nvPr/>
          </p:nvSpPr>
          <p:spPr>
            <a:xfrm>
              <a:off x="1601629" y="2658284"/>
              <a:ext cx="1232891" cy="476890"/>
            </a:xfrm>
            <a:prstGeom prst="roundRect">
              <a:avLst/>
            </a:prstGeom>
            <a:gradFill flip="none" rotWithShape="1">
              <a:gsLst>
                <a:gs pos="79000">
                  <a:srgbClr val="FFC000"/>
                </a:gs>
                <a:gs pos="22000">
                  <a:schemeClr val="accent1">
                    <a:tint val="66000"/>
                    <a:satMod val="160000"/>
                    <a:alpha val="0"/>
                  </a:schemeClr>
                </a:gs>
                <a:gs pos="53000">
                  <a:schemeClr val="accent1">
                    <a:tint val="44500"/>
                    <a:satMod val="160000"/>
                  </a:schemeClr>
                </a:gs>
                <a:gs pos="55000">
                  <a:srgbClr val="FFC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 coins arrondis 14">
              <a:extLst>
                <a:ext uri="{FF2B5EF4-FFF2-40B4-BE49-F238E27FC236}">
                  <a16:creationId xmlns:a16="http://schemas.microsoft.com/office/drawing/2014/main" id="{3D307D80-A67E-4E2C-A1CB-90214E1431FF}"/>
                </a:ext>
              </a:extLst>
            </p:cNvPr>
            <p:cNvSpPr/>
            <p:nvPr/>
          </p:nvSpPr>
          <p:spPr>
            <a:xfrm>
              <a:off x="9105247" y="2676047"/>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 coins arrondis 15">
              <a:extLst>
                <a:ext uri="{FF2B5EF4-FFF2-40B4-BE49-F238E27FC236}">
                  <a16:creationId xmlns:a16="http://schemas.microsoft.com/office/drawing/2014/main" id="{809B6E5B-BAE3-46FB-9DC7-21064D58F81B}"/>
                </a:ext>
              </a:extLst>
            </p:cNvPr>
            <p:cNvSpPr/>
            <p:nvPr/>
          </p:nvSpPr>
          <p:spPr>
            <a:xfrm>
              <a:off x="8155278" y="2676047"/>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 coins arrondis 16">
              <a:extLst>
                <a:ext uri="{FF2B5EF4-FFF2-40B4-BE49-F238E27FC236}">
                  <a16:creationId xmlns:a16="http://schemas.microsoft.com/office/drawing/2014/main" id="{1B74EF37-5A88-4661-8F45-EE80A2E3A90E}"/>
                </a:ext>
              </a:extLst>
            </p:cNvPr>
            <p:cNvSpPr/>
            <p:nvPr/>
          </p:nvSpPr>
          <p:spPr>
            <a:xfrm>
              <a:off x="1600718" y="3763508"/>
              <a:ext cx="1232891" cy="476890"/>
            </a:xfrm>
            <a:prstGeom prst="roundRect">
              <a:avLst/>
            </a:prstGeom>
            <a:gradFill flip="none" rotWithShape="1">
              <a:gsLst>
                <a:gs pos="79000">
                  <a:srgbClr val="FF0000"/>
                </a:gs>
                <a:gs pos="22000">
                  <a:schemeClr val="accent1">
                    <a:tint val="66000"/>
                    <a:satMod val="160000"/>
                    <a:alpha val="0"/>
                  </a:schemeClr>
                </a:gs>
                <a:gs pos="53000">
                  <a:schemeClr val="accent1">
                    <a:tint val="44500"/>
                    <a:satMod val="160000"/>
                  </a:schemeClr>
                </a:gs>
                <a:gs pos="5500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 coins arrondis 17">
              <a:extLst>
                <a:ext uri="{FF2B5EF4-FFF2-40B4-BE49-F238E27FC236}">
                  <a16:creationId xmlns:a16="http://schemas.microsoft.com/office/drawing/2014/main" id="{0662185F-90AA-4C58-B630-C3235435FB38}"/>
                </a:ext>
              </a:extLst>
            </p:cNvPr>
            <p:cNvSpPr/>
            <p:nvPr/>
          </p:nvSpPr>
          <p:spPr>
            <a:xfrm>
              <a:off x="8456910" y="3763508"/>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 coins arrondis 18">
              <a:extLst>
                <a:ext uri="{FF2B5EF4-FFF2-40B4-BE49-F238E27FC236}">
                  <a16:creationId xmlns:a16="http://schemas.microsoft.com/office/drawing/2014/main" id="{334CA176-46CA-4E05-81AB-8858B15B1E4C}"/>
                </a:ext>
              </a:extLst>
            </p:cNvPr>
            <p:cNvSpPr/>
            <p:nvPr/>
          </p:nvSpPr>
          <p:spPr>
            <a:xfrm>
              <a:off x="7537937" y="3763508"/>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 coins arrondis 20">
              <a:extLst>
                <a:ext uri="{FF2B5EF4-FFF2-40B4-BE49-F238E27FC236}">
                  <a16:creationId xmlns:a16="http://schemas.microsoft.com/office/drawing/2014/main" id="{2C528C2E-ADF4-4CC4-933B-E7B1EA9B9750}"/>
                </a:ext>
              </a:extLst>
            </p:cNvPr>
            <p:cNvSpPr/>
            <p:nvPr/>
          </p:nvSpPr>
          <p:spPr>
            <a:xfrm>
              <a:off x="1613636" y="2118104"/>
              <a:ext cx="1232891" cy="476890"/>
            </a:xfrm>
            <a:prstGeom prst="roundRect">
              <a:avLst/>
            </a:prstGeom>
            <a:gradFill flip="none" rotWithShape="1">
              <a:gsLst>
                <a:gs pos="79000">
                  <a:srgbClr val="FF0000"/>
                </a:gs>
                <a:gs pos="22000">
                  <a:schemeClr val="accent1">
                    <a:tint val="66000"/>
                    <a:satMod val="160000"/>
                    <a:alpha val="0"/>
                  </a:schemeClr>
                </a:gs>
                <a:gs pos="53000">
                  <a:schemeClr val="accent1">
                    <a:tint val="44500"/>
                    <a:satMod val="160000"/>
                  </a:schemeClr>
                </a:gs>
                <a:gs pos="5500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 coins arrondis 21">
              <a:extLst>
                <a:ext uri="{FF2B5EF4-FFF2-40B4-BE49-F238E27FC236}">
                  <a16:creationId xmlns:a16="http://schemas.microsoft.com/office/drawing/2014/main" id="{4318A3D3-854A-4AB7-8820-3398300BCA8C}"/>
                </a:ext>
              </a:extLst>
            </p:cNvPr>
            <p:cNvSpPr/>
            <p:nvPr/>
          </p:nvSpPr>
          <p:spPr>
            <a:xfrm>
              <a:off x="8469828" y="2118104"/>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 coins arrondis 22">
              <a:extLst>
                <a:ext uri="{FF2B5EF4-FFF2-40B4-BE49-F238E27FC236}">
                  <a16:creationId xmlns:a16="http://schemas.microsoft.com/office/drawing/2014/main" id="{49E0955B-B2EC-4FAF-B4D9-F71EEA33D115}"/>
                </a:ext>
              </a:extLst>
            </p:cNvPr>
            <p:cNvSpPr/>
            <p:nvPr/>
          </p:nvSpPr>
          <p:spPr>
            <a:xfrm>
              <a:off x="7550855" y="2118104"/>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ZoneTexte 24">
            <a:extLst>
              <a:ext uri="{FF2B5EF4-FFF2-40B4-BE49-F238E27FC236}">
                <a16:creationId xmlns:a16="http://schemas.microsoft.com/office/drawing/2014/main" id="{212CC9D4-DC76-4467-B32D-CF5E5B1B9E14}"/>
              </a:ext>
            </a:extLst>
          </p:cNvPr>
          <p:cNvSpPr txBox="1"/>
          <p:nvPr/>
        </p:nvSpPr>
        <p:spPr>
          <a:xfrm>
            <a:off x="9771714" y="1185623"/>
            <a:ext cx="2564937" cy="424731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1</a:t>
            </a:r>
            <a:r>
              <a:rPr kumimoji="0" lang="fr-FR" sz="1800" b="1" i="0" u="none" strike="noStrike" kern="1200" cap="none" spc="0" normalizeH="0" baseline="30000" noProof="0" dirty="0">
                <a:ln>
                  <a:noFill/>
                </a:ln>
                <a:solidFill>
                  <a:srgbClr val="FF0000"/>
                </a:solidFill>
                <a:effectLst/>
                <a:uLnTx/>
                <a:uFillTx/>
                <a:latin typeface="Calibri"/>
                <a:ea typeface="+mn-ea"/>
                <a:cs typeface="+mn-cs"/>
              </a:rPr>
              <a:t>ère</a:t>
            </a:r>
            <a:r>
              <a:rPr kumimoji="0" lang="fr-FR" sz="1800" b="1" i="0" u="none" strike="noStrike" kern="1200" cap="none" spc="0" normalizeH="0" baseline="0" noProof="0" dirty="0">
                <a:ln>
                  <a:noFill/>
                </a:ln>
                <a:solidFill>
                  <a:srgbClr val="FF0000"/>
                </a:solidFill>
                <a:effectLst/>
                <a:uLnTx/>
                <a:uFillTx/>
                <a:latin typeface="Calibri"/>
                <a:ea typeface="+mn-ea"/>
                <a:cs typeface="+mn-cs"/>
              </a:rPr>
              <a:t> temporalité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800" b="0" i="0" u="none" strike="noStrike" kern="1200" cap="none" spc="0" normalizeH="0" baseline="0" noProof="0" dirty="0">
                <a:ln>
                  <a:noFill/>
                </a:ln>
                <a:solidFill>
                  <a:prstClr val="black"/>
                </a:solidFill>
                <a:effectLst/>
                <a:uLnTx/>
                <a:uFillTx/>
                <a:latin typeface="Calibri"/>
                <a:ea typeface="+mn-ea"/>
                <a:cs typeface="+mn-cs"/>
              </a:rPr>
              <a:t>Puissances Petites &amp; élevées marquées par </a:t>
            </a:r>
            <a:r>
              <a:rPr kumimoji="0" lang="fr-FR" sz="1800" b="1" i="0" u="none" strike="noStrike" kern="1200" cap="none" spc="0" normalizeH="0" baseline="0" noProof="0" dirty="0">
                <a:ln>
                  <a:noFill/>
                </a:ln>
                <a:solidFill>
                  <a:prstClr val="black"/>
                </a:solidFill>
                <a:effectLst/>
                <a:uLnTx/>
                <a:uFillTx/>
                <a:latin typeface="Calibri"/>
                <a:ea typeface="+mn-ea"/>
                <a:cs typeface="+mn-cs"/>
              </a:rPr>
              <a:t>3 dates « signal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- 1</a:t>
            </a:r>
            <a:r>
              <a:rPr kumimoji="0" lang="fr-FR" sz="1800" b="0" i="0" u="none" strike="noStrike" kern="1200" cap="none" spc="0" normalizeH="0" baseline="30000" noProof="0" dirty="0">
                <a:ln>
                  <a:noFill/>
                </a:ln>
                <a:solidFill>
                  <a:srgbClr val="FF0000"/>
                </a:solidFill>
                <a:effectLst/>
                <a:uLnTx/>
                <a:uFillTx/>
                <a:latin typeface="Calibri"/>
                <a:ea typeface="+mn-ea"/>
                <a:cs typeface="+mn-cs"/>
              </a:rPr>
              <a:t>er</a:t>
            </a:r>
            <a:r>
              <a:rPr kumimoji="0" lang="fr-FR" sz="1800" b="0" i="0" u="none" strike="noStrike" kern="1200" cap="none" spc="0" normalizeH="0" baseline="0" noProof="0" dirty="0">
                <a:ln>
                  <a:noFill/>
                </a:ln>
                <a:solidFill>
                  <a:srgbClr val="FF0000"/>
                </a:solidFill>
                <a:effectLst/>
                <a:uLnTx/>
                <a:uFillTx/>
                <a:latin typeface="Calibri"/>
                <a:ea typeface="+mn-ea"/>
                <a:cs typeface="+mn-cs"/>
              </a:rPr>
              <a:t> janv.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- 1</a:t>
            </a:r>
            <a:r>
              <a:rPr kumimoji="0" lang="fr-FR" sz="1800" b="0" i="0" u="none" strike="noStrike" kern="1200" cap="none" spc="0" normalizeH="0" baseline="30000" noProof="0" dirty="0">
                <a:ln>
                  <a:noFill/>
                </a:ln>
                <a:solidFill>
                  <a:srgbClr val="FF0000"/>
                </a:solidFill>
                <a:effectLst/>
                <a:uLnTx/>
                <a:uFillTx/>
                <a:latin typeface="Calibri"/>
                <a:ea typeface="+mn-ea"/>
                <a:cs typeface="+mn-cs"/>
              </a:rPr>
              <a:t>er</a:t>
            </a:r>
            <a:r>
              <a:rPr kumimoji="0" lang="fr-FR" sz="1800" b="0" i="0" u="none" strike="noStrike" kern="1200" cap="none" spc="0" normalizeH="0" baseline="0" noProof="0" dirty="0">
                <a:ln>
                  <a:noFill/>
                </a:ln>
                <a:solidFill>
                  <a:srgbClr val="FF0000"/>
                </a:solidFill>
                <a:effectLst/>
                <a:uLnTx/>
                <a:uFillTx/>
                <a:latin typeface="Calibri"/>
                <a:ea typeface="+mn-ea"/>
                <a:cs typeface="+mn-cs"/>
              </a:rPr>
              <a:t> juil. 2020 </a:t>
            </a:r>
            <a:r>
              <a:rPr kumimoji="0" lang="fr-FR" sz="18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- 1</a:t>
            </a:r>
            <a:r>
              <a:rPr kumimoji="0" lang="fr-FR" sz="1800" b="0" i="0" u="none" strike="noStrike" kern="1200" cap="none" spc="0" normalizeH="0" baseline="30000" noProof="0" dirty="0">
                <a:ln>
                  <a:noFill/>
                </a:ln>
                <a:solidFill>
                  <a:srgbClr val="FF0000"/>
                </a:solidFill>
                <a:effectLst/>
                <a:uLnTx/>
                <a:uFillTx/>
                <a:latin typeface="Calibri"/>
                <a:ea typeface="+mn-ea"/>
                <a:cs typeface="+mn-cs"/>
              </a:rPr>
              <a:t>er</a:t>
            </a:r>
            <a:r>
              <a:rPr kumimoji="0" lang="fr-FR" sz="1800" b="0" i="0" u="none" strike="noStrike" kern="1200" cap="none" spc="0" normalizeH="0" baseline="0" noProof="0" dirty="0">
                <a:ln>
                  <a:noFill/>
                </a:ln>
                <a:solidFill>
                  <a:srgbClr val="FF0000"/>
                </a:solidFill>
                <a:effectLst/>
                <a:uLnTx/>
                <a:uFillTx/>
                <a:latin typeface="Calibri"/>
                <a:ea typeface="+mn-ea"/>
                <a:cs typeface="+mn-cs"/>
              </a:rPr>
              <a:t> janv.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FF339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C000"/>
                </a:solidFill>
                <a:effectLst/>
                <a:uLnTx/>
                <a:uFillTx/>
                <a:latin typeface="Calibri"/>
                <a:ea typeface="+mn-ea"/>
                <a:cs typeface="+mn-cs"/>
              </a:rPr>
              <a:t>2ème temporalité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800" b="0" i="0" u="none" strike="noStrike" kern="1200" cap="none" spc="0" normalizeH="0" baseline="0" noProof="0" dirty="0">
                <a:ln>
                  <a:noFill/>
                </a:ln>
                <a:solidFill>
                  <a:prstClr val="black"/>
                </a:solidFill>
                <a:effectLst/>
                <a:uLnTx/>
                <a:uFillTx/>
                <a:latin typeface="Calibri"/>
                <a:ea typeface="+mn-ea"/>
                <a:cs typeface="+mn-cs"/>
              </a:rPr>
              <a:t>puissances moyennes marquées par </a:t>
            </a:r>
            <a:r>
              <a:rPr kumimoji="0" lang="fr-FR" sz="1800" b="1" i="0" u="none" strike="noStrike" kern="1200" cap="none" spc="0" normalizeH="0" baseline="0" noProof="0" dirty="0">
                <a:ln>
                  <a:noFill/>
                </a:ln>
                <a:solidFill>
                  <a:prstClr val="black"/>
                </a:solidFill>
                <a:effectLst/>
                <a:uLnTx/>
                <a:uFillTx/>
                <a:latin typeface="Calibri"/>
                <a:ea typeface="+mn-ea"/>
                <a:cs typeface="+mn-cs"/>
              </a:rPr>
              <a:t>3 dates « signal »</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Calibri"/>
                <a:ea typeface="+mn-ea"/>
                <a:cs typeface="+mn-cs"/>
              </a:rPr>
              <a:t>- 1</a:t>
            </a:r>
            <a:r>
              <a:rPr kumimoji="0" lang="fr-FR" sz="1800" b="0" i="0" u="none" strike="noStrike" kern="1200" cap="none" spc="0" normalizeH="0" baseline="30000" noProof="0" dirty="0">
                <a:ln>
                  <a:noFill/>
                </a:ln>
                <a:solidFill>
                  <a:srgbClr val="FFC000"/>
                </a:solidFill>
                <a:effectLst/>
                <a:uLnTx/>
                <a:uFillTx/>
                <a:latin typeface="Calibri"/>
                <a:ea typeface="+mn-ea"/>
                <a:cs typeface="+mn-cs"/>
              </a:rPr>
              <a:t>er</a:t>
            </a:r>
            <a:r>
              <a:rPr kumimoji="0" lang="fr-FR" sz="1800" b="0" i="0" u="none" strike="noStrike" kern="1200" cap="none" spc="0" normalizeH="0" baseline="0" noProof="0" dirty="0">
                <a:ln>
                  <a:noFill/>
                </a:ln>
                <a:solidFill>
                  <a:srgbClr val="FFC000"/>
                </a:solidFill>
                <a:effectLst/>
                <a:uLnTx/>
                <a:uFillTx/>
                <a:latin typeface="Calibri"/>
                <a:ea typeface="+mn-ea"/>
                <a:cs typeface="+mn-cs"/>
              </a:rPr>
              <a:t> janv.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Calibri"/>
                <a:ea typeface="+mn-ea"/>
                <a:cs typeface="+mn-cs"/>
              </a:rPr>
              <a:t>- 1</a:t>
            </a:r>
            <a:r>
              <a:rPr kumimoji="0" lang="fr-FR" sz="1800" b="0" i="0" u="none" strike="noStrike" kern="1200" cap="none" spc="0" normalizeH="0" baseline="30000" noProof="0" dirty="0">
                <a:ln>
                  <a:noFill/>
                </a:ln>
                <a:solidFill>
                  <a:srgbClr val="FFC000"/>
                </a:solidFill>
                <a:effectLst/>
                <a:uLnTx/>
                <a:uFillTx/>
                <a:latin typeface="Calibri"/>
                <a:ea typeface="+mn-ea"/>
                <a:cs typeface="+mn-cs"/>
              </a:rPr>
              <a:t>er</a:t>
            </a:r>
            <a:r>
              <a:rPr kumimoji="0" lang="fr-FR" sz="1800" b="0" i="0" u="none" strike="noStrike" kern="1200" cap="none" spc="0" normalizeH="0" baseline="0" noProof="0" dirty="0">
                <a:ln>
                  <a:noFill/>
                </a:ln>
                <a:solidFill>
                  <a:srgbClr val="FFC000"/>
                </a:solidFill>
                <a:effectLst/>
                <a:uLnTx/>
                <a:uFillTx/>
                <a:latin typeface="Calibri"/>
                <a:ea typeface="+mn-ea"/>
                <a:cs typeface="+mn-cs"/>
              </a:rPr>
              <a:t> juil.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C000"/>
                </a:solidFill>
                <a:effectLst/>
                <a:uLnTx/>
                <a:uFillTx/>
                <a:latin typeface="Calibri"/>
                <a:ea typeface="+mn-ea"/>
                <a:cs typeface="+mn-cs"/>
              </a:rPr>
              <a:t>- 1</a:t>
            </a:r>
            <a:r>
              <a:rPr kumimoji="0" lang="fr-FR" sz="1800" b="0" i="0" u="none" strike="noStrike" kern="1200" cap="none" spc="0" normalizeH="0" baseline="30000" noProof="0" dirty="0">
                <a:ln>
                  <a:noFill/>
                </a:ln>
                <a:solidFill>
                  <a:srgbClr val="FFC000"/>
                </a:solidFill>
                <a:effectLst/>
                <a:uLnTx/>
                <a:uFillTx/>
                <a:latin typeface="Calibri"/>
                <a:ea typeface="+mn-ea"/>
                <a:cs typeface="+mn-cs"/>
              </a:rPr>
              <a:t>er</a:t>
            </a:r>
            <a:r>
              <a:rPr kumimoji="0" lang="fr-FR" sz="1800" b="0" i="0" u="none" strike="noStrike" kern="1200" cap="none" spc="0" normalizeH="0" baseline="0" noProof="0" dirty="0">
                <a:ln>
                  <a:noFill/>
                </a:ln>
                <a:solidFill>
                  <a:srgbClr val="FFC000"/>
                </a:solidFill>
                <a:effectLst/>
                <a:uLnTx/>
                <a:uFillTx/>
                <a:latin typeface="Calibri"/>
                <a:ea typeface="+mn-ea"/>
                <a:cs typeface="+mn-cs"/>
              </a:rPr>
              <a:t> janv. 2022 </a:t>
            </a:r>
          </a:p>
        </p:txBody>
      </p:sp>
      <p:sp>
        <p:nvSpPr>
          <p:cNvPr id="26" name="Rectangle : coins arrondis 25">
            <a:extLst>
              <a:ext uri="{FF2B5EF4-FFF2-40B4-BE49-F238E27FC236}">
                <a16:creationId xmlns:a16="http://schemas.microsoft.com/office/drawing/2014/main" id="{1B6805EA-84FE-43F4-B197-993E19553A91}"/>
              </a:ext>
            </a:extLst>
          </p:cNvPr>
          <p:cNvSpPr/>
          <p:nvPr/>
        </p:nvSpPr>
        <p:spPr>
          <a:xfrm>
            <a:off x="8436235" y="2905937"/>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 coins arrondis 26">
            <a:extLst>
              <a:ext uri="{FF2B5EF4-FFF2-40B4-BE49-F238E27FC236}">
                <a16:creationId xmlns:a16="http://schemas.microsoft.com/office/drawing/2014/main" id="{A7020B99-39D4-4FE5-8804-1FB9BA14FA6E}"/>
              </a:ext>
            </a:extLst>
          </p:cNvPr>
          <p:cNvSpPr/>
          <p:nvPr/>
        </p:nvSpPr>
        <p:spPr>
          <a:xfrm>
            <a:off x="7772400" y="3931406"/>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 coins arrondis 27">
            <a:extLst>
              <a:ext uri="{FF2B5EF4-FFF2-40B4-BE49-F238E27FC236}">
                <a16:creationId xmlns:a16="http://schemas.microsoft.com/office/drawing/2014/main" id="{A2DB8E5E-6E34-4BCC-85A0-C314CB69B552}"/>
              </a:ext>
            </a:extLst>
          </p:cNvPr>
          <p:cNvSpPr/>
          <p:nvPr/>
        </p:nvSpPr>
        <p:spPr>
          <a:xfrm>
            <a:off x="7800816" y="4424767"/>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 coins arrondis 28">
            <a:extLst>
              <a:ext uri="{FF2B5EF4-FFF2-40B4-BE49-F238E27FC236}">
                <a16:creationId xmlns:a16="http://schemas.microsoft.com/office/drawing/2014/main" id="{3B18FDCA-5D0C-485D-9FD4-D7159D859DB6}"/>
              </a:ext>
            </a:extLst>
          </p:cNvPr>
          <p:cNvSpPr/>
          <p:nvPr/>
        </p:nvSpPr>
        <p:spPr>
          <a:xfrm>
            <a:off x="7798236" y="2407403"/>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 coins arrondis 29">
            <a:extLst>
              <a:ext uri="{FF2B5EF4-FFF2-40B4-BE49-F238E27FC236}">
                <a16:creationId xmlns:a16="http://schemas.microsoft.com/office/drawing/2014/main" id="{2CE95181-A7A8-4A3E-887F-E5A71D7E6C05}"/>
              </a:ext>
            </a:extLst>
          </p:cNvPr>
          <p:cNvSpPr/>
          <p:nvPr/>
        </p:nvSpPr>
        <p:spPr>
          <a:xfrm>
            <a:off x="8433655" y="3476790"/>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07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64630-8CE8-4002-95F4-881212DA48A1}"/>
              </a:ext>
            </a:extLst>
          </p:cNvPr>
          <p:cNvSpPr>
            <a:spLocks noGrp="1"/>
          </p:cNvSpPr>
          <p:nvPr>
            <p:ph type="title"/>
          </p:nvPr>
        </p:nvSpPr>
        <p:spPr/>
        <p:txBody>
          <a:bodyPr/>
          <a:lstStyle/>
          <a:p>
            <a:r>
              <a:rPr lang="fr-FR" dirty="0"/>
              <a:t>Déroulement des interventions</a:t>
            </a:r>
          </a:p>
        </p:txBody>
      </p:sp>
      <p:sp>
        <p:nvSpPr>
          <p:cNvPr id="3" name="Espace réservé du texte 2">
            <a:extLst>
              <a:ext uri="{FF2B5EF4-FFF2-40B4-BE49-F238E27FC236}">
                <a16:creationId xmlns:a16="http://schemas.microsoft.com/office/drawing/2014/main" id="{BF647E50-88CB-4FA1-B42A-1D67BF636D5C}"/>
              </a:ext>
            </a:extLst>
          </p:cNvPr>
          <p:cNvSpPr>
            <a:spLocks noGrp="1"/>
          </p:cNvSpPr>
          <p:nvPr>
            <p:ph type="body" sz="quarter" idx="10"/>
          </p:nvPr>
        </p:nvSpPr>
        <p:spPr>
          <a:xfrm>
            <a:off x="1014548" y="1381145"/>
            <a:ext cx="10162903" cy="4095709"/>
          </a:xfrm>
        </p:spPr>
        <p:txBody>
          <a:bodyPr/>
          <a:lstStyle/>
          <a:p>
            <a:pPr marL="0" indent="0">
              <a:spcBef>
                <a:spcPts val="600"/>
              </a:spcBef>
              <a:buNone/>
            </a:pPr>
            <a:r>
              <a:rPr lang="fr-FR" sz="2000" b="1" dirty="0">
                <a:solidFill>
                  <a:schemeClr val="tx1"/>
                </a:solidFill>
              </a:rPr>
              <a:t>Accueil</a:t>
            </a:r>
          </a:p>
          <a:p>
            <a:pPr marL="0" indent="0">
              <a:spcBef>
                <a:spcPts val="600"/>
              </a:spcBef>
              <a:buNone/>
            </a:pPr>
            <a:r>
              <a:rPr lang="fr-FR" sz="2000" b="1" dirty="0">
                <a:solidFill>
                  <a:schemeClr val="tx1"/>
                </a:solidFill>
              </a:rPr>
              <a:t>Point technique – Richard Cleveland</a:t>
            </a:r>
          </a:p>
          <a:p>
            <a:pPr marL="0" indent="0">
              <a:spcBef>
                <a:spcPts val="600"/>
              </a:spcBef>
              <a:buNone/>
            </a:pPr>
            <a:r>
              <a:rPr lang="fr-FR" sz="2000" b="1" dirty="0">
                <a:solidFill>
                  <a:schemeClr val="tx1"/>
                </a:solidFill>
              </a:rPr>
              <a:t>Présentation du site et des statistiques – Julie Duval</a:t>
            </a:r>
          </a:p>
          <a:p>
            <a:pPr marL="0" indent="0">
              <a:spcBef>
                <a:spcPts val="600"/>
              </a:spcBef>
              <a:buNone/>
            </a:pPr>
            <a:r>
              <a:rPr lang="fr-FR" sz="2000" b="1" dirty="0">
                <a:solidFill>
                  <a:schemeClr val="tx1"/>
                </a:solidFill>
              </a:rPr>
              <a:t>Présentation du marché de l’occasion France – Stéphane Courant</a:t>
            </a:r>
          </a:p>
          <a:p>
            <a:pPr marL="0" indent="0">
              <a:spcBef>
                <a:spcPts val="600"/>
              </a:spcBef>
              <a:buNone/>
            </a:pPr>
            <a:r>
              <a:rPr lang="fr-FR" sz="2000" b="1" dirty="0">
                <a:solidFill>
                  <a:schemeClr val="tx1"/>
                </a:solidFill>
              </a:rPr>
              <a:t>Présentation du marché du neuf France – Lionel Couturier</a:t>
            </a:r>
          </a:p>
          <a:p>
            <a:pPr marL="0" indent="0">
              <a:spcBef>
                <a:spcPts val="600"/>
              </a:spcBef>
              <a:buNone/>
            </a:pPr>
            <a:r>
              <a:rPr lang="fr-FR" sz="2000" b="1" dirty="0">
                <a:solidFill>
                  <a:schemeClr val="tx1"/>
                </a:solidFill>
              </a:rPr>
              <a:t>Pause et photos</a:t>
            </a:r>
          </a:p>
          <a:p>
            <a:pPr marL="0" indent="0">
              <a:spcBef>
                <a:spcPts val="600"/>
              </a:spcBef>
              <a:buNone/>
            </a:pPr>
            <a:r>
              <a:rPr lang="fr-FR" sz="2000" b="1" dirty="0">
                <a:solidFill>
                  <a:schemeClr val="tx1"/>
                </a:solidFill>
              </a:rPr>
              <a:t>Présentation du marché neuf Europe – Rudolph </a:t>
            </a:r>
            <a:r>
              <a:rPr lang="fr-FR" sz="2000" b="1" dirty="0" err="1">
                <a:solidFill>
                  <a:schemeClr val="tx1"/>
                </a:solidFill>
              </a:rPr>
              <a:t>Ganzel</a:t>
            </a:r>
            <a:endParaRPr lang="fr-FR" sz="2000" b="1" dirty="0">
              <a:solidFill>
                <a:schemeClr val="tx1"/>
              </a:solidFill>
            </a:endParaRPr>
          </a:p>
          <a:p>
            <a:pPr marL="0" indent="0">
              <a:spcBef>
                <a:spcPts val="600"/>
              </a:spcBef>
              <a:buNone/>
            </a:pPr>
            <a:r>
              <a:rPr lang="fr-FR" sz="2000" b="1" dirty="0">
                <a:solidFill>
                  <a:schemeClr val="tx1"/>
                </a:solidFill>
              </a:rPr>
              <a:t>Présentation du marché neuf monde – Patrick Gatignol</a:t>
            </a:r>
          </a:p>
          <a:p>
            <a:pPr marL="0" indent="0">
              <a:spcBef>
                <a:spcPts val="600"/>
              </a:spcBef>
              <a:buNone/>
            </a:pPr>
            <a:r>
              <a:rPr lang="fr-FR" sz="2000" b="1" dirty="0">
                <a:solidFill>
                  <a:schemeClr val="tx1"/>
                </a:solidFill>
              </a:rPr>
              <a:t>Point assurance – Jean-Paul </a:t>
            </a:r>
            <a:r>
              <a:rPr lang="fr-FR" sz="2000" b="1" dirty="0" err="1">
                <a:solidFill>
                  <a:schemeClr val="tx1"/>
                </a:solidFill>
              </a:rPr>
              <a:t>Chauffour</a:t>
            </a:r>
            <a:endParaRPr lang="fr-FR" sz="2000" b="1" dirty="0">
              <a:solidFill>
                <a:schemeClr val="tx1"/>
              </a:solidFill>
            </a:endParaRPr>
          </a:p>
          <a:p>
            <a:pPr marL="0" indent="0">
              <a:spcBef>
                <a:spcPts val="600"/>
              </a:spcBef>
              <a:buNone/>
            </a:pPr>
            <a:r>
              <a:rPr lang="fr-FR" sz="2000" b="1" dirty="0">
                <a:solidFill>
                  <a:schemeClr val="tx1"/>
                </a:solidFill>
              </a:rPr>
              <a:t>Remise des prix et jeu </a:t>
            </a:r>
          </a:p>
          <a:p>
            <a:pPr marL="0" indent="0">
              <a:spcBef>
                <a:spcPts val="0"/>
              </a:spcBef>
              <a:buNone/>
            </a:pPr>
            <a:endParaRPr lang="fr-FR" b="1" dirty="0">
              <a:solidFill>
                <a:schemeClr val="tx1"/>
              </a:solidFill>
            </a:endParaRPr>
          </a:p>
        </p:txBody>
      </p:sp>
    </p:spTree>
    <p:extLst>
      <p:ext uri="{BB962C8B-B14F-4D97-AF65-F5344CB8AC3E}">
        <p14:creationId xmlns:p14="http://schemas.microsoft.com/office/powerpoint/2010/main" val="164782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a:extLst>
              <a:ext uri="{FF2B5EF4-FFF2-40B4-BE49-F238E27FC236}">
                <a16:creationId xmlns:a16="http://schemas.microsoft.com/office/drawing/2014/main" id="{4D434C0D-B5F8-4E39-9F47-88D99626478C}"/>
              </a:ext>
            </a:extLst>
          </p:cNvPr>
          <p:cNvPicPr>
            <a:picLocks noChangeAspect="1"/>
          </p:cNvPicPr>
          <p:nvPr/>
        </p:nvPicPr>
        <p:blipFill rotWithShape="1">
          <a:blip r:embed="rId3"/>
          <a:srcRect l="10878" t="23859" r="81830" b="16447"/>
          <a:stretch/>
        </p:blipFill>
        <p:spPr>
          <a:xfrm>
            <a:off x="532254" y="1051829"/>
            <a:ext cx="1232891" cy="4891771"/>
          </a:xfrm>
          <a:prstGeom prst="rect">
            <a:avLst/>
          </a:prstGeom>
        </p:spPr>
      </p:pic>
      <p:sp>
        <p:nvSpPr>
          <p:cNvPr id="13314" name="Titre 1"/>
          <p:cNvSpPr>
            <a:spLocks noGrp="1"/>
          </p:cNvSpPr>
          <p:nvPr>
            <p:ph type="title"/>
          </p:nvPr>
        </p:nvSpPr>
        <p:spPr bwMode="auto">
          <a:xfrm>
            <a:off x="413000" y="277471"/>
            <a:ext cx="11778999" cy="10675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fr-FR" altLang="fr-FR" sz="2400" b="1" dirty="0">
                <a:solidFill>
                  <a:srgbClr val="0067B8"/>
                </a:solidFill>
              </a:rPr>
              <a:t>Calendrier des nouvelles motorisations - focus sur les chariots</a:t>
            </a:r>
            <a:br>
              <a:rPr lang="fr-FR" altLang="fr-FR" sz="2600" b="1" dirty="0">
                <a:solidFill>
                  <a:srgbClr val="0067B8"/>
                </a:solidFill>
              </a:rPr>
            </a:br>
            <a:r>
              <a:rPr lang="fr-FR" sz="2200" b="1" dirty="0">
                <a:solidFill>
                  <a:srgbClr val="FF33CC"/>
                </a:solidFill>
              </a:rPr>
              <a:t>3 dates « signal » annonçant l’extinction de la génération précédente à la phase V</a:t>
            </a:r>
            <a:endParaRPr lang="fr-FR" altLang="fr-FR" sz="2600" b="1" dirty="0">
              <a:solidFill>
                <a:srgbClr val="0067B8"/>
              </a:solidFill>
            </a:endParaRPr>
          </a:p>
        </p:txBody>
      </p:sp>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Emissions de polluants,</a:t>
            </a:r>
            <a:r>
              <a:rPr kumimoji="0" 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10 octobre</a:t>
            </a: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2" name="Image 1">
            <a:extLst>
              <a:ext uri="{FF2B5EF4-FFF2-40B4-BE49-F238E27FC236}">
                <a16:creationId xmlns:a16="http://schemas.microsoft.com/office/drawing/2014/main" id="{FB781383-B1DA-445C-882A-2052565EC15F}"/>
              </a:ext>
            </a:extLst>
          </p:cNvPr>
          <p:cNvPicPr>
            <a:picLocks noChangeAspect="1"/>
          </p:cNvPicPr>
          <p:nvPr/>
        </p:nvPicPr>
        <p:blipFill rotWithShape="1">
          <a:blip r:embed="rId3"/>
          <a:srcRect l="42589" t="23859" r="34731" b="16447"/>
          <a:stretch/>
        </p:blipFill>
        <p:spPr>
          <a:xfrm>
            <a:off x="2531542" y="1051829"/>
            <a:ext cx="3801447" cy="4891771"/>
          </a:xfrm>
          <a:prstGeom prst="rect">
            <a:avLst/>
          </a:prstGeom>
        </p:spPr>
      </p:pic>
      <p:sp>
        <p:nvSpPr>
          <p:cNvPr id="3" name="Rectangle : coins arrondis 2">
            <a:extLst>
              <a:ext uri="{FF2B5EF4-FFF2-40B4-BE49-F238E27FC236}">
                <a16:creationId xmlns:a16="http://schemas.microsoft.com/office/drawing/2014/main" id="{26644E00-6D02-42FE-966E-E553D47DF9D7}"/>
              </a:ext>
            </a:extLst>
          </p:cNvPr>
          <p:cNvSpPr/>
          <p:nvPr/>
        </p:nvSpPr>
        <p:spPr>
          <a:xfrm>
            <a:off x="564912" y="4200041"/>
            <a:ext cx="1232891" cy="476890"/>
          </a:xfrm>
          <a:prstGeom prst="rect">
            <a:avLst/>
          </a:prstGeom>
          <a:gradFill flip="none" rotWithShape="1">
            <a:gsLst>
              <a:gs pos="79000">
                <a:srgbClr val="FF0000"/>
              </a:gs>
              <a:gs pos="22000">
                <a:schemeClr val="accent1">
                  <a:tint val="66000"/>
                  <a:satMod val="160000"/>
                  <a:alpha val="0"/>
                </a:schemeClr>
              </a:gs>
              <a:gs pos="53000">
                <a:schemeClr val="accent1">
                  <a:tint val="44500"/>
                  <a:satMod val="160000"/>
                </a:schemeClr>
              </a:gs>
              <a:gs pos="5500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 coins arrondis 8">
            <a:extLst>
              <a:ext uri="{FF2B5EF4-FFF2-40B4-BE49-F238E27FC236}">
                <a16:creationId xmlns:a16="http://schemas.microsoft.com/office/drawing/2014/main" id="{2F2EF966-36E1-4D3E-8955-8BCEF53E1DE3}"/>
              </a:ext>
            </a:extLst>
          </p:cNvPr>
          <p:cNvSpPr/>
          <p:nvPr/>
        </p:nvSpPr>
        <p:spPr>
          <a:xfrm>
            <a:off x="4009046" y="4200041"/>
            <a:ext cx="247973" cy="476890"/>
          </a:xfrm>
          <a:prstGeom prst="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 coins arrondis 9">
            <a:extLst>
              <a:ext uri="{FF2B5EF4-FFF2-40B4-BE49-F238E27FC236}">
                <a16:creationId xmlns:a16="http://schemas.microsoft.com/office/drawing/2014/main" id="{9A088B82-5A8C-469A-916E-5A30E99150D8}"/>
              </a:ext>
            </a:extLst>
          </p:cNvPr>
          <p:cNvSpPr/>
          <p:nvPr/>
        </p:nvSpPr>
        <p:spPr>
          <a:xfrm>
            <a:off x="3074575" y="4200041"/>
            <a:ext cx="247973" cy="476890"/>
          </a:xfrm>
          <a:prstGeom prst="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 coins arrondis 10">
            <a:extLst>
              <a:ext uri="{FF2B5EF4-FFF2-40B4-BE49-F238E27FC236}">
                <a16:creationId xmlns:a16="http://schemas.microsoft.com/office/drawing/2014/main" id="{CCA7608C-C4D7-4578-A71A-287ABC1C49AB}"/>
              </a:ext>
            </a:extLst>
          </p:cNvPr>
          <p:cNvSpPr/>
          <p:nvPr/>
        </p:nvSpPr>
        <p:spPr>
          <a:xfrm>
            <a:off x="550325" y="3203309"/>
            <a:ext cx="1232891" cy="476890"/>
          </a:xfrm>
          <a:prstGeom prst="rect">
            <a:avLst/>
          </a:prstGeom>
          <a:gradFill flip="none" rotWithShape="1">
            <a:gsLst>
              <a:gs pos="79000">
                <a:srgbClr val="FFC000"/>
              </a:gs>
              <a:gs pos="22000">
                <a:schemeClr val="accent1">
                  <a:tint val="66000"/>
                  <a:satMod val="160000"/>
                  <a:alpha val="0"/>
                </a:schemeClr>
              </a:gs>
              <a:gs pos="53000">
                <a:schemeClr val="accent1">
                  <a:tint val="44500"/>
                  <a:satMod val="160000"/>
                </a:schemeClr>
              </a:gs>
              <a:gs pos="55000">
                <a:srgbClr val="FFC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 coins arrondis 11">
            <a:extLst>
              <a:ext uri="{FF2B5EF4-FFF2-40B4-BE49-F238E27FC236}">
                <a16:creationId xmlns:a16="http://schemas.microsoft.com/office/drawing/2014/main" id="{D4A5E876-1F43-4ED8-8FB2-ACBE78BB6876}"/>
              </a:ext>
            </a:extLst>
          </p:cNvPr>
          <p:cNvSpPr/>
          <p:nvPr/>
        </p:nvSpPr>
        <p:spPr>
          <a:xfrm>
            <a:off x="4657383" y="3221072"/>
            <a:ext cx="247973" cy="476890"/>
          </a:xfrm>
          <a:prstGeom prst="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 coins arrondis 12">
            <a:extLst>
              <a:ext uri="{FF2B5EF4-FFF2-40B4-BE49-F238E27FC236}">
                <a16:creationId xmlns:a16="http://schemas.microsoft.com/office/drawing/2014/main" id="{0D79DC2C-539C-4EE6-B8F7-318E2D471C36}"/>
              </a:ext>
            </a:extLst>
          </p:cNvPr>
          <p:cNvSpPr/>
          <p:nvPr/>
        </p:nvSpPr>
        <p:spPr>
          <a:xfrm>
            <a:off x="3707414" y="3221072"/>
            <a:ext cx="247973" cy="476890"/>
          </a:xfrm>
          <a:prstGeom prst="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 coins arrondis 13">
            <a:extLst>
              <a:ext uri="{FF2B5EF4-FFF2-40B4-BE49-F238E27FC236}">
                <a16:creationId xmlns:a16="http://schemas.microsoft.com/office/drawing/2014/main" id="{DD583B80-3889-400F-9145-1D68769038D9}"/>
              </a:ext>
            </a:extLst>
          </p:cNvPr>
          <p:cNvSpPr/>
          <p:nvPr/>
        </p:nvSpPr>
        <p:spPr>
          <a:xfrm>
            <a:off x="563242" y="2658284"/>
            <a:ext cx="1232891" cy="476890"/>
          </a:xfrm>
          <a:prstGeom prst="rect">
            <a:avLst/>
          </a:prstGeom>
          <a:gradFill flip="none" rotWithShape="1">
            <a:gsLst>
              <a:gs pos="79000">
                <a:srgbClr val="FFC000"/>
              </a:gs>
              <a:gs pos="22000">
                <a:schemeClr val="accent1">
                  <a:tint val="66000"/>
                  <a:satMod val="160000"/>
                  <a:alpha val="0"/>
                </a:schemeClr>
              </a:gs>
              <a:gs pos="53000">
                <a:schemeClr val="accent1">
                  <a:tint val="44500"/>
                  <a:satMod val="160000"/>
                </a:schemeClr>
              </a:gs>
              <a:gs pos="55000">
                <a:srgbClr val="FFC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 coins arrondis 14">
            <a:extLst>
              <a:ext uri="{FF2B5EF4-FFF2-40B4-BE49-F238E27FC236}">
                <a16:creationId xmlns:a16="http://schemas.microsoft.com/office/drawing/2014/main" id="{3D307D80-A67E-4E2C-A1CB-90214E1431FF}"/>
              </a:ext>
            </a:extLst>
          </p:cNvPr>
          <p:cNvSpPr/>
          <p:nvPr/>
        </p:nvSpPr>
        <p:spPr>
          <a:xfrm>
            <a:off x="4654802" y="2676047"/>
            <a:ext cx="247973" cy="476890"/>
          </a:xfrm>
          <a:prstGeom prst="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 coins arrondis 15">
            <a:extLst>
              <a:ext uri="{FF2B5EF4-FFF2-40B4-BE49-F238E27FC236}">
                <a16:creationId xmlns:a16="http://schemas.microsoft.com/office/drawing/2014/main" id="{809B6E5B-BAE3-46FB-9DC7-21064D58F81B}"/>
              </a:ext>
            </a:extLst>
          </p:cNvPr>
          <p:cNvSpPr/>
          <p:nvPr/>
        </p:nvSpPr>
        <p:spPr>
          <a:xfrm>
            <a:off x="3704833" y="2676047"/>
            <a:ext cx="247973" cy="476890"/>
          </a:xfrm>
          <a:prstGeom prst="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 coins arrondis 16">
            <a:extLst>
              <a:ext uri="{FF2B5EF4-FFF2-40B4-BE49-F238E27FC236}">
                <a16:creationId xmlns:a16="http://schemas.microsoft.com/office/drawing/2014/main" id="{1B74EF37-5A88-4661-8F45-EE80A2E3A90E}"/>
              </a:ext>
            </a:extLst>
          </p:cNvPr>
          <p:cNvSpPr/>
          <p:nvPr/>
        </p:nvSpPr>
        <p:spPr>
          <a:xfrm>
            <a:off x="562331" y="3763508"/>
            <a:ext cx="1232891" cy="476890"/>
          </a:xfrm>
          <a:prstGeom prst="rect">
            <a:avLst/>
          </a:prstGeom>
          <a:gradFill flip="none" rotWithShape="1">
            <a:gsLst>
              <a:gs pos="79000">
                <a:srgbClr val="FF0000"/>
              </a:gs>
              <a:gs pos="22000">
                <a:schemeClr val="accent1">
                  <a:tint val="66000"/>
                  <a:satMod val="160000"/>
                  <a:alpha val="0"/>
                </a:schemeClr>
              </a:gs>
              <a:gs pos="53000">
                <a:schemeClr val="accent1">
                  <a:tint val="44500"/>
                  <a:satMod val="160000"/>
                </a:schemeClr>
              </a:gs>
              <a:gs pos="5500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 coins arrondis 17">
            <a:extLst>
              <a:ext uri="{FF2B5EF4-FFF2-40B4-BE49-F238E27FC236}">
                <a16:creationId xmlns:a16="http://schemas.microsoft.com/office/drawing/2014/main" id="{0662185F-90AA-4C58-B630-C3235435FB38}"/>
              </a:ext>
            </a:extLst>
          </p:cNvPr>
          <p:cNvSpPr/>
          <p:nvPr/>
        </p:nvSpPr>
        <p:spPr>
          <a:xfrm>
            <a:off x="4006465" y="3763508"/>
            <a:ext cx="247973" cy="476890"/>
          </a:xfrm>
          <a:prstGeom prst="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 coins arrondis 18">
            <a:extLst>
              <a:ext uri="{FF2B5EF4-FFF2-40B4-BE49-F238E27FC236}">
                <a16:creationId xmlns:a16="http://schemas.microsoft.com/office/drawing/2014/main" id="{334CA176-46CA-4E05-81AB-8858B15B1E4C}"/>
              </a:ext>
            </a:extLst>
          </p:cNvPr>
          <p:cNvSpPr/>
          <p:nvPr/>
        </p:nvSpPr>
        <p:spPr>
          <a:xfrm>
            <a:off x="3087492" y="3763508"/>
            <a:ext cx="247973" cy="476890"/>
          </a:xfrm>
          <a:prstGeom prst="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 coins arrondis 20">
            <a:extLst>
              <a:ext uri="{FF2B5EF4-FFF2-40B4-BE49-F238E27FC236}">
                <a16:creationId xmlns:a16="http://schemas.microsoft.com/office/drawing/2014/main" id="{2C528C2E-ADF4-4CC4-933B-E7B1EA9B9750}"/>
              </a:ext>
            </a:extLst>
          </p:cNvPr>
          <p:cNvSpPr/>
          <p:nvPr/>
        </p:nvSpPr>
        <p:spPr>
          <a:xfrm>
            <a:off x="575249" y="2118104"/>
            <a:ext cx="1232891" cy="476890"/>
          </a:xfrm>
          <a:prstGeom prst="rect">
            <a:avLst/>
          </a:prstGeom>
          <a:gradFill flip="none" rotWithShape="1">
            <a:gsLst>
              <a:gs pos="79000">
                <a:srgbClr val="FF0000"/>
              </a:gs>
              <a:gs pos="22000">
                <a:schemeClr val="accent1">
                  <a:tint val="66000"/>
                  <a:satMod val="160000"/>
                  <a:alpha val="0"/>
                </a:schemeClr>
              </a:gs>
              <a:gs pos="53000">
                <a:schemeClr val="accent1">
                  <a:tint val="44500"/>
                  <a:satMod val="160000"/>
                </a:schemeClr>
              </a:gs>
              <a:gs pos="55000">
                <a:srgbClr val="FF00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 coins arrondis 21">
            <a:extLst>
              <a:ext uri="{FF2B5EF4-FFF2-40B4-BE49-F238E27FC236}">
                <a16:creationId xmlns:a16="http://schemas.microsoft.com/office/drawing/2014/main" id="{4318A3D3-854A-4AB7-8820-3398300BCA8C}"/>
              </a:ext>
            </a:extLst>
          </p:cNvPr>
          <p:cNvSpPr/>
          <p:nvPr/>
        </p:nvSpPr>
        <p:spPr>
          <a:xfrm>
            <a:off x="4019383" y="2118104"/>
            <a:ext cx="247973" cy="476890"/>
          </a:xfrm>
          <a:prstGeom prst="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 coins arrondis 22">
            <a:extLst>
              <a:ext uri="{FF2B5EF4-FFF2-40B4-BE49-F238E27FC236}">
                <a16:creationId xmlns:a16="http://schemas.microsoft.com/office/drawing/2014/main" id="{49E0955B-B2EC-4FAF-B4D9-F71EEA33D115}"/>
              </a:ext>
            </a:extLst>
          </p:cNvPr>
          <p:cNvSpPr/>
          <p:nvPr/>
        </p:nvSpPr>
        <p:spPr>
          <a:xfrm>
            <a:off x="3100410" y="2118104"/>
            <a:ext cx="247973" cy="476890"/>
          </a:xfrm>
          <a:prstGeom prst="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oneTexte 24">
            <a:extLst>
              <a:ext uri="{FF2B5EF4-FFF2-40B4-BE49-F238E27FC236}">
                <a16:creationId xmlns:a16="http://schemas.microsoft.com/office/drawing/2014/main" id="{212CC9D4-DC76-4467-B32D-CF5E5B1B9E14}"/>
              </a:ext>
            </a:extLst>
          </p:cNvPr>
          <p:cNvSpPr txBox="1"/>
          <p:nvPr/>
        </p:nvSpPr>
        <p:spPr>
          <a:xfrm>
            <a:off x="6876718" y="1219489"/>
            <a:ext cx="5081443" cy="523220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3399"/>
                </a:solidFill>
                <a:effectLst/>
                <a:uLnTx/>
                <a:uFillTx/>
                <a:latin typeface="Calibri"/>
                <a:ea typeface="+mn-ea"/>
                <a:cs typeface="+mn-cs"/>
              </a:rPr>
              <a:t>1</a:t>
            </a:r>
            <a:r>
              <a:rPr kumimoji="0" lang="fr-FR" sz="2200" b="1" i="0" u="none" strike="noStrike" kern="1200" cap="none" spc="0" normalizeH="0" baseline="30000" noProof="0" dirty="0">
                <a:ln>
                  <a:noFill/>
                </a:ln>
                <a:solidFill>
                  <a:srgbClr val="FF3399"/>
                </a:solidFill>
                <a:effectLst/>
                <a:uLnTx/>
                <a:uFillTx/>
                <a:latin typeface="Calibri"/>
                <a:ea typeface="+mn-ea"/>
                <a:cs typeface="+mn-cs"/>
              </a:rPr>
              <a:t>ère</a:t>
            </a:r>
            <a:r>
              <a:rPr kumimoji="0" lang="fr-FR" sz="2200" b="1" i="0" u="none" strike="noStrike" kern="1200" cap="none" spc="0" normalizeH="0" baseline="0" noProof="0" dirty="0">
                <a:ln>
                  <a:noFill/>
                </a:ln>
                <a:solidFill>
                  <a:srgbClr val="FF3399"/>
                </a:solidFill>
                <a:effectLst/>
                <a:uLnTx/>
                <a:uFillTx/>
                <a:latin typeface="Calibri"/>
                <a:ea typeface="+mn-ea"/>
                <a:cs typeface="+mn-cs"/>
              </a:rPr>
              <a:t> date «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ARRET DE LA FABRICATION DE MOTEURS </a:t>
            </a:r>
            <a:r>
              <a:rPr kumimoji="0" lang="fr-FR" sz="2000" b="0" i="0" u="none" strike="noStrike" kern="1200" cap="none" spc="0" normalizeH="0" baseline="0" noProof="0" dirty="0">
                <a:ln>
                  <a:noFill/>
                </a:ln>
                <a:solidFill>
                  <a:prstClr val="black"/>
                </a:solidFill>
                <a:effectLst/>
                <a:uLnTx/>
                <a:uFillTx/>
                <a:latin typeface="Calibri"/>
                <a:ea typeface="+mn-ea"/>
                <a:cs typeface="+mn-cs"/>
              </a:rPr>
              <a:t>de la phase antérieure à la phase 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3399"/>
                </a:solidFill>
                <a:effectLst/>
                <a:uLnTx/>
                <a:uFillTx/>
                <a:latin typeface="Calibri"/>
                <a:ea typeface="+mn-ea"/>
                <a:cs typeface="+mn-cs"/>
              </a:rPr>
              <a:t>2</a:t>
            </a:r>
            <a:r>
              <a:rPr kumimoji="0" lang="fr-FR" sz="2200" b="1" i="0" u="none" strike="noStrike" kern="1200" cap="none" spc="0" normalizeH="0" baseline="30000" noProof="0" dirty="0">
                <a:ln>
                  <a:noFill/>
                </a:ln>
                <a:solidFill>
                  <a:srgbClr val="FF3399"/>
                </a:solidFill>
                <a:effectLst/>
                <a:uLnTx/>
                <a:uFillTx/>
                <a:latin typeface="Calibri"/>
                <a:ea typeface="+mn-ea"/>
                <a:cs typeface="+mn-cs"/>
              </a:rPr>
              <a:t>nde</a:t>
            </a:r>
            <a:r>
              <a:rPr kumimoji="0" lang="fr-FR" sz="2200" b="1" i="0" u="none" strike="noStrike" kern="1200" cap="none" spc="0" normalizeH="0" baseline="0" noProof="0" dirty="0">
                <a:ln>
                  <a:noFill/>
                </a:ln>
                <a:solidFill>
                  <a:srgbClr val="FF3399"/>
                </a:solidFill>
                <a:effectLst/>
                <a:uLnTx/>
                <a:uFillTx/>
                <a:latin typeface="Calibri"/>
                <a:ea typeface="+mn-ea"/>
                <a:cs typeface="+mn-cs"/>
              </a:rPr>
              <a:t> date «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❷  ARRET DE LA FABRICATION DE MACHINES </a:t>
            </a:r>
            <a:r>
              <a:rPr kumimoji="0" lang="fr-FR" sz="1800" b="0" i="0" u="none" strike="noStrike" kern="1200" cap="none" spc="0" normalizeH="0" baseline="0" noProof="0" dirty="0">
                <a:ln>
                  <a:noFill/>
                </a:ln>
                <a:solidFill>
                  <a:prstClr val="black"/>
                </a:solidFill>
                <a:effectLst/>
                <a:uLnTx/>
                <a:uFillTx/>
                <a:latin typeface="Calibri"/>
                <a:ea typeface="+mn-ea"/>
                <a:cs typeface="+mn-cs"/>
              </a:rPr>
              <a:t>équipées de moteurs de la phase antérieure à la phase 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3399"/>
                </a:solidFill>
                <a:effectLst/>
                <a:uLnTx/>
                <a:uFillTx/>
                <a:latin typeface="Calibri"/>
                <a:ea typeface="+mn-ea"/>
                <a:cs typeface="+mn-cs"/>
              </a:rPr>
              <a:t>3</a:t>
            </a:r>
            <a:r>
              <a:rPr kumimoji="0" lang="fr-FR" sz="2200" b="1" i="0" u="none" strike="noStrike" kern="1200" cap="none" spc="0" normalizeH="0" baseline="30000" noProof="0" dirty="0">
                <a:ln>
                  <a:noFill/>
                </a:ln>
                <a:solidFill>
                  <a:srgbClr val="FF3399"/>
                </a:solidFill>
                <a:effectLst/>
                <a:uLnTx/>
                <a:uFillTx/>
                <a:latin typeface="Calibri"/>
                <a:ea typeface="+mn-ea"/>
                <a:cs typeface="+mn-cs"/>
              </a:rPr>
              <a:t>ème</a:t>
            </a:r>
            <a:r>
              <a:rPr kumimoji="0" lang="fr-FR" sz="2200" b="1" i="0" u="none" strike="noStrike" kern="1200" cap="none" spc="0" normalizeH="0" baseline="0" noProof="0" dirty="0">
                <a:ln>
                  <a:noFill/>
                </a:ln>
                <a:solidFill>
                  <a:srgbClr val="FF3399"/>
                </a:solidFill>
                <a:effectLst/>
                <a:uLnTx/>
                <a:uFillTx/>
                <a:latin typeface="Calibri"/>
                <a:ea typeface="+mn-ea"/>
                <a:cs typeface="+mn-cs"/>
              </a:rPr>
              <a:t> date «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FF339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a:ea typeface="+mn-ea"/>
                <a:cs typeface="+mn-cs"/>
              </a:rPr>
              <a:t>❸  </a:t>
            </a:r>
            <a:r>
              <a:rPr kumimoji="0" lang="fr-FR" sz="1800" b="1" i="0" u="none" strike="noStrike" kern="1200" cap="none" spc="0" normalizeH="0" baseline="0" noProof="0" dirty="0">
                <a:ln>
                  <a:noFill/>
                </a:ln>
                <a:solidFill>
                  <a:srgbClr val="FF0000"/>
                </a:solidFill>
                <a:effectLst/>
                <a:uLnTx/>
                <a:uFillTx/>
                <a:latin typeface="Calibri"/>
                <a:ea typeface="+mn-ea"/>
                <a:cs typeface="+mn-cs"/>
              </a:rPr>
              <a:t>FIN DE LA MISE SUR LE MARCHE DE MACHINES </a:t>
            </a:r>
            <a:r>
              <a:rPr kumimoji="0" lang="fr-FR" sz="1800" b="0" i="0" u="none" strike="noStrike" kern="1200" cap="none" spc="0" normalizeH="0" baseline="0" noProof="0" dirty="0">
                <a:ln>
                  <a:noFill/>
                </a:ln>
                <a:solidFill>
                  <a:srgbClr val="FF0000"/>
                </a:solidFill>
                <a:effectLst/>
                <a:uLnTx/>
                <a:uFillTx/>
                <a:latin typeface="Calibri"/>
                <a:ea typeface="+mn-ea"/>
                <a:cs typeface="+mn-cs"/>
              </a:rPr>
              <a:t>équipées de moteurs de la phase antérieure à la phase 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26" name="Rectangle : coins arrondis 25">
            <a:extLst>
              <a:ext uri="{FF2B5EF4-FFF2-40B4-BE49-F238E27FC236}">
                <a16:creationId xmlns:a16="http://schemas.microsoft.com/office/drawing/2014/main" id="{1B6805EA-84FE-43F4-B197-993E19553A91}"/>
              </a:ext>
            </a:extLst>
          </p:cNvPr>
          <p:cNvSpPr/>
          <p:nvPr/>
        </p:nvSpPr>
        <p:spPr>
          <a:xfrm>
            <a:off x="5024177" y="2905937"/>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 coins arrondis 26">
            <a:extLst>
              <a:ext uri="{FF2B5EF4-FFF2-40B4-BE49-F238E27FC236}">
                <a16:creationId xmlns:a16="http://schemas.microsoft.com/office/drawing/2014/main" id="{A7020B99-39D4-4FE5-8804-1FB9BA14FA6E}"/>
              </a:ext>
            </a:extLst>
          </p:cNvPr>
          <p:cNvSpPr/>
          <p:nvPr/>
        </p:nvSpPr>
        <p:spPr>
          <a:xfrm>
            <a:off x="4360342" y="3931406"/>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 coins arrondis 27">
            <a:extLst>
              <a:ext uri="{FF2B5EF4-FFF2-40B4-BE49-F238E27FC236}">
                <a16:creationId xmlns:a16="http://schemas.microsoft.com/office/drawing/2014/main" id="{A2DB8E5E-6E34-4BCC-85A0-C314CB69B552}"/>
              </a:ext>
            </a:extLst>
          </p:cNvPr>
          <p:cNvSpPr/>
          <p:nvPr/>
        </p:nvSpPr>
        <p:spPr>
          <a:xfrm>
            <a:off x="4388758" y="4424767"/>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 coins arrondis 28">
            <a:extLst>
              <a:ext uri="{FF2B5EF4-FFF2-40B4-BE49-F238E27FC236}">
                <a16:creationId xmlns:a16="http://schemas.microsoft.com/office/drawing/2014/main" id="{3B18FDCA-5D0C-485D-9FD4-D7159D859DB6}"/>
              </a:ext>
            </a:extLst>
          </p:cNvPr>
          <p:cNvSpPr/>
          <p:nvPr/>
        </p:nvSpPr>
        <p:spPr>
          <a:xfrm>
            <a:off x="4386178" y="2407403"/>
            <a:ext cx="247973" cy="476890"/>
          </a:xfrm>
          <a:prstGeom prst="roundRect">
            <a:avLst/>
          </a:prstGeom>
          <a:gradFill flip="none" rotWithShape="1">
            <a:gsLst>
              <a:gs pos="7000">
                <a:srgbClr val="FF0000"/>
              </a:gs>
              <a:gs pos="64000">
                <a:schemeClr val="accent1">
                  <a:tint val="66000"/>
                  <a:satMod val="160000"/>
                  <a:alpha val="0"/>
                </a:schemeClr>
              </a:gs>
              <a:gs pos="96000">
                <a:srgbClr val="C2D1ED">
                  <a:alpha val="0"/>
                </a:srgbClr>
              </a:gs>
              <a:gs pos="11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 coins arrondis 29">
            <a:extLst>
              <a:ext uri="{FF2B5EF4-FFF2-40B4-BE49-F238E27FC236}">
                <a16:creationId xmlns:a16="http://schemas.microsoft.com/office/drawing/2014/main" id="{2CE95181-A7A8-4A3E-887F-E5A71D7E6C05}"/>
              </a:ext>
            </a:extLst>
          </p:cNvPr>
          <p:cNvSpPr/>
          <p:nvPr/>
        </p:nvSpPr>
        <p:spPr>
          <a:xfrm>
            <a:off x="5021597" y="3476790"/>
            <a:ext cx="247973" cy="476890"/>
          </a:xfrm>
          <a:prstGeom prst="roundRect">
            <a:avLst/>
          </a:prstGeom>
          <a:gradFill flip="none" rotWithShape="1">
            <a:gsLst>
              <a:gs pos="7000">
                <a:srgbClr val="FFC000"/>
              </a:gs>
              <a:gs pos="64000">
                <a:schemeClr val="accent1">
                  <a:tint val="66000"/>
                  <a:satMod val="160000"/>
                  <a:alpha val="0"/>
                </a:schemeClr>
              </a:gs>
              <a:gs pos="96000">
                <a:srgbClr val="C2D1ED">
                  <a:alpha val="0"/>
                </a:srgbClr>
              </a:gs>
              <a:gs pos="11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B7E4653-7152-4794-ABA9-FE8022DA742F}"/>
              </a:ext>
            </a:extLst>
          </p:cNvPr>
          <p:cNvSpPr/>
          <p:nvPr/>
        </p:nvSpPr>
        <p:spPr>
          <a:xfrm>
            <a:off x="3188705" y="3183879"/>
            <a:ext cx="359228" cy="430887"/>
          </a:xfrm>
          <a:prstGeom prst="rect">
            <a:avLst/>
          </a:prstGeom>
          <a:solidFill>
            <a:schemeClr val="bg1">
              <a:alpha val="87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a:ea typeface="+mn-ea"/>
                <a:cs typeface="+mn-cs"/>
              </a:rPr>
              <a:t>①</a:t>
            </a:r>
          </a:p>
        </p:txBody>
      </p:sp>
      <p:cxnSp>
        <p:nvCxnSpPr>
          <p:cNvPr id="31" name="Connecteur droit 30">
            <a:extLst>
              <a:ext uri="{FF2B5EF4-FFF2-40B4-BE49-F238E27FC236}">
                <a16:creationId xmlns:a16="http://schemas.microsoft.com/office/drawing/2014/main" id="{18C6EBC1-53F5-42D6-BB38-4C2EF7FE8A52}"/>
              </a:ext>
            </a:extLst>
          </p:cNvPr>
          <p:cNvCxnSpPr>
            <a:cxnSpLocks/>
          </p:cNvCxnSpPr>
          <p:nvPr/>
        </p:nvCxnSpPr>
        <p:spPr>
          <a:xfrm>
            <a:off x="3273383" y="2434462"/>
            <a:ext cx="29793" cy="8136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2E2ED30-71CA-4455-B189-0CCF347084A2}"/>
              </a:ext>
            </a:extLst>
          </p:cNvPr>
          <p:cNvCxnSpPr>
            <a:cxnSpLocks/>
          </p:cNvCxnSpPr>
          <p:nvPr/>
        </p:nvCxnSpPr>
        <p:spPr>
          <a:xfrm flipH="1">
            <a:off x="3384554" y="2950259"/>
            <a:ext cx="374397" cy="2897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DFBB129E-2256-4622-BADB-F0B6295D549F}"/>
              </a:ext>
            </a:extLst>
          </p:cNvPr>
          <p:cNvCxnSpPr>
            <a:cxnSpLocks/>
            <a:stCxn id="6" idx="3"/>
            <a:endCxn id="13" idx="1"/>
          </p:cNvCxnSpPr>
          <p:nvPr/>
        </p:nvCxnSpPr>
        <p:spPr>
          <a:xfrm>
            <a:off x="3547933" y="3399323"/>
            <a:ext cx="159481" cy="601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51E6F9B8-0C15-4038-9215-45EE0026D900}"/>
              </a:ext>
            </a:extLst>
          </p:cNvPr>
          <p:cNvCxnSpPr>
            <a:cxnSpLocks/>
          </p:cNvCxnSpPr>
          <p:nvPr/>
        </p:nvCxnSpPr>
        <p:spPr>
          <a:xfrm flipH="1">
            <a:off x="3260046" y="3476790"/>
            <a:ext cx="169867" cy="438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64F50BB3-5490-4695-9F57-EC936BB99442}"/>
              </a:ext>
            </a:extLst>
          </p:cNvPr>
          <p:cNvCxnSpPr>
            <a:cxnSpLocks/>
          </p:cNvCxnSpPr>
          <p:nvPr/>
        </p:nvCxnSpPr>
        <p:spPr>
          <a:xfrm flipH="1">
            <a:off x="3268758" y="3476790"/>
            <a:ext cx="162673" cy="8845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61749C82-B361-4485-9A8C-1C9B3111A773}"/>
              </a:ext>
            </a:extLst>
          </p:cNvPr>
          <p:cNvSpPr/>
          <p:nvPr/>
        </p:nvSpPr>
        <p:spPr>
          <a:xfrm>
            <a:off x="6919713" y="1723378"/>
            <a:ext cx="368563" cy="375379"/>
          </a:xfrm>
          <a:prstGeom prst="rect">
            <a:avLst/>
          </a:prstGeom>
          <a:solidFill>
            <a:schemeClr val="bg1">
              <a:alpha val="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①</a:t>
            </a:r>
          </a:p>
        </p:txBody>
      </p:sp>
      <p:cxnSp>
        <p:nvCxnSpPr>
          <p:cNvPr id="69" name="Connecteur droit 68">
            <a:extLst>
              <a:ext uri="{FF2B5EF4-FFF2-40B4-BE49-F238E27FC236}">
                <a16:creationId xmlns:a16="http://schemas.microsoft.com/office/drawing/2014/main" id="{B1F5ACAC-7AB9-4070-8907-59122E64E960}"/>
              </a:ext>
            </a:extLst>
          </p:cNvPr>
          <p:cNvCxnSpPr>
            <a:cxnSpLocks/>
          </p:cNvCxnSpPr>
          <p:nvPr/>
        </p:nvCxnSpPr>
        <p:spPr>
          <a:xfrm>
            <a:off x="4130451" y="2441144"/>
            <a:ext cx="90412" cy="832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012B8079-266B-4860-9190-D5E4C9B2BD3A}"/>
              </a:ext>
            </a:extLst>
          </p:cNvPr>
          <p:cNvCxnSpPr>
            <a:cxnSpLocks/>
          </p:cNvCxnSpPr>
          <p:nvPr/>
        </p:nvCxnSpPr>
        <p:spPr>
          <a:xfrm flipH="1">
            <a:off x="4337059" y="2988356"/>
            <a:ext cx="374397" cy="289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EA204D6E-08D9-4E58-B621-422A3F4B1604}"/>
              </a:ext>
            </a:extLst>
          </p:cNvPr>
          <p:cNvCxnSpPr>
            <a:cxnSpLocks/>
          </p:cNvCxnSpPr>
          <p:nvPr/>
        </p:nvCxnSpPr>
        <p:spPr>
          <a:xfrm>
            <a:off x="4368669" y="3396342"/>
            <a:ext cx="291250" cy="686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18CEA35C-04F4-48F4-A8CB-800D0D258CFD}"/>
              </a:ext>
            </a:extLst>
          </p:cNvPr>
          <p:cNvCxnSpPr>
            <a:cxnSpLocks/>
          </p:cNvCxnSpPr>
          <p:nvPr/>
        </p:nvCxnSpPr>
        <p:spPr>
          <a:xfrm flipH="1">
            <a:off x="4130451" y="3497614"/>
            <a:ext cx="193117" cy="863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71DB414F-5988-4225-AE42-049489827376}"/>
              </a:ext>
            </a:extLst>
          </p:cNvPr>
          <p:cNvCxnSpPr>
            <a:cxnSpLocks/>
          </p:cNvCxnSpPr>
          <p:nvPr/>
        </p:nvCxnSpPr>
        <p:spPr>
          <a:xfrm flipH="1">
            <a:off x="4132704" y="3396342"/>
            <a:ext cx="128707" cy="541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41" name="Rectangle 13340">
            <a:extLst>
              <a:ext uri="{FF2B5EF4-FFF2-40B4-BE49-F238E27FC236}">
                <a16:creationId xmlns:a16="http://schemas.microsoft.com/office/drawing/2014/main" id="{08D30B36-34FE-4525-90CB-B55BEE209BF3}"/>
              </a:ext>
            </a:extLst>
          </p:cNvPr>
          <p:cNvSpPr/>
          <p:nvPr/>
        </p:nvSpPr>
        <p:spPr>
          <a:xfrm>
            <a:off x="4038265" y="3179052"/>
            <a:ext cx="5597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a:ea typeface="+mn-ea"/>
                <a:cs typeface="+mn-cs"/>
              </a:rPr>
              <a:t>❷</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0E079E32-8228-409A-899F-A248D830D108}"/>
              </a:ext>
            </a:extLst>
          </p:cNvPr>
          <p:cNvSpPr/>
          <p:nvPr/>
        </p:nvSpPr>
        <p:spPr>
          <a:xfrm>
            <a:off x="5902564" y="2988695"/>
            <a:ext cx="5597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FF0000"/>
                </a:solidFill>
                <a:effectLst/>
                <a:uLnTx/>
                <a:uFillTx/>
                <a:latin typeface="Calibri"/>
                <a:ea typeface="+mn-ea"/>
                <a:cs typeface="+mn-cs"/>
              </a:rPr>
              <a:t>❸</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1" name="Connecteur droit 80">
            <a:extLst>
              <a:ext uri="{FF2B5EF4-FFF2-40B4-BE49-F238E27FC236}">
                <a16:creationId xmlns:a16="http://schemas.microsoft.com/office/drawing/2014/main" id="{62870504-0826-40EE-870F-641FC9249735}"/>
              </a:ext>
            </a:extLst>
          </p:cNvPr>
          <p:cNvCxnSpPr>
            <a:cxnSpLocks/>
          </p:cNvCxnSpPr>
          <p:nvPr/>
        </p:nvCxnSpPr>
        <p:spPr>
          <a:xfrm>
            <a:off x="4529128" y="2659251"/>
            <a:ext cx="1543752" cy="4358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43B89088-9757-4F0A-979F-0CFFC1CB57B7}"/>
              </a:ext>
            </a:extLst>
          </p:cNvPr>
          <p:cNvCxnSpPr>
            <a:cxnSpLocks/>
          </p:cNvCxnSpPr>
          <p:nvPr/>
        </p:nvCxnSpPr>
        <p:spPr>
          <a:xfrm>
            <a:off x="5196382" y="3133238"/>
            <a:ext cx="836845" cy="313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9AD8854C-FAB5-4790-A833-A842B6134952}"/>
              </a:ext>
            </a:extLst>
          </p:cNvPr>
          <p:cNvCxnSpPr>
            <a:cxnSpLocks/>
          </p:cNvCxnSpPr>
          <p:nvPr/>
        </p:nvCxnSpPr>
        <p:spPr>
          <a:xfrm flipV="1">
            <a:off x="5148163" y="3221073"/>
            <a:ext cx="896597" cy="4309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73A1930A-FE34-431D-9C50-93D6E5B3501A}"/>
              </a:ext>
            </a:extLst>
          </p:cNvPr>
          <p:cNvCxnSpPr>
            <a:cxnSpLocks/>
          </p:cNvCxnSpPr>
          <p:nvPr/>
        </p:nvCxnSpPr>
        <p:spPr>
          <a:xfrm flipV="1">
            <a:off x="4514385" y="3233555"/>
            <a:ext cx="1553543" cy="9296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0D2BBAC0-86B1-4012-8556-91CE5761A14A}"/>
              </a:ext>
            </a:extLst>
          </p:cNvPr>
          <p:cNvCxnSpPr>
            <a:cxnSpLocks/>
          </p:cNvCxnSpPr>
          <p:nvPr/>
        </p:nvCxnSpPr>
        <p:spPr>
          <a:xfrm flipV="1">
            <a:off x="4422304" y="3236229"/>
            <a:ext cx="1645624" cy="14226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001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bwMode="auto">
          <a:xfrm>
            <a:off x="675167" y="342974"/>
            <a:ext cx="9741313" cy="997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fr-FR" altLang="fr-FR" sz="2600" b="1" dirty="0">
                <a:solidFill>
                  <a:srgbClr val="0067B8"/>
                </a:solidFill>
              </a:rPr>
              <a:t>Projet de réforme fiscalité GNR pour machines non routières</a:t>
            </a:r>
          </a:p>
        </p:txBody>
      </p:sp>
      <p:sp>
        <p:nvSpPr>
          <p:cNvPr id="3" name="Espace réservé du contenu 2"/>
          <p:cNvSpPr>
            <a:spLocks noGrp="1"/>
          </p:cNvSpPr>
          <p:nvPr>
            <p:ph idx="1"/>
          </p:nvPr>
        </p:nvSpPr>
        <p:spPr>
          <a:xfrm>
            <a:off x="675860" y="3096210"/>
            <a:ext cx="10506801" cy="2732870"/>
          </a:xfrm>
        </p:spPr>
        <p:txBody>
          <a:bodyPr>
            <a:normAutofit lnSpcReduction="10000"/>
          </a:bodyPr>
          <a:lstStyle/>
          <a:p>
            <a:pPr marL="0" indent="0" algn="just" eaLnBrk="1" fontAlgn="auto" hangingPunct="1">
              <a:spcAft>
                <a:spcPts val="0"/>
              </a:spcAft>
              <a:buNone/>
              <a:defRPr/>
            </a:pPr>
            <a:r>
              <a:rPr lang="fr-FR" sz="2200" b="1" dirty="0">
                <a:solidFill>
                  <a:srgbClr val="7D8083"/>
                </a:solidFill>
              </a:rPr>
              <a:t>«  </a:t>
            </a:r>
            <a:r>
              <a:rPr lang="fr-FR" sz="2200" b="1" dirty="0">
                <a:solidFill>
                  <a:srgbClr val="0000FF"/>
                </a:solidFill>
              </a:rPr>
              <a:t>… mettre en place une disposition soutenant la </a:t>
            </a:r>
            <a:r>
              <a:rPr lang="fr-FR" sz="2200" b="1" u="sng" dirty="0">
                <a:solidFill>
                  <a:srgbClr val="0000FF"/>
                </a:solidFill>
              </a:rPr>
              <a:t>conversion</a:t>
            </a:r>
            <a:r>
              <a:rPr lang="fr-FR" sz="2200" b="1" dirty="0">
                <a:solidFill>
                  <a:srgbClr val="0000FF"/>
                </a:solidFill>
              </a:rPr>
              <a:t> d'engins fonctionnant au GNR vers des engins fonctionnant aux gaz ou à l'électricité. </a:t>
            </a:r>
          </a:p>
          <a:p>
            <a:pPr marL="0" indent="0" algn="just" eaLnBrk="1" fontAlgn="auto" hangingPunct="1">
              <a:spcAft>
                <a:spcPts val="0"/>
              </a:spcAft>
              <a:buNone/>
              <a:defRPr/>
            </a:pPr>
            <a:endParaRPr lang="fr-FR" sz="1000" b="1" dirty="0">
              <a:solidFill>
                <a:srgbClr val="7D8083"/>
              </a:solidFill>
            </a:endParaRPr>
          </a:p>
          <a:p>
            <a:pPr algn="just" eaLnBrk="1" fontAlgn="auto" hangingPunct="1">
              <a:spcAft>
                <a:spcPts val="0"/>
              </a:spcAft>
              <a:buFontTx/>
              <a:buChar char="-"/>
              <a:defRPr/>
            </a:pPr>
            <a:r>
              <a:rPr lang="fr-FR" sz="2200" b="1" dirty="0">
                <a:solidFill>
                  <a:srgbClr val="0000FF"/>
                </a:solidFill>
              </a:rPr>
              <a:t>Quelle visibilité avez vous sur les différents engins utilisés et leur nombre ?</a:t>
            </a:r>
          </a:p>
          <a:p>
            <a:pPr marL="0" indent="0" algn="just" eaLnBrk="1" fontAlgn="auto" hangingPunct="1">
              <a:spcAft>
                <a:spcPts val="0"/>
              </a:spcAft>
              <a:buNone/>
              <a:defRPr/>
            </a:pPr>
            <a:endParaRPr lang="fr-FR" sz="1000" b="1" dirty="0">
              <a:solidFill>
                <a:srgbClr val="0000FF"/>
              </a:solidFill>
            </a:endParaRPr>
          </a:p>
          <a:p>
            <a:pPr algn="just" eaLnBrk="1" fontAlgn="auto" hangingPunct="1">
              <a:spcAft>
                <a:spcPts val="0"/>
              </a:spcAft>
              <a:buFontTx/>
              <a:buChar char="-"/>
              <a:defRPr/>
            </a:pPr>
            <a:r>
              <a:rPr lang="fr-FR" sz="2200" b="1" dirty="0">
                <a:solidFill>
                  <a:srgbClr val="0000FF"/>
                </a:solidFill>
              </a:rPr>
              <a:t>Pensez-vous que les entreprises s'engageraient dans cette démarche si un mécanisme de soutien était proposé ? </a:t>
            </a:r>
            <a:r>
              <a:rPr lang="fr-FR" sz="2200" b="1" dirty="0">
                <a:solidFill>
                  <a:srgbClr val="7D8083"/>
                </a:solidFill>
              </a:rPr>
              <a:t>»</a:t>
            </a:r>
          </a:p>
          <a:p>
            <a:pPr marL="0" indent="0" algn="just" eaLnBrk="1" fontAlgn="auto" hangingPunct="1">
              <a:spcAft>
                <a:spcPts val="0"/>
              </a:spcAft>
              <a:buNone/>
              <a:defRPr/>
            </a:pPr>
            <a:endParaRPr lang="fr-FR" sz="800" b="1" u="sng" dirty="0">
              <a:solidFill>
                <a:srgbClr val="7D8083"/>
              </a:solidFill>
            </a:endParaRPr>
          </a:p>
          <a:p>
            <a:pPr marL="0" indent="0" algn="r" eaLnBrk="1" fontAlgn="auto" hangingPunct="1">
              <a:spcAft>
                <a:spcPts val="0"/>
              </a:spcAft>
              <a:buNone/>
              <a:defRPr/>
            </a:pPr>
            <a:r>
              <a:rPr lang="fr-FR" sz="1800" b="1" u="sng" dirty="0">
                <a:solidFill>
                  <a:srgbClr val="7D8083"/>
                </a:solidFill>
              </a:rPr>
              <a:t>Source</a:t>
            </a:r>
            <a:r>
              <a:rPr lang="fr-FR" sz="1800" b="1" dirty="0">
                <a:solidFill>
                  <a:srgbClr val="7D8083"/>
                </a:solidFill>
              </a:rPr>
              <a:t>: Direction Générale de l’Energie et du Climat</a:t>
            </a:r>
          </a:p>
        </p:txBody>
      </p:sp>
      <p:sp>
        <p:nvSpPr>
          <p:cNvPr id="13316" name="Titre 1"/>
          <p:cNvSpPr txBox="1">
            <a:spLocks/>
          </p:cNvSpPr>
          <p:nvPr/>
        </p:nvSpPr>
        <p:spPr bwMode="auto">
          <a:xfrm>
            <a:off x="675861" y="1268760"/>
            <a:ext cx="9740619"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7D8083"/>
                </a:solidFill>
                <a:effectLst/>
                <a:uLnTx/>
                <a:uFillTx/>
                <a:latin typeface="Calibri" pitchFamily="34" charset="0"/>
                <a:ea typeface="+mn-ea"/>
                <a:cs typeface="Arial" charset="0"/>
              </a:rPr>
              <a:t>Utilisation du « gazole normal » taxé au taux normal de la Taxe Intérieure de Consommation sur les Produits Energétiques (TICPE) </a:t>
            </a:r>
            <a:endParaRPr kumimoji="0" lang="fr-FR" altLang="fr-FR" sz="2200" b="0" i="0" u="none" strike="noStrike" kern="1200" cap="none" spc="0" normalizeH="0" baseline="0" noProof="0" dirty="0">
              <a:ln>
                <a:noFill/>
              </a:ln>
              <a:solidFill>
                <a:srgbClr val="7D8083"/>
              </a:solidFill>
              <a:effectLst/>
              <a:uLnTx/>
              <a:uFillTx/>
              <a:latin typeface="Calibri" pitchFamily="34" charset="0"/>
              <a:ea typeface="+mn-ea"/>
              <a:cs typeface="Arial" charset="0"/>
            </a:endParaRPr>
          </a:p>
        </p:txBody>
      </p:sp>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Emissions de polluants, 10 octobre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8" name="Titre 1">
            <a:extLst>
              <a:ext uri="{FF2B5EF4-FFF2-40B4-BE49-F238E27FC236}">
                <a16:creationId xmlns:a16="http://schemas.microsoft.com/office/drawing/2014/main" id="{C414A99A-C6D3-4D32-8883-71DF0EF541C2}"/>
              </a:ext>
            </a:extLst>
          </p:cNvPr>
          <p:cNvSpPr txBox="1">
            <a:spLocks/>
          </p:cNvSpPr>
          <p:nvPr/>
        </p:nvSpPr>
        <p:spPr bwMode="auto">
          <a:xfrm>
            <a:off x="675165" y="836564"/>
            <a:ext cx="9741314" cy="54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E8147B"/>
                </a:solidFill>
                <a:effectLst/>
                <a:uLnTx/>
                <a:uFillTx/>
                <a:latin typeface="Calibri" pitchFamily="34" charset="0"/>
                <a:ea typeface="+mn-ea"/>
                <a:cs typeface="Arial" charset="0"/>
              </a:rPr>
              <a:t>Projet de loi de finances 2019 et conséquences</a:t>
            </a:r>
            <a:endParaRPr kumimoji="0" lang="fr-FR" altLang="fr-FR" sz="2200" b="0" i="0" u="none" strike="noStrike" kern="1200" cap="none" spc="0" normalizeH="0" baseline="0" noProof="0" dirty="0">
              <a:ln>
                <a:noFill/>
              </a:ln>
              <a:solidFill>
                <a:srgbClr val="E8147B"/>
              </a:solidFill>
              <a:effectLst/>
              <a:uLnTx/>
              <a:uFillTx/>
              <a:latin typeface="Calibri" pitchFamily="34" charset="0"/>
              <a:ea typeface="+mn-ea"/>
              <a:cs typeface="Arial" charset="0"/>
            </a:endParaRPr>
          </a:p>
        </p:txBody>
      </p:sp>
      <p:sp>
        <p:nvSpPr>
          <p:cNvPr id="9" name="Titre 1">
            <a:extLst>
              <a:ext uri="{FF2B5EF4-FFF2-40B4-BE49-F238E27FC236}">
                <a16:creationId xmlns:a16="http://schemas.microsoft.com/office/drawing/2014/main" id="{BB9BDB8C-CC83-4390-8F57-F20CDCF7D884}"/>
              </a:ext>
            </a:extLst>
          </p:cNvPr>
          <p:cNvSpPr txBox="1">
            <a:spLocks/>
          </p:cNvSpPr>
          <p:nvPr/>
        </p:nvSpPr>
        <p:spPr bwMode="auto">
          <a:xfrm>
            <a:off x="675165" y="2553060"/>
            <a:ext cx="9742011" cy="39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E8147B"/>
                </a:solidFill>
                <a:effectLst/>
                <a:uLnTx/>
                <a:uFillTx/>
                <a:latin typeface="Calibri" pitchFamily="34" charset="0"/>
                <a:ea typeface="+mn-ea"/>
                <a:cs typeface="Arial" charset="0"/>
              </a:rPr>
              <a:t>Mesure d’accompagnement envisagée par le Ministère de l’Ecologie</a:t>
            </a:r>
            <a:endParaRPr kumimoji="0" lang="fr-FR" altLang="fr-FR" sz="2200" b="0" i="0" u="none" strike="noStrike" kern="1200" cap="none" spc="0" normalizeH="0" baseline="0" noProof="0" dirty="0">
              <a:ln>
                <a:noFill/>
              </a:ln>
              <a:solidFill>
                <a:srgbClr val="E8147B"/>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45217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290" name="Titre 1"/>
          <p:cNvSpPr>
            <a:spLocks noGrp="1"/>
          </p:cNvSpPr>
          <p:nvPr>
            <p:ph type="ctrTitle"/>
          </p:nvPr>
        </p:nvSpPr>
        <p:spPr bwMode="auto">
          <a:xfrm>
            <a:off x="2241848" y="3068961"/>
            <a:ext cx="7772400" cy="1152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sz="3600" dirty="0"/>
              <a:t>Habilitations électriques</a:t>
            </a:r>
            <a:endParaRPr lang="fr-FR" altLang="fr-FR" dirty="0"/>
          </a:p>
        </p:txBody>
      </p:sp>
      <p:sp>
        <p:nvSpPr>
          <p:cNvPr id="12291" name="Sous-titre 2"/>
          <p:cNvSpPr>
            <a:spLocks noGrp="1"/>
          </p:cNvSpPr>
          <p:nvPr>
            <p:ph type="subTitle" idx="1"/>
          </p:nvPr>
        </p:nvSpPr>
        <p:spPr bwMode="auto">
          <a:xfrm>
            <a:off x="2927648" y="4221089"/>
            <a:ext cx="6400800" cy="936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a:t>Journée Occasion</a:t>
            </a:r>
          </a:p>
          <a:p>
            <a:r>
              <a:rPr lang="fr-FR" dirty="0"/>
              <a:t>10 octobre 2018</a:t>
            </a:r>
          </a:p>
        </p:txBody>
      </p:sp>
    </p:spTree>
    <p:extLst>
      <p:ext uri="{BB962C8B-B14F-4D97-AF65-F5344CB8AC3E}">
        <p14:creationId xmlns:p14="http://schemas.microsoft.com/office/powerpoint/2010/main" val="2975243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Habilitations électriques, 10 octobre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0" name="Titre 1">
            <a:extLst>
              <a:ext uri="{FF2B5EF4-FFF2-40B4-BE49-F238E27FC236}">
                <a16:creationId xmlns:a16="http://schemas.microsoft.com/office/drawing/2014/main" id="{2F3118C0-3535-4F84-897A-59FEBBEA89D8}"/>
              </a:ext>
            </a:extLst>
          </p:cNvPr>
          <p:cNvSpPr txBox="1">
            <a:spLocks/>
          </p:cNvSpPr>
          <p:nvPr/>
        </p:nvSpPr>
        <p:spPr bwMode="auto">
          <a:xfrm>
            <a:off x="430561" y="537378"/>
            <a:ext cx="8641655" cy="5371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600" b="1" i="0" u="none" strike="noStrike" kern="1200" cap="none" spc="0" normalizeH="0" baseline="0" noProof="0" dirty="0">
                <a:ln>
                  <a:noFill/>
                </a:ln>
                <a:solidFill>
                  <a:srgbClr val="0067B8"/>
                </a:solidFill>
                <a:effectLst/>
                <a:uLnTx/>
                <a:uFillTx/>
                <a:latin typeface="Calibri"/>
                <a:ea typeface="+mj-ea"/>
                <a:cs typeface="+mj-cs"/>
              </a:rPr>
              <a:t>Guide CISMA « habilitations électriques »</a:t>
            </a:r>
          </a:p>
        </p:txBody>
      </p:sp>
      <p:sp>
        <p:nvSpPr>
          <p:cNvPr id="11" name="Titre 1">
            <a:extLst>
              <a:ext uri="{FF2B5EF4-FFF2-40B4-BE49-F238E27FC236}">
                <a16:creationId xmlns:a16="http://schemas.microsoft.com/office/drawing/2014/main" id="{25C1ADBC-B14D-4EA1-BC33-8D32C10B7DBE}"/>
              </a:ext>
            </a:extLst>
          </p:cNvPr>
          <p:cNvSpPr txBox="1">
            <a:spLocks/>
          </p:cNvSpPr>
          <p:nvPr/>
        </p:nvSpPr>
        <p:spPr bwMode="auto">
          <a:xfrm>
            <a:off x="450438" y="926392"/>
            <a:ext cx="8641656" cy="4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E8147B"/>
                </a:solidFill>
                <a:effectLst/>
                <a:uLnTx/>
                <a:uFillTx/>
                <a:latin typeface="Calibri" pitchFamily="34" charset="0"/>
                <a:ea typeface="+mn-ea"/>
                <a:cs typeface="Arial" charset="0"/>
              </a:rPr>
              <a:t>Nouvelle édition publiée début 2018 </a:t>
            </a:r>
          </a:p>
        </p:txBody>
      </p:sp>
      <p:pic>
        <p:nvPicPr>
          <p:cNvPr id="12" name="Image 11">
            <a:extLst>
              <a:ext uri="{FF2B5EF4-FFF2-40B4-BE49-F238E27FC236}">
                <a16:creationId xmlns:a16="http://schemas.microsoft.com/office/drawing/2014/main" id="{0F16BBF5-2BA7-4BBD-BCAF-8DB04A9A226F}"/>
              </a:ext>
            </a:extLst>
          </p:cNvPr>
          <p:cNvPicPr>
            <a:picLocks noChangeAspect="1"/>
          </p:cNvPicPr>
          <p:nvPr/>
        </p:nvPicPr>
        <p:blipFill rotWithShape="1">
          <a:blip r:embed="rId3"/>
          <a:srcRect l="38972" t="17497" r="40000" b="27641"/>
          <a:stretch/>
        </p:blipFill>
        <p:spPr>
          <a:xfrm>
            <a:off x="8744089" y="1977935"/>
            <a:ext cx="2678416" cy="3928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a:extLst>
              <a:ext uri="{FF2B5EF4-FFF2-40B4-BE49-F238E27FC236}">
                <a16:creationId xmlns:a16="http://schemas.microsoft.com/office/drawing/2014/main" id="{0364217F-CD10-4135-9CEC-A39E1E9C7D91}"/>
              </a:ext>
            </a:extLst>
          </p:cNvPr>
          <p:cNvSpPr/>
          <p:nvPr/>
        </p:nvSpPr>
        <p:spPr>
          <a:xfrm>
            <a:off x="450438" y="1484700"/>
            <a:ext cx="7816646" cy="48936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Contexte: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réglementation électrique a évolué en 2010. Le décret 88-1056 du 14 novembre 1988 a été abrogé et remplacé par 4 décrets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Décret 2010-1016 du 30 août 2010 - Obligations des employeurs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Décret 2010-1017 du 30 août 2010 - Obligations du maître d’ouvrage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Décret 2010-1018 du 30 août 2010 - Prévention des risques électriques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Décret 2010-1118 du 22 septembre 2010 - Opérations sur les installations électriques ou dans leur voisinage.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Nouveauté: </a:t>
            </a:r>
            <a:r>
              <a:rPr kumimoji="0" lang="fr-FR" sz="1800" b="0" i="0" u="none" strike="noStrike" kern="1200" cap="none" spc="0" normalizeH="0" baseline="0" noProof="0" dirty="0">
                <a:ln>
                  <a:noFill/>
                </a:ln>
                <a:solidFill>
                  <a:prstClr val="black"/>
                </a:solidFill>
                <a:effectLst/>
                <a:uLnTx/>
                <a:uFillTx/>
                <a:latin typeface="Calibri"/>
                <a:ea typeface="+mn-ea"/>
                <a:cs typeface="+mn-cs"/>
              </a:rPr>
              <a:t>Ce décret a notamment introduit, l’obligation d’habilitation des travailleurs par l’employeur.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Habilitation limitée à des attributions spécifiques, elle spécifie la nature des opérations que l’employé est autorisé à effectuer et suppose une formation théorique et pratique.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L’employeur délivre, maintient ou renouvelle l’habilitation selon les modalités contenues dans des normes dédiées.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0487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Habilitations électriques, 10 octobre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0" name="Titre 1">
            <a:extLst>
              <a:ext uri="{FF2B5EF4-FFF2-40B4-BE49-F238E27FC236}">
                <a16:creationId xmlns:a16="http://schemas.microsoft.com/office/drawing/2014/main" id="{2F3118C0-3535-4F84-897A-59FEBBEA89D8}"/>
              </a:ext>
            </a:extLst>
          </p:cNvPr>
          <p:cNvSpPr txBox="1">
            <a:spLocks/>
          </p:cNvSpPr>
          <p:nvPr/>
        </p:nvSpPr>
        <p:spPr bwMode="auto">
          <a:xfrm>
            <a:off x="430561" y="537378"/>
            <a:ext cx="8641655" cy="5371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600" b="1" i="0" u="none" strike="noStrike" kern="1200" cap="none" spc="0" normalizeH="0" baseline="0" noProof="0" dirty="0">
                <a:ln>
                  <a:noFill/>
                </a:ln>
                <a:solidFill>
                  <a:srgbClr val="0067B8"/>
                </a:solidFill>
                <a:effectLst/>
                <a:uLnTx/>
                <a:uFillTx/>
                <a:latin typeface="Calibri"/>
                <a:ea typeface="+mj-ea"/>
                <a:cs typeface="+mj-cs"/>
              </a:rPr>
              <a:t>Guide CISMA « habilitations électriques »</a:t>
            </a:r>
          </a:p>
        </p:txBody>
      </p:sp>
      <p:sp>
        <p:nvSpPr>
          <p:cNvPr id="11" name="Titre 1">
            <a:extLst>
              <a:ext uri="{FF2B5EF4-FFF2-40B4-BE49-F238E27FC236}">
                <a16:creationId xmlns:a16="http://schemas.microsoft.com/office/drawing/2014/main" id="{25C1ADBC-B14D-4EA1-BC33-8D32C10B7DBE}"/>
              </a:ext>
            </a:extLst>
          </p:cNvPr>
          <p:cNvSpPr txBox="1">
            <a:spLocks/>
          </p:cNvSpPr>
          <p:nvPr/>
        </p:nvSpPr>
        <p:spPr bwMode="auto">
          <a:xfrm>
            <a:off x="450438" y="926392"/>
            <a:ext cx="8641656" cy="4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2200" b="1" i="0" u="none" strike="noStrike" kern="1200" cap="none" spc="0" normalizeH="0" baseline="0" noProof="0" dirty="0">
                <a:ln>
                  <a:noFill/>
                </a:ln>
                <a:solidFill>
                  <a:srgbClr val="E8147B"/>
                </a:solidFill>
                <a:effectLst/>
                <a:uLnTx/>
                <a:uFillTx/>
                <a:latin typeface="Calibri" pitchFamily="34" charset="0"/>
                <a:ea typeface="+mn-ea"/>
                <a:cs typeface="Arial" charset="0"/>
              </a:rPr>
              <a:t>Nouvelle édition publiée début 2018 </a:t>
            </a:r>
          </a:p>
        </p:txBody>
      </p:sp>
      <p:pic>
        <p:nvPicPr>
          <p:cNvPr id="12" name="Image 11">
            <a:extLst>
              <a:ext uri="{FF2B5EF4-FFF2-40B4-BE49-F238E27FC236}">
                <a16:creationId xmlns:a16="http://schemas.microsoft.com/office/drawing/2014/main" id="{0F16BBF5-2BA7-4BBD-BCAF-8DB04A9A226F}"/>
              </a:ext>
            </a:extLst>
          </p:cNvPr>
          <p:cNvPicPr>
            <a:picLocks noChangeAspect="1"/>
          </p:cNvPicPr>
          <p:nvPr/>
        </p:nvPicPr>
        <p:blipFill rotWithShape="1">
          <a:blip r:embed="rId2"/>
          <a:srcRect l="38972" t="17497" r="40000" b="27641"/>
          <a:stretch/>
        </p:blipFill>
        <p:spPr>
          <a:xfrm>
            <a:off x="8744089" y="1977935"/>
            <a:ext cx="2678416" cy="3928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a:extLst>
              <a:ext uri="{FF2B5EF4-FFF2-40B4-BE49-F238E27FC236}">
                <a16:creationId xmlns:a16="http://schemas.microsoft.com/office/drawing/2014/main" id="{0364217F-CD10-4135-9CEC-A39E1E9C7D91}"/>
              </a:ext>
            </a:extLst>
          </p:cNvPr>
          <p:cNvSpPr/>
          <p:nvPr/>
        </p:nvSpPr>
        <p:spPr>
          <a:xfrm>
            <a:off x="450438" y="2002940"/>
            <a:ext cx="7839123"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Traiter du risque électrique inhérent aux opérations de maintenance préventives et/ou curatives réalisées sur les équipements électriques, en particulier les batteries des chariots industriels et des nacelles ayant une énergie électrique embarquée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Objectif</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Lister les opérations réalisées sur le matériel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Définir les habilitations électriques associées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Décrire les procédures à suivre</a:t>
            </a:r>
          </a:p>
        </p:txBody>
      </p:sp>
    </p:spTree>
    <p:extLst>
      <p:ext uri="{BB962C8B-B14F-4D97-AF65-F5344CB8AC3E}">
        <p14:creationId xmlns:p14="http://schemas.microsoft.com/office/powerpoint/2010/main" val="429586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672882-49A7-4576-8BDF-8D45A45D8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754" y="2479683"/>
            <a:ext cx="4480560" cy="3543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539389" y="1354017"/>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site argus-chariot.com</a:t>
            </a:r>
          </a:p>
        </p:txBody>
      </p:sp>
      <p:sp>
        <p:nvSpPr>
          <p:cNvPr id="3" name="Sous-titre 2"/>
          <p:cNvSpPr txBox="1">
            <a:spLocks/>
          </p:cNvSpPr>
          <p:nvPr/>
        </p:nvSpPr>
        <p:spPr bwMode="auto">
          <a:xfrm>
            <a:off x="7500412" y="2420888"/>
            <a:ext cx="4824536" cy="10081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Julie Duval</a:t>
            </a:r>
          </a:p>
        </p:txBody>
      </p:sp>
    </p:spTree>
    <p:extLst>
      <p:ext uri="{BB962C8B-B14F-4D97-AF65-F5344CB8AC3E}">
        <p14:creationId xmlns:p14="http://schemas.microsoft.com/office/powerpoint/2010/main" val="401222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dirty="0"/>
              <a:t>Statistiques des visites</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a:xfrm>
            <a:off x="1097280" y="1672044"/>
            <a:ext cx="10162903" cy="4514773"/>
          </a:xfrm>
        </p:spPr>
        <p:txBody>
          <a:bodyPr/>
          <a:lstStyle/>
          <a:p>
            <a:pPr lvl="1"/>
            <a:r>
              <a:rPr lang="fr-FR" dirty="0"/>
              <a:t>Depuis le 1</a:t>
            </a:r>
            <a:r>
              <a:rPr lang="fr-FR" baseline="30000" dirty="0"/>
              <a:t>er</a:t>
            </a:r>
            <a:r>
              <a:rPr lang="fr-FR" dirty="0"/>
              <a:t> janvier 2018 :</a:t>
            </a:r>
            <a:br>
              <a:rPr lang="fr-FR" dirty="0"/>
            </a:br>
            <a:r>
              <a:rPr lang="fr-FR" b="1" dirty="0"/>
              <a:t> 4 718 visites</a:t>
            </a:r>
            <a:r>
              <a:rPr lang="fr-FR" dirty="0"/>
              <a:t>, 12 000pages vues,8800 pages vues uniques</a:t>
            </a:r>
          </a:p>
          <a:p>
            <a:pPr lvl="1"/>
            <a:endParaRPr lang="fr-FR" dirty="0"/>
          </a:p>
          <a:p>
            <a:pPr lvl="1"/>
            <a:r>
              <a:rPr lang="fr-FR" dirty="0"/>
              <a:t>par rapport à 2017 légère baisse, </a:t>
            </a:r>
          </a:p>
          <a:p>
            <a:pPr lvl="1"/>
            <a:endParaRPr lang="fr-FR" dirty="0"/>
          </a:p>
          <a:p>
            <a:pPr lvl="1"/>
            <a:r>
              <a:rPr lang="fr-FR" b="1" dirty="0"/>
              <a:t> 6 200vues</a:t>
            </a:r>
            <a:r>
              <a:rPr lang="fr-FR" dirty="0"/>
              <a:t> du moteur de cotes ( 65% frontal, 13% gerbeur, 12% transpalette, 7 % rétractable,2 % préparateur, 1% tracteur)</a:t>
            </a:r>
          </a:p>
          <a:p>
            <a:pPr lvl="1"/>
            <a:endParaRPr lang="fr-FR" dirty="0"/>
          </a:p>
          <a:p>
            <a:pPr lvl="1"/>
            <a:r>
              <a:rPr lang="fr-FR" dirty="0"/>
              <a:t>Sources du trafic : 84</a:t>
            </a:r>
            <a:r>
              <a:rPr lang="fr-FR" b="1" dirty="0"/>
              <a:t>%</a:t>
            </a:r>
            <a:r>
              <a:rPr lang="fr-FR" dirty="0"/>
              <a:t> d’accès direct, 11</a:t>
            </a:r>
            <a:r>
              <a:rPr lang="fr-FR" b="1" dirty="0"/>
              <a:t>%</a:t>
            </a:r>
            <a:r>
              <a:rPr lang="fr-FR" dirty="0"/>
              <a:t> depuis les moteurs de recherche, 5</a:t>
            </a:r>
            <a:r>
              <a:rPr lang="fr-FR" b="1" dirty="0"/>
              <a:t>%</a:t>
            </a:r>
            <a:r>
              <a:rPr lang="fr-FR" dirty="0"/>
              <a:t> d’autres sites</a:t>
            </a:r>
          </a:p>
        </p:txBody>
      </p:sp>
    </p:spTree>
    <p:extLst>
      <p:ext uri="{BB962C8B-B14F-4D97-AF65-F5344CB8AC3E}">
        <p14:creationId xmlns:p14="http://schemas.microsoft.com/office/powerpoint/2010/main" val="1738176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dirty="0"/>
              <a:t>Statistiques des valeurs</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a:xfrm>
            <a:off x="1029547" y="1085738"/>
            <a:ext cx="10162903" cy="4854295"/>
          </a:xfrm>
        </p:spPr>
        <p:txBody>
          <a:bodyPr/>
          <a:lstStyle/>
          <a:p>
            <a:pPr lvl="1"/>
            <a:r>
              <a:rPr lang="fr-FR" dirty="0">
                <a:solidFill>
                  <a:schemeClr val="tx1"/>
                </a:solidFill>
              </a:rPr>
              <a:t>En 2018, 12519 </a:t>
            </a:r>
            <a:r>
              <a:rPr lang="fr-FR" b="1" dirty="0">
                <a:solidFill>
                  <a:schemeClr val="tx1"/>
                </a:solidFill>
              </a:rPr>
              <a:t>cotations et 123146 valeurs</a:t>
            </a:r>
            <a:r>
              <a:rPr lang="fr-FR" dirty="0">
                <a:solidFill>
                  <a:schemeClr val="tx1"/>
                </a:solidFill>
              </a:rPr>
              <a:t> soumises :</a:t>
            </a:r>
          </a:p>
          <a:p>
            <a:pPr lvl="3"/>
            <a:r>
              <a:rPr lang="fr-FR" dirty="0"/>
              <a:t>Stable par rapport à 2017 (0,3%)</a:t>
            </a:r>
          </a:p>
          <a:p>
            <a:pPr lvl="3"/>
            <a:r>
              <a:rPr lang="fr-FR" dirty="0">
                <a:solidFill>
                  <a:schemeClr val="tx1"/>
                </a:solidFill>
              </a:rPr>
              <a:t>Augmentation de 5,4% </a:t>
            </a:r>
            <a:r>
              <a:rPr lang="fr-FR" dirty="0"/>
              <a:t> en 2016 </a:t>
            </a:r>
            <a:r>
              <a:rPr lang="fr-FR" dirty="0">
                <a:solidFill>
                  <a:schemeClr val="tx1"/>
                </a:solidFill>
              </a:rPr>
              <a:t>et 6,5% vs 2015</a:t>
            </a:r>
            <a:br>
              <a:rPr lang="fr-FR" dirty="0">
                <a:solidFill>
                  <a:schemeClr val="tx1"/>
                </a:solidFill>
              </a:rPr>
            </a:br>
            <a:endParaRPr lang="fr-FR" dirty="0">
              <a:solidFill>
                <a:schemeClr val="tx1"/>
              </a:solidFill>
            </a:endParaRPr>
          </a:p>
          <a:p>
            <a:pPr lvl="1"/>
            <a:r>
              <a:rPr lang="fr-FR" b="1" dirty="0"/>
              <a:t>618 cotes et 6180 valeurs</a:t>
            </a:r>
            <a:r>
              <a:rPr lang="fr-FR" dirty="0"/>
              <a:t> calculées :</a:t>
            </a:r>
          </a:p>
          <a:p>
            <a:pPr lvl="3"/>
            <a:r>
              <a:rPr lang="fr-FR" dirty="0"/>
              <a:t>Stables pour les cotes , augmentation des valeurs de 10% vs 2017</a:t>
            </a:r>
          </a:p>
          <a:p>
            <a:pPr lvl="3"/>
            <a:r>
              <a:rPr lang="fr-FR" dirty="0"/>
              <a:t>Pour 81 produits il ne manque qu’une cotation pour le produit ait une cotes =&gt; possibilité d’obtenir jusqu’ à 810 valeurs </a:t>
            </a:r>
          </a:p>
          <a:p>
            <a:pPr marL="968375" lvl="3" indent="0">
              <a:buNone/>
            </a:pPr>
            <a:r>
              <a:rPr lang="fr-FR" dirty="0"/>
              <a:t>Marque : Clark, Komatsu, </a:t>
            </a:r>
            <a:r>
              <a:rPr lang="fr-FR" dirty="0" err="1"/>
              <a:t>Loc</a:t>
            </a:r>
            <a:r>
              <a:rPr lang="fr-FR" dirty="0"/>
              <a:t>, Manitou, Om </a:t>
            </a:r>
            <a:r>
              <a:rPr lang="fr-FR" dirty="0" err="1"/>
              <a:t>Pimespo</a:t>
            </a:r>
            <a:r>
              <a:rPr lang="fr-FR" dirty="0"/>
              <a:t>, </a:t>
            </a:r>
            <a:r>
              <a:rPr lang="fr-FR" dirty="0" err="1"/>
              <a:t>Tcm</a:t>
            </a:r>
            <a:r>
              <a:rPr lang="fr-FR" dirty="0"/>
              <a:t>, Yale</a:t>
            </a:r>
            <a:br>
              <a:rPr lang="fr-FR" dirty="0"/>
            </a:br>
            <a:endParaRPr lang="fr-FR" dirty="0"/>
          </a:p>
          <a:p>
            <a:pPr lvl="1"/>
            <a:r>
              <a:rPr lang="fr-FR" b="1" dirty="0"/>
              <a:t>nombre de cotateurs</a:t>
            </a:r>
            <a:r>
              <a:rPr lang="fr-FR" dirty="0"/>
              <a:t> : 50</a:t>
            </a:r>
          </a:p>
          <a:p>
            <a:pPr lvl="3"/>
            <a:r>
              <a:rPr lang="fr-FR" dirty="0"/>
              <a:t>56 en 2015, 52 en 2016, 45 en 2017</a:t>
            </a:r>
          </a:p>
          <a:p>
            <a:pPr lvl="3"/>
            <a:r>
              <a:rPr lang="fr-FR" dirty="0"/>
              <a:t>7 nouveaux</a:t>
            </a:r>
          </a:p>
        </p:txBody>
      </p:sp>
    </p:spTree>
    <p:extLst>
      <p:ext uri="{BB962C8B-B14F-4D97-AF65-F5344CB8AC3E}">
        <p14:creationId xmlns:p14="http://schemas.microsoft.com/office/powerpoint/2010/main" val="2981935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dirty="0"/>
              <a:t>Statistiques des cotateurs</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a:xfrm>
            <a:off x="6041869" y="1047930"/>
            <a:ext cx="4910347" cy="5962470"/>
          </a:xfrm>
        </p:spPr>
        <p:txBody>
          <a:bodyPr/>
          <a:lstStyle/>
          <a:p>
            <a:pPr lvl="1"/>
            <a:r>
              <a:rPr lang="fr-FR" b="1" dirty="0">
                <a:solidFill>
                  <a:schemeClr val="tx1"/>
                </a:solidFill>
              </a:rPr>
              <a:t>48 %</a:t>
            </a:r>
            <a:r>
              <a:rPr lang="fr-FR" dirty="0">
                <a:solidFill>
                  <a:schemeClr val="tx1"/>
                </a:solidFill>
              </a:rPr>
              <a:t> de cotateurs cotent plus de 250 produits :</a:t>
            </a:r>
          </a:p>
          <a:p>
            <a:pPr lvl="3"/>
            <a:r>
              <a:rPr lang="fr-FR" dirty="0"/>
              <a:t>( 55% l’ année dernière mais il y avait moins de cotateurs) </a:t>
            </a:r>
          </a:p>
          <a:p>
            <a:pPr lvl="3"/>
            <a:endParaRPr lang="fr-FR" sz="1000" dirty="0"/>
          </a:p>
          <a:p>
            <a:pPr lvl="1"/>
            <a:r>
              <a:rPr lang="fr-FR" b="1" dirty="0"/>
              <a:t>Stabilité</a:t>
            </a:r>
            <a:r>
              <a:rPr lang="fr-FR" dirty="0"/>
              <a:t> des « grands cotateurs »</a:t>
            </a:r>
          </a:p>
          <a:p>
            <a:pPr marL="349250" lvl="1" indent="0">
              <a:buNone/>
            </a:pPr>
            <a:endParaRPr lang="fr-FR" sz="1000" dirty="0"/>
          </a:p>
          <a:p>
            <a:pPr lvl="1"/>
            <a:r>
              <a:rPr lang="fr-FR" dirty="0"/>
              <a:t>Les nouveaux cotateurs se situent en majorité dans la tranche ( 100 à 250) </a:t>
            </a:r>
          </a:p>
          <a:p>
            <a:pPr lvl="1"/>
            <a:endParaRPr lang="fr-FR" dirty="0"/>
          </a:p>
          <a:p>
            <a:pPr lvl="1"/>
            <a:r>
              <a:rPr lang="fr-FR" dirty="0"/>
              <a:t>La moitié des cotateurs cotent plus de 7 marques</a:t>
            </a:r>
          </a:p>
          <a:p>
            <a:pPr lvl="1"/>
            <a:endParaRPr lang="fr-FR" dirty="0"/>
          </a:p>
        </p:txBody>
      </p:sp>
      <p:graphicFrame>
        <p:nvGraphicFramePr>
          <p:cNvPr id="5" name="Graphique 4">
            <a:extLst>
              <a:ext uri="{FF2B5EF4-FFF2-40B4-BE49-F238E27FC236}">
                <a16:creationId xmlns:a16="http://schemas.microsoft.com/office/drawing/2014/main" id="{EF6EBAB4-20CE-5243-BDC0-3539C7C6E038}"/>
              </a:ext>
            </a:extLst>
          </p:cNvPr>
          <p:cNvGraphicFramePr>
            <a:graphicFrameLocks/>
          </p:cNvGraphicFramePr>
          <p:nvPr>
            <p:extLst/>
          </p:nvPr>
        </p:nvGraphicFramePr>
        <p:xfrm>
          <a:off x="556683" y="1242483"/>
          <a:ext cx="4794251" cy="50323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2409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62604" y="2138289"/>
            <a:ext cx="8373291" cy="1534634"/>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de l’Occasion 2018</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Stéphane Courant</a:t>
            </a:r>
          </a:p>
        </p:txBody>
      </p:sp>
      <p:pic>
        <p:nvPicPr>
          <p:cNvPr id="5" name="Image 4">
            <a:extLst>
              <a:ext uri="{FF2B5EF4-FFF2-40B4-BE49-F238E27FC236}">
                <a16:creationId xmlns:a16="http://schemas.microsoft.com/office/drawing/2014/main" id="{41369749-9166-4F99-9EDE-84F89D113791}"/>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9326880" y="1897532"/>
            <a:ext cx="2625193" cy="201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092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354017"/>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Questions techniques</a:t>
            </a:r>
          </a:p>
        </p:txBody>
      </p:sp>
      <p:sp>
        <p:nvSpPr>
          <p:cNvPr id="3" name="Sous-titre 2"/>
          <p:cNvSpPr txBox="1">
            <a:spLocks/>
          </p:cNvSpPr>
          <p:nvPr/>
        </p:nvSpPr>
        <p:spPr bwMode="auto">
          <a:xfrm>
            <a:off x="7500412" y="2420888"/>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Richard Cleveland</a:t>
            </a:r>
          </a:p>
        </p:txBody>
      </p:sp>
      <p:pic>
        <p:nvPicPr>
          <p:cNvPr id="6" name="Image 5">
            <a:extLst>
              <a:ext uri="{FF2B5EF4-FFF2-40B4-BE49-F238E27FC236}">
                <a16:creationId xmlns:a16="http://schemas.microsoft.com/office/drawing/2014/main" id="{A9B71DBF-F39B-4511-B8E1-2ADDEFBE675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2994" y="2351315"/>
            <a:ext cx="3248705" cy="3248705"/>
          </a:xfrm>
          <a:prstGeom prst="rect">
            <a:avLst/>
          </a:prstGeom>
        </p:spPr>
      </p:pic>
    </p:spTree>
    <p:extLst>
      <p:ext uri="{BB962C8B-B14F-4D97-AF65-F5344CB8AC3E}">
        <p14:creationId xmlns:p14="http://schemas.microsoft.com/office/powerpoint/2010/main" val="2665815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4658" y="1533377"/>
            <a:ext cx="6921305" cy="900332"/>
          </a:xfrm>
        </p:spPr>
        <p:txBody>
          <a:bodyPr/>
          <a:lstStyle/>
          <a:p>
            <a:br>
              <a:rPr lang="fr-FR" sz="2800" dirty="0"/>
            </a:br>
            <a:br>
              <a:rPr lang="fr-FR" sz="2800" dirty="0"/>
            </a:br>
            <a:br>
              <a:rPr lang="fr-FR" sz="2800" dirty="0"/>
            </a:br>
            <a:r>
              <a:rPr lang="fr-FR" sz="2400" dirty="0">
                <a:solidFill>
                  <a:schemeClr val="tx1"/>
                </a:solidFill>
              </a:rPr>
              <a:t>Chariots d’occasion (unités) </a:t>
            </a:r>
            <a:br>
              <a:rPr lang="fr-FR" sz="2400" dirty="0">
                <a:solidFill>
                  <a:schemeClr val="tx1"/>
                </a:solidFill>
              </a:rPr>
            </a:br>
            <a:r>
              <a:rPr lang="fr-FR" sz="2400" dirty="0">
                <a:solidFill>
                  <a:schemeClr val="tx1"/>
                </a:solidFill>
              </a:rPr>
              <a:t>Historique 2007-2017</a:t>
            </a:r>
            <a:br>
              <a:rPr lang="fr-FR" sz="2800" dirty="0"/>
            </a:br>
            <a:endParaRPr lang="fr-FR" sz="2800" dirty="0"/>
          </a:p>
        </p:txBody>
      </p:sp>
      <p:sp>
        <p:nvSpPr>
          <p:cNvPr id="5" name="Titre 1">
            <a:extLst>
              <a:ext uri="{FF2B5EF4-FFF2-40B4-BE49-F238E27FC236}">
                <a16:creationId xmlns:a16="http://schemas.microsoft.com/office/drawing/2014/main" id="{EBCBC28C-D1EE-4E52-BA29-8CE5DF607138}"/>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6" name="Image 5">
            <a:extLst>
              <a:ext uri="{FF2B5EF4-FFF2-40B4-BE49-F238E27FC236}">
                <a16:creationId xmlns:a16="http://schemas.microsoft.com/office/drawing/2014/main" id="{8D674234-6F3D-4AED-89BF-C294DC83AEFA}"/>
              </a:ext>
            </a:extLst>
          </p:cNvPr>
          <p:cNvPicPr>
            <a:picLocks noChangeAspect="1"/>
          </p:cNvPicPr>
          <p:nvPr/>
        </p:nvPicPr>
        <p:blipFill>
          <a:blip r:embed="rId2"/>
          <a:stretch>
            <a:fillRect/>
          </a:stretch>
        </p:blipFill>
        <p:spPr>
          <a:xfrm>
            <a:off x="1980933" y="1533377"/>
            <a:ext cx="7528757" cy="4517255"/>
          </a:xfrm>
          <a:prstGeom prst="rect">
            <a:avLst/>
          </a:prstGeom>
        </p:spPr>
      </p:pic>
    </p:spTree>
    <p:extLst>
      <p:ext uri="{BB962C8B-B14F-4D97-AF65-F5344CB8AC3E}">
        <p14:creationId xmlns:p14="http://schemas.microsoft.com/office/powerpoint/2010/main" val="2030730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DC4113BB-B2EF-48BB-9EA2-8092AABB3B42}"/>
              </a:ext>
            </a:extLst>
          </p:cNvPr>
          <p:cNvSpPr>
            <a:spLocks noGrp="1"/>
          </p:cNvSpPr>
          <p:nvPr>
            <p:ph type="title"/>
          </p:nvPr>
        </p:nvSpPr>
        <p:spPr>
          <a:xfrm>
            <a:off x="2593144" y="862219"/>
            <a:ext cx="6921305" cy="1378633"/>
          </a:xfrm>
        </p:spPr>
        <p:txBody>
          <a:bodyPr/>
          <a:lstStyle/>
          <a:p>
            <a:br>
              <a:rPr lang="fr-FR" sz="2400" dirty="0">
                <a:solidFill>
                  <a:schemeClr val="tx1"/>
                </a:solidFill>
              </a:rPr>
            </a:br>
            <a:br>
              <a:rPr lang="fr-FR" sz="2400" dirty="0">
                <a:solidFill>
                  <a:schemeClr val="tx1"/>
                </a:solidFill>
              </a:rPr>
            </a:br>
            <a:br>
              <a:rPr lang="fr-FR" sz="2400" dirty="0">
                <a:solidFill>
                  <a:schemeClr val="tx1"/>
                </a:solidFill>
              </a:rPr>
            </a:br>
            <a:r>
              <a:rPr lang="fr-FR" sz="2400" dirty="0">
                <a:solidFill>
                  <a:schemeClr val="tx1"/>
                </a:solidFill>
              </a:rPr>
              <a:t>Chariots d’occasion (CA)</a:t>
            </a:r>
            <a:br>
              <a:rPr lang="fr-FR" sz="2400" dirty="0">
                <a:solidFill>
                  <a:schemeClr val="tx1"/>
                </a:solidFill>
              </a:rPr>
            </a:br>
            <a:r>
              <a:rPr lang="fr-FR" sz="2400" dirty="0">
                <a:solidFill>
                  <a:schemeClr val="tx1"/>
                </a:solidFill>
              </a:rPr>
              <a:t>Historique 2007-2017</a:t>
            </a:r>
            <a:br>
              <a:rPr lang="fr-FR" sz="2400" dirty="0">
                <a:solidFill>
                  <a:schemeClr val="tx1"/>
                </a:solidFill>
              </a:rPr>
            </a:br>
            <a:endParaRPr lang="fr-FR" sz="2400" dirty="0">
              <a:solidFill>
                <a:schemeClr val="tx1"/>
              </a:solidFill>
            </a:endParaRPr>
          </a:p>
        </p:txBody>
      </p:sp>
      <p:sp>
        <p:nvSpPr>
          <p:cNvPr id="5" name="Titre 1">
            <a:extLst>
              <a:ext uri="{FF2B5EF4-FFF2-40B4-BE49-F238E27FC236}">
                <a16:creationId xmlns:a16="http://schemas.microsoft.com/office/drawing/2014/main" id="{739D4D1A-6F11-4C1D-BFC1-827EDCBA8CFB}"/>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2" name="Image 1">
            <a:extLst>
              <a:ext uri="{FF2B5EF4-FFF2-40B4-BE49-F238E27FC236}">
                <a16:creationId xmlns:a16="http://schemas.microsoft.com/office/drawing/2014/main" id="{12FD6BE7-6FD5-43B7-98F6-5E9380BD87BC}"/>
              </a:ext>
            </a:extLst>
          </p:cNvPr>
          <p:cNvPicPr>
            <a:picLocks noChangeAspect="1"/>
          </p:cNvPicPr>
          <p:nvPr/>
        </p:nvPicPr>
        <p:blipFill>
          <a:blip r:embed="rId2"/>
          <a:stretch>
            <a:fillRect/>
          </a:stretch>
        </p:blipFill>
        <p:spPr>
          <a:xfrm>
            <a:off x="2141766" y="1437923"/>
            <a:ext cx="7574657" cy="4544795"/>
          </a:xfrm>
          <a:prstGeom prst="rect">
            <a:avLst/>
          </a:prstGeom>
        </p:spPr>
      </p:pic>
      <p:sp>
        <p:nvSpPr>
          <p:cNvPr id="6" name="ZoneTexte 5">
            <a:extLst>
              <a:ext uri="{FF2B5EF4-FFF2-40B4-BE49-F238E27FC236}">
                <a16:creationId xmlns:a16="http://schemas.microsoft.com/office/drawing/2014/main" id="{983AD06E-2D53-4F49-9715-EE3EBF931BBA}"/>
              </a:ext>
            </a:extLst>
          </p:cNvPr>
          <p:cNvSpPr txBox="1"/>
          <p:nvPr/>
        </p:nvSpPr>
        <p:spPr>
          <a:xfrm>
            <a:off x="1959429" y="1685109"/>
            <a:ext cx="1214845" cy="431074"/>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993220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6990" y="1182879"/>
            <a:ext cx="7455877" cy="781522"/>
          </a:xfrm>
        </p:spPr>
        <p:txBody>
          <a:bodyPr/>
          <a:lstStyle/>
          <a:p>
            <a:r>
              <a:rPr lang="fr-FR" sz="2400" dirty="0">
                <a:solidFill>
                  <a:schemeClr val="tx1"/>
                </a:solidFill>
              </a:rPr>
              <a:t>Répartition des volumes de transactions </a:t>
            </a:r>
            <a:br>
              <a:rPr lang="fr-FR" sz="2400" dirty="0">
                <a:solidFill>
                  <a:schemeClr val="tx1"/>
                </a:solidFill>
              </a:rPr>
            </a:br>
            <a:r>
              <a:rPr lang="fr-FR" sz="1800" b="0" i="1" dirty="0">
                <a:solidFill>
                  <a:schemeClr val="tx1"/>
                </a:solidFill>
              </a:rPr>
              <a:t>Cumul à juillet 2018 sur les 12 derniers mois (unités et %)</a:t>
            </a:r>
            <a:endParaRPr lang="fr-FR" sz="2400" b="0" i="1" dirty="0">
              <a:solidFill>
                <a:schemeClr val="tx1"/>
              </a:solidFill>
            </a:endParaRPr>
          </a:p>
        </p:txBody>
      </p:sp>
      <p:sp>
        <p:nvSpPr>
          <p:cNvPr id="10" name="Titre 1">
            <a:extLst>
              <a:ext uri="{FF2B5EF4-FFF2-40B4-BE49-F238E27FC236}">
                <a16:creationId xmlns:a16="http://schemas.microsoft.com/office/drawing/2014/main" id="{7CAFD0FF-8E56-4870-B139-3516ACD81E80}"/>
              </a:ext>
            </a:extLst>
          </p:cNvPr>
          <p:cNvSpPr txBox="1">
            <a:spLocks/>
          </p:cNvSpPr>
          <p:nvPr/>
        </p:nvSpPr>
        <p:spPr>
          <a:xfrm>
            <a:off x="984456" y="5811831"/>
            <a:ext cx="9500943" cy="78152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2800" dirty="0">
                <a:solidFill>
                  <a:schemeClr val="tx1"/>
                </a:solidFill>
              </a:rPr>
              <a:t>Total des unités vendues sur les 12 derniers mois : 33 591 (+20% sur an glissant)</a:t>
            </a:r>
            <a:endParaRPr lang="fr-FR" sz="2800" b="0" i="1" dirty="0">
              <a:solidFill>
                <a:schemeClr val="tx1"/>
              </a:solidFill>
            </a:endParaRPr>
          </a:p>
        </p:txBody>
      </p:sp>
      <p:sp>
        <p:nvSpPr>
          <p:cNvPr id="5" name="Titre 1">
            <a:extLst>
              <a:ext uri="{FF2B5EF4-FFF2-40B4-BE49-F238E27FC236}">
                <a16:creationId xmlns:a16="http://schemas.microsoft.com/office/drawing/2014/main" id="{6022D9B2-9FD4-4DD7-82FD-32652C2E9C11}"/>
              </a:ext>
            </a:extLst>
          </p:cNvPr>
          <p:cNvSpPr txBox="1">
            <a:spLocks/>
          </p:cNvSpPr>
          <p:nvPr/>
        </p:nvSpPr>
        <p:spPr>
          <a:xfrm>
            <a:off x="123752" y="147413"/>
            <a:ext cx="11267059"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Retour sur 2018 : bon démarrage</a:t>
            </a:r>
          </a:p>
        </p:txBody>
      </p:sp>
      <p:pic>
        <p:nvPicPr>
          <p:cNvPr id="3" name="Image 2">
            <a:extLst>
              <a:ext uri="{FF2B5EF4-FFF2-40B4-BE49-F238E27FC236}">
                <a16:creationId xmlns:a16="http://schemas.microsoft.com/office/drawing/2014/main" id="{2D10F6D9-FBBF-4643-BDAA-EF6D5CE251CA}"/>
              </a:ext>
            </a:extLst>
          </p:cNvPr>
          <p:cNvPicPr>
            <a:picLocks noChangeAspect="1"/>
          </p:cNvPicPr>
          <p:nvPr/>
        </p:nvPicPr>
        <p:blipFill rotWithShape="1">
          <a:blip r:embed="rId2">
            <a:clrChange>
              <a:clrFrom>
                <a:srgbClr val="FFFFFF"/>
              </a:clrFrom>
              <a:clrTo>
                <a:srgbClr val="FFFFFF">
                  <a:alpha val="0"/>
                </a:srgbClr>
              </a:clrTo>
            </a:clrChange>
          </a:blip>
          <a:srcRect l="25204" t="17512" r="24056" b="6864"/>
          <a:stretch/>
        </p:blipFill>
        <p:spPr>
          <a:xfrm>
            <a:off x="3683726" y="2016653"/>
            <a:ext cx="4271554" cy="3795178"/>
          </a:xfrm>
          <a:prstGeom prst="rect">
            <a:avLst/>
          </a:prstGeom>
        </p:spPr>
      </p:pic>
    </p:spTree>
    <p:extLst>
      <p:ext uri="{BB962C8B-B14F-4D97-AF65-F5344CB8AC3E}">
        <p14:creationId xmlns:p14="http://schemas.microsoft.com/office/powerpoint/2010/main" val="875417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9809" y="1041009"/>
            <a:ext cx="6751857" cy="1355312"/>
          </a:xfrm>
        </p:spPr>
        <p:txBody>
          <a:bodyPr/>
          <a:lstStyle/>
          <a:p>
            <a:r>
              <a:rPr lang="fr-FR" sz="2400" dirty="0">
                <a:solidFill>
                  <a:schemeClr val="tx1"/>
                </a:solidFill>
              </a:rPr>
              <a:t>Historique des ventes </a:t>
            </a:r>
            <a:br>
              <a:rPr lang="fr-FR" sz="2400" dirty="0">
                <a:solidFill>
                  <a:schemeClr val="tx1"/>
                </a:solidFill>
              </a:rPr>
            </a:br>
            <a:r>
              <a:rPr lang="fr-FR" sz="2400" dirty="0">
                <a:solidFill>
                  <a:schemeClr val="tx1"/>
                </a:solidFill>
              </a:rPr>
              <a:t>à utilisateur final</a:t>
            </a:r>
            <a:br>
              <a:rPr lang="fr-FR" sz="2400" dirty="0">
                <a:solidFill>
                  <a:schemeClr val="tx1"/>
                </a:solidFill>
              </a:rPr>
            </a:br>
            <a:r>
              <a:rPr lang="fr-FR" sz="2000" b="0" i="1" dirty="0">
                <a:solidFill>
                  <a:schemeClr val="tx1"/>
                </a:solidFill>
              </a:rPr>
              <a:t>Cumul janvier - juillet (unités et CA)</a:t>
            </a:r>
            <a:endParaRPr lang="fr-FR" b="0" i="1" dirty="0">
              <a:solidFill>
                <a:schemeClr val="tx1"/>
              </a:solidFill>
            </a:endParaRPr>
          </a:p>
        </p:txBody>
      </p:sp>
      <p:sp>
        <p:nvSpPr>
          <p:cNvPr id="6" name="Titre 1">
            <a:extLst>
              <a:ext uri="{FF2B5EF4-FFF2-40B4-BE49-F238E27FC236}">
                <a16:creationId xmlns:a16="http://schemas.microsoft.com/office/drawing/2014/main" id="{7C50B911-BDAB-4A5D-8925-FB2B63446A7D}"/>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a:t>
            </a:r>
          </a:p>
        </p:txBody>
      </p:sp>
      <p:pic>
        <p:nvPicPr>
          <p:cNvPr id="8" name="Image 7">
            <a:extLst>
              <a:ext uri="{FF2B5EF4-FFF2-40B4-BE49-F238E27FC236}">
                <a16:creationId xmlns:a16="http://schemas.microsoft.com/office/drawing/2014/main" id="{E65FE8FB-272B-45C4-B7C6-91032D802015}"/>
              </a:ext>
            </a:extLst>
          </p:cNvPr>
          <p:cNvPicPr>
            <a:picLocks noChangeAspect="1"/>
          </p:cNvPicPr>
          <p:nvPr/>
        </p:nvPicPr>
        <p:blipFill rotWithShape="1">
          <a:blip r:embed="rId3"/>
          <a:srcRect l="2351" t="15187" r="2107" b="2253"/>
          <a:stretch/>
        </p:blipFill>
        <p:spPr>
          <a:xfrm>
            <a:off x="2592981" y="2548835"/>
            <a:ext cx="7960120" cy="3825689"/>
          </a:xfrm>
          <a:prstGeom prst="rect">
            <a:avLst/>
          </a:prstGeom>
        </p:spPr>
      </p:pic>
      <p:pic>
        <p:nvPicPr>
          <p:cNvPr id="10" name="Image 9">
            <a:extLst>
              <a:ext uri="{FF2B5EF4-FFF2-40B4-BE49-F238E27FC236}">
                <a16:creationId xmlns:a16="http://schemas.microsoft.com/office/drawing/2014/main" id="{92087102-8B72-431E-B8D5-7E65D5AA4A8C}"/>
              </a:ext>
            </a:extLst>
          </p:cNvPr>
          <p:cNvPicPr>
            <a:picLocks noChangeAspect="1"/>
          </p:cNvPicPr>
          <p:nvPr/>
        </p:nvPicPr>
        <p:blipFill rotWithShape="1">
          <a:blip r:embed="rId4">
            <a:extLst>
              <a:ext uri="{28A0092B-C50C-407E-A947-70E740481C1C}">
                <a14:useLocalDpi xmlns:a14="http://schemas.microsoft.com/office/drawing/2010/main" val="0"/>
              </a:ext>
            </a:extLst>
          </a:blip>
          <a:srcRect l="7785" t="9223" r="10214" b="28879"/>
          <a:stretch/>
        </p:blipFill>
        <p:spPr>
          <a:xfrm>
            <a:off x="9750788" y="5949981"/>
            <a:ext cx="802313" cy="424543"/>
          </a:xfrm>
          <a:prstGeom prst="rect">
            <a:avLst/>
          </a:prstGeom>
        </p:spPr>
      </p:pic>
    </p:spTree>
    <p:extLst>
      <p:ext uri="{BB962C8B-B14F-4D97-AF65-F5344CB8AC3E}">
        <p14:creationId xmlns:p14="http://schemas.microsoft.com/office/powerpoint/2010/main" val="2169575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4603" y="1254246"/>
            <a:ext cx="8042276" cy="811486"/>
          </a:xfrm>
        </p:spPr>
        <p:txBody>
          <a:bodyPr/>
          <a:lstStyle/>
          <a:p>
            <a:r>
              <a:rPr lang="fr-FR" sz="2400" dirty="0">
                <a:solidFill>
                  <a:schemeClr val="tx1"/>
                </a:solidFill>
              </a:rPr>
              <a:t>Comparaison mensuelle 2018-2017</a:t>
            </a:r>
            <a:br>
              <a:rPr lang="fr-FR" sz="3600" dirty="0">
                <a:solidFill>
                  <a:schemeClr val="tx1"/>
                </a:solidFill>
              </a:rPr>
            </a:br>
            <a:r>
              <a:rPr lang="fr-FR" sz="1800" b="0" i="1" dirty="0">
                <a:solidFill>
                  <a:schemeClr val="tx1"/>
                </a:solidFill>
              </a:rPr>
              <a:t>Cumul du CA : ventes à utilisateur final</a:t>
            </a:r>
            <a:endParaRPr lang="fr-FR" sz="3600" b="0" i="1" dirty="0">
              <a:solidFill>
                <a:schemeClr val="tx1"/>
              </a:solidFill>
            </a:endParaRPr>
          </a:p>
        </p:txBody>
      </p:sp>
      <p:sp>
        <p:nvSpPr>
          <p:cNvPr id="7" name="Titre 1">
            <a:extLst>
              <a:ext uri="{FF2B5EF4-FFF2-40B4-BE49-F238E27FC236}">
                <a16:creationId xmlns:a16="http://schemas.microsoft.com/office/drawing/2014/main" id="{67677D87-3E25-4F76-B2CB-C5258B343111}"/>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 en 2017</a:t>
            </a:r>
          </a:p>
        </p:txBody>
      </p:sp>
      <p:pic>
        <p:nvPicPr>
          <p:cNvPr id="3" name="Image 2">
            <a:extLst>
              <a:ext uri="{FF2B5EF4-FFF2-40B4-BE49-F238E27FC236}">
                <a16:creationId xmlns:a16="http://schemas.microsoft.com/office/drawing/2014/main" id="{9223596E-DC23-446C-BDC2-CF395261D5E5}"/>
              </a:ext>
            </a:extLst>
          </p:cNvPr>
          <p:cNvPicPr>
            <a:picLocks noChangeAspect="1"/>
          </p:cNvPicPr>
          <p:nvPr/>
        </p:nvPicPr>
        <p:blipFill>
          <a:blip r:embed="rId2"/>
          <a:stretch>
            <a:fillRect/>
          </a:stretch>
        </p:blipFill>
        <p:spPr>
          <a:xfrm>
            <a:off x="2181497" y="1659989"/>
            <a:ext cx="7440169" cy="4464102"/>
          </a:xfrm>
          <a:prstGeom prst="rect">
            <a:avLst/>
          </a:prstGeom>
        </p:spPr>
      </p:pic>
    </p:spTree>
    <p:extLst>
      <p:ext uri="{BB962C8B-B14F-4D97-AF65-F5344CB8AC3E}">
        <p14:creationId xmlns:p14="http://schemas.microsoft.com/office/powerpoint/2010/main" val="957385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7951" y="1047317"/>
            <a:ext cx="6948805" cy="1317922"/>
          </a:xfrm>
        </p:spPr>
        <p:txBody>
          <a:bodyPr/>
          <a:lstStyle/>
          <a:p>
            <a:r>
              <a:rPr lang="fr-FR" sz="2400" dirty="0">
                <a:solidFill>
                  <a:schemeClr val="tx1"/>
                </a:solidFill>
              </a:rPr>
              <a:t>Historique des ventes </a:t>
            </a:r>
            <a:br>
              <a:rPr lang="fr-FR" sz="2400" dirty="0">
                <a:solidFill>
                  <a:schemeClr val="tx1"/>
                </a:solidFill>
              </a:rPr>
            </a:br>
            <a:r>
              <a:rPr lang="fr-FR" sz="2400" dirty="0">
                <a:solidFill>
                  <a:schemeClr val="tx1"/>
                </a:solidFill>
              </a:rPr>
              <a:t>aux marchands</a:t>
            </a:r>
            <a:br>
              <a:rPr lang="fr-FR" sz="2400" dirty="0">
                <a:solidFill>
                  <a:schemeClr val="tx1"/>
                </a:solidFill>
              </a:rPr>
            </a:br>
            <a:r>
              <a:rPr lang="fr-FR" sz="2000" i="1" dirty="0">
                <a:solidFill>
                  <a:schemeClr val="tx1"/>
                </a:solidFill>
              </a:rPr>
              <a:t> </a:t>
            </a:r>
            <a:r>
              <a:rPr lang="fr-FR" sz="2000" b="0" i="1" dirty="0">
                <a:solidFill>
                  <a:schemeClr val="tx1"/>
                </a:solidFill>
              </a:rPr>
              <a:t>Cumul janvier - juillet (unités et CA)</a:t>
            </a:r>
            <a:endParaRPr lang="fr-FR" sz="2400" i="1" dirty="0">
              <a:solidFill>
                <a:schemeClr val="tx1"/>
              </a:solidFill>
            </a:endParaRPr>
          </a:p>
        </p:txBody>
      </p:sp>
      <p:sp>
        <p:nvSpPr>
          <p:cNvPr id="4" name="Titre 1">
            <a:extLst>
              <a:ext uri="{FF2B5EF4-FFF2-40B4-BE49-F238E27FC236}">
                <a16:creationId xmlns:a16="http://schemas.microsoft.com/office/drawing/2014/main" id="{CF59506D-A94B-4D3B-A8EB-4BDD17DAF0DF}"/>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a:t>
            </a:r>
          </a:p>
        </p:txBody>
      </p:sp>
      <p:pic>
        <p:nvPicPr>
          <p:cNvPr id="3" name="Image 2">
            <a:extLst>
              <a:ext uri="{FF2B5EF4-FFF2-40B4-BE49-F238E27FC236}">
                <a16:creationId xmlns:a16="http://schemas.microsoft.com/office/drawing/2014/main" id="{50D14426-B101-485C-ACDF-56ECA562BCA4}"/>
              </a:ext>
            </a:extLst>
          </p:cNvPr>
          <p:cNvPicPr>
            <a:picLocks noChangeAspect="1"/>
          </p:cNvPicPr>
          <p:nvPr/>
        </p:nvPicPr>
        <p:blipFill rotWithShape="1">
          <a:blip r:embed="rId2"/>
          <a:srcRect l="1950" t="15472" r="1715" b="2994"/>
          <a:stretch/>
        </p:blipFill>
        <p:spPr>
          <a:xfrm>
            <a:off x="2482504" y="2537274"/>
            <a:ext cx="8216538" cy="3877655"/>
          </a:xfrm>
          <a:prstGeom prst="rect">
            <a:avLst/>
          </a:prstGeom>
        </p:spPr>
      </p:pic>
      <p:pic>
        <p:nvPicPr>
          <p:cNvPr id="7" name="Image 6">
            <a:extLst>
              <a:ext uri="{FF2B5EF4-FFF2-40B4-BE49-F238E27FC236}">
                <a16:creationId xmlns:a16="http://schemas.microsoft.com/office/drawing/2014/main" id="{068B4F5B-6F79-46B5-80A4-6845156A9660}"/>
              </a:ext>
            </a:extLst>
          </p:cNvPr>
          <p:cNvPicPr>
            <a:picLocks noChangeAspect="1"/>
          </p:cNvPicPr>
          <p:nvPr/>
        </p:nvPicPr>
        <p:blipFill rotWithShape="1">
          <a:blip r:embed="rId3">
            <a:extLst>
              <a:ext uri="{28A0092B-C50C-407E-A947-70E740481C1C}">
                <a14:useLocalDpi xmlns:a14="http://schemas.microsoft.com/office/drawing/2010/main" val="0"/>
              </a:ext>
            </a:extLst>
          </a:blip>
          <a:srcRect l="7785" t="9223" r="10214" b="28879"/>
          <a:stretch/>
        </p:blipFill>
        <p:spPr>
          <a:xfrm>
            <a:off x="9896729" y="5990386"/>
            <a:ext cx="802313" cy="424543"/>
          </a:xfrm>
          <a:prstGeom prst="rect">
            <a:avLst/>
          </a:prstGeom>
        </p:spPr>
      </p:pic>
    </p:spTree>
    <p:extLst>
      <p:ext uri="{BB962C8B-B14F-4D97-AF65-F5344CB8AC3E}">
        <p14:creationId xmlns:p14="http://schemas.microsoft.com/office/powerpoint/2010/main" val="4033980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E78BE14-7533-4A48-AFBB-023BB804CD9A}"/>
              </a:ext>
            </a:extLst>
          </p:cNvPr>
          <p:cNvSpPr>
            <a:spLocks noGrp="1"/>
          </p:cNvSpPr>
          <p:nvPr>
            <p:ph type="title"/>
          </p:nvPr>
        </p:nvSpPr>
        <p:spPr>
          <a:xfrm>
            <a:off x="2036072" y="1125416"/>
            <a:ext cx="8042276" cy="811486"/>
          </a:xfrm>
        </p:spPr>
        <p:txBody>
          <a:bodyPr/>
          <a:lstStyle/>
          <a:p>
            <a:r>
              <a:rPr lang="fr-FR" sz="2400" dirty="0">
                <a:solidFill>
                  <a:schemeClr val="tx1"/>
                </a:solidFill>
              </a:rPr>
              <a:t>Comparaison mensuelle 2018-2017</a:t>
            </a:r>
            <a:br>
              <a:rPr lang="fr-FR" sz="3600" dirty="0">
                <a:solidFill>
                  <a:schemeClr val="tx1"/>
                </a:solidFill>
              </a:rPr>
            </a:br>
            <a:r>
              <a:rPr lang="fr-FR" sz="1800" b="0" i="1" dirty="0">
                <a:solidFill>
                  <a:schemeClr val="tx1"/>
                </a:solidFill>
              </a:rPr>
              <a:t>Cumul du CA : ventes aux marchands</a:t>
            </a:r>
            <a:endParaRPr lang="fr-FR" sz="3600" b="0" i="1" dirty="0">
              <a:solidFill>
                <a:schemeClr val="tx1"/>
              </a:solidFill>
            </a:endParaRPr>
          </a:p>
        </p:txBody>
      </p:sp>
      <p:sp>
        <p:nvSpPr>
          <p:cNvPr id="4" name="Titre 1">
            <a:extLst>
              <a:ext uri="{FF2B5EF4-FFF2-40B4-BE49-F238E27FC236}">
                <a16:creationId xmlns:a16="http://schemas.microsoft.com/office/drawing/2014/main" id="{2938D1C8-75ED-40E1-8B12-F97D9783440E}"/>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 en 2018</a:t>
            </a:r>
          </a:p>
        </p:txBody>
      </p:sp>
      <p:pic>
        <p:nvPicPr>
          <p:cNvPr id="2" name="Image 1">
            <a:extLst>
              <a:ext uri="{FF2B5EF4-FFF2-40B4-BE49-F238E27FC236}">
                <a16:creationId xmlns:a16="http://schemas.microsoft.com/office/drawing/2014/main" id="{BA277514-3411-4A5E-A158-7DF682C693C2}"/>
              </a:ext>
            </a:extLst>
          </p:cNvPr>
          <p:cNvPicPr>
            <a:picLocks noChangeAspect="1"/>
          </p:cNvPicPr>
          <p:nvPr/>
        </p:nvPicPr>
        <p:blipFill>
          <a:blip r:embed="rId2"/>
          <a:stretch>
            <a:fillRect/>
          </a:stretch>
        </p:blipFill>
        <p:spPr>
          <a:xfrm>
            <a:off x="2036072" y="1531159"/>
            <a:ext cx="8440547" cy="5057585"/>
          </a:xfrm>
          <a:prstGeom prst="rect">
            <a:avLst/>
          </a:prstGeom>
        </p:spPr>
      </p:pic>
    </p:spTree>
    <p:extLst>
      <p:ext uri="{BB962C8B-B14F-4D97-AF65-F5344CB8AC3E}">
        <p14:creationId xmlns:p14="http://schemas.microsoft.com/office/powerpoint/2010/main" val="2956039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8529" y="1169838"/>
            <a:ext cx="8042276" cy="501997"/>
          </a:xfrm>
        </p:spPr>
        <p:txBody>
          <a:bodyPr/>
          <a:lstStyle/>
          <a:p>
            <a:r>
              <a:rPr lang="fr-FR" sz="2400" dirty="0">
                <a:solidFill>
                  <a:schemeClr val="tx1"/>
                </a:solidFill>
              </a:rPr>
              <a:t>Nombre de chariots ferraillés (2015-2017)</a:t>
            </a:r>
          </a:p>
        </p:txBody>
      </p:sp>
      <p:sp>
        <p:nvSpPr>
          <p:cNvPr id="4" name="Titre 1">
            <a:extLst>
              <a:ext uri="{FF2B5EF4-FFF2-40B4-BE49-F238E27FC236}">
                <a16:creationId xmlns:a16="http://schemas.microsoft.com/office/drawing/2014/main" id="{66C5EB55-D151-41E2-8C95-FCCDAC70A21D}"/>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chariots ferraillés</a:t>
            </a:r>
          </a:p>
        </p:txBody>
      </p:sp>
      <p:pic>
        <p:nvPicPr>
          <p:cNvPr id="3" name="Image 2">
            <a:extLst>
              <a:ext uri="{FF2B5EF4-FFF2-40B4-BE49-F238E27FC236}">
                <a16:creationId xmlns:a16="http://schemas.microsoft.com/office/drawing/2014/main" id="{0E53ECDE-ACE7-45E2-B36C-669ACE086D07}"/>
              </a:ext>
            </a:extLst>
          </p:cNvPr>
          <p:cNvPicPr>
            <a:picLocks noChangeAspect="1"/>
          </p:cNvPicPr>
          <p:nvPr/>
        </p:nvPicPr>
        <p:blipFill rotWithShape="1">
          <a:blip r:embed="rId2">
            <a:clrChange>
              <a:clrFrom>
                <a:srgbClr val="FFFFFF"/>
              </a:clrFrom>
              <a:clrTo>
                <a:srgbClr val="FFFFFF">
                  <a:alpha val="0"/>
                </a:srgbClr>
              </a:clrTo>
            </a:clrChange>
          </a:blip>
          <a:srcRect l="27541" t="15169" r="28542"/>
          <a:stretch/>
        </p:blipFill>
        <p:spPr>
          <a:xfrm>
            <a:off x="4062549" y="1671835"/>
            <a:ext cx="3918858" cy="4110438"/>
          </a:xfrm>
          <a:prstGeom prst="rect">
            <a:avLst/>
          </a:prstGeom>
        </p:spPr>
      </p:pic>
    </p:spTree>
    <p:extLst>
      <p:ext uri="{BB962C8B-B14F-4D97-AF65-F5344CB8AC3E}">
        <p14:creationId xmlns:p14="http://schemas.microsoft.com/office/powerpoint/2010/main" val="2334288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22368"/>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2018</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Lionel Couturier</a:t>
            </a:r>
          </a:p>
        </p:txBody>
      </p:sp>
      <p:pic>
        <p:nvPicPr>
          <p:cNvPr id="6" name="Image 5">
            <a:extLst>
              <a:ext uri="{FF2B5EF4-FFF2-40B4-BE49-F238E27FC236}">
                <a16:creationId xmlns:a16="http://schemas.microsoft.com/office/drawing/2014/main" id="{5CAE2328-9FEB-4397-BECC-9FBF54296C38}"/>
              </a:ext>
            </a:extLst>
          </p:cNvPr>
          <p:cNvPicPr>
            <a:picLocks noChangeAspect="1"/>
          </p:cNvPicPr>
          <p:nvPr/>
        </p:nvPicPr>
        <p:blipFill>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15004" y="1522368"/>
            <a:ext cx="2588700" cy="3068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7752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62604" y="2730137"/>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Conjoncture</a:t>
            </a:r>
          </a:p>
        </p:txBody>
      </p:sp>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8061378" y="2462479"/>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807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290" name="Titre 1"/>
          <p:cNvSpPr>
            <a:spLocks noGrp="1"/>
          </p:cNvSpPr>
          <p:nvPr>
            <p:ph type="ctrTitle"/>
          </p:nvPr>
        </p:nvSpPr>
        <p:spPr bwMode="auto">
          <a:xfrm>
            <a:off x="2241848" y="3068961"/>
            <a:ext cx="7772400" cy="1152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sz="3600" dirty="0"/>
              <a:t>Vente de matériels d’occasion</a:t>
            </a:r>
            <a:endParaRPr lang="fr-FR" altLang="fr-FR" dirty="0"/>
          </a:p>
        </p:txBody>
      </p:sp>
      <p:sp>
        <p:nvSpPr>
          <p:cNvPr id="12291" name="Sous-titre 2"/>
          <p:cNvSpPr>
            <a:spLocks noGrp="1"/>
          </p:cNvSpPr>
          <p:nvPr>
            <p:ph type="subTitle" idx="1"/>
          </p:nvPr>
        </p:nvSpPr>
        <p:spPr bwMode="auto">
          <a:xfrm>
            <a:off x="2927648" y="4221089"/>
            <a:ext cx="6400800" cy="936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dirty="0"/>
              <a:t>Journée Occasion</a:t>
            </a:r>
          </a:p>
          <a:p>
            <a:r>
              <a:rPr lang="fr-FR" dirty="0"/>
              <a:t>10 octobre 2018</a:t>
            </a:r>
          </a:p>
        </p:txBody>
      </p:sp>
    </p:spTree>
    <p:extLst>
      <p:ext uri="{BB962C8B-B14F-4D97-AF65-F5344CB8AC3E}">
        <p14:creationId xmlns:p14="http://schemas.microsoft.com/office/powerpoint/2010/main" val="3545109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F59506D-A94B-4D3B-A8EB-4BDD17DAF0DF}"/>
              </a:ext>
            </a:extLst>
          </p:cNvPr>
          <p:cNvSpPr txBox="1">
            <a:spLocks/>
          </p:cNvSpPr>
          <p:nvPr/>
        </p:nvSpPr>
        <p:spPr>
          <a:xfrm>
            <a:off x="241318" y="147413"/>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Conjoncture</a:t>
            </a:r>
          </a:p>
        </p:txBody>
      </p:sp>
      <p:sp>
        <p:nvSpPr>
          <p:cNvPr id="13" name="Rectangle 12">
            <a:extLst>
              <a:ext uri="{FF2B5EF4-FFF2-40B4-BE49-F238E27FC236}">
                <a16:creationId xmlns:a16="http://schemas.microsoft.com/office/drawing/2014/main" id="{CB272971-BE9B-4987-B2CE-3B94B299E3AB}"/>
              </a:ext>
            </a:extLst>
          </p:cNvPr>
          <p:cNvSpPr/>
          <p:nvPr/>
        </p:nvSpPr>
        <p:spPr>
          <a:xfrm>
            <a:off x="241318" y="868299"/>
            <a:ext cx="4360040"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La croissance commence à ralentir</a:t>
            </a:r>
          </a:p>
        </p:txBody>
      </p:sp>
      <p:sp>
        <p:nvSpPr>
          <p:cNvPr id="16" name="Object 7">
            <a:extLst>
              <a:ext uri="{FF2B5EF4-FFF2-40B4-BE49-F238E27FC236}">
                <a16:creationId xmlns:a16="http://schemas.microsoft.com/office/drawing/2014/main" id="{73DC1DB9-D367-4096-8C87-7E3F25DC42AB}"/>
              </a:ext>
            </a:extLst>
          </p:cNvPr>
          <p:cNvSpPr>
            <a:spLocks noChangeAspect="1" noChangeArrowheads="1"/>
          </p:cNvSpPr>
          <p:nvPr/>
        </p:nvSpPr>
        <p:spPr bwMode="auto">
          <a:xfrm>
            <a:off x="5214578" y="1724276"/>
            <a:ext cx="6280735" cy="32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Les commandes de chariots industriels sont en reprise 	</a:t>
            </a:r>
            <a:r>
              <a:rPr lang="fr-FR" altLang="fr-FR" sz="1600" b="1" dirty="0">
                <a:solidFill>
                  <a:srgbClr val="1173CD"/>
                </a:solidFill>
                <a:latin typeface="+mn-lt"/>
              </a:rPr>
              <a:t>depuis 2015</a:t>
            </a:r>
            <a:r>
              <a:rPr lang="fr-FR" altLang="fr-FR" sz="1600" dirty="0">
                <a:solidFill>
                  <a:schemeClr val="bg1">
                    <a:lumMod val="50000"/>
                  </a:schemeClr>
                </a:solidFill>
                <a:latin typeface="+mn-lt"/>
              </a:rPr>
              <a:t>. </a:t>
            </a:r>
          </a:p>
          <a:p>
            <a:pPr eaLnBrk="1" hangingPunct="1">
              <a:spcBef>
                <a:spcPct val="0"/>
              </a:spcBef>
              <a:buSzPct val="200000"/>
              <a:buNone/>
            </a:pPr>
            <a:r>
              <a:rPr lang="fr-FR" altLang="fr-FR" sz="1600" dirty="0">
                <a:solidFill>
                  <a:schemeClr val="bg1">
                    <a:lumMod val="50000"/>
                  </a:schemeClr>
                </a:solidFill>
                <a:latin typeface="+mn-lt"/>
              </a:rPr>
              <a:t>	En 2017, les commandes avaient encore augmenté de 	</a:t>
            </a:r>
            <a:r>
              <a:rPr lang="fr-FR" altLang="fr-FR" sz="1600" b="1" dirty="0">
                <a:solidFill>
                  <a:schemeClr val="tx2">
                    <a:lumMod val="50000"/>
                  </a:schemeClr>
                </a:solidFill>
                <a:latin typeface="+mn-lt"/>
              </a:rPr>
              <a:t>17%</a:t>
            </a:r>
            <a:r>
              <a:rPr lang="fr-FR" altLang="fr-FR" sz="1600" dirty="0">
                <a:solidFill>
                  <a:schemeClr val="bg1">
                    <a:lumMod val="50000"/>
                  </a:schemeClr>
                </a:solidFill>
                <a:latin typeface="+mn-lt"/>
              </a:rPr>
              <a:t> par rapport à 2016. </a:t>
            </a:r>
          </a:p>
          <a:p>
            <a:pPr eaLnBrk="1" hangingPunct="1">
              <a:spcBef>
                <a:spcPct val="0"/>
              </a:spcBef>
              <a:buSzPct val="200000"/>
              <a:buNone/>
            </a:pPr>
            <a:r>
              <a:rPr lang="fr-FR" altLang="fr-FR" sz="1600" dirty="0">
                <a:solidFill>
                  <a:schemeClr val="bg1">
                    <a:lumMod val="50000"/>
                  </a:schemeClr>
                </a:solidFill>
                <a:latin typeface="+mn-lt"/>
              </a:rPr>
              <a:t>	De plus en plus prononcée jusqu’à </a:t>
            </a:r>
            <a:r>
              <a:rPr lang="fr-FR" altLang="fr-FR" sz="1600" b="1" dirty="0">
                <a:solidFill>
                  <a:schemeClr val="tx2">
                    <a:lumMod val="50000"/>
                  </a:schemeClr>
                </a:solidFill>
                <a:latin typeface="+mn-lt"/>
              </a:rPr>
              <a:t>juin 2017</a:t>
            </a:r>
            <a:r>
              <a:rPr lang="fr-FR" altLang="fr-FR" sz="1600" dirty="0">
                <a:solidFill>
                  <a:schemeClr val="bg1">
                    <a:lumMod val="50000"/>
                  </a:schemeClr>
                </a:solidFill>
                <a:latin typeface="+mn-lt"/>
              </a:rPr>
              <a:t>, la 	croissance commence à ralentir depuis.</a:t>
            </a:r>
          </a:p>
          <a:p>
            <a:pPr eaLnBrk="1" hangingPunct="1">
              <a:spcBef>
                <a:spcPct val="0"/>
              </a:spcBef>
              <a:buSzPct val="200000"/>
              <a:buNone/>
            </a:pPr>
            <a:endParaRPr lang="fr-FR" altLang="fr-FR" sz="1600" dirty="0">
              <a:solidFill>
                <a:schemeClr val="bg1">
                  <a:lumMod val="50000"/>
                </a:schemeClr>
              </a:solidFill>
              <a:latin typeface="+mn-lt"/>
            </a:endParaRPr>
          </a:p>
          <a:p>
            <a:pPr eaLnBrk="1" hangingPunct="1">
              <a:spcBef>
                <a:spcPct val="0"/>
              </a:spcBef>
              <a:buSzPct val="200000"/>
              <a:buNone/>
            </a:pPr>
            <a:endParaRPr lang="fr-FR" altLang="fr-FR" sz="1600" dirty="0">
              <a:solidFill>
                <a:schemeClr val="bg1">
                  <a:lumMod val="50000"/>
                </a:schemeClr>
              </a:solidFill>
              <a:latin typeface="+mj-lt"/>
            </a:endParaRPr>
          </a:p>
          <a:p>
            <a:pPr eaLnBrk="1" hangingPunct="1">
              <a:spcBef>
                <a:spcPct val="0"/>
              </a:spcBef>
              <a:buSzPct val="200000"/>
              <a:buNone/>
            </a:pPr>
            <a:endParaRPr lang="fr-FR" altLang="fr-FR" sz="1600" dirty="0">
              <a:solidFill>
                <a:schemeClr val="bg1">
                  <a:lumMod val="50000"/>
                </a:schemeClr>
              </a:solidFill>
              <a:latin typeface="+mj-lt"/>
            </a:endParaRPr>
          </a:p>
          <a:p>
            <a:pPr eaLnBrk="1" hangingPunct="1">
              <a:spcBef>
                <a:spcPct val="0"/>
              </a:spcBef>
              <a:buSzPct val="200000"/>
              <a:buNone/>
            </a:pPr>
            <a:endParaRPr lang="fr-FR" altLang="fr-FR" sz="1600" dirty="0">
              <a:solidFill>
                <a:schemeClr val="bg1">
                  <a:lumMod val="50000"/>
                </a:schemeClr>
              </a:solidFill>
              <a:latin typeface="+mj-lt"/>
            </a:endParaRPr>
          </a:p>
          <a:p>
            <a:pPr eaLnBrk="1" hangingPunct="1">
              <a:spcBef>
                <a:spcPct val="0"/>
              </a:spcBef>
              <a:buSzPct val="200000"/>
              <a:buNone/>
            </a:pPr>
            <a:endParaRPr lang="fr-FR" altLang="fr-FR" sz="1600" dirty="0">
              <a:solidFill>
                <a:schemeClr val="bg1">
                  <a:lumMod val="50000"/>
                </a:schemeClr>
              </a:solidFill>
              <a:latin typeface="+mj-lt"/>
            </a:endParaRPr>
          </a:p>
          <a:p>
            <a:pPr eaLnBrk="1" hangingPunct="1">
              <a:spcBef>
                <a:spcPct val="0"/>
              </a:spcBef>
              <a:buSzPct val="200000"/>
              <a:buNone/>
            </a:pPr>
            <a:endParaRPr lang="fr-FR" altLang="fr-FR" sz="1600" dirty="0">
              <a:solidFill>
                <a:schemeClr val="bg1">
                  <a:lumMod val="50000"/>
                </a:schemeClr>
              </a:solidFill>
              <a:latin typeface="+mj-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j-lt"/>
              </a:rPr>
              <a:t>En </a:t>
            </a:r>
            <a:r>
              <a:rPr lang="fr-FR" altLang="fr-FR" sz="1600" b="1" dirty="0">
                <a:solidFill>
                  <a:schemeClr val="tx2">
                    <a:lumMod val="50000"/>
                  </a:schemeClr>
                </a:solidFill>
                <a:latin typeface="+mj-lt"/>
              </a:rPr>
              <a:t>2018</a:t>
            </a:r>
            <a:r>
              <a:rPr lang="fr-FR" altLang="fr-FR" sz="1600" dirty="0">
                <a:solidFill>
                  <a:schemeClr val="bg1">
                    <a:lumMod val="50000"/>
                  </a:schemeClr>
                </a:solidFill>
                <a:latin typeface="+mj-lt"/>
              </a:rPr>
              <a:t>, le niveau actuel des commandes fluctue encore 	au-dessus des pics d’activité passés : </a:t>
            </a:r>
            <a:r>
              <a:rPr lang="fr-FR" altLang="fr-FR" sz="1600" b="1" dirty="0">
                <a:solidFill>
                  <a:schemeClr val="tx2">
                    <a:lumMod val="50000"/>
                  </a:schemeClr>
                </a:solidFill>
                <a:latin typeface="+mj-lt"/>
              </a:rPr>
              <a:t>+4%</a:t>
            </a:r>
            <a:r>
              <a:rPr lang="fr-FR" altLang="fr-FR" sz="1600" dirty="0">
                <a:solidFill>
                  <a:schemeClr val="bg1">
                    <a:lumMod val="50000"/>
                  </a:schemeClr>
                </a:solidFill>
                <a:latin typeface="+mj-lt"/>
              </a:rPr>
              <a:t> de croissance 	enregistrée sur le cumul </a:t>
            </a:r>
            <a:r>
              <a:rPr lang="fr-FR" altLang="fr-FR" sz="1600" b="1" dirty="0">
                <a:solidFill>
                  <a:schemeClr val="tx2">
                    <a:lumMod val="50000"/>
                  </a:schemeClr>
                </a:solidFill>
                <a:latin typeface="+mj-lt"/>
              </a:rPr>
              <a:t>janvier-septembre</a:t>
            </a:r>
            <a:r>
              <a:rPr lang="fr-FR" altLang="fr-FR" sz="1600" dirty="0">
                <a:solidFill>
                  <a:schemeClr val="bg1">
                    <a:lumMod val="50000"/>
                  </a:schemeClr>
                </a:solidFill>
                <a:latin typeface="+mj-lt"/>
              </a:rPr>
              <a:t>. </a:t>
            </a:r>
          </a:p>
          <a:p>
            <a:pPr eaLnBrk="1" hangingPunct="1">
              <a:spcBef>
                <a:spcPct val="0"/>
              </a:spcBef>
              <a:buSzPct val="200000"/>
              <a:buNone/>
            </a:pPr>
            <a:r>
              <a:rPr lang="fr-FR" altLang="fr-FR" sz="1600" dirty="0">
                <a:solidFill>
                  <a:schemeClr val="bg1">
                    <a:lumMod val="50000"/>
                  </a:schemeClr>
                </a:solidFill>
                <a:latin typeface="+mj-lt"/>
              </a:rPr>
              <a:t>	Par rapport à 2007 : </a:t>
            </a:r>
            <a:r>
              <a:rPr lang="fr-FR" altLang="fr-FR" sz="1600" b="1" dirty="0">
                <a:solidFill>
                  <a:srgbClr val="0070C0"/>
                </a:solidFill>
                <a:latin typeface="+mj-lt"/>
              </a:rPr>
              <a:t>+20%.</a:t>
            </a:r>
            <a:r>
              <a:rPr lang="fr-FR" altLang="fr-FR" sz="1600" b="1" dirty="0">
                <a:solidFill>
                  <a:schemeClr val="bg1">
                    <a:lumMod val="50000"/>
                  </a:schemeClr>
                </a:solidFill>
                <a:latin typeface="+mj-lt"/>
              </a:rPr>
              <a:t> </a:t>
            </a:r>
            <a:endParaRPr lang="fr-FR" altLang="fr-FR" sz="1600" dirty="0">
              <a:solidFill>
                <a:schemeClr val="bg1">
                  <a:lumMod val="50000"/>
                </a:schemeClr>
              </a:solidFill>
              <a:latin typeface="+mj-lt"/>
            </a:endParaRPr>
          </a:p>
          <a:p>
            <a:pPr marL="285750" indent="-285750" eaLnBrk="1" hangingPunct="1">
              <a:spcBef>
                <a:spcPct val="0"/>
              </a:spcBef>
              <a:buSzPct val="200000"/>
              <a:buBlip>
                <a:blip r:embed="rId2"/>
              </a:buBlip>
            </a:pPr>
            <a:endParaRPr lang="fr-FR" altLang="fr-FR" sz="1600" dirty="0">
              <a:solidFill>
                <a:schemeClr val="bg1">
                  <a:lumMod val="50000"/>
                </a:schemeClr>
              </a:solidFill>
              <a:latin typeface="+mn-lt"/>
            </a:endParaRPr>
          </a:p>
          <a:p>
            <a:pPr eaLnBrk="1" hangingPunct="1">
              <a:spcBef>
                <a:spcPct val="0"/>
              </a:spcBef>
              <a:buNone/>
            </a:pPr>
            <a:r>
              <a:rPr lang="fr-FR" altLang="fr-FR" sz="1600" dirty="0">
                <a:latin typeface="Arial" pitchFamily="34" charset="0"/>
              </a:rPr>
              <a:t> </a:t>
            </a:r>
          </a:p>
        </p:txBody>
      </p:sp>
      <p:pic>
        <p:nvPicPr>
          <p:cNvPr id="2" name="Image 1">
            <a:extLst>
              <a:ext uri="{FF2B5EF4-FFF2-40B4-BE49-F238E27FC236}">
                <a16:creationId xmlns:a16="http://schemas.microsoft.com/office/drawing/2014/main" id="{D0778834-011B-4DCD-8D3A-8DE25F8A2C1E}"/>
              </a:ext>
            </a:extLst>
          </p:cNvPr>
          <p:cNvPicPr>
            <a:picLocks noChangeAspect="1"/>
          </p:cNvPicPr>
          <p:nvPr/>
        </p:nvPicPr>
        <p:blipFill>
          <a:blip r:embed="rId3"/>
          <a:stretch>
            <a:fillRect/>
          </a:stretch>
        </p:blipFill>
        <p:spPr>
          <a:xfrm>
            <a:off x="91440" y="1724276"/>
            <a:ext cx="5092789" cy="4265424"/>
          </a:xfrm>
          <a:prstGeom prst="rect">
            <a:avLst/>
          </a:prstGeom>
        </p:spPr>
      </p:pic>
      <p:sp>
        <p:nvSpPr>
          <p:cNvPr id="3" name="Rectangle 2">
            <a:extLst>
              <a:ext uri="{FF2B5EF4-FFF2-40B4-BE49-F238E27FC236}">
                <a16:creationId xmlns:a16="http://schemas.microsoft.com/office/drawing/2014/main" id="{D5C06BD7-1D58-4F89-80EE-C97F379B2917}"/>
              </a:ext>
            </a:extLst>
          </p:cNvPr>
          <p:cNvSpPr/>
          <p:nvPr/>
        </p:nvSpPr>
        <p:spPr>
          <a:xfrm>
            <a:off x="5466382" y="3006325"/>
            <a:ext cx="5684068" cy="1323439"/>
          </a:xfrm>
          <a:prstGeom prst="rect">
            <a:avLst/>
          </a:prstGeom>
        </p:spPr>
        <p:txBody>
          <a:bodyPr wrap="square">
            <a:spAutoFit/>
          </a:bodyPr>
          <a:lstStyle/>
          <a:p>
            <a:pPr>
              <a:spcBef>
                <a:spcPct val="0"/>
              </a:spcBef>
              <a:buSzPct val="200000"/>
            </a:pPr>
            <a:endParaRPr lang="fr-FR" altLang="fr-FR" sz="1600" dirty="0">
              <a:solidFill>
                <a:schemeClr val="bg1">
                  <a:lumMod val="50000"/>
                </a:schemeClr>
              </a:solidFill>
            </a:endParaRPr>
          </a:p>
          <a:p>
            <a:pPr marL="285750" lvl="0" indent="-285750">
              <a:buFont typeface="Wingdings" panose="05000000000000000000" pitchFamily="2" charset="2"/>
              <a:buChar char="Ø"/>
            </a:pPr>
            <a:r>
              <a:rPr lang="fr-FR" altLang="fr-FR" sz="1600" i="1" dirty="0">
                <a:solidFill>
                  <a:prstClr val="white">
                    <a:lumMod val="50000"/>
                  </a:prstClr>
                </a:solidFill>
              </a:rPr>
              <a:t>Le mois de </a:t>
            </a:r>
            <a:r>
              <a:rPr lang="fr-FR" altLang="fr-FR" sz="1600" b="1" i="1" dirty="0">
                <a:solidFill>
                  <a:srgbClr val="0070C0"/>
                </a:solidFill>
              </a:rPr>
              <a:t>mars 2017</a:t>
            </a:r>
            <a:r>
              <a:rPr lang="fr-FR" altLang="fr-FR" sz="1600" i="1" dirty="0">
                <a:solidFill>
                  <a:prstClr val="white">
                    <a:lumMod val="50000"/>
                  </a:prstClr>
                </a:solidFill>
              </a:rPr>
              <a:t> a enregistré le </a:t>
            </a:r>
            <a:r>
              <a:rPr lang="fr-FR" altLang="fr-FR" sz="1600" b="1" i="1" dirty="0">
                <a:solidFill>
                  <a:srgbClr val="0070C0"/>
                </a:solidFill>
              </a:rPr>
              <a:t>plus</a:t>
            </a:r>
            <a:r>
              <a:rPr lang="fr-FR" altLang="fr-FR" sz="1600" i="1" dirty="0">
                <a:solidFill>
                  <a:srgbClr val="0070C0"/>
                </a:solidFill>
              </a:rPr>
              <a:t> </a:t>
            </a:r>
            <a:r>
              <a:rPr lang="fr-FR" altLang="fr-FR" sz="1600" b="1" i="1" dirty="0">
                <a:solidFill>
                  <a:srgbClr val="0070C0"/>
                </a:solidFill>
              </a:rPr>
              <a:t>haut record mensuel </a:t>
            </a:r>
            <a:r>
              <a:rPr lang="fr-FR" altLang="fr-FR" sz="1600" i="1" dirty="0">
                <a:solidFill>
                  <a:prstClr val="white">
                    <a:lumMod val="50000"/>
                  </a:prstClr>
                </a:solidFill>
              </a:rPr>
              <a:t>jamais observé depuis la création de la série statistique (1996) en totalisant près de </a:t>
            </a:r>
            <a:r>
              <a:rPr lang="fr-FR" altLang="fr-FR" sz="1600" b="1" i="1" dirty="0">
                <a:solidFill>
                  <a:srgbClr val="0070C0"/>
                </a:solidFill>
              </a:rPr>
              <a:t>9500</a:t>
            </a:r>
            <a:r>
              <a:rPr lang="fr-FR" altLang="fr-FR" sz="1600" i="1" dirty="0">
                <a:solidFill>
                  <a:prstClr val="white">
                    <a:lumMod val="50000"/>
                  </a:prstClr>
                </a:solidFill>
              </a:rPr>
              <a:t> chariots industriels toutes familles confondues.</a:t>
            </a:r>
            <a:endParaRPr lang="fr-FR" altLang="fr-FR" sz="1600" dirty="0">
              <a:solidFill>
                <a:schemeClr val="bg1">
                  <a:lumMod val="50000"/>
                </a:schemeClr>
              </a:solidFill>
            </a:endParaRPr>
          </a:p>
        </p:txBody>
      </p:sp>
    </p:spTree>
    <p:extLst>
      <p:ext uri="{BB962C8B-B14F-4D97-AF65-F5344CB8AC3E}">
        <p14:creationId xmlns:p14="http://schemas.microsoft.com/office/powerpoint/2010/main" val="3875183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5292603"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Des performances régionales hétérogènes</a:t>
            </a:r>
          </a:p>
        </p:txBody>
      </p:sp>
      <p:sp>
        <p:nvSpPr>
          <p:cNvPr id="7" name="Object 7">
            <a:extLst>
              <a:ext uri="{FF2B5EF4-FFF2-40B4-BE49-F238E27FC236}">
                <a16:creationId xmlns:a16="http://schemas.microsoft.com/office/drawing/2014/main" id="{A5F26172-3ACF-4C82-9371-44769BC42811}"/>
              </a:ext>
            </a:extLst>
          </p:cNvPr>
          <p:cNvSpPr>
            <a:spLocks noChangeAspect="1" noChangeArrowheads="1"/>
          </p:cNvSpPr>
          <p:nvPr/>
        </p:nvSpPr>
        <p:spPr bwMode="auto">
          <a:xfrm>
            <a:off x="6173776" y="1680815"/>
            <a:ext cx="5700362"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Mis à part la Franche Comté et le Limousin, </a:t>
            </a:r>
            <a:r>
              <a:rPr lang="fr-FR" altLang="fr-FR" sz="1600" b="1" dirty="0">
                <a:solidFill>
                  <a:srgbClr val="0070C0"/>
                </a:solidFill>
                <a:latin typeface="+mn-lt"/>
              </a:rPr>
              <a:t>toutes les régions</a:t>
            </a:r>
            <a:r>
              <a:rPr lang="fr-FR" altLang="fr-FR" sz="1600" dirty="0">
                <a:solidFill>
                  <a:srgbClr val="0070C0"/>
                </a:solidFill>
                <a:latin typeface="+mn-lt"/>
              </a:rPr>
              <a:t> </a:t>
            </a:r>
            <a:r>
              <a:rPr lang="fr-FR" altLang="fr-FR" sz="1600" dirty="0">
                <a:solidFill>
                  <a:schemeClr val="bg1">
                    <a:lumMod val="50000"/>
                  </a:schemeClr>
                </a:solidFill>
                <a:latin typeface="+mn-lt"/>
              </a:rPr>
              <a:t>avaient réalisé de </a:t>
            </a:r>
            <a:r>
              <a:rPr lang="fr-FR" altLang="fr-FR" sz="1600" b="1" dirty="0">
                <a:solidFill>
                  <a:srgbClr val="0070C0"/>
                </a:solidFill>
                <a:latin typeface="+mn-lt"/>
              </a:rPr>
              <a:t>meilleures performances en 2017 </a:t>
            </a:r>
            <a:r>
              <a:rPr lang="fr-FR" altLang="fr-FR" sz="1600" dirty="0">
                <a:solidFill>
                  <a:schemeClr val="bg1">
                    <a:lumMod val="50000"/>
                  </a:schemeClr>
                </a:solidFill>
                <a:latin typeface="+mn-lt"/>
              </a:rPr>
              <a:t>qu’en 2016 (axe des ordonnées). Preuve d’une croissance globale soutenue en 2017.</a:t>
            </a:r>
          </a:p>
          <a:p>
            <a:pPr marL="285750" indent="-285750" eaLnBrk="1" hangingPunct="1">
              <a:spcBef>
                <a:spcPct val="0"/>
              </a:spcBef>
              <a:buFont typeface="Wingdings" panose="05000000000000000000" pitchFamily="2" charset="2"/>
              <a:buChar char="Ø"/>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extLst/>
                </a:blip>
              </a:buBlip>
            </a:pPr>
            <a:r>
              <a:rPr lang="fr-FR" altLang="fr-FR" sz="1600" dirty="0">
                <a:solidFill>
                  <a:schemeClr val="bg1">
                    <a:lumMod val="50000"/>
                  </a:schemeClr>
                </a:solidFill>
                <a:latin typeface="+mn-lt"/>
              </a:rPr>
              <a:t>Au </a:t>
            </a:r>
            <a:r>
              <a:rPr lang="fr-FR" altLang="fr-FR" sz="1600" b="1" dirty="0">
                <a:solidFill>
                  <a:srgbClr val="0070C0"/>
                </a:solidFill>
                <a:latin typeface="+mn-lt"/>
              </a:rPr>
              <a:t>S1 2018</a:t>
            </a:r>
            <a:r>
              <a:rPr lang="fr-FR" altLang="fr-FR" sz="1600" dirty="0">
                <a:solidFill>
                  <a:schemeClr val="bg1">
                    <a:lumMod val="50000"/>
                  </a:schemeClr>
                </a:solidFill>
                <a:latin typeface="+mn-lt"/>
              </a:rPr>
              <a:t>, seulement </a:t>
            </a:r>
            <a:r>
              <a:rPr lang="fr-FR" altLang="fr-FR" sz="1600" b="1" dirty="0">
                <a:solidFill>
                  <a:srgbClr val="0070C0"/>
                </a:solidFill>
                <a:latin typeface="+mn-lt"/>
              </a:rPr>
              <a:t>10 régions </a:t>
            </a:r>
            <a:r>
              <a:rPr lang="fr-FR" altLang="fr-FR" sz="1600" dirty="0">
                <a:solidFill>
                  <a:schemeClr val="bg1">
                    <a:lumMod val="50000"/>
                  </a:schemeClr>
                </a:solidFill>
                <a:latin typeface="+mn-lt"/>
              </a:rPr>
              <a:t>affichent encore une croissance de leur marché par rapport au S1 2017 (zones en vert et en bleu : </a:t>
            </a:r>
            <a:r>
              <a:rPr lang="fr-FR" altLang="fr-FR" sz="1600" b="1" dirty="0">
                <a:solidFill>
                  <a:srgbClr val="0070C0"/>
                </a:solidFill>
                <a:latin typeface="+mn-lt"/>
              </a:rPr>
              <a:t>47% du marché global</a:t>
            </a:r>
            <a:r>
              <a:rPr lang="fr-FR" altLang="fr-FR" sz="1600" dirty="0">
                <a:solidFill>
                  <a:schemeClr val="bg1">
                    <a:lumMod val="50000"/>
                  </a:schemeClr>
                </a:solidFill>
                <a:latin typeface="+mn-lt"/>
              </a:rPr>
              <a:t>). La croissance est </a:t>
            </a:r>
            <a:r>
              <a:rPr lang="fr-FR" altLang="fr-FR" sz="1600" b="1" dirty="0">
                <a:solidFill>
                  <a:srgbClr val="0070C0"/>
                </a:solidFill>
                <a:latin typeface="+mn-lt"/>
              </a:rPr>
              <a:t>plus diffuse</a:t>
            </a:r>
            <a:r>
              <a:rPr lang="fr-FR" altLang="fr-FR" sz="1600" dirty="0">
                <a:solidFill>
                  <a:schemeClr val="bg1">
                    <a:lumMod val="50000"/>
                  </a:schemeClr>
                </a:solidFill>
                <a:latin typeface="+mn-lt"/>
              </a:rPr>
              <a:t>.</a:t>
            </a:r>
          </a:p>
          <a:p>
            <a:pPr eaLnBrk="1" hangingPunct="1">
              <a:spcBef>
                <a:spcPct val="0"/>
              </a:spcBef>
              <a:buSzPct val="200000"/>
              <a:buNone/>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extLst/>
                </a:blip>
              </a:buBlip>
            </a:pPr>
            <a:r>
              <a:rPr lang="fr-FR" altLang="fr-FR" sz="1600" dirty="0">
                <a:solidFill>
                  <a:schemeClr val="bg1">
                    <a:lumMod val="50000"/>
                  </a:schemeClr>
                </a:solidFill>
                <a:latin typeface="+mn-lt"/>
              </a:rPr>
              <a:t>Les régions </a:t>
            </a:r>
            <a:r>
              <a:rPr lang="fr-FR" altLang="fr-FR" sz="1600" b="1" dirty="0">
                <a:solidFill>
                  <a:srgbClr val="0070C0"/>
                </a:solidFill>
                <a:latin typeface="+mn-lt"/>
              </a:rPr>
              <a:t>Ile-de-France, Rhône-Alpes et PACA</a:t>
            </a:r>
            <a:r>
              <a:rPr lang="fr-FR" altLang="fr-FR" sz="1600" dirty="0">
                <a:solidFill>
                  <a:srgbClr val="0070C0"/>
                </a:solidFill>
                <a:latin typeface="+mn-lt"/>
              </a:rPr>
              <a:t>,</a:t>
            </a:r>
            <a:r>
              <a:rPr lang="fr-FR" altLang="fr-FR" sz="1600" dirty="0">
                <a:solidFill>
                  <a:schemeClr val="bg1">
                    <a:lumMod val="50000"/>
                  </a:schemeClr>
                </a:solidFill>
                <a:latin typeface="+mn-lt"/>
              </a:rPr>
              <a:t> qui représentent à elles seules </a:t>
            </a:r>
            <a:r>
              <a:rPr lang="fr-FR" altLang="fr-FR" sz="1600" b="1" dirty="0">
                <a:solidFill>
                  <a:srgbClr val="0070C0"/>
                </a:solidFill>
                <a:latin typeface="+mn-lt"/>
              </a:rPr>
              <a:t>34%</a:t>
            </a:r>
            <a:r>
              <a:rPr lang="fr-FR" altLang="fr-FR" sz="1600" dirty="0">
                <a:solidFill>
                  <a:srgbClr val="0070C0"/>
                </a:solidFill>
                <a:latin typeface="+mn-lt"/>
              </a:rPr>
              <a:t> </a:t>
            </a:r>
            <a:r>
              <a:rPr lang="fr-FR" altLang="fr-FR" sz="1600" dirty="0">
                <a:solidFill>
                  <a:schemeClr val="bg1">
                    <a:lumMod val="50000"/>
                  </a:schemeClr>
                </a:solidFill>
                <a:latin typeface="+mn-lt"/>
              </a:rPr>
              <a:t>du marché, affichent des taux de croissance proches de </a:t>
            </a:r>
            <a:r>
              <a:rPr lang="fr-FR" altLang="fr-FR" sz="1600" b="1" dirty="0">
                <a:solidFill>
                  <a:srgbClr val="0070C0"/>
                </a:solidFill>
                <a:latin typeface="+mn-lt"/>
              </a:rPr>
              <a:t>0</a:t>
            </a:r>
            <a:r>
              <a:rPr lang="fr-FR" altLang="fr-FR" sz="1600" dirty="0">
                <a:solidFill>
                  <a:schemeClr val="bg1">
                    <a:lumMod val="50000"/>
                  </a:schemeClr>
                </a:solidFill>
                <a:latin typeface="+mn-lt"/>
              </a:rPr>
              <a:t>. De nouveau en </a:t>
            </a:r>
            <a:r>
              <a:rPr lang="fr-FR" altLang="fr-FR" sz="1600" b="1" dirty="0">
                <a:solidFill>
                  <a:srgbClr val="0070C0"/>
                </a:solidFill>
                <a:latin typeface="+mn-lt"/>
              </a:rPr>
              <a:t>croissance</a:t>
            </a:r>
            <a:r>
              <a:rPr lang="fr-FR" altLang="fr-FR" sz="1600" dirty="0">
                <a:solidFill>
                  <a:schemeClr val="bg1">
                    <a:lumMod val="50000"/>
                  </a:schemeClr>
                </a:solidFill>
                <a:latin typeface="+mn-lt"/>
              </a:rPr>
              <a:t>, la région </a:t>
            </a:r>
            <a:r>
              <a:rPr lang="fr-FR" altLang="fr-FR" sz="1600" b="1" dirty="0">
                <a:solidFill>
                  <a:srgbClr val="0070C0"/>
                </a:solidFill>
                <a:latin typeface="+mn-lt"/>
              </a:rPr>
              <a:t>Rhône-Alpes</a:t>
            </a:r>
            <a:r>
              <a:rPr lang="fr-FR" altLang="fr-FR" sz="1600" dirty="0">
                <a:solidFill>
                  <a:schemeClr val="bg1">
                    <a:lumMod val="50000"/>
                  </a:schemeClr>
                </a:solidFill>
                <a:latin typeface="+mn-lt"/>
              </a:rPr>
              <a:t> s’en tire le mieux.</a:t>
            </a:r>
          </a:p>
          <a:p>
            <a:pPr marL="285750" indent="-285750" eaLnBrk="1" hangingPunct="1">
              <a:spcBef>
                <a:spcPct val="0"/>
              </a:spcBef>
              <a:buSzPct val="200000"/>
              <a:buBlip>
                <a:blip r:embed="rId2">
                  <a:extLst/>
                </a:blip>
              </a:buBlip>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extLst/>
                </a:blip>
              </a:buBlip>
            </a:pPr>
            <a:r>
              <a:rPr lang="fr-FR" altLang="fr-FR" sz="1600" dirty="0">
                <a:solidFill>
                  <a:schemeClr val="bg1">
                    <a:lumMod val="50000"/>
                  </a:schemeClr>
                </a:solidFill>
                <a:latin typeface="+mn-lt"/>
              </a:rPr>
              <a:t>La croissance globale </a:t>
            </a:r>
            <a:r>
              <a:rPr lang="fr-FR" altLang="fr-FR" sz="1600" b="1" dirty="0">
                <a:solidFill>
                  <a:srgbClr val="0070C0"/>
                </a:solidFill>
                <a:latin typeface="+mn-lt"/>
              </a:rPr>
              <a:t>tend à ralentir</a:t>
            </a:r>
            <a:r>
              <a:rPr lang="fr-FR" altLang="fr-FR" sz="1600" dirty="0">
                <a:solidFill>
                  <a:schemeClr val="bg1">
                    <a:lumMod val="50000"/>
                  </a:schemeClr>
                </a:solidFill>
                <a:latin typeface="+mn-lt"/>
              </a:rPr>
              <a:t>. </a:t>
            </a:r>
          </a:p>
        </p:txBody>
      </p:sp>
      <p:sp>
        <p:nvSpPr>
          <p:cNvPr id="6" name="Titre 1">
            <a:extLst>
              <a:ext uri="{FF2B5EF4-FFF2-40B4-BE49-F238E27FC236}">
                <a16:creationId xmlns:a16="http://schemas.microsoft.com/office/drawing/2014/main" id="{9F40EE7D-4EF9-4EF8-81FA-4FDA61751341}"/>
              </a:ext>
            </a:extLst>
          </p:cNvPr>
          <p:cNvSpPr txBox="1">
            <a:spLocks/>
          </p:cNvSpPr>
          <p:nvPr/>
        </p:nvSpPr>
        <p:spPr>
          <a:xfrm>
            <a:off x="241318" y="147413"/>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Conjoncture</a:t>
            </a:r>
          </a:p>
        </p:txBody>
      </p:sp>
      <p:pic>
        <p:nvPicPr>
          <p:cNvPr id="2" name="Image 1">
            <a:extLst>
              <a:ext uri="{FF2B5EF4-FFF2-40B4-BE49-F238E27FC236}">
                <a16:creationId xmlns:a16="http://schemas.microsoft.com/office/drawing/2014/main" id="{2B80E5AC-A510-4431-8781-9C92F8FEDB65}"/>
              </a:ext>
            </a:extLst>
          </p:cNvPr>
          <p:cNvPicPr>
            <a:picLocks noChangeAspect="1"/>
          </p:cNvPicPr>
          <p:nvPr/>
        </p:nvPicPr>
        <p:blipFill>
          <a:blip r:embed="rId3"/>
          <a:stretch>
            <a:fillRect/>
          </a:stretch>
        </p:blipFill>
        <p:spPr>
          <a:xfrm>
            <a:off x="52554" y="1329964"/>
            <a:ext cx="6142617" cy="4855535"/>
          </a:xfrm>
          <a:prstGeom prst="rect">
            <a:avLst/>
          </a:prstGeom>
        </p:spPr>
      </p:pic>
    </p:spTree>
    <p:extLst>
      <p:ext uri="{BB962C8B-B14F-4D97-AF65-F5344CB8AC3E}">
        <p14:creationId xmlns:p14="http://schemas.microsoft.com/office/powerpoint/2010/main" val="2278544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3612464"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Illustration : Carte de France</a:t>
            </a:r>
          </a:p>
        </p:txBody>
      </p:sp>
      <p:sp>
        <p:nvSpPr>
          <p:cNvPr id="6" name="Titre 1">
            <a:extLst>
              <a:ext uri="{FF2B5EF4-FFF2-40B4-BE49-F238E27FC236}">
                <a16:creationId xmlns:a16="http://schemas.microsoft.com/office/drawing/2014/main" id="{9F40EE7D-4EF9-4EF8-81FA-4FDA61751341}"/>
              </a:ext>
            </a:extLst>
          </p:cNvPr>
          <p:cNvSpPr txBox="1">
            <a:spLocks/>
          </p:cNvSpPr>
          <p:nvPr/>
        </p:nvSpPr>
        <p:spPr>
          <a:xfrm>
            <a:off x="241318" y="147413"/>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Conjoncture</a:t>
            </a:r>
          </a:p>
        </p:txBody>
      </p:sp>
      <p:pic>
        <p:nvPicPr>
          <p:cNvPr id="4" name="Image 3">
            <a:extLst>
              <a:ext uri="{FF2B5EF4-FFF2-40B4-BE49-F238E27FC236}">
                <a16:creationId xmlns:a16="http://schemas.microsoft.com/office/drawing/2014/main" id="{33D332FE-8BAA-4AB2-9EB5-A62234E7C72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7703" y="1329964"/>
            <a:ext cx="6675120" cy="5506182"/>
          </a:xfrm>
          <a:prstGeom prst="rect">
            <a:avLst/>
          </a:prstGeom>
        </p:spPr>
      </p:pic>
    </p:spTree>
    <p:extLst>
      <p:ext uri="{BB962C8B-B14F-4D97-AF65-F5344CB8AC3E}">
        <p14:creationId xmlns:p14="http://schemas.microsoft.com/office/powerpoint/2010/main" val="4203139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3298339"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Focus région Rhône-Alpes</a:t>
            </a:r>
          </a:p>
        </p:txBody>
      </p:sp>
      <p:sp>
        <p:nvSpPr>
          <p:cNvPr id="7" name="Object 7">
            <a:extLst>
              <a:ext uri="{FF2B5EF4-FFF2-40B4-BE49-F238E27FC236}">
                <a16:creationId xmlns:a16="http://schemas.microsoft.com/office/drawing/2014/main" id="{A5F26172-3ACF-4C82-9371-44769BC42811}"/>
              </a:ext>
            </a:extLst>
          </p:cNvPr>
          <p:cNvSpPr>
            <a:spLocks noChangeAspect="1" noChangeArrowheads="1"/>
          </p:cNvSpPr>
          <p:nvPr/>
        </p:nvSpPr>
        <p:spPr bwMode="auto">
          <a:xfrm>
            <a:off x="241318" y="1448734"/>
            <a:ext cx="5700362" cy="17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b="1" dirty="0">
                <a:solidFill>
                  <a:srgbClr val="0070C0"/>
                </a:solidFill>
                <a:latin typeface="+mn-lt"/>
              </a:rPr>
              <a:t>12 %</a:t>
            </a:r>
            <a:r>
              <a:rPr lang="fr-FR" altLang="fr-FR" sz="1600" dirty="0">
                <a:solidFill>
                  <a:schemeClr val="bg1">
                    <a:lumMod val="50000"/>
                  </a:schemeClr>
                </a:solidFill>
                <a:latin typeface="+mn-lt"/>
              </a:rPr>
              <a:t> </a:t>
            </a:r>
            <a:r>
              <a:rPr lang="fr-FR" altLang="fr-FR" sz="1600" b="1" dirty="0">
                <a:solidFill>
                  <a:srgbClr val="0070C0"/>
                </a:solidFill>
                <a:latin typeface="+mn-lt"/>
              </a:rPr>
              <a:t>des parts du marché </a:t>
            </a:r>
            <a:r>
              <a:rPr lang="fr-FR" altLang="fr-FR" sz="1600" dirty="0">
                <a:solidFill>
                  <a:schemeClr val="bg1">
                    <a:lumMod val="50000"/>
                  </a:schemeClr>
                </a:solidFill>
                <a:latin typeface="+mn-lt"/>
              </a:rPr>
              <a:t>français</a:t>
            </a:r>
          </a:p>
          <a:p>
            <a:pPr eaLnBrk="1" hangingPunct="1">
              <a:spcBef>
                <a:spcPct val="0"/>
              </a:spcBef>
              <a:buSzPct val="200000"/>
              <a:buNone/>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En croissance </a:t>
            </a:r>
            <a:r>
              <a:rPr lang="fr-FR" altLang="fr-FR" sz="1600" b="1" dirty="0">
                <a:solidFill>
                  <a:srgbClr val="0070C0"/>
                </a:solidFill>
                <a:latin typeface="+mn-lt"/>
              </a:rPr>
              <a:t>de 4%</a:t>
            </a:r>
            <a:r>
              <a:rPr lang="fr-FR" altLang="fr-FR" sz="1600" dirty="0">
                <a:solidFill>
                  <a:schemeClr val="bg1">
                    <a:lumMod val="50000"/>
                  </a:schemeClr>
                </a:solidFill>
                <a:latin typeface="+mn-lt"/>
              </a:rPr>
              <a:t> au premier semestre 2018</a:t>
            </a:r>
          </a:p>
          <a:p>
            <a:pPr marL="285750" indent="-285750" eaLnBrk="1" hangingPunct="1">
              <a:spcBef>
                <a:spcPct val="0"/>
              </a:spcBef>
              <a:buSzPct val="200000"/>
              <a:buBlip>
                <a:blip r:embed="rId2"/>
              </a:buBlip>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Une structure de marché </a:t>
            </a:r>
            <a:r>
              <a:rPr lang="fr-FR" altLang="fr-FR" sz="1600" b="1" dirty="0">
                <a:solidFill>
                  <a:srgbClr val="0070C0"/>
                </a:solidFill>
                <a:latin typeface="+mn-lt"/>
              </a:rPr>
              <a:t>dans la norme </a:t>
            </a:r>
            <a:r>
              <a:rPr lang="fr-FR" altLang="fr-FR" sz="1600" dirty="0">
                <a:solidFill>
                  <a:schemeClr val="bg1">
                    <a:lumMod val="50000"/>
                  </a:schemeClr>
                </a:solidFill>
                <a:latin typeface="+mn-lt"/>
              </a:rPr>
              <a:t>:</a:t>
            </a:r>
          </a:p>
          <a:p>
            <a:pPr eaLnBrk="1" hangingPunct="1">
              <a:spcBef>
                <a:spcPct val="0"/>
              </a:spcBef>
              <a:buSzPct val="200000"/>
              <a:buNone/>
            </a:pPr>
            <a:endParaRPr lang="fr-FR" altLang="fr-FR" sz="1600" dirty="0">
              <a:solidFill>
                <a:schemeClr val="bg1">
                  <a:lumMod val="50000"/>
                </a:schemeClr>
              </a:solidFill>
              <a:latin typeface="+mn-lt"/>
            </a:endParaRPr>
          </a:p>
        </p:txBody>
      </p:sp>
      <p:sp>
        <p:nvSpPr>
          <p:cNvPr id="6" name="Titre 1">
            <a:extLst>
              <a:ext uri="{FF2B5EF4-FFF2-40B4-BE49-F238E27FC236}">
                <a16:creationId xmlns:a16="http://schemas.microsoft.com/office/drawing/2014/main" id="{9F40EE7D-4EF9-4EF8-81FA-4FDA61751341}"/>
              </a:ext>
            </a:extLst>
          </p:cNvPr>
          <p:cNvSpPr txBox="1">
            <a:spLocks/>
          </p:cNvSpPr>
          <p:nvPr/>
        </p:nvSpPr>
        <p:spPr>
          <a:xfrm>
            <a:off x="241318" y="147413"/>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Conjoncture</a:t>
            </a:r>
          </a:p>
        </p:txBody>
      </p:sp>
      <p:sp>
        <p:nvSpPr>
          <p:cNvPr id="15" name="Object 7">
            <a:extLst>
              <a:ext uri="{FF2B5EF4-FFF2-40B4-BE49-F238E27FC236}">
                <a16:creationId xmlns:a16="http://schemas.microsoft.com/office/drawing/2014/main" id="{4879B156-C2E8-4CD6-BF0F-BA41A5821F34}"/>
              </a:ext>
            </a:extLst>
          </p:cNvPr>
          <p:cNvSpPr>
            <a:spLocks noChangeAspect="1" noChangeArrowheads="1"/>
          </p:cNvSpPr>
          <p:nvPr/>
        </p:nvSpPr>
        <p:spPr bwMode="auto">
          <a:xfrm>
            <a:off x="6527079" y="1435672"/>
            <a:ext cx="5373185" cy="72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Une </a:t>
            </a:r>
            <a:r>
              <a:rPr lang="fr-FR" altLang="fr-FR" sz="1600" b="1" dirty="0">
                <a:solidFill>
                  <a:srgbClr val="0070C0"/>
                </a:solidFill>
                <a:latin typeface="+mn-lt"/>
              </a:rPr>
              <a:t>répartition</a:t>
            </a:r>
            <a:r>
              <a:rPr lang="fr-FR" altLang="fr-FR" sz="1600" dirty="0">
                <a:solidFill>
                  <a:schemeClr val="bg1">
                    <a:lumMod val="50000"/>
                  </a:schemeClr>
                </a:solidFill>
                <a:latin typeface="+mn-lt"/>
              </a:rPr>
              <a:t> des commandes </a:t>
            </a:r>
            <a:r>
              <a:rPr lang="fr-FR" altLang="fr-FR" sz="1600" b="1" dirty="0">
                <a:solidFill>
                  <a:srgbClr val="0070C0"/>
                </a:solidFill>
                <a:latin typeface="+mn-lt"/>
              </a:rPr>
              <a:t>hétérogène</a:t>
            </a:r>
            <a:r>
              <a:rPr lang="fr-FR" altLang="fr-FR" sz="1600" dirty="0">
                <a:solidFill>
                  <a:schemeClr val="bg1">
                    <a:lumMod val="50000"/>
                  </a:schemeClr>
                </a:solidFill>
                <a:latin typeface="+mn-lt"/>
              </a:rPr>
              <a:t> par </a:t>
            </a:r>
            <a:r>
              <a:rPr lang="fr-FR" altLang="fr-FR" sz="1600" b="1" dirty="0">
                <a:solidFill>
                  <a:srgbClr val="0070C0"/>
                </a:solidFill>
                <a:latin typeface="+mn-lt"/>
              </a:rPr>
              <a:t>département</a:t>
            </a:r>
            <a:r>
              <a:rPr lang="fr-FR" altLang="fr-FR" sz="1600" dirty="0">
                <a:solidFill>
                  <a:schemeClr val="bg1">
                    <a:lumMod val="50000"/>
                  </a:schemeClr>
                </a:solidFill>
                <a:latin typeface="+mn-lt"/>
              </a:rPr>
              <a:t> :</a:t>
            </a:r>
          </a:p>
          <a:p>
            <a:pPr eaLnBrk="1" hangingPunct="1">
              <a:spcBef>
                <a:spcPct val="0"/>
              </a:spcBef>
              <a:buSzPct val="200000"/>
              <a:buNone/>
            </a:pPr>
            <a:endParaRPr lang="fr-FR" altLang="fr-FR" sz="1600" dirty="0">
              <a:solidFill>
                <a:schemeClr val="bg1">
                  <a:lumMod val="50000"/>
                </a:schemeClr>
              </a:solidFill>
              <a:latin typeface="+mn-lt"/>
            </a:endParaRPr>
          </a:p>
        </p:txBody>
      </p:sp>
      <p:pic>
        <p:nvPicPr>
          <p:cNvPr id="16" name="Image 15">
            <a:extLst>
              <a:ext uri="{FF2B5EF4-FFF2-40B4-BE49-F238E27FC236}">
                <a16:creationId xmlns:a16="http://schemas.microsoft.com/office/drawing/2014/main" id="{390313C8-A367-41D2-8353-639BBCCAFC32}"/>
              </a:ext>
            </a:extLst>
          </p:cNvPr>
          <p:cNvPicPr>
            <a:picLocks noChangeAspect="1"/>
          </p:cNvPicPr>
          <p:nvPr/>
        </p:nvPicPr>
        <p:blipFill>
          <a:blip r:embed="rId3"/>
          <a:stretch>
            <a:fillRect/>
          </a:stretch>
        </p:blipFill>
        <p:spPr>
          <a:xfrm>
            <a:off x="6250322" y="2254272"/>
            <a:ext cx="5700360" cy="3728433"/>
          </a:xfrm>
          <a:prstGeom prst="rect">
            <a:avLst/>
          </a:prstGeom>
        </p:spPr>
      </p:pic>
      <p:pic>
        <p:nvPicPr>
          <p:cNvPr id="17" name="Image 16">
            <a:extLst>
              <a:ext uri="{FF2B5EF4-FFF2-40B4-BE49-F238E27FC236}">
                <a16:creationId xmlns:a16="http://schemas.microsoft.com/office/drawing/2014/main" id="{AB7282ED-81E0-45BB-B79D-6D57E33DDE4C}"/>
              </a:ext>
            </a:extLst>
          </p:cNvPr>
          <p:cNvPicPr>
            <a:picLocks noChangeAspect="1"/>
          </p:cNvPicPr>
          <p:nvPr/>
        </p:nvPicPr>
        <p:blipFill rotWithShape="1">
          <a:blip r:embed="rId4"/>
          <a:srcRect l="26954" r="26791"/>
          <a:stretch/>
        </p:blipFill>
        <p:spPr>
          <a:xfrm>
            <a:off x="86998" y="3179954"/>
            <a:ext cx="2336387" cy="3030691"/>
          </a:xfrm>
          <a:prstGeom prst="rect">
            <a:avLst/>
          </a:prstGeom>
        </p:spPr>
      </p:pic>
      <p:pic>
        <p:nvPicPr>
          <p:cNvPr id="18" name="Image 17">
            <a:extLst>
              <a:ext uri="{FF2B5EF4-FFF2-40B4-BE49-F238E27FC236}">
                <a16:creationId xmlns:a16="http://schemas.microsoft.com/office/drawing/2014/main" id="{667F9575-C8C8-48B1-B32C-42F540741524}"/>
              </a:ext>
            </a:extLst>
          </p:cNvPr>
          <p:cNvPicPr>
            <a:picLocks noChangeAspect="1"/>
          </p:cNvPicPr>
          <p:nvPr/>
        </p:nvPicPr>
        <p:blipFill rotWithShape="1">
          <a:blip r:embed="rId5"/>
          <a:srcRect l="24586"/>
          <a:stretch/>
        </p:blipFill>
        <p:spPr>
          <a:xfrm>
            <a:off x="2525458" y="3179954"/>
            <a:ext cx="3570541" cy="2983547"/>
          </a:xfrm>
          <a:prstGeom prst="rect">
            <a:avLst/>
          </a:prstGeom>
        </p:spPr>
      </p:pic>
    </p:spTree>
    <p:extLst>
      <p:ext uri="{BB962C8B-B14F-4D97-AF65-F5344CB8AC3E}">
        <p14:creationId xmlns:p14="http://schemas.microsoft.com/office/powerpoint/2010/main" val="3815062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949F53C-5DE2-4C7F-8A7B-06CDE45A1C4C}"/>
              </a:ext>
            </a:extLst>
          </p:cNvPr>
          <p:cNvPicPr>
            <a:picLocks noChangeAspect="1"/>
          </p:cNvPicPr>
          <p:nvPr/>
        </p:nvPicPr>
        <p:blipFill>
          <a:blip r:embed="rId2"/>
          <a:stretch>
            <a:fillRect/>
          </a:stretch>
        </p:blipFill>
        <p:spPr>
          <a:xfrm>
            <a:off x="2327342" y="3889154"/>
            <a:ext cx="3350380" cy="2490743"/>
          </a:xfrm>
          <a:prstGeom prst="rect">
            <a:avLst/>
          </a:prstGeom>
        </p:spPr>
      </p:pic>
      <p:pic>
        <p:nvPicPr>
          <p:cNvPr id="3" name="Image 2">
            <a:extLst>
              <a:ext uri="{FF2B5EF4-FFF2-40B4-BE49-F238E27FC236}">
                <a16:creationId xmlns:a16="http://schemas.microsoft.com/office/drawing/2014/main" id="{A84D76A2-8FBE-4348-B2E8-193F343C6091}"/>
              </a:ext>
            </a:extLst>
          </p:cNvPr>
          <p:cNvPicPr>
            <a:picLocks noChangeAspect="1"/>
          </p:cNvPicPr>
          <p:nvPr/>
        </p:nvPicPr>
        <p:blipFill>
          <a:blip r:embed="rId3"/>
          <a:stretch>
            <a:fillRect/>
          </a:stretch>
        </p:blipFill>
        <p:spPr>
          <a:xfrm>
            <a:off x="4056725" y="1319665"/>
            <a:ext cx="3356486" cy="2486846"/>
          </a:xfrm>
          <a:prstGeom prst="rect">
            <a:avLst/>
          </a:prstGeom>
        </p:spPr>
      </p:pic>
      <p:pic>
        <p:nvPicPr>
          <p:cNvPr id="2" name="Image 1">
            <a:extLst>
              <a:ext uri="{FF2B5EF4-FFF2-40B4-BE49-F238E27FC236}">
                <a16:creationId xmlns:a16="http://schemas.microsoft.com/office/drawing/2014/main" id="{46764045-62D1-4099-BF4B-A638CA356092}"/>
              </a:ext>
            </a:extLst>
          </p:cNvPr>
          <p:cNvPicPr>
            <a:picLocks noChangeAspect="1"/>
          </p:cNvPicPr>
          <p:nvPr/>
        </p:nvPicPr>
        <p:blipFill>
          <a:blip r:embed="rId4"/>
          <a:stretch>
            <a:fillRect/>
          </a:stretch>
        </p:blipFill>
        <p:spPr>
          <a:xfrm>
            <a:off x="589979" y="1315325"/>
            <a:ext cx="3350974" cy="2491185"/>
          </a:xfrm>
          <a:prstGeom prst="rect">
            <a:avLst/>
          </a:prstGeom>
        </p:spPr>
      </p:pic>
      <p:sp>
        <p:nvSpPr>
          <p:cNvPr id="13" name="Rectangle 12">
            <a:extLst>
              <a:ext uri="{FF2B5EF4-FFF2-40B4-BE49-F238E27FC236}">
                <a16:creationId xmlns:a16="http://schemas.microsoft.com/office/drawing/2014/main" id="{CB272971-BE9B-4987-B2CE-3B94B299E3AB}"/>
              </a:ext>
            </a:extLst>
          </p:cNvPr>
          <p:cNvSpPr/>
          <p:nvPr/>
        </p:nvSpPr>
        <p:spPr>
          <a:xfrm>
            <a:off x="241318" y="868299"/>
            <a:ext cx="8649099"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La tendance est portée par les magasiniers et porte-à-faux électriques</a:t>
            </a:r>
          </a:p>
        </p:txBody>
      </p:sp>
      <p:cxnSp>
        <p:nvCxnSpPr>
          <p:cNvPr id="9" name="Connecteur droit 8">
            <a:extLst>
              <a:ext uri="{FF2B5EF4-FFF2-40B4-BE49-F238E27FC236}">
                <a16:creationId xmlns:a16="http://schemas.microsoft.com/office/drawing/2014/main" id="{FD695E40-C0B5-47CB-80C3-42B77603C220}"/>
              </a:ext>
            </a:extLst>
          </p:cNvPr>
          <p:cNvCxnSpPr>
            <a:cxnSpLocks/>
          </p:cNvCxnSpPr>
          <p:nvPr/>
        </p:nvCxnSpPr>
        <p:spPr>
          <a:xfrm>
            <a:off x="2409031" y="1929527"/>
            <a:ext cx="0" cy="1368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necteur droit 9">
            <a:extLst>
              <a:ext uri="{FF2B5EF4-FFF2-40B4-BE49-F238E27FC236}">
                <a16:creationId xmlns:a16="http://schemas.microsoft.com/office/drawing/2014/main" id="{84E88CB4-85CA-4335-8C9D-DA31D5BD6751}"/>
              </a:ext>
            </a:extLst>
          </p:cNvPr>
          <p:cNvCxnSpPr/>
          <p:nvPr/>
        </p:nvCxnSpPr>
        <p:spPr>
          <a:xfrm>
            <a:off x="5941857" y="1935385"/>
            <a:ext cx="0" cy="1368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Flèche : droite 10">
            <a:extLst>
              <a:ext uri="{FF2B5EF4-FFF2-40B4-BE49-F238E27FC236}">
                <a16:creationId xmlns:a16="http://schemas.microsoft.com/office/drawing/2014/main" id="{83DEB319-C4DB-4736-ADB3-B3F39F30E2F6}"/>
              </a:ext>
            </a:extLst>
          </p:cNvPr>
          <p:cNvSpPr/>
          <p:nvPr/>
        </p:nvSpPr>
        <p:spPr>
          <a:xfrm rot="19749637">
            <a:off x="6154978" y="2033397"/>
            <a:ext cx="36004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9FC284C3-1AD3-4C58-B690-022336D5F0D9}"/>
              </a:ext>
            </a:extLst>
          </p:cNvPr>
          <p:cNvSpPr/>
          <p:nvPr/>
        </p:nvSpPr>
        <p:spPr>
          <a:xfrm rot="19749637">
            <a:off x="2581744" y="2227813"/>
            <a:ext cx="360040" cy="216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7">
            <a:extLst>
              <a:ext uri="{FF2B5EF4-FFF2-40B4-BE49-F238E27FC236}">
                <a16:creationId xmlns:a16="http://schemas.microsoft.com/office/drawing/2014/main" id="{58B63E4D-65C7-45D8-B698-E6FD9DAADDF6}"/>
              </a:ext>
            </a:extLst>
          </p:cNvPr>
          <p:cNvSpPr>
            <a:spLocks noChangeAspect="1" noChangeArrowheads="1"/>
          </p:cNvSpPr>
          <p:nvPr/>
        </p:nvSpPr>
        <p:spPr bwMode="auto">
          <a:xfrm>
            <a:off x="7390105" y="1512214"/>
            <a:ext cx="4666899" cy="229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fr-FR" altLang="fr-FR" sz="1600" dirty="0">
              <a:latin typeface="Arial" pitchFamily="34" charset="0"/>
            </a:endParaRPr>
          </a:p>
          <a:p>
            <a:pPr marL="285750" indent="-285750" eaLnBrk="1" hangingPunct="1">
              <a:spcBef>
                <a:spcPct val="0"/>
              </a:spcBef>
              <a:buClr>
                <a:schemeClr val="bg1">
                  <a:lumMod val="50000"/>
                </a:schemeClr>
              </a:buClr>
              <a:buSzPct val="200000"/>
              <a:buBlip>
                <a:blip r:embed="rId5"/>
              </a:buBlip>
            </a:pPr>
            <a:r>
              <a:rPr lang="fr-FR" altLang="fr-FR" sz="1600" b="1" dirty="0">
                <a:solidFill>
                  <a:srgbClr val="0070C0"/>
                </a:solidFill>
                <a:latin typeface="+mn-lt"/>
              </a:rPr>
              <a:t>Magasiniers et Porte-à-faux Electriques</a:t>
            </a:r>
          </a:p>
          <a:p>
            <a:pPr marL="269875" indent="-269875" eaLnBrk="1" hangingPunct="1">
              <a:spcBef>
                <a:spcPct val="0"/>
              </a:spcBef>
              <a:buNone/>
            </a:pPr>
            <a:r>
              <a:rPr lang="fr-FR" altLang="fr-FR" sz="1600" dirty="0">
                <a:solidFill>
                  <a:schemeClr val="bg1">
                    <a:lumMod val="50000"/>
                  </a:schemeClr>
                </a:solidFill>
                <a:latin typeface="+mn-lt"/>
              </a:rPr>
              <a:t>	Reprise des commandes depuis 2015. </a:t>
            </a:r>
          </a:p>
          <a:p>
            <a:pPr marL="269875" indent="-269875" eaLnBrk="1" hangingPunct="1">
              <a:spcBef>
                <a:spcPct val="0"/>
              </a:spcBef>
              <a:buNone/>
            </a:pPr>
            <a:r>
              <a:rPr lang="fr-FR" altLang="fr-FR" sz="1600" dirty="0">
                <a:solidFill>
                  <a:schemeClr val="bg1">
                    <a:lumMod val="50000"/>
                  </a:schemeClr>
                </a:solidFill>
                <a:latin typeface="+mn-lt"/>
              </a:rPr>
              <a:t>	Fluctuation au-dessus des tendances de long terme.</a:t>
            </a:r>
          </a:p>
          <a:p>
            <a:pPr marL="269875" indent="-269875" eaLnBrk="1" hangingPunct="1">
              <a:spcBef>
                <a:spcPct val="0"/>
              </a:spcBef>
              <a:buNone/>
            </a:pPr>
            <a:r>
              <a:rPr lang="fr-FR" altLang="fr-FR" sz="1600" dirty="0">
                <a:solidFill>
                  <a:schemeClr val="bg1">
                    <a:lumMod val="50000"/>
                  </a:schemeClr>
                </a:solidFill>
                <a:latin typeface="+mn-lt"/>
              </a:rPr>
              <a:t>	Magasiniers : </a:t>
            </a:r>
            <a:r>
              <a:rPr lang="fr-FR" altLang="fr-FR" sz="1600" b="1" dirty="0">
                <a:solidFill>
                  <a:schemeClr val="tx2">
                    <a:lumMod val="50000"/>
                  </a:schemeClr>
                </a:solidFill>
                <a:latin typeface="+mn-lt"/>
              </a:rPr>
              <a:t>+5%</a:t>
            </a:r>
            <a:r>
              <a:rPr lang="fr-FR" altLang="fr-FR" sz="1600" dirty="0">
                <a:solidFill>
                  <a:schemeClr val="bg1">
                    <a:lumMod val="50000"/>
                  </a:schemeClr>
                </a:solidFill>
                <a:latin typeface="+mn-lt"/>
              </a:rPr>
              <a:t> à fin septembre</a:t>
            </a:r>
          </a:p>
          <a:p>
            <a:pPr marL="269875" indent="-269875" eaLnBrk="1" hangingPunct="1">
              <a:spcBef>
                <a:spcPct val="0"/>
              </a:spcBef>
              <a:buNone/>
            </a:pPr>
            <a:r>
              <a:rPr lang="fr-FR" altLang="fr-FR" sz="1600" dirty="0">
                <a:solidFill>
                  <a:schemeClr val="bg1">
                    <a:lumMod val="50000"/>
                  </a:schemeClr>
                </a:solidFill>
                <a:latin typeface="+mn-lt"/>
              </a:rPr>
              <a:t>	PAF électriques : </a:t>
            </a:r>
            <a:r>
              <a:rPr lang="fr-FR" altLang="fr-FR" sz="1600" b="1" dirty="0">
                <a:solidFill>
                  <a:schemeClr val="tx2">
                    <a:lumMod val="50000"/>
                  </a:schemeClr>
                </a:solidFill>
                <a:latin typeface="+mn-lt"/>
              </a:rPr>
              <a:t>+6%</a:t>
            </a:r>
            <a:r>
              <a:rPr lang="fr-FR" altLang="fr-FR" sz="1600" dirty="0">
                <a:solidFill>
                  <a:schemeClr val="bg1">
                    <a:lumMod val="50000"/>
                  </a:schemeClr>
                </a:solidFill>
                <a:latin typeface="+mn-lt"/>
              </a:rPr>
              <a:t> à fin septembre</a:t>
            </a:r>
          </a:p>
          <a:p>
            <a:pPr marL="269875" indent="-269875" eaLnBrk="1" hangingPunct="1">
              <a:spcBef>
                <a:spcPct val="0"/>
              </a:spcBef>
              <a:buNone/>
            </a:pPr>
            <a:r>
              <a:rPr lang="fr-FR" altLang="fr-FR" sz="1600" b="1" dirty="0">
                <a:solidFill>
                  <a:schemeClr val="bg1">
                    <a:lumMod val="50000"/>
                  </a:schemeClr>
                </a:solidFill>
                <a:latin typeface="+mn-lt"/>
              </a:rPr>
              <a:t>	</a:t>
            </a:r>
            <a:r>
              <a:rPr lang="fr-FR" altLang="fr-FR" sz="1600" b="1" dirty="0">
                <a:solidFill>
                  <a:srgbClr val="0070C0"/>
                </a:solidFill>
                <a:latin typeface="+mn-lt"/>
              </a:rPr>
              <a:t>Records</a:t>
            </a:r>
            <a:r>
              <a:rPr lang="fr-FR" altLang="fr-FR" sz="1600" b="1" dirty="0">
                <a:solidFill>
                  <a:schemeClr val="bg1">
                    <a:lumMod val="50000"/>
                  </a:schemeClr>
                </a:solidFill>
                <a:latin typeface="+mn-lt"/>
              </a:rPr>
              <a:t> </a:t>
            </a:r>
            <a:r>
              <a:rPr lang="fr-FR" altLang="fr-FR" sz="1600" dirty="0">
                <a:solidFill>
                  <a:schemeClr val="bg1">
                    <a:lumMod val="50000"/>
                  </a:schemeClr>
                </a:solidFill>
                <a:latin typeface="+mn-lt"/>
              </a:rPr>
              <a:t>historiques</a:t>
            </a:r>
            <a:r>
              <a:rPr lang="fr-FR" altLang="fr-FR" sz="1600" b="1" dirty="0">
                <a:solidFill>
                  <a:schemeClr val="bg1">
                    <a:lumMod val="50000"/>
                  </a:schemeClr>
                </a:solidFill>
                <a:latin typeface="+mn-lt"/>
              </a:rPr>
              <a:t> </a:t>
            </a:r>
            <a:r>
              <a:rPr lang="fr-FR" altLang="fr-FR" sz="1600" dirty="0">
                <a:solidFill>
                  <a:schemeClr val="bg1">
                    <a:lumMod val="50000"/>
                  </a:schemeClr>
                </a:solidFill>
                <a:latin typeface="+mn-lt"/>
              </a:rPr>
              <a:t>atteints en </a:t>
            </a:r>
            <a:r>
              <a:rPr lang="fr-FR" altLang="fr-FR" sz="1600" b="1" dirty="0">
                <a:solidFill>
                  <a:srgbClr val="0070C0"/>
                </a:solidFill>
                <a:latin typeface="+mn-lt"/>
              </a:rPr>
              <a:t>mars</a:t>
            </a:r>
            <a:r>
              <a:rPr lang="fr-FR" altLang="fr-FR" sz="1600" b="1" dirty="0">
                <a:solidFill>
                  <a:schemeClr val="bg1">
                    <a:lumMod val="50000"/>
                  </a:schemeClr>
                </a:solidFill>
                <a:latin typeface="+mn-lt"/>
              </a:rPr>
              <a:t> </a:t>
            </a:r>
            <a:r>
              <a:rPr lang="fr-FR" altLang="fr-FR" sz="1600" b="1" dirty="0">
                <a:solidFill>
                  <a:srgbClr val="0070C0"/>
                </a:solidFill>
                <a:latin typeface="+mn-lt"/>
              </a:rPr>
              <a:t>2017</a:t>
            </a:r>
            <a:r>
              <a:rPr lang="fr-FR" altLang="fr-FR" sz="1600" b="1" dirty="0">
                <a:solidFill>
                  <a:schemeClr val="bg1">
                    <a:lumMod val="50000"/>
                  </a:schemeClr>
                </a:solidFill>
                <a:latin typeface="+mn-lt"/>
              </a:rPr>
              <a:t> </a:t>
            </a:r>
            <a:r>
              <a:rPr lang="fr-FR" altLang="fr-FR" sz="1600" dirty="0">
                <a:solidFill>
                  <a:schemeClr val="bg1">
                    <a:lumMod val="50000"/>
                  </a:schemeClr>
                </a:solidFill>
                <a:latin typeface="+mn-lt"/>
              </a:rPr>
              <a:t>(série observée depuis 1996).</a:t>
            </a:r>
            <a:endParaRPr lang="fr-FR" altLang="fr-FR" sz="1600" dirty="0">
              <a:latin typeface="Arial" pitchFamily="34" charset="0"/>
            </a:endParaRPr>
          </a:p>
        </p:txBody>
      </p:sp>
      <p:sp>
        <p:nvSpPr>
          <p:cNvPr id="19" name="Object 7">
            <a:extLst>
              <a:ext uri="{FF2B5EF4-FFF2-40B4-BE49-F238E27FC236}">
                <a16:creationId xmlns:a16="http://schemas.microsoft.com/office/drawing/2014/main" id="{C863F7E3-C58F-448C-82AB-EE070CB11B41}"/>
              </a:ext>
            </a:extLst>
          </p:cNvPr>
          <p:cNvSpPr>
            <a:spLocks noChangeAspect="1" noChangeArrowheads="1"/>
          </p:cNvSpPr>
          <p:nvPr/>
        </p:nvSpPr>
        <p:spPr bwMode="auto">
          <a:xfrm>
            <a:off x="7390106" y="3988760"/>
            <a:ext cx="4666899" cy="188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fr-FR" altLang="fr-FR" sz="1600" dirty="0">
              <a:latin typeface="Arial" pitchFamily="34" charset="0"/>
            </a:endParaRPr>
          </a:p>
          <a:p>
            <a:pPr marL="285750" indent="-285750" eaLnBrk="1" hangingPunct="1">
              <a:spcBef>
                <a:spcPct val="0"/>
              </a:spcBef>
              <a:buClr>
                <a:schemeClr val="bg1">
                  <a:lumMod val="50000"/>
                </a:schemeClr>
              </a:buClr>
              <a:buSzPct val="200000"/>
              <a:buBlip>
                <a:blip r:embed="rId5"/>
              </a:buBlip>
            </a:pPr>
            <a:r>
              <a:rPr lang="fr-FR" altLang="fr-FR" sz="1600" b="1" dirty="0">
                <a:solidFill>
                  <a:srgbClr val="0070C0"/>
                </a:solidFill>
                <a:latin typeface="+mn-lt"/>
              </a:rPr>
              <a:t>Porte-à-faux Thermiques </a:t>
            </a:r>
          </a:p>
          <a:p>
            <a:pPr marL="269875" indent="-269875" eaLnBrk="1" hangingPunct="1">
              <a:spcBef>
                <a:spcPct val="0"/>
              </a:spcBef>
              <a:buNone/>
              <a:tabLst>
                <a:tab pos="357188" algn="l"/>
              </a:tabLst>
            </a:pPr>
            <a:r>
              <a:rPr lang="fr-FR" altLang="fr-FR" sz="1600" dirty="0">
                <a:solidFill>
                  <a:schemeClr val="bg1">
                    <a:lumMod val="50000"/>
                  </a:schemeClr>
                </a:solidFill>
                <a:latin typeface="+mn-lt"/>
              </a:rPr>
              <a:t>    Les commandes fluctuent autour de leur tendance quasi stable (la forte hausse observée au T1 2017 n’était que ponctuelle).</a:t>
            </a:r>
          </a:p>
          <a:p>
            <a:pPr marL="269875" indent="-269875" eaLnBrk="1" hangingPunct="1">
              <a:spcBef>
                <a:spcPct val="0"/>
              </a:spcBef>
              <a:buNone/>
              <a:tabLst>
                <a:tab pos="357188" algn="l"/>
              </a:tabLst>
            </a:pPr>
            <a:r>
              <a:rPr lang="fr-FR" altLang="fr-FR" sz="1600" dirty="0">
                <a:solidFill>
                  <a:schemeClr val="bg1">
                    <a:lumMod val="50000"/>
                  </a:schemeClr>
                </a:solidFill>
                <a:latin typeface="+mn-lt"/>
              </a:rPr>
              <a:t>	PAF thermiques : </a:t>
            </a:r>
            <a:r>
              <a:rPr lang="fr-FR" altLang="fr-FR" sz="1600" b="1" dirty="0">
                <a:solidFill>
                  <a:schemeClr val="tx2">
                    <a:lumMod val="50000"/>
                  </a:schemeClr>
                </a:solidFill>
                <a:latin typeface="+mn-lt"/>
              </a:rPr>
              <a:t>-2%</a:t>
            </a:r>
            <a:r>
              <a:rPr lang="fr-FR" altLang="fr-FR" sz="1600" dirty="0">
                <a:solidFill>
                  <a:schemeClr val="bg1">
                    <a:lumMod val="50000"/>
                  </a:schemeClr>
                </a:solidFill>
                <a:latin typeface="+mn-lt"/>
              </a:rPr>
              <a:t> à fin septembre </a:t>
            </a:r>
            <a:endParaRPr lang="fr-FR" altLang="fr-FR" sz="1600" dirty="0">
              <a:latin typeface="Arial" pitchFamily="34" charset="0"/>
            </a:endParaRPr>
          </a:p>
        </p:txBody>
      </p:sp>
      <p:cxnSp>
        <p:nvCxnSpPr>
          <p:cNvPr id="20" name="Connecteur droit 19">
            <a:extLst>
              <a:ext uri="{FF2B5EF4-FFF2-40B4-BE49-F238E27FC236}">
                <a16:creationId xmlns:a16="http://schemas.microsoft.com/office/drawing/2014/main" id="{C3778830-AEB7-424D-BA80-4061BC3E1ED2}"/>
              </a:ext>
            </a:extLst>
          </p:cNvPr>
          <p:cNvCxnSpPr/>
          <p:nvPr/>
        </p:nvCxnSpPr>
        <p:spPr>
          <a:xfrm>
            <a:off x="4162543" y="4523317"/>
            <a:ext cx="0" cy="1368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Object 7">
            <a:extLst>
              <a:ext uri="{FF2B5EF4-FFF2-40B4-BE49-F238E27FC236}">
                <a16:creationId xmlns:a16="http://schemas.microsoft.com/office/drawing/2014/main" id="{25CFBA0F-3AD2-4EF8-B902-31B7AF1B94D0}"/>
              </a:ext>
            </a:extLst>
          </p:cNvPr>
          <p:cNvSpPr>
            <a:spLocks noChangeAspect="1" noChangeArrowheads="1"/>
          </p:cNvSpPr>
          <p:nvPr/>
        </p:nvSpPr>
        <p:spPr bwMode="auto">
          <a:xfrm flipH="1">
            <a:off x="4311540" y="4866122"/>
            <a:ext cx="357090" cy="41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fr-FR" altLang="fr-FR" sz="2000" b="1" dirty="0">
                <a:solidFill>
                  <a:srgbClr val="FF0000"/>
                </a:solidFill>
                <a:latin typeface="Arial" pitchFamily="34" charset="0"/>
              </a:rPr>
              <a:t>?</a:t>
            </a:r>
            <a:r>
              <a:rPr lang="fr-FR" altLang="fr-FR" sz="1600" dirty="0">
                <a:latin typeface="Arial" pitchFamily="34" charset="0"/>
              </a:rPr>
              <a:t> </a:t>
            </a:r>
          </a:p>
          <a:p>
            <a:pPr eaLnBrk="1" hangingPunct="1">
              <a:spcBef>
                <a:spcPct val="0"/>
              </a:spcBef>
              <a:buNone/>
            </a:pPr>
            <a:r>
              <a:rPr lang="fr-FR" altLang="fr-FR" sz="1600" dirty="0">
                <a:latin typeface="Arial" pitchFamily="34" charset="0"/>
              </a:rPr>
              <a:t> </a:t>
            </a:r>
          </a:p>
        </p:txBody>
      </p:sp>
      <p:sp>
        <p:nvSpPr>
          <p:cNvPr id="16" name="Titre 1">
            <a:extLst>
              <a:ext uri="{FF2B5EF4-FFF2-40B4-BE49-F238E27FC236}">
                <a16:creationId xmlns:a16="http://schemas.microsoft.com/office/drawing/2014/main" id="{10D61F36-46BB-42EC-9AA7-3308146001F4}"/>
              </a:ext>
            </a:extLst>
          </p:cNvPr>
          <p:cNvSpPr txBox="1">
            <a:spLocks/>
          </p:cNvSpPr>
          <p:nvPr/>
        </p:nvSpPr>
        <p:spPr>
          <a:xfrm>
            <a:off x="241318" y="147413"/>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Conjoncture</a:t>
            </a:r>
          </a:p>
        </p:txBody>
      </p:sp>
    </p:spTree>
    <p:extLst>
      <p:ext uri="{BB962C8B-B14F-4D97-AF65-F5344CB8AC3E}">
        <p14:creationId xmlns:p14="http://schemas.microsoft.com/office/powerpoint/2010/main" val="3373756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5429884"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La transition énergétique : le constat actuel</a:t>
            </a:r>
          </a:p>
        </p:txBody>
      </p:sp>
      <p:sp>
        <p:nvSpPr>
          <p:cNvPr id="26" name="Rectangle 25">
            <a:extLst>
              <a:ext uri="{FF2B5EF4-FFF2-40B4-BE49-F238E27FC236}">
                <a16:creationId xmlns:a16="http://schemas.microsoft.com/office/drawing/2014/main" id="{F8D2B87E-5D67-4DCE-AC38-5FBEF01DEC0C}"/>
              </a:ext>
            </a:extLst>
          </p:cNvPr>
          <p:cNvSpPr/>
          <p:nvPr/>
        </p:nvSpPr>
        <p:spPr>
          <a:xfrm>
            <a:off x="5502423" y="1892461"/>
            <a:ext cx="6566711" cy="830997"/>
          </a:xfrm>
          <a:prstGeom prst="rect">
            <a:avLst/>
          </a:prstGeom>
        </p:spPr>
        <p:txBody>
          <a:bodyPr wrap="square">
            <a:spAutoFit/>
          </a:bodyPr>
          <a:lstStyle/>
          <a:p>
            <a:pPr marL="285750" indent="-285750">
              <a:buClr>
                <a:schemeClr val="bg1">
                  <a:lumMod val="50000"/>
                </a:schemeClr>
              </a:buClr>
              <a:buSzPct val="200000"/>
              <a:buBlip>
                <a:blip r:embed="rId2"/>
              </a:buBlip>
            </a:pPr>
            <a:r>
              <a:rPr lang="fr-FR" sz="1600" b="1" dirty="0">
                <a:solidFill>
                  <a:srgbClr val="0070C0"/>
                </a:solidFill>
                <a:latin typeface="+mn-lt"/>
                <a:ea typeface="Calibri" panose="020F0502020204030204" pitchFamily="34" charset="0"/>
              </a:rPr>
              <a:t>A partir de janvier 2016</a:t>
            </a:r>
            <a:r>
              <a:rPr lang="fr-FR" sz="1600" dirty="0">
                <a:solidFill>
                  <a:srgbClr val="0070C0"/>
                </a:solidFill>
                <a:latin typeface="+mn-lt"/>
                <a:ea typeface="Calibri" panose="020F0502020204030204" pitchFamily="34" charset="0"/>
              </a:rPr>
              <a:t> </a:t>
            </a:r>
            <a:r>
              <a:rPr lang="fr-FR" sz="1600" dirty="0">
                <a:solidFill>
                  <a:schemeClr val="bg1">
                    <a:lumMod val="50000"/>
                  </a:schemeClr>
                </a:solidFill>
                <a:latin typeface="+mn-lt"/>
                <a:ea typeface="Calibri" panose="020F0502020204030204" pitchFamily="34" charset="0"/>
              </a:rPr>
              <a:t>: les volumes des commandes de porte-à-faux électriques dépassent ceux des porte-à-faux thermiques. L’écart s’accentue au cours de l’année.</a:t>
            </a:r>
            <a:endParaRPr lang="fr-FR" sz="1600" dirty="0">
              <a:solidFill>
                <a:schemeClr val="bg1">
                  <a:lumMod val="50000"/>
                </a:schemeClr>
              </a:solidFill>
              <a:latin typeface="+mn-lt"/>
            </a:endParaRPr>
          </a:p>
        </p:txBody>
      </p:sp>
      <p:sp>
        <p:nvSpPr>
          <p:cNvPr id="27" name="Rectangle 26">
            <a:extLst>
              <a:ext uri="{FF2B5EF4-FFF2-40B4-BE49-F238E27FC236}">
                <a16:creationId xmlns:a16="http://schemas.microsoft.com/office/drawing/2014/main" id="{728190E2-C5F2-4487-B1A9-CF78D3B1B650}"/>
              </a:ext>
            </a:extLst>
          </p:cNvPr>
          <p:cNvSpPr/>
          <p:nvPr/>
        </p:nvSpPr>
        <p:spPr>
          <a:xfrm>
            <a:off x="5508104" y="2804200"/>
            <a:ext cx="6561030" cy="584775"/>
          </a:xfrm>
          <a:prstGeom prst="rect">
            <a:avLst/>
          </a:prstGeom>
        </p:spPr>
        <p:txBody>
          <a:bodyPr wrap="square">
            <a:spAutoFit/>
          </a:bodyPr>
          <a:lstStyle/>
          <a:p>
            <a:pPr marL="285750" indent="-285750">
              <a:buClr>
                <a:schemeClr val="bg1">
                  <a:lumMod val="50000"/>
                </a:schemeClr>
              </a:buClr>
              <a:buSzPct val="200000"/>
              <a:buBlip>
                <a:blip r:embed="rId2"/>
              </a:buBlip>
            </a:pPr>
            <a:r>
              <a:rPr lang="fr-FR" sz="1600" b="1" dirty="0">
                <a:solidFill>
                  <a:srgbClr val="0070C0"/>
                </a:solidFill>
                <a:latin typeface="+mn-lt"/>
                <a:ea typeface="Calibri" panose="020F0502020204030204" pitchFamily="34" charset="0"/>
              </a:rPr>
              <a:t>Sur l’année 2017 </a:t>
            </a:r>
            <a:r>
              <a:rPr lang="fr-FR" sz="1600" dirty="0">
                <a:solidFill>
                  <a:schemeClr val="bg1">
                    <a:lumMod val="50000"/>
                  </a:schemeClr>
                </a:solidFill>
                <a:latin typeface="+mn-lt"/>
                <a:ea typeface="Calibri" panose="020F0502020204030204" pitchFamily="34" charset="0"/>
              </a:rPr>
              <a:t>: on enregistrait un écart de commandes de </a:t>
            </a:r>
            <a:r>
              <a:rPr lang="fr-FR" sz="1600" dirty="0">
                <a:solidFill>
                  <a:schemeClr val="bg1">
                    <a:lumMod val="50000"/>
                  </a:schemeClr>
                </a:solidFill>
                <a:ea typeface="Calibri" panose="020F0502020204030204" pitchFamily="34" charset="0"/>
              </a:rPr>
              <a:t>1323</a:t>
            </a:r>
            <a:r>
              <a:rPr lang="fr-FR" sz="1600" dirty="0">
                <a:solidFill>
                  <a:schemeClr val="bg1">
                    <a:lumMod val="50000"/>
                  </a:schemeClr>
                </a:solidFill>
                <a:latin typeface="+mn-lt"/>
                <a:ea typeface="Calibri" panose="020F0502020204030204" pitchFamily="34" charset="0"/>
              </a:rPr>
              <a:t> unités en faveur des électriques.</a:t>
            </a:r>
            <a:endParaRPr lang="fr-FR" sz="1600" dirty="0">
              <a:solidFill>
                <a:schemeClr val="bg1">
                  <a:lumMod val="50000"/>
                </a:schemeClr>
              </a:solidFill>
              <a:latin typeface="+mn-lt"/>
            </a:endParaRPr>
          </a:p>
        </p:txBody>
      </p:sp>
      <p:sp>
        <p:nvSpPr>
          <p:cNvPr id="28" name="Rectangle 27">
            <a:extLst>
              <a:ext uri="{FF2B5EF4-FFF2-40B4-BE49-F238E27FC236}">
                <a16:creationId xmlns:a16="http://schemas.microsoft.com/office/drawing/2014/main" id="{B1DEB47A-1325-469D-AF4B-DAFA8BD6F0C3}"/>
              </a:ext>
            </a:extLst>
          </p:cNvPr>
          <p:cNvSpPr/>
          <p:nvPr/>
        </p:nvSpPr>
        <p:spPr>
          <a:xfrm>
            <a:off x="5502423" y="3469717"/>
            <a:ext cx="6579185" cy="584775"/>
          </a:xfrm>
          <a:prstGeom prst="rect">
            <a:avLst/>
          </a:prstGeom>
        </p:spPr>
        <p:txBody>
          <a:bodyPr wrap="square">
            <a:spAutoFit/>
          </a:bodyPr>
          <a:lstStyle/>
          <a:p>
            <a:pPr marL="285750" indent="-285750">
              <a:buClr>
                <a:schemeClr val="bg1">
                  <a:lumMod val="50000"/>
                </a:schemeClr>
              </a:buClr>
              <a:buSzPct val="200000"/>
              <a:buBlip>
                <a:blip r:embed="rId2"/>
              </a:buBlip>
            </a:pPr>
            <a:r>
              <a:rPr lang="fr-FR" sz="1600" b="1" dirty="0">
                <a:solidFill>
                  <a:srgbClr val="0070C0"/>
                </a:solidFill>
                <a:latin typeface="+mn-lt"/>
                <a:ea typeface="Calibri" panose="020F0502020204030204" pitchFamily="34" charset="0"/>
              </a:rPr>
              <a:t>De janvier à août 2018 </a:t>
            </a:r>
            <a:r>
              <a:rPr lang="fr-FR" sz="1600" dirty="0">
                <a:solidFill>
                  <a:schemeClr val="bg1">
                    <a:lumMod val="50000"/>
                  </a:schemeClr>
                </a:solidFill>
                <a:latin typeface="+mn-lt"/>
                <a:ea typeface="Calibri" panose="020F0502020204030204" pitchFamily="34" charset="0"/>
              </a:rPr>
              <a:t>: l’écart observé (déjà de 1553 unités) est de plus en plus prononcé en faveur des électriques.</a:t>
            </a:r>
            <a:endParaRPr lang="fr-FR" sz="1600" dirty="0">
              <a:solidFill>
                <a:schemeClr val="bg1">
                  <a:lumMod val="50000"/>
                </a:schemeClr>
              </a:solidFill>
              <a:latin typeface="+mn-lt"/>
            </a:endParaRPr>
          </a:p>
        </p:txBody>
      </p:sp>
      <p:sp>
        <p:nvSpPr>
          <p:cNvPr id="29" name="Rectangle 28">
            <a:extLst>
              <a:ext uri="{FF2B5EF4-FFF2-40B4-BE49-F238E27FC236}">
                <a16:creationId xmlns:a16="http://schemas.microsoft.com/office/drawing/2014/main" id="{701558C2-8A7D-443C-AE40-C0092563D8D0}"/>
              </a:ext>
            </a:extLst>
          </p:cNvPr>
          <p:cNvSpPr/>
          <p:nvPr/>
        </p:nvSpPr>
        <p:spPr>
          <a:xfrm>
            <a:off x="5502423" y="4135234"/>
            <a:ext cx="6566711" cy="584775"/>
          </a:xfrm>
          <a:prstGeom prst="rect">
            <a:avLst/>
          </a:prstGeom>
        </p:spPr>
        <p:txBody>
          <a:bodyPr wrap="square">
            <a:spAutoFit/>
          </a:bodyPr>
          <a:lstStyle/>
          <a:p>
            <a:pPr marL="285750" indent="-285750">
              <a:buSzPct val="200000"/>
              <a:buBlip>
                <a:blip r:embed="rId2"/>
              </a:buBlip>
            </a:pPr>
            <a:r>
              <a:rPr lang="fr-FR" sz="1600" dirty="0">
                <a:solidFill>
                  <a:schemeClr val="bg1">
                    <a:lumMod val="50000"/>
                  </a:schemeClr>
                </a:solidFill>
                <a:latin typeface="+mn-lt"/>
                <a:ea typeface="Calibri" panose="020F0502020204030204" pitchFamily="34" charset="0"/>
              </a:rPr>
              <a:t>A plus </a:t>
            </a:r>
            <a:r>
              <a:rPr lang="fr-FR" sz="1600" b="1" dirty="0">
                <a:solidFill>
                  <a:srgbClr val="0070C0"/>
                </a:solidFill>
                <a:latin typeface="+mn-lt"/>
                <a:ea typeface="Calibri" panose="020F0502020204030204" pitchFamily="34" charset="0"/>
              </a:rPr>
              <a:t>long</a:t>
            </a:r>
            <a:r>
              <a:rPr lang="fr-FR" sz="1600" b="1" dirty="0">
                <a:solidFill>
                  <a:schemeClr val="bg1">
                    <a:lumMod val="50000"/>
                  </a:schemeClr>
                </a:solidFill>
                <a:latin typeface="+mn-lt"/>
                <a:ea typeface="Calibri" panose="020F0502020204030204" pitchFamily="34" charset="0"/>
              </a:rPr>
              <a:t> </a:t>
            </a:r>
            <a:r>
              <a:rPr lang="fr-FR" sz="1600" b="1" dirty="0">
                <a:solidFill>
                  <a:srgbClr val="0070C0"/>
                </a:solidFill>
                <a:latin typeface="+mn-lt"/>
                <a:ea typeface="Calibri" panose="020F0502020204030204" pitchFamily="34" charset="0"/>
              </a:rPr>
              <a:t>terme</a:t>
            </a:r>
            <a:r>
              <a:rPr lang="fr-FR" sz="1600" b="1" dirty="0">
                <a:solidFill>
                  <a:schemeClr val="bg1">
                    <a:lumMod val="50000"/>
                  </a:schemeClr>
                </a:solidFill>
                <a:latin typeface="+mn-lt"/>
                <a:ea typeface="Calibri" panose="020F0502020204030204" pitchFamily="34" charset="0"/>
              </a:rPr>
              <a:t> </a:t>
            </a:r>
            <a:r>
              <a:rPr lang="fr-FR" sz="1600" dirty="0">
                <a:solidFill>
                  <a:schemeClr val="bg1">
                    <a:lumMod val="50000"/>
                  </a:schemeClr>
                </a:solidFill>
                <a:latin typeface="+mn-lt"/>
                <a:ea typeface="Calibri" panose="020F0502020204030204" pitchFamily="34" charset="0"/>
              </a:rPr>
              <a:t>: il est </a:t>
            </a:r>
            <a:r>
              <a:rPr lang="fr-FR" sz="1600" b="1" dirty="0">
                <a:solidFill>
                  <a:srgbClr val="0070C0"/>
                </a:solidFill>
                <a:latin typeface="+mn-lt"/>
                <a:ea typeface="Calibri" panose="020F0502020204030204" pitchFamily="34" charset="0"/>
              </a:rPr>
              <a:t>probable</a:t>
            </a:r>
            <a:r>
              <a:rPr lang="fr-FR" sz="1600" dirty="0">
                <a:solidFill>
                  <a:schemeClr val="bg1">
                    <a:lumMod val="50000"/>
                  </a:schemeClr>
                </a:solidFill>
                <a:latin typeface="+mn-lt"/>
                <a:ea typeface="Calibri" panose="020F0502020204030204" pitchFamily="34" charset="0"/>
              </a:rPr>
              <a:t> que cette tendance </a:t>
            </a:r>
            <a:r>
              <a:rPr lang="fr-FR" sz="1600" b="1" dirty="0">
                <a:solidFill>
                  <a:srgbClr val="0070C0"/>
                </a:solidFill>
                <a:latin typeface="+mn-lt"/>
                <a:ea typeface="Calibri" panose="020F0502020204030204" pitchFamily="34" charset="0"/>
              </a:rPr>
              <a:t>continue</a:t>
            </a:r>
            <a:r>
              <a:rPr lang="fr-FR" sz="1600" b="1" dirty="0">
                <a:solidFill>
                  <a:schemeClr val="bg1">
                    <a:lumMod val="50000"/>
                  </a:schemeClr>
                </a:solidFill>
                <a:latin typeface="+mn-lt"/>
                <a:ea typeface="Calibri" panose="020F0502020204030204" pitchFamily="34" charset="0"/>
              </a:rPr>
              <a:t> </a:t>
            </a:r>
            <a:r>
              <a:rPr lang="fr-FR" sz="1600" b="1" dirty="0">
                <a:solidFill>
                  <a:srgbClr val="0070C0"/>
                </a:solidFill>
                <a:latin typeface="+mn-lt"/>
                <a:ea typeface="Calibri" panose="020F0502020204030204" pitchFamily="34" charset="0"/>
              </a:rPr>
              <a:t>à</a:t>
            </a:r>
            <a:r>
              <a:rPr lang="fr-FR" sz="1600" b="1" dirty="0">
                <a:solidFill>
                  <a:schemeClr val="bg1">
                    <a:lumMod val="50000"/>
                  </a:schemeClr>
                </a:solidFill>
                <a:latin typeface="+mn-lt"/>
                <a:ea typeface="Calibri" panose="020F0502020204030204" pitchFamily="34" charset="0"/>
              </a:rPr>
              <a:t> </a:t>
            </a:r>
            <a:r>
              <a:rPr lang="fr-FR" sz="1600" b="1" dirty="0">
                <a:solidFill>
                  <a:srgbClr val="0070C0"/>
                </a:solidFill>
                <a:latin typeface="+mn-lt"/>
                <a:ea typeface="Calibri" panose="020F0502020204030204" pitchFamily="34" charset="0"/>
              </a:rPr>
              <a:t>s’accentuer</a:t>
            </a:r>
            <a:r>
              <a:rPr lang="fr-FR" sz="1600" b="1" dirty="0">
                <a:solidFill>
                  <a:schemeClr val="bg1">
                    <a:lumMod val="50000"/>
                  </a:schemeClr>
                </a:solidFill>
                <a:latin typeface="+mn-lt"/>
                <a:ea typeface="Calibri" panose="020F0502020204030204" pitchFamily="34" charset="0"/>
              </a:rPr>
              <a:t>.</a:t>
            </a:r>
            <a:endParaRPr lang="fr-FR" sz="1600" dirty="0">
              <a:solidFill>
                <a:schemeClr val="bg1">
                  <a:lumMod val="50000"/>
                </a:schemeClr>
              </a:solidFill>
              <a:latin typeface="+mn-lt"/>
            </a:endParaRPr>
          </a:p>
        </p:txBody>
      </p:sp>
      <p:sp>
        <p:nvSpPr>
          <p:cNvPr id="3" name="Rectangle 2">
            <a:extLst>
              <a:ext uri="{FF2B5EF4-FFF2-40B4-BE49-F238E27FC236}">
                <a16:creationId xmlns:a16="http://schemas.microsoft.com/office/drawing/2014/main" id="{37B0EED9-759F-4A0C-8700-F68D0B71950D}"/>
              </a:ext>
            </a:extLst>
          </p:cNvPr>
          <p:cNvSpPr/>
          <p:nvPr/>
        </p:nvSpPr>
        <p:spPr>
          <a:xfrm>
            <a:off x="5671202" y="5406600"/>
            <a:ext cx="5914655" cy="1169551"/>
          </a:xfrm>
          <a:prstGeom prst="rect">
            <a:avLst/>
          </a:prstGeom>
        </p:spPr>
        <p:txBody>
          <a:bodyPr wrap="square">
            <a:spAutoFit/>
          </a:bodyPr>
          <a:lstStyle/>
          <a:p>
            <a:pPr marL="182563" indent="-182563">
              <a:tabLst>
                <a:tab pos="182563" algn="l"/>
              </a:tabLst>
            </a:pPr>
            <a:r>
              <a:rPr lang="fr-FR" sz="1400" i="1" dirty="0">
                <a:solidFill>
                  <a:schemeClr val="bg1">
                    <a:lumMod val="50000"/>
                  </a:schemeClr>
                </a:solidFill>
                <a:latin typeface="Arial" panose="020B0604020202020204" pitchFamily="34" charset="0"/>
                <a:cs typeface="Arial" panose="020B0604020202020204" pitchFamily="34" charset="0"/>
              </a:rPr>
              <a:t>*  Créé par le </a:t>
            </a:r>
            <a:r>
              <a:rPr lang="fr-FR" sz="1400" i="1" dirty="0" err="1">
                <a:solidFill>
                  <a:schemeClr val="bg1">
                    <a:lumMod val="50000"/>
                  </a:schemeClr>
                </a:solidFill>
                <a:latin typeface="Arial" panose="020B0604020202020204" pitchFamily="34" charset="0"/>
                <a:cs typeface="Arial" panose="020B0604020202020204" pitchFamily="34" charset="0"/>
              </a:rPr>
              <a:t>Cisma</a:t>
            </a:r>
            <a:r>
              <a:rPr lang="fr-FR" sz="1400" i="1" dirty="0">
                <a:solidFill>
                  <a:schemeClr val="bg1">
                    <a:lumMod val="50000"/>
                  </a:schemeClr>
                </a:solidFill>
                <a:latin typeface="Arial" panose="020B0604020202020204" pitchFamily="34" charset="0"/>
                <a:cs typeface="Arial" panose="020B0604020202020204" pitchFamily="34" charset="0"/>
              </a:rPr>
              <a:t>, le ratio indique une préférence pour l’électrique lorsqu’il est positif et, à l’inverse, une préférence pour le thermique lorsqu’il est négatif.</a:t>
            </a:r>
          </a:p>
          <a:p>
            <a:pPr marL="182563" indent="-182563">
              <a:tabLst>
                <a:tab pos="182563" algn="l"/>
              </a:tabLst>
            </a:pPr>
            <a:r>
              <a:rPr lang="fr-FR" sz="1400" i="1" dirty="0">
                <a:solidFill>
                  <a:schemeClr val="bg1">
                    <a:lumMod val="50000"/>
                  </a:schemeClr>
                </a:solidFill>
                <a:latin typeface="Arial" panose="020B0604020202020204" pitchFamily="34" charset="0"/>
                <a:cs typeface="Arial" panose="020B0604020202020204" pitchFamily="34" charset="0"/>
              </a:rPr>
              <a:t>	Ratio modélisé sur l’historique par méthode des moindres carrés ordinaires.</a:t>
            </a:r>
            <a:endParaRPr lang="fr-FR" sz="1050" i="1" dirty="0">
              <a:solidFill>
                <a:schemeClr val="bg1">
                  <a:lumMod val="50000"/>
                </a:schemeClr>
              </a:solidFill>
            </a:endParaRPr>
          </a:p>
        </p:txBody>
      </p:sp>
      <p:sp>
        <p:nvSpPr>
          <p:cNvPr id="33" name="Rectangle 32">
            <a:extLst>
              <a:ext uri="{FF2B5EF4-FFF2-40B4-BE49-F238E27FC236}">
                <a16:creationId xmlns:a16="http://schemas.microsoft.com/office/drawing/2014/main" id="{5707EE6D-A3E5-4B2A-AF55-E79AB8FCFD7F}"/>
              </a:ext>
            </a:extLst>
          </p:cNvPr>
          <p:cNvSpPr/>
          <p:nvPr/>
        </p:nvSpPr>
        <p:spPr>
          <a:xfrm>
            <a:off x="191532" y="5494608"/>
            <a:ext cx="5479670" cy="800219"/>
          </a:xfrm>
          <a:prstGeom prst="rect">
            <a:avLst/>
          </a:prstGeom>
        </p:spPr>
        <p:txBody>
          <a:bodyPr wrap="square">
            <a:spAutoFit/>
          </a:bodyPr>
          <a:lstStyle/>
          <a:p>
            <a:r>
              <a:rPr lang="fr-FR" sz="1600" b="1" i="1" dirty="0"/>
              <a:t>En 2018, pour 1 chariot thermique vendu, il se vend 1,23 chariot électrique.</a:t>
            </a:r>
          </a:p>
          <a:p>
            <a:endParaRPr lang="fr-FR" sz="1400" dirty="0">
              <a:solidFill>
                <a:schemeClr val="bg1">
                  <a:lumMod val="50000"/>
                </a:schemeClr>
              </a:solidFill>
              <a:latin typeface="+mn-lt"/>
            </a:endParaRPr>
          </a:p>
        </p:txBody>
      </p:sp>
      <p:sp>
        <p:nvSpPr>
          <p:cNvPr id="2" name="Ellipse 1">
            <a:extLst>
              <a:ext uri="{FF2B5EF4-FFF2-40B4-BE49-F238E27FC236}">
                <a16:creationId xmlns:a16="http://schemas.microsoft.com/office/drawing/2014/main" id="{FC356640-684A-4140-A700-8E714CD91F5E}"/>
              </a:ext>
            </a:extLst>
          </p:cNvPr>
          <p:cNvSpPr/>
          <p:nvPr/>
        </p:nvSpPr>
        <p:spPr>
          <a:xfrm>
            <a:off x="1008001" y="3860828"/>
            <a:ext cx="701216" cy="4416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48958E64-A458-4A06-9324-4EA619AEF8F6}"/>
              </a:ext>
            </a:extLst>
          </p:cNvPr>
          <p:cNvSpPr/>
          <p:nvPr/>
        </p:nvSpPr>
        <p:spPr>
          <a:xfrm>
            <a:off x="2600076" y="3503338"/>
            <a:ext cx="701216" cy="4416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F11D96B-E8F6-4D57-BB39-DCFE7B35E673}"/>
              </a:ext>
            </a:extLst>
          </p:cNvPr>
          <p:cNvSpPr/>
          <p:nvPr/>
        </p:nvSpPr>
        <p:spPr>
          <a:xfrm>
            <a:off x="3824625" y="2262225"/>
            <a:ext cx="701216" cy="4416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E9255A1-FB6E-4E04-8899-FF61603CFE7E}"/>
              </a:ext>
            </a:extLst>
          </p:cNvPr>
          <p:cNvSpPr txBox="1"/>
          <p:nvPr/>
        </p:nvSpPr>
        <p:spPr>
          <a:xfrm>
            <a:off x="982570" y="4536360"/>
            <a:ext cx="815926" cy="369332"/>
          </a:xfrm>
          <a:prstGeom prst="rect">
            <a:avLst/>
          </a:prstGeom>
          <a:noFill/>
        </p:spPr>
        <p:txBody>
          <a:bodyPr wrap="square" rtlCol="0">
            <a:spAutoFit/>
          </a:bodyPr>
          <a:lstStyle/>
          <a:p>
            <a:r>
              <a:rPr lang="fr-FR" b="1" i="1" dirty="0"/>
              <a:t>2017</a:t>
            </a:r>
          </a:p>
        </p:txBody>
      </p:sp>
      <p:sp>
        <p:nvSpPr>
          <p:cNvPr id="17" name="ZoneTexte 16">
            <a:extLst>
              <a:ext uri="{FF2B5EF4-FFF2-40B4-BE49-F238E27FC236}">
                <a16:creationId xmlns:a16="http://schemas.microsoft.com/office/drawing/2014/main" id="{B640EF02-B5B1-4275-AA6C-2E93D16B6005}"/>
              </a:ext>
            </a:extLst>
          </p:cNvPr>
          <p:cNvSpPr txBox="1"/>
          <p:nvPr/>
        </p:nvSpPr>
        <p:spPr>
          <a:xfrm>
            <a:off x="2528652" y="4536360"/>
            <a:ext cx="961285" cy="369332"/>
          </a:xfrm>
          <a:prstGeom prst="rect">
            <a:avLst/>
          </a:prstGeom>
          <a:noFill/>
        </p:spPr>
        <p:txBody>
          <a:bodyPr wrap="square" rtlCol="0">
            <a:spAutoFit/>
          </a:bodyPr>
          <a:lstStyle/>
          <a:p>
            <a:r>
              <a:rPr lang="fr-FR" b="1" i="1" dirty="0"/>
              <a:t>E2018</a:t>
            </a:r>
          </a:p>
        </p:txBody>
      </p:sp>
      <p:sp>
        <p:nvSpPr>
          <p:cNvPr id="18" name="ZoneTexte 17">
            <a:extLst>
              <a:ext uri="{FF2B5EF4-FFF2-40B4-BE49-F238E27FC236}">
                <a16:creationId xmlns:a16="http://schemas.microsoft.com/office/drawing/2014/main" id="{CC74F77C-9432-4854-A6C4-BCCB7C030150}"/>
              </a:ext>
            </a:extLst>
          </p:cNvPr>
          <p:cNvSpPr txBox="1"/>
          <p:nvPr/>
        </p:nvSpPr>
        <p:spPr>
          <a:xfrm>
            <a:off x="3867891" y="4554386"/>
            <a:ext cx="961286" cy="369332"/>
          </a:xfrm>
          <a:prstGeom prst="rect">
            <a:avLst/>
          </a:prstGeom>
          <a:noFill/>
        </p:spPr>
        <p:txBody>
          <a:bodyPr wrap="square" rtlCol="0">
            <a:spAutoFit/>
          </a:bodyPr>
          <a:lstStyle/>
          <a:p>
            <a:r>
              <a:rPr lang="fr-FR" b="1" i="1" dirty="0"/>
              <a:t>P2019</a:t>
            </a:r>
          </a:p>
        </p:txBody>
      </p:sp>
      <p:sp>
        <p:nvSpPr>
          <p:cNvPr id="9" name="Flèche : droite 8">
            <a:extLst>
              <a:ext uri="{FF2B5EF4-FFF2-40B4-BE49-F238E27FC236}">
                <a16:creationId xmlns:a16="http://schemas.microsoft.com/office/drawing/2014/main" id="{3EDEB0DB-BFB9-43F1-8D0F-4357E1FC734B}"/>
              </a:ext>
            </a:extLst>
          </p:cNvPr>
          <p:cNvSpPr/>
          <p:nvPr/>
        </p:nvSpPr>
        <p:spPr>
          <a:xfrm rot="20655713">
            <a:off x="1913206" y="3715633"/>
            <a:ext cx="572160" cy="433068"/>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23" name="Flèche : droite 22">
            <a:extLst>
              <a:ext uri="{FF2B5EF4-FFF2-40B4-BE49-F238E27FC236}">
                <a16:creationId xmlns:a16="http://schemas.microsoft.com/office/drawing/2014/main" id="{942D15AD-6131-4C4C-977A-CCEC3626882A}"/>
              </a:ext>
            </a:extLst>
          </p:cNvPr>
          <p:cNvSpPr/>
          <p:nvPr/>
        </p:nvSpPr>
        <p:spPr>
          <a:xfrm rot="18869546">
            <a:off x="3291918" y="2918974"/>
            <a:ext cx="572160" cy="433068"/>
          </a:xfrm>
          <a:prstGeom prst="rightArrow">
            <a:avLst/>
          </a:prstGeom>
          <a:solidFill>
            <a:srgbClr val="FF0000"/>
          </a:solidFill>
          <a:ln>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31" name="ZoneTexte 30">
            <a:extLst>
              <a:ext uri="{FF2B5EF4-FFF2-40B4-BE49-F238E27FC236}">
                <a16:creationId xmlns:a16="http://schemas.microsoft.com/office/drawing/2014/main" id="{7051FB7A-E7A3-42AC-B2C3-6B44CD2983C4}"/>
              </a:ext>
            </a:extLst>
          </p:cNvPr>
          <p:cNvSpPr txBox="1"/>
          <p:nvPr/>
        </p:nvSpPr>
        <p:spPr>
          <a:xfrm>
            <a:off x="982570" y="3888456"/>
            <a:ext cx="815926" cy="369332"/>
          </a:xfrm>
          <a:prstGeom prst="rect">
            <a:avLst/>
          </a:prstGeom>
          <a:noFill/>
        </p:spPr>
        <p:txBody>
          <a:bodyPr wrap="square" rtlCol="0">
            <a:spAutoFit/>
          </a:bodyPr>
          <a:lstStyle/>
          <a:p>
            <a:r>
              <a:rPr lang="fr-FR" b="1" i="1" dirty="0"/>
              <a:t>0,17</a:t>
            </a:r>
          </a:p>
        </p:txBody>
      </p:sp>
      <p:sp>
        <p:nvSpPr>
          <p:cNvPr id="32" name="ZoneTexte 31">
            <a:extLst>
              <a:ext uri="{FF2B5EF4-FFF2-40B4-BE49-F238E27FC236}">
                <a16:creationId xmlns:a16="http://schemas.microsoft.com/office/drawing/2014/main" id="{A492BC3D-1760-41CD-848B-709DC0DC0F69}"/>
              </a:ext>
            </a:extLst>
          </p:cNvPr>
          <p:cNvSpPr txBox="1"/>
          <p:nvPr/>
        </p:nvSpPr>
        <p:spPr>
          <a:xfrm>
            <a:off x="2600076" y="3534008"/>
            <a:ext cx="815926" cy="369332"/>
          </a:xfrm>
          <a:prstGeom prst="rect">
            <a:avLst/>
          </a:prstGeom>
          <a:noFill/>
        </p:spPr>
        <p:txBody>
          <a:bodyPr wrap="square" rtlCol="0">
            <a:spAutoFit/>
          </a:bodyPr>
          <a:lstStyle/>
          <a:p>
            <a:r>
              <a:rPr lang="fr-FR" b="1" i="1" dirty="0"/>
              <a:t>0,23</a:t>
            </a:r>
          </a:p>
        </p:txBody>
      </p:sp>
      <p:sp>
        <p:nvSpPr>
          <p:cNvPr id="34" name="ZoneTexte 33">
            <a:extLst>
              <a:ext uri="{FF2B5EF4-FFF2-40B4-BE49-F238E27FC236}">
                <a16:creationId xmlns:a16="http://schemas.microsoft.com/office/drawing/2014/main" id="{9C0131D6-B3B2-430C-ABEE-E8CB2DABC9C3}"/>
              </a:ext>
            </a:extLst>
          </p:cNvPr>
          <p:cNvSpPr txBox="1"/>
          <p:nvPr/>
        </p:nvSpPr>
        <p:spPr>
          <a:xfrm>
            <a:off x="3824625" y="2322364"/>
            <a:ext cx="815926" cy="369332"/>
          </a:xfrm>
          <a:prstGeom prst="rect">
            <a:avLst/>
          </a:prstGeom>
          <a:noFill/>
        </p:spPr>
        <p:txBody>
          <a:bodyPr wrap="square" rtlCol="0">
            <a:spAutoFit/>
          </a:bodyPr>
          <a:lstStyle/>
          <a:p>
            <a:r>
              <a:rPr lang="fr-FR" b="1" i="1" dirty="0"/>
              <a:t>0,31</a:t>
            </a:r>
          </a:p>
        </p:txBody>
      </p:sp>
      <p:sp>
        <p:nvSpPr>
          <p:cNvPr id="35" name="ZoneTexte 34">
            <a:extLst>
              <a:ext uri="{FF2B5EF4-FFF2-40B4-BE49-F238E27FC236}">
                <a16:creationId xmlns:a16="http://schemas.microsoft.com/office/drawing/2014/main" id="{991CD6FE-8D13-41ED-B5A8-01F3D531D056}"/>
              </a:ext>
            </a:extLst>
          </p:cNvPr>
          <p:cNvSpPr txBox="1"/>
          <p:nvPr/>
        </p:nvSpPr>
        <p:spPr>
          <a:xfrm>
            <a:off x="1015918" y="1675511"/>
            <a:ext cx="3813259" cy="369332"/>
          </a:xfrm>
          <a:prstGeom prst="rect">
            <a:avLst/>
          </a:prstGeom>
          <a:noFill/>
        </p:spPr>
        <p:txBody>
          <a:bodyPr wrap="square" rtlCol="0">
            <a:spAutoFit/>
          </a:bodyPr>
          <a:lstStyle/>
          <a:p>
            <a:r>
              <a:rPr lang="fr-FR" b="1" dirty="0"/>
              <a:t>Ratio de transition énergétique*</a:t>
            </a:r>
          </a:p>
        </p:txBody>
      </p:sp>
      <p:pic>
        <p:nvPicPr>
          <p:cNvPr id="11" name="Image 10">
            <a:extLst>
              <a:ext uri="{FF2B5EF4-FFF2-40B4-BE49-F238E27FC236}">
                <a16:creationId xmlns:a16="http://schemas.microsoft.com/office/drawing/2014/main" id="{C8538729-17DF-4972-8A62-13B746A05351}"/>
              </a:ext>
            </a:extLst>
          </p:cNvPr>
          <p:cNvPicPr>
            <a:picLocks noChangeAspect="1"/>
          </p:cNvPicPr>
          <p:nvPr/>
        </p:nvPicPr>
        <p:blipFill rotWithShape="1">
          <a:blip r:embed="rId3">
            <a:extLst>
              <a:ext uri="{28A0092B-C50C-407E-A947-70E740481C1C}">
                <a14:useLocalDpi xmlns:a14="http://schemas.microsoft.com/office/drawing/2010/main" val="0"/>
              </a:ext>
            </a:extLst>
          </a:blip>
          <a:srcRect t="6782" b="26402"/>
          <a:stretch/>
        </p:blipFill>
        <p:spPr>
          <a:xfrm>
            <a:off x="4525841" y="4947196"/>
            <a:ext cx="879661" cy="412008"/>
          </a:xfrm>
          <a:prstGeom prst="rect">
            <a:avLst/>
          </a:prstGeom>
        </p:spPr>
      </p:pic>
      <p:sp>
        <p:nvSpPr>
          <p:cNvPr id="24" name="Titre 1">
            <a:extLst>
              <a:ext uri="{FF2B5EF4-FFF2-40B4-BE49-F238E27FC236}">
                <a16:creationId xmlns:a16="http://schemas.microsoft.com/office/drawing/2014/main" id="{C4E74F69-DEA0-4E4A-9885-E10CE689742B}"/>
              </a:ext>
            </a:extLst>
          </p:cNvPr>
          <p:cNvSpPr txBox="1">
            <a:spLocks/>
          </p:cNvSpPr>
          <p:nvPr/>
        </p:nvSpPr>
        <p:spPr>
          <a:xfrm>
            <a:off x="241318" y="147413"/>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Conjoncture</a:t>
            </a:r>
          </a:p>
        </p:txBody>
      </p:sp>
    </p:spTree>
    <p:extLst>
      <p:ext uri="{BB962C8B-B14F-4D97-AF65-F5344CB8AC3E}">
        <p14:creationId xmlns:p14="http://schemas.microsoft.com/office/powerpoint/2010/main" val="885439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62604" y="2778371"/>
            <a:ext cx="7925533" cy="156980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Prévisions 2018 - 2019</a:t>
            </a:r>
          </a:p>
          <a:p>
            <a:r>
              <a:rPr lang="fr-FR" sz="4400" dirty="0"/>
              <a:t>Marché français</a:t>
            </a:r>
          </a:p>
        </p:txBody>
      </p:sp>
      <p:pic>
        <p:nvPicPr>
          <p:cNvPr id="6" name="Image 5">
            <a:extLst>
              <a:ext uri="{FF2B5EF4-FFF2-40B4-BE49-F238E27FC236}">
                <a16:creationId xmlns:a16="http://schemas.microsoft.com/office/drawing/2014/main" id="{19C9872A-37E7-4FB0-9EC1-17612959250F}"/>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8954703" y="2482081"/>
            <a:ext cx="2162384" cy="2162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0765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F59506D-A94B-4D3B-A8EB-4BDD17DAF0DF}"/>
              </a:ext>
            </a:extLst>
          </p:cNvPr>
          <p:cNvSpPr txBox="1">
            <a:spLocks/>
          </p:cNvSpPr>
          <p:nvPr/>
        </p:nvSpPr>
        <p:spPr>
          <a:xfrm>
            <a:off x="241318" y="147413"/>
            <a:ext cx="8079722"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sp>
        <p:nvSpPr>
          <p:cNvPr id="13" name="Rectangle 12">
            <a:extLst>
              <a:ext uri="{FF2B5EF4-FFF2-40B4-BE49-F238E27FC236}">
                <a16:creationId xmlns:a16="http://schemas.microsoft.com/office/drawing/2014/main" id="{CB272971-BE9B-4987-B2CE-3B94B299E3AB}"/>
              </a:ext>
            </a:extLst>
          </p:cNvPr>
          <p:cNvSpPr/>
          <p:nvPr/>
        </p:nvSpPr>
        <p:spPr>
          <a:xfrm>
            <a:off x="241318" y="868299"/>
            <a:ext cx="8589173" cy="1200329"/>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Les secteurs clients des commandes de chariots industriels regroupent principalement les activités industrielles et de commerce</a:t>
            </a:r>
          </a:p>
          <a:p>
            <a:endParaRPr lang="fr-FR" altLang="fr-FR" sz="2400" b="1" dirty="0">
              <a:solidFill>
                <a:srgbClr val="0070C0"/>
              </a:solidFill>
              <a:latin typeface="Calibri Light" panose="020F0302020204030204" pitchFamily="34" charset="0"/>
            </a:endParaRPr>
          </a:p>
        </p:txBody>
      </p:sp>
      <p:pic>
        <p:nvPicPr>
          <p:cNvPr id="8" name="Image 7">
            <a:extLst>
              <a:ext uri="{FF2B5EF4-FFF2-40B4-BE49-F238E27FC236}">
                <a16:creationId xmlns:a16="http://schemas.microsoft.com/office/drawing/2014/main" id="{2E39522A-5AFB-463F-A2F7-EE7E5C02A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296" y="1842337"/>
            <a:ext cx="4366633" cy="2304000"/>
          </a:xfrm>
          <a:prstGeom prst="rect">
            <a:avLst/>
          </a:prstGeom>
        </p:spPr>
      </p:pic>
      <p:pic>
        <p:nvPicPr>
          <p:cNvPr id="9" name="Image 8">
            <a:extLst>
              <a:ext uri="{FF2B5EF4-FFF2-40B4-BE49-F238E27FC236}">
                <a16:creationId xmlns:a16="http://schemas.microsoft.com/office/drawing/2014/main" id="{EFFD8481-1526-4267-9CA1-71107E82C51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4296" y="3968375"/>
            <a:ext cx="4583747" cy="2304000"/>
          </a:xfrm>
          <a:prstGeom prst="rect">
            <a:avLst/>
          </a:prstGeom>
        </p:spPr>
      </p:pic>
      <p:pic>
        <p:nvPicPr>
          <p:cNvPr id="10" name="Image 9">
            <a:extLst>
              <a:ext uri="{FF2B5EF4-FFF2-40B4-BE49-F238E27FC236}">
                <a16:creationId xmlns:a16="http://schemas.microsoft.com/office/drawing/2014/main" id="{AE2CE90C-E00A-48DB-8B03-7DE44CBAC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46" y="1842337"/>
            <a:ext cx="4524626" cy="2306743"/>
          </a:xfrm>
          <a:prstGeom prst="rect">
            <a:avLst/>
          </a:prstGeom>
        </p:spPr>
      </p:pic>
      <p:sp>
        <p:nvSpPr>
          <p:cNvPr id="11" name="Rectangle 10">
            <a:extLst>
              <a:ext uri="{FF2B5EF4-FFF2-40B4-BE49-F238E27FC236}">
                <a16:creationId xmlns:a16="http://schemas.microsoft.com/office/drawing/2014/main" id="{A17EA28F-D864-487B-9384-A911DDCC92BC}"/>
              </a:ext>
            </a:extLst>
          </p:cNvPr>
          <p:cNvSpPr/>
          <p:nvPr/>
        </p:nvSpPr>
        <p:spPr>
          <a:xfrm>
            <a:off x="241319" y="4146337"/>
            <a:ext cx="6902977" cy="584775"/>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50 % des commandes de magasiniers proviennent des secteurs des commerces de gros et de détail ; 17% pour l’entreposage.</a:t>
            </a:r>
          </a:p>
        </p:txBody>
      </p:sp>
      <p:sp>
        <p:nvSpPr>
          <p:cNvPr id="14" name="Rectangle 13">
            <a:extLst>
              <a:ext uri="{FF2B5EF4-FFF2-40B4-BE49-F238E27FC236}">
                <a16:creationId xmlns:a16="http://schemas.microsoft.com/office/drawing/2014/main" id="{7893D262-7012-45FA-B347-151CBF3A46BF}"/>
              </a:ext>
            </a:extLst>
          </p:cNvPr>
          <p:cNvSpPr/>
          <p:nvPr/>
        </p:nvSpPr>
        <p:spPr>
          <a:xfrm>
            <a:off x="241318" y="4888353"/>
            <a:ext cx="7100008" cy="1569660"/>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Egalement influencées par les activités du commerce, les commandes des porte-à-faux électriques et thermiques sont pourtant davantage impactées par l’activité industrielle.</a:t>
            </a:r>
          </a:p>
          <a:p>
            <a:endParaRPr lang="fr-FR" sz="1600" b="1" dirty="0">
              <a:solidFill>
                <a:schemeClr val="bg1">
                  <a:lumMod val="50000"/>
                </a:schemeClr>
              </a:solidFill>
              <a:latin typeface="+mn-lt"/>
            </a:endParaRPr>
          </a:p>
          <a:p>
            <a:r>
              <a:rPr lang="fr-FR" sz="1600" b="1" dirty="0">
                <a:solidFill>
                  <a:srgbClr val="0070C0"/>
                </a:solidFill>
                <a:latin typeface="+mn-lt"/>
              </a:rPr>
              <a:t>Electriques</a:t>
            </a:r>
            <a:r>
              <a:rPr lang="fr-FR" sz="1600" dirty="0">
                <a:solidFill>
                  <a:schemeClr val="bg1">
                    <a:lumMod val="50000"/>
                  </a:schemeClr>
                </a:solidFill>
                <a:latin typeface="+mn-lt"/>
              </a:rPr>
              <a:t> : industrie </a:t>
            </a:r>
            <a:r>
              <a:rPr lang="fr-FR" sz="1600" b="1" dirty="0">
                <a:solidFill>
                  <a:srgbClr val="0070C0"/>
                </a:solidFill>
                <a:latin typeface="+mn-lt"/>
              </a:rPr>
              <a:t>chimique</a:t>
            </a:r>
            <a:r>
              <a:rPr lang="fr-FR" sz="1600" dirty="0">
                <a:solidFill>
                  <a:schemeClr val="bg1">
                    <a:lumMod val="50000"/>
                  </a:schemeClr>
                </a:solidFill>
                <a:latin typeface="+mn-lt"/>
              </a:rPr>
              <a:t> et </a:t>
            </a:r>
            <a:r>
              <a:rPr lang="fr-FR" sz="1600" b="1" dirty="0">
                <a:solidFill>
                  <a:srgbClr val="0070C0"/>
                </a:solidFill>
                <a:latin typeface="+mn-lt"/>
              </a:rPr>
              <a:t>automobile</a:t>
            </a:r>
            <a:r>
              <a:rPr lang="fr-FR" sz="1600" dirty="0">
                <a:solidFill>
                  <a:schemeClr val="bg1">
                    <a:lumMod val="50000"/>
                  </a:schemeClr>
                </a:solidFill>
                <a:latin typeface="+mn-lt"/>
              </a:rPr>
              <a:t> </a:t>
            </a:r>
            <a:r>
              <a:rPr lang="fr-FR" altLang="fr-FR" sz="1600" dirty="0">
                <a:solidFill>
                  <a:schemeClr val="bg1">
                    <a:lumMod val="50000"/>
                  </a:schemeClr>
                </a:solidFill>
                <a:latin typeface="+mn-lt"/>
              </a:rPr>
              <a:t> </a:t>
            </a:r>
          </a:p>
          <a:p>
            <a:r>
              <a:rPr lang="fr-FR" altLang="fr-FR" sz="1600" b="1" dirty="0">
                <a:solidFill>
                  <a:srgbClr val="0070C0"/>
                </a:solidFill>
                <a:latin typeface="+mn-lt"/>
              </a:rPr>
              <a:t>Thermiques</a:t>
            </a:r>
            <a:r>
              <a:rPr lang="fr-FR" altLang="fr-FR" sz="1600" dirty="0">
                <a:solidFill>
                  <a:schemeClr val="bg1">
                    <a:lumMod val="50000"/>
                  </a:schemeClr>
                </a:solidFill>
                <a:latin typeface="+mn-lt"/>
              </a:rPr>
              <a:t> : produits </a:t>
            </a:r>
            <a:r>
              <a:rPr lang="fr-FR" altLang="fr-FR" sz="1600" b="1" dirty="0">
                <a:solidFill>
                  <a:srgbClr val="0070C0"/>
                </a:solidFill>
                <a:latin typeface="+mn-lt"/>
              </a:rPr>
              <a:t>minéraux</a:t>
            </a:r>
            <a:r>
              <a:rPr lang="fr-FR" altLang="fr-FR" sz="1600" b="1" dirty="0">
                <a:solidFill>
                  <a:schemeClr val="bg1">
                    <a:lumMod val="50000"/>
                  </a:schemeClr>
                </a:solidFill>
                <a:latin typeface="+mn-lt"/>
              </a:rPr>
              <a:t> </a:t>
            </a:r>
            <a:r>
              <a:rPr lang="fr-FR" altLang="fr-FR" sz="1600" b="1" dirty="0">
                <a:solidFill>
                  <a:srgbClr val="0070C0"/>
                </a:solidFill>
                <a:latin typeface="+mn-lt"/>
              </a:rPr>
              <a:t>non</a:t>
            </a:r>
            <a:r>
              <a:rPr lang="fr-FR" altLang="fr-FR" sz="1600" b="1" dirty="0">
                <a:solidFill>
                  <a:schemeClr val="bg1">
                    <a:lumMod val="50000"/>
                  </a:schemeClr>
                </a:solidFill>
                <a:latin typeface="+mn-lt"/>
              </a:rPr>
              <a:t> </a:t>
            </a:r>
            <a:r>
              <a:rPr lang="fr-FR" altLang="fr-FR" sz="1600" b="1" dirty="0">
                <a:solidFill>
                  <a:srgbClr val="0070C0"/>
                </a:solidFill>
                <a:latin typeface="+mn-lt"/>
              </a:rPr>
              <a:t>métalliques</a:t>
            </a:r>
          </a:p>
        </p:txBody>
      </p:sp>
    </p:spTree>
    <p:extLst>
      <p:ext uri="{BB962C8B-B14F-4D97-AF65-F5344CB8AC3E}">
        <p14:creationId xmlns:p14="http://schemas.microsoft.com/office/powerpoint/2010/main" val="298195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5532465" cy="830997"/>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Conclusions</a:t>
            </a:r>
          </a:p>
          <a:p>
            <a:endParaRPr lang="fr-FR" altLang="fr-FR" sz="2400" b="1" dirty="0">
              <a:solidFill>
                <a:srgbClr val="0070C0"/>
              </a:solidFill>
              <a:latin typeface="Calibri Light" panose="020F0302020204030204" pitchFamily="34" charset="0"/>
            </a:endParaRPr>
          </a:p>
        </p:txBody>
      </p:sp>
      <p:sp>
        <p:nvSpPr>
          <p:cNvPr id="2" name="Rectangle 1">
            <a:extLst>
              <a:ext uri="{FF2B5EF4-FFF2-40B4-BE49-F238E27FC236}">
                <a16:creationId xmlns:a16="http://schemas.microsoft.com/office/drawing/2014/main" id="{5172F8F7-EB41-4183-BB3C-98AD9A235EA8}"/>
              </a:ext>
            </a:extLst>
          </p:cNvPr>
          <p:cNvSpPr/>
          <p:nvPr/>
        </p:nvSpPr>
        <p:spPr>
          <a:xfrm>
            <a:off x="241318" y="1283797"/>
            <a:ext cx="11463002" cy="646331"/>
          </a:xfrm>
          <a:prstGeom prst="rect">
            <a:avLst/>
          </a:prstGeom>
        </p:spPr>
        <p:txBody>
          <a:bodyPr wrap="square">
            <a:spAutoFit/>
          </a:bodyPr>
          <a:lstStyle/>
          <a:p>
            <a:r>
              <a:rPr lang="fr-FR" i="1" dirty="0">
                <a:solidFill>
                  <a:schemeClr val="bg1">
                    <a:lumMod val="50000"/>
                  </a:schemeClr>
                </a:solidFill>
                <a:latin typeface="Arial" panose="020B0604020202020204" pitchFamily="34" charset="0"/>
                <a:cs typeface="Arial" panose="020B0604020202020204" pitchFamily="34" charset="0"/>
              </a:rPr>
              <a:t>Après avoir récupéré leur niveau de 2007 (en 2016), et continué leur expansion en 2017, les commandes de chariots industriels devraient se maintenir à leur sommet en 2018, puis amorcer une décroissance en 2019.</a:t>
            </a:r>
            <a:endParaRPr lang="fr-FR" dirty="0"/>
          </a:p>
        </p:txBody>
      </p:sp>
      <p:sp>
        <p:nvSpPr>
          <p:cNvPr id="10" name="Rectangle 9">
            <a:extLst>
              <a:ext uri="{FF2B5EF4-FFF2-40B4-BE49-F238E27FC236}">
                <a16:creationId xmlns:a16="http://schemas.microsoft.com/office/drawing/2014/main" id="{F3433AC7-1EFE-48D2-BD01-DDDC34BC3FD5}"/>
              </a:ext>
            </a:extLst>
          </p:cNvPr>
          <p:cNvSpPr/>
          <p:nvPr/>
        </p:nvSpPr>
        <p:spPr>
          <a:xfrm>
            <a:off x="117212" y="5710859"/>
            <a:ext cx="12074788" cy="584775"/>
          </a:xfrm>
          <a:prstGeom prst="rect">
            <a:avLst/>
          </a:prstGeom>
        </p:spPr>
        <p:txBody>
          <a:bodyPr wrap="square">
            <a:spAutoFit/>
          </a:bodyPr>
          <a:lstStyle/>
          <a:p>
            <a:pPr marL="285750" indent="-285750">
              <a:buClr>
                <a:schemeClr val="bg1">
                  <a:lumMod val="50000"/>
                </a:schemeClr>
              </a:buClr>
              <a:buFont typeface="Wingdings" panose="05000000000000000000" pitchFamily="2" charset="2"/>
              <a:buChar char="Ø"/>
            </a:pPr>
            <a:r>
              <a:rPr lang="fr-FR" sz="1600" b="1" dirty="0">
                <a:solidFill>
                  <a:srgbClr val="0070C0"/>
                </a:solidFill>
                <a:latin typeface="+mn-lt"/>
                <a:ea typeface="Calibri" panose="020F0502020204030204" pitchFamily="34" charset="0"/>
                <a:cs typeface="Arial" panose="020B0604020202020204" pitchFamily="34" charset="0"/>
              </a:rPr>
              <a:t>13 000 unités </a:t>
            </a:r>
            <a:r>
              <a:rPr lang="fr-FR" sz="1600" dirty="0">
                <a:solidFill>
                  <a:schemeClr val="bg1">
                    <a:lumMod val="50000"/>
                  </a:schemeClr>
                </a:solidFill>
                <a:latin typeface="+mn-lt"/>
                <a:ea typeface="Calibri" panose="020F0502020204030204" pitchFamily="34" charset="0"/>
                <a:cs typeface="Arial" panose="020B0604020202020204" pitchFamily="34" charset="0"/>
              </a:rPr>
              <a:t>au-dessus des niveaux de 2007</a:t>
            </a:r>
          </a:p>
          <a:p>
            <a:pPr marL="285750" indent="-285750">
              <a:buClr>
                <a:schemeClr val="bg1">
                  <a:lumMod val="50000"/>
                </a:schemeClr>
              </a:buClr>
              <a:buFont typeface="Wingdings" panose="05000000000000000000" pitchFamily="2" charset="2"/>
              <a:buChar char="Ø"/>
            </a:pPr>
            <a:r>
              <a:rPr lang="fr-FR" sz="1600" b="1" dirty="0">
                <a:solidFill>
                  <a:schemeClr val="bg1">
                    <a:lumMod val="50000"/>
                  </a:schemeClr>
                </a:solidFill>
                <a:latin typeface="+mn-lt"/>
                <a:ea typeface="Calibri" panose="020F0502020204030204" pitchFamily="34" charset="0"/>
                <a:cs typeface="Arial" panose="020B0604020202020204" pitchFamily="34" charset="0"/>
              </a:rPr>
              <a:t>Notre scénario prévoit un </a:t>
            </a:r>
            <a:r>
              <a:rPr lang="fr-FR" sz="1600" b="1" dirty="0">
                <a:solidFill>
                  <a:srgbClr val="0070C0"/>
                </a:solidFill>
                <a:latin typeface="+mn-lt"/>
                <a:ea typeface="Calibri" panose="020F0502020204030204" pitchFamily="34" charset="0"/>
                <a:cs typeface="Arial" panose="020B0604020202020204" pitchFamily="34" charset="0"/>
              </a:rPr>
              <a:t>maintien des commandes en 2018 (+0%), </a:t>
            </a:r>
            <a:r>
              <a:rPr lang="fr-FR" sz="1600" b="1" dirty="0">
                <a:solidFill>
                  <a:schemeClr val="bg1">
                    <a:lumMod val="50000"/>
                  </a:schemeClr>
                </a:solidFill>
                <a:latin typeface="+mn-lt"/>
                <a:ea typeface="Calibri" panose="020F0502020204030204" pitchFamily="34" charset="0"/>
                <a:cs typeface="Arial" panose="020B0604020202020204" pitchFamily="34" charset="0"/>
              </a:rPr>
              <a:t>et une </a:t>
            </a:r>
            <a:r>
              <a:rPr lang="fr-FR" sz="1600" b="1" dirty="0">
                <a:solidFill>
                  <a:srgbClr val="0070C0"/>
                </a:solidFill>
                <a:latin typeface="+mn-lt"/>
                <a:ea typeface="Calibri" panose="020F0502020204030204" pitchFamily="34" charset="0"/>
                <a:cs typeface="Arial" panose="020B0604020202020204" pitchFamily="34" charset="0"/>
              </a:rPr>
              <a:t>légère </a:t>
            </a:r>
            <a:r>
              <a:rPr lang="fr-FR" sz="1600" b="1" dirty="0">
                <a:solidFill>
                  <a:srgbClr val="0070C0"/>
                </a:solidFill>
                <a:ea typeface="Calibri" panose="020F0502020204030204" pitchFamily="34" charset="0"/>
                <a:cs typeface="Arial" panose="020B0604020202020204" pitchFamily="34" charset="0"/>
              </a:rPr>
              <a:t>décroissance en 2019 (-4%) </a:t>
            </a:r>
            <a:endParaRPr lang="fr-FR" sz="1600" dirty="0">
              <a:solidFill>
                <a:schemeClr val="bg1">
                  <a:lumMod val="50000"/>
                </a:schemeClr>
              </a:solidFill>
              <a:latin typeface="+mn-lt"/>
              <a:cs typeface="Arial" panose="020B0604020202020204" pitchFamily="34" charset="0"/>
            </a:endParaRPr>
          </a:p>
        </p:txBody>
      </p:sp>
      <p:sp>
        <p:nvSpPr>
          <p:cNvPr id="7" name="Titre 1">
            <a:extLst>
              <a:ext uri="{FF2B5EF4-FFF2-40B4-BE49-F238E27FC236}">
                <a16:creationId xmlns:a16="http://schemas.microsoft.com/office/drawing/2014/main" id="{CD4D965C-F7BE-4FB5-8ABE-635F6ECA5162}"/>
              </a:ext>
            </a:extLst>
          </p:cNvPr>
          <p:cNvSpPr txBox="1">
            <a:spLocks/>
          </p:cNvSpPr>
          <p:nvPr/>
        </p:nvSpPr>
        <p:spPr>
          <a:xfrm>
            <a:off x="241318" y="147413"/>
            <a:ext cx="9465390"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 2018</a:t>
            </a:r>
          </a:p>
        </p:txBody>
      </p:sp>
      <p:pic>
        <p:nvPicPr>
          <p:cNvPr id="4" name="Image 3">
            <a:extLst>
              <a:ext uri="{FF2B5EF4-FFF2-40B4-BE49-F238E27FC236}">
                <a16:creationId xmlns:a16="http://schemas.microsoft.com/office/drawing/2014/main" id="{D5D65B13-1E73-4103-B895-F503612051B9}"/>
              </a:ext>
            </a:extLst>
          </p:cNvPr>
          <p:cNvPicPr>
            <a:picLocks noChangeAspect="1"/>
          </p:cNvPicPr>
          <p:nvPr/>
        </p:nvPicPr>
        <p:blipFill>
          <a:blip r:embed="rId3"/>
          <a:stretch>
            <a:fillRect/>
          </a:stretch>
        </p:blipFill>
        <p:spPr>
          <a:xfrm>
            <a:off x="241318" y="2107811"/>
            <a:ext cx="9142875" cy="3651821"/>
          </a:xfrm>
          <a:prstGeom prst="rect">
            <a:avLst/>
          </a:prstGeom>
        </p:spPr>
      </p:pic>
    </p:spTree>
    <p:extLst>
      <p:ext uri="{BB962C8B-B14F-4D97-AF65-F5344CB8AC3E}">
        <p14:creationId xmlns:p14="http://schemas.microsoft.com/office/powerpoint/2010/main" val="4205677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2018</a:t>
            </a:r>
          </a:p>
          <a:p>
            <a:r>
              <a:rPr lang="fr-FR" sz="4400" dirty="0"/>
              <a:t>Europe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Rudolph </a:t>
            </a:r>
            <a:r>
              <a:rPr lang="fr-FR" altLang="fr-FR" dirty="0" err="1">
                <a:solidFill>
                  <a:srgbClr val="0067B8"/>
                </a:solidFill>
                <a:latin typeface="Calibri"/>
              </a:rPr>
              <a:t>Ganzel</a:t>
            </a:r>
            <a:endParaRPr lang="fr-FR" altLang="fr-FR" dirty="0">
              <a:solidFill>
                <a:srgbClr val="0067B8"/>
              </a:solidFill>
              <a:latin typeface="Calibri"/>
            </a:endParaRPr>
          </a:p>
        </p:txBody>
      </p:sp>
      <p:pic>
        <p:nvPicPr>
          <p:cNvPr id="5" name="Image 4">
            <a:extLst>
              <a:ext uri="{FF2B5EF4-FFF2-40B4-BE49-F238E27FC236}">
                <a16:creationId xmlns:a16="http://schemas.microsoft.com/office/drawing/2014/main" id="{8069C2E6-22C2-4D25-97C2-8D9331F60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1" y="1744682"/>
            <a:ext cx="3223500" cy="2263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3367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Vente de matériels d’occasion, 10 octobre</a:t>
            </a: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 name="Rectangle 3"/>
          <p:cNvSpPr/>
          <p:nvPr/>
        </p:nvSpPr>
        <p:spPr>
          <a:xfrm>
            <a:off x="728221" y="368651"/>
            <a:ext cx="8805514"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Définition d’une machine d’occasion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200" b="1" i="0" u="none" strike="noStrike" kern="1200" cap="none" spc="0" normalizeH="0" baseline="0" noProof="0" dirty="0">
                <a:ln>
                  <a:noFill/>
                </a:ln>
                <a:solidFill>
                  <a:srgbClr val="E8147B"/>
                </a:solidFill>
                <a:effectLst/>
                <a:uLnTx/>
                <a:uFillTx/>
                <a:latin typeface="Calibri"/>
                <a:ea typeface="+mn-ea"/>
                <a:cs typeface="+mn-cs"/>
              </a:rPr>
              <a:t>Article R4311-2 du code du travail</a:t>
            </a:r>
          </a:p>
        </p:txBody>
      </p:sp>
      <p:pic>
        <p:nvPicPr>
          <p:cNvPr id="3" name="Image 2">
            <a:extLst>
              <a:ext uri="{FF2B5EF4-FFF2-40B4-BE49-F238E27FC236}">
                <a16:creationId xmlns:a16="http://schemas.microsoft.com/office/drawing/2014/main" id="{92F16E7B-E142-41BE-B2D3-45DDD1335173}"/>
              </a:ext>
            </a:extLst>
          </p:cNvPr>
          <p:cNvPicPr>
            <a:picLocks noChangeAspect="1"/>
          </p:cNvPicPr>
          <p:nvPr/>
        </p:nvPicPr>
        <p:blipFill rotWithShape="1">
          <a:blip r:embed="rId3"/>
          <a:srcRect l="12904" t="35016" r="33152" b="8481"/>
          <a:stretch/>
        </p:blipFill>
        <p:spPr>
          <a:xfrm>
            <a:off x="1205298" y="1262346"/>
            <a:ext cx="9258573" cy="5227003"/>
          </a:xfrm>
          <a:prstGeom prst="rect">
            <a:avLst/>
          </a:prstGeom>
        </p:spPr>
      </p:pic>
    </p:spTree>
    <p:extLst>
      <p:ext uri="{BB962C8B-B14F-4D97-AF65-F5344CB8AC3E}">
        <p14:creationId xmlns:p14="http://schemas.microsoft.com/office/powerpoint/2010/main" val="3499428351"/>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7406639" y="1532791"/>
            <a:ext cx="4232367" cy="1831689"/>
          </a:xfrm>
        </p:spPr>
        <p:txBody>
          <a:bodyPr/>
          <a:lstStyle/>
          <a:p>
            <a:r>
              <a:rPr lang="fr-FR" sz="2800" dirty="0">
                <a:solidFill>
                  <a:schemeClr val="tx1"/>
                </a:solidFill>
              </a:rPr>
              <a:t>Chaque mois, les commandes sont plus importantes qu’en 2017</a:t>
            </a:r>
            <a:endParaRPr lang="fr-FR" sz="2400" dirty="0">
              <a:solidFill>
                <a:schemeClr val="tx1"/>
              </a:solidFill>
            </a:endParaRPr>
          </a:p>
        </p:txBody>
      </p:sp>
      <p:sp>
        <p:nvSpPr>
          <p:cNvPr id="7" name="Titre 1"/>
          <p:cNvSpPr>
            <a:spLocks noGrp="1"/>
          </p:cNvSpPr>
          <p:nvPr>
            <p:ph type="title"/>
          </p:nvPr>
        </p:nvSpPr>
        <p:spPr>
          <a:xfrm>
            <a:off x="0" y="5133"/>
            <a:ext cx="8373291" cy="727869"/>
          </a:xfrm>
        </p:spPr>
        <p:txBody>
          <a:bodyPr/>
          <a:lstStyle/>
          <a:p>
            <a:r>
              <a:rPr lang="fr-FR" dirty="0"/>
              <a:t>- Europe : Le marché du neuf -</a:t>
            </a:r>
          </a:p>
        </p:txBody>
      </p:sp>
      <p:sp>
        <p:nvSpPr>
          <p:cNvPr id="8" name="Espace réservé du texte 2"/>
          <p:cNvSpPr txBox="1">
            <a:spLocks/>
          </p:cNvSpPr>
          <p:nvPr/>
        </p:nvSpPr>
        <p:spPr>
          <a:xfrm>
            <a:off x="242262" y="601310"/>
            <a:ext cx="8274721"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2018, la croissance continue de s’affirmer en Europe</a:t>
            </a:r>
          </a:p>
        </p:txBody>
      </p:sp>
      <p:sp>
        <p:nvSpPr>
          <p:cNvPr id="9" name="Espace réservé du texte 2"/>
          <p:cNvSpPr txBox="1">
            <a:spLocks/>
          </p:cNvSpPr>
          <p:nvPr/>
        </p:nvSpPr>
        <p:spPr>
          <a:xfrm>
            <a:off x="7406638" y="3364479"/>
            <a:ext cx="4673601" cy="348838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fr-FR" sz="2800" dirty="0">
                <a:solidFill>
                  <a:schemeClr val="tx1"/>
                </a:solidFill>
              </a:rPr>
              <a:t>Le cumul annuel à juillet 2018 </a:t>
            </a:r>
          </a:p>
          <a:p>
            <a:pPr marL="263525" indent="0">
              <a:spcBef>
                <a:spcPts val="0"/>
              </a:spcBef>
              <a:buNone/>
            </a:pPr>
            <a:r>
              <a:rPr lang="fr-FR" sz="2800" dirty="0">
                <a:solidFill>
                  <a:schemeClr val="tx1"/>
                </a:solidFill>
              </a:rPr>
              <a:t>(317 000 unités environ) indique une croissance des commandes de </a:t>
            </a:r>
          </a:p>
          <a:p>
            <a:pPr marL="263525" indent="0">
              <a:spcBef>
                <a:spcPts val="0"/>
              </a:spcBef>
              <a:buNone/>
            </a:pPr>
            <a:r>
              <a:rPr lang="fr-FR" sz="2800" dirty="0">
                <a:solidFill>
                  <a:schemeClr val="tx1"/>
                </a:solidFill>
              </a:rPr>
              <a:t>+14,3% par rapport à 2017</a:t>
            </a:r>
            <a:endParaRPr lang="fr-FR" sz="2400" dirty="0">
              <a:solidFill>
                <a:schemeClr val="tx1"/>
              </a:solidFill>
            </a:endParaRPr>
          </a:p>
          <a:p>
            <a:pPr marL="0" indent="0">
              <a:buFontTx/>
              <a:buNone/>
            </a:pPr>
            <a:endParaRPr lang="fr-FR" dirty="0">
              <a:solidFill>
                <a:schemeClr val="tx1"/>
              </a:solidFill>
            </a:endParaRPr>
          </a:p>
        </p:txBody>
      </p:sp>
      <p:pic>
        <p:nvPicPr>
          <p:cNvPr id="5" name="Image 4">
            <a:extLst>
              <a:ext uri="{FF2B5EF4-FFF2-40B4-BE49-F238E27FC236}">
                <a16:creationId xmlns:a16="http://schemas.microsoft.com/office/drawing/2014/main" id="{B37BAA71-0588-4017-8064-872196F7C378}"/>
              </a:ext>
            </a:extLst>
          </p:cNvPr>
          <p:cNvPicPr>
            <a:picLocks noChangeAspect="1"/>
          </p:cNvPicPr>
          <p:nvPr/>
        </p:nvPicPr>
        <p:blipFill>
          <a:blip r:embed="rId3"/>
          <a:stretch>
            <a:fillRect/>
          </a:stretch>
        </p:blipFill>
        <p:spPr>
          <a:xfrm>
            <a:off x="111761" y="1505624"/>
            <a:ext cx="7138125" cy="4837880"/>
          </a:xfrm>
          <a:prstGeom prst="rect">
            <a:avLst/>
          </a:prstGeom>
        </p:spPr>
      </p:pic>
    </p:spTree>
    <p:extLst>
      <p:ext uri="{BB962C8B-B14F-4D97-AF65-F5344CB8AC3E}">
        <p14:creationId xmlns:p14="http://schemas.microsoft.com/office/powerpoint/2010/main" val="2572618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7108368" y="1704019"/>
            <a:ext cx="4870274" cy="3922091"/>
          </a:xfrm>
        </p:spPr>
        <p:txBody>
          <a:bodyPr/>
          <a:lstStyle/>
          <a:p>
            <a:r>
              <a:rPr lang="fr-FR" sz="2400" dirty="0">
                <a:solidFill>
                  <a:schemeClr val="tx1"/>
                </a:solidFill>
              </a:rPr>
              <a:t>L’Europe de L’Ouest concerne un peu plus de 80% des unités livrées	      (Europe de l’Est : 20%) </a:t>
            </a:r>
          </a:p>
          <a:p>
            <a:r>
              <a:rPr lang="fr-FR" sz="2400" dirty="0">
                <a:solidFill>
                  <a:schemeClr val="tx1"/>
                </a:solidFill>
              </a:rPr>
              <a:t>Si la fin 2018 se passe comme la fin 2017, les livraisons en 2018 devraient atteindre les 480 000 unités (+4% par rapport à 2017).</a:t>
            </a:r>
            <a:endParaRPr lang="fr-FR" sz="1400" dirty="0">
              <a:solidFill>
                <a:schemeClr val="tx1"/>
              </a:solidFill>
            </a:endParaRPr>
          </a:p>
        </p:txBody>
      </p:sp>
      <p:sp>
        <p:nvSpPr>
          <p:cNvPr id="6" name="Titre 1"/>
          <p:cNvSpPr>
            <a:spLocks noGrp="1"/>
          </p:cNvSpPr>
          <p:nvPr>
            <p:ph type="title"/>
          </p:nvPr>
        </p:nvSpPr>
        <p:spPr>
          <a:xfrm>
            <a:off x="0" y="5133"/>
            <a:ext cx="8373291" cy="727869"/>
          </a:xfrm>
        </p:spPr>
        <p:txBody>
          <a:bodyPr/>
          <a:lstStyle/>
          <a:p>
            <a:r>
              <a:rPr lang="fr-FR" dirty="0"/>
              <a:t>- Europe : Le marché du neuf -</a:t>
            </a:r>
          </a:p>
        </p:txBody>
      </p:sp>
      <p:sp>
        <p:nvSpPr>
          <p:cNvPr id="7" name="Espace réservé du texte 2"/>
          <p:cNvSpPr txBox="1">
            <a:spLocks/>
          </p:cNvSpPr>
          <p:nvPr/>
        </p:nvSpPr>
        <p:spPr>
          <a:xfrm>
            <a:off x="242262" y="601310"/>
            <a:ext cx="7451761"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Le marché Ouest européen est prédominant</a:t>
            </a:r>
          </a:p>
        </p:txBody>
      </p:sp>
      <p:sp>
        <p:nvSpPr>
          <p:cNvPr id="8" name="Espace réservé du texte 2"/>
          <p:cNvSpPr txBox="1">
            <a:spLocks/>
          </p:cNvSpPr>
          <p:nvPr/>
        </p:nvSpPr>
        <p:spPr>
          <a:xfrm>
            <a:off x="2719251" y="5710615"/>
            <a:ext cx="6753497" cy="8944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1800" b="1" i="1" dirty="0">
                <a:solidFill>
                  <a:schemeClr val="tx1"/>
                </a:solidFill>
              </a:rPr>
              <a:t>* E2018 : Estimation des commandes pour l’année 2018 : Ensemble des deux premiers trimestres de 2018 complété des deux derniers trimestres de 2017. </a:t>
            </a:r>
            <a:endParaRPr lang="fr-FR" sz="2000" b="1" i="1" dirty="0">
              <a:solidFill>
                <a:schemeClr val="tx1"/>
              </a:solidFill>
            </a:endParaRPr>
          </a:p>
          <a:p>
            <a:pPr marL="0" indent="0">
              <a:buFontTx/>
              <a:buNone/>
            </a:pPr>
            <a:endParaRPr lang="fr-FR" sz="1400" dirty="0">
              <a:solidFill>
                <a:schemeClr val="tx1"/>
              </a:solidFill>
            </a:endParaRPr>
          </a:p>
        </p:txBody>
      </p:sp>
      <p:pic>
        <p:nvPicPr>
          <p:cNvPr id="4" name="Image 3">
            <a:extLst>
              <a:ext uri="{FF2B5EF4-FFF2-40B4-BE49-F238E27FC236}">
                <a16:creationId xmlns:a16="http://schemas.microsoft.com/office/drawing/2014/main" id="{7E75D9B8-8FC0-44F2-82DE-42A5FA02896A}"/>
              </a:ext>
            </a:extLst>
          </p:cNvPr>
          <p:cNvPicPr>
            <a:picLocks noChangeAspect="1"/>
          </p:cNvPicPr>
          <p:nvPr/>
        </p:nvPicPr>
        <p:blipFill>
          <a:blip r:embed="rId4"/>
          <a:stretch>
            <a:fillRect/>
          </a:stretch>
        </p:blipFill>
        <p:spPr>
          <a:xfrm>
            <a:off x="213358" y="1134997"/>
            <a:ext cx="6895010" cy="4491113"/>
          </a:xfrm>
          <a:prstGeom prst="rect">
            <a:avLst/>
          </a:prstGeom>
        </p:spPr>
      </p:pic>
    </p:spTree>
    <p:extLst>
      <p:ext uri="{BB962C8B-B14F-4D97-AF65-F5344CB8AC3E}">
        <p14:creationId xmlns:p14="http://schemas.microsoft.com/office/powerpoint/2010/main" val="1304550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4187688"/>
            <a:ext cx="5408023" cy="2670311"/>
          </a:xfrm>
        </p:spPr>
        <p:txBody>
          <a:bodyPr/>
          <a:lstStyle/>
          <a:p>
            <a:r>
              <a:rPr lang="fr-FR" sz="1800" dirty="0">
                <a:solidFill>
                  <a:schemeClr val="tx1"/>
                </a:solidFill>
              </a:rPr>
              <a:t>La tendance est partout à la hausse depuis 2013. Accélération de la croissance en France entre 2015 et 2017.</a:t>
            </a:r>
          </a:p>
          <a:p>
            <a:r>
              <a:rPr lang="fr-FR" sz="1800" dirty="0">
                <a:solidFill>
                  <a:schemeClr val="tx1"/>
                </a:solidFill>
              </a:rPr>
              <a:t>Allemagne : premier marché européen (environ 90 000 unités livrées en 2017).</a:t>
            </a:r>
          </a:p>
          <a:p>
            <a:r>
              <a:rPr lang="fr-FR" sz="1800" dirty="0">
                <a:solidFill>
                  <a:schemeClr val="tx1"/>
                </a:solidFill>
              </a:rPr>
              <a:t>En 2017, le niveau des livraisons italiennes reste au-dessus de celui du Royaume-Uni.</a:t>
            </a:r>
            <a:endParaRPr lang="fr-FR" sz="2400" dirty="0">
              <a:solidFill>
                <a:schemeClr val="tx1"/>
              </a:solidFill>
            </a:endParaRPr>
          </a:p>
          <a:p>
            <a:endParaRPr lang="fr-FR" sz="2000" dirty="0">
              <a:solidFill>
                <a:schemeClr val="tx1"/>
              </a:solidFill>
            </a:endParaRPr>
          </a:p>
          <a:p>
            <a:pPr marL="0" indent="0">
              <a:buNone/>
            </a:pPr>
            <a:endParaRPr lang="fr-FR" sz="1400" dirty="0">
              <a:solidFill>
                <a:schemeClr val="tx1"/>
              </a:solidFill>
            </a:endParaRPr>
          </a:p>
        </p:txBody>
      </p:sp>
      <p:sp>
        <p:nvSpPr>
          <p:cNvPr id="7" name="Espace réservé du texte 2"/>
          <p:cNvSpPr txBox="1">
            <a:spLocks/>
          </p:cNvSpPr>
          <p:nvPr/>
        </p:nvSpPr>
        <p:spPr>
          <a:xfrm>
            <a:off x="6096000" y="4212123"/>
            <a:ext cx="5408023" cy="201350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La Russie a vu son marché s’effondrer pendant la crise de 2009 puis en 2014-2015. Il semble être en redressement depuis.</a:t>
            </a:r>
          </a:p>
          <a:p>
            <a:r>
              <a:rPr lang="fr-FR" sz="1800" dirty="0">
                <a:solidFill>
                  <a:schemeClr val="tx1"/>
                </a:solidFill>
              </a:rPr>
              <a:t> La Pologne et la </a:t>
            </a:r>
            <a:r>
              <a:rPr lang="fr-FR" sz="1800" dirty="0" err="1">
                <a:solidFill>
                  <a:schemeClr val="tx1"/>
                </a:solidFill>
              </a:rPr>
              <a:t>Rép</a:t>
            </a:r>
            <a:r>
              <a:rPr lang="fr-FR" sz="1800" dirty="0">
                <a:solidFill>
                  <a:schemeClr val="tx1"/>
                </a:solidFill>
              </a:rPr>
              <a:t>. Tchèque dépassent leurs niveaux de commandes d’</a:t>
            </a:r>
            <a:r>
              <a:rPr lang="fr-FR" sz="1800" dirty="0" err="1">
                <a:solidFill>
                  <a:schemeClr val="tx1"/>
                </a:solidFill>
              </a:rPr>
              <a:t>avant-crise</a:t>
            </a:r>
            <a:r>
              <a:rPr lang="fr-FR" sz="1800" dirty="0">
                <a:solidFill>
                  <a:schemeClr val="tx1"/>
                </a:solidFill>
              </a:rPr>
              <a:t> (resp. 23 000 et 10 000 unités).</a:t>
            </a:r>
            <a:endParaRPr lang="fr-FR" sz="1400" dirty="0">
              <a:solidFill>
                <a:schemeClr val="tx1"/>
              </a:solidFill>
            </a:endParaRPr>
          </a:p>
        </p:txBody>
      </p:sp>
      <p:sp>
        <p:nvSpPr>
          <p:cNvPr id="8" name="Titre 1"/>
          <p:cNvSpPr>
            <a:spLocks noGrp="1"/>
          </p:cNvSpPr>
          <p:nvPr>
            <p:ph type="title"/>
          </p:nvPr>
        </p:nvSpPr>
        <p:spPr>
          <a:xfrm>
            <a:off x="0" y="0"/>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7451761"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Les plus gros marchés d’Europe</a:t>
            </a:r>
          </a:p>
        </p:txBody>
      </p:sp>
      <p:pic>
        <p:nvPicPr>
          <p:cNvPr id="6" name="Image 5">
            <a:extLst>
              <a:ext uri="{FF2B5EF4-FFF2-40B4-BE49-F238E27FC236}">
                <a16:creationId xmlns:a16="http://schemas.microsoft.com/office/drawing/2014/main" id="{7EC7A95B-CBE7-418E-A841-F0072B8F0239}"/>
              </a:ext>
            </a:extLst>
          </p:cNvPr>
          <p:cNvPicPr>
            <a:picLocks noChangeAspect="1"/>
          </p:cNvPicPr>
          <p:nvPr/>
        </p:nvPicPr>
        <p:blipFill>
          <a:blip r:embed="rId4"/>
          <a:stretch>
            <a:fillRect/>
          </a:stretch>
        </p:blipFill>
        <p:spPr>
          <a:xfrm>
            <a:off x="242262" y="1191448"/>
            <a:ext cx="4723633" cy="2996241"/>
          </a:xfrm>
          <a:prstGeom prst="rect">
            <a:avLst/>
          </a:prstGeom>
        </p:spPr>
      </p:pic>
      <p:pic>
        <p:nvPicPr>
          <p:cNvPr id="11" name="Image 10">
            <a:extLst>
              <a:ext uri="{FF2B5EF4-FFF2-40B4-BE49-F238E27FC236}">
                <a16:creationId xmlns:a16="http://schemas.microsoft.com/office/drawing/2014/main" id="{B644216D-29C0-466D-9529-26CB999A80F8}"/>
              </a:ext>
            </a:extLst>
          </p:cNvPr>
          <p:cNvPicPr>
            <a:picLocks noChangeAspect="1"/>
          </p:cNvPicPr>
          <p:nvPr/>
        </p:nvPicPr>
        <p:blipFill>
          <a:blip r:embed="rId5"/>
          <a:stretch>
            <a:fillRect/>
          </a:stretch>
        </p:blipFill>
        <p:spPr>
          <a:xfrm>
            <a:off x="6311771" y="1191448"/>
            <a:ext cx="4723633" cy="2996241"/>
          </a:xfrm>
          <a:prstGeom prst="rect">
            <a:avLst/>
          </a:prstGeom>
        </p:spPr>
      </p:pic>
    </p:spTree>
    <p:extLst>
      <p:ext uri="{BB962C8B-B14F-4D97-AF65-F5344CB8AC3E}">
        <p14:creationId xmlns:p14="http://schemas.microsoft.com/office/powerpoint/2010/main" val="443531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 y="4885507"/>
            <a:ext cx="6043745" cy="1512432"/>
          </a:xfrm>
        </p:spPr>
        <p:txBody>
          <a:bodyPr/>
          <a:lstStyle/>
          <a:p>
            <a:r>
              <a:rPr lang="fr-FR" sz="1800" dirty="0">
                <a:solidFill>
                  <a:schemeClr val="tx1"/>
                </a:solidFill>
              </a:rPr>
              <a:t>Depuis 2009, l’écart s’accentue entre les commandes de magasiniers et de porte-à-faux en Europe de l’Ouest.</a:t>
            </a:r>
          </a:p>
          <a:p>
            <a:pPr marL="0" indent="0">
              <a:buNone/>
            </a:pPr>
            <a:r>
              <a:rPr lang="fr-FR" sz="1800" dirty="0">
                <a:solidFill>
                  <a:schemeClr val="tx1"/>
                </a:solidFill>
              </a:rPr>
              <a:t>Le ratio magasiniers/porte-à-faux passe de 1,3 à 1,9</a:t>
            </a:r>
            <a:endParaRPr lang="fr-FR" sz="1400" dirty="0">
              <a:solidFill>
                <a:schemeClr val="tx1"/>
              </a:solidFill>
            </a:endParaRPr>
          </a:p>
          <a:p>
            <a:pPr marL="0" indent="0">
              <a:buNone/>
            </a:pPr>
            <a:endParaRPr lang="fr-FR" sz="1100" dirty="0">
              <a:solidFill>
                <a:schemeClr val="tx1"/>
              </a:solidFill>
            </a:endParaRPr>
          </a:p>
        </p:txBody>
      </p:sp>
      <p:sp>
        <p:nvSpPr>
          <p:cNvPr id="7" name="Espace réservé du texte 2"/>
          <p:cNvSpPr txBox="1">
            <a:spLocks/>
          </p:cNvSpPr>
          <p:nvPr/>
        </p:nvSpPr>
        <p:spPr>
          <a:xfrm>
            <a:off x="6148255" y="4885506"/>
            <a:ext cx="6078581" cy="151243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Après une chute en 2009, le niveau des commandes de chariots en porte-à-faux passe en dessous de celui des chariots magasiniers.</a:t>
            </a:r>
            <a:endParaRPr lang="fr-FR" sz="1400" dirty="0">
              <a:solidFill>
                <a:schemeClr val="tx1"/>
              </a:solidFill>
            </a:endParaRPr>
          </a:p>
          <a:p>
            <a:pPr marL="0" indent="0">
              <a:buNone/>
            </a:pPr>
            <a:r>
              <a:rPr lang="fr-FR" sz="1800" dirty="0">
                <a:solidFill>
                  <a:schemeClr val="tx1"/>
                </a:solidFill>
              </a:rPr>
              <a:t>Le ratio magasiniers/porte-à-faux passe de 0,6 à 1,6</a:t>
            </a:r>
            <a:endParaRPr lang="fr-FR" sz="1400" dirty="0">
              <a:solidFill>
                <a:schemeClr val="tx1"/>
              </a:solidFill>
            </a:endParaRPr>
          </a:p>
          <a:p>
            <a:endParaRPr lang="fr-FR" sz="1800"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8418411" cy="77186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Europe, la croissance du marché des commandes profite davantage aux magasiniers.</a:t>
            </a:r>
          </a:p>
        </p:txBody>
      </p:sp>
      <p:pic>
        <p:nvPicPr>
          <p:cNvPr id="6" name="Image 5">
            <a:extLst>
              <a:ext uri="{FF2B5EF4-FFF2-40B4-BE49-F238E27FC236}">
                <a16:creationId xmlns:a16="http://schemas.microsoft.com/office/drawing/2014/main" id="{D58A3FA6-944B-4130-B1EA-CD18A98FA188}"/>
              </a:ext>
            </a:extLst>
          </p:cNvPr>
          <p:cNvPicPr>
            <a:picLocks noChangeAspect="1"/>
          </p:cNvPicPr>
          <p:nvPr/>
        </p:nvPicPr>
        <p:blipFill>
          <a:blip r:embed="rId4"/>
          <a:stretch>
            <a:fillRect/>
          </a:stretch>
        </p:blipFill>
        <p:spPr>
          <a:xfrm>
            <a:off x="6296211" y="1402158"/>
            <a:ext cx="5470141" cy="3457222"/>
          </a:xfrm>
          <a:prstGeom prst="rect">
            <a:avLst/>
          </a:prstGeom>
        </p:spPr>
      </p:pic>
      <p:pic>
        <p:nvPicPr>
          <p:cNvPr id="11" name="Image 10">
            <a:extLst>
              <a:ext uri="{FF2B5EF4-FFF2-40B4-BE49-F238E27FC236}">
                <a16:creationId xmlns:a16="http://schemas.microsoft.com/office/drawing/2014/main" id="{639F9400-B7DF-45E5-94F6-E59013A38F39}"/>
              </a:ext>
            </a:extLst>
          </p:cNvPr>
          <p:cNvPicPr>
            <a:picLocks noChangeAspect="1"/>
          </p:cNvPicPr>
          <p:nvPr/>
        </p:nvPicPr>
        <p:blipFill>
          <a:blip r:embed="rId5"/>
          <a:stretch>
            <a:fillRect/>
          </a:stretch>
        </p:blipFill>
        <p:spPr>
          <a:xfrm>
            <a:off x="169716" y="1399301"/>
            <a:ext cx="5470141" cy="3457222"/>
          </a:xfrm>
          <a:prstGeom prst="rect">
            <a:avLst/>
          </a:prstGeom>
        </p:spPr>
      </p:pic>
    </p:spTree>
    <p:extLst>
      <p:ext uri="{BB962C8B-B14F-4D97-AF65-F5344CB8AC3E}">
        <p14:creationId xmlns:p14="http://schemas.microsoft.com/office/powerpoint/2010/main" val="1695608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4510759"/>
            <a:ext cx="6096000" cy="1821205"/>
          </a:xfrm>
        </p:spPr>
        <p:txBody>
          <a:bodyPr/>
          <a:lstStyle/>
          <a:p>
            <a:r>
              <a:rPr lang="fr-FR" sz="1800" b="1" dirty="0">
                <a:solidFill>
                  <a:schemeClr val="tx1"/>
                </a:solidFill>
              </a:rPr>
              <a:t>A l’Ouest, la transition énergétique est à l’œuvre.</a:t>
            </a:r>
            <a:r>
              <a:rPr lang="fr-FR" sz="1800" dirty="0">
                <a:solidFill>
                  <a:schemeClr val="tx1"/>
                </a:solidFill>
              </a:rPr>
              <a:t> Depuis 2013, les chariots électriques en porte-à-faux prennent progressivement le pas sur les thermiques.         </a:t>
            </a:r>
          </a:p>
          <a:p>
            <a:pPr marL="0" indent="0">
              <a:spcBef>
                <a:spcPts val="600"/>
              </a:spcBef>
              <a:buNone/>
            </a:pPr>
            <a:r>
              <a:rPr lang="fr-FR" sz="1800" dirty="0">
                <a:solidFill>
                  <a:schemeClr val="tx1"/>
                </a:solidFill>
              </a:rPr>
              <a:t>Le ratio thermiques/électriques passe de 1 à 0,7</a:t>
            </a:r>
            <a:endParaRPr lang="fr-FR" dirty="0">
              <a:solidFill>
                <a:schemeClr val="tx1"/>
              </a:solidFill>
            </a:endParaRPr>
          </a:p>
          <a:p>
            <a:pPr marL="0" indent="0">
              <a:buNone/>
            </a:pPr>
            <a:r>
              <a:rPr lang="fr-FR" sz="1100" dirty="0">
                <a:solidFill>
                  <a:schemeClr val="tx1"/>
                </a:solidFill>
              </a:rPr>
              <a:t>	</a:t>
            </a:r>
          </a:p>
        </p:txBody>
      </p:sp>
      <p:sp>
        <p:nvSpPr>
          <p:cNvPr id="7" name="Espace réservé du texte 2"/>
          <p:cNvSpPr txBox="1">
            <a:spLocks/>
          </p:cNvSpPr>
          <p:nvPr/>
        </p:nvSpPr>
        <p:spPr>
          <a:xfrm>
            <a:off x="6096000" y="4510757"/>
            <a:ext cx="5714782" cy="21251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b="1" dirty="0">
                <a:solidFill>
                  <a:schemeClr val="tx1"/>
                </a:solidFill>
              </a:rPr>
              <a:t>A l’Est un changement structurel s’est opéré. </a:t>
            </a:r>
            <a:r>
              <a:rPr lang="fr-FR" sz="1800" dirty="0">
                <a:solidFill>
                  <a:schemeClr val="tx1"/>
                </a:solidFill>
              </a:rPr>
              <a:t>En 2009, le niveau des commandes de chariots thermiques s’est effondré. Il se situe maintenant juste au-dessus de celui des porte-à-faux électriques, à peu près stable.	</a:t>
            </a:r>
          </a:p>
          <a:p>
            <a:pPr marL="0" indent="0">
              <a:spcBef>
                <a:spcPts val="600"/>
              </a:spcBef>
              <a:buNone/>
            </a:pPr>
            <a:r>
              <a:rPr lang="fr-FR" sz="1800" dirty="0">
                <a:solidFill>
                  <a:schemeClr val="tx1"/>
                </a:solidFill>
              </a:rPr>
              <a:t>Le ratio thermiques/électriques passe de 3 à 1,4</a:t>
            </a:r>
            <a:endParaRPr lang="fr-FR"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3" y="601310"/>
            <a:ext cx="8131028" cy="77659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part des chariots thermiques diminue dans les commandes de chariots en porte-à-faux.</a:t>
            </a:r>
          </a:p>
        </p:txBody>
      </p:sp>
      <p:pic>
        <p:nvPicPr>
          <p:cNvPr id="5" name="Image 4">
            <a:extLst>
              <a:ext uri="{FF2B5EF4-FFF2-40B4-BE49-F238E27FC236}">
                <a16:creationId xmlns:a16="http://schemas.microsoft.com/office/drawing/2014/main" id="{DF417A5D-0D79-4AAA-BE52-C75F0FE654DE}"/>
              </a:ext>
            </a:extLst>
          </p:cNvPr>
          <p:cNvPicPr>
            <a:picLocks noChangeAspect="1"/>
          </p:cNvPicPr>
          <p:nvPr/>
        </p:nvPicPr>
        <p:blipFill>
          <a:blip r:embed="rId4"/>
          <a:stretch>
            <a:fillRect/>
          </a:stretch>
        </p:blipFill>
        <p:spPr>
          <a:xfrm>
            <a:off x="381218" y="1402157"/>
            <a:ext cx="5235811" cy="3108602"/>
          </a:xfrm>
          <a:prstGeom prst="rect">
            <a:avLst/>
          </a:prstGeom>
        </p:spPr>
      </p:pic>
      <p:pic>
        <p:nvPicPr>
          <p:cNvPr id="6" name="Image 5">
            <a:extLst>
              <a:ext uri="{FF2B5EF4-FFF2-40B4-BE49-F238E27FC236}">
                <a16:creationId xmlns:a16="http://schemas.microsoft.com/office/drawing/2014/main" id="{80A15850-A673-43AE-A313-E495E8041C19}"/>
              </a:ext>
            </a:extLst>
          </p:cNvPr>
          <p:cNvPicPr>
            <a:picLocks noChangeAspect="1"/>
          </p:cNvPicPr>
          <p:nvPr/>
        </p:nvPicPr>
        <p:blipFill>
          <a:blip r:embed="rId5"/>
          <a:stretch>
            <a:fillRect/>
          </a:stretch>
        </p:blipFill>
        <p:spPr>
          <a:xfrm>
            <a:off x="6337913" y="1402157"/>
            <a:ext cx="5260799" cy="3108602"/>
          </a:xfrm>
          <a:prstGeom prst="rect">
            <a:avLst/>
          </a:prstGeom>
        </p:spPr>
      </p:pic>
    </p:spTree>
    <p:extLst>
      <p:ext uri="{BB962C8B-B14F-4D97-AF65-F5344CB8AC3E}">
        <p14:creationId xmlns:p14="http://schemas.microsoft.com/office/powerpoint/2010/main" val="3179100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5604094"/>
            <a:ext cx="11887200" cy="727870"/>
          </a:xfrm>
        </p:spPr>
        <p:txBody>
          <a:bodyPr/>
          <a:lstStyle/>
          <a:p>
            <a:r>
              <a:rPr lang="fr-FR" sz="1800" b="1" dirty="0">
                <a:solidFill>
                  <a:schemeClr val="tx1"/>
                </a:solidFill>
              </a:rPr>
              <a:t>Au total, sur les dix dernières années, l’électrique s’est considérablement développé (+46%) alors que le thermique a reculé de près de 31%. </a:t>
            </a:r>
            <a:endParaRPr lang="fr-FR" dirty="0">
              <a:solidFill>
                <a:schemeClr val="tx1"/>
              </a:solidFill>
            </a:endParaRPr>
          </a:p>
          <a:p>
            <a:pPr marL="0" indent="0">
              <a:buNone/>
            </a:pPr>
            <a:r>
              <a:rPr lang="fr-FR" sz="1100" dirty="0">
                <a:solidFill>
                  <a:schemeClr val="tx1"/>
                </a:solidFill>
              </a:rPr>
              <a:t>	</a:t>
            </a: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3" y="763870"/>
            <a:ext cx="8131028" cy="11134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Un nouveau pic atteint : +24% </a:t>
            </a:r>
          </a:p>
          <a:p>
            <a:pPr marL="0" indent="0">
              <a:buFontTx/>
              <a:buNone/>
            </a:pPr>
            <a:r>
              <a:rPr lang="fr-FR" sz="2400" b="1" i="1" dirty="0">
                <a:solidFill>
                  <a:schemeClr val="tx1"/>
                </a:solidFill>
              </a:rPr>
              <a:t>Un nouveau mix produit : WH</a:t>
            </a:r>
            <a:r>
              <a:rPr lang="fr-FR" sz="2400" b="1" i="1" dirty="0">
                <a:solidFill>
                  <a:schemeClr val="tx1"/>
                </a:solidFill>
                <a:sym typeface="Wingdings" panose="05000000000000000000" pitchFamily="2" charset="2"/>
              </a:rPr>
              <a:t>, ECB, ICB</a:t>
            </a:r>
            <a:endParaRPr lang="fr-FR" sz="2400" b="1" i="1" dirty="0">
              <a:solidFill>
                <a:schemeClr val="tx1"/>
              </a:solidFill>
            </a:endParaRPr>
          </a:p>
        </p:txBody>
      </p:sp>
      <p:pic>
        <p:nvPicPr>
          <p:cNvPr id="4" name="Image 3">
            <a:extLst>
              <a:ext uri="{FF2B5EF4-FFF2-40B4-BE49-F238E27FC236}">
                <a16:creationId xmlns:a16="http://schemas.microsoft.com/office/drawing/2014/main" id="{AC1B6671-AA23-4DE9-B35E-EF9B15F4136E}"/>
              </a:ext>
            </a:extLst>
          </p:cNvPr>
          <p:cNvPicPr>
            <a:picLocks noChangeAspect="1"/>
          </p:cNvPicPr>
          <p:nvPr/>
        </p:nvPicPr>
        <p:blipFill>
          <a:blip r:embed="rId4"/>
          <a:stretch>
            <a:fillRect/>
          </a:stretch>
        </p:blipFill>
        <p:spPr>
          <a:xfrm>
            <a:off x="1026001" y="2131361"/>
            <a:ext cx="10139997" cy="2988997"/>
          </a:xfrm>
          <a:prstGeom prst="rect">
            <a:avLst/>
          </a:prstGeom>
        </p:spPr>
      </p:pic>
    </p:spTree>
    <p:extLst>
      <p:ext uri="{BB962C8B-B14F-4D97-AF65-F5344CB8AC3E}">
        <p14:creationId xmlns:p14="http://schemas.microsoft.com/office/powerpoint/2010/main" val="4049264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62084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2018</a:t>
            </a:r>
          </a:p>
          <a:p>
            <a:r>
              <a:rPr lang="fr-FR" sz="4400" dirty="0"/>
              <a:t>Monde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Patrick Gatignol</a:t>
            </a:r>
          </a:p>
        </p:txBody>
      </p:sp>
      <p:pic>
        <p:nvPicPr>
          <p:cNvPr id="5" name="Image 4">
            <a:extLst>
              <a:ext uri="{FF2B5EF4-FFF2-40B4-BE49-F238E27FC236}">
                <a16:creationId xmlns:a16="http://schemas.microsoft.com/office/drawing/2014/main" id="{99B07813-68FF-4699-9626-D53A03474B01}"/>
              </a:ext>
            </a:extLst>
          </p:cNvPr>
          <p:cNvPicPr>
            <a:picLocks noChangeAspect="1"/>
          </p:cNvPicPr>
          <p:nvPr/>
        </p:nvPicPr>
        <p:blipFill rotWithShape="1">
          <a:blip r:embed="rId2">
            <a:extLst>
              <a:ext uri="{28A0092B-C50C-407E-A947-70E740481C1C}">
                <a14:useLocalDpi xmlns:a14="http://schemas.microsoft.com/office/drawing/2010/main" val="0"/>
              </a:ext>
            </a:extLst>
          </a:blip>
          <a:srcRect l="-908" t="-380" r="908" b="31159"/>
          <a:stretch/>
        </p:blipFill>
        <p:spPr>
          <a:xfrm>
            <a:off x="-1612449" y="391885"/>
            <a:ext cx="6602460" cy="4601611"/>
          </a:xfrm>
          <a:prstGeom prst="rect">
            <a:avLst/>
          </a:prstGeom>
          <a:ln>
            <a:noFill/>
          </a:ln>
          <a:effectLst>
            <a:softEdge rad="112500"/>
          </a:effectLst>
        </p:spPr>
      </p:pic>
    </p:spTree>
    <p:extLst>
      <p:ext uri="{BB962C8B-B14F-4D97-AF65-F5344CB8AC3E}">
        <p14:creationId xmlns:p14="http://schemas.microsoft.com/office/powerpoint/2010/main" val="3026894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ADA6D248-49CC-4D9D-AA0D-CC162D860814}"/>
              </a:ext>
            </a:extLst>
          </p:cNvPr>
          <p:cNvSpPr txBox="1">
            <a:spLocks/>
          </p:cNvSpPr>
          <p:nvPr/>
        </p:nvSpPr>
        <p:spPr>
          <a:xfrm>
            <a:off x="1815715" y="1570303"/>
            <a:ext cx="8434944" cy="834899"/>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rgbClr val="A3DAD1">
                  <a:lumMod val="60000"/>
                  <a:lumOff val="40000"/>
                </a:srgbClr>
              </a:buClr>
            </a:pPr>
            <a:r>
              <a:rPr lang="fr-FR" sz="2800" dirty="0">
                <a:solidFill>
                  <a:prstClr val="black"/>
                </a:solidFill>
              </a:rPr>
              <a:t>Les cinq plus grands marchés mondiaux</a:t>
            </a:r>
          </a:p>
          <a:p>
            <a:pPr>
              <a:buClr>
                <a:srgbClr val="A3DAD1">
                  <a:lumMod val="60000"/>
                  <a:lumOff val="40000"/>
                </a:srgbClr>
              </a:buClr>
            </a:pPr>
            <a:r>
              <a:rPr lang="fr-FR" sz="2800" i="1" dirty="0">
                <a:solidFill>
                  <a:prstClr val="black"/>
                </a:solidFill>
              </a:rPr>
              <a:t>(cumul des livraisons de janvier à juillet 2018)</a:t>
            </a:r>
          </a:p>
          <a:p>
            <a:pPr marL="1263650" lvl="4">
              <a:buClr>
                <a:srgbClr val="A3DAD1">
                  <a:lumMod val="60000"/>
                  <a:lumOff val="40000"/>
                </a:srgbClr>
              </a:buClr>
            </a:pPr>
            <a:r>
              <a:rPr lang="fr-FR" sz="2800" dirty="0">
                <a:solidFill>
                  <a:prstClr val="black"/>
                </a:solidFill>
              </a:rPr>
              <a:t>	</a:t>
            </a:r>
          </a:p>
          <a:p>
            <a:endParaRPr lang="fr-FR" dirty="0"/>
          </a:p>
        </p:txBody>
      </p:sp>
      <p:pic>
        <p:nvPicPr>
          <p:cNvPr id="12" name="Image 11">
            <a:extLst>
              <a:ext uri="{FF2B5EF4-FFF2-40B4-BE49-F238E27FC236}">
                <a16:creationId xmlns:a16="http://schemas.microsoft.com/office/drawing/2014/main" id="{B58A1D70-8E10-4376-B229-6DC410BEA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18" y="4101090"/>
            <a:ext cx="811667" cy="549718"/>
          </a:xfrm>
          <a:prstGeom prst="rect">
            <a:avLst/>
          </a:prstGeom>
          <a:ln>
            <a:solidFill>
              <a:schemeClr val="tx1"/>
            </a:solidFill>
          </a:ln>
        </p:spPr>
      </p:pic>
      <p:pic>
        <p:nvPicPr>
          <p:cNvPr id="14" name="Image 13">
            <a:extLst>
              <a:ext uri="{FF2B5EF4-FFF2-40B4-BE49-F238E27FC236}">
                <a16:creationId xmlns:a16="http://schemas.microsoft.com/office/drawing/2014/main" id="{C974D1C9-9E15-471A-AB63-095E3261F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18" y="5483943"/>
            <a:ext cx="811667" cy="549718"/>
          </a:xfrm>
          <a:prstGeom prst="rect">
            <a:avLst/>
          </a:prstGeom>
          <a:ln>
            <a:solidFill>
              <a:schemeClr val="tx1"/>
            </a:solidFill>
          </a:ln>
        </p:spPr>
      </p:pic>
      <p:pic>
        <p:nvPicPr>
          <p:cNvPr id="15" name="Image 14">
            <a:extLst>
              <a:ext uri="{FF2B5EF4-FFF2-40B4-BE49-F238E27FC236}">
                <a16:creationId xmlns:a16="http://schemas.microsoft.com/office/drawing/2014/main" id="{6420F79A-07DB-4B6C-8791-B77F19CBB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319" y="3412822"/>
            <a:ext cx="811667" cy="552684"/>
          </a:xfrm>
          <a:prstGeom prst="rect">
            <a:avLst/>
          </a:prstGeom>
          <a:ln>
            <a:solidFill>
              <a:schemeClr val="tx1"/>
            </a:solidFill>
          </a:ln>
        </p:spPr>
      </p:pic>
      <p:pic>
        <p:nvPicPr>
          <p:cNvPr id="16" name="Image 15">
            <a:extLst>
              <a:ext uri="{FF2B5EF4-FFF2-40B4-BE49-F238E27FC236}">
                <a16:creationId xmlns:a16="http://schemas.microsoft.com/office/drawing/2014/main" id="{3B50D80D-A673-45A3-95D2-5EC72A720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319" y="2736115"/>
            <a:ext cx="811667" cy="549718"/>
          </a:xfrm>
          <a:prstGeom prst="rect">
            <a:avLst/>
          </a:prstGeom>
          <a:ln>
            <a:solidFill>
              <a:schemeClr val="tx1"/>
            </a:solidFill>
          </a:ln>
        </p:spPr>
      </p:pic>
      <p:pic>
        <p:nvPicPr>
          <p:cNvPr id="17" name="Image 16">
            <a:extLst>
              <a:ext uri="{FF2B5EF4-FFF2-40B4-BE49-F238E27FC236}">
                <a16:creationId xmlns:a16="http://schemas.microsoft.com/office/drawing/2014/main" id="{8FDA6AA6-C403-4F80-8D52-F3833397E5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718" y="4780763"/>
            <a:ext cx="807268" cy="549718"/>
          </a:xfrm>
          <a:prstGeom prst="rect">
            <a:avLst/>
          </a:prstGeom>
          <a:ln>
            <a:solidFill>
              <a:schemeClr val="tx1"/>
            </a:solidFill>
          </a:ln>
        </p:spPr>
      </p:pic>
      <p:sp>
        <p:nvSpPr>
          <p:cNvPr id="18" name="Espace réservé du texte 2">
            <a:extLst>
              <a:ext uri="{FF2B5EF4-FFF2-40B4-BE49-F238E27FC236}">
                <a16:creationId xmlns:a16="http://schemas.microsoft.com/office/drawing/2014/main" id="{9B2EB7F0-0AA7-4F96-BDE8-A0E4EC9CE98B}"/>
              </a:ext>
            </a:extLst>
          </p:cNvPr>
          <p:cNvSpPr txBox="1">
            <a:spLocks/>
          </p:cNvSpPr>
          <p:nvPr/>
        </p:nvSpPr>
        <p:spPr>
          <a:xfrm>
            <a:off x="2115702" y="2736115"/>
            <a:ext cx="972536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Chine: 267 063 unités livrées (29% du marché mondial)</a:t>
            </a:r>
          </a:p>
          <a:p>
            <a:pPr marL="1263650" lvl="4" indent="0">
              <a:buClr>
                <a:srgbClr val="A3DAD1">
                  <a:lumMod val="60000"/>
                  <a:lumOff val="40000"/>
                </a:srgbClr>
              </a:buClr>
              <a:buFont typeface="Wingdings 2" pitchFamily="18" charset="2"/>
              <a:buNone/>
            </a:pPr>
            <a:r>
              <a:rPr lang="fr-FR" sz="2400" dirty="0">
                <a:solidFill>
                  <a:prstClr val="black"/>
                </a:solidFill>
              </a:rPr>
              <a:t>	</a:t>
            </a:r>
          </a:p>
          <a:p>
            <a:pPr marL="0" indent="0">
              <a:buFontTx/>
              <a:buNone/>
            </a:pPr>
            <a:endParaRPr lang="fr-FR" sz="1400" dirty="0">
              <a:solidFill>
                <a:schemeClr val="tx1"/>
              </a:solidFill>
            </a:endParaRPr>
          </a:p>
        </p:txBody>
      </p:sp>
      <p:sp>
        <p:nvSpPr>
          <p:cNvPr id="19" name="Espace réservé du texte 2">
            <a:extLst>
              <a:ext uri="{FF2B5EF4-FFF2-40B4-BE49-F238E27FC236}">
                <a16:creationId xmlns:a16="http://schemas.microsoft.com/office/drawing/2014/main" id="{C7CE9A49-42B7-4932-A95C-BBC4D8E8DD8E}"/>
              </a:ext>
            </a:extLst>
          </p:cNvPr>
          <p:cNvSpPr txBox="1">
            <a:spLocks/>
          </p:cNvSpPr>
          <p:nvPr/>
        </p:nvSpPr>
        <p:spPr>
          <a:xfrm>
            <a:off x="2115701" y="3415788"/>
            <a:ext cx="10076299"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Etats-Unis: 149 783 unités livrées (16% du marché mondial)</a:t>
            </a:r>
          </a:p>
          <a:p>
            <a:pPr marL="1263650" lvl="4" indent="0">
              <a:buClr>
                <a:srgbClr val="A3DAD1">
                  <a:lumMod val="60000"/>
                  <a:lumOff val="40000"/>
                </a:srgbClr>
              </a:buClr>
              <a:buFont typeface="Wingdings 2" pitchFamily="18" charset="2"/>
              <a:buNone/>
            </a:pPr>
            <a:r>
              <a:rPr lang="fr-FR" sz="2400" dirty="0">
                <a:solidFill>
                  <a:prstClr val="black"/>
                </a:solidFill>
              </a:rPr>
              <a:t>	</a:t>
            </a:r>
          </a:p>
          <a:p>
            <a:pPr marL="0" indent="0">
              <a:buFontTx/>
              <a:buNone/>
            </a:pPr>
            <a:endParaRPr lang="fr-FR" sz="1400" dirty="0">
              <a:solidFill>
                <a:schemeClr val="tx1"/>
              </a:solidFill>
            </a:endParaRPr>
          </a:p>
        </p:txBody>
      </p:sp>
      <p:sp>
        <p:nvSpPr>
          <p:cNvPr id="20" name="Espace réservé du texte 2">
            <a:extLst>
              <a:ext uri="{FF2B5EF4-FFF2-40B4-BE49-F238E27FC236}">
                <a16:creationId xmlns:a16="http://schemas.microsoft.com/office/drawing/2014/main" id="{1DF0664C-16CB-430D-9D45-58EC3751995A}"/>
              </a:ext>
            </a:extLst>
          </p:cNvPr>
          <p:cNvSpPr txBox="1">
            <a:spLocks/>
          </p:cNvSpPr>
          <p:nvPr/>
        </p:nvSpPr>
        <p:spPr>
          <a:xfrm>
            <a:off x="2115700" y="4824816"/>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Japon: 54 995 unités livrées (6% du marché mondial)	</a:t>
            </a:r>
          </a:p>
          <a:p>
            <a:pPr marL="0" indent="0">
              <a:buFontTx/>
              <a:buNone/>
            </a:pPr>
            <a:endParaRPr lang="fr-FR" sz="1400" dirty="0">
              <a:solidFill>
                <a:schemeClr val="tx1"/>
              </a:solidFill>
            </a:endParaRPr>
          </a:p>
        </p:txBody>
      </p:sp>
      <p:sp>
        <p:nvSpPr>
          <p:cNvPr id="21" name="Espace réservé du texte 2">
            <a:extLst>
              <a:ext uri="{FF2B5EF4-FFF2-40B4-BE49-F238E27FC236}">
                <a16:creationId xmlns:a16="http://schemas.microsoft.com/office/drawing/2014/main" id="{43234847-67B7-4E1C-86A0-8DF3113FF4FA}"/>
              </a:ext>
            </a:extLst>
          </p:cNvPr>
          <p:cNvSpPr txBox="1">
            <a:spLocks/>
          </p:cNvSpPr>
          <p:nvPr/>
        </p:nvSpPr>
        <p:spPr>
          <a:xfrm>
            <a:off x="2115701" y="4120302"/>
            <a:ext cx="981054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Allemagne: 68 049 unités livrées (7% du marché mondial)</a:t>
            </a:r>
          </a:p>
        </p:txBody>
      </p:sp>
      <p:sp>
        <p:nvSpPr>
          <p:cNvPr id="22" name="Espace réservé du texte 2">
            <a:extLst>
              <a:ext uri="{FF2B5EF4-FFF2-40B4-BE49-F238E27FC236}">
                <a16:creationId xmlns:a16="http://schemas.microsoft.com/office/drawing/2014/main" id="{C9B37AEF-85F9-4224-B380-69A92FAD4A76}"/>
              </a:ext>
            </a:extLst>
          </p:cNvPr>
          <p:cNvSpPr txBox="1">
            <a:spLocks/>
          </p:cNvSpPr>
          <p:nvPr/>
        </p:nvSpPr>
        <p:spPr>
          <a:xfrm>
            <a:off x="2115700" y="5504489"/>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France: 50 033 unités livrées (5% du marché mondial)</a:t>
            </a:r>
          </a:p>
        </p:txBody>
      </p:sp>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Chine représente plus du quart du total mondial</a:t>
            </a:r>
          </a:p>
        </p:txBody>
      </p:sp>
      <p:sp>
        <p:nvSpPr>
          <p:cNvPr id="25" name="Espace réservé du texte 2">
            <a:extLst>
              <a:ext uri="{FF2B5EF4-FFF2-40B4-BE49-F238E27FC236}">
                <a16:creationId xmlns:a16="http://schemas.microsoft.com/office/drawing/2014/main" id="{7217E79F-BFE6-4CC8-8361-3E66A769989F}"/>
              </a:ext>
            </a:extLst>
          </p:cNvPr>
          <p:cNvSpPr txBox="1">
            <a:spLocks/>
          </p:cNvSpPr>
          <p:nvPr/>
        </p:nvSpPr>
        <p:spPr>
          <a:xfrm>
            <a:off x="265753" y="2710720"/>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1.</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6" name="Espace réservé du texte 2">
            <a:extLst>
              <a:ext uri="{FF2B5EF4-FFF2-40B4-BE49-F238E27FC236}">
                <a16:creationId xmlns:a16="http://schemas.microsoft.com/office/drawing/2014/main" id="{5C80EA66-A8C5-4F6B-B904-5EC692D7B5BE}"/>
              </a:ext>
            </a:extLst>
          </p:cNvPr>
          <p:cNvSpPr txBox="1">
            <a:spLocks/>
          </p:cNvSpPr>
          <p:nvPr/>
        </p:nvSpPr>
        <p:spPr>
          <a:xfrm>
            <a:off x="265750" y="3412060"/>
            <a:ext cx="585335" cy="57115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2.</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7" name="Espace réservé du texte 2">
            <a:extLst>
              <a:ext uri="{FF2B5EF4-FFF2-40B4-BE49-F238E27FC236}">
                <a16:creationId xmlns:a16="http://schemas.microsoft.com/office/drawing/2014/main" id="{3B435E0B-3623-4EF9-A56A-14D576631926}"/>
              </a:ext>
            </a:extLst>
          </p:cNvPr>
          <p:cNvSpPr txBox="1">
            <a:spLocks/>
          </p:cNvSpPr>
          <p:nvPr/>
        </p:nvSpPr>
        <p:spPr>
          <a:xfrm>
            <a:off x="265752" y="408405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3.</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8" name="Espace réservé du texte 2">
            <a:extLst>
              <a:ext uri="{FF2B5EF4-FFF2-40B4-BE49-F238E27FC236}">
                <a16:creationId xmlns:a16="http://schemas.microsoft.com/office/drawing/2014/main" id="{EC95CC25-DDBC-4DE0-9157-C2757B509DF8}"/>
              </a:ext>
            </a:extLst>
          </p:cNvPr>
          <p:cNvSpPr txBox="1">
            <a:spLocks/>
          </p:cNvSpPr>
          <p:nvPr/>
        </p:nvSpPr>
        <p:spPr>
          <a:xfrm>
            <a:off x="265750" y="479942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4.</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9" name="Espace réservé du texte 2">
            <a:extLst>
              <a:ext uri="{FF2B5EF4-FFF2-40B4-BE49-F238E27FC236}">
                <a16:creationId xmlns:a16="http://schemas.microsoft.com/office/drawing/2014/main" id="{568EC6EB-BB99-4034-AD96-3A4EBFA89C9F}"/>
              </a:ext>
            </a:extLst>
          </p:cNvPr>
          <p:cNvSpPr txBox="1">
            <a:spLocks/>
          </p:cNvSpPr>
          <p:nvPr/>
        </p:nvSpPr>
        <p:spPr>
          <a:xfrm>
            <a:off x="265750" y="551479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5.</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Tree>
    <p:extLst>
      <p:ext uri="{BB962C8B-B14F-4D97-AF65-F5344CB8AC3E}">
        <p14:creationId xmlns:p14="http://schemas.microsoft.com/office/powerpoint/2010/main" val="22948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Evolutions des marchés mondiaux</a:t>
            </a:r>
          </a:p>
        </p:txBody>
      </p:sp>
      <p:pic>
        <p:nvPicPr>
          <p:cNvPr id="2" name="Image 1">
            <a:extLst>
              <a:ext uri="{FF2B5EF4-FFF2-40B4-BE49-F238E27FC236}">
                <a16:creationId xmlns:a16="http://schemas.microsoft.com/office/drawing/2014/main" id="{BB29CEC8-110D-4637-AD58-1B011C43BD4E}"/>
              </a:ext>
            </a:extLst>
          </p:cNvPr>
          <p:cNvPicPr>
            <a:picLocks noChangeAspect="1"/>
          </p:cNvPicPr>
          <p:nvPr/>
        </p:nvPicPr>
        <p:blipFill>
          <a:blip r:embed="rId4"/>
          <a:stretch>
            <a:fillRect/>
          </a:stretch>
        </p:blipFill>
        <p:spPr>
          <a:xfrm>
            <a:off x="90514" y="1305581"/>
            <a:ext cx="7708012" cy="4955635"/>
          </a:xfrm>
          <a:prstGeom prst="rect">
            <a:avLst/>
          </a:prstGeom>
        </p:spPr>
      </p:pic>
      <p:sp>
        <p:nvSpPr>
          <p:cNvPr id="31" name="Espace réservé du texte 2">
            <a:extLst>
              <a:ext uri="{FF2B5EF4-FFF2-40B4-BE49-F238E27FC236}">
                <a16:creationId xmlns:a16="http://schemas.microsoft.com/office/drawing/2014/main" id="{55FA8EE5-6EEF-44E1-995A-49D30A76E333}"/>
              </a:ext>
            </a:extLst>
          </p:cNvPr>
          <p:cNvSpPr txBox="1">
            <a:spLocks/>
          </p:cNvSpPr>
          <p:nvPr/>
        </p:nvSpPr>
        <p:spPr>
          <a:xfrm>
            <a:off x="7798526" y="2213802"/>
            <a:ext cx="4054766" cy="243039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La Chine enregistre une croissance particulièrement forte de son marché.</a:t>
            </a:r>
          </a:p>
          <a:p>
            <a:r>
              <a:rPr lang="fr-FR" sz="2000" dirty="0">
                <a:solidFill>
                  <a:schemeClr val="tx1"/>
                </a:solidFill>
              </a:rPr>
              <a:t>Les Etats Unis sont en légère perte de dynamisme ces trois dernières années.</a:t>
            </a:r>
          </a:p>
        </p:txBody>
      </p:sp>
    </p:spTree>
    <p:extLst>
      <p:ext uri="{BB962C8B-B14F-4D97-AF65-F5344CB8AC3E}">
        <p14:creationId xmlns:p14="http://schemas.microsoft.com/office/powerpoint/2010/main" val="1504228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
          <p:cNvSpPr>
            <a:spLocks noGrp="1"/>
          </p:cNvSpPr>
          <p:nvPr>
            <p:ph type="body" sz="quarter" idx="10"/>
          </p:nvPr>
        </p:nvSpPr>
        <p:spPr>
          <a:xfrm>
            <a:off x="199703" y="4693244"/>
            <a:ext cx="5525848" cy="1617672"/>
          </a:xfrm>
        </p:spPr>
        <p:txBody>
          <a:bodyPr/>
          <a:lstStyle/>
          <a:p>
            <a:r>
              <a:rPr lang="fr-FR" sz="2000" dirty="0">
                <a:solidFill>
                  <a:schemeClr val="tx1"/>
                </a:solidFill>
              </a:rPr>
              <a:t>A l’Ouest, les livraisons sont en expansion chaque trimestre depuis plus de 3 ans.</a:t>
            </a:r>
          </a:p>
          <a:p>
            <a:pPr>
              <a:spcBef>
                <a:spcPts val="3600"/>
              </a:spcBef>
            </a:pPr>
            <a:r>
              <a:rPr lang="fr-FR" sz="2000" dirty="0" err="1">
                <a:solidFill>
                  <a:schemeClr val="tx1"/>
                </a:solidFill>
              </a:rPr>
              <a:t>Tx</a:t>
            </a:r>
            <a:r>
              <a:rPr lang="fr-FR" sz="2000" dirty="0">
                <a:solidFill>
                  <a:schemeClr val="tx1"/>
                </a:solidFill>
              </a:rPr>
              <a:t> de croissance</a:t>
            </a:r>
            <a:r>
              <a:rPr lang="fr-FR" sz="2000" b="1" dirty="0">
                <a:solidFill>
                  <a:schemeClr val="tx1"/>
                </a:solidFill>
              </a:rPr>
              <a:t> </a:t>
            </a:r>
            <a:r>
              <a:rPr lang="fr-FR" sz="2000" dirty="0">
                <a:solidFill>
                  <a:schemeClr val="tx1"/>
                </a:solidFill>
              </a:rPr>
              <a:t>trimestriel</a:t>
            </a:r>
            <a:r>
              <a:rPr lang="fr-FR" sz="2000" b="1" dirty="0">
                <a:solidFill>
                  <a:schemeClr val="tx1"/>
                </a:solidFill>
              </a:rPr>
              <a:t> </a:t>
            </a:r>
            <a:r>
              <a:rPr lang="fr-FR" sz="2000" dirty="0">
                <a:solidFill>
                  <a:schemeClr val="tx1"/>
                </a:solidFill>
              </a:rPr>
              <a:t>moyen: 				+14,9%</a:t>
            </a:r>
            <a:endParaRPr lang="fr-FR" dirty="0">
              <a:solidFill>
                <a:schemeClr val="tx1"/>
              </a:solidFill>
            </a:endParaRPr>
          </a:p>
        </p:txBody>
      </p:sp>
      <p:sp>
        <p:nvSpPr>
          <p:cNvPr id="14" name="Espace réservé du texte 2"/>
          <p:cNvSpPr txBox="1">
            <a:spLocks/>
          </p:cNvSpPr>
          <p:nvPr/>
        </p:nvSpPr>
        <p:spPr>
          <a:xfrm>
            <a:off x="104583" y="701828"/>
            <a:ext cx="826870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Une accélération marquée des livraisons en Europe…</a:t>
            </a:r>
          </a:p>
        </p:txBody>
      </p:sp>
      <p:sp>
        <p:nvSpPr>
          <p:cNvPr id="15" name="Espace réservé du texte 2"/>
          <p:cNvSpPr txBox="1">
            <a:spLocks/>
          </p:cNvSpPr>
          <p:nvPr/>
        </p:nvSpPr>
        <p:spPr>
          <a:xfrm>
            <a:off x="6096000" y="4693244"/>
            <a:ext cx="5847396" cy="183416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A l’Est, après un repli en 2015, les livraisons sont reparties fortement à la hausse.</a:t>
            </a:r>
          </a:p>
          <a:p>
            <a:pPr marL="0" indent="0">
              <a:buNone/>
            </a:pPr>
            <a:endParaRPr lang="fr-FR" sz="100" dirty="0">
              <a:solidFill>
                <a:schemeClr val="tx1"/>
              </a:solidFill>
            </a:endParaRPr>
          </a:p>
          <a:p>
            <a:r>
              <a:rPr lang="fr-FR" sz="2000" dirty="0" err="1">
                <a:solidFill>
                  <a:schemeClr val="tx1"/>
                </a:solidFill>
              </a:rPr>
              <a:t>Tx</a:t>
            </a:r>
            <a:r>
              <a:rPr lang="fr-FR" sz="2000" dirty="0">
                <a:solidFill>
                  <a:schemeClr val="tx1"/>
                </a:solidFill>
              </a:rPr>
              <a:t> de croissance trimestriel moyen:  					+24,1%</a:t>
            </a:r>
          </a:p>
          <a:p>
            <a:endParaRPr lang="fr-FR" dirty="0">
              <a:solidFill>
                <a:schemeClr val="tx1"/>
              </a:solidFill>
            </a:endParaRPr>
          </a:p>
        </p:txBody>
      </p:sp>
      <p:sp>
        <p:nvSpPr>
          <p:cNvPr id="9" name="Titre 1"/>
          <p:cNvSpPr>
            <a:spLocks noGrp="1"/>
          </p:cNvSpPr>
          <p:nvPr>
            <p:ph type="title"/>
          </p:nvPr>
        </p:nvSpPr>
        <p:spPr>
          <a:xfrm>
            <a:off x="0" y="5133"/>
            <a:ext cx="8373291" cy="727869"/>
          </a:xfrm>
        </p:spPr>
        <p:txBody>
          <a:bodyPr/>
          <a:lstStyle/>
          <a:p>
            <a:r>
              <a:rPr lang="fr-FR" dirty="0"/>
              <a:t>- Monde : Le marché du neuf -</a:t>
            </a:r>
          </a:p>
        </p:txBody>
      </p:sp>
      <p:pic>
        <p:nvPicPr>
          <p:cNvPr id="2" name="Image 1">
            <a:extLst>
              <a:ext uri="{FF2B5EF4-FFF2-40B4-BE49-F238E27FC236}">
                <a16:creationId xmlns:a16="http://schemas.microsoft.com/office/drawing/2014/main" id="{3CA6699F-3DBE-492C-A664-B0643ED6C815}"/>
              </a:ext>
            </a:extLst>
          </p:cNvPr>
          <p:cNvPicPr>
            <a:picLocks noChangeAspect="1"/>
          </p:cNvPicPr>
          <p:nvPr/>
        </p:nvPicPr>
        <p:blipFill>
          <a:blip r:embed="rId3"/>
          <a:stretch>
            <a:fillRect/>
          </a:stretch>
        </p:blipFill>
        <p:spPr>
          <a:xfrm>
            <a:off x="442936" y="1331302"/>
            <a:ext cx="4591083" cy="3233466"/>
          </a:xfrm>
          <a:prstGeom prst="rect">
            <a:avLst/>
          </a:prstGeom>
        </p:spPr>
      </p:pic>
      <p:pic>
        <p:nvPicPr>
          <p:cNvPr id="3" name="Image 2">
            <a:extLst>
              <a:ext uri="{FF2B5EF4-FFF2-40B4-BE49-F238E27FC236}">
                <a16:creationId xmlns:a16="http://schemas.microsoft.com/office/drawing/2014/main" id="{0EA7EE95-2A14-45F5-A155-CDEEE742E0EC}"/>
              </a:ext>
            </a:extLst>
          </p:cNvPr>
          <p:cNvPicPr>
            <a:picLocks noChangeAspect="1"/>
          </p:cNvPicPr>
          <p:nvPr/>
        </p:nvPicPr>
        <p:blipFill>
          <a:blip r:embed="rId4"/>
          <a:stretch>
            <a:fillRect/>
          </a:stretch>
        </p:blipFill>
        <p:spPr>
          <a:xfrm>
            <a:off x="6436785" y="1326242"/>
            <a:ext cx="4598268" cy="3238526"/>
          </a:xfrm>
          <a:prstGeom prst="rect">
            <a:avLst/>
          </a:prstGeom>
        </p:spPr>
      </p:pic>
    </p:spTree>
    <p:extLst>
      <p:ext uri="{BB962C8B-B14F-4D97-AF65-F5344CB8AC3E}">
        <p14:creationId xmlns:p14="http://schemas.microsoft.com/office/powerpoint/2010/main" val="286725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1573214" y="6453189"/>
            <a:ext cx="4905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318" name="ZoneTexte 8"/>
          <p:cNvSpPr txBox="1">
            <a:spLocks noChangeArrowheads="1"/>
          </p:cNvSpPr>
          <p:nvPr/>
        </p:nvSpPr>
        <p:spPr bwMode="auto">
          <a:xfrm>
            <a:off x="4751389" y="34926"/>
            <a:ext cx="6048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Vente de matériels d’occasion, 10 octobre</a:t>
            </a:r>
            <a:r>
              <a:rPr kumimoji="0" lang="fr-FR" altLang="fr-FR" sz="14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4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 name="Rectangle 3"/>
          <p:cNvSpPr/>
          <p:nvPr/>
        </p:nvSpPr>
        <p:spPr>
          <a:xfrm>
            <a:off x="728221" y="368651"/>
            <a:ext cx="8805514" cy="80021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Obligations du vendeur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8147B"/>
                </a:solidFill>
                <a:effectLst/>
                <a:uLnTx/>
                <a:uFillTx/>
                <a:latin typeface="Calibri"/>
                <a:ea typeface="+mn-ea"/>
                <a:cs typeface="+mn-cs"/>
              </a:rPr>
              <a:t>Article L4311-3 et R4313-14 du code du travail</a:t>
            </a:r>
          </a:p>
        </p:txBody>
      </p:sp>
      <p:pic>
        <p:nvPicPr>
          <p:cNvPr id="2" name="Image 1">
            <a:extLst>
              <a:ext uri="{FF2B5EF4-FFF2-40B4-BE49-F238E27FC236}">
                <a16:creationId xmlns:a16="http://schemas.microsoft.com/office/drawing/2014/main" id="{F861D492-3AC3-4F37-85E8-21BCB184E425}"/>
              </a:ext>
            </a:extLst>
          </p:cNvPr>
          <p:cNvPicPr>
            <a:picLocks noChangeAspect="1"/>
          </p:cNvPicPr>
          <p:nvPr/>
        </p:nvPicPr>
        <p:blipFill rotWithShape="1">
          <a:blip r:embed="rId3"/>
          <a:srcRect l="38957" t="33615" r="32174" b="10996"/>
          <a:stretch/>
        </p:blipFill>
        <p:spPr>
          <a:xfrm>
            <a:off x="6447996" y="1588180"/>
            <a:ext cx="4669919" cy="4714852"/>
          </a:xfrm>
          <a:prstGeom prst="rect">
            <a:avLst/>
          </a:prstGeom>
        </p:spPr>
      </p:pic>
      <p:sp>
        <p:nvSpPr>
          <p:cNvPr id="8" name="Rectangle 7">
            <a:extLst>
              <a:ext uri="{FF2B5EF4-FFF2-40B4-BE49-F238E27FC236}">
                <a16:creationId xmlns:a16="http://schemas.microsoft.com/office/drawing/2014/main" id="{228F4C67-2C06-4EA5-8F48-1E68579B6A0B}"/>
              </a:ext>
            </a:extLst>
          </p:cNvPr>
          <p:cNvSpPr/>
          <p:nvPr/>
        </p:nvSpPr>
        <p:spPr>
          <a:xfrm>
            <a:off x="6976779" y="1168870"/>
            <a:ext cx="3612351" cy="31080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Arial" charset="0"/>
              </a:rPr>
              <a:t>Modèle de certificat de conformité d’occasion</a:t>
            </a:r>
            <a:endParaRPr kumimoji="0" lang="fr-FR"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1D16ED56-085F-44A8-AE5B-F9CA7497DB7D}"/>
              </a:ext>
            </a:extLst>
          </p:cNvPr>
          <p:cNvSpPr txBox="1"/>
          <p:nvPr/>
        </p:nvSpPr>
        <p:spPr>
          <a:xfrm>
            <a:off x="3667890" y="359246"/>
            <a:ext cx="2926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Calibri"/>
                <a:ea typeface="+mn-ea"/>
                <a:cs typeface="+mn-cs"/>
              </a:rPr>
              <a:t>/loueur</a:t>
            </a:r>
          </a:p>
        </p:txBody>
      </p:sp>
      <p:sp>
        <p:nvSpPr>
          <p:cNvPr id="11" name="Rectangle 10">
            <a:extLst>
              <a:ext uri="{FF2B5EF4-FFF2-40B4-BE49-F238E27FC236}">
                <a16:creationId xmlns:a16="http://schemas.microsoft.com/office/drawing/2014/main" id="{0863EC49-AF35-48FD-95DD-868FBA4F9140}"/>
              </a:ext>
            </a:extLst>
          </p:cNvPr>
          <p:cNvSpPr/>
          <p:nvPr/>
        </p:nvSpPr>
        <p:spPr>
          <a:xfrm>
            <a:off x="778752" y="1620066"/>
            <a:ext cx="5317247" cy="1569660"/>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67B8"/>
                </a:solidFill>
                <a:effectLst/>
                <a:uLnTx/>
                <a:uFillTx/>
                <a:latin typeface="Calibri"/>
                <a:ea typeface="+mn-ea"/>
                <a:cs typeface="Arial" charset="0"/>
              </a:rPr>
              <a:t>Remettre à l’acheteur/locataire un certificat de conformité attestant que l’équipement est conforme aux règles techniques qui lui sont applicables</a:t>
            </a:r>
            <a:endParaRPr kumimoji="0" lang="fr-FR" sz="2200" b="1" i="0" u="none" strike="noStrike" kern="1200" cap="none" spc="0" normalizeH="0" baseline="0" noProof="0" dirty="0">
              <a:ln>
                <a:noFill/>
              </a:ln>
              <a:solidFill>
                <a:srgbClr val="E8147B"/>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E24B36E-17AD-46DA-8900-4FF82321BDF9}"/>
              </a:ext>
            </a:extLst>
          </p:cNvPr>
          <p:cNvSpPr/>
          <p:nvPr/>
        </p:nvSpPr>
        <p:spPr>
          <a:xfrm>
            <a:off x="827512" y="4281555"/>
            <a:ext cx="5317247" cy="1446550"/>
          </a:xfrm>
          <a:prstGeom prst="rect">
            <a:avLst/>
          </a:prstGeom>
          <a:solidFill>
            <a:schemeClr val="tx2">
              <a:lumMod val="60000"/>
              <a:lumOff val="40000"/>
            </a:schemeClr>
          </a:solidFill>
          <a:ln w="38100">
            <a:solidFill>
              <a:schemeClr val="tx2">
                <a:lumMod val="75000"/>
              </a:schemeClr>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alibri"/>
                <a:ea typeface="+mn-ea"/>
                <a:cs typeface="Arial" charset="0"/>
              </a:rPr>
              <a:t>Cette obligation ne concerne que les équipements vendus ou mis à disposition en vue de leur utilisation (par opposition à la vente à un ferrailleur ou à un revendeur)</a:t>
            </a:r>
          </a:p>
        </p:txBody>
      </p:sp>
    </p:spTree>
    <p:extLst>
      <p:ext uri="{BB962C8B-B14F-4D97-AF65-F5344CB8AC3E}">
        <p14:creationId xmlns:p14="http://schemas.microsoft.com/office/powerpoint/2010/main" val="4293519095"/>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133"/>
            <a:ext cx="8373291" cy="727869"/>
          </a:xfrm>
        </p:spPr>
        <p:txBody>
          <a:bodyPr/>
          <a:lstStyle/>
          <a:p>
            <a:r>
              <a:rPr lang="fr-FR" dirty="0"/>
              <a:t>- Monde : Le marché du neuf -</a:t>
            </a:r>
          </a:p>
        </p:txBody>
      </p:sp>
      <p:sp>
        <p:nvSpPr>
          <p:cNvPr id="13" name="Espace réservé du texte 2"/>
          <p:cNvSpPr>
            <a:spLocks noGrp="1"/>
          </p:cNvSpPr>
          <p:nvPr>
            <p:ph type="body" sz="quarter" idx="10"/>
          </p:nvPr>
        </p:nvSpPr>
        <p:spPr>
          <a:xfrm>
            <a:off x="105084" y="4205655"/>
            <a:ext cx="3828620" cy="2181074"/>
          </a:xfrm>
        </p:spPr>
        <p:txBody>
          <a:bodyPr/>
          <a:lstStyle/>
          <a:p>
            <a:r>
              <a:rPr lang="fr-FR" sz="2000" dirty="0">
                <a:solidFill>
                  <a:schemeClr val="tx1"/>
                </a:solidFill>
              </a:rPr>
              <a:t>En Amérique du Nord, la croissance est relativement faible.</a:t>
            </a:r>
          </a:p>
          <a:p>
            <a:pPr>
              <a:spcBef>
                <a:spcPts val="3600"/>
              </a:spcBef>
            </a:pPr>
            <a:r>
              <a:rPr lang="fr-FR" sz="2000" dirty="0" err="1">
                <a:solidFill>
                  <a:schemeClr val="tx1"/>
                </a:solidFill>
              </a:rPr>
              <a:t>Tx</a:t>
            </a:r>
            <a:r>
              <a:rPr lang="fr-FR" sz="2000" dirty="0">
                <a:solidFill>
                  <a:schemeClr val="tx1"/>
                </a:solidFill>
              </a:rPr>
              <a:t> de croissance trim moyen: +4,8%</a:t>
            </a:r>
          </a:p>
        </p:txBody>
      </p:sp>
      <p:sp>
        <p:nvSpPr>
          <p:cNvPr id="14" name="Espace réservé du texte 2"/>
          <p:cNvSpPr txBox="1">
            <a:spLocks/>
          </p:cNvSpPr>
          <p:nvPr/>
        </p:nvSpPr>
        <p:spPr>
          <a:xfrm>
            <a:off x="242262" y="601310"/>
            <a:ext cx="6354480"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…qui se constate mondialement</a:t>
            </a:r>
          </a:p>
        </p:txBody>
      </p:sp>
      <p:sp>
        <p:nvSpPr>
          <p:cNvPr id="15" name="Espace réservé du texte 2"/>
          <p:cNvSpPr txBox="1">
            <a:spLocks/>
          </p:cNvSpPr>
          <p:nvPr/>
        </p:nvSpPr>
        <p:spPr>
          <a:xfrm>
            <a:off x="4025143" y="4201942"/>
            <a:ext cx="4027358" cy="26509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Amérique latine, la période fin 2017/début 2018 enregistre un fort rebond.</a:t>
            </a:r>
          </a:p>
          <a:p>
            <a:pPr>
              <a:spcBef>
                <a:spcPts val="3600"/>
              </a:spcBef>
            </a:pPr>
            <a:r>
              <a:rPr lang="fr-FR" sz="2000" dirty="0" err="1">
                <a:solidFill>
                  <a:schemeClr val="tx1"/>
                </a:solidFill>
              </a:rPr>
              <a:t>Tx</a:t>
            </a:r>
            <a:r>
              <a:rPr lang="fr-FR" sz="2000" dirty="0">
                <a:solidFill>
                  <a:schemeClr val="tx1"/>
                </a:solidFill>
              </a:rPr>
              <a:t> de croissance trim moyen: 10,7%</a:t>
            </a:r>
          </a:p>
          <a:p>
            <a:pPr marL="0" indent="0">
              <a:buFontTx/>
              <a:buNone/>
            </a:pPr>
            <a:endParaRPr lang="fr-FR" sz="1200" dirty="0">
              <a:solidFill>
                <a:schemeClr val="tx1"/>
              </a:solidFill>
            </a:endParaRPr>
          </a:p>
        </p:txBody>
      </p:sp>
      <p:sp>
        <p:nvSpPr>
          <p:cNvPr id="9" name="Espace réservé du texte 2"/>
          <p:cNvSpPr txBox="1">
            <a:spLocks/>
          </p:cNvSpPr>
          <p:nvPr/>
        </p:nvSpPr>
        <p:spPr>
          <a:xfrm>
            <a:off x="8030716" y="4201941"/>
            <a:ext cx="3834716" cy="218478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Chine, le marché des livraisons est reparti fortement à la hausse à partir du T3 2016.</a:t>
            </a:r>
          </a:p>
          <a:p>
            <a:r>
              <a:rPr lang="fr-FR" sz="2000" dirty="0" err="1">
                <a:solidFill>
                  <a:schemeClr val="tx1"/>
                </a:solidFill>
              </a:rPr>
              <a:t>Tx</a:t>
            </a:r>
            <a:r>
              <a:rPr lang="fr-FR" sz="2000" dirty="0">
                <a:solidFill>
                  <a:schemeClr val="tx1"/>
                </a:solidFill>
              </a:rPr>
              <a:t> de croissance trim moyen: +26% </a:t>
            </a:r>
          </a:p>
          <a:p>
            <a:pPr marL="0" indent="0">
              <a:buFontTx/>
              <a:buNone/>
            </a:pPr>
            <a:endParaRPr lang="fr-FR" sz="1400" dirty="0">
              <a:solidFill>
                <a:schemeClr val="tx1"/>
              </a:solidFill>
            </a:endParaRPr>
          </a:p>
        </p:txBody>
      </p:sp>
      <p:pic>
        <p:nvPicPr>
          <p:cNvPr id="3" name="Image 2">
            <a:extLst>
              <a:ext uri="{FF2B5EF4-FFF2-40B4-BE49-F238E27FC236}">
                <a16:creationId xmlns:a16="http://schemas.microsoft.com/office/drawing/2014/main" id="{9029018C-B3B8-4E6A-B80C-E5DE60420945}"/>
              </a:ext>
            </a:extLst>
          </p:cNvPr>
          <p:cNvPicPr>
            <a:picLocks noChangeAspect="1"/>
          </p:cNvPicPr>
          <p:nvPr/>
        </p:nvPicPr>
        <p:blipFill>
          <a:blip r:embed="rId4"/>
          <a:stretch>
            <a:fillRect/>
          </a:stretch>
        </p:blipFill>
        <p:spPr>
          <a:xfrm>
            <a:off x="105084" y="1402267"/>
            <a:ext cx="3834716" cy="2700762"/>
          </a:xfrm>
          <a:prstGeom prst="rect">
            <a:avLst/>
          </a:prstGeom>
        </p:spPr>
      </p:pic>
      <p:pic>
        <p:nvPicPr>
          <p:cNvPr id="5" name="Image 4">
            <a:extLst>
              <a:ext uri="{FF2B5EF4-FFF2-40B4-BE49-F238E27FC236}">
                <a16:creationId xmlns:a16="http://schemas.microsoft.com/office/drawing/2014/main" id="{AB8D0FA8-E3B0-4F2A-A172-0716510C7C98}"/>
              </a:ext>
            </a:extLst>
          </p:cNvPr>
          <p:cNvPicPr>
            <a:picLocks noChangeAspect="1"/>
          </p:cNvPicPr>
          <p:nvPr/>
        </p:nvPicPr>
        <p:blipFill>
          <a:blip r:embed="rId5"/>
          <a:stretch>
            <a:fillRect/>
          </a:stretch>
        </p:blipFill>
        <p:spPr>
          <a:xfrm>
            <a:off x="4132441" y="1396171"/>
            <a:ext cx="3834716" cy="2700762"/>
          </a:xfrm>
          <a:prstGeom prst="rect">
            <a:avLst/>
          </a:prstGeom>
        </p:spPr>
      </p:pic>
      <p:pic>
        <p:nvPicPr>
          <p:cNvPr id="6" name="Image 5">
            <a:extLst>
              <a:ext uri="{FF2B5EF4-FFF2-40B4-BE49-F238E27FC236}">
                <a16:creationId xmlns:a16="http://schemas.microsoft.com/office/drawing/2014/main" id="{AE3F2561-A897-4391-89A1-0E7905D91DBC}"/>
              </a:ext>
            </a:extLst>
          </p:cNvPr>
          <p:cNvPicPr>
            <a:picLocks noChangeAspect="1"/>
          </p:cNvPicPr>
          <p:nvPr/>
        </p:nvPicPr>
        <p:blipFill>
          <a:blip r:embed="rId6"/>
          <a:stretch>
            <a:fillRect/>
          </a:stretch>
        </p:blipFill>
        <p:spPr>
          <a:xfrm>
            <a:off x="8159798" y="1396171"/>
            <a:ext cx="3834716" cy="2700762"/>
          </a:xfrm>
          <a:prstGeom prst="rect">
            <a:avLst/>
          </a:prstGeom>
        </p:spPr>
      </p:pic>
    </p:spTree>
    <p:extLst>
      <p:ext uri="{BB962C8B-B14F-4D97-AF65-F5344CB8AC3E}">
        <p14:creationId xmlns:p14="http://schemas.microsoft.com/office/powerpoint/2010/main" val="3880215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Des structures de marchés différentes</a:t>
            </a:r>
          </a:p>
        </p:txBody>
      </p:sp>
      <p:sp>
        <p:nvSpPr>
          <p:cNvPr id="12" name="Espace réservé du texte 2">
            <a:extLst>
              <a:ext uri="{FF2B5EF4-FFF2-40B4-BE49-F238E27FC236}">
                <a16:creationId xmlns:a16="http://schemas.microsoft.com/office/drawing/2014/main" id="{F786988D-660F-4E91-A52B-9706756049C9}"/>
              </a:ext>
            </a:extLst>
          </p:cNvPr>
          <p:cNvSpPr txBox="1">
            <a:spLocks/>
          </p:cNvSpPr>
          <p:nvPr/>
        </p:nvSpPr>
        <p:spPr>
          <a:xfrm>
            <a:off x="0" y="4125395"/>
            <a:ext cx="3776693" cy="228846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Europe</a:t>
            </a:r>
            <a:r>
              <a:rPr lang="fr-FR" sz="2000" dirty="0">
                <a:solidFill>
                  <a:schemeClr val="tx1"/>
                </a:solidFill>
              </a:rPr>
              <a:t>, les livraisons de magasiniers sont prépondérantes. La transition énergétique tire le marché des porte à faux électriques au détriment de celui des thermiques.</a:t>
            </a:r>
          </a:p>
        </p:txBody>
      </p:sp>
      <p:sp>
        <p:nvSpPr>
          <p:cNvPr id="13" name="Espace réservé du texte 2">
            <a:extLst>
              <a:ext uri="{FF2B5EF4-FFF2-40B4-BE49-F238E27FC236}">
                <a16:creationId xmlns:a16="http://schemas.microsoft.com/office/drawing/2014/main" id="{AC014892-A2F0-40C1-9F21-FA9F5D9DFE1D}"/>
              </a:ext>
            </a:extLst>
          </p:cNvPr>
          <p:cNvSpPr txBox="1">
            <a:spLocks/>
          </p:cNvSpPr>
          <p:nvPr/>
        </p:nvSpPr>
        <p:spPr>
          <a:xfrm>
            <a:off x="3902744" y="4119513"/>
            <a:ext cx="3652365" cy="2294350"/>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Aux </a:t>
            </a:r>
            <a:r>
              <a:rPr lang="fr-FR" sz="2000" b="1" dirty="0">
                <a:solidFill>
                  <a:schemeClr val="tx1"/>
                </a:solidFill>
              </a:rPr>
              <a:t>Etats-Unis</a:t>
            </a:r>
            <a:r>
              <a:rPr lang="fr-FR" sz="2000" dirty="0">
                <a:solidFill>
                  <a:schemeClr val="tx1"/>
                </a:solidFill>
              </a:rPr>
              <a:t>, les magasiniers prédominent également. Les livraisons de porte à faux thermiques surpassent encore celles de porte à faux électriques.</a:t>
            </a:r>
          </a:p>
        </p:txBody>
      </p:sp>
      <p:sp>
        <p:nvSpPr>
          <p:cNvPr id="14" name="Espace réservé du texte 2">
            <a:extLst>
              <a:ext uri="{FF2B5EF4-FFF2-40B4-BE49-F238E27FC236}">
                <a16:creationId xmlns:a16="http://schemas.microsoft.com/office/drawing/2014/main" id="{01EE72A2-AB88-4734-91F8-A96FBA294C7F}"/>
              </a:ext>
            </a:extLst>
          </p:cNvPr>
          <p:cNvSpPr txBox="1">
            <a:spLocks/>
          </p:cNvSpPr>
          <p:nvPr/>
        </p:nvSpPr>
        <p:spPr>
          <a:xfrm>
            <a:off x="7555110" y="4130979"/>
            <a:ext cx="3858980" cy="23220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Chine</a:t>
            </a:r>
            <a:r>
              <a:rPr lang="fr-FR" sz="2000" dirty="0">
                <a:solidFill>
                  <a:schemeClr val="tx1"/>
                </a:solidFill>
              </a:rPr>
              <a:t>, les livraisons de porte à faux thermiques sont très largement prédominantes. Les frontaux électriques ne représentent qu’une très faible part du marché.</a:t>
            </a:r>
          </a:p>
        </p:txBody>
      </p:sp>
      <p:pic>
        <p:nvPicPr>
          <p:cNvPr id="11" name="Image 10">
            <a:extLst>
              <a:ext uri="{FF2B5EF4-FFF2-40B4-BE49-F238E27FC236}">
                <a16:creationId xmlns:a16="http://schemas.microsoft.com/office/drawing/2014/main" id="{254D8A7B-D01C-4464-8ABB-90724728159E}"/>
              </a:ext>
            </a:extLst>
          </p:cNvPr>
          <p:cNvPicPr>
            <a:picLocks noChangeAspect="1"/>
          </p:cNvPicPr>
          <p:nvPr/>
        </p:nvPicPr>
        <p:blipFill>
          <a:blip r:embed="rId4"/>
          <a:stretch>
            <a:fillRect/>
          </a:stretch>
        </p:blipFill>
        <p:spPr>
          <a:xfrm>
            <a:off x="-14068" y="1218843"/>
            <a:ext cx="4786239" cy="3143456"/>
          </a:xfrm>
          <a:prstGeom prst="rect">
            <a:avLst/>
          </a:prstGeom>
        </p:spPr>
      </p:pic>
      <p:pic>
        <p:nvPicPr>
          <p:cNvPr id="15" name="Image 14">
            <a:extLst>
              <a:ext uri="{FF2B5EF4-FFF2-40B4-BE49-F238E27FC236}">
                <a16:creationId xmlns:a16="http://schemas.microsoft.com/office/drawing/2014/main" id="{436C378B-F889-4CC0-B396-8AAF470F11A6}"/>
              </a:ext>
            </a:extLst>
          </p:cNvPr>
          <p:cNvPicPr>
            <a:picLocks noChangeAspect="1"/>
          </p:cNvPicPr>
          <p:nvPr/>
        </p:nvPicPr>
        <p:blipFill>
          <a:blip r:embed="rId5"/>
          <a:stretch>
            <a:fillRect/>
          </a:stretch>
        </p:blipFill>
        <p:spPr>
          <a:xfrm>
            <a:off x="3246102" y="1161862"/>
            <a:ext cx="4965648" cy="3257418"/>
          </a:xfrm>
          <a:prstGeom prst="rect">
            <a:avLst/>
          </a:prstGeom>
        </p:spPr>
      </p:pic>
      <p:pic>
        <p:nvPicPr>
          <p:cNvPr id="16" name="Image 15">
            <a:extLst>
              <a:ext uri="{FF2B5EF4-FFF2-40B4-BE49-F238E27FC236}">
                <a16:creationId xmlns:a16="http://schemas.microsoft.com/office/drawing/2014/main" id="{41D95F8F-2EAD-4E0D-9B9A-69BBF107ECFB}"/>
              </a:ext>
            </a:extLst>
          </p:cNvPr>
          <p:cNvPicPr>
            <a:picLocks noChangeAspect="1"/>
          </p:cNvPicPr>
          <p:nvPr/>
        </p:nvPicPr>
        <p:blipFill>
          <a:blip r:embed="rId6"/>
          <a:stretch>
            <a:fillRect/>
          </a:stretch>
        </p:blipFill>
        <p:spPr>
          <a:xfrm>
            <a:off x="7106465" y="1162570"/>
            <a:ext cx="4903807" cy="3220671"/>
          </a:xfrm>
          <a:prstGeom prst="rect">
            <a:avLst/>
          </a:prstGeom>
        </p:spPr>
      </p:pic>
    </p:spTree>
    <p:extLst>
      <p:ext uri="{BB962C8B-B14F-4D97-AF65-F5344CB8AC3E}">
        <p14:creationId xmlns:p14="http://schemas.microsoft.com/office/powerpoint/2010/main" val="1270678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0A9FD1D-3A5A-43DD-ADA9-5A67D1F53A54}"/>
              </a:ext>
            </a:extLst>
          </p:cNvPr>
          <p:cNvPicPr>
            <a:picLocks noChangeAspect="1"/>
          </p:cNvPicPr>
          <p:nvPr/>
        </p:nvPicPr>
        <p:blipFill>
          <a:blip r:embed="rId3"/>
          <a:stretch>
            <a:fillRect/>
          </a:stretch>
        </p:blipFill>
        <p:spPr>
          <a:xfrm>
            <a:off x="6322422" y="1151060"/>
            <a:ext cx="5409555" cy="2957843"/>
          </a:xfrm>
          <a:prstGeom prst="rect">
            <a:avLst/>
          </a:prstGeom>
        </p:spPr>
      </p:pic>
      <p:sp>
        <p:nvSpPr>
          <p:cNvPr id="3" name="Espace réservé du texte 2"/>
          <p:cNvSpPr>
            <a:spLocks noGrp="1"/>
          </p:cNvSpPr>
          <p:nvPr>
            <p:ph type="body" sz="quarter" idx="10"/>
          </p:nvPr>
        </p:nvSpPr>
        <p:spPr>
          <a:xfrm>
            <a:off x="6322422" y="4190449"/>
            <a:ext cx="5813209" cy="2662418"/>
          </a:xfrm>
        </p:spPr>
        <p:txBody>
          <a:bodyPr/>
          <a:lstStyle/>
          <a:p>
            <a:r>
              <a:rPr lang="fr-FR" sz="2000" dirty="0">
                <a:solidFill>
                  <a:schemeClr val="tx1"/>
                </a:solidFill>
              </a:rPr>
              <a:t>En Europe, l’année 2018* devrait se situer autour de 480 000 unités livrées (soit  près de 100 000 unités au-dessus du niveau de 2007).</a:t>
            </a:r>
          </a:p>
          <a:p>
            <a:r>
              <a:rPr lang="fr-FR" sz="2000" dirty="0">
                <a:solidFill>
                  <a:schemeClr val="tx1"/>
                </a:solidFill>
              </a:rPr>
              <a:t> La structure des commandes par famille change partout en Europe : on commande de plus en plus d’électriques.</a:t>
            </a:r>
            <a:endParaRPr lang="fr-FR" sz="1200" dirty="0">
              <a:solidFill>
                <a:schemeClr val="tx1"/>
              </a:solidFill>
            </a:endParaRPr>
          </a:p>
        </p:txBody>
      </p:sp>
      <p:sp>
        <p:nvSpPr>
          <p:cNvPr id="7" name="Espace réservé du texte 2"/>
          <p:cNvSpPr txBox="1">
            <a:spLocks/>
          </p:cNvSpPr>
          <p:nvPr/>
        </p:nvSpPr>
        <p:spPr>
          <a:xfrm>
            <a:off x="56368" y="1165102"/>
            <a:ext cx="6147005" cy="509158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4"/>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4"/>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Les cinq plus grands marchés mondiaux :    Chine, Etats-Unis, Allemagne, Japon, France.</a:t>
            </a:r>
          </a:p>
          <a:p>
            <a:r>
              <a:rPr lang="fr-FR" sz="2000" dirty="0">
                <a:solidFill>
                  <a:schemeClr val="tx1"/>
                </a:solidFill>
              </a:rPr>
              <a:t>Forte expansion du marché du neuf en Europe =&gt; + 14,3% sur le cumul à juillet 2018.</a:t>
            </a:r>
          </a:p>
          <a:p>
            <a:r>
              <a:rPr lang="fr-FR" sz="2000" dirty="0">
                <a:solidFill>
                  <a:schemeClr val="tx1"/>
                </a:solidFill>
              </a:rPr>
              <a:t>Les commandes européennes sont faites à plus de 80% dans les pays d’Europe de l’Ouest.</a:t>
            </a:r>
          </a:p>
          <a:p>
            <a:r>
              <a:rPr lang="fr-FR" sz="2000" dirty="0">
                <a:solidFill>
                  <a:schemeClr val="tx1"/>
                </a:solidFill>
              </a:rPr>
              <a:t>L’Allemagne, la France et l’Italie sont les trois premiers marchés de l’Europe de l’Ouest.</a:t>
            </a:r>
          </a:p>
          <a:p>
            <a:r>
              <a:rPr lang="fr-FR" sz="2000" dirty="0">
                <a:solidFill>
                  <a:schemeClr val="tx1"/>
                </a:solidFill>
              </a:rPr>
              <a:t>La Pologne, la Russie et la République Tchèque sont les trois premiers marchés de l’Europe de l’Est.</a:t>
            </a:r>
          </a:p>
        </p:txBody>
      </p:sp>
      <p:sp>
        <p:nvSpPr>
          <p:cNvPr id="8" name="Titre 1"/>
          <p:cNvSpPr>
            <a:spLocks noGrp="1"/>
          </p:cNvSpPr>
          <p:nvPr>
            <p:ph type="title"/>
          </p:nvPr>
        </p:nvSpPr>
        <p:spPr>
          <a:xfrm>
            <a:off x="0" y="5133"/>
            <a:ext cx="9993086" cy="727869"/>
          </a:xfrm>
        </p:spPr>
        <p:txBody>
          <a:bodyPr/>
          <a:lstStyle/>
          <a:p>
            <a:r>
              <a:rPr lang="fr-FR" dirty="0"/>
              <a:t>- Conclusions : Le marché du neuf -</a:t>
            </a:r>
          </a:p>
        </p:txBody>
      </p:sp>
      <p:sp>
        <p:nvSpPr>
          <p:cNvPr id="9" name="Espace réservé du texte 2"/>
          <p:cNvSpPr txBox="1">
            <a:spLocks/>
          </p:cNvSpPr>
          <p:nvPr/>
        </p:nvSpPr>
        <p:spPr>
          <a:xfrm>
            <a:off x="242263" y="601310"/>
            <a:ext cx="8131028"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4"/>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4"/>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Conclusions</a:t>
            </a:r>
          </a:p>
        </p:txBody>
      </p:sp>
      <p:sp>
        <p:nvSpPr>
          <p:cNvPr id="4" name="ZoneTexte 3">
            <a:extLst>
              <a:ext uri="{FF2B5EF4-FFF2-40B4-BE49-F238E27FC236}">
                <a16:creationId xmlns:a16="http://schemas.microsoft.com/office/drawing/2014/main" id="{05CA76B8-3C7E-461E-B82C-F57C5E26358E}"/>
              </a:ext>
            </a:extLst>
          </p:cNvPr>
          <p:cNvSpPr txBox="1"/>
          <p:nvPr/>
        </p:nvSpPr>
        <p:spPr>
          <a:xfrm>
            <a:off x="11183337" y="1885071"/>
            <a:ext cx="548640" cy="307777"/>
          </a:xfrm>
          <a:prstGeom prst="rect">
            <a:avLst/>
          </a:prstGeom>
          <a:noFill/>
        </p:spPr>
        <p:txBody>
          <a:bodyPr wrap="square" rtlCol="0">
            <a:spAutoFit/>
          </a:bodyPr>
          <a:lstStyle/>
          <a:p>
            <a:r>
              <a:rPr lang="fr-FR" sz="1400" b="1" dirty="0"/>
              <a:t>74</a:t>
            </a:r>
          </a:p>
        </p:txBody>
      </p:sp>
      <p:sp>
        <p:nvSpPr>
          <p:cNvPr id="10" name="ZoneTexte 9">
            <a:extLst>
              <a:ext uri="{FF2B5EF4-FFF2-40B4-BE49-F238E27FC236}">
                <a16:creationId xmlns:a16="http://schemas.microsoft.com/office/drawing/2014/main" id="{D5C9E808-1815-46CC-92A4-A5B47612A08A}"/>
              </a:ext>
            </a:extLst>
          </p:cNvPr>
          <p:cNvSpPr txBox="1"/>
          <p:nvPr/>
        </p:nvSpPr>
        <p:spPr>
          <a:xfrm>
            <a:off x="11183337" y="2229012"/>
            <a:ext cx="548640" cy="307777"/>
          </a:xfrm>
          <a:prstGeom prst="rect">
            <a:avLst/>
          </a:prstGeom>
          <a:noFill/>
        </p:spPr>
        <p:txBody>
          <a:bodyPr wrap="square" rtlCol="0">
            <a:spAutoFit/>
          </a:bodyPr>
          <a:lstStyle/>
          <a:p>
            <a:r>
              <a:rPr lang="fr-FR" sz="1400" b="1" dirty="0"/>
              <a:t>93</a:t>
            </a:r>
          </a:p>
        </p:txBody>
      </p:sp>
      <p:sp>
        <p:nvSpPr>
          <p:cNvPr id="11" name="ZoneTexte 10">
            <a:extLst>
              <a:ext uri="{FF2B5EF4-FFF2-40B4-BE49-F238E27FC236}">
                <a16:creationId xmlns:a16="http://schemas.microsoft.com/office/drawing/2014/main" id="{7F0CAB34-361C-4E9C-8E43-F751012958AF}"/>
              </a:ext>
            </a:extLst>
          </p:cNvPr>
          <p:cNvSpPr txBox="1"/>
          <p:nvPr/>
        </p:nvSpPr>
        <p:spPr>
          <a:xfrm>
            <a:off x="11141133" y="2873453"/>
            <a:ext cx="548640" cy="307777"/>
          </a:xfrm>
          <a:prstGeom prst="rect">
            <a:avLst/>
          </a:prstGeom>
          <a:noFill/>
        </p:spPr>
        <p:txBody>
          <a:bodyPr wrap="square" rtlCol="0">
            <a:spAutoFit/>
          </a:bodyPr>
          <a:lstStyle/>
          <a:p>
            <a:r>
              <a:rPr lang="fr-FR" sz="1400" b="1" dirty="0"/>
              <a:t>313</a:t>
            </a:r>
          </a:p>
        </p:txBody>
      </p:sp>
      <p:sp>
        <p:nvSpPr>
          <p:cNvPr id="12" name="Espace réservé du texte 2">
            <a:extLst>
              <a:ext uri="{FF2B5EF4-FFF2-40B4-BE49-F238E27FC236}">
                <a16:creationId xmlns:a16="http://schemas.microsoft.com/office/drawing/2014/main" id="{F233FA7D-E449-4D30-B8B7-F096F8F7FE69}"/>
              </a:ext>
            </a:extLst>
          </p:cNvPr>
          <p:cNvSpPr txBox="1">
            <a:spLocks/>
          </p:cNvSpPr>
          <p:nvPr/>
        </p:nvSpPr>
        <p:spPr>
          <a:xfrm>
            <a:off x="0" y="6359111"/>
            <a:ext cx="6322422"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4"/>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4"/>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1800" b="1" i="1" dirty="0">
                <a:solidFill>
                  <a:schemeClr val="tx1"/>
                </a:solidFill>
              </a:rPr>
              <a:t>* E2018 : Estimation des livraisons pour l’année 2018</a:t>
            </a:r>
            <a:endParaRPr lang="fr-FR" sz="1400" dirty="0">
              <a:solidFill>
                <a:schemeClr val="tx1"/>
              </a:solidFill>
            </a:endParaRPr>
          </a:p>
        </p:txBody>
      </p:sp>
      <p:sp>
        <p:nvSpPr>
          <p:cNvPr id="2" name="ZoneTexte 1">
            <a:extLst>
              <a:ext uri="{FF2B5EF4-FFF2-40B4-BE49-F238E27FC236}">
                <a16:creationId xmlns:a16="http://schemas.microsoft.com/office/drawing/2014/main" id="{1C10655A-807F-4FD8-BF4B-9DF29A605549}"/>
              </a:ext>
            </a:extLst>
          </p:cNvPr>
          <p:cNvSpPr txBox="1"/>
          <p:nvPr/>
        </p:nvSpPr>
        <p:spPr>
          <a:xfrm>
            <a:off x="6622871" y="1230417"/>
            <a:ext cx="1188719" cy="323165"/>
          </a:xfrm>
          <a:prstGeom prst="rect">
            <a:avLst/>
          </a:prstGeom>
          <a:noFill/>
        </p:spPr>
        <p:txBody>
          <a:bodyPr wrap="square" rtlCol="0">
            <a:spAutoFit/>
          </a:bodyPr>
          <a:lstStyle/>
          <a:p>
            <a:r>
              <a:rPr lang="fr-FR" sz="1500" b="1" dirty="0">
                <a:solidFill>
                  <a:schemeClr val="tx1">
                    <a:lumMod val="65000"/>
                    <a:lumOff val="35000"/>
                  </a:schemeClr>
                </a:solidFill>
                <a:latin typeface="Arial" panose="020B0604020202020204" pitchFamily="34" charset="0"/>
                <a:cs typeface="Arial" panose="020B0604020202020204" pitchFamily="34" charset="0"/>
              </a:rPr>
              <a:t>Europe :</a:t>
            </a:r>
          </a:p>
        </p:txBody>
      </p:sp>
    </p:spTree>
    <p:extLst>
      <p:ext uri="{BB962C8B-B14F-4D97-AF65-F5344CB8AC3E}">
        <p14:creationId xmlns:p14="http://schemas.microsoft.com/office/powerpoint/2010/main" val="663097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354017"/>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point assurance</a:t>
            </a:r>
          </a:p>
        </p:txBody>
      </p:sp>
      <p:sp>
        <p:nvSpPr>
          <p:cNvPr id="3" name="Sous-titre 2"/>
          <p:cNvSpPr txBox="1">
            <a:spLocks/>
          </p:cNvSpPr>
          <p:nvPr/>
        </p:nvSpPr>
        <p:spPr bwMode="auto">
          <a:xfrm>
            <a:off x="7500412" y="2420888"/>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Jean-Paul </a:t>
            </a:r>
            <a:r>
              <a:rPr lang="fr-FR" altLang="fr-FR" dirty="0" err="1">
                <a:solidFill>
                  <a:srgbClr val="0067B8"/>
                </a:solidFill>
                <a:latin typeface="Calibri"/>
              </a:rPr>
              <a:t>Chauffour</a:t>
            </a:r>
            <a:endParaRPr lang="fr-FR" altLang="fr-FR" dirty="0">
              <a:solidFill>
                <a:srgbClr val="0067B8"/>
              </a:solidFill>
              <a:latin typeface="Calibri"/>
            </a:endParaRPr>
          </a:p>
        </p:txBody>
      </p:sp>
      <p:pic>
        <p:nvPicPr>
          <p:cNvPr id="5" name="Image 4">
            <a:extLst>
              <a:ext uri="{FF2B5EF4-FFF2-40B4-BE49-F238E27FC236}">
                <a16:creationId xmlns:a16="http://schemas.microsoft.com/office/drawing/2014/main" id="{5E169ED5-CD8B-4173-A0CA-4ED8383C19E7}"/>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flipH="1">
            <a:off x="4149935" y="2296803"/>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2388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sz="3600" dirty="0"/>
              <a:t>Responsabilité Civile Circulation</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p:txBody>
          <a:bodyPr/>
          <a:lstStyle/>
          <a:p>
            <a:pPr marL="349250" lvl="1" indent="0">
              <a:buNone/>
            </a:pPr>
            <a:r>
              <a:rPr lang="fr-FR" b="1" u="sng" dirty="0"/>
              <a:t>Notion de véhicule (1/3)</a:t>
            </a:r>
          </a:p>
          <a:p>
            <a:pPr marL="349250" lvl="1" indent="0">
              <a:buNone/>
            </a:pPr>
            <a:r>
              <a:rPr lang="fr-FR" sz="1800" i="1" dirty="0"/>
              <a:t>Article L211-1 du code des assurances</a:t>
            </a:r>
          </a:p>
          <a:p>
            <a:pPr marL="349250" lvl="1" indent="0">
              <a:buNone/>
            </a:pPr>
            <a:endParaRPr lang="fr-FR" sz="1800" dirty="0">
              <a:solidFill>
                <a:schemeClr val="tx1"/>
              </a:solidFill>
            </a:endParaRPr>
          </a:p>
          <a:p>
            <a:pPr marL="349250" lvl="1" indent="0">
              <a:buNone/>
            </a:pPr>
            <a:r>
              <a:rPr lang="fr-FR" sz="1800" dirty="0">
                <a:solidFill>
                  <a:srgbClr val="FF6600"/>
                </a:solidFill>
              </a:rPr>
              <a:t>Principe</a:t>
            </a:r>
            <a:r>
              <a:rPr lang="fr-FR" sz="1800" dirty="0">
                <a:solidFill>
                  <a:schemeClr val="tx1"/>
                </a:solidFill>
              </a:rPr>
              <a:t> :</a:t>
            </a:r>
          </a:p>
          <a:p>
            <a:pPr lvl="1">
              <a:buFontTx/>
              <a:buChar char="-"/>
            </a:pPr>
            <a:r>
              <a:rPr lang="fr-FR" sz="1800" dirty="0">
                <a:solidFill>
                  <a:schemeClr val="tx1"/>
                </a:solidFill>
              </a:rPr>
              <a:t>Obligation </a:t>
            </a:r>
            <a:r>
              <a:rPr lang="fr-FR" sz="1800" dirty="0"/>
              <a:t>d’assurer un véhicule pour le faire circuler</a:t>
            </a:r>
          </a:p>
          <a:p>
            <a:pPr lvl="1">
              <a:buFontTx/>
              <a:buChar char="-"/>
            </a:pPr>
            <a:r>
              <a:rPr lang="fr-FR" sz="1800" dirty="0">
                <a:solidFill>
                  <a:schemeClr val="tx1"/>
                </a:solidFill>
              </a:rPr>
              <a:t>Définition de Véhicule Terrestre à Moteur (VTAM)</a:t>
            </a:r>
          </a:p>
          <a:p>
            <a:pPr marL="349250" lvl="1" indent="0">
              <a:buNone/>
            </a:pPr>
            <a:endParaRPr lang="fr-FR" sz="1800" dirty="0"/>
          </a:p>
          <a:p>
            <a:pPr marL="349250" lvl="1" indent="0">
              <a:buNone/>
            </a:pPr>
            <a:r>
              <a:rPr lang="fr-FR" sz="1800" dirty="0">
                <a:solidFill>
                  <a:srgbClr val="FF6600"/>
                </a:solidFill>
              </a:rPr>
              <a:t>Exception</a:t>
            </a:r>
            <a:r>
              <a:rPr lang="fr-FR" sz="1800" dirty="0"/>
              <a:t> pour les professionnels de la réparation, de la vente et du contrôle de l'automobile</a:t>
            </a:r>
          </a:p>
        </p:txBody>
      </p:sp>
    </p:spTree>
    <p:extLst>
      <p:ext uri="{BB962C8B-B14F-4D97-AF65-F5344CB8AC3E}">
        <p14:creationId xmlns:p14="http://schemas.microsoft.com/office/powerpoint/2010/main" val="734055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sz="3600" dirty="0"/>
              <a:t>Responsabilité Civile Circulation</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p:txBody>
          <a:bodyPr/>
          <a:lstStyle/>
          <a:p>
            <a:pPr marL="349250" lvl="1" indent="0">
              <a:buNone/>
            </a:pPr>
            <a:r>
              <a:rPr lang="fr-FR" b="1" u="sng" dirty="0"/>
              <a:t>Notion de véhicule (2/3)</a:t>
            </a:r>
          </a:p>
          <a:p>
            <a:pPr marL="349250" lvl="1" indent="0">
              <a:buNone/>
            </a:pPr>
            <a:r>
              <a:rPr lang="fr-FR" sz="1800" i="1" dirty="0"/>
              <a:t>Article L110-1 du code de la route</a:t>
            </a:r>
          </a:p>
          <a:p>
            <a:pPr marL="349250" lvl="1" indent="0">
              <a:buNone/>
            </a:pPr>
            <a:endParaRPr lang="fr-FR" sz="1800" dirty="0">
              <a:solidFill>
                <a:schemeClr val="tx1"/>
              </a:solidFill>
            </a:endParaRPr>
          </a:p>
          <a:p>
            <a:pPr marL="349250" lvl="1" indent="0">
              <a:buNone/>
            </a:pPr>
            <a:r>
              <a:rPr lang="fr-FR" sz="1800" dirty="0"/>
              <a:t>1° Le terme "</a:t>
            </a:r>
            <a:r>
              <a:rPr lang="fr-FR" sz="1800" dirty="0">
                <a:solidFill>
                  <a:srgbClr val="FF6600"/>
                </a:solidFill>
              </a:rPr>
              <a:t>véhicule à moteur</a:t>
            </a:r>
            <a:r>
              <a:rPr lang="fr-FR" sz="1800" dirty="0"/>
              <a:t>" désigne tout véhicule terrestre pourvu d'un moteur de propulsion, y compris les trolleybus, et circulant sur route par ses moyens propres, à l'exception des véhicules qui se déplacent sur rails ; </a:t>
            </a:r>
          </a:p>
          <a:p>
            <a:pPr marL="349250" lvl="1" indent="0">
              <a:buNone/>
            </a:pPr>
            <a:endParaRPr lang="fr-FR" sz="1800" dirty="0"/>
          </a:p>
          <a:p>
            <a:pPr marL="349250" lvl="1" indent="0">
              <a:buNone/>
            </a:pPr>
            <a:r>
              <a:rPr lang="fr-FR" sz="1800" dirty="0"/>
              <a:t>2° Le terme "</a:t>
            </a:r>
            <a:r>
              <a:rPr lang="fr-FR" sz="1800" dirty="0">
                <a:solidFill>
                  <a:srgbClr val="FF6600"/>
                </a:solidFill>
              </a:rPr>
              <a:t>remorque</a:t>
            </a:r>
            <a:r>
              <a:rPr lang="fr-FR" sz="1800" dirty="0"/>
              <a:t>" désigne tout véhicule destiné à être attelé à un autre véhicule</a:t>
            </a:r>
          </a:p>
        </p:txBody>
      </p:sp>
    </p:spTree>
    <p:extLst>
      <p:ext uri="{BB962C8B-B14F-4D97-AF65-F5344CB8AC3E}">
        <p14:creationId xmlns:p14="http://schemas.microsoft.com/office/powerpoint/2010/main" val="2169780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sz="3600" dirty="0"/>
              <a:t>Responsabilité Civile Circulation</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p:txBody>
          <a:bodyPr/>
          <a:lstStyle/>
          <a:p>
            <a:pPr marL="349250" lvl="1" indent="0">
              <a:buNone/>
            </a:pPr>
            <a:r>
              <a:rPr lang="fr-FR" b="1" u="sng" dirty="0"/>
              <a:t>Notion de véhicule (3/3)</a:t>
            </a:r>
          </a:p>
          <a:p>
            <a:pPr marL="349250" lvl="1" indent="0">
              <a:buNone/>
            </a:pPr>
            <a:r>
              <a:rPr lang="fr-FR" sz="1800" i="1" dirty="0"/>
              <a:t>Article L110-1 du code de la route</a:t>
            </a:r>
          </a:p>
          <a:p>
            <a:pPr marL="349250" lvl="1" indent="0">
              <a:buNone/>
            </a:pPr>
            <a:endParaRPr lang="fr-FR" sz="1800" dirty="0">
              <a:solidFill>
                <a:schemeClr val="tx1"/>
              </a:solidFill>
            </a:endParaRPr>
          </a:p>
          <a:p>
            <a:pPr marL="349250" lvl="1" indent="0">
              <a:buNone/>
            </a:pPr>
            <a:r>
              <a:rPr lang="fr-FR" sz="1800" i="1" dirty="0">
                <a:solidFill>
                  <a:srgbClr val="FF6600"/>
                </a:solidFill>
              </a:rPr>
              <a:t>Exemple</a:t>
            </a:r>
            <a:r>
              <a:rPr lang="fr-FR" sz="1800" dirty="0"/>
              <a:t> </a:t>
            </a:r>
          </a:p>
          <a:p>
            <a:pPr marL="349250" lvl="1" indent="0">
              <a:buNone/>
            </a:pPr>
            <a:endParaRPr lang="fr-FR" sz="1800" dirty="0"/>
          </a:p>
          <a:p>
            <a:pPr marL="349250" lvl="1" indent="0">
              <a:buNone/>
            </a:pPr>
            <a:endParaRPr lang="fr-FR" sz="1800" dirty="0"/>
          </a:p>
        </p:txBody>
      </p:sp>
      <p:sp>
        <p:nvSpPr>
          <p:cNvPr id="4" name="Rectangle 3"/>
          <p:cNvSpPr/>
          <p:nvPr/>
        </p:nvSpPr>
        <p:spPr>
          <a:xfrm>
            <a:off x="1851236" y="5216799"/>
            <a:ext cx="3697210" cy="646331"/>
          </a:xfrm>
          <a:prstGeom prst="rect">
            <a:avLst/>
          </a:prstGeom>
        </p:spPr>
        <p:txBody>
          <a:bodyPr wrap="square">
            <a:spAutoFit/>
          </a:bodyPr>
          <a:lstStyle/>
          <a:p>
            <a:pPr algn="ctr"/>
            <a:r>
              <a:rPr lang="fr-FR" i="1" dirty="0">
                <a:latin typeface="Arial" panose="020B0604020202020204" pitchFamily="34" charset="0"/>
                <a:ea typeface="Calibri" panose="020F0502020204030204" pitchFamily="34" charset="0"/>
              </a:rPr>
              <a:t>Un transpalette automoteur à conducteur à pied</a:t>
            </a:r>
            <a:endParaRPr lang="fr-FR" i="1" dirty="0"/>
          </a:p>
        </p:txBody>
      </p:sp>
      <p:sp>
        <p:nvSpPr>
          <p:cNvPr id="5" name="Rectangle 4"/>
          <p:cNvSpPr/>
          <p:nvPr/>
        </p:nvSpPr>
        <p:spPr>
          <a:xfrm>
            <a:off x="6648438" y="5216799"/>
            <a:ext cx="3697210" cy="646331"/>
          </a:xfrm>
          <a:prstGeom prst="rect">
            <a:avLst/>
          </a:prstGeom>
        </p:spPr>
        <p:txBody>
          <a:bodyPr wrap="square">
            <a:spAutoFit/>
          </a:bodyPr>
          <a:lstStyle/>
          <a:p>
            <a:pPr algn="ctr"/>
            <a:r>
              <a:rPr lang="fr-FR" i="1" dirty="0">
                <a:latin typeface="Arial" panose="020B0604020202020204" pitchFamily="34" charset="0"/>
                <a:ea typeface="Calibri" panose="020F0502020204030204" pitchFamily="34" charset="0"/>
              </a:rPr>
              <a:t>Un transpalette automoteur </a:t>
            </a:r>
            <a:r>
              <a:rPr lang="fr-FR" i="1" u="sng" dirty="0">
                <a:latin typeface="Arial" panose="020B0604020202020204" pitchFamily="34" charset="0"/>
                <a:ea typeface="Calibri" panose="020F0502020204030204" pitchFamily="34" charset="0"/>
              </a:rPr>
              <a:t>et</a:t>
            </a:r>
            <a:r>
              <a:rPr lang="fr-FR" i="1" dirty="0">
                <a:latin typeface="Arial" panose="020B0604020202020204" pitchFamily="34" charset="0"/>
                <a:ea typeface="Calibri" panose="020F0502020204030204" pitchFamily="34" charset="0"/>
              </a:rPr>
              <a:t> autoporté </a:t>
            </a:r>
            <a:endParaRPr lang="fr-FR" i="1" dirty="0"/>
          </a:p>
        </p:txBody>
      </p:sp>
      <p:pic>
        <p:nvPicPr>
          <p:cNvPr id="6" name="Image 5"/>
          <p:cNvPicPr>
            <a:picLocks noChangeAspect="1"/>
          </p:cNvPicPr>
          <p:nvPr/>
        </p:nvPicPr>
        <p:blipFill>
          <a:blip r:embed="rId2"/>
          <a:stretch>
            <a:fillRect/>
          </a:stretch>
        </p:blipFill>
        <p:spPr>
          <a:xfrm>
            <a:off x="1765649" y="3478307"/>
            <a:ext cx="3867147" cy="1568822"/>
          </a:xfrm>
          <a:prstGeom prst="rect">
            <a:avLst/>
          </a:prstGeom>
        </p:spPr>
      </p:pic>
      <p:pic>
        <p:nvPicPr>
          <p:cNvPr id="7" name="Image 6"/>
          <p:cNvPicPr>
            <a:picLocks noChangeAspect="1"/>
          </p:cNvPicPr>
          <p:nvPr/>
        </p:nvPicPr>
        <p:blipFill>
          <a:blip r:embed="rId3"/>
          <a:stretch>
            <a:fillRect/>
          </a:stretch>
        </p:blipFill>
        <p:spPr>
          <a:xfrm>
            <a:off x="6555091" y="3478307"/>
            <a:ext cx="3782797" cy="1619006"/>
          </a:xfrm>
          <a:prstGeom prst="rect">
            <a:avLst/>
          </a:prstGeom>
        </p:spPr>
      </p:pic>
    </p:spTree>
    <p:extLst>
      <p:ext uri="{BB962C8B-B14F-4D97-AF65-F5344CB8AC3E}">
        <p14:creationId xmlns:p14="http://schemas.microsoft.com/office/powerpoint/2010/main" val="404132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sz="3600" dirty="0"/>
              <a:t>Responsabilité Civile Circulation</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a:xfrm>
            <a:off x="1097280" y="1672045"/>
            <a:ext cx="10162903" cy="3948826"/>
          </a:xfrm>
        </p:spPr>
        <p:txBody>
          <a:bodyPr/>
          <a:lstStyle/>
          <a:p>
            <a:pPr marL="349250" lvl="1" indent="0">
              <a:buNone/>
            </a:pPr>
            <a:r>
              <a:rPr lang="fr-FR" b="1" u="sng" dirty="0"/>
              <a:t>Chariots (1/2)</a:t>
            </a:r>
          </a:p>
          <a:p>
            <a:pPr marL="349250" lvl="1" indent="0">
              <a:buNone/>
            </a:pPr>
            <a:r>
              <a:rPr lang="fr-FR" sz="1800" i="1" dirty="0"/>
              <a:t>Assurance lors de circulation sur la route avec un chariot</a:t>
            </a:r>
          </a:p>
          <a:p>
            <a:pPr marL="349250" lvl="1" indent="0">
              <a:buNone/>
            </a:pPr>
            <a:endParaRPr lang="fr-FR" sz="1800" i="1" dirty="0">
              <a:solidFill>
                <a:schemeClr val="tx1"/>
              </a:solidFill>
            </a:endParaRPr>
          </a:p>
          <a:p>
            <a:pPr marL="349250" lvl="1" indent="0">
              <a:buNone/>
            </a:pPr>
            <a:r>
              <a:rPr lang="fr-FR" sz="1800" dirty="0"/>
              <a:t>L’assurance responsabilité civile circulation est </a:t>
            </a:r>
            <a:r>
              <a:rPr lang="fr-FR" sz="1800" dirty="0">
                <a:solidFill>
                  <a:srgbClr val="FF6600"/>
                </a:solidFill>
              </a:rPr>
              <a:t>légalement obligatoire </a:t>
            </a:r>
            <a:r>
              <a:rPr lang="fr-FR" sz="1800" dirty="0"/>
              <a:t>(cf Article L211-1 du code des assurances)</a:t>
            </a:r>
          </a:p>
          <a:p>
            <a:pPr marL="349250" lvl="1" indent="0">
              <a:buNone/>
            </a:pPr>
            <a:endParaRPr lang="fr-FR" sz="1800" dirty="0"/>
          </a:p>
          <a:p>
            <a:pPr marL="349250" lvl="1" indent="0">
              <a:buNone/>
            </a:pPr>
            <a:r>
              <a:rPr lang="fr-FR" sz="1800" dirty="0"/>
              <a:t>A cas de sinistre, il est conseillé de faire un constat amiable</a:t>
            </a:r>
          </a:p>
          <a:p>
            <a:pPr marL="349250" lvl="1" indent="0">
              <a:buNone/>
            </a:pPr>
            <a:endParaRPr lang="fr-FR" sz="1800" dirty="0"/>
          </a:p>
          <a:p>
            <a:pPr marL="349250" lvl="1" indent="0">
              <a:buNone/>
            </a:pPr>
            <a:r>
              <a:rPr lang="fr-FR" sz="1800" dirty="0"/>
              <a:t>En fonction de votre niveau de responsabilité, les dommages à l’engin seront indemnisés par votre assureur (Convention IRSA)</a:t>
            </a:r>
          </a:p>
          <a:p>
            <a:pPr marL="349250" lvl="1" indent="0">
              <a:buNone/>
            </a:pPr>
            <a:endParaRPr lang="fr-FR" sz="1800" dirty="0">
              <a:solidFill>
                <a:schemeClr val="tx1"/>
              </a:solidFill>
            </a:endParaRPr>
          </a:p>
          <a:p>
            <a:pPr marL="349250" lvl="1" indent="0">
              <a:buNone/>
            </a:pPr>
            <a:endParaRPr lang="fr-FR" sz="1800" dirty="0"/>
          </a:p>
          <a:p>
            <a:pPr marL="349250" lvl="1" indent="0">
              <a:buNone/>
            </a:pPr>
            <a:endParaRPr lang="fr-FR" sz="1800" dirty="0"/>
          </a:p>
        </p:txBody>
      </p:sp>
    </p:spTree>
    <p:extLst>
      <p:ext uri="{BB962C8B-B14F-4D97-AF65-F5344CB8AC3E}">
        <p14:creationId xmlns:p14="http://schemas.microsoft.com/office/powerpoint/2010/main" val="1376664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3EF6-A799-4B7D-AB24-A769C917BE38}"/>
              </a:ext>
            </a:extLst>
          </p:cNvPr>
          <p:cNvSpPr>
            <a:spLocks noGrp="1"/>
          </p:cNvSpPr>
          <p:nvPr>
            <p:ph type="title"/>
          </p:nvPr>
        </p:nvSpPr>
        <p:spPr/>
        <p:txBody>
          <a:bodyPr/>
          <a:lstStyle/>
          <a:p>
            <a:r>
              <a:rPr lang="fr-FR" sz="3600" dirty="0"/>
              <a:t>Responsabilité Civile Circulation</a:t>
            </a:r>
          </a:p>
        </p:txBody>
      </p:sp>
      <p:sp>
        <p:nvSpPr>
          <p:cNvPr id="3" name="Espace réservé du texte 2">
            <a:extLst>
              <a:ext uri="{FF2B5EF4-FFF2-40B4-BE49-F238E27FC236}">
                <a16:creationId xmlns:a16="http://schemas.microsoft.com/office/drawing/2014/main" id="{C585E896-5789-4371-82CD-75391BF80518}"/>
              </a:ext>
            </a:extLst>
          </p:cNvPr>
          <p:cNvSpPr>
            <a:spLocks noGrp="1"/>
          </p:cNvSpPr>
          <p:nvPr>
            <p:ph type="body" sz="quarter" idx="10"/>
          </p:nvPr>
        </p:nvSpPr>
        <p:spPr>
          <a:xfrm>
            <a:off x="1097280" y="1672045"/>
            <a:ext cx="10162903" cy="3948826"/>
          </a:xfrm>
        </p:spPr>
        <p:txBody>
          <a:bodyPr/>
          <a:lstStyle/>
          <a:p>
            <a:pPr marL="349250" lvl="1" indent="0">
              <a:buNone/>
            </a:pPr>
            <a:r>
              <a:rPr lang="fr-FR" b="1" u="sng" dirty="0"/>
              <a:t>Chariots (2/2)</a:t>
            </a:r>
          </a:p>
          <a:p>
            <a:pPr marL="349250" lvl="1" indent="0">
              <a:buNone/>
            </a:pPr>
            <a:r>
              <a:rPr lang="fr-FR" sz="1800" i="1" dirty="0"/>
              <a:t>Assurances nécessaires en cas d’utilisation du matériel : </a:t>
            </a:r>
          </a:p>
          <a:p>
            <a:pPr marL="349250" lvl="1" indent="0">
              <a:buNone/>
            </a:pPr>
            <a:endParaRPr lang="fr-FR" sz="1800" i="1" dirty="0"/>
          </a:p>
          <a:p>
            <a:pPr lvl="1"/>
            <a:r>
              <a:rPr lang="fr-FR" sz="2000" dirty="0"/>
              <a:t> </a:t>
            </a:r>
            <a:r>
              <a:rPr lang="fr-FR" sz="1800" dirty="0"/>
              <a:t>Dans ses locaux (le cas basique)</a:t>
            </a:r>
          </a:p>
          <a:p>
            <a:pPr marL="349250" lvl="1" indent="0">
              <a:buNone/>
            </a:pPr>
            <a:endParaRPr lang="fr-FR" sz="1800" dirty="0"/>
          </a:p>
          <a:p>
            <a:pPr lvl="1"/>
            <a:r>
              <a:rPr lang="fr-FR" sz="1800" dirty="0"/>
              <a:t>  Par un prestataire dans mes locaux</a:t>
            </a:r>
          </a:p>
          <a:p>
            <a:pPr marL="349250" lvl="1" indent="0">
              <a:buNone/>
            </a:pPr>
            <a:endParaRPr lang="fr-FR" sz="1800" dirty="0"/>
          </a:p>
          <a:p>
            <a:pPr lvl="1"/>
            <a:r>
              <a:rPr lang="fr-FR" sz="1800" dirty="0"/>
              <a:t>  A l’extérieur de l’entreprise</a:t>
            </a:r>
          </a:p>
          <a:p>
            <a:pPr lvl="1"/>
            <a:endParaRPr lang="fr-FR" sz="1800" dirty="0"/>
          </a:p>
          <a:p>
            <a:pPr marL="349250" lvl="1" indent="0">
              <a:buNone/>
            </a:pPr>
            <a:endParaRPr lang="fr-FR" sz="1800" dirty="0"/>
          </a:p>
        </p:txBody>
      </p:sp>
    </p:spTree>
    <p:extLst>
      <p:ext uri="{BB962C8B-B14F-4D97-AF65-F5344CB8AC3E}">
        <p14:creationId xmlns:p14="http://schemas.microsoft.com/office/powerpoint/2010/main" val="8939903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9270A7-C4E1-D243-A2AA-902BE8E25524}"/>
              </a:ext>
            </a:extLst>
          </p:cNvPr>
          <p:cNvSpPr>
            <a:spLocks noGrp="1"/>
          </p:cNvSpPr>
          <p:nvPr>
            <p:ph type="title"/>
          </p:nvPr>
        </p:nvSpPr>
        <p:spPr/>
        <p:txBody>
          <a:bodyPr/>
          <a:lstStyle/>
          <a:p>
            <a:r>
              <a:rPr lang="fr-FR" dirty="0"/>
              <a:t>Pour circuler sur la route</a:t>
            </a:r>
          </a:p>
        </p:txBody>
      </p:sp>
      <p:pic>
        <p:nvPicPr>
          <p:cNvPr id="5" name="Image 4">
            <a:extLst>
              <a:ext uri="{FF2B5EF4-FFF2-40B4-BE49-F238E27FC236}">
                <a16:creationId xmlns:a16="http://schemas.microsoft.com/office/drawing/2014/main" id="{C4C159E5-C95B-1742-A174-D53324557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047" y="1103085"/>
            <a:ext cx="7994468" cy="5007429"/>
          </a:xfrm>
          <a:prstGeom prst="rect">
            <a:avLst/>
          </a:prstGeom>
        </p:spPr>
      </p:pic>
      <p:sp>
        <p:nvSpPr>
          <p:cNvPr id="6" name="ZoneTexte 5">
            <a:extLst>
              <a:ext uri="{FF2B5EF4-FFF2-40B4-BE49-F238E27FC236}">
                <a16:creationId xmlns:a16="http://schemas.microsoft.com/office/drawing/2014/main" id="{0F58A024-EE32-B740-A472-BA186ACDE785}"/>
              </a:ext>
            </a:extLst>
          </p:cNvPr>
          <p:cNvSpPr txBox="1"/>
          <p:nvPr/>
        </p:nvSpPr>
        <p:spPr>
          <a:xfrm>
            <a:off x="4760686" y="6110514"/>
            <a:ext cx="1604927" cy="369332"/>
          </a:xfrm>
          <a:prstGeom prst="rect">
            <a:avLst/>
          </a:prstGeom>
          <a:noFill/>
        </p:spPr>
        <p:txBody>
          <a:bodyPr wrap="none" rtlCol="0">
            <a:spAutoFit/>
          </a:bodyPr>
          <a:lstStyle/>
          <a:p>
            <a:r>
              <a:rPr lang="fr-FR" dirty="0">
                <a:hlinkClick r:id="rId3"/>
              </a:rPr>
              <a:t>INRS ED 812</a:t>
            </a:r>
            <a:endParaRPr lang="fr-FR" dirty="0"/>
          </a:p>
        </p:txBody>
      </p:sp>
    </p:spTree>
    <p:extLst>
      <p:ext uri="{BB962C8B-B14F-4D97-AF65-F5344CB8AC3E}">
        <p14:creationId xmlns:p14="http://schemas.microsoft.com/office/powerpoint/2010/main" val="357566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8"/>
          <p:cNvSpPr txBox="1">
            <a:spLocks noChangeArrowheads="1"/>
          </p:cNvSpPr>
          <p:nvPr/>
        </p:nvSpPr>
        <p:spPr bwMode="auto">
          <a:xfrm>
            <a:off x="4751389" y="34925"/>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7" name="Espace réservé du numéro de diapositive 6"/>
          <p:cNvSpPr txBox="1">
            <a:spLocks/>
          </p:cNvSpPr>
          <p:nvPr/>
        </p:nvSpPr>
        <p:spPr>
          <a:xfrm>
            <a:off x="1573214" y="6453189"/>
            <a:ext cx="490537" cy="365125"/>
          </a:xfrm>
          <a:prstGeom prst="rect">
            <a:avLst/>
          </a:prstGeom>
        </p:spPr>
        <p:txBody>
          <a:bodyPr vert="horz" lIns="91440" tIns="45720" rIns="91440" bIns="45720" rtlCol="0" anchor="ctr"/>
          <a:lstStyle>
            <a:defPPr>
              <a:defRPr lang="fr-FR"/>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 name="Groupe 1">
            <a:extLst>
              <a:ext uri="{FF2B5EF4-FFF2-40B4-BE49-F238E27FC236}">
                <a16:creationId xmlns:a16="http://schemas.microsoft.com/office/drawing/2014/main" id="{74F31556-B2DA-4F5F-ABBF-28CC23C41BFE}"/>
              </a:ext>
            </a:extLst>
          </p:cNvPr>
          <p:cNvGrpSpPr/>
          <p:nvPr/>
        </p:nvGrpSpPr>
        <p:grpSpPr>
          <a:xfrm>
            <a:off x="1573214" y="590208"/>
            <a:ext cx="8843266" cy="5832500"/>
            <a:chOff x="1573214" y="590208"/>
            <a:chExt cx="8843266" cy="583250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49" t="22024" r="21021" b="9289"/>
            <a:stretch/>
          </p:blipFill>
          <p:spPr bwMode="auto">
            <a:xfrm>
              <a:off x="1573214" y="590208"/>
              <a:ext cx="8843266" cy="583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BC51775E-4670-4E30-8926-5EF8DA97D7D9}"/>
                </a:ext>
              </a:extLst>
            </p:cNvPr>
            <p:cNvSpPr/>
            <p:nvPr/>
          </p:nvSpPr>
          <p:spPr>
            <a:xfrm>
              <a:off x="2078991" y="4013692"/>
              <a:ext cx="7308849" cy="1200329"/>
            </a:xfrm>
            <a:prstGeom prst="rect">
              <a:avLst/>
            </a:prstGeom>
            <a:solidFill>
              <a:schemeClr val="bg1"/>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65000"/>
                    </a:prstClr>
                  </a:solidFill>
                  <a:effectLst/>
                  <a:uLnTx/>
                  <a:uFillTx/>
                  <a:latin typeface="Calibri"/>
                  <a:ea typeface="+mn-ea"/>
                  <a:cs typeface="Arial" charset="0"/>
                </a:rPr>
                <a:t>Déclaration CE de conformité</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65000"/>
                    </a:prstClr>
                  </a:solidFill>
                  <a:effectLst/>
                  <a:uLnTx/>
                  <a:uFillTx/>
                  <a:latin typeface="Calibri"/>
                  <a:ea typeface="+mn-ea"/>
                  <a:cs typeface="Arial" charset="0"/>
                </a:rPr>
                <a:t>Dossier de maintenance et de modification (si pertinent)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65000"/>
                    </a:prstClr>
                  </a:solidFill>
                  <a:effectLst/>
                  <a:uLnTx/>
                  <a:uFillTx/>
                  <a:latin typeface="Calibri"/>
                  <a:ea typeface="+mn-ea"/>
                  <a:cs typeface="Arial" charset="0"/>
                </a:rPr>
                <a:t>Historique des VGP réglementaire, au minimum les 2 derniers rapports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spTree>
    <p:extLst>
      <p:ext uri="{BB962C8B-B14F-4D97-AF65-F5344CB8AC3E}">
        <p14:creationId xmlns:p14="http://schemas.microsoft.com/office/powerpoint/2010/main" val="27193779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3B9EEE-F3EE-E94A-BECF-EFAD262CB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5623" cy="6858000"/>
          </a:xfrm>
          <a:prstGeom prst="rect">
            <a:avLst/>
          </a:prstGeom>
        </p:spPr>
      </p:pic>
      <p:sp>
        <p:nvSpPr>
          <p:cNvPr id="4" name="ZoneTexte 3">
            <a:extLst>
              <a:ext uri="{FF2B5EF4-FFF2-40B4-BE49-F238E27FC236}">
                <a16:creationId xmlns:a16="http://schemas.microsoft.com/office/drawing/2014/main" id="{80D93BFC-EAE8-4D5C-94C8-2032006C5A24}"/>
              </a:ext>
            </a:extLst>
          </p:cNvPr>
          <p:cNvSpPr txBox="1"/>
          <p:nvPr/>
        </p:nvSpPr>
        <p:spPr>
          <a:xfrm>
            <a:off x="2011676" y="184666"/>
            <a:ext cx="6648994" cy="369332"/>
          </a:xfrm>
          <a:prstGeom prst="rect">
            <a:avLst/>
          </a:prstGeom>
          <a:solidFill>
            <a:schemeClr val="bg1"/>
          </a:solidFill>
        </p:spPr>
        <p:txBody>
          <a:bodyPr wrap="square" rtlCol="0">
            <a:spAutoFit/>
          </a:bodyPr>
          <a:lstStyle/>
          <a:p>
            <a:r>
              <a:rPr lang="fr-FR" b="1" dirty="0"/>
              <a:t>Tableau : Règles de construction (1/4)</a:t>
            </a:r>
          </a:p>
        </p:txBody>
      </p:sp>
    </p:spTree>
    <p:extLst>
      <p:ext uri="{BB962C8B-B14F-4D97-AF65-F5344CB8AC3E}">
        <p14:creationId xmlns:p14="http://schemas.microsoft.com/office/powerpoint/2010/main" val="2513061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DF0E6A1-3DEA-4862-90C3-5F6CE78F15B3}"/>
              </a:ext>
            </a:extLst>
          </p:cNvPr>
          <p:cNvSpPr txBox="1"/>
          <p:nvPr/>
        </p:nvSpPr>
        <p:spPr>
          <a:xfrm>
            <a:off x="2011676" y="184666"/>
            <a:ext cx="6648994" cy="369332"/>
          </a:xfrm>
          <a:prstGeom prst="rect">
            <a:avLst/>
          </a:prstGeom>
          <a:solidFill>
            <a:schemeClr val="bg1"/>
          </a:solidFill>
        </p:spPr>
        <p:txBody>
          <a:bodyPr wrap="square" rtlCol="0">
            <a:spAutoFit/>
          </a:bodyPr>
          <a:lstStyle/>
          <a:p>
            <a:r>
              <a:rPr lang="fr-FR" b="1" dirty="0"/>
              <a:t>Tableau : Règles de construction (2/4)</a:t>
            </a:r>
          </a:p>
        </p:txBody>
      </p:sp>
      <p:pic>
        <p:nvPicPr>
          <p:cNvPr id="7" name="Image 6">
            <a:extLst>
              <a:ext uri="{FF2B5EF4-FFF2-40B4-BE49-F238E27FC236}">
                <a16:creationId xmlns:a16="http://schemas.microsoft.com/office/drawing/2014/main" id="{B1137B2C-D066-4CB1-BE4A-8E2C7B4E2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 y="1306283"/>
            <a:ext cx="8869681" cy="3999884"/>
          </a:xfrm>
          <a:prstGeom prst="rect">
            <a:avLst/>
          </a:prstGeom>
        </p:spPr>
      </p:pic>
      <p:pic>
        <p:nvPicPr>
          <p:cNvPr id="8" name="Image 7">
            <a:extLst>
              <a:ext uri="{FF2B5EF4-FFF2-40B4-BE49-F238E27FC236}">
                <a16:creationId xmlns:a16="http://schemas.microsoft.com/office/drawing/2014/main" id="{1B3E3C1A-8E5D-4E5A-BDFB-A1DAADDA41AF}"/>
              </a:ext>
            </a:extLst>
          </p:cNvPr>
          <p:cNvPicPr>
            <a:picLocks noChangeAspect="1"/>
          </p:cNvPicPr>
          <p:nvPr/>
        </p:nvPicPr>
        <p:blipFill rotWithShape="1">
          <a:blip r:embed="rId3">
            <a:extLst>
              <a:ext uri="{28A0092B-C50C-407E-A947-70E740481C1C}">
                <a14:useLocalDpi xmlns:a14="http://schemas.microsoft.com/office/drawing/2010/main" val="0"/>
              </a:ext>
            </a:extLst>
          </a:blip>
          <a:srcRect t="8078" b="79429"/>
          <a:stretch/>
        </p:blipFill>
        <p:spPr>
          <a:xfrm>
            <a:off x="0" y="553998"/>
            <a:ext cx="9065623" cy="856791"/>
          </a:xfrm>
          <a:prstGeom prst="rect">
            <a:avLst/>
          </a:prstGeom>
        </p:spPr>
      </p:pic>
    </p:spTree>
    <p:extLst>
      <p:ext uri="{BB962C8B-B14F-4D97-AF65-F5344CB8AC3E}">
        <p14:creationId xmlns:p14="http://schemas.microsoft.com/office/powerpoint/2010/main" val="713537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B2E428-DEA6-1549-AD4C-636A721CE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212"/>
            <a:ext cx="9039497" cy="6182801"/>
          </a:xfrm>
          <a:prstGeom prst="rect">
            <a:avLst/>
          </a:prstGeom>
        </p:spPr>
      </p:pic>
      <p:sp>
        <p:nvSpPr>
          <p:cNvPr id="6" name="ZoneTexte 5">
            <a:extLst>
              <a:ext uri="{FF2B5EF4-FFF2-40B4-BE49-F238E27FC236}">
                <a16:creationId xmlns:a16="http://schemas.microsoft.com/office/drawing/2014/main" id="{5102FCF8-4FF9-440E-A1A0-50043027022B}"/>
              </a:ext>
            </a:extLst>
          </p:cNvPr>
          <p:cNvSpPr txBox="1"/>
          <p:nvPr/>
        </p:nvSpPr>
        <p:spPr>
          <a:xfrm>
            <a:off x="2011676" y="184666"/>
            <a:ext cx="6648994" cy="369332"/>
          </a:xfrm>
          <a:prstGeom prst="rect">
            <a:avLst/>
          </a:prstGeom>
          <a:solidFill>
            <a:schemeClr val="bg1"/>
          </a:solidFill>
        </p:spPr>
        <p:txBody>
          <a:bodyPr wrap="square" rtlCol="0">
            <a:spAutoFit/>
          </a:bodyPr>
          <a:lstStyle/>
          <a:p>
            <a:r>
              <a:rPr lang="fr-FR" b="1" dirty="0"/>
              <a:t>Tableau : Règles de construction (3/4)</a:t>
            </a:r>
          </a:p>
        </p:txBody>
      </p:sp>
    </p:spTree>
    <p:extLst>
      <p:ext uri="{BB962C8B-B14F-4D97-AF65-F5344CB8AC3E}">
        <p14:creationId xmlns:p14="http://schemas.microsoft.com/office/powerpoint/2010/main" val="978378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D1DFFC5-4B6C-411D-8167-DA09621C74DB}"/>
              </a:ext>
            </a:extLst>
          </p:cNvPr>
          <p:cNvSpPr txBox="1"/>
          <p:nvPr/>
        </p:nvSpPr>
        <p:spPr>
          <a:xfrm>
            <a:off x="2011676" y="184666"/>
            <a:ext cx="6648994" cy="369332"/>
          </a:xfrm>
          <a:prstGeom prst="rect">
            <a:avLst/>
          </a:prstGeom>
          <a:solidFill>
            <a:schemeClr val="bg1"/>
          </a:solidFill>
        </p:spPr>
        <p:txBody>
          <a:bodyPr wrap="square" rtlCol="0">
            <a:spAutoFit/>
          </a:bodyPr>
          <a:lstStyle/>
          <a:p>
            <a:r>
              <a:rPr lang="fr-FR" b="1" dirty="0"/>
              <a:t>Tableau : Règles de construction (4/4)</a:t>
            </a:r>
          </a:p>
        </p:txBody>
      </p:sp>
      <p:pic>
        <p:nvPicPr>
          <p:cNvPr id="8" name="Image 7">
            <a:extLst>
              <a:ext uri="{FF2B5EF4-FFF2-40B4-BE49-F238E27FC236}">
                <a16:creationId xmlns:a16="http://schemas.microsoft.com/office/drawing/2014/main" id="{CB617E34-79A2-40B7-B762-83C63F708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16" y="1498058"/>
            <a:ext cx="9161602" cy="4798234"/>
          </a:xfrm>
          <a:prstGeom prst="rect">
            <a:avLst/>
          </a:prstGeom>
        </p:spPr>
      </p:pic>
      <p:pic>
        <p:nvPicPr>
          <p:cNvPr id="9" name="Image 8">
            <a:extLst>
              <a:ext uri="{FF2B5EF4-FFF2-40B4-BE49-F238E27FC236}">
                <a16:creationId xmlns:a16="http://schemas.microsoft.com/office/drawing/2014/main" id="{3CE4AD4A-0353-4260-97EB-48D7F032AC89}"/>
              </a:ext>
            </a:extLst>
          </p:cNvPr>
          <p:cNvPicPr>
            <a:picLocks noChangeAspect="1"/>
          </p:cNvPicPr>
          <p:nvPr/>
        </p:nvPicPr>
        <p:blipFill rotWithShape="1">
          <a:blip r:embed="rId3">
            <a:extLst>
              <a:ext uri="{28A0092B-C50C-407E-A947-70E740481C1C}">
                <a14:useLocalDpi xmlns:a14="http://schemas.microsoft.com/office/drawing/2010/main" val="0"/>
              </a:ext>
            </a:extLst>
          </a:blip>
          <a:srcRect b="84210"/>
          <a:stretch/>
        </p:blipFill>
        <p:spPr>
          <a:xfrm>
            <a:off x="0" y="561709"/>
            <a:ext cx="9039497" cy="979710"/>
          </a:xfrm>
          <a:prstGeom prst="rect">
            <a:avLst/>
          </a:prstGeom>
        </p:spPr>
      </p:pic>
    </p:spTree>
    <p:extLst>
      <p:ext uri="{BB962C8B-B14F-4D97-AF65-F5344CB8AC3E}">
        <p14:creationId xmlns:p14="http://schemas.microsoft.com/office/powerpoint/2010/main" val="3804825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12B9436-F207-5945-882B-82AF7BA041FE}"/>
              </a:ext>
            </a:extLst>
          </p:cNvPr>
          <p:cNvSpPr>
            <a:spLocks noGrp="1"/>
          </p:cNvSpPr>
          <p:nvPr>
            <p:ph type="body" sz="quarter" idx="10"/>
          </p:nvPr>
        </p:nvSpPr>
        <p:spPr>
          <a:xfrm>
            <a:off x="9005043" y="2162628"/>
            <a:ext cx="2763140" cy="2590800"/>
          </a:xfrm>
        </p:spPr>
        <p:txBody>
          <a:bodyPr/>
          <a:lstStyle/>
          <a:p>
            <a:r>
              <a:rPr lang="fr-FR" dirty="0">
                <a:solidFill>
                  <a:schemeClr val="tx1"/>
                </a:solidFill>
              </a:rPr>
              <a:t>Chariot porteur à plateforme fixe ou à benne dont la vitesse est comprise entre 10km/h et 25 km/h</a:t>
            </a:r>
          </a:p>
          <a:p>
            <a:endParaRPr lang="fr-FR" dirty="0"/>
          </a:p>
        </p:txBody>
      </p:sp>
      <p:pic>
        <p:nvPicPr>
          <p:cNvPr id="5" name="Image 4">
            <a:extLst>
              <a:ext uri="{FF2B5EF4-FFF2-40B4-BE49-F238E27FC236}">
                <a16:creationId xmlns:a16="http://schemas.microsoft.com/office/drawing/2014/main" id="{89A7CB4D-828F-EA44-8C22-7649023C7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39051" cy="6858000"/>
          </a:xfrm>
          <a:prstGeom prst="rect">
            <a:avLst/>
          </a:prstGeom>
        </p:spPr>
      </p:pic>
    </p:spTree>
    <p:extLst>
      <p:ext uri="{BB962C8B-B14F-4D97-AF65-F5344CB8AC3E}">
        <p14:creationId xmlns:p14="http://schemas.microsoft.com/office/powerpoint/2010/main" val="3840156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4A0B85D-1D6E-FC46-B0D1-7A6058649855}"/>
              </a:ext>
            </a:extLst>
          </p:cNvPr>
          <p:cNvSpPr>
            <a:spLocks noGrp="1"/>
          </p:cNvSpPr>
          <p:nvPr>
            <p:ph type="body" sz="quarter" idx="10"/>
          </p:nvPr>
        </p:nvSpPr>
        <p:spPr>
          <a:xfrm>
            <a:off x="232230" y="1672045"/>
            <a:ext cx="2315027" cy="3226526"/>
          </a:xfrm>
        </p:spPr>
        <p:txBody>
          <a:bodyPr/>
          <a:lstStyle/>
          <a:p>
            <a:r>
              <a:rPr lang="fr-FR" dirty="0">
                <a:solidFill>
                  <a:schemeClr val="tx1"/>
                </a:solidFill>
              </a:rPr>
              <a:t>Chariot élévateur ou tracteur dont la vitesse ne dépasse pas 25 km/h</a:t>
            </a:r>
          </a:p>
          <a:p>
            <a:endParaRPr lang="fr-FR" dirty="0">
              <a:solidFill>
                <a:schemeClr val="tx1"/>
              </a:solidFill>
            </a:endParaRPr>
          </a:p>
          <a:p>
            <a:r>
              <a:rPr lang="fr-FR" dirty="0">
                <a:solidFill>
                  <a:schemeClr val="tx1"/>
                </a:solidFill>
              </a:rPr>
              <a:t>Chariot porteur à plateforme fixe ou à benne dont la vitesse ne dépasse pas les 10 km/h</a:t>
            </a:r>
          </a:p>
        </p:txBody>
      </p:sp>
      <p:pic>
        <p:nvPicPr>
          <p:cNvPr id="5" name="Image 4">
            <a:extLst>
              <a:ext uri="{FF2B5EF4-FFF2-40B4-BE49-F238E27FC236}">
                <a16:creationId xmlns:a16="http://schemas.microsoft.com/office/drawing/2014/main" id="{BD1A2F92-739D-BE43-BBF4-C79952A97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345" y="0"/>
            <a:ext cx="9303656" cy="6858000"/>
          </a:xfrm>
          <a:prstGeom prst="rect">
            <a:avLst/>
          </a:prstGeom>
        </p:spPr>
      </p:pic>
    </p:spTree>
    <p:extLst>
      <p:ext uri="{BB962C8B-B14F-4D97-AF65-F5344CB8AC3E}">
        <p14:creationId xmlns:p14="http://schemas.microsoft.com/office/powerpoint/2010/main" val="3735010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55CD0-E839-634D-941A-E69FAF5E4EDB}"/>
              </a:ext>
            </a:extLst>
          </p:cNvPr>
          <p:cNvSpPr>
            <a:spLocks noGrp="1"/>
          </p:cNvSpPr>
          <p:nvPr>
            <p:ph type="title"/>
          </p:nvPr>
        </p:nvSpPr>
        <p:spPr>
          <a:xfrm>
            <a:off x="1861101" y="3004459"/>
            <a:ext cx="8373291" cy="653214"/>
          </a:xfrm>
        </p:spPr>
        <p:txBody>
          <a:bodyPr/>
          <a:lstStyle/>
          <a:p>
            <a:r>
              <a:rPr lang="fr-FR" dirty="0"/>
              <a:t>Tirages au sort et jeu concours</a:t>
            </a:r>
          </a:p>
        </p:txBody>
      </p:sp>
      <p:pic>
        <p:nvPicPr>
          <p:cNvPr id="4" name="Image 3">
            <a:extLst>
              <a:ext uri="{FF2B5EF4-FFF2-40B4-BE49-F238E27FC236}">
                <a16:creationId xmlns:a16="http://schemas.microsoft.com/office/drawing/2014/main" id="{B22C2AD3-EE98-47C9-8078-936EADA6B67F}"/>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741472" y="883375"/>
            <a:ext cx="2419350"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0320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31A22-F9CE-8844-8146-B726AD101BEB}"/>
              </a:ext>
            </a:extLst>
          </p:cNvPr>
          <p:cNvSpPr>
            <a:spLocks noGrp="1"/>
          </p:cNvSpPr>
          <p:nvPr>
            <p:ph type="title"/>
          </p:nvPr>
        </p:nvSpPr>
        <p:spPr/>
        <p:txBody>
          <a:bodyPr/>
          <a:lstStyle/>
          <a:p>
            <a:r>
              <a:rPr lang="fr-FR" dirty="0"/>
              <a:t>Pour vous remercier …</a:t>
            </a:r>
          </a:p>
        </p:txBody>
      </p:sp>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894080" y="2133600"/>
            <a:ext cx="10162903" cy="3679371"/>
          </a:xfrm>
        </p:spPr>
        <p:txBody>
          <a:bodyPr/>
          <a:lstStyle/>
          <a:p>
            <a:r>
              <a:rPr lang="fr-FR" sz="2400" b="1" dirty="0">
                <a:solidFill>
                  <a:schemeClr val="tx1"/>
                </a:solidFill>
              </a:rPr>
              <a:t> Un tirage au sort parmi les 8 nouveaux cotateurs</a:t>
            </a:r>
          </a:p>
          <a:p>
            <a:pPr marL="0" indent="0">
              <a:buNone/>
            </a:pPr>
            <a:endParaRPr lang="fr-FR" sz="2400" b="1" dirty="0">
              <a:solidFill>
                <a:schemeClr val="tx1"/>
              </a:solidFill>
            </a:endParaRPr>
          </a:p>
          <a:p>
            <a:endParaRPr lang="fr-FR" sz="2400" b="1" dirty="0">
              <a:solidFill>
                <a:schemeClr val="tx1"/>
              </a:solidFill>
            </a:endParaRPr>
          </a:p>
          <a:p>
            <a:r>
              <a:rPr lang="fr-FR" sz="2400" b="1" dirty="0">
                <a:solidFill>
                  <a:schemeClr val="tx1"/>
                </a:solidFill>
              </a:rPr>
              <a:t> Deux tirages au sort parmi les cotateurs qui cotent 7 marques et plus </a:t>
            </a:r>
          </a:p>
        </p:txBody>
      </p:sp>
    </p:spTree>
    <p:extLst>
      <p:ext uri="{BB962C8B-B14F-4D97-AF65-F5344CB8AC3E}">
        <p14:creationId xmlns:p14="http://schemas.microsoft.com/office/powerpoint/2010/main" val="3437320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52E7E1-0339-504C-A0DB-F97A09AAE8A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DA8F7522-42EC-2442-90EC-2E3061FF740A}"/>
              </a:ext>
            </a:extLst>
          </p:cNvPr>
          <p:cNvSpPr>
            <a:spLocks noGrp="1"/>
          </p:cNvSpPr>
          <p:nvPr>
            <p:ph type="body" sz="quarter" idx="10"/>
          </p:nvPr>
        </p:nvSpPr>
        <p:spPr/>
        <p:txBody>
          <a:bodyPr/>
          <a:lstStyle/>
          <a:p>
            <a:endParaRPr lang="fr-FR"/>
          </a:p>
        </p:txBody>
      </p:sp>
      <p:pic>
        <p:nvPicPr>
          <p:cNvPr id="5" name="Image 4">
            <a:extLst>
              <a:ext uri="{FF2B5EF4-FFF2-40B4-BE49-F238E27FC236}">
                <a16:creationId xmlns:a16="http://schemas.microsoft.com/office/drawing/2014/main" id="{B3A44D6D-5FE0-404A-B902-3661C6D83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69907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406F8B-EC2B-7848-8FDC-80DF056B62F6}"/>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FF613A8C-4676-714A-BF00-D220D945DE8B}"/>
              </a:ext>
            </a:extLst>
          </p:cNvPr>
          <p:cNvSpPr>
            <a:spLocks noGrp="1"/>
          </p:cNvSpPr>
          <p:nvPr>
            <p:ph type="body" sz="quarter" idx="10"/>
          </p:nvPr>
        </p:nvSpPr>
        <p:spPr/>
        <p:txBody>
          <a:bodyPr/>
          <a:lstStyle/>
          <a:p>
            <a:endParaRPr lang="fr-FR"/>
          </a:p>
        </p:txBody>
      </p:sp>
      <p:pic>
        <p:nvPicPr>
          <p:cNvPr id="5" name="Image 4">
            <a:extLst>
              <a:ext uri="{FF2B5EF4-FFF2-40B4-BE49-F238E27FC236}">
                <a16:creationId xmlns:a16="http://schemas.microsoft.com/office/drawing/2014/main" id="{8D005BEF-C612-4442-B225-8A8E646500C4}"/>
              </a:ext>
            </a:extLst>
          </p:cNvPr>
          <p:cNvPicPr>
            <a:picLocks noChangeAspect="1"/>
          </p:cNvPicPr>
          <p:nvPr/>
        </p:nvPicPr>
        <p:blipFill rotWithShape="1">
          <a:blip r:embed="rId2">
            <a:extLst>
              <a:ext uri="{28A0092B-C50C-407E-A947-70E740481C1C}">
                <a14:useLocalDpi xmlns:a14="http://schemas.microsoft.com/office/drawing/2010/main" val="0"/>
              </a:ext>
            </a:extLst>
          </a:blip>
          <a:srcRect t="1035"/>
          <a:stretch/>
        </p:blipFill>
        <p:spPr>
          <a:xfrm>
            <a:off x="-1" y="0"/>
            <a:ext cx="12192001" cy="6864708"/>
          </a:xfrm>
          <a:prstGeom prst="rect">
            <a:avLst/>
          </a:prstGeom>
        </p:spPr>
      </p:pic>
    </p:spTree>
    <p:extLst>
      <p:ext uri="{BB962C8B-B14F-4D97-AF65-F5344CB8AC3E}">
        <p14:creationId xmlns:p14="http://schemas.microsoft.com/office/powerpoint/2010/main" val="587244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8"/>
          <p:cNvSpPr txBox="1">
            <a:spLocks noChangeArrowheads="1"/>
          </p:cNvSpPr>
          <p:nvPr/>
        </p:nvSpPr>
        <p:spPr bwMode="auto">
          <a:xfrm>
            <a:off x="4751389" y="34925"/>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7" name="Espace réservé du numéro de diapositive 6"/>
          <p:cNvSpPr txBox="1">
            <a:spLocks/>
          </p:cNvSpPr>
          <p:nvPr/>
        </p:nvSpPr>
        <p:spPr>
          <a:xfrm>
            <a:off x="1573214" y="6453189"/>
            <a:ext cx="490537" cy="365125"/>
          </a:xfrm>
          <a:prstGeom prst="rect">
            <a:avLst/>
          </a:prstGeom>
        </p:spPr>
        <p:txBody>
          <a:bodyPr vert="horz" lIns="91440" tIns="45720" rIns="91440" bIns="45720" rtlCol="0" anchor="ctr"/>
          <a:lstStyle>
            <a:defPPr>
              <a:defRPr lang="fr-FR"/>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26" t="21825" r="20128" b="9289"/>
          <a:stretch/>
        </p:blipFill>
        <p:spPr bwMode="auto">
          <a:xfrm>
            <a:off x="916288" y="536966"/>
            <a:ext cx="10359424" cy="59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894EDB11-80F1-4829-8788-A7F1BFCA81E8}"/>
              </a:ext>
            </a:extLst>
          </p:cNvPr>
          <p:cNvSpPr/>
          <p:nvPr/>
        </p:nvSpPr>
        <p:spPr>
          <a:xfrm>
            <a:off x="7045714" y="3606032"/>
            <a:ext cx="4185365" cy="2800767"/>
          </a:xfrm>
          <a:prstGeom prst="rect">
            <a:avLst/>
          </a:prstGeom>
          <a:solidFill>
            <a:schemeClr val="tx2">
              <a:lumMod val="60000"/>
              <a:lumOff val="40000"/>
            </a:schemeClr>
          </a:solidFill>
          <a:ln w="38100">
            <a:solidFill>
              <a:schemeClr val="tx2">
                <a:lumMod val="75000"/>
              </a:schemeClr>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alibri"/>
                <a:ea typeface="+mn-ea"/>
                <a:cs typeface="Arial" charset="0"/>
              </a:rPr>
              <a:t>Il est conseillé de demander les documents suivants</a:t>
            </a:r>
          </a:p>
          <a:p>
            <a:pPr marL="342900" marR="0" lvl="0" indent="-342900" algn="just" defTabSz="914400" rtl="0" eaLnBrk="1" fontAlgn="base" latinLnBrk="0" hangingPunct="1">
              <a:lnSpc>
                <a:spcPct val="100000"/>
              </a:lnSpc>
              <a:spcBef>
                <a:spcPct val="0"/>
              </a:spcBef>
              <a:spcAft>
                <a:spcPct val="0"/>
              </a:spcAft>
              <a:buClrTx/>
              <a:buSzTx/>
              <a:buFontTx/>
              <a:buChar char="-"/>
              <a:tabLst/>
              <a:defRPr/>
            </a:pPr>
            <a:r>
              <a:rPr kumimoji="0" lang="fr-FR" sz="2200" b="1" i="0" u="none" strike="noStrike" kern="1200" cap="none" spc="0" normalizeH="0" baseline="0" noProof="0" dirty="0">
                <a:ln>
                  <a:noFill/>
                </a:ln>
                <a:solidFill>
                  <a:prstClr val="white"/>
                </a:solidFill>
                <a:effectLst/>
                <a:uLnTx/>
                <a:uFillTx/>
                <a:latin typeface="Calibri"/>
                <a:ea typeface="+mn-ea"/>
                <a:cs typeface="Arial" charset="0"/>
              </a:rPr>
              <a:t>Déclaration CE de conformité</a:t>
            </a:r>
          </a:p>
          <a:p>
            <a:pPr marL="342900" marR="0" lvl="0" indent="-342900" algn="just" defTabSz="914400" rtl="0" eaLnBrk="1" fontAlgn="base" latinLnBrk="0" hangingPunct="1">
              <a:lnSpc>
                <a:spcPct val="100000"/>
              </a:lnSpc>
              <a:spcBef>
                <a:spcPct val="0"/>
              </a:spcBef>
              <a:spcAft>
                <a:spcPct val="0"/>
              </a:spcAft>
              <a:buClrTx/>
              <a:buSzTx/>
              <a:buFontTx/>
              <a:buChar char="-"/>
              <a:tabLst/>
              <a:defRPr/>
            </a:pPr>
            <a:r>
              <a:rPr kumimoji="0" lang="fr-FR" sz="2200" b="1" i="0" u="none" strike="noStrike" kern="1200" cap="none" spc="0" normalizeH="0" baseline="0" noProof="0" dirty="0">
                <a:ln>
                  <a:noFill/>
                </a:ln>
                <a:solidFill>
                  <a:prstClr val="white"/>
                </a:solidFill>
                <a:effectLst/>
                <a:uLnTx/>
                <a:uFillTx/>
                <a:latin typeface="Calibri"/>
                <a:ea typeface="+mn-ea"/>
                <a:cs typeface="Arial" charset="0"/>
              </a:rPr>
              <a:t>Dossier de maintenance et de modification </a:t>
            </a:r>
            <a:r>
              <a:rPr kumimoji="0" lang="fr-FR" sz="2200" b="0" i="0" u="none" strike="noStrike" kern="1200" cap="none" spc="0" normalizeH="0" baseline="0" noProof="0" dirty="0">
                <a:ln>
                  <a:noFill/>
                </a:ln>
                <a:solidFill>
                  <a:prstClr val="white"/>
                </a:solidFill>
                <a:effectLst/>
                <a:uLnTx/>
                <a:uFillTx/>
                <a:latin typeface="Calibri"/>
                <a:ea typeface="+mn-ea"/>
                <a:cs typeface="Arial" charset="0"/>
              </a:rPr>
              <a:t>(si pertinent)</a:t>
            </a:r>
          </a:p>
          <a:p>
            <a:pPr marL="342900" marR="0" lvl="0" indent="-342900" algn="just" defTabSz="914400" rtl="0" eaLnBrk="1" fontAlgn="base" latinLnBrk="0" hangingPunct="1">
              <a:lnSpc>
                <a:spcPct val="100000"/>
              </a:lnSpc>
              <a:spcBef>
                <a:spcPct val="0"/>
              </a:spcBef>
              <a:spcAft>
                <a:spcPct val="0"/>
              </a:spcAft>
              <a:buClrTx/>
              <a:buSzTx/>
              <a:buFontTx/>
              <a:buChar char="-"/>
              <a:tabLst/>
              <a:defRPr/>
            </a:pPr>
            <a:r>
              <a:rPr kumimoji="0" lang="fr-FR" sz="2200" b="1" i="0" u="none" strike="noStrike" kern="1200" cap="none" spc="0" normalizeH="0" baseline="0" noProof="0" dirty="0">
                <a:ln>
                  <a:noFill/>
                </a:ln>
                <a:solidFill>
                  <a:prstClr val="white"/>
                </a:solidFill>
                <a:effectLst/>
                <a:uLnTx/>
                <a:uFillTx/>
                <a:latin typeface="Calibri"/>
                <a:ea typeface="+mn-ea"/>
                <a:cs typeface="Arial" charset="0"/>
              </a:rPr>
              <a:t>Historique des VGP </a:t>
            </a:r>
            <a:r>
              <a:rPr kumimoji="0" lang="fr-FR" sz="2200" b="0" i="0" u="none" strike="noStrike" kern="1200" cap="none" spc="0" normalizeH="0" baseline="0" noProof="0" dirty="0">
                <a:ln>
                  <a:noFill/>
                </a:ln>
                <a:solidFill>
                  <a:prstClr val="white"/>
                </a:solidFill>
                <a:effectLst/>
                <a:uLnTx/>
                <a:uFillTx/>
                <a:latin typeface="Calibri"/>
                <a:ea typeface="+mn-ea"/>
                <a:cs typeface="Arial" charset="0"/>
              </a:rPr>
              <a:t>(au minimum les 2 derniers rapports)</a:t>
            </a:r>
          </a:p>
        </p:txBody>
      </p:sp>
      <p:sp>
        <p:nvSpPr>
          <p:cNvPr id="10" name="Rectangle 9">
            <a:extLst>
              <a:ext uri="{FF2B5EF4-FFF2-40B4-BE49-F238E27FC236}">
                <a16:creationId xmlns:a16="http://schemas.microsoft.com/office/drawing/2014/main" id="{5F791DE3-4D78-4294-B3B1-FE515DA49F8F}"/>
              </a:ext>
            </a:extLst>
          </p:cNvPr>
          <p:cNvSpPr/>
          <p:nvPr/>
        </p:nvSpPr>
        <p:spPr>
          <a:xfrm>
            <a:off x="1573214" y="5705332"/>
            <a:ext cx="5317247" cy="46166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prstClr val="white">
                    <a:lumMod val="65000"/>
                  </a:prstClr>
                </a:solidFill>
                <a:effectLst/>
                <a:uLnTx/>
                <a:uFillTx/>
                <a:latin typeface="Calibri"/>
                <a:ea typeface="+mn-ea"/>
                <a:cs typeface="Arial" charset="0"/>
              </a:rPr>
              <a:t>+ Examen d’adéquation</a:t>
            </a:r>
            <a:endParaRPr kumimoji="0" lang="fr-FR" sz="22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0001705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3D170-5764-F448-B9EA-59E969EA8C48}"/>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992E3416-B11B-B74D-A864-EF16CF4327EE}"/>
              </a:ext>
            </a:extLst>
          </p:cNvPr>
          <p:cNvSpPr>
            <a:spLocks noGrp="1"/>
          </p:cNvSpPr>
          <p:nvPr>
            <p:ph type="body" sz="quarter" idx="10"/>
          </p:nvPr>
        </p:nvSpPr>
        <p:spPr/>
        <p:txBody>
          <a:bodyPr/>
          <a:lstStyle/>
          <a:p>
            <a:endParaRPr lang="fr-FR"/>
          </a:p>
        </p:txBody>
      </p:sp>
      <p:pic>
        <p:nvPicPr>
          <p:cNvPr id="5" name="Image 4">
            <a:extLst>
              <a:ext uri="{FF2B5EF4-FFF2-40B4-BE49-F238E27FC236}">
                <a16:creationId xmlns:a16="http://schemas.microsoft.com/office/drawing/2014/main" id="{F488C547-4AA8-1E41-82A1-E97F97748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3751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1524000"/>
            <a:ext cx="11887199" cy="3423138"/>
          </a:xfrm>
          <a:prstGeom prst="rect">
            <a:avLst/>
          </a:prstGeom>
        </p:spPr>
        <p:txBody>
          <a:bodyPr vert="horz" lIns="91440" tIns="45720" rIns="91440" bIns="45720" rtlCol="0" anchor="b" anchorCtr="0">
            <a:normAutofit fontScale="97500"/>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5300" dirty="0"/>
              <a:t>Merci pour votre attention</a:t>
            </a:r>
          </a:p>
          <a:p>
            <a:r>
              <a:rPr lang="fr-FR" sz="3000" dirty="0"/>
              <a:t>Rdv demain chez Barou Equipements à 9h</a:t>
            </a:r>
          </a:p>
          <a:p>
            <a:r>
              <a:rPr lang="fr-FR" sz="3000" dirty="0"/>
              <a:t>(ZA de </a:t>
            </a:r>
            <a:r>
              <a:rPr lang="fr-FR" sz="3000" dirty="0" err="1"/>
              <a:t>Verlieu</a:t>
            </a:r>
            <a:r>
              <a:rPr lang="fr-FR" sz="3000" dirty="0"/>
              <a:t> – 42410 Chavanay)</a:t>
            </a:r>
          </a:p>
          <a:p>
            <a:endParaRPr lang="fr-FR" sz="3000" dirty="0"/>
          </a:p>
        </p:txBody>
      </p:sp>
    </p:spTree>
    <p:extLst>
      <p:ext uri="{BB962C8B-B14F-4D97-AF65-F5344CB8AC3E}">
        <p14:creationId xmlns:p14="http://schemas.microsoft.com/office/powerpoint/2010/main" val="265966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8"/>
          <p:cNvSpPr txBox="1">
            <a:spLocks noChangeArrowheads="1"/>
          </p:cNvSpPr>
          <p:nvPr/>
        </p:nvSpPr>
        <p:spPr bwMode="auto">
          <a:xfrm>
            <a:off x="4751389" y="34925"/>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Vente de matériels d’occasion, 10 octobre</a:t>
            </a:r>
            <a:r>
              <a:rPr kumimoji="0" lang="fr-FR" altLang="fr-FR" sz="1800" b="1" i="0" u="none" strike="noStrike" kern="1200" cap="none" spc="0" normalizeH="0" baseline="0" noProof="0" dirty="0">
                <a:ln>
                  <a:noFill/>
                </a:ln>
                <a:solidFill>
                  <a:prstClr val="white"/>
                </a:solidFill>
                <a:effectLst/>
                <a:uLnTx/>
                <a:uFillTx/>
                <a:latin typeface="Calibri" pitchFamily="34" charset="0"/>
                <a:ea typeface="+mn-ea"/>
                <a:cs typeface="Arial" charset="0"/>
              </a:rPr>
              <a:t> 2018</a:t>
            </a:r>
            <a:endParaRPr kumimoji="0" lang="fr-FR" altLang="fr-FR" sz="18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7" name="Espace réservé du numéro de diapositive 6"/>
          <p:cNvSpPr txBox="1">
            <a:spLocks/>
          </p:cNvSpPr>
          <p:nvPr/>
        </p:nvSpPr>
        <p:spPr>
          <a:xfrm>
            <a:off x="1573214" y="6453189"/>
            <a:ext cx="490537" cy="365125"/>
          </a:xfrm>
          <a:prstGeom prst="rect">
            <a:avLst/>
          </a:prstGeom>
        </p:spPr>
        <p:txBody>
          <a:bodyPr vert="horz" lIns="91440" tIns="45720" rIns="91440" bIns="45720" rtlCol="0" anchor="ctr"/>
          <a:lstStyle>
            <a:defPPr>
              <a:defRPr lang="fr-FR"/>
            </a:defPPr>
            <a:lvl1pPr algn="l"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A4D386B-773D-46F5-B4E6-64A7A524564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itre 1"/>
          <p:cNvSpPr>
            <a:spLocks noGrp="1"/>
          </p:cNvSpPr>
          <p:nvPr>
            <p:ph type="title"/>
          </p:nvPr>
        </p:nvSpPr>
        <p:spPr bwMode="auto">
          <a:xfrm>
            <a:off x="749626" y="564476"/>
            <a:ext cx="11276721" cy="531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fr-FR" altLang="fr-FR" sz="2800" b="1" dirty="0">
                <a:solidFill>
                  <a:srgbClr val="0067B8"/>
                </a:solidFill>
              </a:rPr>
              <a:t>Nouvelle édition du Guide CISMA « Matériels d’occasion (en France) »</a:t>
            </a:r>
            <a:br>
              <a:rPr lang="fr-FR" altLang="fr-FR" sz="2800" b="1" dirty="0">
                <a:solidFill>
                  <a:srgbClr val="0067B8"/>
                </a:solidFill>
              </a:rPr>
            </a:br>
            <a:br>
              <a:rPr lang="fr-FR" altLang="fr-FR" sz="2800" b="1" dirty="0">
                <a:solidFill>
                  <a:srgbClr val="0067B8"/>
                </a:solidFill>
              </a:rPr>
            </a:br>
            <a:endParaRPr lang="fr-FR" altLang="fr-FR" sz="2800" b="1" dirty="0">
              <a:solidFill>
                <a:srgbClr val="0067B8"/>
              </a:solidFill>
            </a:endParaRPr>
          </a:p>
        </p:txBody>
      </p:sp>
      <p:sp>
        <p:nvSpPr>
          <p:cNvPr id="8" name="Rectangle 3"/>
          <p:cNvSpPr txBox="1">
            <a:spLocks noChangeArrowheads="1"/>
          </p:cNvSpPr>
          <p:nvPr/>
        </p:nvSpPr>
        <p:spPr>
          <a:xfrm>
            <a:off x="749626" y="2334579"/>
            <a:ext cx="8424936" cy="288032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Ø"/>
              <a:tabLst/>
              <a:defRPr/>
            </a:pPr>
            <a:r>
              <a:rPr kumimoji="0" lang="fr-FR" sz="2400" b="1" i="0" u="none" strike="noStrike" kern="1200" cap="none" spc="0" normalizeH="0" baseline="0" noProof="0" dirty="0">
                <a:ln>
                  <a:noFill/>
                </a:ln>
                <a:solidFill>
                  <a:prstClr val="white">
                    <a:lumMod val="50000"/>
                  </a:prstClr>
                </a:solidFill>
                <a:effectLst/>
                <a:uLnTx/>
                <a:uFillTx/>
                <a:latin typeface="Calibri" pitchFamily="34" charset="0"/>
                <a:ea typeface="+mn-ea"/>
                <a:cs typeface="Arial" charset="0"/>
              </a:rPr>
              <a:t>Obligations réglementaires, contractuelles et garanties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Ø"/>
              <a:tabLst/>
              <a:defRPr/>
            </a:pPr>
            <a:endParaRPr kumimoji="0" lang="fr-FR" sz="12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Arial" charset="0"/>
              </a:rPr>
              <a:t>Nouvelle édition parue en 2018 </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fr-FR" sz="12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Arial" charset="0"/>
              </a:rPr>
              <a:t>Cas du transfert de propriété sans changement d’utilisateur (</a:t>
            </a:r>
            <a:r>
              <a:rPr kumimoji="0" lang="fr-FR" sz="2400" b="1" i="0" u="none" strike="noStrike" kern="1200" cap="none" spc="0" normalizeH="0" baseline="0" noProof="0" dirty="0">
                <a:ln>
                  <a:noFill/>
                </a:ln>
                <a:solidFill>
                  <a:srgbClr val="FF0000"/>
                </a:solidFill>
                <a:effectLst/>
                <a:uLnTx/>
                <a:uFillTx/>
                <a:latin typeface="Calibri" pitchFamily="34" charset="0"/>
                <a:ea typeface="+mn-ea"/>
                <a:cs typeface="Arial" charset="0"/>
              </a:rPr>
              <a:t>nouveau</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Arial" charset="0"/>
              </a:rPr>
              <a: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05" t="16667" r="23252" b="19445"/>
          <a:stretch/>
        </p:blipFill>
        <p:spPr bwMode="auto">
          <a:xfrm rot="5400000">
            <a:off x="8326158" y="2716928"/>
            <a:ext cx="3379222" cy="2336801"/>
          </a:xfrm>
          <a:prstGeom prst="rect">
            <a:avLst/>
          </a:prstGeom>
          <a:solidFill>
            <a:schemeClr val="accent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07198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gus">
  <a:themeElements>
    <a:clrScheme name="Personnalisée 4">
      <a:dk1>
        <a:sysClr val="windowText" lastClr="000000"/>
      </a:dk1>
      <a:lt1>
        <a:sysClr val="window" lastClr="FFFFFF"/>
      </a:lt1>
      <a:dk2>
        <a:srgbClr val="AED1F6"/>
      </a:dk2>
      <a:lt2>
        <a:srgbClr val="D5EDF4"/>
      </a:lt2>
      <a:accent1>
        <a:srgbClr val="A3DAD1"/>
      </a:accent1>
      <a:accent2>
        <a:srgbClr val="BDC1C1"/>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gus" id="{3F2142C8-152C-4E37-963F-4B9AA96B4F0A}" vid="{031A2DD7-7BA3-46E5-AD27-F982ED11C027}"/>
    </a:ext>
  </a:extLst>
</a:theme>
</file>

<file path=ppt/theme/theme2.xml><?xml version="1.0" encoding="utf-8"?>
<a:theme xmlns:a="http://schemas.openxmlformats.org/drawingml/2006/main" name="8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Argus</Template>
  <TotalTime>2825</TotalTime>
  <Words>3726</Words>
  <Application>Microsoft Office PowerPoint</Application>
  <PresentationFormat>Grand écran</PresentationFormat>
  <Paragraphs>587</Paragraphs>
  <Slides>81</Slides>
  <Notes>31</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81</vt:i4>
      </vt:variant>
    </vt:vector>
  </HeadingPairs>
  <TitlesOfParts>
    <vt:vector size="91" baseType="lpstr">
      <vt:lpstr>Arial</vt:lpstr>
      <vt:lpstr>Calibri</vt:lpstr>
      <vt:lpstr>Calibri Light</vt:lpstr>
      <vt:lpstr>News Gothic MT</vt:lpstr>
      <vt:lpstr>Times New Roman</vt:lpstr>
      <vt:lpstr>Wingdings</vt:lpstr>
      <vt:lpstr>Wingdings 2</vt:lpstr>
      <vt:lpstr>Argus</vt:lpstr>
      <vt:lpstr>8_Thème Office</vt:lpstr>
      <vt:lpstr>1_Thème Office</vt:lpstr>
      <vt:lpstr>Journée occasion -2018- Barou Equipements</vt:lpstr>
      <vt:lpstr>Déroulement des interventions</vt:lpstr>
      <vt:lpstr>Présentation PowerPoint</vt:lpstr>
      <vt:lpstr>Vente de matériels d’occasion</vt:lpstr>
      <vt:lpstr>Présentation PowerPoint</vt:lpstr>
      <vt:lpstr>Présentation PowerPoint</vt:lpstr>
      <vt:lpstr>Présentation PowerPoint</vt:lpstr>
      <vt:lpstr>Présentation PowerPoint</vt:lpstr>
      <vt:lpstr>Nouvelle édition du Guide CISMA « Matériels d’occasion (en France) »  </vt:lpstr>
      <vt:lpstr>Présentation PowerPoint</vt:lpstr>
      <vt:lpstr>Présentation PowerPoint</vt:lpstr>
      <vt:lpstr>Présentation PowerPoint</vt:lpstr>
      <vt:lpstr>Présentation PowerPoint</vt:lpstr>
      <vt:lpstr>Présentation PowerPoint</vt:lpstr>
      <vt:lpstr>Batteries « Li-ion »</vt:lpstr>
      <vt:lpstr>Présentation PowerPoint</vt:lpstr>
      <vt:lpstr>Présentation PowerPoint</vt:lpstr>
      <vt:lpstr>Émissions de polluants</vt:lpstr>
      <vt:lpstr>Calendrier des nouvelles motorisations - focus sur les chariots 2 temporalités différentes suivant les gammes de puissance </vt:lpstr>
      <vt:lpstr>Calendrier des nouvelles motorisations - focus sur les chariots 3 dates « signal » annonçant l’extinction de la génération précédente à la phase V</vt:lpstr>
      <vt:lpstr>Projet de réforme fiscalité GNR pour machines non routières</vt:lpstr>
      <vt:lpstr>Habilitations électriques</vt:lpstr>
      <vt:lpstr>Présentation PowerPoint</vt:lpstr>
      <vt:lpstr>Présentation PowerPoint</vt:lpstr>
      <vt:lpstr>Présentation PowerPoint</vt:lpstr>
      <vt:lpstr>Statistiques des visites</vt:lpstr>
      <vt:lpstr>Statistiques des valeurs</vt:lpstr>
      <vt:lpstr>Statistiques des cotateurs</vt:lpstr>
      <vt:lpstr>Présentation PowerPoint</vt:lpstr>
      <vt:lpstr>   Chariots d’occasion (unités)  Historique 2007-2017 </vt:lpstr>
      <vt:lpstr>   Chariots d’occasion (CA) Historique 2007-2017 </vt:lpstr>
      <vt:lpstr>Répartition des volumes de transactions  Cumul à juillet 2018 sur les 12 derniers mois (unités et %)</vt:lpstr>
      <vt:lpstr>Historique des ventes  à utilisateur final Cumul janvier - juillet (unités et CA)</vt:lpstr>
      <vt:lpstr>Comparaison mensuelle 2018-2017 Cumul du CA : ventes à utilisateur final</vt:lpstr>
      <vt:lpstr>Historique des ventes  aux marchands  Cumul janvier - juillet (unités et CA)</vt:lpstr>
      <vt:lpstr>Comparaison mensuelle 2018-2017 Cumul du CA : ventes aux marchands</vt:lpstr>
      <vt:lpstr>Nombre de chariots ferraillés (2015-2017)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Europe : Le marché du neuf -</vt:lpstr>
      <vt:lpstr>- Europe : Le marché du neuf -</vt:lpstr>
      <vt:lpstr>- Europe : Le marché du neuf -</vt:lpstr>
      <vt:lpstr>- Europe : Le marché du neuf -</vt:lpstr>
      <vt:lpstr>- Europe : Le marché du neuf -</vt:lpstr>
      <vt:lpstr>- Europe : Le marché du neuf -</vt:lpstr>
      <vt:lpstr>Présentation PowerPoint</vt:lpstr>
      <vt:lpstr>- Monde : Le marché du neuf -</vt:lpstr>
      <vt:lpstr>- Monde : Le marché du neuf -</vt:lpstr>
      <vt:lpstr>- Monde : Le marché du neuf -</vt:lpstr>
      <vt:lpstr>- Monde : Le marché du neuf -</vt:lpstr>
      <vt:lpstr>- Monde : Le marché du neuf -</vt:lpstr>
      <vt:lpstr>- Conclusions : Le marché du neuf -</vt:lpstr>
      <vt:lpstr>Présentation PowerPoint</vt:lpstr>
      <vt:lpstr>Responsabilité Civile Circulation</vt:lpstr>
      <vt:lpstr>Responsabilité Civile Circulation</vt:lpstr>
      <vt:lpstr>Responsabilité Civile Circulation</vt:lpstr>
      <vt:lpstr>Responsabilité Civile Circulation</vt:lpstr>
      <vt:lpstr>Responsabilité Civile Circulation</vt:lpstr>
      <vt:lpstr>Pour circuler sur la route</vt:lpstr>
      <vt:lpstr>Présentation PowerPoint</vt:lpstr>
      <vt:lpstr>Présentation PowerPoint</vt:lpstr>
      <vt:lpstr>Présentation PowerPoint</vt:lpstr>
      <vt:lpstr>Présentation PowerPoint</vt:lpstr>
      <vt:lpstr>Présentation PowerPoint</vt:lpstr>
      <vt:lpstr>Présentation PowerPoint</vt:lpstr>
      <vt:lpstr>Tirages au sort et jeu concours</vt:lpstr>
      <vt:lpstr>Pour vous remercier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pole ECO</dc:creator>
  <cp:lastModifiedBy>pole ECO</cp:lastModifiedBy>
  <cp:revision>166</cp:revision>
  <dcterms:created xsi:type="dcterms:W3CDTF">2016-10-19T07:59:14Z</dcterms:created>
  <dcterms:modified xsi:type="dcterms:W3CDTF">2018-10-12T13:13:30Z</dcterms:modified>
</cp:coreProperties>
</file>